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3" d="100"/>
          <a:sy n="103" d="100"/>
        </p:scale>
        <p:origin x="64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4630400" cy="1466850"/>
          </a:xfrm>
          <a:custGeom>
            <a:avLst/>
            <a:gdLst/>
            <a:ahLst/>
            <a:cxnLst/>
            <a:rect l="l" t="t" r="r" b="b"/>
            <a:pathLst>
              <a:path w="14630400" h="1466850">
                <a:moveTo>
                  <a:pt x="14630400" y="0"/>
                </a:moveTo>
                <a:lnTo>
                  <a:pt x="0" y="0"/>
                </a:lnTo>
                <a:lnTo>
                  <a:pt x="0" y="1466850"/>
                </a:lnTo>
                <a:lnTo>
                  <a:pt x="14630400" y="146685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4A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466850"/>
            <a:ext cx="14630400" cy="95250"/>
          </a:xfrm>
          <a:custGeom>
            <a:avLst/>
            <a:gdLst/>
            <a:ahLst/>
            <a:cxnLst/>
            <a:rect l="l" t="t" r="r" b="b"/>
            <a:pathLst>
              <a:path w="14630400" h="95250">
                <a:moveTo>
                  <a:pt x="14630400" y="0"/>
                </a:moveTo>
                <a:lnTo>
                  <a:pt x="0" y="0"/>
                </a:lnTo>
                <a:lnTo>
                  <a:pt x="0" y="95250"/>
                </a:lnTo>
                <a:lnTo>
                  <a:pt x="14630400" y="95250"/>
                </a:lnTo>
                <a:lnTo>
                  <a:pt x="14630400" y="0"/>
                </a:lnTo>
                <a:close/>
              </a:path>
            </a:pathLst>
          </a:custGeom>
          <a:solidFill>
            <a:srgbClr val="8AC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5850" y="0"/>
            <a:ext cx="5295900" cy="53244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630400" cy="12557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764" y="191134"/>
            <a:ext cx="10375264" cy="10734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587" y="1589024"/>
            <a:ext cx="6786245" cy="5514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entscouncil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74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0" spc="-30" dirty="0"/>
              <a:t>EDUCATION</a:t>
            </a:r>
            <a:r>
              <a:rPr sz="5000" spc="-290" dirty="0"/>
              <a:t> </a:t>
            </a:r>
            <a:r>
              <a:rPr sz="5000" spc="-10" dirty="0"/>
              <a:t>HANDBOOK</a:t>
            </a:r>
            <a:endParaRPr sz="5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612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25"/>
              </a:spcBef>
            </a:pPr>
            <a:r>
              <a:rPr sz="3800" spc="-130" dirty="0"/>
              <a:t>PLANNER</a:t>
            </a:r>
            <a:r>
              <a:rPr sz="3800" spc="-20" dirty="0"/>
              <a:t> </a:t>
            </a:r>
            <a:r>
              <a:rPr sz="3800" spc="60" dirty="0"/>
              <a:t>AND</a:t>
            </a:r>
            <a:r>
              <a:rPr sz="3800" spc="-315" dirty="0"/>
              <a:t> </a:t>
            </a:r>
            <a:r>
              <a:rPr sz="3800" spc="-235" dirty="0"/>
              <a:t>SUPPLIER</a:t>
            </a:r>
            <a:r>
              <a:rPr sz="3800" spc="-325" dirty="0"/>
              <a:t> </a:t>
            </a:r>
            <a:r>
              <a:rPr sz="3800" spc="-10" dirty="0"/>
              <a:t>DISCUSSIONS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824864" y="1555622"/>
            <a:ext cx="13283565" cy="661543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01650" indent="-48895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Venue</a:t>
            </a:r>
            <a:r>
              <a:rPr sz="3600" spc="-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booking</a:t>
            </a:r>
            <a:r>
              <a:rPr sz="3600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best</a:t>
            </a:r>
            <a:r>
              <a:rPr sz="3600" spc="-1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practices</a:t>
            </a:r>
            <a:endParaRPr sz="3600" dirty="0">
              <a:latin typeface="Calibri"/>
              <a:cs typeface="Calibri"/>
            </a:endParaRPr>
          </a:p>
          <a:p>
            <a:pPr marL="501650" marR="5080" indent="-489584">
              <a:lnSpc>
                <a:spcPct val="119900"/>
              </a:lnSpc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36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36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planners</a:t>
            </a:r>
            <a:r>
              <a:rPr sz="36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looking</a:t>
            </a:r>
            <a:r>
              <a:rPr sz="36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3600" spc="-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from</a:t>
            </a:r>
            <a:r>
              <a:rPr sz="36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their</a:t>
            </a:r>
            <a:r>
              <a:rPr sz="36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partners</a:t>
            </a:r>
            <a:r>
              <a:rPr sz="3600" spc="-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36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vice</a:t>
            </a:r>
            <a:r>
              <a:rPr sz="3600" spc="-1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versa.</a:t>
            </a:r>
            <a:r>
              <a:rPr sz="36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585858"/>
                </a:solidFill>
                <a:latin typeface="Calibri"/>
                <a:cs typeface="Calibri"/>
              </a:rPr>
              <a:t>(Do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36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use</a:t>
            </a:r>
            <a:r>
              <a:rPr sz="36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CVBs,</a:t>
            </a:r>
            <a:r>
              <a:rPr sz="36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36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36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use</a:t>
            </a:r>
            <a:r>
              <a:rPr sz="36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Cvent,</a:t>
            </a:r>
            <a:r>
              <a:rPr sz="36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how</a:t>
            </a:r>
            <a:r>
              <a:rPr sz="36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36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36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sourcing?)</a:t>
            </a:r>
            <a:endParaRPr sz="3600" dirty="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Determining</a:t>
            </a:r>
            <a:r>
              <a:rPr sz="36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DMC</a:t>
            </a:r>
            <a:r>
              <a:rPr sz="36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financial</a:t>
            </a:r>
            <a:r>
              <a:rPr sz="3600" spc="-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stability</a:t>
            </a:r>
            <a:r>
              <a:rPr sz="36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36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partner.</a:t>
            </a:r>
            <a:endParaRPr sz="3600" dirty="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Costs</a:t>
            </a:r>
            <a:r>
              <a:rPr sz="3600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6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meeting</a:t>
            </a:r>
            <a:r>
              <a:rPr sz="3600" spc="-1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planners</a:t>
            </a:r>
            <a:r>
              <a:rPr sz="36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due</a:t>
            </a:r>
            <a:r>
              <a:rPr sz="36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6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current</a:t>
            </a:r>
            <a:r>
              <a:rPr sz="3600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market</a:t>
            </a:r>
            <a:r>
              <a:rPr sz="3600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(hotel</a:t>
            </a:r>
            <a:r>
              <a:rPr sz="3600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rates,</a:t>
            </a:r>
            <a:r>
              <a:rPr sz="3600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fees)</a:t>
            </a:r>
            <a:endParaRPr sz="3600" dirty="0">
              <a:latin typeface="Calibri"/>
              <a:cs typeface="Calibri"/>
            </a:endParaRPr>
          </a:p>
          <a:p>
            <a:pPr marL="501650" indent="-489584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With</a:t>
            </a:r>
            <a:r>
              <a:rPr sz="36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significantly</a:t>
            </a:r>
            <a:r>
              <a:rPr sz="3600" spc="-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reduced</a:t>
            </a:r>
            <a:r>
              <a:rPr sz="36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financial</a:t>
            </a:r>
            <a:r>
              <a:rPr sz="36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resources</a:t>
            </a:r>
            <a:r>
              <a:rPr sz="36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sz="36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36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DMO</a:t>
            </a:r>
            <a:r>
              <a:rPr sz="36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level,</a:t>
            </a:r>
            <a:r>
              <a:rPr sz="36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585858"/>
                </a:solidFill>
                <a:latin typeface="Calibri"/>
                <a:cs typeface="Calibri"/>
              </a:rPr>
              <a:t>how</a:t>
            </a:r>
            <a:endParaRPr sz="3600" dirty="0">
              <a:latin typeface="Calibri"/>
              <a:cs typeface="Calibri"/>
            </a:endParaRPr>
          </a:p>
          <a:p>
            <a:pPr marL="501650" marR="150495">
              <a:lnSpc>
                <a:spcPct val="119900"/>
              </a:lnSpc>
              <a:spcBef>
                <a:spcPts val="75"/>
              </a:spcBef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will</a:t>
            </a:r>
            <a:r>
              <a:rPr sz="36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planners</a:t>
            </a:r>
            <a:r>
              <a:rPr sz="36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585858"/>
                </a:solidFill>
                <a:latin typeface="Calibri"/>
                <a:cs typeface="Calibri"/>
              </a:rPr>
              <a:t>re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act</a:t>
            </a:r>
            <a:r>
              <a:rPr sz="36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6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limited</a:t>
            </a:r>
            <a:r>
              <a:rPr sz="36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resources</a:t>
            </a:r>
            <a:r>
              <a:rPr sz="36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3600" spc="-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financial</a:t>
            </a:r>
            <a:r>
              <a:rPr sz="36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assistance</a:t>
            </a:r>
            <a:r>
              <a:rPr sz="36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585858"/>
                </a:solidFill>
                <a:latin typeface="Calibri"/>
                <a:cs typeface="Calibri"/>
              </a:rPr>
              <a:t>from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their</a:t>
            </a:r>
            <a:r>
              <a:rPr sz="36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DMO</a:t>
            </a:r>
            <a:r>
              <a:rPr sz="36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partners?</a:t>
            </a:r>
            <a:endParaRPr sz="3600" dirty="0">
              <a:latin typeface="Calibri"/>
              <a:cs typeface="Calibri"/>
            </a:endParaRPr>
          </a:p>
          <a:p>
            <a:pPr marL="501650" marR="1005840" indent="-489584">
              <a:lnSpc>
                <a:spcPct val="119900"/>
              </a:lnSpc>
              <a:spcBef>
                <a:spcPts val="5"/>
              </a:spcBef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How</a:t>
            </a:r>
            <a:r>
              <a:rPr sz="36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have</a:t>
            </a:r>
            <a:r>
              <a:rPr sz="3600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venues</a:t>
            </a:r>
            <a:r>
              <a:rPr sz="3600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changed</a:t>
            </a:r>
            <a:r>
              <a:rPr sz="36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post</a:t>
            </a:r>
            <a:r>
              <a:rPr sz="36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pandemic</a:t>
            </a:r>
            <a:r>
              <a:rPr sz="36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(studios,</a:t>
            </a:r>
            <a:r>
              <a:rPr sz="36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procedures, options)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222" y="474916"/>
            <a:ext cx="6436995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b="1" spc="-75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sz="38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1" spc="-155" dirty="0">
                <a:solidFill>
                  <a:srgbClr val="FFFFFF"/>
                </a:solidFill>
                <a:latin typeface="Arial"/>
                <a:cs typeface="Arial"/>
              </a:rPr>
              <a:t>SESSION</a:t>
            </a:r>
            <a:r>
              <a:rPr sz="3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1" spc="-20" dirty="0">
                <a:solidFill>
                  <a:srgbClr val="FFFFFF"/>
                </a:solidFill>
                <a:latin typeface="Arial"/>
                <a:cs typeface="Arial"/>
              </a:rPr>
              <a:t>FORMATS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517" y="1597660"/>
            <a:ext cx="5248910" cy="6068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0" indent="-4889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Knowledge</a:t>
            </a:r>
            <a:r>
              <a:rPr sz="3600" spc="-1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585858"/>
                </a:solidFill>
                <a:latin typeface="Calibri"/>
                <a:cs typeface="Calibri"/>
              </a:rPr>
              <a:t>share</a:t>
            </a:r>
            <a:endParaRPr sz="3600">
              <a:latin typeface="Calibri"/>
              <a:cs typeface="Calibri"/>
            </a:endParaRPr>
          </a:p>
          <a:p>
            <a:pPr marL="501650" indent="-488950">
              <a:lnSpc>
                <a:spcPts val="4300"/>
              </a:lnSpc>
              <a:spcBef>
                <a:spcPts val="35"/>
              </a:spcBef>
              <a:buFont typeface="Arial"/>
              <a:buChar char="•"/>
              <a:tabLst>
                <a:tab pos="501650" algn="l"/>
              </a:tabLst>
            </a:pP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Fishbowl</a:t>
            </a:r>
            <a:endParaRPr sz="3600">
              <a:latin typeface="Calibri"/>
              <a:cs typeface="Calibri"/>
            </a:endParaRPr>
          </a:p>
          <a:p>
            <a:pPr marL="501650" indent="-488950">
              <a:lnSpc>
                <a:spcPts val="4300"/>
              </a:lnSpc>
              <a:buFont typeface="Arial"/>
              <a:buChar char="•"/>
              <a:tabLst>
                <a:tab pos="501650" algn="l"/>
              </a:tabLst>
            </a:pPr>
            <a:r>
              <a:rPr sz="3600" spc="-20" dirty="0">
                <a:solidFill>
                  <a:srgbClr val="585858"/>
                </a:solidFill>
                <a:latin typeface="Calibri"/>
                <a:cs typeface="Calibri"/>
              </a:rPr>
              <a:t>Pods</a:t>
            </a:r>
            <a:endParaRPr sz="3600">
              <a:latin typeface="Calibri"/>
              <a:cs typeface="Calibri"/>
            </a:endParaRPr>
          </a:p>
          <a:p>
            <a:pPr marL="501650" indent="-488950">
              <a:lnSpc>
                <a:spcPts val="4300"/>
              </a:lnSpc>
              <a:spcBef>
                <a:spcPts val="35"/>
              </a:spcBef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Problem</a:t>
            </a:r>
            <a:r>
              <a:rPr sz="36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solving</a:t>
            </a:r>
            <a:r>
              <a:rPr sz="36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sessions</a:t>
            </a:r>
            <a:endParaRPr sz="3600">
              <a:latin typeface="Calibri"/>
              <a:cs typeface="Calibri"/>
            </a:endParaRPr>
          </a:p>
          <a:p>
            <a:pPr marL="501650" indent="-488950">
              <a:lnSpc>
                <a:spcPts val="4300"/>
              </a:lnSpc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Mock</a:t>
            </a:r>
            <a:r>
              <a:rPr sz="36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trials</a:t>
            </a:r>
            <a:endParaRPr sz="360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501650" algn="l"/>
              </a:tabLst>
            </a:pP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Competitions</a:t>
            </a:r>
            <a:endParaRPr sz="3600">
              <a:latin typeface="Calibri"/>
              <a:cs typeface="Calibri"/>
            </a:endParaRPr>
          </a:p>
          <a:p>
            <a:pPr marL="501650" indent="-488950">
              <a:lnSpc>
                <a:spcPts val="4300"/>
              </a:lnSpc>
              <a:spcBef>
                <a:spcPts val="35"/>
              </a:spcBef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Live</a:t>
            </a:r>
            <a:r>
              <a:rPr sz="36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games</a:t>
            </a:r>
            <a:endParaRPr sz="3600">
              <a:latin typeface="Calibri"/>
              <a:cs typeface="Calibri"/>
            </a:endParaRPr>
          </a:p>
          <a:p>
            <a:pPr marL="501650" indent="-488950">
              <a:lnSpc>
                <a:spcPts val="4300"/>
              </a:lnSpc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Networking</a:t>
            </a:r>
            <a:r>
              <a:rPr sz="3600" spc="-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lounge</a:t>
            </a:r>
            <a:endParaRPr sz="3600">
              <a:latin typeface="Calibri"/>
              <a:cs typeface="Calibri"/>
            </a:endParaRPr>
          </a:p>
          <a:p>
            <a:pPr marL="501650" marR="5080" indent="-489584">
              <a:lnSpc>
                <a:spcPts val="4280"/>
              </a:lnSpc>
              <a:spcBef>
                <a:spcPts val="210"/>
              </a:spcBef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Game</a:t>
            </a:r>
            <a:r>
              <a:rPr sz="36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show</a:t>
            </a:r>
            <a:r>
              <a:rPr sz="3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with</a:t>
            </a:r>
            <a:r>
              <a:rPr sz="36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panel</a:t>
            </a:r>
            <a:r>
              <a:rPr sz="36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experts</a:t>
            </a:r>
            <a:endParaRPr sz="3600">
              <a:latin typeface="Calibri"/>
              <a:cs typeface="Calibri"/>
            </a:endParaRPr>
          </a:p>
          <a:p>
            <a:pPr marL="501650" indent="-488950">
              <a:lnSpc>
                <a:spcPts val="4220"/>
              </a:lnSpc>
              <a:buFont typeface="Arial"/>
              <a:buChar char="•"/>
              <a:tabLst>
                <a:tab pos="501650" algn="l"/>
              </a:tabLst>
            </a:pP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Ask</a:t>
            </a:r>
            <a:r>
              <a:rPr sz="36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36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libri"/>
                <a:cs typeface="Calibri"/>
              </a:rPr>
              <a:t>expert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7755" y="1636077"/>
            <a:ext cx="7029450" cy="4953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1650" indent="-48895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Speed</a:t>
            </a:r>
            <a:r>
              <a:rPr sz="3950" spc="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networking</a:t>
            </a:r>
            <a:endParaRPr sz="3950" dirty="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Fireside</a:t>
            </a:r>
            <a:r>
              <a:rPr sz="395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chats</a:t>
            </a:r>
            <a:endParaRPr sz="3950" dirty="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501650" algn="l"/>
              </a:tabLst>
            </a:pPr>
            <a:r>
              <a:rPr sz="3950" spc="-5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lang="en-US" sz="3950" spc="-50">
                <a:solidFill>
                  <a:srgbClr val="585858"/>
                </a:solidFill>
                <a:latin typeface="Calibri"/>
                <a:cs typeface="Calibri"/>
              </a:rPr>
              <a:t>ED</a:t>
            </a:r>
            <a:r>
              <a:rPr sz="3950" spc="-1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Talks</a:t>
            </a:r>
            <a:endParaRPr sz="395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Spectrogram</a:t>
            </a:r>
            <a:r>
              <a:rPr sz="39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used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395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panelists</a:t>
            </a:r>
            <a:endParaRPr sz="3950" dirty="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Pecha</a:t>
            </a:r>
            <a:r>
              <a:rPr sz="395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kucha/Ignite</a:t>
            </a:r>
            <a:endParaRPr sz="3950" dirty="0">
              <a:latin typeface="Calibri"/>
              <a:cs typeface="Calibri"/>
            </a:endParaRPr>
          </a:p>
          <a:p>
            <a:pPr marL="501650" marR="5080" indent="-489584">
              <a:lnSpc>
                <a:spcPts val="4810"/>
              </a:lnSpc>
              <a:spcBef>
                <a:spcPts val="165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Behind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39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scenes</a:t>
            </a:r>
            <a:r>
              <a:rPr sz="395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3950" spc="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39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hybrid option</a:t>
            </a:r>
            <a:endParaRPr sz="3950" dirty="0">
              <a:latin typeface="Calibri"/>
              <a:cs typeface="Calibri"/>
            </a:endParaRPr>
          </a:p>
          <a:p>
            <a:pPr marL="501650" indent="-488950">
              <a:lnSpc>
                <a:spcPts val="4630"/>
              </a:lnSpc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Walking</a:t>
            </a:r>
            <a:r>
              <a:rPr sz="395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tour</a:t>
            </a:r>
            <a:endParaRPr sz="3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130"/>
              </a:spcBef>
            </a:pPr>
            <a:r>
              <a:rPr sz="3800" spc="-140" dirty="0"/>
              <a:t>CHAPTER</a:t>
            </a:r>
            <a:r>
              <a:rPr sz="3800" spc="-225" dirty="0"/>
              <a:t> </a:t>
            </a:r>
            <a:r>
              <a:rPr sz="3800" spc="-290" dirty="0"/>
              <a:t>LEADERS</a:t>
            </a:r>
            <a:r>
              <a:rPr sz="3800" spc="-229" dirty="0"/>
              <a:t> </a:t>
            </a:r>
            <a:r>
              <a:rPr sz="3800" spc="-225" dirty="0"/>
              <a:t>RESOURCE</a:t>
            </a:r>
            <a:r>
              <a:rPr sz="3800" spc="-245" dirty="0"/>
              <a:t> </a:t>
            </a:r>
            <a:r>
              <a:rPr sz="3800" spc="-180" dirty="0"/>
              <a:t>PAGE</a:t>
            </a:r>
            <a:r>
              <a:rPr sz="3800" spc="-245" dirty="0"/>
              <a:t> </a:t>
            </a:r>
            <a:r>
              <a:rPr sz="3800" spc="-10" dirty="0"/>
              <a:t>(CLRP)</a:t>
            </a:r>
            <a:endParaRPr sz="3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1650" indent="-48895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501650" algn="l"/>
              </a:tabLst>
            </a:pPr>
            <a:r>
              <a:rPr dirty="0"/>
              <a:t>Go</a:t>
            </a:r>
            <a:r>
              <a:rPr spc="10" dirty="0"/>
              <a:t> </a:t>
            </a:r>
            <a:r>
              <a:rPr dirty="0"/>
              <a:t>to</a:t>
            </a:r>
            <a:r>
              <a:rPr spc="25" dirty="0"/>
              <a:t> </a:t>
            </a:r>
            <a:r>
              <a:rPr dirty="0"/>
              <a:t>mpiweb.org</a:t>
            </a:r>
            <a:r>
              <a:rPr spc="20" dirty="0"/>
              <a:t> </a:t>
            </a:r>
            <a:r>
              <a:rPr dirty="0"/>
              <a:t>and</a:t>
            </a:r>
            <a:r>
              <a:rPr spc="25" dirty="0"/>
              <a:t> </a:t>
            </a:r>
            <a:r>
              <a:rPr dirty="0"/>
              <a:t>log</a:t>
            </a:r>
            <a:r>
              <a:rPr spc="25" dirty="0"/>
              <a:t> </a:t>
            </a:r>
            <a:r>
              <a:rPr spc="-25" dirty="0"/>
              <a:t>in.</a:t>
            </a:r>
          </a:p>
          <a:p>
            <a:pPr marL="501650" marR="16510" indent="-489584">
              <a:lnSpc>
                <a:spcPts val="4810"/>
              </a:lnSpc>
              <a:spcBef>
                <a:spcPts val="165"/>
              </a:spcBef>
              <a:buFont typeface="Arial"/>
              <a:buChar char="•"/>
              <a:tabLst>
                <a:tab pos="501650" algn="l"/>
              </a:tabLst>
            </a:pPr>
            <a:r>
              <a:rPr dirty="0"/>
              <a:t>Go</a:t>
            </a:r>
            <a:r>
              <a:rPr spc="1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the</a:t>
            </a:r>
            <a:r>
              <a:rPr spc="55" dirty="0"/>
              <a:t> </a:t>
            </a:r>
            <a:r>
              <a:rPr spc="-10" dirty="0"/>
              <a:t>drop-</a:t>
            </a:r>
            <a:r>
              <a:rPr dirty="0"/>
              <a:t>down</a:t>
            </a:r>
            <a:r>
              <a:rPr spc="25" dirty="0"/>
              <a:t> </a:t>
            </a:r>
            <a:r>
              <a:rPr dirty="0"/>
              <a:t>menu</a:t>
            </a:r>
            <a:r>
              <a:rPr spc="20" dirty="0"/>
              <a:t> </a:t>
            </a:r>
            <a:r>
              <a:rPr spc="-25" dirty="0"/>
              <a:t>by </a:t>
            </a:r>
            <a:r>
              <a:rPr dirty="0"/>
              <a:t>your</a:t>
            </a:r>
            <a:r>
              <a:rPr spc="15" dirty="0"/>
              <a:t> </a:t>
            </a:r>
            <a:r>
              <a:rPr dirty="0"/>
              <a:t>name</a:t>
            </a:r>
            <a:r>
              <a:rPr spc="40" dirty="0"/>
              <a:t> </a:t>
            </a:r>
            <a:r>
              <a:rPr dirty="0"/>
              <a:t>and</a:t>
            </a:r>
            <a:r>
              <a:rPr spc="70" dirty="0"/>
              <a:t> </a:t>
            </a:r>
            <a:r>
              <a:rPr spc="-10" dirty="0"/>
              <a:t>select </a:t>
            </a:r>
            <a:r>
              <a:rPr dirty="0"/>
              <a:t>“Chapter</a:t>
            </a:r>
            <a:r>
              <a:rPr spc="90" dirty="0"/>
              <a:t> </a:t>
            </a:r>
            <a:r>
              <a:rPr dirty="0"/>
              <a:t>Leader</a:t>
            </a:r>
            <a:r>
              <a:rPr spc="20" dirty="0"/>
              <a:t> </a:t>
            </a:r>
            <a:r>
              <a:rPr spc="-10" dirty="0"/>
              <a:t>Resources”</a:t>
            </a:r>
          </a:p>
          <a:p>
            <a:pPr marL="501650" indent="-488950">
              <a:lnSpc>
                <a:spcPts val="4625"/>
              </a:lnSpc>
              <a:buFont typeface="Arial"/>
              <a:buChar char="•"/>
              <a:tabLst>
                <a:tab pos="501650" algn="l"/>
              </a:tabLst>
            </a:pPr>
            <a:r>
              <a:rPr dirty="0"/>
              <a:t>Select</a:t>
            </a:r>
            <a:r>
              <a:rPr spc="35" dirty="0"/>
              <a:t> </a:t>
            </a:r>
            <a:r>
              <a:rPr spc="-10" dirty="0"/>
              <a:t>“Education”</a:t>
            </a:r>
          </a:p>
          <a:p>
            <a:pPr marL="501650" indent="-48895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501650" algn="l"/>
              </a:tabLst>
            </a:pPr>
            <a:r>
              <a:rPr dirty="0"/>
              <a:t>Download</a:t>
            </a:r>
            <a:r>
              <a:rPr spc="20" dirty="0"/>
              <a:t> </a:t>
            </a:r>
            <a:r>
              <a:rPr dirty="0"/>
              <a:t>what</a:t>
            </a:r>
            <a:r>
              <a:rPr spc="35" dirty="0"/>
              <a:t> </a:t>
            </a:r>
            <a:r>
              <a:rPr dirty="0"/>
              <a:t>you</a:t>
            </a:r>
            <a:r>
              <a:rPr spc="30" dirty="0"/>
              <a:t> </a:t>
            </a:r>
            <a:r>
              <a:rPr spc="-20" dirty="0"/>
              <a:t>need</a:t>
            </a:r>
          </a:p>
          <a:p>
            <a:pPr marL="12700" marR="5080">
              <a:lnSpc>
                <a:spcPct val="101400"/>
              </a:lnSpc>
              <a:spcBef>
                <a:spcPts val="4805"/>
              </a:spcBef>
            </a:pPr>
            <a:r>
              <a:rPr dirty="0"/>
              <a:t>Plus: Read</a:t>
            </a:r>
            <a:r>
              <a:rPr spc="25" dirty="0"/>
              <a:t> </a:t>
            </a:r>
            <a:r>
              <a:rPr dirty="0"/>
              <a:t>your</a:t>
            </a:r>
            <a:r>
              <a:rPr spc="-10" dirty="0"/>
              <a:t> </a:t>
            </a:r>
            <a:r>
              <a:rPr dirty="0"/>
              <a:t>monthly</a:t>
            </a:r>
            <a:r>
              <a:rPr spc="25" dirty="0"/>
              <a:t> </a:t>
            </a:r>
            <a:r>
              <a:rPr spc="-10" dirty="0"/>
              <a:t>Chapter </a:t>
            </a:r>
            <a:r>
              <a:rPr dirty="0"/>
              <a:t>Leaders</a:t>
            </a:r>
            <a:r>
              <a:rPr spc="20" dirty="0"/>
              <a:t> </a:t>
            </a:r>
            <a:r>
              <a:rPr spc="-10" dirty="0"/>
              <a:t>Newsletter!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515288" y="1609661"/>
            <a:ext cx="6000750" cy="5810885"/>
            <a:chOff x="7515288" y="1609661"/>
            <a:chExt cx="6000750" cy="58108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4750" y="2190750"/>
              <a:ext cx="5981700" cy="5219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20051" y="2185987"/>
              <a:ext cx="5991225" cy="5229225"/>
            </a:xfrm>
            <a:custGeom>
              <a:avLst/>
              <a:gdLst/>
              <a:ahLst/>
              <a:cxnLst/>
              <a:rect l="l" t="t" r="r" b="b"/>
              <a:pathLst>
                <a:path w="5991225" h="5229225">
                  <a:moveTo>
                    <a:pt x="0" y="5229225"/>
                  </a:moveTo>
                  <a:lnTo>
                    <a:pt x="5991225" y="5229225"/>
                  </a:lnTo>
                  <a:lnTo>
                    <a:pt x="5991225" y="0"/>
                  </a:lnTo>
                  <a:lnTo>
                    <a:pt x="0" y="0"/>
                  </a:lnTo>
                  <a:lnTo>
                    <a:pt x="0" y="522922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9550" y="1619250"/>
              <a:ext cx="2867025" cy="27813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24851" y="1614424"/>
              <a:ext cx="2876550" cy="2790825"/>
            </a:xfrm>
            <a:custGeom>
              <a:avLst/>
              <a:gdLst/>
              <a:ahLst/>
              <a:cxnLst/>
              <a:rect l="l" t="t" r="r" b="b"/>
              <a:pathLst>
                <a:path w="2876550" h="2790825">
                  <a:moveTo>
                    <a:pt x="0" y="2790825"/>
                  </a:moveTo>
                  <a:lnTo>
                    <a:pt x="2876550" y="2790825"/>
                  </a:lnTo>
                  <a:lnTo>
                    <a:pt x="2876550" y="0"/>
                  </a:lnTo>
                  <a:lnTo>
                    <a:pt x="0" y="0"/>
                  </a:lnTo>
                  <a:lnTo>
                    <a:pt x="0" y="279082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77301" y="2452751"/>
              <a:ext cx="1847850" cy="4152900"/>
            </a:xfrm>
            <a:custGeom>
              <a:avLst/>
              <a:gdLst/>
              <a:ahLst/>
              <a:cxnLst/>
              <a:rect l="l" t="t" r="r" b="b"/>
              <a:pathLst>
                <a:path w="1847850" h="4152900">
                  <a:moveTo>
                    <a:pt x="0" y="223774"/>
                  </a:moveTo>
                  <a:lnTo>
                    <a:pt x="24400" y="172469"/>
                  </a:lnTo>
                  <a:lnTo>
                    <a:pt x="66068" y="140520"/>
                  </a:lnTo>
                  <a:lnTo>
                    <a:pt x="126139" y="110838"/>
                  </a:lnTo>
                  <a:lnTo>
                    <a:pt x="162562" y="96971"/>
                  </a:lnTo>
                  <a:lnTo>
                    <a:pt x="202970" y="83821"/>
                  </a:lnTo>
                  <a:lnTo>
                    <a:pt x="247158" y="71437"/>
                  </a:lnTo>
                  <a:lnTo>
                    <a:pt x="294919" y="59868"/>
                  </a:lnTo>
                  <a:lnTo>
                    <a:pt x="346050" y="49165"/>
                  </a:lnTo>
                  <a:lnTo>
                    <a:pt x="400343" y="39377"/>
                  </a:lnTo>
                  <a:lnTo>
                    <a:pt x="457595" y="30555"/>
                  </a:lnTo>
                  <a:lnTo>
                    <a:pt x="517599" y="22747"/>
                  </a:lnTo>
                  <a:lnTo>
                    <a:pt x="580150" y="16004"/>
                  </a:lnTo>
                  <a:lnTo>
                    <a:pt x="645043" y="10375"/>
                  </a:lnTo>
                  <a:lnTo>
                    <a:pt x="712072" y="5910"/>
                  </a:lnTo>
                  <a:lnTo>
                    <a:pt x="781032" y="2660"/>
                  </a:lnTo>
                  <a:lnTo>
                    <a:pt x="851718" y="673"/>
                  </a:lnTo>
                  <a:lnTo>
                    <a:pt x="923925" y="0"/>
                  </a:lnTo>
                  <a:lnTo>
                    <a:pt x="996114" y="673"/>
                  </a:lnTo>
                  <a:lnTo>
                    <a:pt x="1066787" y="2660"/>
                  </a:lnTo>
                  <a:lnTo>
                    <a:pt x="1135737" y="5910"/>
                  </a:lnTo>
                  <a:lnTo>
                    <a:pt x="1202759" y="10375"/>
                  </a:lnTo>
                  <a:lnTo>
                    <a:pt x="1267647" y="16004"/>
                  </a:lnTo>
                  <a:lnTo>
                    <a:pt x="1330195" y="22747"/>
                  </a:lnTo>
                  <a:lnTo>
                    <a:pt x="1390198" y="30555"/>
                  </a:lnTo>
                  <a:lnTo>
                    <a:pt x="1447450" y="39377"/>
                  </a:lnTo>
                  <a:lnTo>
                    <a:pt x="1501746" y="49165"/>
                  </a:lnTo>
                  <a:lnTo>
                    <a:pt x="1552880" y="59868"/>
                  </a:lnTo>
                  <a:lnTo>
                    <a:pt x="1600646" y="71437"/>
                  </a:lnTo>
                  <a:lnTo>
                    <a:pt x="1644839" y="83821"/>
                  </a:lnTo>
                  <a:lnTo>
                    <a:pt x="1685253" y="96971"/>
                  </a:lnTo>
                  <a:lnTo>
                    <a:pt x="1721682" y="110838"/>
                  </a:lnTo>
                  <a:lnTo>
                    <a:pt x="1781765" y="140520"/>
                  </a:lnTo>
                  <a:lnTo>
                    <a:pt x="1823442" y="172469"/>
                  </a:lnTo>
                  <a:lnTo>
                    <a:pt x="1845069" y="206288"/>
                  </a:lnTo>
                  <a:lnTo>
                    <a:pt x="1847850" y="223774"/>
                  </a:lnTo>
                  <a:lnTo>
                    <a:pt x="1845069" y="241260"/>
                  </a:lnTo>
                  <a:lnTo>
                    <a:pt x="1823442" y="275085"/>
                  </a:lnTo>
                  <a:lnTo>
                    <a:pt x="1781765" y="307045"/>
                  </a:lnTo>
                  <a:lnTo>
                    <a:pt x="1721682" y="336742"/>
                  </a:lnTo>
                  <a:lnTo>
                    <a:pt x="1685253" y="350617"/>
                  </a:lnTo>
                  <a:lnTo>
                    <a:pt x="1644839" y="363776"/>
                  </a:lnTo>
                  <a:lnTo>
                    <a:pt x="1600646" y="376169"/>
                  </a:lnTo>
                  <a:lnTo>
                    <a:pt x="1552880" y="387747"/>
                  </a:lnTo>
                  <a:lnTo>
                    <a:pt x="1501746" y="398459"/>
                  </a:lnTo>
                  <a:lnTo>
                    <a:pt x="1447450" y="408255"/>
                  </a:lnTo>
                  <a:lnTo>
                    <a:pt x="1390198" y="417086"/>
                  </a:lnTo>
                  <a:lnTo>
                    <a:pt x="1330195" y="424902"/>
                  </a:lnTo>
                  <a:lnTo>
                    <a:pt x="1267647" y="431652"/>
                  </a:lnTo>
                  <a:lnTo>
                    <a:pt x="1202759" y="437287"/>
                  </a:lnTo>
                  <a:lnTo>
                    <a:pt x="1135737" y="441757"/>
                  </a:lnTo>
                  <a:lnTo>
                    <a:pt x="1066787" y="445011"/>
                  </a:lnTo>
                  <a:lnTo>
                    <a:pt x="996114" y="447000"/>
                  </a:lnTo>
                  <a:lnTo>
                    <a:pt x="923925" y="447675"/>
                  </a:lnTo>
                  <a:lnTo>
                    <a:pt x="851718" y="447000"/>
                  </a:lnTo>
                  <a:lnTo>
                    <a:pt x="781032" y="445011"/>
                  </a:lnTo>
                  <a:lnTo>
                    <a:pt x="712072" y="441757"/>
                  </a:lnTo>
                  <a:lnTo>
                    <a:pt x="645043" y="437287"/>
                  </a:lnTo>
                  <a:lnTo>
                    <a:pt x="580150" y="431652"/>
                  </a:lnTo>
                  <a:lnTo>
                    <a:pt x="517599" y="424902"/>
                  </a:lnTo>
                  <a:lnTo>
                    <a:pt x="457595" y="417086"/>
                  </a:lnTo>
                  <a:lnTo>
                    <a:pt x="400343" y="408255"/>
                  </a:lnTo>
                  <a:lnTo>
                    <a:pt x="346050" y="398459"/>
                  </a:lnTo>
                  <a:lnTo>
                    <a:pt x="294919" y="387747"/>
                  </a:lnTo>
                  <a:lnTo>
                    <a:pt x="247158" y="376169"/>
                  </a:lnTo>
                  <a:lnTo>
                    <a:pt x="202970" y="363776"/>
                  </a:lnTo>
                  <a:lnTo>
                    <a:pt x="162562" y="350617"/>
                  </a:lnTo>
                  <a:lnTo>
                    <a:pt x="126139" y="336742"/>
                  </a:lnTo>
                  <a:lnTo>
                    <a:pt x="66068" y="307045"/>
                  </a:lnTo>
                  <a:lnTo>
                    <a:pt x="24400" y="275085"/>
                  </a:lnTo>
                  <a:lnTo>
                    <a:pt x="2779" y="241260"/>
                  </a:lnTo>
                  <a:lnTo>
                    <a:pt x="0" y="223774"/>
                  </a:lnTo>
                  <a:close/>
                </a:path>
                <a:path w="1847850" h="4152900">
                  <a:moveTo>
                    <a:pt x="171450" y="3838575"/>
                  </a:moveTo>
                  <a:lnTo>
                    <a:pt x="183035" y="3782071"/>
                  </a:lnTo>
                  <a:lnTo>
                    <a:pt x="216437" y="3728891"/>
                  </a:lnTo>
                  <a:lnTo>
                    <a:pt x="269625" y="3679923"/>
                  </a:lnTo>
                  <a:lnTo>
                    <a:pt x="303004" y="3657296"/>
                  </a:lnTo>
                  <a:lnTo>
                    <a:pt x="340568" y="3636054"/>
                  </a:lnTo>
                  <a:lnTo>
                    <a:pt x="382063" y="3616309"/>
                  </a:lnTo>
                  <a:lnTo>
                    <a:pt x="427235" y="3598171"/>
                  </a:lnTo>
                  <a:lnTo>
                    <a:pt x="475830" y="3581751"/>
                  </a:lnTo>
                  <a:lnTo>
                    <a:pt x="527595" y="3567161"/>
                  </a:lnTo>
                  <a:lnTo>
                    <a:pt x="582275" y="3554512"/>
                  </a:lnTo>
                  <a:lnTo>
                    <a:pt x="639617" y="3543913"/>
                  </a:lnTo>
                  <a:lnTo>
                    <a:pt x="699367" y="3535477"/>
                  </a:lnTo>
                  <a:lnTo>
                    <a:pt x="761270" y="3529313"/>
                  </a:lnTo>
                  <a:lnTo>
                    <a:pt x="825074" y="3525534"/>
                  </a:lnTo>
                  <a:lnTo>
                    <a:pt x="890524" y="3524250"/>
                  </a:lnTo>
                  <a:lnTo>
                    <a:pt x="955974" y="3525534"/>
                  </a:lnTo>
                  <a:lnTo>
                    <a:pt x="1019781" y="3529313"/>
                  </a:lnTo>
                  <a:lnTo>
                    <a:pt x="1081690" y="3535477"/>
                  </a:lnTo>
                  <a:lnTo>
                    <a:pt x="1141446" y="3543913"/>
                  </a:lnTo>
                  <a:lnTo>
                    <a:pt x="1198796" y="3554512"/>
                  </a:lnTo>
                  <a:lnTo>
                    <a:pt x="1253485" y="3567161"/>
                  </a:lnTo>
                  <a:lnTo>
                    <a:pt x="1305259" y="3581751"/>
                  </a:lnTo>
                  <a:lnTo>
                    <a:pt x="1353865" y="3598171"/>
                  </a:lnTo>
                  <a:lnTo>
                    <a:pt x="1399047" y="3616309"/>
                  </a:lnTo>
                  <a:lnTo>
                    <a:pt x="1440553" y="3636054"/>
                  </a:lnTo>
                  <a:lnTo>
                    <a:pt x="1478127" y="3657296"/>
                  </a:lnTo>
                  <a:lnTo>
                    <a:pt x="1511516" y="3679923"/>
                  </a:lnTo>
                  <a:lnTo>
                    <a:pt x="1564721" y="3728891"/>
                  </a:lnTo>
                  <a:lnTo>
                    <a:pt x="1598135" y="3782071"/>
                  </a:lnTo>
                  <a:lnTo>
                    <a:pt x="1609725" y="3838575"/>
                  </a:lnTo>
                  <a:lnTo>
                    <a:pt x="1606785" y="3867167"/>
                  </a:lnTo>
                  <a:lnTo>
                    <a:pt x="1584029" y="3922095"/>
                  </a:lnTo>
                  <a:lnTo>
                    <a:pt x="1540465" y="3973268"/>
                  </a:lnTo>
                  <a:lnTo>
                    <a:pt x="1478127" y="4019798"/>
                  </a:lnTo>
                  <a:lnTo>
                    <a:pt x="1440553" y="4041043"/>
                  </a:lnTo>
                  <a:lnTo>
                    <a:pt x="1399047" y="4060793"/>
                  </a:lnTo>
                  <a:lnTo>
                    <a:pt x="1353865" y="4078936"/>
                  </a:lnTo>
                  <a:lnTo>
                    <a:pt x="1305259" y="4095362"/>
                  </a:lnTo>
                  <a:lnTo>
                    <a:pt x="1253485" y="4109959"/>
                  </a:lnTo>
                  <a:lnTo>
                    <a:pt x="1198796" y="4122616"/>
                  </a:lnTo>
                  <a:lnTo>
                    <a:pt x="1141446" y="4133221"/>
                  </a:lnTo>
                  <a:lnTo>
                    <a:pt x="1081690" y="4141664"/>
                  </a:lnTo>
                  <a:lnTo>
                    <a:pt x="1019781" y="4147832"/>
                  </a:lnTo>
                  <a:lnTo>
                    <a:pt x="955974" y="4151614"/>
                  </a:lnTo>
                  <a:lnTo>
                    <a:pt x="890524" y="4152900"/>
                  </a:lnTo>
                  <a:lnTo>
                    <a:pt x="825074" y="4151614"/>
                  </a:lnTo>
                  <a:lnTo>
                    <a:pt x="761270" y="4147832"/>
                  </a:lnTo>
                  <a:lnTo>
                    <a:pt x="699367" y="4141664"/>
                  </a:lnTo>
                  <a:lnTo>
                    <a:pt x="639617" y="4133221"/>
                  </a:lnTo>
                  <a:lnTo>
                    <a:pt x="582275" y="4122616"/>
                  </a:lnTo>
                  <a:lnTo>
                    <a:pt x="527595" y="4109959"/>
                  </a:lnTo>
                  <a:lnTo>
                    <a:pt x="475830" y="4095362"/>
                  </a:lnTo>
                  <a:lnTo>
                    <a:pt x="427235" y="4078936"/>
                  </a:lnTo>
                  <a:lnTo>
                    <a:pt x="382063" y="4060793"/>
                  </a:lnTo>
                  <a:lnTo>
                    <a:pt x="340568" y="4041043"/>
                  </a:lnTo>
                  <a:lnTo>
                    <a:pt x="303004" y="4019798"/>
                  </a:lnTo>
                  <a:lnTo>
                    <a:pt x="269625" y="3997169"/>
                  </a:lnTo>
                  <a:lnTo>
                    <a:pt x="216437" y="3948206"/>
                  </a:lnTo>
                  <a:lnTo>
                    <a:pt x="183035" y="3895045"/>
                  </a:lnTo>
                  <a:lnTo>
                    <a:pt x="171450" y="383857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EDUCATION</a:t>
            </a:r>
            <a:r>
              <a:rPr spc="-285" dirty="0"/>
              <a:t> </a:t>
            </a:r>
            <a:r>
              <a:rPr spc="-10" dirty="0"/>
              <a:t>HANDBOOK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537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25"/>
              </a:spcBef>
            </a:pPr>
            <a:r>
              <a:rPr sz="3800" spc="-20" dirty="0"/>
              <a:t>TODAY’S</a:t>
            </a:r>
            <a:r>
              <a:rPr sz="3800" spc="-220" dirty="0"/>
              <a:t> </a:t>
            </a:r>
            <a:r>
              <a:rPr sz="3800" spc="-75" dirty="0"/>
              <a:t>OBJECTIVES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454342" y="1889124"/>
            <a:ext cx="12613005" cy="414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015" indent="-4883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01015" algn="l"/>
              </a:tabLst>
            </a:pP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Understand</a:t>
            </a:r>
            <a:r>
              <a:rPr sz="5400" spc="-1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5400" spc="-1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roles</a:t>
            </a:r>
            <a:r>
              <a:rPr sz="5400" spc="-1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5400" spc="-1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spc="-10" dirty="0">
                <a:solidFill>
                  <a:srgbClr val="585858"/>
                </a:solidFill>
                <a:latin typeface="Calibri"/>
                <a:cs typeface="Calibri"/>
              </a:rPr>
              <a:t>responsibilities</a:t>
            </a:r>
            <a:endParaRPr sz="5400">
              <a:latin typeface="Calibri"/>
              <a:cs typeface="Calibri"/>
            </a:endParaRPr>
          </a:p>
          <a:p>
            <a:pPr marL="501015" indent="-488315">
              <a:lnSpc>
                <a:spcPts val="6470"/>
              </a:lnSpc>
              <a:spcBef>
                <a:spcPts val="50"/>
              </a:spcBef>
              <a:buFont typeface="Arial"/>
              <a:buChar char="•"/>
              <a:tabLst>
                <a:tab pos="501015" algn="l"/>
              </a:tabLst>
            </a:pP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Learn</a:t>
            </a:r>
            <a:r>
              <a:rPr sz="5400" spc="-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spc="-10" dirty="0">
                <a:solidFill>
                  <a:srgbClr val="585858"/>
                </a:solidFill>
                <a:latin typeface="Calibri"/>
                <a:cs typeface="Calibri"/>
              </a:rPr>
              <a:t>procedures,</a:t>
            </a:r>
            <a:r>
              <a:rPr sz="5400" spc="-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policies</a:t>
            </a:r>
            <a:r>
              <a:rPr sz="54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54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spc="-10" dirty="0">
                <a:solidFill>
                  <a:srgbClr val="585858"/>
                </a:solidFill>
                <a:latin typeface="Calibri"/>
                <a:cs typeface="Calibri"/>
              </a:rPr>
              <a:t>tools</a:t>
            </a:r>
            <a:endParaRPr sz="5400">
              <a:latin typeface="Calibri"/>
              <a:cs typeface="Calibri"/>
            </a:endParaRPr>
          </a:p>
          <a:p>
            <a:pPr marL="500380" marR="5080" indent="-488315">
              <a:lnSpc>
                <a:spcPts val="6530"/>
              </a:lnSpc>
              <a:spcBef>
                <a:spcPts val="165"/>
              </a:spcBef>
              <a:buFont typeface="Arial"/>
              <a:buChar char="•"/>
              <a:tabLst>
                <a:tab pos="501650" algn="l"/>
              </a:tabLst>
            </a:pP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Discover</a:t>
            </a:r>
            <a:r>
              <a:rPr sz="5400" spc="-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ways</a:t>
            </a:r>
            <a:r>
              <a:rPr sz="5400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5400" spc="-1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produce</a:t>
            </a:r>
            <a:r>
              <a:rPr sz="5400" spc="-1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quality</a:t>
            </a:r>
            <a:r>
              <a:rPr sz="5400" spc="-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spc="-10" dirty="0">
                <a:solidFill>
                  <a:srgbClr val="585858"/>
                </a:solidFill>
                <a:latin typeface="Calibri"/>
                <a:cs typeface="Calibri"/>
              </a:rPr>
              <a:t>education 	events</a:t>
            </a:r>
            <a:endParaRPr sz="5400">
              <a:latin typeface="Calibri"/>
              <a:cs typeface="Calibri"/>
            </a:endParaRPr>
          </a:p>
          <a:p>
            <a:pPr marL="501015" indent="-488315">
              <a:lnSpc>
                <a:spcPts val="6235"/>
              </a:lnSpc>
              <a:buFont typeface="Arial"/>
              <a:buChar char="•"/>
              <a:tabLst>
                <a:tab pos="501015" algn="l"/>
              </a:tabLst>
            </a:pP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Access</a:t>
            </a:r>
            <a:r>
              <a:rPr sz="5400" spc="-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54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Chapter</a:t>
            </a:r>
            <a:r>
              <a:rPr sz="5400" spc="-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Leader</a:t>
            </a:r>
            <a:r>
              <a:rPr sz="5400" spc="-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585858"/>
                </a:solidFill>
                <a:latin typeface="Calibri"/>
                <a:cs typeface="Calibri"/>
              </a:rPr>
              <a:t>Resources</a:t>
            </a:r>
            <a:r>
              <a:rPr sz="54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spc="-20" dirty="0">
                <a:solidFill>
                  <a:srgbClr val="585858"/>
                </a:solidFill>
                <a:latin typeface="Calibri"/>
                <a:cs typeface="Calibri"/>
              </a:rPr>
              <a:t>Page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207" y="1395119"/>
            <a:ext cx="13242290" cy="67303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20370" marR="5080" indent="-408305">
              <a:lnSpc>
                <a:spcPct val="111700"/>
              </a:lnSpc>
              <a:spcBef>
                <a:spcPts val="60"/>
              </a:spcBef>
              <a:buClr>
                <a:srgbClr val="585858"/>
              </a:buClr>
              <a:buFont typeface="Arial"/>
              <a:buChar char="•"/>
              <a:tabLst>
                <a:tab pos="42037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Maintain</a:t>
            </a:r>
            <a:r>
              <a:rPr sz="39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update</a:t>
            </a:r>
            <a:r>
              <a:rPr sz="395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395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Chapters’</a:t>
            </a:r>
            <a:r>
              <a:rPr sz="395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18- to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24-month</a:t>
            </a:r>
            <a:r>
              <a:rPr sz="39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calendar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395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activities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that</a:t>
            </a:r>
            <a:r>
              <a:rPr sz="395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includes</a:t>
            </a:r>
            <a:r>
              <a:rPr sz="395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95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minimum</a:t>
            </a:r>
            <a:r>
              <a:rPr sz="395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3950" spc="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4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educational opportunities</a:t>
            </a:r>
            <a:endParaRPr sz="3950">
              <a:latin typeface="Calibri"/>
              <a:cs typeface="Calibri"/>
            </a:endParaRPr>
          </a:p>
          <a:p>
            <a:pPr marL="420370" marR="3401695" indent="-408305">
              <a:lnSpc>
                <a:spcPts val="5260"/>
              </a:lnSpc>
              <a:spcBef>
                <a:spcPts val="254"/>
              </a:spcBef>
              <a:buFont typeface="Arial"/>
              <a:buChar char="•"/>
              <a:tabLst>
                <a:tab pos="42037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Design,</a:t>
            </a:r>
            <a:r>
              <a:rPr sz="39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secure</a:t>
            </a:r>
            <a:r>
              <a:rPr sz="395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speakers and manage</a:t>
            </a:r>
            <a:r>
              <a:rPr sz="395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program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registration</a:t>
            </a:r>
            <a:r>
              <a:rPr sz="39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other</a:t>
            </a:r>
            <a:r>
              <a:rPr sz="395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logistics</a:t>
            </a:r>
            <a:endParaRPr sz="3950">
              <a:latin typeface="Calibri"/>
              <a:cs typeface="Calibri"/>
            </a:endParaRPr>
          </a:p>
          <a:p>
            <a:pPr marL="420370" marR="3103245" indent="-408305">
              <a:lnSpc>
                <a:spcPts val="5260"/>
              </a:lnSpc>
              <a:spcBef>
                <a:spcPts val="70"/>
              </a:spcBef>
              <a:buFont typeface="Arial"/>
              <a:buChar char="•"/>
              <a:tabLst>
                <a:tab pos="420370" algn="l"/>
              </a:tabLst>
            </a:pPr>
            <a:r>
              <a:rPr sz="3950" spc="-70" dirty="0">
                <a:solidFill>
                  <a:srgbClr val="585858"/>
                </a:solidFill>
                <a:latin typeface="Calibri"/>
                <a:cs typeface="Calibri"/>
              </a:rPr>
              <a:t>Take</a:t>
            </a:r>
            <a:r>
              <a:rPr sz="395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395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lead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special</a:t>
            </a:r>
            <a:r>
              <a:rPr sz="395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educational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projects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(e.g.</a:t>
            </a:r>
            <a:r>
              <a:rPr sz="395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regional</a:t>
            </a:r>
            <a:r>
              <a:rPr sz="39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events,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CMP</a:t>
            </a:r>
            <a:r>
              <a:rPr sz="395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prep</a:t>
            </a:r>
            <a:r>
              <a:rPr sz="39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courses,</a:t>
            </a:r>
            <a:r>
              <a:rPr sz="395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GMID)</a:t>
            </a:r>
            <a:endParaRPr sz="3950">
              <a:latin typeface="Calibri"/>
              <a:cs typeface="Calibri"/>
            </a:endParaRPr>
          </a:p>
          <a:p>
            <a:pPr marL="420370" indent="-40767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42037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Be</a:t>
            </a:r>
            <a:r>
              <a:rPr sz="395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fiscally</a:t>
            </a:r>
            <a:r>
              <a:rPr sz="39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responsible</a:t>
            </a:r>
            <a:endParaRPr sz="3950">
              <a:latin typeface="Calibri"/>
              <a:cs typeface="Calibri"/>
            </a:endParaRPr>
          </a:p>
          <a:p>
            <a:pPr marL="420370" indent="-40767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42037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Help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plan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395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board’s</a:t>
            </a:r>
            <a:r>
              <a:rPr sz="395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3-year</a:t>
            </a:r>
            <a:r>
              <a:rPr sz="395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strategic</a:t>
            </a:r>
            <a:r>
              <a:rPr sz="395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vision</a:t>
            </a:r>
            <a:endParaRPr sz="3950">
              <a:latin typeface="Calibri"/>
              <a:cs typeface="Calibri"/>
            </a:endParaRPr>
          </a:p>
          <a:p>
            <a:pPr marL="420370" indent="-40767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42037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Pass</a:t>
            </a:r>
            <a:r>
              <a:rPr sz="39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395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knowledge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395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mentor</a:t>
            </a:r>
            <a:r>
              <a:rPr sz="395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others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606" rIns="0" bIns="0" rtlCol="0">
            <a:spAutoFit/>
          </a:bodyPr>
          <a:lstStyle/>
          <a:p>
            <a:pPr marL="385445">
              <a:lnSpc>
                <a:spcPct val="100000"/>
              </a:lnSpc>
              <a:spcBef>
                <a:spcPts val="125"/>
              </a:spcBef>
            </a:pPr>
            <a:r>
              <a:rPr sz="3800" spc="-325" dirty="0"/>
              <a:t>ROLE</a:t>
            </a:r>
            <a:r>
              <a:rPr sz="3800" spc="-270" dirty="0"/>
              <a:t> </a:t>
            </a:r>
            <a:r>
              <a:rPr sz="3800" spc="300" dirty="0"/>
              <a:t>&amp;</a:t>
            </a:r>
            <a:r>
              <a:rPr sz="3800" spc="-280" dirty="0"/>
              <a:t> </a:t>
            </a:r>
            <a:r>
              <a:rPr sz="3800" spc="-145" dirty="0"/>
              <a:t>RESPONSIBILITIES</a:t>
            </a:r>
            <a:endParaRPr sz="3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264" y="1987031"/>
            <a:ext cx="12520930" cy="5137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0" marR="5080" indent="-489584">
              <a:lnSpc>
                <a:spcPct val="120400"/>
              </a:lnSpc>
              <a:spcBef>
                <a:spcPts val="95"/>
              </a:spcBef>
              <a:buClr>
                <a:srgbClr val="585858"/>
              </a:buClr>
              <a:buFont typeface="Arial"/>
              <a:buChar char="•"/>
              <a:tabLst>
                <a:tab pos="501650" algn="l"/>
              </a:tabLst>
            </a:pP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Talk</a:t>
            </a:r>
            <a:r>
              <a:rPr sz="395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95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395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chapter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president</a:t>
            </a:r>
            <a:r>
              <a:rPr sz="395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or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administrator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secure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50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copy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3950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395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chapter</a:t>
            </a:r>
            <a:r>
              <a:rPr sz="395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policy</a:t>
            </a:r>
            <a:r>
              <a:rPr sz="39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manual</a:t>
            </a:r>
            <a:endParaRPr sz="3950">
              <a:latin typeface="Calibri"/>
              <a:cs typeface="Calibri"/>
            </a:endParaRPr>
          </a:p>
          <a:p>
            <a:pPr marL="501650" marR="499745" indent="-489584">
              <a:lnSpc>
                <a:spcPts val="5780"/>
              </a:lnSpc>
              <a:spcBef>
                <a:spcPts val="370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Understand</a:t>
            </a:r>
            <a:r>
              <a:rPr sz="39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who</a:t>
            </a:r>
            <a:r>
              <a:rPr sz="39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39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responsible</a:t>
            </a:r>
            <a:r>
              <a:rPr sz="395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signing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contracts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and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managing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395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process</a:t>
            </a:r>
            <a:r>
              <a:rPr sz="395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395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clock-hour</a:t>
            </a:r>
            <a:r>
              <a:rPr sz="395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filing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(if</a:t>
            </a:r>
            <a:r>
              <a:rPr sz="395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it’s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in 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the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budget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39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395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required</a:t>
            </a:r>
            <a:r>
              <a:rPr sz="39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395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metrics)</a:t>
            </a:r>
            <a:endParaRPr sz="395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Identify</a:t>
            </a:r>
            <a:r>
              <a:rPr sz="395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who’s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managing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sponsorships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events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 and</a:t>
            </a:r>
            <a:endParaRPr sz="3950">
              <a:latin typeface="Calibri"/>
              <a:cs typeface="Calibri"/>
            </a:endParaRPr>
          </a:p>
          <a:p>
            <a:pPr marL="501650">
              <a:lnSpc>
                <a:spcPct val="100000"/>
              </a:lnSpc>
              <a:spcBef>
                <a:spcPts val="969"/>
              </a:spcBef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tracking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fulfillment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8494" y="455866"/>
            <a:ext cx="8435975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spc="-150" dirty="0"/>
              <a:t>EVENT</a:t>
            </a:r>
            <a:r>
              <a:rPr sz="3800" spc="-210" dirty="0"/>
              <a:t> </a:t>
            </a:r>
            <a:r>
              <a:rPr sz="3800" spc="-155" dirty="0"/>
              <a:t>POLICIES:</a:t>
            </a:r>
            <a:r>
              <a:rPr sz="3800" spc="-225" dirty="0"/>
              <a:t> </a:t>
            </a:r>
            <a:r>
              <a:rPr sz="3800" spc="55" dirty="0"/>
              <a:t>WHAT’S</a:t>
            </a:r>
            <a:r>
              <a:rPr sz="3800" spc="-229" dirty="0"/>
              <a:t> </a:t>
            </a:r>
            <a:r>
              <a:rPr sz="3800" spc="-150" dirty="0"/>
              <a:t>REQUIRED</a:t>
            </a:r>
            <a:endParaRPr sz="3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384" y="1505330"/>
            <a:ext cx="7078980" cy="6372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1650" indent="-488950">
              <a:lnSpc>
                <a:spcPts val="3835"/>
              </a:lnSpc>
              <a:spcBef>
                <a:spcPts val="130"/>
              </a:spcBef>
              <a:buClr>
                <a:srgbClr val="585858"/>
              </a:buClr>
              <a:buFont typeface="Arial"/>
              <a:buChar char="•"/>
              <a:tabLst>
                <a:tab pos="501650" algn="l"/>
              </a:tabLst>
            </a:pP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Who</a:t>
            </a:r>
            <a:r>
              <a:rPr sz="32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32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32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chapter</a:t>
            </a:r>
            <a:r>
              <a:rPr sz="3200" spc="-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Calibri"/>
                <a:cs typeface="Calibri"/>
              </a:rPr>
              <a:t>members?</a:t>
            </a:r>
            <a:endParaRPr sz="3200">
              <a:latin typeface="Calibri"/>
              <a:cs typeface="Calibri"/>
            </a:endParaRPr>
          </a:p>
          <a:p>
            <a:pPr marL="501650" marR="1522730" indent="-489584">
              <a:lnSpc>
                <a:spcPts val="3829"/>
              </a:lnSpc>
              <a:spcBef>
                <a:spcPts val="130"/>
              </a:spcBef>
              <a:buFont typeface="Arial"/>
              <a:buChar char="•"/>
              <a:tabLst>
                <a:tab pos="501650" algn="l"/>
              </a:tabLst>
            </a:pP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Where</a:t>
            </a:r>
            <a:r>
              <a:rPr sz="32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3200" spc="-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32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Calibri"/>
                <a:cs typeface="Calibri"/>
              </a:rPr>
              <a:t>geographically concentrated?</a:t>
            </a:r>
            <a:endParaRPr sz="3200">
              <a:latin typeface="Calibri"/>
              <a:cs typeface="Calibri"/>
            </a:endParaRPr>
          </a:p>
          <a:p>
            <a:pPr marL="501650" indent="-488950">
              <a:lnSpc>
                <a:spcPts val="3775"/>
              </a:lnSpc>
              <a:buFont typeface="Arial"/>
              <a:buChar char="•"/>
              <a:tabLst>
                <a:tab pos="501650" algn="l"/>
              </a:tabLst>
            </a:pP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32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32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3200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planner</a:t>
            </a:r>
            <a:r>
              <a:rPr sz="32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2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supplier</a:t>
            </a:r>
            <a:r>
              <a:rPr sz="32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Calibri"/>
                <a:cs typeface="Calibri"/>
              </a:rPr>
              <a:t>ratio?</a:t>
            </a:r>
            <a:endParaRPr sz="3200">
              <a:latin typeface="Calibri"/>
              <a:cs typeface="Calibri"/>
            </a:endParaRPr>
          </a:p>
          <a:p>
            <a:pPr marL="501650" indent="-488950">
              <a:lnSpc>
                <a:spcPts val="3829"/>
              </a:lnSpc>
              <a:buFont typeface="Arial"/>
              <a:buChar char="•"/>
              <a:tabLst>
                <a:tab pos="501650" algn="l"/>
              </a:tabLst>
            </a:pP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32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industries</a:t>
            </a:r>
            <a:r>
              <a:rPr sz="32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32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32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Calibri"/>
                <a:cs typeface="Calibri"/>
              </a:rPr>
              <a:t>represent?</a:t>
            </a:r>
            <a:endParaRPr sz="3200">
              <a:latin typeface="Calibri"/>
              <a:cs typeface="Calibri"/>
            </a:endParaRPr>
          </a:p>
          <a:p>
            <a:pPr marL="501650" marR="5080" indent="-489584">
              <a:lnSpc>
                <a:spcPts val="3829"/>
              </a:lnSpc>
              <a:spcBef>
                <a:spcPts val="130"/>
              </a:spcBef>
              <a:buFont typeface="Arial"/>
              <a:buChar char="•"/>
              <a:tabLst>
                <a:tab pos="501650" algn="l"/>
              </a:tabLst>
            </a:pP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How</a:t>
            </a:r>
            <a:r>
              <a:rPr sz="32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many</a:t>
            </a:r>
            <a:r>
              <a:rPr sz="32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32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novice</a:t>
            </a:r>
            <a:r>
              <a:rPr sz="32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vs.</a:t>
            </a:r>
            <a:r>
              <a:rPr sz="32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managerial</a:t>
            </a:r>
            <a:r>
              <a:rPr sz="32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Calibri"/>
                <a:cs typeface="Calibri"/>
              </a:rPr>
              <a:t>vs. </a:t>
            </a:r>
            <a:r>
              <a:rPr sz="3200" spc="-10" dirty="0">
                <a:solidFill>
                  <a:srgbClr val="585858"/>
                </a:solidFill>
                <a:latin typeface="Calibri"/>
                <a:cs typeface="Calibri"/>
              </a:rPr>
              <a:t>executive</a:t>
            </a:r>
            <a:r>
              <a:rPr sz="3200" spc="-1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Calibri"/>
                <a:cs typeface="Calibri"/>
              </a:rPr>
              <a:t>level?</a:t>
            </a:r>
            <a:endParaRPr sz="3200">
              <a:latin typeface="Calibri"/>
              <a:cs typeface="Calibri"/>
            </a:endParaRPr>
          </a:p>
          <a:p>
            <a:pPr marL="501650" indent="-488950">
              <a:lnSpc>
                <a:spcPts val="3704"/>
              </a:lnSpc>
              <a:buFont typeface="Arial"/>
              <a:buChar char="•"/>
              <a:tabLst>
                <a:tab pos="501650" algn="l"/>
              </a:tabLst>
            </a:pP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32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32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32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Calibri"/>
                <a:cs typeface="Calibri"/>
              </a:rPr>
              <a:t>interested</a:t>
            </a:r>
            <a:r>
              <a:rPr sz="32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Calibri"/>
                <a:cs typeface="Calibri"/>
              </a:rPr>
              <a:t>in?</a:t>
            </a:r>
            <a:endParaRPr sz="3200">
              <a:latin typeface="Calibri"/>
              <a:cs typeface="Calibri"/>
            </a:endParaRPr>
          </a:p>
          <a:p>
            <a:pPr marL="501650" indent="-488950">
              <a:lnSpc>
                <a:spcPts val="3835"/>
              </a:lnSpc>
              <a:spcBef>
                <a:spcPts val="65"/>
              </a:spcBef>
              <a:buFont typeface="Arial"/>
              <a:buChar char="•"/>
              <a:tabLst>
                <a:tab pos="501650" algn="l"/>
              </a:tabLst>
            </a:pP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32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keeps</a:t>
            </a:r>
            <a:r>
              <a:rPr sz="32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them</a:t>
            </a:r>
            <a:r>
              <a:rPr sz="3200" spc="-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up</a:t>
            </a:r>
            <a:r>
              <a:rPr sz="32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sz="32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Calibri"/>
                <a:cs typeface="Calibri"/>
              </a:rPr>
              <a:t>night?</a:t>
            </a:r>
            <a:endParaRPr sz="3200">
              <a:latin typeface="Calibri"/>
              <a:cs typeface="Calibri"/>
            </a:endParaRPr>
          </a:p>
          <a:p>
            <a:pPr marL="501650" marR="480059" indent="-489584">
              <a:lnSpc>
                <a:spcPts val="3829"/>
              </a:lnSpc>
              <a:spcBef>
                <a:spcPts val="130"/>
              </a:spcBef>
              <a:buFont typeface="Arial"/>
              <a:buChar char="•"/>
              <a:tabLst>
                <a:tab pos="501650" algn="l"/>
              </a:tabLst>
            </a:pP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Why</a:t>
            </a:r>
            <a:r>
              <a:rPr sz="32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32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32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choose</a:t>
            </a:r>
            <a:r>
              <a:rPr sz="32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2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come</a:t>
            </a:r>
            <a:r>
              <a:rPr sz="32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2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585858"/>
                </a:solidFill>
                <a:latin typeface="Calibri"/>
                <a:cs typeface="Calibri"/>
              </a:rPr>
              <a:t>your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events</a:t>
            </a:r>
            <a:r>
              <a:rPr sz="32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or</a:t>
            </a:r>
            <a:r>
              <a:rPr sz="32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stay</a:t>
            </a:r>
            <a:r>
              <a:rPr sz="3200" spc="-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Calibri"/>
                <a:cs typeface="Calibri"/>
              </a:rPr>
              <a:t>home?</a:t>
            </a:r>
            <a:endParaRPr sz="3200">
              <a:latin typeface="Calibri"/>
              <a:cs typeface="Calibri"/>
            </a:endParaRPr>
          </a:p>
          <a:p>
            <a:pPr marL="501650" indent="-488950">
              <a:lnSpc>
                <a:spcPts val="3695"/>
              </a:lnSpc>
              <a:buFont typeface="Arial"/>
              <a:buChar char="•"/>
              <a:tabLst>
                <a:tab pos="501650" algn="l"/>
              </a:tabLst>
            </a:pP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32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32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32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want</a:t>
            </a:r>
            <a:r>
              <a:rPr sz="32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out</a:t>
            </a:r>
            <a:r>
              <a:rPr sz="32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32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Calibri"/>
                <a:cs typeface="Calibri"/>
              </a:rPr>
              <a:t>MPI</a:t>
            </a:r>
            <a:endParaRPr sz="3200">
              <a:latin typeface="Calibri"/>
              <a:cs typeface="Calibri"/>
            </a:endParaRPr>
          </a:p>
          <a:p>
            <a:pPr marL="501650">
              <a:lnSpc>
                <a:spcPts val="3835"/>
              </a:lnSpc>
            </a:pPr>
            <a:r>
              <a:rPr sz="3200" spc="-10" dirty="0">
                <a:solidFill>
                  <a:srgbClr val="585858"/>
                </a:solidFill>
                <a:latin typeface="Calibri"/>
                <a:cs typeface="Calibri"/>
              </a:rPr>
              <a:t>membership?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9575" y="2667000"/>
            <a:ext cx="5867400" cy="39052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606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125"/>
              </a:spcBef>
            </a:pPr>
            <a:r>
              <a:rPr sz="3800" spc="-135" dirty="0"/>
              <a:t>CHAPTER</a:t>
            </a:r>
            <a:r>
              <a:rPr sz="3800" spc="-195" dirty="0"/>
              <a:t> </a:t>
            </a:r>
            <a:r>
              <a:rPr sz="3800" spc="-30" dirty="0"/>
              <a:t>DEMOGRAPHICS</a:t>
            </a:r>
            <a:endParaRPr sz="3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1994" y="1518285"/>
            <a:ext cx="6760845" cy="4904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Ask</a:t>
            </a:r>
            <a:r>
              <a:rPr sz="395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yourself:</a:t>
            </a:r>
            <a:endParaRPr sz="3950">
              <a:latin typeface="Calibri"/>
              <a:cs typeface="Calibri"/>
            </a:endParaRPr>
          </a:p>
          <a:p>
            <a:pPr marL="501650" marR="1671955" indent="-489584">
              <a:lnSpc>
                <a:spcPct val="101400"/>
              </a:lnSpc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395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3950" spc="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my</a:t>
            </a:r>
            <a:r>
              <a:rPr sz="39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members like/avoid?</a:t>
            </a:r>
            <a:endParaRPr sz="395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395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3950" spc="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they need</a:t>
            </a:r>
            <a:r>
              <a:rPr sz="39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know</a:t>
            </a:r>
            <a:r>
              <a:rPr sz="395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endParaRPr sz="3950">
              <a:latin typeface="Calibri"/>
              <a:cs typeface="Calibri"/>
            </a:endParaRPr>
          </a:p>
          <a:p>
            <a:pPr marL="501650">
              <a:lnSpc>
                <a:spcPct val="100000"/>
              </a:lnSpc>
              <a:spcBef>
                <a:spcPts val="65"/>
              </a:spcBef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today’s</a:t>
            </a:r>
            <a:r>
              <a:rPr sz="3950" spc="-1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economy?</a:t>
            </a:r>
            <a:endParaRPr sz="3950">
              <a:latin typeface="Calibri"/>
              <a:cs typeface="Calibri"/>
            </a:endParaRPr>
          </a:p>
          <a:p>
            <a:pPr marL="501650" marR="447040" indent="-489584">
              <a:lnSpc>
                <a:spcPct val="101400"/>
              </a:lnSpc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How can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help</a:t>
            </a:r>
            <a:r>
              <a:rPr sz="395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them</a:t>
            </a:r>
            <a:r>
              <a:rPr sz="395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future-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proof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their</a:t>
            </a:r>
            <a:r>
              <a:rPr sz="395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careers?</a:t>
            </a:r>
            <a:endParaRPr sz="395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395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would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appeal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95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people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1326" y="6400800"/>
            <a:ext cx="6269990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who have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been</a:t>
            </a:r>
            <a:r>
              <a:rPr sz="395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3950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industry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395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more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than 10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years?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12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30"/>
              </a:spcBef>
            </a:pPr>
            <a:r>
              <a:rPr sz="3800" spc="-140" dirty="0"/>
              <a:t>LOOK</a:t>
            </a:r>
            <a:r>
              <a:rPr sz="3800" spc="-270" dirty="0"/>
              <a:t> </a:t>
            </a:r>
            <a:r>
              <a:rPr sz="3800" spc="-35" dirty="0"/>
              <a:t>AT</a:t>
            </a:r>
            <a:r>
              <a:rPr sz="3800" spc="-229" dirty="0"/>
              <a:t> </a:t>
            </a:r>
            <a:r>
              <a:rPr sz="3800" spc="-85" dirty="0"/>
              <a:t>HISTORICAL</a:t>
            </a:r>
            <a:r>
              <a:rPr sz="3800" spc="-245" dirty="0"/>
              <a:t> </a:t>
            </a:r>
            <a:r>
              <a:rPr sz="3800" spc="-10" dirty="0"/>
              <a:t>DATA</a:t>
            </a:r>
            <a:r>
              <a:rPr sz="3800" spc="-265" dirty="0"/>
              <a:t> </a:t>
            </a:r>
            <a:r>
              <a:rPr sz="3800" spc="300" dirty="0"/>
              <a:t>&amp;</a:t>
            </a:r>
            <a:r>
              <a:rPr sz="3800" spc="-280" dirty="0"/>
              <a:t> </a:t>
            </a:r>
            <a:r>
              <a:rPr sz="3800" spc="-120" dirty="0"/>
              <a:t>HEADLINES</a:t>
            </a:r>
            <a:endParaRPr sz="3800"/>
          </a:p>
        </p:txBody>
      </p:sp>
      <p:grpSp>
        <p:nvGrpSpPr>
          <p:cNvPr id="5" name="object 5"/>
          <p:cNvGrpSpPr/>
          <p:nvPr/>
        </p:nvGrpSpPr>
        <p:grpSpPr>
          <a:xfrm>
            <a:off x="590550" y="1714500"/>
            <a:ext cx="6029325" cy="4076700"/>
            <a:chOff x="590550" y="1714500"/>
            <a:chExt cx="6029325" cy="40767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6387" y="2600143"/>
              <a:ext cx="3500576" cy="2386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550" y="1714500"/>
              <a:ext cx="6029325" cy="4076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95630" y="6449123"/>
            <a:ext cx="5920740" cy="1120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-13970" algn="ctr">
              <a:lnSpc>
                <a:spcPct val="99600"/>
              </a:lnSpc>
              <a:spcBef>
                <a:spcPts val="110"/>
              </a:spcBef>
            </a:pPr>
            <a:r>
              <a:rPr sz="1800" spc="55" dirty="0">
                <a:latin typeface="Arial"/>
                <a:cs typeface="Arial"/>
              </a:rPr>
              <a:t>Example: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chapter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enjoyed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Tripp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Mitchell’s </a:t>
            </a:r>
            <a:r>
              <a:rPr sz="1800" spc="120" dirty="0">
                <a:latin typeface="Arial"/>
                <a:cs typeface="Arial"/>
              </a:rPr>
              <a:t>presentation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Emergency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Preparedness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so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120" dirty="0">
                <a:latin typeface="Arial"/>
                <a:cs typeface="Arial"/>
              </a:rPr>
              <a:t>much, </a:t>
            </a:r>
            <a:r>
              <a:rPr sz="1800" spc="114" dirty="0">
                <a:latin typeface="Arial"/>
                <a:cs typeface="Arial"/>
              </a:rPr>
              <a:t>he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200" dirty="0">
                <a:latin typeface="Arial"/>
                <a:cs typeface="Arial"/>
              </a:rPr>
              <a:t>came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155" dirty="0">
                <a:latin typeface="Arial"/>
                <a:cs typeface="Arial"/>
              </a:rPr>
              <a:t>back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20" dirty="0">
                <a:latin typeface="Arial"/>
                <a:cs typeface="Arial"/>
              </a:rPr>
              <a:t>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70" dirty="0">
                <a:latin typeface="Arial"/>
                <a:cs typeface="Arial"/>
              </a:rPr>
              <a:t>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210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series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of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workshops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the following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264" y="1804035"/>
            <a:ext cx="12447270" cy="3683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Get</a:t>
            </a:r>
            <a:r>
              <a:rPr sz="395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content</a:t>
            </a:r>
            <a:r>
              <a:rPr sz="39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approved:</a:t>
            </a:r>
            <a:endParaRPr sz="3950">
              <a:latin typeface="Calibri"/>
              <a:cs typeface="Calibri"/>
            </a:endParaRPr>
          </a:p>
          <a:p>
            <a:pPr marL="501650" marR="5080" indent="-489584">
              <a:lnSpc>
                <a:spcPts val="4810"/>
              </a:lnSpc>
              <a:spcBef>
                <a:spcPts val="165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By</a:t>
            </a:r>
            <a:r>
              <a:rPr sz="395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395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Events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Industry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Council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(EIC)</a:t>
            </a:r>
            <a:r>
              <a:rPr sz="395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395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CMP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Preferred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Provider</a:t>
            </a:r>
            <a:r>
              <a:rPr sz="39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Program:</a:t>
            </a:r>
            <a:r>
              <a:rPr sz="39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  <a:hlinkClick r:id="rId2"/>
              </a:rPr>
              <a:t>http://www.eventscouncil.org/</a:t>
            </a:r>
            <a:endParaRPr sz="3950">
              <a:latin typeface="Calibri"/>
              <a:cs typeface="Calibri"/>
            </a:endParaRPr>
          </a:p>
          <a:p>
            <a:pPr marL="12700" marR="535305">
              <a:lnSpc>
                <a:spcPct val="101400"/>
              </a:lnSpc>
              <a:spcBef>
                <a:spcPts val="4630"/>
              </a:spcBef>
            </a:pP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You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want</a:t>
            </a:r>
            <a:r>
              <a:rPr sz="39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9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have</a:t>
            </a:r>
            <a:r>
              <a:rPr sz="395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certification</a:t>
            </a:r>
            <a:r>
              <a:rPr sz="39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available</a:t>
            </a:r>
            <a:r>
              <a:rPr sz="395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395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sz="39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least</a:t>
            </a:r>
            <a:r>
              <a:rPr sz="395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r>
              <a:rPr sz="395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395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educational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events.</a:t>
            </a:r>
            <a:r>
              <a:rPr sz="395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Virtual</a:t>
            </a:r>
            <a:r>
              <a:rPr sz="395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events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can</a:t>
            </a:r>
            <a:r>
              <a:rPr sz="39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count,</a:t>
            </a:r>
            <a:r>
              <a:rPr sz="395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too!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606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25"/>
              </a:spcBef>
            </a:pPr>
            <a:r>
              <a:rPr sz="3800" dirty="0"/>
              <a:t>GAIN</a:t>
            </a:r>
            <a:r>
              <a:rPr sz="3800" spc="-210" dirty="0"/>
              <a:t> </a:t>
            </a:r>
            <a:r>
              <a:rPr sz="3800" spc="-110" dirty="0"/>
              <a:t>CREDIT</a:t>
            </a:r>
            <a:r>
              <a:rPr sz="3800" spc="-270" dirty="0"/>
              <a:t> </a:t>
            </a:r>
            <a:r>
              <a:rPr sz="3800" spc="-165" dirty="0"/>
              <a:t>FOR</a:t>
            </a:r>
            <a:r>
              <a:rPr sz="3800" spc="-195" dirty="0"/>
              <a:t> </a:t>
            </a:r>
            <a:r>
              <a:rPr sz="3800" spc="-100" dirty="0"/>
              <a:t>YOUR</a:t>
            </a:r>
            <a:r>
              <a:rPr sz="3800" spc="-200" dirty="0"/>
              <a:t> </a:t>
            </a:r>
            <a:r>
              <a:rPr sz="3800" spc="-10" dirty="0"/>
              <a:t>CONTENT</a:t>
            </a:r>
            <a:endParaRPr sz="3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264" y="1794510"/>
            <a:ext cx="7459345" cy="60699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8950" marR="430530" indent="-488950" algn="r">
              <a:lnSpc>
                <a:spcPts val="5270"/>
              </a:lnSpc>
              <a:spcBef>
                <a:spcPts val="130"/>
              </a:spcBef>
              <a:buClr>
                <a:srgbClr val="585858"/>
              </a:buClr>
              <a:buFont typeface="Arial"/>
              <a:buChar char="•"/>
              <a:tabLst>
                <a:tab pos="488950" algn="l"/>
              </a:tabLst>
            </a:pP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Look</a:t>
            </a:r>
            <a:r>
              <a:rPr sz="4400" spc="-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4400" spc="-1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programs</a:t>
            </a:r>
            <a:r>
              <a:rPr sz="44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that</a:t>
            </a:r>
            <a:r>
              <a:rPr sz="4400" spc="-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585858"/>
                </a:solidFill>
                <a:latin typeface="Calibri"/>
                <a:cs typeface="Calibri"/>
              </a:rPr>
              <a:t>meet</a:t>
            </a:r>
            <a:endParaRPr sz="4400">
              <a:latin typeface="Calibri"/>
              <a:cs typeface="Calibri"/>
            </a:endParaRPr>
          </a:p>
          <a:p>
            <a:pPr marR="504190" algn="r">
              <a:lnSpc>
                <a:spcPts val="5270"/>
              </a:lnSpc>
            </a:pP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both</a:t>
            </a:r>
            <a:r>
              <a:rPr sz="4400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member</a:t>
            </a:r>
            <a:r>
              <a:rPr sz="4400" spc="-1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groups’</a:t>
            </a:r>
            <a:r>
              <a:rPr sz="44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585858"/>
                </a:solidFill>
                <a:latin typeface="Calibri"/>
                <a:cs typeface="Calibri"/>
              </a:rPr>
              <a:t>needs</a:t>
            </a:r>
            <a:endParaRPr sz="4400">
              <a:latin typeface="Calibri"/>
              <a:cs typeface="Calibri"/>
            </a:endParaRPr>
          </a:p>
          <a:p>
            <a:pPr marL="501650" marR="121285" indent="-489584" algn="just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501650" algn="l"/>
              </a:tabLst>
            </a:pP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Appeal</a:t>
            </a:r>
            <a:r>
              <a:rPr sz="44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44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seasoned</a:t>
            </a:r>
            <a:r>
              <a:rPr sz="44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585858"/>
                </a:solidFill>
                <a:latin typeface="Calibri"/>
                <a:cs typeface="Calibri"/>
              </a:rPr>
              <a:t>members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44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585858"/>
                </a:solidFill>
                <a:latin typeface="Calibri"/>
                <a:cs typeface="Calibri"/>
              </a:rPr>
              <a:t>mentors,</a:t>
            </a:r>
            <a:r>
              <a:rPr sz="4400" spc="-1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forum</a:t>
            </a:r>
            <a:r>
              <a:rPr sz="4400" spc="-1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585858"/>
                </a:solidFill>
                <a:latin typeface="Calibri"/>
                <a:cs typeface="Calibri"/>
              </a:rPr>
              <a:t>facilitators,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panel</a:t>
            </a:r>
            <a:r>
              <a:rPr sz="44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members</a:t>
            </a:r>
            <a:r>
              <a:rPr sz="44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4400" spc="-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585858"/>
                </a:solidFill>
                <a:latin typeface="Calibri"/>
                <a:cs typeface="Calibri"/>
              </a:rPr>
              <a:t>“featured experts”</a:t>
            </a:r>
            <a:endParaRPr sz="4400">
              <a:latin typeface="Calibri"/>
              <a:cs typeface="Calibri"/>
            </a:endParaRPr>
          </a:p>
          <a:p>
            <a:pPr marL="502284" indent="-489584" algn="just">
              <a:lnSpc>
                <a:spcPts val="5255"/>
              </a:lnSpc>
              <a:buFont typeface="Arial"/>
              <a:buChar char="•"/>
              <a:tabLst>
                <a:tab pos="502284" algn="l"/>
              </a:tabLst>
            </a:pP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Don’t</a:t>
            </a:r>
            <a:r>
              <a:rPr sz="4400" spc="-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585858"/>
                </a:solidFill>
                <a:latin typeface="Calibri"/>
                <a:cs typeface="Calibri"/>
              </a:rPr>
              <a:t>underestimate</a:t>
            </a:r>
            <a:r>
              <a:rPr sz="44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44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585858"/>
                </a:solidFill>
                <a:latin typeface="Calibri"/>
                <a:cs typeface="Calibri"/>
              </a:rPr>
              <a:t>value</a:t>
            </a:r>
            <a:endParaRPr sz="4400">
              <a:latin typeface="Calibri"/>
              <a:cs typeface="Calibri"/>
            </a:endParaRPr>
          </a:p>
          <a:p>
            <a:pPr marL="501650" marR="1223645" algn="just">
              <a:lnSpc>
                <a:spcPts val="5250"/>
              </a:lnSpc>
              <a:spcBef>
                <a:spcPts val="195"/>
              </a:spcBef>
            </a:pP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44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585858"/>
                </a:solidFill>
                <a:latin typeface="Calibri"/>
                <a:cs typeface="Calibri"/>
              </a:rPr>
              <a:t>peer-</a:t>
            </a:r>
            <a:r>
              <a:rPr sz="4400" spc="-25" dirty="0">
                <a:solidFill>
                  <a:srgbClr val="585858"/>
                </a:solidFill>
                <a:latin typeface="Calibri"/>
                <a:cs typeface="Calibri"/>
              </a:rPr>
              <a:t>to-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peer</a:t>
            </a:r>
            <a:r>
              <a:rPr sz="4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585858"/>
                </a:solidFill>
                <a:latin typeface="Calibri"/>
                <a:cs typeface="Calibri"/>
              </a:rPr>
              <a:t>problem-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solving</a:t>
            </a:r>
            <a:r>
              <a:rPr sz="44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  <a:r>
              <a:rPr sz="4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585858"/>
                </a:solidFill>
                <a:latin typeface="Calibri"/>
                <a:cs typeface="Calibri"/>
              </a:rPr>
              <a:t>idea</a:t>
            </a:r>
            <a:r>
              <a:rPr sz="4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585858"/>
                </a:solidFill>
                <a:latin typeface="Calibri"/>
                <a:cs typeface="Calibri"/>
              </a:rPr>
              <a:t>exchanges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06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125"/>
              </a:spcBef>
            </a:pPr>
            <a:r>
              <a:rPr sz="3800" spc="-190" dirty="0"/>
              <a:t>STRIKE</a:t>
            </a:r>
            <a:r>
              <a:rPr sz="3800" spc="-260" dirty="0"/>
              <a:t> </a:t>
            </a:r>
            <a:r>
              <a:rPr sz="3800" spc="55" dirty="0"/>
              <a:t>A</a:t>
            </a:r>
            <a:r>
              <a:rPr sz="3800" spc="-260" dirty="0"/>
              <a:t> </a:t>
            </a:r>
            <a:r>
              <a:rPr sz="3800" spc="-105" dirty="0"/>
              <a:t>BALANCE</a:t>
            </a:r>
            <a:endParaRPr sz="3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918" y="3587989"/>
            <a:ext cx="5270739" cy="2612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317" y="501649"/>
            <a:ext cx="6896100" cy="662085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b="1" spc="-260" dirty="0">
                <a:solidFill>
                  <a:srgbClr val="FFFFFF"/>
                </a:solidFill>
                <a:latin typeface="Arial"/>
                <a:cs typeface="Arial"/>
              </a:rPr>
              <a:t>SPEAKER</a:t>
            </a:r>
            <a:r>
              <a:rPr sz="38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1" spc="-175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sz="38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1" spc="-20" dirty="0">
                <a:solidFill>
                  <a:srgbClr val="FFFFFF"/>
                </a:solidFill>
                <a:latin typeface="Arial"/>
                <a:cs typeface="Arial"/>
              </a:rPr>
              <a:t>TIPS</a:t>
            </a:r>
            <a:endParaRPr sz="3800" dirty="0">
              <a:latin typeface="Arial"/>
              <a:cs typeface="Arial"/>
            </a:endParaRPr>
          </a:p>
          <a:p>
            <a:pPr marL="878205" marR="288925" indent="-489584">
              <a:lnSpc>
                <a:spcPct val="101400"/>
              </a:lnSpc>
              <a:spcBef>
                <a:spcPts val="3960"/>
              </a:spcBef>
              <a:buFont typeface="Arial"/>
              <a:buChar char="•"/>
              <a:tabLst>
                <a:tab pos="878205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Survey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 membership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about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39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want 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to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learn</a:t>
            </a:r>
            <a:r>
              <a:rPr sz="395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who</a:t>
            </a:r>
            <a:r>
              <a:rPr sz="39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they’d</a:t>
            </a:r>
            <a:r>
              <a:rPr sz="395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like</a:t>
            </a:r>
            <a:r>
              <a:rPr sz="395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to see</a:t>
            </a:r>
            <a:endParaRPr sz="3950" dirty="0">
              <a:latin typeface="Calibri"/>
              <a:cs typeface="Calibri"/>
            </a:endParaRPr>
          </a:p>
          <a:p>
            <a:pPr marL="878205" indent="-48895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878205" algn="l"/>
              </a:tabLst>
            </a:pPr>
            <a:r>
              <a:rPr lang="en-US" sz="3950" dirty="0">
                <a:solidFill>
                  <a:srgbClr val="585858"/>
                </a:solidFill>
                <a:latin typeface="Calibri"/>
                <a:cs typeface="Calibri"/>
              </a:rPr>
              <a:t>Review the Top Speaker List at MPI Chapters on CLPR</a:t>
            </a:r>
            <a:endParaRPr sz="3950" dirty="0">
              <a:latin typeface="Calibri"/>
              <a:cs typeface="Calibri"/>
            </a:endParaRPr>
          </a:p>
          <a:p>
            <a:pPr marL="878205" marR="5080" indent="-489584" algn="just">
              <a:lnSpc>
                <a:spcPct val="101400"/>
              </a:lnSpc>
              <a:buFont typeface="Arial"/>
              <a:buChar char="•"/>
              <a:tabLst>
                <a:tab pos="878205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Ask</a:t>
            </a:r>
            <a:r>
              <a:rPr sz="395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MPI</a:t>
            </a:r>
            <a:r>
              <a:rPr sz="395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Academy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about</a:t>
            </a:r>
            <a:r>
              <a:rPr sz="395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top-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ranked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WEC,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EMEC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IMEX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speakers</a:t>
            </a:r>
            <a:r>
              <a:rPr sz="3950" spc="-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&amp;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topics</a:t>
            </a:r>
            <a:endParaRPr sz="39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7755" y="1547113"/>
            <a:ext cx="6545580" cy="49041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01650" marR="76200" indent="-489584">
              <a:lnSpc>
                <a:spcPct val="101400"/>
              </a:lnSpc>
              <a:spcBef>
                <a:spcPts val="60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Use</a:t>
            </a:r>
            <a:r>
              <a:rPr sz="395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survey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395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demographic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data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create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395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call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for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proposals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395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ask</a:t>
            </a:r>
            <a:r>
              <a:rPr sz="395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members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to distribute</a:t>
            </a:r>
            <a:r>
              <a:rPr sz="39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395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well as</a:t>
            </a:r>
            <a:r>
              <a:rPr sz="395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20" dirty="0">
                <a:solidFill>
                  <a:srgbClr val="585858"/>
                </a:solidFill>
                <a:latin typeface="Calibri"/>
                <a:cs typeface="Calibri"/>
              </a:rPr>
              <a:t>post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395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395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website</a:t>
            </a:r>
            <a:endParaRPr sz="395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See</a:t>
            </a:r>
            <a:r>
              <a:rPr sz="395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who’s</a:t>
            </a:r>
            <a:r>
              <a:rPr sz="39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395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395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backyard</a:t>
            </a:r>
            <a:endParaRPr sz="395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Look</a:t>
            </a:r>
            <a:r>
              <a:rPr sz="395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sz="395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other</a:t>
            </a:r>
            <a:r>
              <a:rPr sz="395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industry</a:t>
            </a:r>
            <a:r>
              <a:rPr sz="39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events</a:t>
            </a:r>
            <a:endParaRPr sz="3950">
              <a:latin typeface="Calibri"/>
              <a:cs typeface="Calibri"/>
            </a:endParaRPr>
          </a:p>
          <a:p>
            <a:pPr marL="501650" indent="-48895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501650" algn="l"/>
              </a:tabLst>
            </a:pP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Use</a:t>
            </a:r>
            <a:r>
              <a:rPr sz="395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MPI’s</a:t>
            </a:r>
            <a:r>
              <a:rPr sz="395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85858"/>
                </a:solidFill>
                <a:latin typeface="Calibri"/>
                <a:cs typeface="Calibri"/>
              </a:rPr>
              <a:t>speaker</a:t>
            </a:r>
            <a:r>
              <a:rPr sz="395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85858"/>
                </a:solidFill>
                <a:latin typeface="Calibri"/>
                <a:cs typeface="Calibri"/>
              </a:rPr>
              <a:t>resources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85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684</Words>
  <Application>Microsoft Macintosh PowerPoint</Application>
  <PresentationFormat>Custom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EDUCATION HANDBOOK</vt:lpstr>
      <vt:lpstr>TODAY’S OBJECTIVES</vt:lpstr>
      <vt:lpstr>ROLE &amp; RESPONSIBILITIES</vt:lpstr>
      <vt:lpstr>EVENT POLICIES: WHAT’S REQUIRED</vt:lpstr>
      <vt:lpstr>CHAPTER DEMOGRAPHICS</vt:lpstr>
      <vt:lpstr>LOOK AT HISTORICAL DATA &amp; HEADLINES</vt:lpstr>
      <vt:lpstr>GAIN CREDIT FOR YOUR CONTENT</vt:lpstr>
      <vt:lpstr>STRIKE A BALANCE</vt:lpstr>
      <vt:lpstr>PowerPoint Presentation</vt:lpstr>
      <vt:lpstr>PLANNER AND SUPPLIER DISCUSSIONS</vt:lpstr>
      <vt:lpstr>PowerPoint Presentation</vt:lpstr>
      <vt:lpstr>CHAPTER LEADERS RESOURCE PAGE (CLRP)</vt:lpstr>
      <vt:lpstr>EDUCATION HANDBOOK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HANDBOOK</dc:title>
  <cp:lastModifiedBy>Leslie Scantlebury</cp:lastModifiedBy>
  <cp:revision>1</cp:revision>
  <dcterms:created xsi:type="dcterms:W3CDTF">2024-08-26T20:25:24Z</dcterms:created>
  <dcterms:modified xsi:type="dcterms:W3CDTF">2025-08-12T16:06:30Z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2024-08-26T00:00:00Z</vt:filetime>
  </property>
  <property fmtid="{D5CDD505-2E9C-101B-9397-08002B2CF9AE}" pid="3" name="LastSaved">
    <vt:filetime>2024-08-26T00:00:00Z</vt:filetime>
  </property>
</Properties>
</file>