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84ECE-04BE-6006-BF0F-7FBEE7E802D3}" v="4" dt="2024-08-27T15:14:12.2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82" d="100"/>
          <a:sy n="82" d="100"/>
        </p:scale>
        <p:origin x="664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314450"/>
            <a:ext cx="8439150" cy="86772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553700" y="5619750"/>
            <a:ext cx="6181725" cy="9525"/>
          </a:xfrm>
          <a:custGeom>
            <a:avLst/>
            <a:gdLst/>
            <a:ahLst/>
            <a:cxnLst/>
            <a:rect l="l" t="t" r="r" b="b"/>
            <a:pathLst>
              <a:path w="6181725" h="9525">
                <a:moveTo>
                  <a:pt x="6181725" y="0"/>
                </a:moveTo>
                <a:lnTo>
                  <a:pt x="0" y="0"/>
                </a:lnTo>
                <a:lnTo>
                  <a:pt x="0" y="9525"/>
                </a:lnTo>
                <a:lnTo>
                  <a:pt x="6181725" y="9525"/>
                </a:lnTo>
                <a:lnTo>
                  <a:pt x="61817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50093" y="3133407"/>
            <a:ext cx="7251065" cy="237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75385" y="2034475"/>
            <a:ext cx="7362190" cy="7080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190" y="-952"/>
            <a:ext cx="17533619" cy="1856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94266" y="3131439"/>
            <a:ext cx="8416925" cy="5485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p/plstatement.as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terms/c/chart-accounts.as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icomplianceguide.org/faq/" TargetMode="External"/><Relationship Id="rId2" Type="http://schemas.openxmlformats.org/officeDocument/2006/relationships/hyperlink" Target="https://www.globalpaymentsinc.com/en-us/customer-center/customer-support/pci-data-security-stand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bi.gov/news/stories/business-e-mail-compromise-on-the-ri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pi.org/docs/librariesprovider44/default-document-library/mpioc-partnership-prospectus-2020-2021_final.pdf?sfvrsn=ff9f33b9_2" TargetMode="External"/><Relationship Id="rId3" Type="http://schemas.openxmlformats.org/officeDocument/2006/relationships/hyperlink" Target="https://www.mpi.org/docs/librariesprovider27/default-document-library/2019-2020/mpidfw-in-kind-supporter-form-2019-20.pdf?sfvrsn=76285d87_4" TargetMode="External"/><Relationship Id="rId7" Type="http://schemas.openxmlformats.org/officeDocument/2006/relationships/hyperlink" Target="https://www.mpi.org/docs/librariesprovider6/default-document-library/mpi-orlando-prospectus-2020-2021-v2.pdf?sfvrsn=8e79b45a_2" TargetMode="External"/><Relationship Id="rId2" Type="http://schemas.openxmlformats.org/officeDocument/2006/relationships/hyperlink" Target="https://www.mpi.org/docs/librariesprovider27/default-document-library/2019-2020/mpidfw-cash-supporter-form-2019-20.pdf?sfvrsn=79e9e18f_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i.org/docs/librariesprovider8/default-document-library/mpi-new-jersey-meets-conference-sponsorship-kit.pdf?sfvrsn=67ca855a_0" TargetMode="External"/><Relationship Id="rId11" Type="http://schemas.openxmlformats.org/officeDocument/2006/relationships/hyperlink" Target="https://www.mpi.org/docs/default-source/chapter-leader/rise-awards/best-practices/sales-blitz---rise-up-dfw-chapter-2018.pdf?sfvrsn=b1d619d3_2" TargetMode="External"/><Relationship Id="rId5" Type="http://schemas.openxmlformats.org/officeDocument/2006/relationships/hyperlink" Target="https://www.mpi.org/docs/librariesprovider49/default-document-library/mpiscc-sponsor-benefits-2020.pdf?sfvrsn=41fdb75a_0" TargetMode="External"/><Relationship Id="rId10" Type="http://schemas.openxmlformats.org/officeDocument/2006/relationships/hyperlink" Target="https://www.mpi.org/docs/default-source/chapter-leader/rise-awards/best-practices/marketplace-excellence---rise-up-mexico-chapter-2020.docx?sfvrsn=3129855a_2" TargetMode="External"/><Relationship Id="rId4" Type="http://schemas.openxmlformats.org/officeDocument/2006/relationships/hyperlink" Target="https://www.mpi.org/chapters/san-diego/advertising/sponsorship-opportunity" TargetMode="External"/><Relationship Id="rId9" Type="http://schemas.openxmlformats.org/officeDocument/2006/relationships/hyperlink" Target="https://www.mpi.org/docs/default-source/chapter-leader/rise-awards/best-practices/marketplace-achievement---rise-up-southern-california-chapter-2019.pdf?sfvrsn=39994c3b_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t>FINANCE</a:t>
            </a:r>
            <a:r>
              <a:rPr spc="-35"/>
              <a:t> </a:t>
            </a:r>
            <a:r>
              <a:t>&amp;</a:t>
            </a:r>
            <a:r>
              <a:rPr spc="-55"/>
              <a:t> </a:t>
            </a:r>
            <a:r>
              <a:t>CHAPTER</a:t>
            </a:r>
            <a:r>
              <a:rPr spc="-300"/>
              <a:t> </a:t>
            </a:r>
            <a:r>
              <a:rPr spc="-35"/>
              <a:t>ADMINISTRATOR </a:t>
            </a:r>
            <a:r>
              <a:rPr spc="-10"/>
              <a:t>HANDBOOK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6650" y="4486275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11049000" y="0"/>
                </a:moveTo>
                <a:lnTo>
                  <a:pt x="0" y="0"/>
                </a:lnTo>
                <a:lnTo>
                  <a:pt x="0" y="9525"/>
                </a:lnTo>
                <a:lnTo>
                  <a:pt x="11049000" y="9525"/>
                </a:lnTo>
                <a:lnTo>
                  <a:pt x="1104900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0767" y="1705927"/>
            <a:ext cx="13827968" cy="2374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9230"/>
              </a:lnSpc>
              <a:spcBef>
                <a:spcPts val="130"/>
              </a:spcBef>
            </a:pPr>
            <a:r>
              <a:rPr sz="8000" b="0" spc="95" dirty="0">
                <a:latin typeface="Arial"/>
                <a:cs typeface="Arial"/>
              </a:rPr>
              <a:t>Chapter</a:t>
            </a:r>
            <a:r>
              <a:rPr sz="8000" b="0" spc="-225" dirty="0">
                <a:latin typeface="Arial"/>
                <a:cs typeface="Arial"/>
              </a:rPr>
              <a:t> </a:t>
            </a:r>
            <a:r>
              <a:rPr sz="8000" b="0" spc="-10" dirty="0">
                <a:latin typeface="Arial"/>
                <a:cs typeface="Arial"/>
              </a:rPr>
              <a:t>Financial</a:t>
            </a:r>
            <a:r>
              <a:rPr lang="en-US" sz="8000" b="0" spc="-10" dirty="0">
                <a:latin typeface="Arial"/>
                <a:cs typeface="Arial"/>
              </a:rPr>
              <a:t> Platform</a:t>
            </a:r>
            <a:endParaRPr sz="8000" dirty="0">
              <a:latin typeface="Arial"/>
              <a:cs typeface="Arial"/>
            </a:endParaRPr>
          </a:p>
          <a:p>
            <a:pPr marL="635" algn="ctr">
              <a:lnSpc>
                <a:spcPts val="9230"/>
              </a:lnSpc>
            </a:pPr>
            <a:r>
              <a:rPr lang="en-US" sz="8000" b="0" i="1" spc="85" dirty="0">
                <a:solidFill>
                  <a:srgbClr val="11B3EB"/>
                </a:solidFill>
                <a:latin typeface="Arial"/>
                <a:cs typeface="Arial"/>
              </a:rPr>
              <a:t>QuickBooks</a:t>
            </a:r>
            <a:endParaRPr sz="8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4450" y="4981575"/>
            <a:ext cx="8039100" cy="4743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8875" y="1257300"/>
            <a:ext cx="13430250" cy="9525"/>
          </a:xfrm>
          <a:custGeom>
            <a:avLst/>
            <a:gdLst/>
            <a:ahLst/>
            <a:cxnLst/>
            <a:rect l="l" t="t" r="r" b="b"/>
            <a:pathLst>
              <a:path w="13430250" h="9525">
                <a:moveTo>
                  <a:pt x="13430250" y="0"/>
                </a:moveTo>
                <a:lnTo>
                  <a:pt x="0" y="0"/>
                </a:lnTo>
                <a:lnTo>
                  <a:pt x="0" y="9525"/>
                </a:lnTo>
                <a:lnTo>
                  <a:pt x="13430250" y="9525"/>
                </a:lnTo>
                <a:lnTo>
                  <a:pt x="1343025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05476" y="186689"/>
            <a:ext cx="7889240" cy="1021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0" b="0" i="1" spc="-10">
                <a:solidFill>
                  <a:srgbClr val="11B3EB"/>
                </a:solidFill>
                <a:latin typeface="Arial"/>
                <a:cs typeface="Arial"/>
              </a:rPr>
              <a:t>Questions</a:t>
            </a:r>
            <a:r>
              <a:rPr sz="6500" b="0" i="1" spc="-24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6500" b="0" spc="170">
                <a:solidFill>
                  <a:srgbClr val="0C0804"/>
                </a:solidFill>
                <a:latin typeface="Arial"/>
                <a:cs typeface="Arial"/>
              </a:rPr>
              <a:t>&amp;</a:t>
            </a:r>
            <a:r>
              <a:rPr sz="6500" b="0" spc="-36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6500" b="0" spc="-10">
                <a:solidFill>
                  <a:srgbClr val="0C0804"/>
                </a:solidFill>
                <a:latin typeface="Arial"/>
                <a:cs typeface="Arial"/>
              </a:rPr>
              <a:t>Answers</a:t>
            </a:r>
            <a:endParaRPr sz="6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1796668"/>
            <a:ext cx="8707120" cy="6853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2090" indent="-19939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212090" algn="l"/>
              </a:tabLst>
            </a:pPr>
            <a:r>
              <a:rPr sz="1550">
                <a:latin typeface="Calibri"/>
                <a:cs typeface="Calibri"/>
              </a:rPr>
              <a:t>What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are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goals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accounting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platform?</a:t>
            </a:r>
            <a:endParaRPr sz="1550">
              <a:latin typeface="Calibri"/>
              <a:cs typeface="Calibri"/>
            </a:endParaRPr>
          </a:p>
          <a:p>
            <a:pPr marL="926465" lvl="1" indent="-188595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926465" algn="l"/>
              </a:tabLst>
            </a:pPr>
            <a:r>
              <a:rPr sz="1550">
                <a:latin typeface="Calibri"/>
                <a:cs typeface="Calibri"/>
              </a:rPr>
              <a:t>Provide</a:t>
            </a:r>
            <a:r>
              <a:rPr sz="1550" spc="1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(and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administrators)</a:t>
            </a:r>
            <a:r>
              <a:rPr sz="1550" spc="1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with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best-in-class</a:t>
            </a:r>
            <a:r>
              <a:rPr sz="1550" spc="18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platform</a:t>
            </a:r>
            <a:endParaRPr sz="1550">
              <a:latin typeface="Calibri"/>
              <a:cs typeface="Calibri"/>
            </a:endParaRPr>
          </a:p>
          <a:p>
            <a:pPr marL="936625" lvl="1" indent="-198755">
              <a:lnSpc>
                <a:spcPct val="100000"/>
              </a:lnSpc>
              <a:spcBef>
                <a:spcPts val="90"/>
              </a:spcBef>
              <a:buAutoNum type="alphaLcPeriod"/>
              <a:tabLst>
                <a:tab pos="936625" algn="l"/>
              </a:tabLst>
            </a:pPr>
            <a:r>
              <a:rPr sz="1550">
                <a:latin typeface="Calibri"/>
                <a:cs typeface="Calibri"/>
              </a:rPr>
              <a:t>Enable</a:t>
            </a:r>
            <a:r>
              <a:rPr sz="1550" spc="1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leaders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focus</a:t>
            </a:r>
            <a:r>
              <a:rPr sz="1550" spc="1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on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creating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exceptional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experiences</a:t>
            </a:r>
            <a:endParaRPr sz="1550">
              <a:latin typeface="Calibri"/>
              <a:cs typeface="Calibri"/>
            </a:endParaRPr>
          </a:p>
          <a:p>
            <a:pPr marL="737870">
              <a:lnSpc>
                <a:spcPct val="100000"/>
              </a:lnSpc>
              <a:spcBef>
                <a:spcPts val="20"/>
              </a:spcBef>
            </a:pPr>
            <a:r>
              <a:rPr sz="1550">
                <a:latin typeface="Calibri"/>
                <a:cs typeface="Calibri"/>
              </a:rPr>
              <a:t>at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</a:t>
            </a:r>
            <a:r>
              <a:rPr sz="1550" spc="3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level.</a:t>
            </a:r>
            <a:endParaRPr sz="1550">
              <a:latin typeface="Calibri"/>
              <a:cs typeface="Calibri"/>
            </a:endParaRPr>
          </a:p>
          <a:p>
            <a:pPr marL="737870" marR="2198370" lvl="1" indent="180340">
              <a:lnSpc>
                <a:spcPts val="1950"/>
              </a:lnSpc>
              <a:spcBef>
                <a:spcPts val="80"/>
              </a:spcBef>
              <a:buAutoNum type="alphaLcPeriod" startAt="3"/>
              <a:tabLst>
                <a:tab pos="918210" algn="l"/>
              </a:tabLst>
            </a:pPr>
            <a:r>
              <a:rPr sz="1550">
                <a:latin typeface="Calibri"/>
                <a:cs typeface="Calibri"/>
              </a:rPr>
              <a:t>Ensure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transparency</a:t>
            </a:r>
            <a:r>
              <a:rPr sz="1550" spc="2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1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accuracy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financial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accounting</a:t>
            </a:r>
            <a:r>
              <a:rPr sz="1550" spc="1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across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 spc="-25">
                <a:latin typeface="Calibri"/>
                <a:cs typeface="Calibri"/>
              </a:rPr>
              <a:t>the </a:t>
            </a:r>
            <a:r>
              <a:rPr sz="1550">
                <a:latin typeface="Calibri"/>
                <a:cs typeface="Calibri"/>
              </a:rPr>
              <a:t>MPI</a:t>
            </a:r>
            <a:r>
              <a:rPr sz="1550" spc="3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enterprise</a:t>
            </a:r>
            <a:endParaRPr sz="1550">
              <a:latin typeface="Calibri"/>
              <a:cs typeface="Calibri"/>
            </a:endParaRPr>
          </a:p>
          <a:p>
            <a:pPr marL="936625" lvl="1" indent="-198755">
              <a:lnSpc>
                <a:spcPts val="1800"/>
              </a:lnSpc>
              <a:buAutoNum type="alphaLcPeriod" startAt="3"/>
              <a:tabLst>
                <a:tab pos="936625" algn="l"/>
              </a:tabLst>
            </a:pPr>
            <a:r>
              <a:rPr sz="1550">
                <a:latin typeface="Calibri"/>
                <a:cs typeface="Calibri"/>
              </a:rPr>
              <a:t>Create</a:t>
            </a:r>
            <a:r>
              <a:rPr sz="1550" spc="1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implement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accounting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standards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&amp;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best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practices</a:t>
            </a:r>
            <a:endParaRPr sz="1550">
              <a:latin typeface="Calibri"/>
              <a:cs typeface="Calibri"/>
            </a:endParaRPr>
          </a:p>
          <a:p>
            <a:pPr marL="12700" marR="3556635" indent="198755">
              <a:lnSpc>
                <a:spcPct val="104900"/>
              </a:lnSpc>
              <a:spcBef>
                <a:spcPts val="1875"/>
              </a:spcBef>
              <a:buAutoNum type="arabicPeriod"/>
              <a:tabLst>
                <a:tab pos="211454" algn="l"/>
              </a:tabLst>
            </a:pPr>
            <a:r>
              <a:rPr sz="1550">
                <a:latin typeface="Calibri"/>
                <a:cs typeface="Calibri"/>
              </a:rPr>
              <a:t>Are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required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utilize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accounting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platform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 spc="-25">
                <a:latin typeface="Calibri"/>
                <a:cs typeface="Calibri"/>
              </a:rPr>
              <a:t>and </a:t>
            </a:r>
            <a:r>
              <a:rPr sz="1550">
                <a:latin typeface="Calibri"/>
                <a:cs typeface="Calibri"/>
              </a:rPr>
              <a:t>associated</a:t>
            </a:r>
            <a:r>
              <a:rPr sz="1550" spc="19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guidelines/policies?</a:t>
            </a:r>
            <a:endParaRPr sz="1550">
              <a:latin typeface="Calibri"/>
              <a:cs typeface="Calibri"/>
            </a:endParaRPr>
          </a:p>
          <a:p>
            <a:pPr marL="737870" marR="2331085">
              <a:lnSpc>
                <a:spcPct val="102899"/>
              </a:lnSpc>
              <a:spcBef>
                <a:spcPts val="40"/>
              </a:spcBef>
            </a:pPr>
            <a:r>
              <a:rPr sz="1550">
                <a:latin typeface="Calibri"/>
                <a:cs typeface="Calibri"/>
              </a:rPr>
              <a:t>Yes,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all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are</a:t>
            </a:r>
            <a:r>
              <a:rPr sz="1550" spc="114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required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participate</a:t>
            </a:r>
            <a:r>
              <a:rPr sz="1550" spc="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in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platform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 spc="-25">
                <a:latin typeface="Calibri"/>
                <a:cs typeface="Calibri"/>
              </a:rPr>
              <a:t>and </a:t>
            </a:r>
            <a:r>
              <a:rPr sz="1550">
                <a:latin typeface="Calibri"/>
                <a:cs typeface="Calibri"/>
              </a:rPr>
              <a:t>adhere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guidelines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policies</a:t>
            </a:r>
            <a:r>
              <a:rPr sz="1550" spc="1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that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will</a:t>
            </a:r>
            <a:r>
              <a:rPr sz="1550" spc="1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be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provided.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 spc="-25">
                <a:latin typeface="Calibri"/>
                <a:cs typeface="Calibri"/>
              </a:rPr>
              <a:t>The </a:t>
            </a:r>
            <a:r>
              <a:rPr sz="1550">
                <a:latin typeface="Calibri"/>
                <a:cs typeface="Calibri"/>
              </a:rPr>
              <a:t>platform</a:t>
            </a:r>
            <a:r>
              <a:rPr sz="1550" spc="114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is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designed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support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protect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with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their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daily </a:t>
            </a:r>
            <a:r>
              <a:rPr sz="1550">
                <a:latin typeface="Calibri"/>
                <a:cs typeface="Calibri"/>
              </a:rPr>
              <a:t>financial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management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114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operations,</a:t>
            </a:r>
            <a:r>
              <a:rPr sz="1550" spc="1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ensuring</a:t>
            </a:r>
            <a:r>
              <a:rPr sz="1550" spc="1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strong</a:t>
            </a:r>
            <a:r>
              <a:rPr sz="1550" spc="12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governance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consistency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with</a:t>
            </a:r>
            <a:r>
              <a:rPr sz="1550" spc="1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all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chapter’s</a:t>
            </a:r>
            <a:r>
              <a:rPr sz="1550" spc="12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financial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management.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50">
              <a:latin typeface="Calibri"/>
              <a:cs typeface="Calibri"/>
            </a:endParaRPr>
          </a:p>
          <a:p>
            <a:pPr marL="211454" indent="-198755">
              <a:lnSpc>
                <a:spcPct val="100000"/>
              </a:lnSpc>
              <a:buAutoNum type="arabicPeriod" startAt="3"/>
              <a:tabLst>
                <a:tab pos="211454" algn="l"/>
              </a:tabLst>
            </a:pPr>
            <a:r>
              <a:rPr sz="1550">
                <a:latin typeface="Calibri"/>
                <a:cs typeface="Calibri"/>
              </a:rPr>
              <a:t>Will</a:t>
            </a:r>
            <a:r>
              <a:rPr sz="1550" spc="1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1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be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required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use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MPI</a:t>
            </a:r>
            <a:r>
              <a:rPr sz="1550" spc="15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Chart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Accounts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>
                <a:latin typeface="Calibri"/>
                <a:cs typeface="Calibri"/>
              </a:rPr>
              <a:t>provided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with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migration?</a:t>
            </a:r>
            <a:endParaRPr sz="1550">
              <a:latin typeface="Calibri"/>
              <a:cs typeface="Calibri"/>
            </a:endParaRPr>
          </a:p>
          <a:p>
            <a:pPr marL="737870">
              <a:lnSpc>
                <a:spcPct val="100000"/>
              </a:lnSpc>
              <a:spcBef>
                <a:spcPts val="20"/>
              </a:spcBef>
            </a:pPr>
            <a:r>
              <a:rPr sz="1550">
                <a:latin typeface="Calibri"/>
                <a:cs typeface="Calibri"/>
              </a:rPr>
              <a:t>Yes,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most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current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Common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Chart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2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Accounts</a:t>
            </a:r>
            <a:r>
              <a:rPr sz="1550" spc="1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can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always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be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found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under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Finance</a:t>
            </a:r>
            <a:r>
              <a:rPr sz="1550" spc="3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section</a:t>
            </a:r>
            <a:endParaRPr sz="1550">
              <a:latin typeface="Calibri"/>
              <a:cs typeface="Calibri"/>
            </a:endParaRPr>
          </a:p>
          <a:p>
            <a:pPr marL="737870">
              <a:lnSpc>
                <a:spcPct val="100000"/>
              </a:lnSpc>
              <a:spcBef>
                <a:spcPts val="90"/>
              </a:spcBef>
            </a:pPr>
            <a:r>
              <a:rPr sz="1550">
                <a:latin typeface="Calibri"/>
                <a:cs typeface="Calibri"/>
              </a:rPr>
              <a:t>on</a:t>
            </a:r>
            <a:r>
              <a:rPr sz="1550" spc="114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Leader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Resource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Page.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Global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will</a:t>
            </a:r>
            <a:r>
              <a:rPr sz="1550" spc="14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maintain</a:t>
            </a:r>
            <a:endParaRPr sz="1550">
              <a:latin typeface="Calibri"/>
              <a:cs typeface="Calibri"/>
            </a:endParaRPr>
          </a:p>
          <a:p>
            <a:pPr marL="737870">
              <a:lnSpc>
                <a:spcPct val="100000"/>
              </a:lnSpc>
              <a:spcBef>
                <a:spcPts val="95"/>
              </a:spcBef>
            </a:pPr>
            <a:r>
              <a:rPr sz="1550">
                <a:latin typeface="Calibri"/>
                <a:cs typeface="Calibri"/>
              </a:rPr>
              <a:t>the</a:t>
            </a:r>
            <a:r>
              <a:rPr sz="1550" spc="1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Common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Chart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Accounts</a:t>
            </a:r>
            <a:r>
              <a:rPr sz="1550" spc="1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collaborate</a:t>
            </a:r>
            <a:r>
              <a:rPr sz="1550" spc="12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with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based</a:t>
            </a:r>
            <a:endParaRPr sz="1550">
              <a:latin typeface="Calibri"/>
              <a:cs typeface="Calibri"/>
            </a:endParaRPr>
          </a:p>
          <a:p>
            <a:pPr marL="737870">
              <a:lnSpc>
                <a:spcPct val="100000"/>
              </a:lnSpc>
              <a:spcBef>
                <a:spcPts val="15"/>
              </a:spcBef>
            </a:pPr>
            <a:r>
              <a:rPr sz="1550">
                <a:latin typeface="Calibri"/>
                <a:cs typeface="Calibri"/>
              </a:rPr>
              <a:t>on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new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needs,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updating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as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necessary.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50">
              <a:latin typeface="Calibri"/>
              <a:cs typeface="Calibri"/>
            </a:endParaRPr>
          </a:p>
          <a:p>
            <a:pPr marL="211454" indent="-198755">
              <a:lnSpc>
                <a:spcPct val="100000"/>
              </a:lnSpc>
              <a:buAutoNum type="arabicPeriod" startAt="4"/>
              <a:tabLst>
                <a:tab pos="211454" algn="l"/>
              </a:tabLst>
            </a:pPr>
            <a:r>
              <a:rPr sz="1550">
                <a:latin typeface="Calibri"/>
                <a:cs typeface="Calibri"/>
              </a:rPr>
              <a:t>What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is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chart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14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accounts?</a:t>
            </a:r>
            <a:endParaRPr sz="1550">
              <a:latin typeface="Calibri"/>
              <a:cs typeface="Calibri"/>
            </a:endParaRPr>
          </a:p>
          <a:p>
            <a:pPr marL="737870" marR="2286635">
              <a:lnSpc>
                <a:spcPct val="103600"/>
              </a:lnSpc>
              <a:spcBef>
                <a:spcPts val="25"/>
              </a:spcBef>
            </a:pPr>
            <a:r>
              <a:rPr sz="1550">
                <a:latin typeface="Calibri"/>
                <a:cs typeface="Calibri"/>
              </a:rPr>
              <a:t>A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chart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accounts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(COA)</a:t>
            </a:r>
            <a:r>
              <a:rPr sz="1550" spc="1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is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financial,</a:t>
            </a:r>
            <a:r>
              <a:rPr sz="1550" spc="15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organizational</a:t>
            </a:r>
            <a:r>
              <a:rPr sz="1550" spc="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tool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 spc="-20">
                <a:latin typeface="Calibri"/>
                <a:cs typeface="Calibri"/>
              </a:rPr>
              <a:t>that </a:t>
            </a:r>
            <a:r>
              <a:rPr sz="1550">
                <a:latin typeface="Calibri"/>
                <a:cs typeface="Calibri"/>
              </a:rPr>
              <a:t>provides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complete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listing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every</a:t>
            </a:r>
            <a:r>
              <a:rPr sz="1550" spc="5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in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accounting</a:t>
            </a:r>
            <a:r>
              <a:rPr sz="1550" spc="2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system. </a:t>
            </a:r>
            <a:r>
              <a:rPr sz="1550">
                <a:latin typeface="Calibri"/>
                <a:cs typeface="Calibri"/>
              </a:rPr>
              <a:t>An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account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is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unique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record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for</a:t>
            </a:r>
            <a:r>
              <a:rPr sz="1550" spc="12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each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type</a:t>
            </a:r>
            <a:r>
              <a:rPr sz="1550" spc="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asset,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liability,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equity, </a:t>
            </a:r>
            <a:r>
              <a:rPr sz="1550">
                <a:latin typeface="Calibri"/>
                <a:cs typeface="Calibri"/>
              </a:rPr>
              <a:t>revenue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expense.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4905" y="2034476"/>
            <a:ext cx="7614284" cy="2468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9554" indent="-198755">
              <a:lnSpc>
                <a:spcPct val="100000"/>
              </a:lnSpc>
              <a:spcBef>
                <a:spcPts val="125"/>
              </a:spcBef>
              <a:buAutoNum type="arabicPeriod" startAt="5"/>
              <a:tabLst>
                <a:tab pos="249554" algn="l"/>
              </a:tabLst>
            </a:pPr>
            <a:r>
              <a:rPr sz="1550">
                <a:latin typeface="Calibri"/>
                <a:cs typeface="Calibri"/>
              </a:rPr>
              <a:t>Are</a:t>
            </a:r>
            <a:r>
              <a:rPr sz="1550" spc="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all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required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meet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monthly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close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date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15</a:t>
            </a:r>
            <a:r>
              <a:rPr sz="1575" spc="-15" baseline="23809">
                <a:latin typeface="Calibri"/>
                <a:cs typeface="Calibri"/>
              </a:rPr>
              <a:t>th</a:t>
            </a:r>
            <a:r>
              <a:rPr sz="1550" spc="-10">
                <a:latin typeface="Calibri"/>
                <a:cs typeface="Calibri"/>
              </a:rPr>
              <a:t>?</a:t>
            </a:r>
            <a:endParaRPr sz="1550">
              <a:latin typeface="Calibri"/>
              <a:cs typeface="Calibri"/>
            </a:endParaRPr>
          </a:p>
          <a:p>
            <a:pPr marL="775970">
              <a:lnSpc>
                <a:spcPct val="100000"/>
              </a:lnSpc>
              <a:spcBef>
                <a:spcPts val="95"/>
              </a:spcBef>
            </a:pPr>
            <a:r>
              <a:rPr sz="1550">
                <a:latin typeface="Calibri"/>
                <a:cs typeface="Calibri"/>
              </a:rPr>
              <a:t>Yes,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all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need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1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adhere</a:t>
            </a:r>
            <a:r>
              <a:rPr sz="1550" spc="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1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same</a:t>
            </a:r>
            <a:r>
              <a:rPr sz="1550" spc="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close</a:t>
            </a:r>
            <a:r>
              <a:rPr sz="1550" spc="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date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ensure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monthly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reports</a:t>
            </a:r>
            <a:endParaRPr sz="1550">
              <a:latin typeface="Calibri"/>
              <a:cs typeface="Calibri"/>
            </a:endParaRPr>
          </a:p>
          <a:p>
            <a:pPr marL="775970">
              <a:lnSpc>
                <a:spcPct val="100000"/>
              </a:lnSpc>
              <a:spcBef>
                <a:spcPts val="15"/>
              </a:spcBef>
            </a:pPr>
            <a:r>
              <a:rPr sz="1550">
                <a:latin typeface="Calibri"/>
                <a:cs typeface="Calibri"/>
              </a:rPr>
              <a:t>are</a:t>
            </a:r>
            <a:r>
              <a:rPr sz="1550" spc="114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processed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in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timely</a:t>
            </a:r>
            <a:r>
              <a:rPr sz="1550" spc="3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fashion.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50">
              <a:latin typeface="Calibri"/>
              <a:cs typeface="Calibri"/>
            </a:endParaRPr>
          </a:p>
          <a:p>
            <a:pPr marL="249554" indent="-198755">
              <a:lnSpc>
                <a:spcPct val="100000"/>
              </a:lnSpc>
              <a:buAutoNum type="arabicPeriod" startAt="6"/>
              <a:tabLst>
                <a:tab pos="249554" algn="l"/>
              </a:tabLst>
            </a:pPr>
            <a:r>
              <a:rPr sz="1550">
                <a:latin typeface="Calibri"/>
                <a:cs typeface="Calibri"/>
              </a:rPr>
              <a:t>Will</a:t>
            </a:r>
            <a:r>
              <a:rPr sz="1550" spc="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MPI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Global</a:t>
            </a:r>
            <a:r>
              <a:rPr sz="1550" spc="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be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involved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in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any</a:t>
            </a:r>
            <a:r>
              <a:rPr sz="1550" spc="14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my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monthly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financial</a:t>
            </a:r>
            <a:r>
              <a:rPr sz="1550" spc="13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processing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or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budgeting?</a:t>
            </a:r>
            <a:endParaRPr sz="1550">
              <a:latin typeface="Calibri"/>
              <a:cs typeface="Calibri"/>
            </a:endParaRPr>
          </a:p>
          <a:p>
            <a:pPr marL="775970" marR="17780">
              <a:lnSpc>
                <a:spcPts val="1950"/>
              </a:lnSpc>
              <a:spcBef>
                <a:spcPts val="10"/>
              </a:spcBef>
            </a:pPr>
            <a:r>
              <a:rPr sz="1550">
                <a:latin typeface="Calibri"/>
                <a:cs typeface="Calibri"/>
              </a:rPr>
              <a:t>No,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all</a:t>
            </a:r>
            <a:r>
              <a:rPr sz="155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are</a:t>
            </a:r>
            <a:r>
              <a:rPr sz="1550" spc="15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responsible</a:t>
            </a:r>
            <a:r>
              <a:rPr sz="1550" spc="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for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4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financial</a:t>
            </a:r>
            <a:r>
              <a:rPr sz="1550" spc="2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management</a:t>
            </a:r>
            <a:r>
              <a:rPr sz="1550" spc="1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of</a:t>
            </a:r>
            <a:r>
              <a:rPr sz="1550" spc="12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their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chapter.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 spc="-25">
                <a:latin typeface="Calibri"/>
                <a:cs typeface="Calibri"/>
              </a:rPr>
              <a:t>MPI </a:t>
            </a:r>
            <a:r>
              <a:rPr sz="1550">
                <a:latin typeface="Calibri"/>
                <a:cs typeface="Calibri"/>
              </a:rPr>
              <a:t>Global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is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only</a:t>
            </a:r>
            <a:r>
              <a:rPr sz="1550" spc="114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providing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safe</a:t>
            </a:r>
            <a:r>
              <a:rPr sz="1550" spc="12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8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consistent</a:t>
            </a:r>
            <a:r>
              <a:rPr sz="1550" spc="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platform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processes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ensure</a:t>
            </a:r>
            <a:endParaRPr sz="1550">
              <a:latin typeface="Calibri"/>
              <a:cs typeface="Calibri"/>
            </a:endParaRPr>
          </a:p>
          <a:p>
            <a:pPr marL="775970">
              <a:lnSpc>
                <a:spcPts val="1795"/>
              </a:lnSpc>
            </a:pPr>
            <a:r>
              <a:rPr sz="1550">
                <a:latin typeface="Calibri"/>
                <a:cs typeface="Calibri"/>
              </a:rPr>
              <a:t>strong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financial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oversight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9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operations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at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the</a:t>
            </a:r>
            <a:r>
              <a:rPr sz="1550" spc="15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</a:t>
            </a:r>
            <a:r>
              <a:rPr sz="1550" spc="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level.</a:t>
            </a:r>
            <a:r>
              <a:rPr sz="1550" spc="9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Chapters</a:t>
            </a:r>
            <a:r>
              <a:rPr sz="1550" spc="175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should</a:t>
            </a:r>
            <a:endParaRPr sz="1550">
              <a:latin typeface="Calibri"/>
              <a:cs typeface="Calibri"/>
            </a:endParaRPr>
          </a:p>
          <a:p>
            <a:pPr marL="775970">
              <a:lnSpc>
                <a:spcPct val="100000"/>
              </a:lnSpc>
              <a:spcBef>
                <a:spcPts val="90"/>
              </a:spcBef>
            </a:pPr>
            <a:r>
              <a:rPr sz="1550">
                <a:latin typeface="Calibri"/>
                <a:cs typeface="Calibri"/>
              </a:rPr>
              <a:t>continue</a:t>
            </a:r>
            <a:r>
              <a:rPr sz="1550" spc="15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to</a:t>
            </a:r>
            <a:r>
              <a:rPr sz="1550" spc="10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practice</a:t>
            </a:r>
            <a:r>
              <a:rPr sz="1550" spc="1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fiduciary</a:t>
            </a:r>
            <a:r>
              <a:rPr sz="1550" spc="15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responsibility</a:t>
            </a:r>
            <a:r>
              <a:rPr sz="1550" spc="6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and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management</a:t>
            </a:r>
            <a:r>
              <a:rPr sz="1550" spc="10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over</a:t>
            </a:r>
            <a:r>
              <a:rPr sz="1550" spc="17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all</a:t>
            </a:r>
            <a:r>
              <a:rPr sz="1550" spc="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aspects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 spc="-25">
                <a:latin typeface="Calibri"/>
                <a:cs typeface="Calibri"/>
              </a:rPr>
              <a:t>of</a:t>
            </a:r>
            <a:endParaRPr sz="1550">
              <a:latin typeface="Calibri"/>
              <a:cs typeface="Calibri"/>
            </a:endParaRPr>
          </a:p>
          <a:p>
            <a:pPr marL="775970">
              <a:lnSpc>
                <a:spcPct val="100000"/>
              </a:lnSpc>
              <a:spcBef>
                <a:spcPts val="95"/>
              </a:spcBef>
            </a:pPr>
            <a:r>
              <a:rPr sz="1550">
                <a:latin typeface="Calibri"/>
                <a:cs typeface="Calibri"/>
              </a:rPr>
              <a:t>their</a:t>
            </a:r>
            <a:r>
              <a:rPr sz="1550" spc="8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day-to-day</a:t>
            </a:r>
            <a:r>
              <a:rPr sz="1550" spc="7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chapter</a:t>
            </a:r>
            <a:r>
              <a:rPr sz="1550" spc="190">
                <a:latin typeface="Calibri"/>
                <a:cs typeface="Calibri"/>
              </a:rPr>
              <a:t> </a:t>
            </a:r>
            <a:r>
              <a:rPr sz="1550" spc="-10">
                <a:latin typeface="Calibri"/>
                <a:cs typeface="Calibri"/>
              </a:rPr>
              <a:t>accounting.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981075"/>
            <a:ext cx="11610975" cy="9525"/>
          </a:xfrm>
          <a:custGeom>
            <a:avLst/>
            <a:gdLst/>
            <a:ahLst/>
            <a:cxnLst/>
            <a:rect l="l" t="t" r="r" b="b"/>
            <a:pathLst>
              <a:path w="11610975" h="9525">
                <a:moveTo>
                  <a:pt x="11610975" y="0"/>
                </a:moveTo>
                <a:lnTo>
                  <a:pt x="0" y="0"/>
                </a:lnTo>
                <a:lnTo>
                  <a:pt x="0" y="9525"/>
                </a:lnTo>
                <a:lnTo>
                  <a:pt x="11610975" y="9525"/>
                </a:lnTo>
                <a:lnTo>
                  <a:pt x="1161097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652" y="73024"/>
            <a:ext cx="7560309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b="0" spc="-10">
                <a:solidFill>
                  <a:srgbClr val="0C0804"/>
                </a:solidFill>
                <a:latin typeface="Arial"/>
                <a:cs typeface="Arial"/>
              </a:rPr>
              <a:t>FINANCIAL</a:t>
            </a:r>
            <a:r>
              <a:rPr sz="5450" b="0" spc="-35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340">
                <a:solidFill>
                  <a:srgbClr val="0C0804"/>
                </a:solidFill>
                <a:latin typeface="Arial"/>
                <a:cs typeface="Arial"/>
              </a:rPr>
              <a:t>REPORTING</a:t>
            </a:r>
            <a:endParaRPr sz="54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600" y="-2"/>
            <a:ext cx="5086350" cy="102774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9092" y="967740"/>
            <a:ext cx="12519025" cy="552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Monthly</a:t>
            </a:r>
            <a:r>
              <a:rPr sz="1800" b="1" spc="-6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00AFEF"/>
                </a:solidFill>
                <a:latin typeface="Calibri"/>
                <a:cs typeface="Calibri"/>
              </a:rPr>
              <a:t>Written</a:t>
            </a:r>
            <a:r>
              <a:rPr sz="1800" b="1" spc="-8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00AFEF"/>
                </a:solidFill>
                <a:latin typeface="Calibri"/>
                <a:cs typeface="Calibri"/>
              </a:rPr>
              <a:t>Report</a:t>
            </a:r>
            <a:endParaRPr sz="1800">
              <a:latin typeface="Calibri"/>
              <a:cs typeface="Calibri"/>
            </a:endParaRPr>
          </a:p>
          <a:p>
            <a:pPr marL="304800" marR="5080" indent="-292735">
              <a:lnSpc>
                <a:spcPts val="2180"/>
              </a:lnSpc>
              <a:spcBef>
                <a:spcPts val="70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Prepare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present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financial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report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every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month,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this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may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be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done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by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your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administrator</a:t>
            </a:r>
            <a:r>
              <a:rPr sz="1800" spc="-8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but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should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be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reviewed</a:t>
            </a:r>
            <a:r>
              <a:rPr sz="1800" spc="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by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you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prior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to </a:t>
            </a:r>
            <a:r>
              <a:rPr sz="1800" spc="-10">
                <a:latin typeface="Calibri"/>
                <a:cs typeface="Calibri"/>
              </a:rPr>
              <a:t>release.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00"/>
              </a:lnSpc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Submit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copies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President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Chapter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Admin.</a:t>
            </a:r>
            <a:r>
              <a:rPr sz="1800" spc="-10">
                <a:latin typeface="Calibri"/>
                <a:cs typeface="Calibri"/>
              </a:rPr>
              <a:t> Retain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copy for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your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records.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30"/>
              </a:lnSpc>
              <a:spcBef>
                <a:spcPts val="20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Normally this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is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done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with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your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monthly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board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packet.</a:t>
            </a:r>
            <a:r>
              <a:rPr sz="1800" spc="3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If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your</a:t>
            </a:r>
            <a:r>
              <a:rPr sz="1800" spc="-10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board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does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bi-monthly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board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meetings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monthly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closing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P&amp;L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304800">
              <a:lnSpc>
                <a:spcPts val="2130"/>
              </a:lnSpc>
            </a:pPr>
            <a:r>
              <a:rPr sz="1800">
                <a:latin typeface="Calibri"/>
                <a:cs typeface="Calibri"/>
              </a:rPr>
              <a:t>other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associated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financial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report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should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be</a:t>
            </a:r>
            <a:r>
              <a:rPr sz="1800" spc="-8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completed.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Annual</a:t>
            </a:r>
            <a:r>
              <a:rPr sz="1800" b="1" spc="-6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Financial</a:t>
            </a:r>
            <a:r>
              <a:rPr sz="1800" b="1" spc="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00AFEF"/>
                </a:solidFill>
                <a:latin typeface="Calibri"/>
                <a:cs typeface="Calibri"/>
              </a:rPr>
              <a:t>Review</a:t>
            </a:r>
            <a:endParaRPr sz="1800">
              <a:latin typeface="Calibri"/>
              <a:cs typeface="Calibri"/>
            </a:endParaRPr>
          </a:p>
          <a:p>
            <a:pPr marL="12700" marR="165735">
              <a:lnSpc>
                <a:spcPct val="100800"/>
              </a:lnSpc>
            </a:pPr>
            <a:r>
              <a:rPr sz="1800">
                <a:latin typeface="Calibri"/>
                <a:cs typeface="Calibri"/>
              </a:rPr>
              <a:t>It is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recommended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that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accounts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MPI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chapters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be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reviewed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or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audited</a:t>
            </a:r>
            <a:r>
              <a:rPr sz="1800" spc="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annually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by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certified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public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accountant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who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shall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be </a:t>
            </a:r>
            <a:r>
              <a:rPr sz="1800" spc="-10">
                <a:latin typeface="Calibri"/>
                <a:cs typeface="Calibri"/>
              </a:rPr>
              <a:t>approved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by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Board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Directors,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who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shall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provide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report for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Board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Directors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directed</a:t>
            </a:r>
            <a:r>
              <a:rPr sz="1800" spc="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by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Board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8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Directors.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50">
                <a:latin typeface="Calibri"/>
                <a:cs typeface="Calibri"/>
              </a:rPr>
              <a:t>A </a:t>
            </a:r>
            <a:r>
              <a:rPr sz="1800" spc="-10">
                <a:latin typeface="Calibri"/>
                <a:cs typeface="Calibri"/>
              </a:rPr>
              <a:t>committee</a:t>
            </a:r>
            <a:r>
              <a:rPr sz="1800" spc="-7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not</a:t>
            </a:r>
            <a:r>
              <a:rPr sz="1800" spc="-7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associated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with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 normal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finance activities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may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provide the </a:t>
            </a:r>
            <a:r>
              <a:rPr sz="1800" spc="-30">
                <a:latin typeface="Calibri"/>
                <a:cs typeface="Calibri"/>
              </a:rPr>
              <a:t>review,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however,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MPI</a:t>
            </a:r>
            <a:r>
              <a:rPr sz="1800" spc="-7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recommends</a:t>
            </a:r>
            <a:r>
              <a:rPr sz="1800" spc="-9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Certified</a:t>
            </a:r>
            <a:r>
              <a:rPr sz="1800" spc="-10">
                <a:latin typeface="Calibri"/>
                <a:cs typeface="Calibri"/>
              </a:rPr>
              <a:t> Public Accountant.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  <a:spcBef>
                <a:spcPts val="2190"/>
              </a:spcBef>
            </a:pP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Materials</a:t>
            </a:r>
            <a:r>
              <a:rPr sz="1800" b="1" spc="-5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to</a:t>
            </a:r>
            <a:r>
              <a:rPr sz="1800" b="1" spc="-7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Submit</a:t>
            </a:r>
            <a:r>
              <a:rPr sz="1800" b="1" spc="-4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to</a:t>
            </a:r>
            <a:r>
              <a:rPr sz="1800" b="1" spc="-10">
                <a:solidFill>
                  <a:srgbClr val="00AFEF"/>
                </a:solidFill>
                <a:latin typeface="Calibri"/>
                <a:cs typeface="Calibri"/>
              </a:rPr>
              <a:t> Reviewer</a:t>
            </a:r>
            <a:r>
              <a:rPr sz="1800" b="1" spc="-5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(Check</a:t>
            </a:r>
            <a:r>
              <a:rPr sz="1800" b="1" spc="-5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with</a:t>
            </a:r>
            <a:r>
              <a:rPr sz="1800" b="1" spc="-1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your</a:t>
            </a:r>
            <a:r>
              <a:rPr sz="1800" b="1" spc="-5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accountant</a:t>
            </a:r>
            <a:r>
              <a:rPr sz="1800" b="1" spc="-3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for</a:t>
            </a:r>
            <a:r>
              <a:rPr sz="1800" b="1" spc="-4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1800" b="1" spc="-7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specific</a:t>
            </a:r>
            <a:r>
              <a:rPr sz="1800" b="1" spc="-8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00AFEF"/>
                </a:solidFill>
                <a:latin typeface="Calibri"/>
                <a:cs typeface="Calibri"/>
              </a:rPr>
              <a:t>list)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30"/>
              </a:lnSpc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A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copy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8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last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financial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review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report, if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Checkbook</a:t>
            </a:r>
            <a:r>
              <a:rPr sz="1800" spc="-7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canceled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checks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Bank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statements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deposit</a:t>
            </a:r>
            <a:r>
              <a:rPr sz="1800" spc="-8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receipts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VP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Finance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book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or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ledger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30"/>
              </a:lnSpc>
              <a:spcBef>
                <a:spcPts val="20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The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annual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financial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summary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30"/>
              </a:lnSpc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Itemized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statements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receipts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bills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paid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092" y="6468427"/>
            <a:ext cx="1721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Check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requests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092" y="6745223"/>
            <a:ext cx="12696825" cy="277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Copies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chapter</a:t>
            </a:r>
            <a:r>
              <a:rPr sz="1800" spc="-9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minutes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that</a:t>
            </a:r>
            <a:r>
              <a:rPr sz="1800" spc="-7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would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include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adopted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budget,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well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any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approved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amendments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Current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bylaws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Financial</a:t>
            </a:r>
            <a:r>
              <a:rPr sz="1800" b="1" spc="-9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EF"/>
                </a:solidFill>
                <a:latin typeface="Calibri"/>
                <a:cs typeface="Calibri"/>
              </a:rPr>
              <a:t>Review</a:t>
            </a:r>
            <a:r>
              <a:rPr sz="1800" b="1" spc="-3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00AFEF"/>
                </a:solidFill>
                <a:latin typeface="Calibri"/>
                <a:cs typeface="Calibri"/>
              </a:rPr>
              <a:t>Procedures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30"/>
              </a:lnSpc>
              <a:spcBef>
                <a:spcPts val="15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Start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financial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review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with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records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posted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after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last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review.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30"/>
              </a:lnSpc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Check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see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if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amount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shown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on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bank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statement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corresponds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starting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balance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recorded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checkbook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ledger.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Complete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sample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test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9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transactions.</a:t>
            </a:r>
            <a:r>
              <a:rPr sz="1800" spc="-8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 size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this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sample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should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be based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on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size of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chapter.</a:t>
            </a:r>
            <a:r>
              <a:rPr sz="1800" spc="41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(If</a:t>
            </a:r>
            <a:r>
              <a:rPr sz="1800" i="1" spc="-35">
                <a:latin typeface="Calibri"/>
                <a:cs typeface="Calibri"/>
              </a:rPr>
              <a:t> </a:t>
            </a:r>
            <a:r>
              <a:rPr sz="1800" i="1" spc="-10">
                <a:latin typeface="Calibri"/>
                <a:cs typeface="Calibri"/>
              </a:rPr>
              <a:t>mistakes</a:t>
            </a:r>
            <a:r>
              <a:rPr sz="1800" i="1" spc="-3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are</a:t>
            </a:r>
            <a:r>
              <a:rPr sz="1800" i="1" spc="-35">
                <a:latin typeface="Calibri"/>
                <a:cs typeface="Calibri"/>
              </a:rPr>
              <a:t> </a:t>
            </a:r>
            <a:r>
              <a:rPr sz="1800" i="1" spc="-10">
                <a:latin typeface="Calibri"/>
                <a:cs typeface="Calibri"/>
              </a:rPr>
              <a:t>found,</a:t>
            </a:r>
            <a:r>
              <a:rPr sz="1800" i="1" spc="-75">
                <a:latin typeface="Calibri"/>
                <a:cs typeface="Calibri"/>
              </a:rPr>
              <a:t> </a:t>
            </a:r>
            <a:r>
              <a:rPr sz="1800" i="1" spc="-25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304800">
              <a:lnSpc>
                <a:spcPct val="100000"/>
              </a:lnSpc>
              <a:spcBef>
                <a:spcPts val="15"/>
              </a:spcBef>
            </a:pPr>
            <a:r>
              <a:rPr sz="1800" i="1">
                <a:latin typeface="Calibri"/>
                <a:cs typeface="Calibri"/>
              </a:rPr>
              <a:t>sample</a:t>
            </a:r>
            <a:r>
              <a:rPr sz="1800" i="1" spc="-3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should</a:t>
            </a:r>
            <a:r>
              <a:rPr sz="1800" i="1" spc="-2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be</a:t>
            </a:r>
            <a:r>
              <a:rPr sz="1800" i="1" spc="-25">
                <a:latin typeface="Calibri"/>
                <a:cs typeface="Calibri"/>
              </a:rPr>
              <a:t> </a:t>
            </a:r>
            <a:r>
              <a:rPr sz="1800" i="1" spc="-10">
                <a:latin typeface="Calibri"/>
                <a:cs typeface="Calibri"/>
              </a:rPr>
              <a:t>broadened</a:t>
            </a:r>
            <a:r>
              <a:rPr sz="1800" i="1" spc="-2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to</a:t>
            </a:r>
            <a:r>
              <a:rPr sz="1800" i="1" spc="-20">
                <a:latin typeface="Calibri"/>
                <a:cs typeface="Calibri"/>
              </a:rPr>
              <a:t> </a:t>
            </a:r>
            <a:r>
              <a:rPr sz="1800" i="1" spc="-10">
                <a:latin typeface="Calibri"/>
                <a:cs typeface="Calibri"/>
              </a:rPr>
              <a:t>take</a:t>
            </a:r>
            <a:r>
              <a:rPr sz="1800" i="1" spc="-2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in</a:t>
            </a:r>
            <a:r>
              <a:rPr sz="1800" i="1" spc="-2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more</a:t>
            </a:r>
            <a:r>
              <a:rPr sz="1800" i="1" spc="-2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transactions.</a:t>
            </a:r>
            <a:r>
              <a:rPr sz="1800" i="1" spc="-7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It may</a:t>
            </a:r>
            <a:r>
              <a:rPr sz="1800" i="1" spc="-4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be</a:t>
            </a:r>
            <a:r>
              <a:rPr sz="1800" i="1" spc="-3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deemed</a:t>
            </a:r>
            <a:r>
              <a:rPr sz="1800" i="1" spc="-2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necessary</a:t>
            </a:r>
            <a:r>
              <a:rPr sz="1800" i="1" spc="-4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to</a:t>
            </a:r>
            <a:r>
              <a:rPr sz="1800" i="1" spc="-1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review</a:t>
            </a:r>
            <a:r>
              <a:rPr sz="1800" i="1" spc="-1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all</a:t>
            </a:r>
            <a:r>
              <a:rPr sz="1800" i="1" spc="-3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the</a:t>
            </a:r>
            <a:r>
              <a:rPr sz="1800" i="1" spc="-3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transactions</a:t>
            </a:r>
            <a:r>
              <a:rPr sz="1800" i="1" spc="-2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of</a:t>
            </a:r>
            <a:r>
              <a:rPr sz="1800" i="1" spc="-15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the</a:t>
            </a:r>
            <a:r>
              <a:rPr sz="1800" i="1" spc="-35">
                <a:latin typeface="Calibri"/>
                <a:cs typeface="Calibri"/>
              </a:rPr>
              <a:t> </a:t>
            </a:r>
            <a:r>
              <a:rPr sz="1800" i="1" spc="-10">
                <a:latin typeface="Calibri"/>
                <a:cs typeface="Calibri"/>
              </a:rPr>
              <a:t>chapter).</a:t>
            </a:r>
            <a:endParaRPr sz="1800">
              <a:latin typeface="Calibri"/>
              <a:cs typeface="Calibri"/>
            </a:endParaRPr>
          </a:p>
          <a:p>
            <a:pPr marL="304800" marR="5080" indent="-292735">
              <a:lnSpc>
                <a:spcPct val="100800"/>
              </a:lnSpc>
              <a:buFont typeface="Arial"/>
              <a:buChar char="•"/>
              <a:tabLst>
                <a:tab pos="304800" algn="l"/>
              </a:tabLst>
            </a:pPr>
            <a:r>
              <a:rPr sz="1800">
                <a:latin typeface="Calibri"/>
                <a:cs typeface="Calibri"/>
              </a:rPr>
              <a:t>The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chapter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should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consider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retaining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services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external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auditor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if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nearly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all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transactions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are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reviewed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due</a:t>
            </a:r>
            <a:r>
              <a:rPr sz="1800" spc="10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errors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or </a:t>
            </a:r>
            <a:r>
              <a:rPr sz="1800">
                <a:latin typeface="Calibri"/>
                <a:cs typeface="Calibri"/>
              </a:rPr>
              <a:t>concerns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regarding</a:t>
            </a:r>
            <a:r>
              <a:rPr sz="1800" spc="-9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accuracy.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14750" y="1552575"/>
              <a:ext cx="11020425" cy="9525"/>
            </a:xfrm>
            <a:custGeom>
              <a:avLst/>
              <a:gdLst/>
              <a:ahLst/>
              <a:cxnLst/>
              <a:rect l="l" t="t" r="r" b="b"/>
              <a:pathLst>
                <a:path w="11020425" h="9525">
                  <a:moveTo>
                    <a:pt x="110204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1020425" y="9525"/>
                  </a:lnTo>
                  <a:lnTo>
                    <a:pt x="11020425" y="0"/>
                  </a:lnTo>
                  <a:close/>
                </a:path>
              </a:pathLst>
            </a:custGeom>
            <a:solidFill>
              <a:srgbClr val="0C0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190" y="-952"/>
            <a:ext cx="17533619" cy="1381852"/>
          </a:xfrm>
          <a:prstGeom prst="rect">
            <a:avLst/>
          </a:prstGeom>
        </p:spPr>
        <p:txBody>
          <a:bodyPr vert="horz" wrap="square" lIns="0" tIns="537908" rIns="0" bIns="0" rtlCol="0">
            <a:spAutoFit/>
          </a:bodyPr>
          <a:lstStyle/>
          <a:p>
            <a:pPr marL="3446779">
              <a:lnSpc>
                <a:spcPct val="100000"/>
              </a:lnSpc>
              <a:spcBef>
                <a:spcPts val="130"/>
              </a:spcBef>
            </a:pPr>
            <a:r>
              <a:rPr sz="5450" b="0" spc="-270" dirty="0">
                <a:solidFill>
                  <a:srgbClr val="0C0804"/>
                </a:solidFill>
                <a:latin typeface="Arial"/>
                <a:cs typeface="Arial"/>
              </a:rPr>
              <a:t>CASH</a:t>
            </a:r>
            <a:r>
              <a:rPr sz="5450" b="0" spc="-114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i="1" spc="-295" dirty="0">
                <a:solidFill>
                  <a:srgbClr val="11B3EB"/>
                </a:solidFill>
                <a:latin typeface="Arial"/>
                <a:cs typeface="Arial"/>
              </a:rPr>
              <a:t>VS.</a:t>
            </a:r>
            <a:r>
              <a:rPr sz="5450" b="0" i="1" spc="-35" dirty="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5450" b="0" spc="-315" dirty="0">
                <a:solidFill>
                  <a:srgbClr val="0C0804"/>
                </a:solidFill>
                <a:latin typeface="Arial"/>
                <a:cs typeface="Arial"/>
              </a:rPr>
              <a:t>ACC</a:t>
            </a:r>
            <a:r>
              <a:rPr lang="en-US" sz="5450" b="0" spc="-315" dirty="0">
                <a:solidFill>
                  <a:srgbClr val="0C0804"/>
                </a:solidFill>
              </a:rPr>
              <a:t>RU</a:t>
            </a:r>
            <a:r>
              <a:rPr sz="5450" b="0" spc="-315" dirty="0">
                <a:solidFill>
                  <a:srgbClr val="0C0804"/>
                </a:solidFill>
                <a:latin typeface="Arial"/>
                <a:cs typeface="Arial"/>
              </a:rPr>
              <a:t>AL</a:t>
            </a:r>
            <a:r>
              <a:rPr sz="5450" b="0" spc="-7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170" dirty="0">
                <a:solidFill>
                  <a:srgbClr val="0C0804"/>
                </a:solidFill>
                <a:latin typeface="Arial"/>
                <a:cs typeface="Arial"/>
              </a:rPr>
              <a:t>ACCOUNTING</a:t>
            </a:r>
            <a:endParaRPr sz="5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t>Cash</a:t>
            </a:r>
            <a:r>
              <a:rPr spc="-40"/>
              <a:t> </a:t>
            </a:r>
            <a:r>
              <a:t>Basis</a:t>
            </a:r>
            <a:r>
              <a:rPr spc="-160"/>
              <a:t> </a:t>
            </a:r>
            <a:r>
              <a:rPr spc="-10"/>
              <a:t>Accounting</a:t>
            </a:r>
          </a:p>
          <a:p>
            <a:pPr marL="12700" marR="5080">
              <a:lnSpc>
                <a:spcPct val="100000"/>
              </a:lnSpc>
              <a:spcBef>
                <a:spcPts val="755"/>
              </a:spcBef>
            </a:pPr>
            <a:r>
              <a:rPr b="0">
                <a:latin typeface="Arial"/>
                <a:cs typeface="Arial"/>
              </a:rPr>
              <a:t>Records</a:t>
            </a:r>
            <a:r>
              <a:rPr b="0" spc="-7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income</a:t>
            </a:r>
            <a:r>
              <a:rPr b="0" spc="-10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when</a:t>
            </a:r>
            <a:r>
              <a:rPr b="0" spc="-7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cash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is</a:t>
            </a:r>
            <a:r>
              <a:rPr b="0" spc="-50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received</a:t>
            </a:r>
            <a:r>
              <a:rPr b="0" spc="-5">
                <a:latin typeface="Arial"/>
                <a:cs typeface="Arial"/>
              </a:rPr>
              <a:t> </a:t>
            </a:r>
            <a:r>
              <a:rPr b="0" spc="-25">
                <a:latin typeface="Arial"/>
                <a:cs typeface="Arial"/>
              </a:rPr>
              <a:t>and </a:t>
            </a:r>
            <a:r>
              <a:rPr b="0">
                <a:latin typeface="Arial"/>
                <a:cs typeface="Arial"/>
              </a:rPr>
              <a:t>expenses</a:t>
            </a:r>
            <a:r>
              <a:rPr b="0" spc="-50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when</a:t>
            </a:r>
            <a:r>
              <a:rPr b="0" spc="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cash</a:t>
            </a:r>
            <a:r>
              <a:rPr b="0" spc="-60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is</a:t>
            </a:r>
            <a:r>
              <a:rPr b="0" spc="-3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paid</a:t>
            </a:r>
            <a:r>
              <a:rPr b="0" spc="15">
                <a:latin typeface="Arial"/>
                <a:cs typeface="Arial"/>
              </a:rPr>
              <a:t> </a:t>
            </a:r>
            <a:r>
              <a:rPr b="0" spc="-25">
                <a:latin typeface="Arial"/>
                <a:cs typeface="Arial"/>
              </a:rPr>
              <a:t>out</a:t>
            </a:r>
          </a:p>
          <a:p>
            <a:pPr marL="12700" marR="2539365">
              <a:lnSpc>
                <a:spcPct val="239800"/>
              </a:lnSpc>
              <a:spcBef>
                <a:spcPts val="5"/>
              </a:spcBef>
            </a:pPr>
            <a:r>
              <a:t>Cash</a:t>
            </a:r>
            <a:r>
              <a:rPr spc="-15"/>
              <a:t> </a:t>
            </a:r>
            <a:r>
              <a:t>Basis</a:t>
            </a:r>
            <a:r>
              <a:rPr spc="-25"/>
              <a:t> </a:t>
            </a:r>
            <a:r>
              <a:t>–</a:t>
            </a:r>
            <a:r>
              <a:rPr spc="-45"/>
              <a:t> </a:t>
            </a:r>
            <a:r>
              <a:rPr spc="-20"/>
              <a:t>June </a:t>
            </a:r>
            <a:r>
              <a:t>Revenue:</a:t>
            </a:r>
            <a:r>
              <a:rPr spc="-85"/>
              <a:t> </a:t>
            </a:r>
            <a:r>
              <a:rPr b="0">
                <a:latin typeface="Arial"/>
                <a:cs typeface="Arial"/>
              </a:rPr>
              <a:t>Registration</a:t>
            </a:r>
            <a:r>
              <a:rPr b="0" spc="-85">
                <a:latin typeface="Arial"/>
                <a:cs typeface="Arial"/>
              </a:rPr>
              <a:t> </a:t>
            </a:r>
            <a:r>
              <a:rPr b="0" spc="-20">
                <a:latin typeface="Arial"/>
                <a:cs typeface="Arial"/>
              </a:rPr>
              <a:t>Fees</a:t>
            </a:r>
          </a:p>
          <a:p>
            <a:pPr marL="177165" algn="ctr">
              <a:lnSpc>
                <a:spcPct val="100000"/>
              </a:lnSpc>
              <a:spcBef>
                <a:spcPts val="755"/>
              </a:spcBef>
            </a:pPr>
            <a:r>
              <a:rPr b="0">
                <a:latin typeface="Arial"/>
                <a:cs typeface="Arial"/>
              </a:rPr>
              <a:t>$50.00</a:t>
            </a:r>
            <a:r>
              <a:rPr b="0" spc="-2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x</a:t>
            </a:r>
            <a:r>
              <a:rPr b="0" spc="-10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25</a:t>
            </a:r>
            <a:r>
              <a:rPr b="0" spc="-10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=</a:t>
            </a:r>
            <a:r>
              <a:rPr b="0" spc="16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$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-10">
                <a:latin typeface="Arial"/>
                <a:cs typeface="Arial"/>
              </a:rPr>
              <a:t>1,250.00</a:t>
            </a:r>
          </a:p>
          <a:p>
            <a:pPr marR="1972945" algn="ctr">
              <a:lnSpc>
                <a:spcPct val="100000"/>
              </a:lnSpc>
              <a:spcBef>
                <a:spcPts val="675"/>
              </a:spcBef>
            </a:pPr>
            <a:r>
              <a:t>Expenses:</a:t>
            </a:r>
            <a:r>
              <a:rPr spc="-50"/>
              <a:t> </a:t>
            </a:r>
            <a:r>
              <a:rPr b="0">
                <a:latin typeface="Arial"/>
                <a:cs typeface="Arial"/>
              </a:rPr>
              <a:t>Food</a:t>
            </a:r>
            <a:r>
              <a:rPr b="0" spc="-60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and</a:t>
            </a:r>
            <a:r>
              <a:rPr b="0" spc="-60">
                <a:latin typeface="Arial"/>
                <a:cs typeface="Arial"/>
              </a:rPr>
              <a:t> </a:t>
            </a:r>
            <a:r>
              <a:rPr b="0" spc="-10">
                <a:latin typeface="Arial"/>
                <a:cs typeface="Arial"/>
              </a:rPr>
              <a:t>Beverage</a:t>
            </a:r>
          </a:p>
          <a:p>
            <a:pPr marL="177165" algn="ctr">
              <a:lnSpc>
                <a:spcPct val="100000"/>
              </a:lnSpc>
              <a:spcBef>
                <a:spcPts val="755"/>
              </a:spcBef>
              <a:tabLst>
                <a:tab pos="3691254" algn="l"/>
              </a:tabLst>
            </a:pPr>
            <a:r>
              <a:rPr b="0">
                <a:latin typeface="Arial"/>
                <a:cs typeface="Arial"/>
              </a:rPr>
              <a:t>$30.00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x</a:t>
            </a:r>
            <a:r>
              <a:rPr b="0" spc="-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85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>
                <a:latin typeface="Arial"/>
                <a:cs typeface="Arial"/>
              </a:rPr>
              <a:t>=</a:t>
            </a:r>
            <a:r>
              <a:rPr b="0" spc="175">
                <a:latin typeface="Arial"/>
                <a:cs typeface="Arial"/>
              </a:rPr>
              <a:t> </a:t>
            </a:r>
            <a:r>
              <a:rPr b="0" u="heavy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$</a:t>
            </a:r>
            <a:r>
              <a:rPr b="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b="0" u="heavy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0.00</a:t>
            </a: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b="0" u="heavy" spc="-2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906645" algn="l"/>
              </a:tabLst>
            </a:pPr>
            <a:r>
              <a:t>Net</a:t>
            </a:r>
            <a:r>
              <a:rPr spc="10"/>
              <a:t> </a:t>
            </a:r>
            <a:r>
              <a:rPr spc="-10"/>
              <a:t>Profit</a:t>
            </a:r>
            <a:r>
              <a:t>	$</a:t>
            </a:r>
            <a:r>
              <a:rPr spc="-40"/>
              <a:t> </a:t>
            </a:r>
            <a:r>
              <a:rPr spc="-10"/>
              <a:t>1,250.00</a:t>
            </a: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sz="1500" b="0">
                <a:latin typeface="Arial"/>
                <a:cs typeface="Arial"/>
              </a:rPr>
              <a:t>If</a:t>
            </a:r>
            <a:r>
              <a:rPr sz="1500" b="0" spc="-60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you</a:t>
            </a:r>
            <a:r>
              <a:rPr sz="1500" b="0" spc="-80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are</a:t>
            </a:r>
            <a:r>
              <a:rPr sz="1500" b="0" spc="-10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unsure</a:t>
            </a:r>
            <a:r>
              <a:rPr sz="1500" b="0" spc="-10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of</a:t>
            </a:r>
            <a:r>
              <a:rPr sz="1500" b="0" spc="-35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your</a:t>
            </a:r>
            <a:r>
              <a:rPr sz="1500" b="0" spc="-50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cash/accrual</a:t>
            </a:r>
            <a:r>
              <a:rPr sz="1500" b="0" spc="-30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basis,</a:t>
            </a:r>
            <a:r>
              <a:rPr sz="1500" b="0" spc="-45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ask</a:t>
            </a:r>
            <a:r>
              <a:rPr sz="1500" b="0" spc="-5">
                <a:latin typeface="Arial"/>
                <a:cs typeface="Arial"/>
              </a:rPr>
              <a:t> </a:t>
            </a:r>
            <a:r>
              <a:rPr sz="1500" b="0">
                <a:latin typeface="Arial"/>
                <a:cs typeface="Arial"/>
              </a:rPr>
              <a:t>your</a:t>
            </a:r>
            <a:r>
              <a:rPr sz="1500" b="0" spc="10">
                <a:latin typeface="Arial"/>
                <a:cs typeface="Arial"/>
              </a:rPr>
              <a:t> </a:t>
            </a:r>
            <a:r>
              <a:rPr sz="1500" b="0" spc="-10">
                <a:latin typeface="Arial"/>
                <a:cs typeface="Arial"/>
              </a:rPr>
              <a:t>Chapter</a:t>
            </a:r>
            <a:r>
              <a:rPr sz="1500" b="0" spc="-125">
                <a:latin typeface="Arial"/>
                <a:cs typeface="Arial"/>
              </a:rPr>
              <a:t> </a:t>
            </a:r>
            <a:r>
              <a:rPr sz="1500" b="0" spc="-10">
                <a:latin typeface="Arial"/>
                <a:cs typeface="Arial"/>
              </a:rPr>
              <a:t>Administrator.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6591" y="1924622"/>
            <a:ext cx="6649084" cy="23482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3000" b="1">
                <a:latin typeface="Arial"/>
                <a:cs typeface="Arial"/>
              </a:rPr>
              <a:t>Accrual</a:t>
            </a:r>
            <a:r>
              <a:rPr sz="3000" b="1" spc="-35">
                <a:latin typeface="Arial"/>
                <a:cs typeface="Arial"/>
              </a:rPr>
              <a:t> </a:t>
            </a:r>
            <a:r>
              <a:rPr sz="3000" b="1">
                <a:latin typeface="Arial"/>
                <a:cs typeface="Arial"/>
              </a:rPr>
              <a:t>Basis</a:t>
            </a:r>
            <a:r>
              <a:rPr sz="3000" b="1" spc="-175">
                <a:latin typeface="Arial"/>
                <a:cs typeface="Arial"/>
              </a:rPr>
              <a:t> </a:t>
            </a:r>
            <a:r>
              <a:rPr sz="3000" b="1" spc="-10">
                <a:latin typeface="Arial"/>
                <a:cs typeface="Arial"/>
              </a:rPr>
              <a:t>Accounting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55"/>
              </a:spcBef>
            </a:pPr>
            <a:r>
              <a:rPr sz="3000">
                <a:latin typeface="Arial"/>
                <a:cs typeface="Arial"/>
              </a:rPr>
              <a:t>Records</a:t>
            </a:r>
            <a:r>
              <a:rPr sz="3000" spc="-45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revenue</a:t>
            </a:r>
            <a:r>
              <a:rPr sz="3000" spc="-60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when</a:t>
            </a:r>
            <a:r>
              <a:rPr sz="3000" spc="15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it</a:t>
            </a:r>
            <a:r>
              <a:rPr sz="3000" spc="-45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is</a:t>
            </a:r>
            <a:r>
              <a:rPr sz="3000" spc="-30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earned</a:t>
            </a:r>
            <a:r>
              <a:rPr sz="3000" spc="-55">
                <a:latin typeface="Arial"/>
                <a:cs typeface="Arial"/>
              </a:rPr>
              <a:t> </a:t>
            </a:r>
            <a:r>
              <a:rPr sz="3000" spc="-25">
                <a:latin typeface="Arial"/>
                <a:cs typeface="Arial"/>
              </a:rPr>
              <a:t>and </a:t>
            </a:r>
            <a:r>
              <a:rPr sz="3000">
                <a:latin typeface="Arial"/>
                <a:cs typeface="Arial"/>
              </a:rPr>
              <a:t>expenses</a:t>
            </a:r>
            <a:r>
              <a:rPr sz="3000" spc="-50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when</a:t>
            </a:r>
            <a:r>
              <a:rPr sz="3000" spc="10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they</a:t>
            </a:r>
            <a:r>
              <a:rPr sz="3000" spc="-50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are</a:t>
            </a:r>
            <a:r>
              <a:rPr sz="3000" spc="-60">
                <a:latin typeface="Arial"/>
                <a:cs typeface="Arial"/>
              </a:rPr>
              <a:t> </a:t>
            </a:r>
            <a:r>
              <a:rPr sz="3000" spc="-20">
                <a:latin typeface="Arial"/>
                <a:cs typeface="Arial"/>
              </a:rPr>
              <a:t>owed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35"/>
              </a:spcBef>
            </a:pPr>
            <a:r>
              <a:rPr sz="2450" b="1">
                <a:latin typeface="Arial"/>
                <a:cs typeface="Arial"/>
              </a:rPr>
              <a:t>Accrual</a:t>
            </a:r>
            <a:r>
              <a:rPr sz="2450" b="1" spc="95">
                <a:latin typeface="Arial"/>
                <a:cs typeface="Arial"/>
              </a:rPr>
              <a:t> </a:t>
            </a:r>
            <a:r>
              <a:rPr sz="2450" b="1">
                <a:latin typeface="Arial"/>
                <a:cs typeface="Arial"/>
              </a:rPr>
              <a:t>Basis</a:t>
            </a:r>
            <a:r>
              <a:rPr sz="2450" b="1" spc="95">
                <a:latin typeface="Arial"/>
                <a:cs typeface="Arial"/>
              </a:rPr>
              <a:t> </a:t>
            </a:r>
            <a:r>
              <a:rPr sz="2450" b="1">
                <a:latin typeface="Arial"/>
                <a:cs typeface="Arial"/>
              </a:rPr>
              <a:t>–</a:t>
            </a:r>
            <a:r>
              <a:rPr sz="2450" b="1" spc="85">
                <a:latin typeface="Arial"/>
                <a:cs typeface="Arial"/>
              </a:rPr>
              <a:t> </a:t>
            </a:r>
            <a:r>
              <a:rPr sz="2450" b="1" spc="-20">
                <a:latin typeface="Arial"/>
                <a:cs typeface="Arial"/>
              </a:rPr>
              <a:t>June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6591" y="4632261"/>
            <a:ext cx="2771140" cy="15474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420495" algn="ctr">
              <a:lnSpc>
                <a:spcPct val="100000"/>
              </a:lnSpc>
              <a:spcBef>
                <a:spcPts val="125"/>
              </a:spcBef>
            </a:pPr>
            <a:r>
              <a:rPr sz="2450" b="1" spc="-10">
                <a:latin typeface="Arial"/>
                <a:cs typeface="Arial"/>
              </a:rPr>
              <a:t>Revenue</a:t>
            </a:r>
            <a:endParaRPr sz="2450">
              <a:latin typeface="Arial"/>
              <a:cs typeface="Arial"/>
            </a:endParaRPr>
          </a:p>
          <a:p>
            <a:pPr marL="266065" algn="ctr">
              <a:lnSpc>
                <a:spcPct val="100000"/>
              </a:lnSpc>
              <a:spcBef>
                <a:spcPts val="65"/>
              </a:spcBef>
            </a:pPr>
            <a:r>
              <a:rPr sz="2450">
                <a:latin typeface="Arial"/>
                <a:cs typeface="Arial"/>
              </a:rPr>
              <a:t>Registration</a:t>
            </a:r>
            <a:r>
              <a:rPr sz="2450" spc="175">
                <a:latin typeface="Arial"/>
                <a:cs typeface="Arial"/>
              </a:rPr>
              <a:t> </a:t>
            </a:r>
            <a:r>
              <a:rPr sz="2450" spc="-20">
                <a:latin typeface="Arial"/>
                <a:cs typeface="Arial"/>
              </a:rPr>
              <a:t>Fees</a:t>
            </a:r>
            <a:endParaRPr sz="2450">
              <a:latin typeface="Arial"/>
              <a:cs typeface="Arial"/>
            </a:endParaRPr>
          </a:p>
          <a:p>
            <a:pPr marL="287020" algn="ctr">
              <a:lnSpc>
                <a:spcPct val="100000"/>
              </a:lnSpc>
              <a:spcBef>
                <a:spcPts val="60"/>
              </a:spcBef>
            </a:pPr>
            <a:r>
              <a:rPr sz="2450">
                <a:latin typeface="Arial"/>
                <a:cs typeface="Arial"/>
              </a:rPr>
              <a:t>$40</a:t>
            </a:r>
            <a:r>
              <a:rPr sz="2450" spc="55">
                <a:latin typeface="Arial"/>
                <a:cs typeface="Arial"/>
              </a:rPr>
              <a:t> </a:t>
            </a:r>
            <a:r>
              <a:rPr sz="2450">
                <a:latin typeface="Arial"/>
                <a:cs typeface="Arial"/>
              </a:rPr>
              <a:t>x</a:t>
            </a:r>
            <a:r>
              <a:rPr sz="2450" spc="60">
                <a:latin typeface="Arial"/>
                <a:cs typeface="Arial"/>
              </a:rPr>
              <a:t> </a:t>
            </a:r>
            <a:r>
              <a:rPr sz="2450" spc="-25">
                <a:latin typeface="Arial"/>
                <a:cs typeface="Arial"/>
              </a:rPr>
              <a:t>50=</a:t>
            </a:r>
            <a:endParaRPr sz="2450">
              <a:latin typeface="Arial"/>
              <a:cs typeface="Arial"/>
            </a:endParaRPr>
          </a:p>
          <a:p>
            <a:pPr marL="372745" algn="ctr">
              <a:lnSpc>
                <a:spcPct val="100000"/>
              </a:lnSpc>
              <a:spcBef>
                <a:spcPts val="65"/>
              </a:spcBef>
            </a:pPr>
            <a:r>
              <a:rPr sz="2450">
                <a:latin typeface="Arial"/>
                <a:cs typeface="Arial"/>
              </a:rPr>
              <a:t>$50</a:t>
            </a:r>
            <a:r>
              <a:rPr sz="2450" spc="55">
                <a:latin typeface="Arial"/>
                <a:cs typeface="Arial"/>
              </a:rPr>
              <a:t> </a:t>
            </a:r>
            <a:r>
              <a:rPr sz="2450">
                <a:latin typeface="Arial"/>
                <a:cs typeface="Arial"/>
              </a:rPr>
              <a:t>x</a:t>
            </a:r>
            <a:r>
              <a:rPr sz="2450" spc="45">
                <a:latin typeface="Arial"/>
                <a:cs typeface="Arial"/>
              </a:rPr>
              <a:t> </a:t>
            </a:r>
            <a:r>
              <a:rPr sz="2450">
                <a:latin typeface="Arial"/>
                <a:cs typeface="Arial"/>
              </a:rPr>
              <a:t>25</a:t>
            </a:r>
            <a:r>
              <a:rPr sz="2450" spc="55">
                <a:latin typeface="Arial"/>
                <a:cs typeface="Arial"/>
              </a:rPr>
              <a:t> </a:t>
            </a:r>
            <a:r>
              <a:rPr sz="2450" spc="-50">
                <a:latin typeface="Arial"/>
                <a:cs typeface="Arial"/>
              </a:rPr>
              <a:t>=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79475" y="5395023"/>
            <a:ext cx="1523365" cy="784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>
                <a:latin typeface="Arial"/>
                <a:cs typeface="Arial"/>
              </a:rPr>
              <a:t>$</a:t>
            </a:r>
            <a:r>
              <a:rPr sz="2450" spc="40">
                <a:latin typeface="Arial"/>
                <a:cs typeface="Arial"/>
              </a:rPr>
              <a:t> </a:t>
            </a:r>
            <a:r>
              <a:rPr sz="2450" spc="-10">
                <a:latin typeface="Arial"/>
                <a:cs typeface="Arial"/>
              </a:rPr>
              <a:t>2,000.00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50">
                <a:latin typeface="Arial"/>
                <a:cs typeface="Arial"/>
              </a:rPr>
              <a:t>$</a:t>
            </a:r>
            <a:r>
              <a:rPr sz="2450" spc="40">
                <a:latin typeface="Arial"/>
                <a:cs typeface="Arial"/>
              </a:rPr>
              <a:t> </a:t>
            </a:r>
            <a:r>
              <a:rPr sz="2450" spc="-10">
                <a:latin typeface="Arial"/>
                <a:cs typeface="Arial"/>
              </a:rPr>
              <a:t>1,250.00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3565" y="6157531"/>
            <a:ext cx="5175885" cy="7848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0685" marR="5080" indent="-388620">
              <a:lnSpc>
                <a:spcPct val="102099"/>
              </a:lnSpc>
              <a:spcBef>
                <a:spcPts val="65"/>
              </a:spcBef>
              <a:tabLst>
                <a:tab pos="2847975" algn="l"/>
                <a:tab pos="3663950" algn="l"/>
                <a:tab pos="4196715" algn="l"/>
              </a:tabLst>
            </a:pPr>
            <a:r>
              <a:rPr sz="2450">
                <a:latin typeface="Arial"/>
                <a:cs typeface="Arial"/>
              </a:rPr>
              <a:t>Accounts</a:t>
            </a:r>
            <a:r>
              <a:rPr sz="2450" spc="150">
                <a:latin typeface="Arial"/>
                <a:cs typeface="Arial"/>
              </a:rPr>
              <a:t> </a:t>
            </a:r>
            <a:r>
              <a:rPr sz="2450" spc="-10">
                <a:latin typeface="Arial"/>
                <a:cs typeface="Arial"/>
              </a:rPr>
              <a:t>Receivable</a:t>
            </a:r>
            <a:r>
              <a:rPr sz="2450">
                <a:latin typeface="Arial"/>
                <a:cs typeface="Arial"/>
              </a:rPr>
              <a:t>	</a:t>
            </a:r>
            <a:r>
              <a:rPr sz="2450" u="heavy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$</a:t>
            </a:r>
            <a:r>
              <a:rPr sz="245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50" u="heavy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500.00</a:t>
            </a:r>
            <a:r>
              <a:rPr sz="2450" spc="-10">
                <a:latin typeface="Arial"/>
                <a:cs typeface="Arial"/>
              </a:rPr>
              <a:t> Total</a:t>
            </a:r>
            <a:r>
              <a:rPr sz="2450" spc="-125">
                <a:latin typeface="Arial"/>
                <a:cs typeface="Arial"/>
              </a:rPr>
              <a:t> </a:t>
            </a:r>
            <a:r>
              <a:rPr sz="2450" spc="-10">
                <a:latin typeface="Arial"/>
                <a:cs typeface="Arial"/>
              </a:rPr>
              <a:t>Revenue</a:t>
            </a:r>
            <a:r>
              <a:rPr sz="2450">
                <a:latin typeface="Arial"/>
                <a:cs typeface="Arial"/>
              </a:rPr>
              <a:t>	$</a:t>
            </a:r>
            <a:r>
              <a:rPr sz="2450" spc="40">
                <a:latin typeface="Arial"/>
                <a:cs typeface="Arial"/>
              </a:rPr>
              <a:t> </a:t>
            </a:r>
            <a:r>
              <a:rPr sz="2450" spc="-10">
                <a:latin typeface="Arial"/>
                <a:cs typeface="Arial"/>
              </a:rPr>
              <a:t>3,750.00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6591" y="7301801"/>
            <a:ext cx="3074035" cy="1165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562100" algn="ctr">
              <a:lnSpc>
                <a:spcPct val="100000"/>
              </a:lnSpc>
              <a:spcBef>
                <a:spcPts val="125"/>
              </a:spcBef>
            </a:pPr>
            <a:r>
              <a:rPr sz="2450" b="1" spc="-10">
                <a:latin typeface="Arial"/>
                <a:cs typeface="Arial"/>
              </a:rPr>
              <a:t>Expenses</a:t>
            </a:r>
            <a:endParaRPr sz="2450">
              <a:latin typeface="Arial"/>
              <a:cs typeface="Arial"/>
            </a:endParaRPr>
          </a:p>
          <a:p>
            <a:pPr marL="266065" algn="ctr">
              <a:lnSpc>
                <a:spcPct val="100000"/>
              </a:lnSpc>
              <a:spcBef>
                <a:spcPts val="65"/>
              </a:spcBef>
            </a:pPr>
            <a:r>
              <a:rPr sz="2450">
                <a:latin typeface="Arial"/>
                <a:cs typeface="Arial"/>
              </a:rPr>
              <a:t>Food</a:t>
            </a:r>
            <a:r>
              <a:rPr sz="2450" spc="80">
                <a:latin typeface="Arial"/>
                <a:cs typeface="Arial"/>
              </a:rPr>
              <a:t> </a:t>
            </a:r>
            <a:r>
              <a:rPr sz="2450">
                <a:latin typeface="Arial"/>
                <a:cs typeface="Arial"/>
              </a:rPr>
              <a:t>and</a:t>
            </a:r>
            <a:r>
              <a:rPr sz="2450" spc="75">
                <a:latin typeface="Arial"/>
                <a:cs typeface="Arial"/>
              </a:rPr>
              <a:t> </a:t>
            </a:r>
            <a:r>
              <a:rPr sz="2450" spc="-10">
                <a:latin typeface="Arial"/>
                <a:cs typeface="Arial"/>
              </a:rPr>
              <a:t>Beverage</a:t>
            </a:r>
            <a:endParaRPr sz="2450">
              <a:latin typeface="Arial"/>
              <a:cs typeface="Arial"/>
            </a:endParaRPr>
          </a:p>
          <a:p>
            <a:pPr marL="241300" algn="ctr">
              <a:lnSpc>
                <a:spcPct val="100000"/>
              </a:lnSpc>
              <a:spcBef>
                <a:spcPts val="60"/>
              </a:spcBef>
            </a:pPr>
            <a:r>
              <a:rPr sz="2450">
                <a:latin typeface="Arial"/>
                <a:cs typeface="Arial"/>
              </a:rPr>
              <a:t>$30.00</a:t>
            </a:r>
            <a:r>
              <a:rPr sz="2450" spc="75">
                <a:latin typeface="Arial"/>
                <a:cs typeface="Arial"/>
              </a:rPr>
              <a:t> </a:t>
            </a:r>
            <a:r>
              <a:rPr sz="2450">
                <a:latin typeface="Arial"/>
                <a:cs typeface="Arial"/>
              </a:rPr>
              <a:t>x</a:t>
            </a:r>
            <a:r>
              <a:rPr sz="2450" spc="75">
                <a:latin typeface="Arial"/>
                <a:cs typeface="Arial"/>
              </a:rPr>
              <a:t> </a:t>
            </a:r>
            <a:r>
              <a:rPr sz="2450" spc="-25">
                <a:latin typeface="Arial"/>
                <a:cs typeface="Arial"/>
              </a:rPr>
              <a:t>85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95068" y="8064436"/>
            <a:ext cx="152527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$</a:t>
            </a:r>
            <a:r>
              <a:rPr sz="2450" u="heavy" spc="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50" u="heavy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2,550.00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6591" y="8827134"/>
            <a:ext cx="145351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>
                <a:latin typeface="Arial"/>
                <a:cs typeface="Arial"/>
              </a:rPr>
              <a:t>Net</a:t>
            </a:r>
            <a:r>
              <a:rPr sz="2450" b="1" spc="55">
                <a:latin typeface="Arial"/>
                <a:cs typeface="Arial"/>
              </a:rPr>
              <a:t> </a:t>
            </a:r>
            <a:r>
              <a:rPr sz="2450" b="1" spc="-10">
                <a:latin typeface="Arial"/>
                <a:cs typeface="Arial"/>
              </a:rPr>
              <a:t>Profit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79475" y="8827134"/>
            <a:ext cx="152336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>
                <a:latin typeface="Arial"/>
                <a:cs typeface="Arial"/>
              </a:rPr>
              <a:t>$</a:t>
            </a:r>
            <a:r>
              <a:rPr sz="2450" b="1" spc="40">
                <a:latin typeface="Arial"/>
                <a:cs typeface="Arial"/>
              </a:rPr>
              <a:t> </a:t>
            </a:r>
            <a:r>
              <a:rPr sz="2450" b="1" spc="-10">
                <a:latin typeface="Arial"/>
                <a:cs typeface="Arial"/>
              </a:rPr>
              <a:t>1,200.00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8550" y="4143375"/>
            <a:ext cx="11010900" cy="9525"/>
          </a:xfrm>
          <a:custGeom>
            <a:avLst/>
            <a:gdLst/>
            <a:ahLst/>
            <a:cxnLst/>
            <a:rect l="l" t="t" r="r" b="b"/>
            <a:pathLst>
              <a:path w="11010900" h="9525">
                <a:moveTo>
                  <a:pt x="11010900" y="0"/>
                </a:moveTo>
                <a:lnTo>
                  <a:pt x="0" y="0"/>
                </a:lnTo>
                <a:lnTo>
                  <a:pt x="0" y="9525"/>
                </a:lnTo>
                <a:lnTo>
                  <a:pt x="11010900" y="9525"/>
                </a:lnTo>
                <a:lnTo>
                  <a:pt x="1101090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62769" y="4991761"/>
            <a:ext cx="379730" cy="370840"/>
            <a:chOff x="1562769" y="4991761"/>
            <a:chExt cx="379730" cy="370840"/>
          </a:xfrm>
        </p:grpSpPr>
        <p:sp>
          <p:nvSpPr>
            <p:cNvPr id="5" name="object 5"/>
            <p:cNvSpPr/>
            <p:nvPr/>
          </p:nvSpPr>
          <p:spPr>
            <a:xfrm>
              <a:off x="1562769" y="4991761"/>
              <a:ext cx="379730" cy="370840"/>
            </a:xfrm>
            <a:custGeom>
              <a:avLst/>
              <a:gdLst/>
              <a:ahLst/>
              <a:cxnLst/>
              <a:rect l="l" t="t" r="r" b="b"/>
              <a:pathLst>
                <a:path w="379730" h="370839">
                  <a:moveTo>
                    <a:pt x="189863" y="0"/>
                  </a:moveTo>
                  <a:lnTo>
                    <a:pt x="139447" y="6623"/>
                  </a:lnTo>
                  <a:lnTo>
                    <a:pt x="94109" y="25310"/>
                  </a:lnTo>
                  <a:lnTo>
                    <a:pt x="55671" y="54280"/>
                  </a:lnTo>
                  <a:lnTo>
                    <a:pt x="25958" y="91756"/>
                  </a:lnTo>
                  <a:lnTo>
                    <a:pt x="6793" y="135959"/>
                  </a:lnTo>
                  <a:lnTo>
                    <a:pt x="0" y="185110"/>
                  </a:lnTo>
                  <a:lnTo>
                    <a:pt x="6793" y="234262"/>
                  </a:lnTo>
                  <a:lnTo>
                    <a:pt x="25958" y="278465"/>
                  </a:lnTo>
                  <a:lnTo>
                    <a:pt x="55671" y="315940"/>
                  </a:lnTo>
                  <a:lnTo>
                    <a:pt x="94109" y="344909"/>
                  </a:lnTo>
                  <a:lnTo>
                    <a:pt x="139448" y="363595"/>
                  </a:lnTo>
                  <a:lnTo>
                    <a:pt x="189864" y="370218"/>
                  </a:lnTo>
                  <a:lnTo>
                    <a:pt x="240276" y="363595"/>
                  </a:lnTo>
                  <a:lnTo>
                    <a:pt x="254148" y="357877"/>
                  </a:lnTo>
                  <a:lnTo>
                    <a:pt x="189864" y="357877"/>
                  </a:lnTo>
                  <a:lnTo>
                    <a:pt x="142807" y="351695"/>
                  </a:lnTo>
                  <a:lnTo>
                    <a:pt x="100491" y="334255"/>
                  </a:lnTo>
                  <a:lnTo>
                    <a:pt x="64616" y="307217"/>
                  </a:lnTo>
                  <a:lnTo>
                    <a:pt x="36884" y="272240"/>
                  </a:lnTo>
                  <a:lnTo>
                    <a:pt x="18997" y="230985"/>
                  </a:lnTo>
                  <a:lnTo>
                    <a:pt x="12657" y="185110"/>
                  </a:lnTo>
                  <a:lnTo>
                    <a:pt x="18997" y="139232"/>
                  </a:lnTo>
                  <a:lnTo>
                    <a:pt x="36884" y="97975"/>
                  </a:lnTo>
                  <a:lnTo>
                    <a:pt x="64616" y="62999"/>
                  </a:lnTo>
                  <a:lnTo>
                    <a:pt x="100490" y="35961"/>
                  </a:lnTo>
                  <a:lnTo>
                    <a:pt x="142807" y="18522"/>
                  </a:lnTo>
                  <a:lnTo>
                    <a:pt x="189863" y="12340"/>
                  </a:lnTo>
                  <a:lnTo>
                    <a:pt x="254145" y="12340"/>
                  </a:lnTo>
                  <a:lnTo>
                    <a:pt x="240276" y="6624"/>
                  </a:lnTo>
                  <a:lnTo>
                    <a:pt x="189863" y="0"/>
                  </a:lnTo>
                  <a:close/>
                </a:path>
                <a:path w="379730" h="370839">
                  <a:moveTo>
                    <a:pt x="254145" y="12340"/>
                  </a:moveTo>
                  <a:lnTo>
                    <a:pt x="189863" y="12340"/>
                  </a:lnTo>
                  <a:lnTo>
                    <a:pt x="236912" y="18522"/>
                  </a:lnTo>
                  <a:lnTo>
                    <a:pt x="279225" y="35961"/>
                  </a:lnTo>
                  <a:lnTo>
                    <a:pt x="315101" y="62999"/>
                  </a:lnTo>
                  <a:lnTo>
                    <a:pt x="342834" y="97976"/>
                  </a:lnTo>
                  <a:lnTo>
                    <a:pt x="360723" y="139233"/>
                  </a:lnTo>
                  <a:lnTo>
                    <a:pt x="367065" y="185110"/>
                  </a:lnTo>
                  <a:lnTo>
                    <a:pt x="360723" y="230985"/>
                  </a:lnTo>
                  <a:lnTo>
                    <a:pt x="342834" y="272240"/>
                  </a:lnTo>
                  <a:lnTo>
                    <a:pt x="315101" y="307217"/>
                  </a:lnTo>
                  <a:lnTo>
                    <a:pt x="279226" y="334255"/>
                  </a:lnTo>
                  <a:lnTo>
                    <a:pt x="236912" y="351695"/>
                  </a:lnTo>
                  <a:lnTo>
                    <a:pt x="189864" y="357877"/>
                  </a:lnTo>
                  <a:lnTo>
                    <a:pt x="254148" y="357877"/>
                  </a:lnTo>
                  <a:lnTo>
                    <a:pt x="324049" y="315940"/>
                  </a:lnTo>
                  <a:lnTo>
                    <a:pt x="353763" y="278465"/>
                  </a:lnTo>
                  <a:lnTo>
                    <a:pt x="372928" y="234263"/>
                  </a:lnTo>
                  <a:lnTo>
                    <a:pt x="379722" y="185110"/>
                  </a:lnTo>
                  <a:lnTo>
                    <a:pt x="372928" y="135959"/>
                  </a:lnTo>
                  <a:lnTo>
                    <a:pt x="353763" y="91756"/>
                  </a:lnTo>
                  <a:lnTo>
                    <a:pt x="324049" y="54280"/>
                  </a:lnTo>
                  <a:lnTo>
                    <a:pt x="285612" y="25310"/>
                  </a:lnTo>
                  <a:lnTo>
                    <a:pt x="254145" y="1234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1580" y="5086126"/>
              <a:ext cx="249440" cy="17351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20976" y="4960048"/>
            <a:ext cx="3043555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-120">
                <a:solidFill>
                  <a:srgbClr val="FFFFFF"/>
                </a:solidFill>
                <a:latin typeface="Arial"/>
                <a:cs typeface="Arial"/>
              </a:rPr>
              <a:t>BALANCE</a:t>
            </a:r>
            <a:r>
              <a:rPr sz="24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>
                <a:solidFill>
                  <a:srgbClr val="FFFFFF"/>
                </a:solidFill>
                <a:latin typeface="Arial"/>
                <a:cs typeface="Arial"/>
              </a:rPr>
              <a:t>SHEET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Statement</a:t>
            </a:r>
            <a:r>
              <a:rPr sz="1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62769" y="7468275"/>
            <a:ext cx="379730" cy="379730"/>
            <a:chOff x="1562769" y="7468275"/>
            <a:chExt cx="379730" cy="379730"/>
          </a:xfrm>
        </p:grpSpPr>
        <p:sp>
          <p:nvSpPr>
            <p:cNvPr id="9" name="object 9"/>
            <p:cNvSpPr/>
            <p:nvPr/>
          </p:nvSpPr>
          <p:spPr>
            <a:xfrm>
              <a:off x="1562769" y="7468275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29">
                  <a:moveTo>
                    <a:pt x="189863" y="0"/>
                  </a:moveTo>
                  <a:lnTo>
                    <a:pt x="139447" y="6793"/>
                  </a:lnTo>
                  <a:lnTo>
                    <a:pt x="94109" y="25959"/>
                  </a:lnTo>
                  <a:lnTo>
                    <a:pt x="55671" y="55672"/>
                  </a:lnTo>
                  <a:lnTo>
                    <a:pt x="25958" y="94109"/>
                  </a:lnTo>
                  <a:lnTo>
                    <a:pt x="6793" y="139446"/>
                  </a:lnTo>
                  <a:lnTo>
                    <a:pt x="0" y="189858"/>
                  </a:lnTo>
                  <a:lnTo>
                    <a:pt x="6793" y="240271"/>
                  </a:lnTo>
                  <a:lnTo>
                    <a:pt x="25958" y="285608"/>
                  </a:lnTo>
                  <a:lnTo>
                    <a:pt x="55671" y="324044"/>
                  </a:lnTo>
                  <a:lnTo>
                    <a:pt x="94109" y="353756"/>
                  </a:lnTo>
                  <a:lnTo>
                    <a:pt x="139448" y="372921"/>
                  </a:lnTo>
                  <a:lnTo>
                    <a:pt x="189864" y="379714"/>
                  </a:lnTo>
                  <a:lnTo>
                    <a:pt x="240276" y="372921"/>
                  </a:lnTo>
                  <a:lnTo>
                    <a:pt x="254148" y="367057"/>
                  </a:lnTo>
                  <a:lnTo>
                    <a:pt x="189864" y="367057"/>
                  </a:lnTo>
                  <a:lnTo>
                    <a:pt x="142807" y="360716"/>
                  </a:lnTo>
                  <a:lnTo>
                    <a:pt x="100491" y="342829"/>
                  </a:lnTo>
                  <a:lnTo>
                    <a:pt x="64616" y="315097"/>
                  </a:lnTo>
                  <a:lnTo>
                    <a:pt x="36884" y="279223"/>
                  </a:lnTo>
                  <a:lnTo>
                    <a:pt x="18997" y="236909"/>
                  </a:lnTo>
                  <a:lnTo>
                    <a:pt x="12657" y="189858"/>
                  </a:lnTo>
                  <a:lnTo>
                    <a:pt x="18997" y="142804"/>
                  </a:lnTo>
                  <a:lnTo>
                    <a:pt x="36884" y="100489"/>
                  </a:lnTo>
                  <a:lnTo>
                    <a:pt x="64616" y="64615"/>
                  </a:lnTo>
                  <a:lnTo>
                    <a:pt x="100490" y="36884"/>
                  </a:lnTo>
                  <a:lnTo>
                    <a:pt x="142807" y="18997"/>
                  </a:lnTo>
                  <a:lnTo>
                    <a:pt x="189863" y="12657"/>
                  </a:lnTo>
                  <a:lnTo>
                    <a:pt x="254145" y="12657"/>
                  </a:lnTo>
                  <a:lnTo>
                    <a:pt x="240276" y="6793"/>
                  </a:lnTo>
                  <a:lnTo>
                    <a:pt x="189863" y="0"/>
                  </a:lnTo>
                  <a:close/>
                </a:path>
                <a:path w="379730" h="379729">
                  <a:moveTo>
                    <a:pt x="254145" y="12657"/>
                  </a:moveTo>
                  <a:lnTo>
                    <a:pt x="189863" y="12657"/>
                  </a:lnTo>
                  <a:lnTo>
                    <a:pt x="236912" y="18997"/>
                  </a:lnTo>
                  <a:lnTo>
                    <a:pt x="279225" y="36884"/>
                  </a:lnTo>
                  <a:lnTo>
                    <a:pt x="315101" y="64615"/>
                  </a:lnTo>
                  <a:lnTo>
                    <a:pt x="342834" y="100489"/>
                  </a:lnTo>
                  <a:lnTo>
                    <a:pt x="360723" y="142804"/>
                  </a:lnTo>
                  <a:lnTo>
                    <a:pt x="367065" y="189858"/>
                  </a:lnTo>
                  <a:lnTo>
                    <a:pt x="360723" y="236909"/>
                  </a:lnTo>
                  <a:lnTo>
                    <a:pt x="342834" y="279223"/>
                  </a:lnTo>
                  <a:lnTo>
                    <a:pt x="315101" y="315097"/>
                  </a:lnTo>
                  <a:lnTo>
                    <a:pt x="279226" y="342829"/>
                  </a:lnTo>
                  <a:lnTo>
                    <a:pt x="236912" y="360716"/>
                  </a:lnTo>
                  <a:lnTo>
                    <a:pt x="189864" y="367057"/>
                  </a:lnTo>
                  <a:lnTo>
                    <a:pt x="254148" y="367057"/>
                  </a:lnTo>
                  <a:lnTo>
                    <a:pt x="324049" y="324044"/>
                  </a:lnTo>
                  <a:lnTo>
                    <a:pt x="353763" y="285608"/>
                  </a:lnTo>
                  <a:lnTo>
                    <a:pt x="372928" y="240271"/>
                  </a:lnTo>
                  <a:lnTo>
                    <a:pt x="379722" y="189858"/>
                  </a:lnTo>
                  <a:lnTo>
                    <a:pt x="372928" y="139446"/>
                  </a:lnTo>
                  <a:lnTo>
                    <a:pt x="353763" y="94109"/>
                  </a:lnTo>
                  <a:lnTo>
                    <a:pt x="324049" y="55672"/>
                  </a:lnTo>
                  <a:lnTo>
                    <a:pt x="285612" y="25959"/>
                  </a:lnTo>
                  <a:lnTo>
                    <a:pt x="254145" y="12657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580" y="7565060"/>
              <a:ext cx="249440" cy="17796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220976" y="7442517"/>
            <a:ext cx="2345690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25"/>
              </a:spcBef>
            </a:pPr>
            <a:r>
              <a:rPr sz="2450" spc="-114">
                <a:solidFill>
                  <a:srgbClr val="FFFFFF"/>
                </a:solidFill>
                <a:latin typeface="Arial"/>
                <a:cs typeface="Arial"/>
              </a:rPr>
              <a:t>CASH</a:t>
            </a:r>
            <a:r>
              <a:rPr sz="24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700" spc="-35">
                <a:solidFill>
                  <a:srgbClr val="FFFFFF"/>
                </a:solidFill>
                <a:latin typeface="Arial"/>
                <a:cs typeface="Arial"/>
              </a:rPr>
              <a:t>Cash</a:t>
            </a:r>
            <a:r>
              <a:rPr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1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15818" y="4991761"/>
            <a:ext cx="379730" cy="370840"/>
            <a:chOff x="6915818" y="4991761"/>
            <a:chExt cx="379730" cy="370840"/>
          </a:xfrm>
        </p:grpSpPr>
        <p:sp>
          <p:nvSpPr>
            <p:cNvPr id="13" name="object 13"/>
            <p:cNvSpPr/>
            <p:nvPr/>
          </p:nvSpPr>
          <p:spPr>
            <a:xfrm>
              <a:off x="6915818" y="4991761"/>
              <a:ext cx="379730" cy="370840"/>
            </a:xfrm>
            <a:custGeom>
              <a:avLst/>
              <a:gdLst/>
              <a:ahLst/>
              <a:cxnLst/>
              <a:rect l="l" t="t" r="r" b="b"/>
              <a:pathLst>
                <a:path w="379729" h="370839">
                  <a:moveTo>
                    <a:pt x="189863" y="0"/>
                  </a:moveTo>
                  <a:lnTo>
                    <a:pt x="139447" y="6623"/>
                  </a:lnTo>
                  <a:lnTo>
                    <a:pt x="94109" y="25310"/>
                  </a:lnTo>
                  <a:lnTo>
                    <a:pt x="55671" y="54280"/>
                  </a:lnTo>
                  <a:lnTo>
                    <a:pt x="25958" y="91756"/>
                  </a:lnTo>
                  <a:lnTo>
                    <a:pt x="6793" y="135959"/>
                  </a:lnTo>
                  <a:lnTo>
                    <a:pt x="0" y="185110"/>
                  </a:lnTo>
                  <a:lnTo>
                    <a:pt x="6793" y="234262"/>
                  </a:lnTo>
                  <a:lnTo>
                    <a:pt x="25958" y="278465"/>
                  </a:lnTo>
                  <a:lnTo>
                    <a:pt x="55672" y="315940"/>
                  </a:lnTo>
                  <a:lnTo>
                    <a:pt x="94109" y="344909"/>
                  </a:lnTo>
                  <a:lnTo>
                    <a:pt x="139448" y="363595"/>
                  </a:lnTo>
                  <a:lnTo>
                    <a:pt x="189864" y="370218"/>
                  </a:lnTo>
                  <a:lnTo>
                    <a:pt x="240276" y="363595"/>
                  </a:lnTo>
                  <a:lnTo>
                    <a:pt x="254148" y="357877"/>
                  </a:lnTo>
                  <a:lnTo>
                    <a:pt x="189864" y="357877"/>
                  </a:lnTo>
                  <a:lnTo>
                    <a:pt x="142807" y="351695"/>
                  </a:lnTo>
                  <a:lnTo>
                    <a:pt x="100491" y="334255"/>
                  </a:lnTo>
                  <a:lnTo>
                    <a:pt x="64616" y="307217"/>
                  </a:lnTo>
                  <a:lnTo>
                    <a:pt x="36884" y="272240"/>
                  </a:lnTo>
                  <a:lnTo>
                    <a:pt x="18997" y="230985"/>
                  </a:lnTo>
                  <a:lnTo>
                    <a:pt x="12657" y="185110"/>
                  </a:lnTo>
                  <a:lnTo>
                    <a:pt x="18997" y="139232"/>
                  </a:lnTo>
                  <a:lnTo>
                    <a:pt x="36884" y="97975"/>
                  </a:lnTo>
                  <a:lnTo>
                    <a:pt x="64615" y="62999"/>
                  </a:lnTo>
                  <a:lnTo>
                    <a:pt x="100490" y="35961"/>
                  </a:lnTo>
                  <a:lnTo>
                    <a:pt x="142807" y="18522"/>
                  </a:lnTo>
                  <a:lnTo>
                    <a:pt x="189863" y="12340"/>
                  </a:lnTo>
                  <a:lnTo>
                    <a:pt x="254145" y="12340"/>
                  </a:lnTo>
                  <a:lnTo>
                    <a:pt x="240275" y="6624"/>
                  </a:lnTo>
                  <a:lnTo>
                    <a:pt x="189863" y="0"/>
                  </a:lnTo>
                  <a:close/>
                </a:path>
                <a:path w="379729" h="370839">
                  <a:moveTo>
                    <a:pt x="254145" y="12340"/>
                  </a:moveTo>
                  <a:lnTo>
                    <a:pt x="189863" y="12340"/>
                  </a:lnTo>
                  <a:lnTo>
                    <a:pt x="236912" y="18522"/>
                  </a:lnTo>
                  <a:lnTo>
                    <a:pt x="279225" y="35961"/>
                  </a:lnTo>
                  <a:lnTo>
                    <a:pt x="315100" y="62999"/>
                  </a:lnTo>
                  <a:lnTo>
                    <a:pt x="342834" y="97976"/>
                  </a:lnTo>
                  <a:lnTo>
                    <a:pt x="360723" y="139233"/>
                  </a:lnTo>
                  <a:lnTo>
                    <a:pt x="367065" y="185110"/>
                  </a:lnTo>
                  <a:lnTo>
                    <a:pt x="360723" y="230985"/>
                  </a:lnTo>
                  <a:lnTo>
                    <a:pt x="342834" y="272240"/>
                  </a:lnTo>
                  <a:lnTo>
                    <a:pt x="315101" y="307217"/>
                  </a:lnTo>
                  <a:lnTo>
                    <a:pt x="279226" y="334255"/>
                  </a:lnTo>
                  <a:lnTo>
                    <a:pt x="236912" y="351695"/>
                  </a:lnTo>
                  <a:lnTo>
                    <a:pt x="189864" y="357877"/>
                  </a:lnTo>
                  <a:lnTo>
                    <a:pt x="254148" y="357877"/>
                  </a:lnTo>
                  <a:lnTo>
                    <a:pt x="324050" y="315940"/>
                  </a:lnTo>
                  <a:lnTo>
                    <a:pt x="353763" y="278465"/>
                  </a:lnTo>
                  <a:lnTo>
                    <a:pt x="372928" y="234263"/>
                  </a:lnTo>
                  <a:lnTo>
                    <a:pt x="379722" y="185110"/>
                  </a:lnTo>
                  <a:lnTo>
                    <a:pt x="372928" y="135959"/>
                  </a:lnTo>
                  <a:lnTo>
                    <a:pt x="353762" y="91756"/>
                  </a:lnTo>
                  <a:lnTo>
                    <a:pt x="324049" y="54280"/>
                  </a:lnTo>
                  <a:lnTo>
                    <a:pt x="285612" y="25310"/>
                  </a:lnTo>
                  <a:lnTo>
                    <a:pt x="254145" y="1234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4629" y="5086126"/>
              <a:ext cx="249440" cy="17351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575931" y="4960048"/>
            <a:ext cx="2225675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-110">
                <a:solidFill>
                  <a:srgbClr val="FFFFFF"/>
                </a:solidFill>
                <a:latin typeface="Arial"/>
                <a:cs typeface="Arial"/>
              </a:rPr>
              <a:t>PROFIT</a:t>
            </a:r>
            <a:r>
              <a:rPr sz="24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8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55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Statement</a:t>
            </a:r>
            <a:r>
              <a:rPr sz="1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268802" y="4991761"/>
            <a:ext cx="342265" cy="370840"/>
            <a:chOff x="12268802" y="4991761"/>
            <a:chExt cx="342265" cy="370840"/>
          </a:xfrm>
        </p:grpSpPr>
        <p:sp>
          <p:nvSpPr>
            <p:cNvPr id="17" name="object 17"/>
            <p:cNvSpPr/>
            <p:nvPr/>
          </p:nvSpPr>
          <p:spPr>
            <a:xfrm>
              <a:off x="12268802" y="4991761"/>
              <a:ext cx="342265" cy="370840"/>
            </a:xfrm>
            <a:custGeom>
              <a:avLst/>
              <a:gdLst/>
              <a:ahLst/>
              <a:cxnLst/>
              <a:rect l="l" t="t" r="r" b="b"/>
              <a:pathLst>
                <a:path w="342265" h="370839">
                  <a:moveTo>
                    <a:pt x="170875" y="0"/>
                  </a:moveTo>
                  <a:lnTo>
                    <a:pt x="125501" y="6623"/>
                  </a:lnTo>
                  <a:lnTo>
                    <a:pt x="84697" y="25310"/>
                  </a:lnTo>
                  <a:lnTo>
                    <a:pt x="50103" y="54280"/>
                  </a:lnTo>
                  <a:lnTo>
                    <a:pt x="23362" y="91756"/>
                  </a:lnTo>
                  <a:lnTo>
                    <a:pt x="6114" y="135959"/>
                  </a:lnTo>
                  <a:lnTo>
                    <a:pt x="0" y="185110"/>
                  </a:lnTo>
                  <a:lnTo>
                    <a:pt x="6114" y="234262"/>
                  </a:lnTo>
                  <a:lnTo>
                    <a:pt x="23362" y="278465"/>
                  </a:lnTo>
                  <a:lnTo>
                    <a:pt x="50104" y="315940"/>
                  </a:lnTo>
                  <a:lnTo>
                    <a:pt x="84698" y="344909"/>
                  </a:lnTo>
                  <a:lnTo>
                    <a:pt x="125502" y="363595"/>
                  </a:lnTo>
                  <a:lnTo>
                    <a:pt x="170876" y="370218"/>
                  </a:lnTo>
                  <a:lnTo>
                    <a:pt x="216247" y="363595"/>
                  </a:lnTo>
                  <a:lnTo>
                    <a:pt x="228731" y="357877"/>
                  </a:lnTo>
                  <a:lnTo>
                    <a:pt x="170876" y="357877"/>
                  </a:lnTo>
                  <a:lnTo>
                    <a:pt x="128526" y="351695"/>
                  </a:lnTo>
                  <a:lnTo>
                    <a:pt x="90441" y="334255"/>
                  </a:lnTo>
                  <a:lnTo>
                    <a:pt x="58154" y="307217"/>
                  </a:lnTo>
                  <a:lnTo>
                    <a:pt x="33196" y="272240"/>
                  </a:lnTo>
                  <a:lnTo>
                    <a:pt x="17097" y="230985"/>
                  </a:lnTo>
                  <a:lnTo>
                    <a:pt x="11391" y="185110"/>
                  </a:lnTo>
                  <a:lnTo>
                    <a:pt x="17097" y="139232"/>
                  </a:lnTo>
                  <a:lnTo>
                    <a:pt x="33195" y="97975"/>
                  </a:lnTo>
                  <a:lnTo>
                    <a:pt x="58153" y="62999"/>
                  </a:lnTo>
                  <a:lnTo>
                    <a:pt x="90440" y="35961"/>
                  </a:lnTo>
                  <a:lnTo>
                    <a:pt x="128525" y="18522"/>
                  </a:lnTo>
                  <a:lnTo>
                    <a:pt x="170875" y="12340"/>
                  </a:lnTo>
                  <a:lnTo>
                    <a:pt x="228728" y="12340"/>
                  </a:lnTo>
                  <a:lnTo>
                    <a:pt x="216246" y="6624"/>
                  </a:lnTo>
                  <a:lnTo>
                    <a:pt x="170875" y="0"/>
                  </a:lnTo>
                  <a:close/>
                </a:path>
                <a:path w="342265" h="370839">
                  <a:moveTo>
                    <a:pt x="228728" y="12340"/>
                  </a:moveTo>
                  <a:lnTo>
                    <a:pt x="170875" y="12340"/>
                  </a:lnTo>
                  <a:lnTo>
                    <a:pt x="213219" y="18522"/>
                  </a:lnTo>
                  <a:lnTo>
                    <a:pt x="251300" y="35961"/>
                  </a:lnTo>
                  <a:lnTo>
                    <a:pt x="283588" y="62999"/>
                  </a:lnTo>
                  <a:lnTo>
                    <a:pt x="308548" y="97976"/>
                  </a:lnTo>
                  <a:lnTo>
                    <a:pt x="324648" y="139233"/>
                  </a:lnTo>
                  <a:lnTo>
                    <a:pt x="330356" y="185110"/>
                  </a:lnTo>
                  <a:lnTo>
                    <a:pt x="324649" y="230985"/>
                  </a:lnTo>
                  <a:lnTo>
                    <a:pt x="308549" y="272240"/>
                  </a:lnTo>
                  <a:lnTo>
                    <a:pt x="283589" y="307217"/>
                  </a:lnTo>
                  <a:lnTo>
                    <a:pt x="251301" y="334255"/>
                  </a:lnTo>
                  <a:lnTo>
                    <a:pt x="213220" y="351695"/>
                  </a:lnTo>
                  <a:lnTo>
                    <a:pt x="170876" y="357877"/>
                  </a:lnTo>
                  <a:lnTo>
                    <a:pt x="228731" y="357877"/>
                  </a:lnTo>
                  <a:lnTo>
                    <a:pt x="291642" y="315940"/>
                  </a:lnTo>
                  <a:lnTo>
                    <a:pt x="318384" y="278465"/>
                  </a:lnTo>
                  <a:lnTo>
                    <a:pt x="335633" y="234263"/>
                  </a:lnTo>
                  <a:lnTo>
                    <a:pt x="341747" y="185110"/>
                  </a:lnTo>
                  <a:lnTo>
                    <a:pt x="335632" y="135959"/>
                  </a:lnTo>
                  <a:lnTo>
                    <a:pt x="318383" y="91756"/>
                  </a:lnTo>
                  <a:lnTo>
                    <a:pt x="291641" y="54280"/>
                  </a:lnTo>
                  <a:lnTo>
                    <a:pt x="257048" y="25310"/>
                  </a:lnTo>
                  <a:lnTo>
                    <a:pt x="228728" y="1234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21731" y="5086126"/>
              <a:ext cx="224494" cy="1735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868275" y="4937823"/>
            <a:ext cx="2955925" cy="866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5"/>
              </a:spcBef>
            </a:pPr>
            <a:r>
              <a:rPr sz="2450" spc="-155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sz="2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sz="24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85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700" spc="10">
                <a:solidFill>
                  <a:srgbClr val="FFFFFF"/>
                </a:solidFill>
                <a:latin typeface="Arial"/>
                <a:cs typeface="Arial"/>
              </a:rPr>
              <a:t>Identifying</a:t>
            </a:r>
            <a:r>
              <a:rPr sz="17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FFFFFF"/>
                </a:solidFill>
                <a:latin typeface="Arial"/>
                <a:cs typeface="Arial"/>
              </a:rPr>
              <a:t>Trends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268868" y="7468275"/>
            <a:ext cx="379730" cy="379730"/>
            <a:chOff x="12268868" y="7468275"/>
            <a:chExt cx="379730" cy="379730"/>
          </a:xfrm>
        </p:grpSpPr>
        <p:sp>
          <p:nvSpPr>
            <p:cNvPr id="21" name="object 21"/>
            <p:cNvSpPr/>
            <p:nvPr/>
          </p:nvSpPr>
          <p:spPr>
            <a:xfrm>
              <a:off x="12268868" y="7468275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189863" y="0"/>
                  </a:moveTo>
                  <a:lnTo>
                    <a:pt x="139447" y="6793"/>
                  </a:lnTo>
                  <a:lnTo>
                    <a:pt x="94108" y="25959"/>
                  </a:lnTo>
                  <a:lnTo>
                    <a:pt x="55671" y="55672"/>
                  </a:lnTo>
                  <a:lnTo>
                    <a:pt x="25958" y="94109"/>
                  </a:lnTo>
                  <a:lnTo>
                    <a:pt x="6793" y="139446"/>
                  </a:lnTo>
                  <a:lnTo>
                    <a:pt x="0" y="189858"/>
                  </a:lnTo>
                  <a:lnTo>
                    <a:pt x="6793" y="240271"/>
                  </a:lnTo>
                  <a:lnTo>
                    <a:pt x="25959" y="285608"/>
                  </a:lnTo>
                  <a:lnTo>
                    <a:pt x="55672" y="324044"/>
                  </a:lnTo>
                  <a:lnTo>
                    <a:pt x="94110" y="353756"/>
                  </a:lnTo>
                  <a:lnTo>
                    <a:pt x="139448" y="372921"/>
                  </a:lnTo>
                  <a:lnTo>
                    <a:pt x="189864" y="379714"/>
                  </a:lnTo>
                  <a:lnTo>
                    <a:pt x="240276" y="372921"/>
                  </a:lnTo>
                  <a:lnTo>
                    <a:pt x="254148" y="367057"/>
                  </a:lnTo>
                  <a:lnTo>
                    <a:pt x="189864" y="367057"/>
                  </a:lnTo>
                  <a:lnTo>
                    <a:pt x="142808" y="360716"/>
                  </a:lnTo>
                  <a:lnTo>
                    <a:pt x="100491" y="342829"/>
                  </a:lnTo>
                  <a:lnTo>
                    <a:pt x="64616" y="315097"/>
                  </a:lnTo>
                  <a:lnTo>
                    <a:pt x="36884" y="279223"/>
                  </a:lnTo>
                  <a:lnTo>
                    <a:pt x="18997" y="236909"/>
                  </a:lnTo>
                  <a:lnTo>
                    <a:pt x="12657" y="189858"/>
                  </a:lnTo>
                  <a:lnTo>
                    <a:pt x="18997" y="142804"/>
                  </a:lnTo>
                  <a:lnTo>
                    <a:pt x="36884" y="100489"/>
                  </a:lnTo>
                  <a:lnTo>
                    <a:pt x="64615" y="64615"/>
                  </a:lnTo>
                  <a:lnTo>
                    <a:pt x="100490" y="36884"/>
                  </a:lnTo>
                  <a:lnTo>
                    <a:pt x="142806" y="18997"/>
                  </a:lnTo>
                  <a:lnTo>
                    <a:pt x="189863" y="12657"/>
                  </a:lnTo>
                  <a:lnTo>
                    <a:pt x="254145" y="12657"/>
                  </a:lnTo>
                  <a:lnTo>
                    <a:pt x="240275" y="6793"/>
                  </a:lnTo>
                  <a:lnTo>
                    <a:pt x="189863" y="0"/>
                  </a:lnTo>
                  <a:close/>
                </a:path>
                <a:path w="379729" h="379729">
                  <a:moveTo>
                    <a:pt x="254145" y="12657"/>
                  </a:moveTo>
                  <a:lnTo>
                    <a:pt x="189863" y="12657"/>
                  </a:lnTo>
                  <a:lnTo>
                    <a:pt x="236912" y="18997"/>
                  </a:lnTo>
                  <a:lnTo>
                    <a:pt x="279225" y="36884"/>
                  </a:lnTo>
                  <a:lnTo>
                    <a:pt x="315100" y="64615"/>
                  </a:lnTo>
                  <a:lnTo>
                    <a:pt x="342834" y="100489"/>
                  </a:lnTo>
                  <a:lnTo>
                    <a:pt x="360723" y="142804"/>
                  </a:lnTo>
                  <a:lnTo>
                    <a:pt x="367065" y="189858"/>
                  </a:lnTo>
                  <a:lnTo>
                    <a:pt x="360724" y="236909"/>
                  </a:lnTo>
                  <a:lnTo>
                    <a:pt x="342835" y="279223"/>
                  </a:lnTo>
                  <a:lnTo>
                    <a:pt x="315101" y="315097"/>
                  </a:lnTo>
                  <a:lnTo>
                    <a:pt x="279226" y="342829"/>
                  </a:lnTo>
                  <a:lnTo>
                    <a:pt x="236913" y="360716"/>
                  </a:lnTo>
                  <a:lnTo>
                    <a:pt x="189864" y="367057"/>
                  </a:lnTo>
                  <a:lnTo>
                    <a:pt x="254148" y="367057"/>
                  </a:lnTo>
                  <a:lnTo>
                    <a:pt x="324050" y="324044"/>
                  </a:lnTo>
                  <a:lnTo>
                    <a:pt x="353763" y="285608"/>
                  </a:lnTo>
                  <a:lnTo>
                    <a:pt x="372928" y="240271"/>
                  </a:lnTo>
                  <a:lnTo>
                    <a:pt x="379722" y="189858"/>
                  </a:lnTo>
                  <a:lnTo>
                    <a:pt x="372928" y="139446"/>
                  </a:lnTo>
                  <a:lnTo>
                    <a:pt x="353762" y="94109"/>
                  </a:lnTo>
                  <a:lnTo>
                    <a:pt x="324049" y="55672"/>
                  </a:lnTo>
                  <a:lnTo>
                    <a:pt x="285612" y="25959"/>
                  </a:lnTo>
                  <a:lnTo>
                    <a:pt x="254145" y="12657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27679" y="7565060"/>
              <a:ext cx="249440" cy="17796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2930885" y="7442517"/>
            <a:ext cx="3115945" cy="1177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-120">
                <a:solidFill>
                  <a:srgbClr val="FFFFFF"/>
                </a:solidFill>
                <a:latin typeface="Arial"/>
                <a:cs typeface="Arial"/>
              </a:rPr>
              <a:t>CASH</a:t>
            </a:r>
            <a:r>
              <a:rPr sz="24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0">
                <a:solidFill>
                  <a:srgbClr val="FFFFFF"/>
                </a:solidFill>
                <a:latin typeface="Arial"/>
                <a:cs typeface="Arial"/>
              </a:rPr>
              <a:t>RESERVES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  <a:spcBef>
                <a:spcPts val="844"/>
              </a:spcBef>
            </a:pP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Presentations are</a:t>
            </a:r>
            <a:r>
              <a:rPr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lectures,</a:t>
            </a:r>
            <a:r>
              <a:rPr sz="1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>
                <a:solidFill>
                  <a:srgbClr val="FFFFFF"/>
                </a:solidFill>
                <a:latin typeface="Arial"/>
                <a:cs typeface="Arial"/>
              </a:rPr>
              <a:t>more.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451984" y="2072258"/>
            <a:ext cx="9387840" cy="164274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601595" marR="5080" indent="-2589530">
              <a:lnSpc>
                <a:spcPts val="6160"/>
              </a:lnSpc>
              <a:spcBef>
                <a:spcPts val="610"/>
              </a:spcBef>
            </a:pPr>
            <a:r>
              <a:rPr sz="5450" b="0" spc="-250">
                <a:latin typeface="Arial"/>
                <a:cs typeface="Arial"/>
              </a:rPr>
              <a:t>U</a:t>
            </a:r>
            <a:r>
              <a:rPr sz="5450" b="0" spc="-275">
                <a:latin typeface="Arial"/>
                <a:cs typeface="Arial"/>
              </a:rPr>
              <a:t>N</a:t>
            </a:r>
            <a:r>
              <a:rPr sz="5450" b="0" spc="-225">
                <a:latin typeface="Arial"/>
                <a:cs typeface="Arial"/>
              </a:rPr>
              <a:t>D</a:t>
            </a:r>
            <a:r>
              <a:rPr sz="5450" b="0" spc="-275">
                <a:latin typeface="Arial"/>
                <a:cs typeface="Arial"/>
              </a:rPr>
              <a:t>ER</a:t>
            </a:r>
            <a:r>
              <a:rPr sz="5450" b="0" spc="-325">
                <a:latin typeface="Arial"/>
                <a:cs typeface="Arial"/>
              </a:rPr>
              <a:t>S</a:t>
            </a:r>
            <a:r>
              <a:rPr sz="5450" b="0" spc="-785">
                <a:latin typeface="Arial"/>
                <a:cs typeface="Arial"/>
              </a:rPr>
              <a:t>T</a:t>
            </a:r>
            <a:r>
              <a:rPr sz="5450" b="0" spc="-275">
                <a:latin typeface="Arial"/>
                <a:cs typeface="Arial"/>
              </a:rPr>
              <a:t>A</a:t>
            </a:r>
            <a:r>
              <a:rPr sz="5450" b="0" spc="-175">
                <a:latin typeface="Arial"/>
                <a:cs typeface="Arial"/>
              </a:rPr>
              <a:t>N</a:t>
            </a:r>
            <a:r>
              <a:rPr sz="5450" b="0" spc="-305">
                <a:latin typeface="Arial"/>
                <a:cs typeface="Arial"/>
              </a:rPr>
              <a:t>D</a:t>
            </a:r>
            <a:r>
              <a:rPr sz="5450" b="0" spc="-215">
                <a:latin typeface="Arial"/>
                <a:cs typeface="Arial"/>
              </a:rPr>
              <a:t>I</a:t>
            </a:r>
            <a:r>
              <a:rPr sz="5450" b="0" spc="-275">
                <a:latin typeface="Arial"/>
                <a:cs typeface="Arial"/>
              </a:rPr>
              <a:t>N</a:t>
            </a:r>
            <a:r>
              <a:rPr sz="5450" b="0" spc="-265">
                <a:latin typeface="Arial"/>
                <a:cs typeface="Arial"/>
              </a:rPr>
              <a:t>G</a:t>
            </a:r>
            <a:r>
              <a:rPr sz="5450" b="0" spc="-55">
                <a:latin typeface="Arial"/>
                <a:cs typeface="Arial"/>
              </a:rPr>
              <a:t> </a:t>
            </a:r>
            <a:r>
              <a:rPr sz="5450" b="0" spc="-10">
                <a:latin typeface="Arial"/>
                <a:cs typeface="Arial"/>
              </a:rPr>
              <a:t>FINANCIAL </a:t>
            </a:r>
            <a:r>
              <a:rPr sz="5450" b="0" spc="-355">
                <a:latin typeface="Arial"/>
                <a:cs typeface="Arial"/>
              </a:rPr>
              <a:t>S</a:t>
            </a:r>
            <a:r>
              <a:rPr sz="5450" b="0" spc="-805">
                <a:latin typeface="Arial"/>
                <a:cs typeface="Arial"/>
              </a:rPr>
              <a:t>T</a:t>
            </a:r>
            <a:r>
              <a:rPr sz="5450" b="0" spc="-670">
                <a:latin typeface="Arial"/>
                <a:cs typeface="Arial"/>
              </a:rPr>
              <a:t>A</a:t>
            </a:r>
            <a:r>
              <a:rPr sz="5450" b="0" spc="-335">
                <a:latin typeface="Arial"/>
                <a:cs typeface="Arial"/>
              </a:rPr>
              <a:t>T</a:t>
            </a:r>
            <a:r>
              <a:rPr sz="5450" b="0" spc="-220">
                <a:latin typeface="Arial"/>
                <a:cs typeface="Arial"/>
              </a:rPr>
              <a:t>E</a:t>
            </a:r>
            <a:r>
              <a:rPr sz="5450" b="0" spc="-285">
                <a:latin typeface="Arial"/>
                <a:cs typeface="Arial"/>
              </a:rPr>
              <a:t>MEN</a:t>
            </a:r>
            <a:r>
              <a:rPr sz="5450" b="0" spc="-340">
                <a:latin typeface="Arial"/>
                <a:cs typeface="Arial"/>
              </a:rPr>
              <a:t>T</a:t>
            </a:r>
            <a:r>
              <a:rPr sz="5450" b="0" spc="-285">
                <a:latin typeface="Arial"/>
                <a:cs typeface="Arial"/>
              </a:rPr>
              <a:t>S</a:t>
            </a:r>
            <a:endParaRPr sz="545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5150" y="6343650"/>
            <a:ext cx="4457700" cy="26289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00" y="1114425"/>
              <a:ext cx="12515850" cy="9525"/>
            </a:xfrm>
            <a:custGeom>
              <a:avLst/>
              <a:gdLst/>
              <a:ahLst/>
              <a:cxnLst/>
              <a:rect l="l" t="t" r="r" b="b"/>
              <a:pathLst>
                <a:path w="12515850" h="9525">
                  <a:moveTo>
                    <a:pt x="125158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515850" y="9525"/>
                  </a:lnTo>
                  <a:lnTo>
                    <a:pt x="12515850" y="0"/>
                  </a:lnTo>
                  <a:close/>
                </a:path>
              </a:pathLst>
            </a:custGeom>
            <a:solidFill>
              <a:srgbClr val="0C0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4084" y="120649"/>
            <a:ext cx="11664315" cy="792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spc="-85">
                <a:solidFill>
                  <a:srgbClr val="000000"/>
                </a:solidFill>
              </a:rPr>
              <a:t>STATEMENT</a:t>
            </a:r>
            <a:r>
              <a:rPr sz="5000" spc="-185">
                <a:solidFill>
                  <a:srgbClr val="000000"/>
                </a:solidFill>
              </a:rPr>
              <a:t> </a:t>
            </a:r>
            <a:r>
              <a:rPr sz="5000">
                <a:solidFill>
                  <a:srgbClr val="000000"/>
                </a:solidFill>
              </a:rPr>
              <a:t>OF</a:t>
            </a:r>
            <a:r>
              <a:rPr sz="5000" spc="-180">
                <a:solidFill>
                  <a:srgbClr val="000000"/>
                </a:solidFill>
              </a:rPr>
              <a:t> </a:t>
            </a:r>
            <a:r>
              <a:rPr sz="5000">
                <a:solidFill>
                  <a:srgbClr val="000000"/>
                </a:solidFill>
              </a:rPr>
              <a:t>FINANCIAL</a:t>
            </a:r>
            <a:r>
              <a:rPr sz="5000" spc="-235">
                <a:solidFill>
                  <a:srgbClr val="000000"/>
                </a:solidFill>
              </a:rPr>
              <a:t> </a:t>
            </a:r>
            <a:r>
              <a:rPr sz="5000" spc="-10">
                <a:solidFill>
                  <a:srgbClr val="000000"/>
                </a:solidFill>
              </a:rPr>
              <a:t>POSITION</a:t>
            </a:r>
            <a:endParaRPr sz="5000"/>
          </a:p>
        </p:txBody>
      </p:sp>
      <p:sp>
        <p:nvSpPr>
          <p:cNvPr id="6" name="object 6"/>
          <p:cNvSpPr txBox="1"/>
          <p:nvPr/>
        </p:nvSpPr>
        <p:spPr>
          <a:xfrm>
            <a:off x="1147127" y="1606867"/>
            <a:ext cx="1527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>
                <a:latin typeface="Arial"/>
                <a:cs typeface="Arial"/>
              </a:rPr>
              <a:t>Assets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7127" y="2702813"/>
            <a:ext cx="6041390" cy="2224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635">
              <a:lnSpc>
                <a:spcPct val="100200"/>
              </a:lnSpc>
              <a:spcBef>
                <a:spcPts val="95"/>
              </a:spcBef>
            </a:pPr>
            <a:r>
              <a:rPr sz="3600">
                <a:latin typeface="Arial"/>
                <a:cs typeface="Arial"/>
              </a:rPr>
              <a:t>Current</a:t>
            </a:r>
            <a:r>
              <a:rPr sz="3600" spc="-21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Assets Checking/Savings</a:t>
            </a:r>
            <a:r>
              <a:rPr sz="3600" spc="-13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Accounts </a:t>
            </a:r>
            <a:r>
              <a:rPr sz="3600">
                <a:latin typeface="Arial"/>
                <a:cs typeface="Arial"/>
              </a:rPr>
              <a:t>Certificates</a:t>
            </a:r>
            <a:r>
              <a:rPr sz="3600" spc="-70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of</a:t>
            </a:r>
            <a:r>
              <a:rPr sz="3600" spc="-1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Deposit </a:t>
            </a:r>
            <a:r>
              <a:rPr sz="3600">
                <a:latin typeface="Arial"/>
                <a:cs typeface="Arial"/>
              </a:rPr>
              <a:t>Other</a:t>
            </a:r>
            <a:r>
              <a:rPr sz="3600" spc="-4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Liquid</a:t>
            </a:r>
            <a:r>
              <a:rPr sz="3600" spc="-24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Assets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7127" y="5448554"/>
            <a:ext cx="42919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>
                <a:latin typeface="Arial"/>
                <a:cs typeface="Arial"/>
              </a:rPr>
              <a:t>Accounts</a:t>
            </a:r>
            <a:r>
              <a:rPr sz="3600" spc="-3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Receivable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127" y="6545516"/>
            <a:ext cx="4295775" cy="11277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20700" marR="5080" indent="-508634">
              <a:lnSpc>
                <a:spcPct val="100800"/>
              </a:lnSpc>
              <a:spcBef>
                <a:spcPts val="65"/>
              </a:spcBef>
            </a:pPr>
            <a:r>
              <a:rPr sz="3600">
                <a:latin typeface="Arial"/>
                <a:cs typeface="Arial"/>
              </a:rPr>
              <a:t>Other</a:t>
            </a:r>
            <a:r>
              <a:rPr sz="3600" spc="-40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Current</a:t>
            </a:r>
            <a:r>
              <a:rPr sz="3600" spc="-21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Assets </a:t>
            </a:r>
            <a:r>
              <a:rPr sz="3600">
                <a:latin typeface="Arial"/>
                <a:cs typeface="Arial"/>
              </a:rPr>
              <a:t>Prepaid</a:t>
            </a:r>
            <a:r>
              <a:rPr sz="3600" spc="-3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Expenses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127" y="8194420"/>
            <a:ext cx="26917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35">
                <a:latin typeface="Arial"/>
                <a:cs typeface="Arial"/>
              </a:rPr>
              <a:t>Total</a:t>
            </a:r>
            <a:r>
              <a:rPr sz="3600" b="1" spc="-210">
                <a:latin typeface="Arial"/>
                <a:cs typeface="Arial"/>
              </a:rPr>
              <a:t> </a:t>
            </a:r>
            <a:r>
              <a:rPr sz="3600" b="1" spc="-10">
                <a:latin typeface="Arial"/>
                <a:cs typeface="Arial"/>
              </a:rPr>
              <a:t>Assets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2908" y="1685924"/>
            <a:ext cx="45986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>
                <a:latin typeface="Arial"/>
                <a:cs typeface="Arial"/>
              </a:rPr>
              <a:t>Liabilities</a:t>
            </a:r>
            <a:r>
              <a:rPr sz="3600" b="1" spc="-30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and</a:t>
            </a:r>
            <a:r>
              <a:rPr sz="3600" b="1" spc="-55">
                <a:latin typeface="Arial"/>
                <a:cs typeface="Arial"/>
              </a:rPr>
              <a:t> </a:t>
            </a:r>
            <a:r>
              <a:rPr sz="3600" b="1" spc="-10">
                <a:latin typeface="Arial"/>
                <a:cs typeface="Arial"/>
              </a:rPr>
              <a:t>Equity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12908" y="2782887"/>
            <a:ext cx="3662045" cy="2223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3600">
                <a:latin typeface="Arial"/>
                <a:cs typeface="Arial"/>
              </a:rPr>
              <a:t>Current</a:t>
            </a:r>
            <a:r>
              <a:rPr sz="3600" spc="-5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Liabilities </a:t>
            </a:r>
            <a:r>
              <a:rPr sz="3600">
                <a:latin typeface="Arial"/>
                <a:cs typeface="Arial"/>
              </a:rPr>
              <a:t>Other</a:t>
            </a:r>
            <a:r>
              <a:rPr sz="3600" spc="-4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Liabilities </a:t>
            </a:r>
            <a:r>
              <a:rPr sz="3600">
                <a:latin typeface="Arial"/>
                <a:cs typeface="Arial"/>
              </a:rPr>
              <a:t>Unearned</a:t>
            </a:r>
            <a:r>
              <a:rPr sz="3600" spc="-3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Income </a:t>
            </a:r>
            <a:r>
              <a:rPr sz="3600" spc="-35">
                <a:latin typeface="Arial"/>
                <a:cs typeface="Arial"/>
              </a:rPr>
              <a:t>Taxes</a:t>
            </a:r>
            <a:r>
              <a:rPr sz="3600" spc="-21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Payable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12908" y="5528627"/>
            <a:ext cx="1423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>
                <a:latin typeface="Arial"/>
                <a:cs typeface="Arial"/>
              </a:rPr>
              <a:t>Equity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12908" y="6624891"/>
            <a:ext cx="5788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>
                <a:latin typeface="Arial"/>
                <a:cs typeface="Arial"/>
              </a:rPr>
              <a:t>Total</a:t>
            </a:r>
            <a:r>
              <a:rPr sz="3600" b="1" spc="-114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Liabilities</a:t>
            </a:r>
            <a:r>
              <a:rPr sz="3600" b="1" spc="-5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and</a:t>
            </a:r>
            <a:r>
              <a:rPr sz="3600" b="1" spc="-35">
                <a:latin typeface="Arial"/>
                <a:cs typeface="Arial"/>
              </a:rPr>
              <a:t> </a:t>
            </a:r>
            <a:r>
              <a:rPr sz="3600" b="1" spc="-10">
                <a:latin typeface="Arial"/>
                <a:cs typeface="Arial"/>
              </a:rPr>
              <a:t>Equity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657" y="9290367"/>
            <a:ext cx="15810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07740" algn="l"/>
              </a:tabLst>
            </a:pPr>
            <a:r>
              <a:rPr sz="2250">
                <a:latin typeface="Arial"/>
                <a:cs typeface="Arial"/>
              </a:rPr>
              <a:t>The</a:t>
            </a:r>
            <a:r>
              <a:rPr sz="2250" spc="-4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Statement</a:t>
            </a:r>
            <a:r>
              <a:rPr sz="2250" spc="-1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of</a:t>
            </a:r>
            <a:r>
              <a:rPr sz="2250" spc="-8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Financial</a:t>
            </a:r>
            <a:r>
              <a:rPr sz="2250" spc="-3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Position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is</a:t>
            </a:r>
            <a:r>
              <a:rPr sz="2250" spc="2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a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‘snapshot</a:t>
            </a:r>
            <a:r>
              <a:rPr sz="2250" spc="-8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of</a:t>
            </a:r>
            <a:r>
              <a:rPr sz="2250" spc="-1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the</a:t>
            </a:r>
            <a:r>
              <a:rPr sz="2250" spc="-3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financial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position</a:t>
            </a:r>
            <a:r>
              <a:rPr sz="2250" spc="-3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of</a:t>
            </a:r>
            <a:r>
              <a:rPr sz="2250" spc="-1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the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chapter</a:t>
            </a:r>
            <a:r>
              <a:rPr sz="2250" spc="-5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at</a:t>
            </a:r>
            <a:r>
              <a:rPr sz="2250" spc="-1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a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specified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time,</a:t>
            </a:r>
            <a:r>
              <a:rPr sz="2250" spc="-1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such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a</a:t>
            </a:r>
            <a:r>
              <a:rPr sz="2250" spc="-35">
                <a:latin typeface="Arial"/>
                <a:cs typeface="Arial"/>
              </a:rPr>
              <a:t> </a:t>
            </a:r>
            <a:r>
              <a:rPr sz="2250" spc="-10">
                <a:latin typeface="Arial"/>
                <a:cs typeface="Arial"/>
              </a:rPr>
              <a:t>quarterly, semi-annually,</a:t>
            </a:r>
            <a:r>
              <a:rPr sz="2250" spc="-4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or</a:t>
            </a:r>
            <a:r>
              <a:rPr sz="2250" spc="-90">
                <a:latin typeface="Arial"/>
                <a:cs typeface="Arial"/>
              </a:rPr>
              <a:t> </a:t>
            </a:r>
            <a:r>
              <a:rPr sz="2250" spc="-10">
                <a:latin typeface="Arial"/>
                <a:cs typeface="Arial"/>
              </a:rPr>
              <a:t>annually.</a:t>
            </a:r>
            <a:r>
              <a:rPr sz="2250">
                <a:latin typeface="Arial"/>
                <a:cs typeface="Arial"/>
              </a:rPr>
              <a:t>	At</a:t>
            </a:r>
            <a:r>
              <a:rPr sz="2250" spc="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that</a:t>
            </a:r>
            <a:r>
              <a:rPr sz="2250" spc="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specific</a:t>
            </a:r>
            <a:r>
              <a:rPr sz="2250" spc="-4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time</a:t>
            </a:r>
            <a:r>
              <a:rPr sz="2250" spc="-2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period,</a:t>
            </a:r>
            <a:r>
              <a:rPr sz="2250" spc="-6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it</a:t>
            </a:r>
            <a:r>
              <a:rPr sz="2250" spc="1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shows</a:t>
            </a:r>
            <a:r>
              <a:rPr sz="2250" spc="-4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total</a:t>
            </a:r>
            <a:r>
              <a:rPr sz="2250" spc="-20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assets,</a:t>
            </a:r>
            <a:r>
              <a:rPr sz="2250" spc="-6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liabilities,</a:t>
            </a:r>
            <a:r>
              <a:rPr sz="2250" spc="-65">
                <a:latin typeface="Arial"/>
                <a:cs typeface="Arial"/>
              </a:rPr>
              <a:t> </a:t>
            </a:r>
            <a:r>
              <a:rPr sz="2250">
                <a:latin typeface="Arial"/>
                <a:cs typeface="Arial"/>
              </a:rPr>
              <a:t>and</a:t>
            </a:r>
            <a:r>
              <a:rPr sz="2250" spc="-15">
                <a:latin typeface="Arial"/>
                <a:cs typeface="Arial"/>
              </a:rPr>
              <a:t> </a:t>
            </a:r>
            <a:r>
              <a:rPr sz="2250" spc="-10">
                <a:latin typeface="Arial"/>
                <a:cs typeface="Arial"/>
              </a:rPr>
              <a:t>Equities.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00" y="1466850"/>
              <a:ext cx="12515850" cy="9525"/>
            </a:xfrm>
            <a:custGeom>
              <a:avLst/>
              <a:gdLst/>
              <a:ahLst/>
              <a:cxnLst/>
              <a:rect l="l" t="t" r="r" b="b"/>
              <a:pathLst>
                <a:path w="12515850" h="9525">
                  <a:moveTo>
                    <a:pt x="125158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515850" y="9525"/>
                  </a:lnTo>
                  <a:lnTo>
                    <a:pt x="12515850" y="0"/>
                  </a:lnTo>
                  <a:close/>
                </a:path>
              </a:pathLst>
            </a:custGeom>
            <a:solidFill>
              <a:srgbClr val="0C0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633" rIns="0" bIns="0" rtlCol="0">
            <a:spAutoFit/>
          </a:bodyPr>
          <a:lstStyle/>
          <a:p>
            <a:pPr marL="4685030">
              <a:lnSpc>
                <a:spcPct val="100000"/>
              </a:lnSpc>
              <a:spcBef>
                <a:spcPts val="130"/>
              </a:spcBef>
            </a:pPr>
            <a:r>
              <a:rPr sz="5000" spc="-85">
                <a:solidFill>
                  <a:srgbClr val="000000"/>
                </a:solidFill>
              </a:rPr>
              <a:t>STATEMENT</a:t>
            </a:r>
            <a:r>
              <a:rPr sz="5000" spc="-145">
                <a:solidFill>
                  <a:srgbClr val="000000"/>
                </a:solidFill>
              </a:rPr>
              <a:t> </a:t>
            </a:r>
            <a:r>
              <a:rPr sz="5000">
                <a:solidFill>
                  <a:srgbClr val="000000"/>
                </a:solidFill>
              </a:rPr>
              <a:t>OF</a:t>
            </a:r>
            <a:r>
              <a:rPr sz="5000" spc="-340">
                <a:solidFill>
                  <a:srgbClr val="000000"/>
                </a:solidFill>
              </a:rPr>
              <a:t> </a:t>
            </a:r>
            <a:r>
              <a:rPr sz="5000" spc="-10">
                <a:solidFill>
                  <a:srgbClr val="000000"/>
                </a:solidFill>
              </a:rPr>
              <a:t>ACTIVITIES</a:t>
            </a:r>
            <a:endParaRPr sz="5000"/>
          </a:p>
        </p:txBody>
      </p:sp>
      <p:sp>
        <p:nvSpPr>
          <p:cNvPr id="6" name="object 6"/>
          <p:cNvSpPr txBox="1"/>
          <p:nvPr/>
        </p:nvSpPr>
        <p:spPr>
          <a:xfrm>
            <a:off x="1337944" y="1950338"/>
            <a:ext cx="15875635" cy="67951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</a:pPr>
            <a:r>
              <a:rPr sz="3500">
                <a:latin typeface="Arial"/>
                <a:cs typeface="Arial"/>
              </a:rPr>
              <a:t>What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is</a:t>
            </a:r>
            <a:r>
              <a:rPr sz="3500" spc="-1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Profit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and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Loss</a:t>
            </a:r>
            <a:r>
              <a:rPr sz="3500" spc="-75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Statement?</a:t>
            </a:r>
            <a:endParaRPr sz="3500">
              <a:latin typeface="Arial"/>
              <a:cs typeface="Arial"/>
            </a:endParaRPr>
          </a:p>
          <a:p>
            <a:pPr marL="50800" marR="532130">
              <a:lnSpc>
                <a:spcPct val="79500"/>
              </a:lnSpc>
              <a:spcBef>
                <a:spcPts val="3419"/>
              </a:spcBef>
            </a:pPr>
            <a:r>
              <a:rPr sz="3500">
                <a:latin typeface="Arial"/>
                <a:cs typeface="Arial"/>
              </a:rPr>
              <a:t>“A</a:t>
            </a:r>
            <a:r>
              <a:rPr sz="3500" spc="-245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profit</a:t>
            </a:r>
            <a:r>
              <a:rPr sz="3500" b="1" spc="-95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and</a:t>
            </a:r>
            <a:r>
              <a:rPr sz="3500" b="1" spc="-70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loss</a:t>
            </a:r>
            <a:r>
              <a:rPr sz="3500" b="1" spc="-35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statement</a:t>
            </a:r>
            <a:r>
              <a:rPr sz="3500" b="1" spc="-8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(P&amp;L)</a:t>
            </a:r>
            <a:r>
              <a:rPr sz="3500" spc="-7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is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</a:t>
            </a:r>
            <a:r>
              <a:rPr sz="3500" spc="-3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financial</a:t>
            </a:r>
            <a:r>
              <a:rPr sz="3500" spc="-65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statement</a:t>
            </a:r>
            <a:r>
              <a:rPr sz="3500" b="1" spc="-3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that</a:t>
            </a:r>
            <a:r>
              <a:rPr sz="3500" spc="-35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summarizes </a:t>
            </a:r>
            <a:r>
              <a:rPr sz="3500">
                <a:latin typeface="Arial"/>
                <a:cs typeface="Arial"/>
              </a:rPr>
              <a:t>the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revenues,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costs</a:t>
            </a:r>
            <a:r>
              <a:rPr sz="3500" spc="-9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and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expenses</a:t>
            </a:r>
            <a:r>
              <a:rPr sz="3500" spc="-9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incurred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during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specific</a:t>
            </a:r>
            <a:r>
              <a:rPr sz="3500" spc="-9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period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of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 spc="-20">
                <a:latin typeface="Arial"/>
                <a:cs typeface="Arial"/>
              </a:rPr>
              <a:t>time, </a:t>
            </a:r>
            <a:r>
              <a:rPr sz="3500">
                <a:latin typeface="Arial"/>
                <a:cs typeface="Arial"/>
              </a:rPr>
              <a:t>usually</a:t>
            </a:r>
            <a:r>
              <a:rPr sz="3500" spc="-8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fiscal</a:t>
            </a:r>
            <a:r>
              <a:rPr sz="3500" spc="-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quarter</a:t>
            </a:r>
            <a:r>
              <a:rPr sz="3500" spc="-2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or</a:t>
            </a:r>
            <a:r>
              <a:rPr sz="3500" spc="-90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year”</a:t>
            </a:r>
            <a:endParaRPr sz="35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680"/>
              </a:spcBef>
              <a:tabLst>
                <a:tab pos="1574800" algn="l"/>
              </a:tabLst>
            </a:pPr>
            <a:r>
              <a:rPr sz="3000" spc="-10">
                <a:latin typeface="Arial"/>
                <a:cs typeface="Arial"/>
              </a:rPr>
              <a:t>Source:</a:t>
            </a:r>
            <a:r>
              <a:rPr sz="3000">
                <a:latin typeface="Arial"/>
                <a:cs typeface="Arial"/>
              </a:rPr>
              <a:t>	</a:t>
            </a:r>
            <a:r>
              <a:rPr sz="30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https://www.investopedia.com/terms/p/plstatement.asp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20"/>
              </a:spcBef>
            </a:pPr>
            <a:endParaRPr sz="3000">
              <a:latin typeface="Arial"/>
              <a:cs typeface="Arial"/>
            </a:endParaRPr>
          </a:p>
          <a:p>
            <a:pPr marL="50800" marR="43180">
              <a:lnSpc>
                <a:spcPct val="80000"/>
              </a:lnSpc>
              <a:spcBef>
                <a:spcPts val="5"/>
              </a:spcBef>
              <a:tabLst>
                <a:tab pos="7403465" algn="l"/>
              </a:tabLst>
            </a:pPr>
            <a:r>
              <a:rPr sz="3500">
                <a:latin typeface="Arial"/>
                <a:cs typeface="Arial"/>
              </a:rPr>
              <a:t>“A</a:t>
            </a:r>
            <a:r>
              <a:rPr sz="3500" spc="-245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chart</a:t>
            </a:r>
            <a:r>
              <a:rPr sz="3500" b="1" spc="-114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of</a:t>
            </a:r>
            <a:r>
              <a:rPr sz="3500" b="1" spc="-85">
                <a:latin typeface="Arial"/>
                <a:cs typeface="Arial"/>
              </a:rPr>
              <a:t> </a:t>
            </a:r>
            <a:r>
              <a:rPr sz="3500" b="1">
                <a:latin typeface="Arial"/>
                <a:cs typeface="Arial"/>
              </a:rPr>
              <a:t>accounts</a:t>
            </a:r>
            <a:r>
              <a:rPr sz="3500" b="1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(COA)</a:t>
            </a:r>
            <a:r>
              <a:rPr sz="3500" spc="-8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is</a:t>
            </a:r>
            <a:r>
              <a:rPr sz="3500" spc="-7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listing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of</a:t>
            </a:r>
            <a:r>
              <a:rPr sz="3500" spc="-4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each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account</a:t>
            </a:r>
            <a:r>
              <a:rPr sz="3500" spc="-4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company</a:t>
            </a:r>
            <a:r>
              <a:rPr sz="3500" spc="-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owns,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 spc="-20">
                <a:latin typeface="Arial"/>
                <a:cs typeface="Arial"/>
              </a:rPr>
              <a:t>along </a:t>
            </a:r>
            <a:r>
              <a:rPr sz="3500">
                <a:latin typeface="Arial"/>
                <a:cs typeface="Arial"/>
              </a:rPr>
              <a:t>with</a:t>
            </a:r>
            <a:r>
              <a:rPr sz="3500" spc="-6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the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account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type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and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account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 spc="-434">
                <a:latin typeface="Arial"/>
                <a:cs typeface="Arial"/>
              </a:rPr>
              <a:t>b</a:t>
            </a:r>
            <a:r>
              <a:rPr sz="1800" spc="-352" baseline="-13888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3500" spc="-1785">
                <a:latin typeface="Arial"/>
                <a:cs typeface="Arial"/>
              </a:rPr>
              <a:t>a</a:t>
            </a:r>
            <a:r>
              <a:rPr sz="1800" spc="-30" baseline="-13888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sz="1800" baseline="-13888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3500">
                <a:latin typeface="Arial"/>
                <a:cs typeface="Arial"/>
              </a:rPr>
              <a:t>lance,</a:t>
            </a:r>
            <a:r>
              <a:rPr sz="3500" spc="-5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shown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in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the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order</a:t>
            </a:r>
            <a:r>
              <a:rPr sz="3500" spc="-2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the</a:t>
            </a:r>
            <a:r>
              <a:rPr sz="3500" spc="-50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accounts </a:t>
            </a:r>
            <a:r>
              <a:rPr sz="3500">
                <a:latin typeface="Arial"/>
                <a:cs typeface="Arial"/>
              </a:rPr>
              <a:t>appear</a:t>
            </a:r>
            <a:r>
              <a:rPr sz="3500" spc="-4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in</a:t>
            </a:r>
            <a:r>
              <a:rPr sz="3500" spc="-7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the</a:t>
            </a:r>
            <a:r>
              <a:rPr sz="3500" spc="-7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company’s</a:t>
            </a:r>
            <a:r>
              <a:rPr sz="3500" spc="-10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financial</a:t>
            </a:r>
            <a:r>
              <a:rPr sz="3500" spc="-9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statements.</a:t>
            </a:r>
            <a:r>
              <a:rPr sz="3500" spc="-7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“Chart</a:t>
            </a:r>
            <a:r>
              <a:rPr sz="3500" spc="-7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of</a:t>
            </a:r>
            <a:r>
              <a:rPr sz="3500" spc="-7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accounts”</a:t>
            </a:r>
            <a:r>
              <a:rPr sz="3500" spc="-10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is</a:t>
            </a:r>
            <a:r>
              <a:rPr sz="3500" spc="-3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the</a:t>
            </a:r>
            <a:r>
              <a:rPr sz="3500" spc="-75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official </a:t>
            </a:r>
            <a:r>
              <a:rPr sz="3500">
                <a:latin typeface="Arial"/>
                <a:cs typeface="Arial"/>
              </a:rPr>
              <a:t>accounting</a:t>
            </a:r>
            <a:r>
              <a:rPr sz="3500" spc="-6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term</a:t>
            </a:r>
            <a:r>
              <a:rPr sz="3500" spc="-13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for</a:t>
            </a:r>
            <a:r>
              <a:rPr sz="3500" spc="-3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the</a:t>
            </a:r>
            <a:r>
              <a:rPr sz="3500" spc="-6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display</a:t>
            </a:r>
            <a:r>
              <a:rPr sz="3500" spc="-85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of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this</a:t>
            </a:r>
            <a:r>
              <a:rPr sz="3500" spc="-9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information,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which</a:t>
            </a:r>
            <a:r>
              <a:rPr sz="3500" spc="-6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includes</a:t>
            </a:r>
            <a:r>
              <a:rPr sz="3500" spc="-2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both</a:t>
            </a:r>
            <a:r>
              <a:rPr sz="3500" spc="-65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balance- </a:t>
            </a:r>
            <a:r>
              <a:rPr sz="3500">
                <a:latin typeface="Arial"/>
                <a:cs typeface="Arial"/>
              </a:rPr>
              <a:t>sheet</a:t>
            </a:r>
            <a:r>
              <a:rPr sz="3500" spc="-80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accounts</a:t>
            </a:r>
            <a:r>
              <a:rPr sz="3500" spc="-114">
                <a:latin typeface="Arial"/>
                <a:cs typeface="Arial"/>
              </a:rPr>
              <a:t> </a:t>
            </a:r>
            <a:r>
              <a:rPr sz="3500">
                <a:latin typeface="Arial"/>
                <a:cs typeface="Arial"/>
              </a:rPr>
              <a:t>and</a:t>
            </a:r>
            <a:r>
              <a:rPr sz="3500" spc="-85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income-</a:t>
            </a:r>
            <a:r>
              <a:rPr sz="3500">
                <a:latin typeface="Arial"/>
                <a:cs typeface="Arial"/>
              </a:rPr>
              <a:t>statement</a:t>
            </a:r>
            <a:r>
              <a:rPr sz="3500" spc="-80">
                <a:latin typeface="Arial"/>
                <a:cs typeface="Arial"/>
              </a:rPr>
              <a:t> </a:t>
            </a:r>
            <a:r>
              <a:rPr sz="3500" spc="-10">
                <a:latin typeface="Arial"/>
                <a:cs typeface="Arial"/>
              </a:rPr>
              <a:t>accounts.”</a:t>
            </a:r>
            <a:endParaRPr sz="35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680"/>
              </a:spcBef>
              <a:tabLst>
                <a:tab pos="1574800" algn="l"/>
              </a:tabLst>
            </a:pPr>
            <a:r>
              <a:rPr sz="3000" spc="-10">
                <a:latin typeface="Arial"/>
                <a:cs typeface="Arial"/>
              </a:rPr>
              <a:t>Source:</a:t>
            </a:r>
            <a:r>
              <a:rPr sz="3000">
                <a:latin typeface="Arial"/>
                <a:cs typeface="Arial"/>
              </a:rPr>
              <a:t>	</a:t>
            </a:r>
            <a:r>
              <a:rPr sz="3000" u="heavy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https://www.investopedia.com/terms/c/chart-</a:t>
            </a:r>
            <a:r>
              <a:rPr sz="30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accounts.asp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00" y="1466850"/>
              <a:ext cx="12515850" cy="9525"/>
            </a:xfrm>
            <a:custGeom>
              <a:avLst/>
              <a:gdLst/>
              <a:ahLst/>
              <a:cxnLst/>
              <a:rect l="l" t="t" r="r" b="b"/>
              <a:pathLst>
                <a:path w="12515850" h="9525">
                  <a:moveTo>
                    <a:pt x="125158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515850" y="9525"/>
                  </a:lnTo>
                  <a:lnTo>
                    <a:pt x="12515850" y="0"/>
                  </a:lnTo>
                  <a:close/>
                </a:path>
              </a:pathLst>
            </a:custGeom>
            <a:solidFill>
              <a:srgbClr val="0C0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633" rIns="0" bIns="0" rtlCol="0">
            <a:spAutoFit/>
          </a:bodyPr>
          <a:lstStyle/>
          <a:p>
            <a:pPr marL="4067175">
              <a:lnSpc>
                <a:spcPct val="100000"/>
              </a:lnSpc>
              <a:spcBef>
                <a:spcPts val="130"/>
              </a:spcBef>
            </a:pPr>
            <a:r>
              <a:rPr sz="5000" spc="-10">
                <a:solidFill>
                  <a:srgbClr val="000000"/>
                </a:solidFill>
              </a:rPr>
              <a:t>PROFIT</a:t>
            </a:r>
            <a:r>
              <a:rPr sz="5000" spc="-295">
                <a:solidFill>
                  <a:srgbClr val="000000"/>
                </a:solidFill>
              </a:rPr>
              <a:t> </a:t>
            </a:r>
            <a:r>
              <a:rPr sz="5000">
                <a:solidFill>
                  <a:srgbClr val="000000"/>
                </a:solidFill>
              </a:rPr>
              <a:t>AND</a:t>
            </a:r>
            <a:r>
              <a:rPr sz="5000" spc="-110">
                <a:solidFill>
                  <a:srgbClr val="000000"/>
                </a:solidFill>
              </a:rPr>
              <a:t> </a:t>
            </a:r>
            <a:r>
              <a:rPr sz="5000">
                <a:solidFill>
                  <a:srgbClr val="000000"/>
                </a:solidFill>
              </a:rPr>
              <a:t>LOSS</a:t>
            </a:r>
            <a:r>
              <a:rPr sz="5000" spc="-60">
                <a:solidFill>
                  <a:srgbClr val="000000"/>
                </a:solidFill>
              </a:rPr>
              <a:t> </a:t>
            </a:r>
            <a:r>
              <a:rPr sz="5000" spc="-50">
                <a:solidFill>
                  <a:srgbClr val="000000"/>
                </a:solidFill>
              </a:rPr>
              <a:t>STATEMENT</a:t>
            </a:r>
            <a:endParaRPr sz="5000"/>
          </a:p>
        </p:txBody>
      </p:sp>
      <p:sp>
        <p:nvSpPr>
          <p:cNvPr id="6" name="object 6"/>
          <p:cNvSpPr txBox="1"/>
          <p:nvPr/>
        </p:nvSpPr>
        <p:spPr>
          <a:xfrm>
            <a:off x="1202055" y="2586989"/>
            <a:ext cx="7088505" cy="3864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5"/>
              </a:spcBef>
            </a:pPr>
            <a:r>
              <a:rPr sz="3600" b="1" spc="-10">
                <a:latin typeface="Arial"/>
                <a:cs typeface="Arial"/>
              </a:rPr>
              <a:t>Revenue</a:t>
            </a:r>
            <a:endParaRPr sz="3600">
              <a:latin typeface="Arial"/>
              <a:cs typeface="Arial"/>
            </a:endParaRPr>
          </a:p>
          <a:p>
            <a:pPr marL="828675">
              <a:lnSpc>
                <a:spcPts val="4300"/>
              </a:lnSpc>
            </a:pPr>
            <a:r>
              <a:rPr sz="3600">
                <a:latin typeface="Arial"/>
                <a:cs typeface="Arial"/>
              </a:rPr>
              <a:t>Chapter</a:t>
            </a:r>
            <a:r>
              <a:rPr sz="3600" spc="-55">
                <a:latin typeface="Arial"/>
                <a:cs typeface="Arial"/>
              </a:rPr>
              <a:t> </a:t>
            </a:r>
            <a:r>
              <a:rPr sz="3600" spc="-20">
                <a:latin typeface="Arial"/>
                <a:cs typeface="Arial"/>
              </a:rPr>
              <a:t>Dues</a:t>
            </a:r>
            <a:endParaRPr sz="3600">
              <a:latin typeface="Arial"/>
              <a:cs typeface="Arial"/>
            </a:endParaRPr>
          </a:p>
          <a:p>
            <a:pPr marL="828675" marR="2702560">
              <a:lnSpc>
                <a:spcPct val="99900"/>
              </a:lnSpc>
              <a:spcBef>
                <a:spcPts val="40"/>
              </a:spcBef>
            </a:pPr>
            <a:r>
              <a:rPr sz="3600">
                <a:latin typeface="Arial"/>
                <a:cs typeface="Arial"/>
              </a:rPr>
              <a:t>Education</a:t>
            </a:r>
            <a:r>
              <a:rPr sz="3600" spc="-5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Events </a:t>
            </a:r>
            <a:r>
              <a:rPr sz="3600">
                <a:latin typeface="Arial"/>
                <a:cs typeface="Arial"/>
              </a:rPr>
              <a:t>Special</a:t>
            </a:r>
            <a:r>
              <a:rPr sz="3600" spc="-3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Events </a:t>
            </a:r>
            <a:r>
              <a:rPr sz="3600">
                <a:latin typeface="Arial"/>
                <a:cs typeface="Arial"/>
              </a:rPr>
              <a:t>Silent</a:t>
            </a:r>
            <a:r>
              <a:rPr sz="3600" spc="-21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Auction</a:t>
            </a:r>
            <a:endParaRPr sz="3600">
              <a:latin typeface="Arial"/>
              <a:cs typeface="Arial"/>
            </a:endParaRPr>
          </a:p>
          <a:p>
            <a:pPr marL="828675" marR="5080">
              <a:lnSpc>
                <a:spcPts val="4280"/>
              </a:lnSpc>
              <a:spcBef>
                <a:spcPts val="170"/>
              </a:spcBef>
            </a:pPr>
            <a:r>
              <a:rPr sz="3600" spc="-10">
                <a:latin typeface="Arial"/>
                <a:cs typeface="Arial"/>
              </a:rPr>
              <a:t>Co-</a:t>
            </a:r>
            <a:r>
              <a:rPr sz="3600">
                <a:latin typeface="Arial"/>
                <a:cs typeface="Arial"/>
              </a:rPr>
              <a:t>Located</a:t>
            </a:r>
            <a:r>
              <a:rPr sz="3600" spc="-20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Events</a:t>
            </a:r>
            <a:r>
              <a:rPr sz="3600" spc="-3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(i.e.</a:t>
            </a:r>
            <a:r>
              <a:rPr sz="3600" spc="-10">
                <a:latin typeface="Arial"/>
                <a:cs typeface="Arial"/>
              </a:rPr>
              <a:t> GMID) </a:t>
            </a:r>
            <a:r>
              <a:rPr sz="3600">
                <a:latin typeface="Arial"/>
                <a:cs typeface="Arial"/>
              </a:rPr>
              <a:t>Advertising</a:t>
            </a:r>
            <a:r>
              <a:rPr sz="3600" spc="-7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Revenue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8215" y="7525956"/>
            <a:ext cx="9525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>
                <a:latin typeface="Arial"/>
                <a:cs typeface="Arial"/>
              </a:rPr>
              <a:t>Total</a:t>
            </a:r>
            <a:r>
              <a:rPr sz="3600" b="1" spc="-9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Revenue</a:t>
            </a:r>
            <a:r>
              <a:rPr sz="3600" b="1" spc="-60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–</a:t>
            </a:r>
            <a:r>
              <a:rPr sz="3600" b="1" spc="-50">
                <a:latin typeface="Arial"/>
                <a:cs typeface="Arial"/>
              </a:rPr>
              <a:t> </a:t>
            </a:r>
            <a:r>
              <a:rPr sz="3600" b="1" spc="-20">
                <a:latin typeface="Arial"/>
                <a:cs typeface="Arial"/>
              </a:rPr>
              <a:t>Total</a:t>
            </a:r>
            <a:r>
              <a:rPr sz="3600" b="1" spc="-9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Expenses</a:t>
            </a:r>
            <a:r>
              <a:rPr sz="3600" b="1" spc="-50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=</a:t>
            </a:r>
            <a:r>
              <a:rPr sz="3600" b="1" spc="-70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Net </a:t>
            </a:r>
            <a:r>
              <a:rPr sz="3600" b="1" spc="-10">
                <a:latin typeface="Arial"/>
                <a:cs typeface="Arial"/>
              </a:rPr>
              <a:t>Profit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1019" y="2590863"/>
            <a:ext cx="607631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3600" b="1" spc="-10">
                <a:latin typeface="Arial"/>
                <a:cs typeface="Arial"/>
              </a:rPr>
              <a:t>Expenses</a:t>
            </a:r>
            <a:endParaRPr sz="3600">
              <a:latin typeface="Arial"/>
              <a:cs typeface="Arial"/>
            </a:endParaRPr>
          </a:p>
          <a:p>
            <a:pPr marL="828040" marR="241300">
              <a:lnSpc>
                <a:spcPts val="4360"/>
              </a:lnSpc>
              <a:spcBef>
                <a:spcPts val="90"/>
              </a:spcBef>
            </a:pPr>
            <a:r>
              <a:rPr sz="3600">
                <a:latin typeface="Arial"/>
                <a:cs typeface="Arial"/>
              </a:rPr>
              <a:t>Administrative</a:t>
            </a:r>
            <a:r>
              <a:rPr sz="3600" spc="-8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Expenses </a:t>
            </a:r>
            <a:r>
              <a:rPr sz="3600">
                <a:latin typeface="Arial"/>
                <a:cs typeface="Arial"/>
              </a:rPr>
              <a:t>Committee</a:t>
            </a:r>
            <a:r>
              <a:rPr sz="3600" spc="-8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Expenses</a:t>
            </a:r>
            <a:endParaRPr sz="3600">
              <a:latin typeface="Arial"/>
              <a:cs typeface="Arial"/>
            </a:endParaRPr>
          </a:p>
          <a:p>
            <a:pPr marL="1643380">
              <a:lnSpc>
                <a:spcPts val="4125"/>
              </a:lnSpc>
            </a:pPr>
            <a:r>
              <a:rPr sz="3600">
                <a:latin typeface="Arial"/>
                <a:cs typeface="Arial"/>
              </a:rPr>
              <a:t>Subaccounts for</a:t>
            </a:r>
            <a:r>
              <a:rPr sz="3600" spc="-65">
                <a:latin typeface="Arial"/>
                <a:cs typeface="Arial"/>
              </a:rPr>
              <a:t> </a:t>
            </a:r>
            <a:r>
              <a:rPr sz="3600" spc="-20">
                <a:latin typeface="Arial"/>
                <a:cs typeface="Arial"/>
              </a:rPr>
              <a:t>each</a:t>
            </a:r>
            <a:endParaRPr sz="3600">
              <a:latin typeface="Arial"/>
              <a:cs typeface="Arial"/>
            </a:endParaRPr>
          </a:p>
          <a:p>
            <a:pPr marL="828040" marR="1708150" indent="815340">
              <a:lnSpc>
                <a:spcPts val="4350"/>
              </a:lnSpc>
              <a:spcBef>
                <a:spcPts val="155"/>
              </a:spcBef>
            </a:pPr>
            <a:r>
              <a:rPr sz="3600" spc="-10">
                <a:latin typeface="Arial"/>
                <a:cs typeface="Arial"/>
              </a:rPr>
              <a:t>Committee </a:t>
            </a:r>
            <a:r>
              <a:rPr sz="3600">
                <a:latin typeface="Arial"/>
                <a:cs typeface="Arial"/>
              </a:rPr>
              <a:t>Events</a:t>
            </a:r>
            <a:r>
              <a:rPr sz="3600" spc="-4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Expenses</a:t>
            </a:r>
            <a:endParaRPr sz="3600">
              <a:latin typeface="Arial"/>
              <a:cs typeface="Arial"/>
            </a:endParaRPr>
          </a:p>
          <a:p>
            <a:pPr marL="1643380">
              <a:lnSpc>
                <a:spcPts val="4130"/>
              </a:lnSpc>
            </a:pPr>
            <a:r>
              <a:rPr sz="3600">
                <a:latin typeface="Arial"/>
                <a:cs typeface="Arial"/>
              </a:rPr>
              <a:t>Subaccounts</a:t>
            </a:r>
            <a:r>
              <a:rPr sz="3600" spc="-10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for</a:t>
            </a:r>
            <a:r>
              <a:rPr sz="3600" spc="-65">
                <a:latin typeface="Arial"/>
                <a:cs typeface="Arial"/>
              </a:rPr>
              <a:t> </a:t>
            </a:r>
            <a:r>
              <a:rPr sz="3600" spc="-20">
                <a:latin typeface="Arial"/>
                <a:cs typeface="Arial"/>
              </a:rPr>
              <a:t>each</a:t>
            </a:r>
            <a:endParaRPr sz="3600">
              <a:latin typeface="Arial"/>
              <a:cs typeface="Arial"/>
            </a:endParaRPr>
          </a:p>
          <a:p>
            <a:pPr marL="1643380">
              <a:lnSpc>
                <a:spcPct val="100000"/>
              </a:lnSpc>
              <a:spcBef>
                <a:spcPts val="35"/>
              </a:spcBef>
            </a:pPr>
            <a:r>
              <a:rPr sz="3600" spc="-10">
                <a:latin typeface="Arial"/>
                <a:cs typeface="Arial"/>
              </a:rPr>
              <a:t>Event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6225" y="1943100"/>
            <a:ext cx="17935575" cy="6400800"/>
            <a:chOff x="276225" y="1943100"/>
            <a:chExt cx="17935575" cy="6400800"/>
          </a:xfrm>
        </p:grpSpPr>
        <p:sp>
          <p:nvSpPr>
            <p:cNvPr id="4" name="object 4"/>
            <p:cNvSpPr/>
            <p:nvPr/>
          </p:nvSpPr>
          <p:spPr>
            <a:xfrm>
              <a:off x="276225" y="2324100"/>
              <a:ext cx="11610975" cy="9525"/>
            </a:xfrm>
            <a:custGeom>
              <a:avLst/>
              <a:gdLst/>
              <a:ahLst/>
              <a:cxnLst/>
              <a:rect l="l" t="t" r="r" b="b"/>
              <a:pathLst>
                <a:path w="11610975" h="9525">
                  <a:moveTo>
                    <a:pt x="116109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1610975" y="9525"/>
                  </a:lnTo>
                  <a:lnTo>
                    <a:pt x="11610975" y="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250" y="1943100"/>
              <a:ext cx="9353550" cy="64008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747" y="1248663"/>
            <a:ext cx="7735570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b="0" spc="-270">
                <a:solidFill>
                  <a:srgbClr val="0C0804"/>
                </a:solidFill>
                <a:latin typeface="Arial"/>
                <a:cs typeface="Arial"/>
              </a:rPr>
              <a:t>CASH</a:t>
            </a:r>
            <a:r>
              <a:rPr sz="5450" b="0" spc="-1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445">
                <a:solidFill>
                  <a:srgbClr val="0C0804"/>
                </a:solidFill>
                <a:latin typeface="Arial"/>
                <a:cs typeface="Arial"/>
              </a:rPr>
              <a:t>FLOW</a:t>
            </a:r>
            <a:r>
              <a:rPr sz="5450" b="0" spc="-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430">
                <a:solidFill>
                  <a:srgbClr val="0C0804"/>
                </a:solidFill>
                <a:latin typeface="Arial"/>
                <a:cs typeface="Arial"/>
              </a:rPr>
              <a:t>S</a:t>
            </a:r>
            <a:r>
              <a:rPr sz="5450" b="0" spc="-720">
                <a:solidFill>
                  <a:srgbClr val="0C0804"/>
                </a:solidFill>
                <a:latin typeface="Arial"/>
                <a:cs typeface="Arial"/>
              </a:rPr>
              <a:t>T</a:t>
            </a:r>
            <a:r>
              <a:rPr sz="5450" b="0" spc="-735">
                <a:solidFill>
                  <a:srgbClr val="0C0804"/>
                </a:solidFill>
                <a:latin typeface="Arial"/>
                <a:cs typeface="Arial"/>
              </a:rPr>
              <a:t>A</a:t>
            </a:r>
            <a:r>
              <a:rPr sz="5450" b="0" spc="-254">
                <a:solidFill>
                  <a:srgbClr val="0C0804"/>
                </a:solidFill>
                <a:latin typeface="Arial"/>
                <a:cs typeface="Arial"/>
              </a:rPr>
              <a:t>T</a:t>
            </a:r>
            <a:r>
              <a:rPr sz="5450" b="0" spc="-280">
                <a:solidFill>
                  <a:srgbClr val="0C0804"/>
                </a:solidFill>
                <a:latin typeface="Arial"/>
                <a:cs typeface="Arial"/>
              </a:rPr>
              <a:t>E</a:t>
            </a:r>
            <a:r>
              <a:rPr sz="5450" b="0" spc="-220">
                <a:solidFill>
                  <a:srgbClr val="0C0804"/>
                </a:solidFill>
                <a:latin typeface="Arial"/>
                <a:cs typeface="Arial"/>
              </a:rPr>
              <a:t>M</a:t>
            </a:r>
            <a:r>
              <a:rPr sz="5450" b="0" spc="-280">
                <a:solidFill>
                  <a:srgbClr val="0C0804"/>
                </a:solidFill>
                <a:latin typeface="Arial"/>
                <a:cs typeface="Arial"/>
              </a:rPr>
              <a:t>ENT</a:t>
            </a:r>
            <a:endParaRPr sz="5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9476" y="3193351"/>
            <a:ext cx="5236210" cy="34918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  <a:tabLst>
                <a:tab pos="2400935" algn="l"/>
              </a:tabLst>
            </a:pPr>
            <a:r>
              <a:rPr sz="3200">
                <a:latin typeface="Arial"/>
                <a:cs typeface="Arial"/>
              </a:rPr>
              <a:t>The</a:t>
            </a:r>
            <a:r>
              <a:rPr sz="3200" spc="2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cash</a:t>
            </a:r>
            <a:r>
              <a:rPr sz="3200" spc="11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flow</a:t>
            </a:r>
            <a:r>
              <a:rPr sz="3200" spc="95">
                <a:latin typeface="Arial"/>
                <a:cs typeface="Arial"/>
              </a:rPr>
              <a:t> </a:t>
            </a:r>
            <a:r>
              <a:rPr sz="3200" spc="-10">
                <a:latin typeface="Arial"/>
                <a:cs typeface="Arial"/>
              </a:rPr>
              <a:t>statement </a:t>
            </a:r>
            <a:r>
              <a:rPr sz="3200">
                <a:latin typeface="Arial"/>
                <a:cs typeface="Arial"/>
              </a:rPr>
              <a:t>(CFS)</a:t>
            </a:r>
            <a:r>
              <a:rPr sz="3200" spc="12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measures</a:t>
            </a:r>
            <a:r>
              <a:rPr sz="3200" spc="12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how</a:t>
            </a:r>
            <a:r>
              <a:rPr sz="3200" spc="85">
                <a:latin typeface="Arial"/>
                <a:cs typeface="Arial"/>
              </a:rPr>
              <a:t> </a:t>
            </a:r>
            <a:r>
              <a:rPr sz="3200" spc="-20">
                <a:latin typeface="Arial"/>
                <a:cs typeface="Arial"/>
              </a:rPr>
              <a:t>well </a:t>
            </a:r>
            <a:r>
              <a:rPr sz="3200">
                <a:latin typeface="Arial"/>
                <a:cs typeface="Arial"/>
              </a:rPr>
              <a:t>the</a:t>
            </a:r>
            <a:r>
              <a:rPr sz="3200" spc="40">
                <a:latin typeface="Arial"/>
                <a:cs typeface="Arial"/>
              </a:rPr>
              <a:t> </a:t>
            </a:r>
            <a:r>
              <a:rPr sz="3200" spc="-10">
                <a:latin typeface="Arial"/>
                <a:cs typeface="Arial"/>
              </a:rPr>
              <a:t>Chapter</a:t>
            </a:r>
            <a:r>
              <a:rPr sz="3200">
                <a:latin typeface="Arial"/>
                <a:cs typeface="Arial"/>
              </a:rPr>
              <a:t>	manages</a:t>
            </a:r>
            <a:r>
              <a:rPr sz="3200" spc="250">
                <a:latin typeface="Arial"/>
                <a:cs typeface="Arial"/>
              </a:rPr>
              <a:t> </a:t>
            </a:r>
            <a:r>
              <a:rPr sz="3200" spc="-25">
                <a:latin typeface="Arial"/>
                <a:cs typeface="Arial"/>
              </a:rPr>
              <a:t>its </a:t>
            </a:r>
            <a:r>
              <a:rPr sz="3200">
                <a:latin typeface="Arial"/>
                <a:cs typeface="Arial"/>
              </a:rPr>
              <a:t>cash</a:t>
            </a:r>
            <a:r>
              <a:rPr sz="3200" spc="12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position,</a:t>
            </a:r>
            <a:r>
              <a:rPr sz="3200" spc="12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meaning</a:t>
            </a:r>
            <a:r>
              <a:rPr sz="3200" spc="130">
                <a:latin typeface="Arial"/>
                <a:cs typeface="Arial"/>
              </a:rPr>
              <a:t> </a:t>
            </a:r>
            <a:r>
              <a:rPr sz="3200" spc="-25">
                <a:latin typeface="Arial"/>
                <a:cs typeface="Arial"/>
              </a:rPr>
              <a:t>how </a:t>
            </a:r>
            <a:r>
              <a:rPr sz="3200">
                <a:latin typeface="Arial"/>
                <a:cs typeface="Arial"/>
              </a:rPr>
              <a:t>well</a:t>
            </a:r>
            <a:r>
              <a:rPr sz="3200" spc="9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it</a:t>
            </a:r>
            <a:r>
              <a:rPr sz="3200" spc="6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generates</a:t>
            </a:r>
            <a:r>
              <a:rPr sz="3200" spc="10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cash</a:t>
            </a:r>
            <a:r>
              <a:rPr sz="3200" spc="6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to</a:t>
            </a:r>
            <a:r>
              <a:rPr sz="3200" spc="155">
                <a:latin typeface="Arial"/>
                <a:cs typeface="Arial"/>
              </a:rPr>
              <a:t> </a:t>
            </a:r>
            <a:r>
              <a:rPr sz="3200" spc="-25">
                <a:latin typeface="Arial"/>
                <a:cs typeface="Arial"/>
              </a:rPr>
              <a:t>pay </a:t>
            </a:r>
            <a:r>
              <a:rPr sz="3200">
                <a:latin typeface="Arial"/>
                <a:cs typeface="Arial"/>
              </a:rPr>
              <a:t>its</a:t>
            </a:r>
            <a:r>
              <a:rPr sz="3200" spc="6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debt</a:t>
            </a:r>
            <a:r>
              <a:rPr sz="3200" spc="10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obligations</a:t>
            </a:r>
            <a:r>
              <a:rPr sz="3200" spc="14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and</a:t>
            </a:r>
            <a:r>
              <a:rPr sz="3200" spc="100">
                <a:latin typeface="Arial"/>
                <a:cs typeface="Arial"/>
              </a:rPr>
              <a:t> </a:t>
            </a:r>
            <a:r>
              <a:rPr sz="3200" spc="-20">
                <a:latin typeface="Arial"/>
                <a:cs typeface="Arial"/>
              </a:rPr>
              <a:t>fund </a:t>
            </a:r>
            <a:r>
              <a:rPr sz="3200">
                <a:latin typeface="Arial"/>
                <a:cs typeface="Arial"/>
              </a:rPr>
              <a:t>its</a:t>
            </a:r>
            <a:r>
              <a:rPr sz="3200" spc="8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operating</a:t>
            </a:r>
            <a:r>
              <a:rPr sz="3200" spc="215">
                <a:latin typeface="Arial"/>
                <a:cs typeface="Arial"/>
              </a:rPr>
              <a:t> </a:t>
            </a:r>
            <a:r>
              <a:rPr sz="3200" spc="-10">
                <a:latin typeface="Arial"/>
                <a:cs typeface="Arial"/>
              </a:rPr>
              <a:t>expenses.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666875"/>
            <a:ext cx="11610975" cy="9525"/>
          </a:xfrm>
          <a:custGeom>
            <a:avLst/>
            <a:gdLst/>
            <a:ahLst/>
            <a:cxnLst/>
            <a:rect l="l" t="t" r="r" b="b"/>
            <a:pathLst>
              <a:path w="11610975" h="9525">
                <a:moveTo>
                  <a:pt x="11610975" y="0"/>
                </a:moveTo>
                <a:lnTo>
                  <a:pt x="0" y="0"/>
                </a:lnTo>
                <a:lnTo>
                  <a:pt x="0" y="9525"/>
                </a:lnTo>
                <a:lnTo>
                  <a:pt x="11610975" y="9525"/>
                </a:lnTo>
                <a:lnTo>
                  <a:pt x="1161097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2043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130"/>
              </a:spcBef>
            </a:pPr>
            <a:r>
              <a:rPr sz="5450" b="0" spc="-270">
                <a:solidFill>
                  <a:srgbClr val="0C0804"/>
                </a:solidFill>
                <a:latin typeface="Arial"/>
                <a:cs typeface="Arial"/>
              </a:rPr>
              <a:t>CASH</a:t>
            </a:r>
            <a:r>
              <a:rPr sz="5450" b="0" spc="-1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525">
                <a:solidFill>
                  <a:srgbClr val="0C0804"/>
                </a:solidFill>
                <a:latin typeface="Arial"/>
                <a:cs typeface="Arial"/>
              </a:rPr>
              <a:t>RESERVES</a:t>
            </a:r>
            <a:endParaRPr sz="54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7700" y="1895475"/>
            <a:ext cx="10020300" cy="7696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56322" y="1936051"/>
            <a:ext cx="9031605" cy="460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35">
              <a:lnSpc>
                <a:spcPct val="100000"/>
              </a:lnSpc>
              <a:spcBef>
                <a:spcPts val="100"/>
              </a:spcBef>
            </a:pPr>
            <a:r>
              <a:rPr sz="3750">
                <a:latin typeface="Arial"/>
                <a:cs typeface="Arial"/>
              </a:rPr>
              <a:t>Retained</a:t>
            </a:r>
            <a:r>
              <a:rPr sz="3750" spc="-9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Earnings</a:t>
            </a:r>
            <a:r>
              <a:rPr sz="3750" spc="-5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are</a:t>
            </a:r>
            <a:r>
              <a:rPr sz="3750" spc="-70">
                <a:latin typeface="Arial"/>
                <a:cs typeface="Arial"/>
              </a:rPr>
              <a:t> </a:t>
            </a:r>
            <a:r>
              <a:rPr sz="3750" b="1">
                <a:latin typeface="Arial"/>
                <a:cs typeface="Arial"/>
              </a:rPr>
              <a:t>a</a:t>
            </a:r>
            <a:r>
              <a:rPr sz="3750" b="1" spc="-20">
                <a:latin typeface="Arial"/>
                <a:cs typeface="Arial"/>
              </a:rPr>
              <a:t> </a:t>
            </a:r>
            <a:r>
              <a:rPr sz="3750" b="1">
                <a:latin typeface="Arial"/>
                <a:cs typeface="Arial"/>
              </a:rPr>
              <a:t>part</a:t>
            </a:r>
            <a:r>
              <a:rPr sz="3750" b="1" spc="-80">
                <a:latin typeface="Arial"/>
                <a:cs typeface="Arial"/>
              </a:rPr>
              <a:t> </a:t>
            </a:r>
            <a:r>
              <a:rPr sz="3750" b="1">
                <a:latin typeface="Arial"/>
                <a:cs typeface="Arial"/>
              </a:rPr>
              <a:t>of</a:t>
            </a:r>
            <a:r>
              <a:rPr sz="3750" b="1" spc="-65">
                <a:latin typeface="Arial"/>
                <a:cs typeface="Arial"/>
              </a:rPr>
              <a:t> </a:t>
            </a:r>
            <a:r>
              <a:rPr sz="3750" spc="-10">
                <a:latin typeface="Arial"/>
                <a:cs typeface="Arial"/>
              </a:rPr>
              <a:t>Chapter’s </a:t>
            </a:r>
            <a:r>
              <a:rPr sz="3750">
                <a:latin typeface="Arial"/>
                <a:cs typeface="Arial"/>
              </a:rPr>
              <a:t>net</a:t>
            </a:r>
            <a:r>
              <a:rPr sz="3750" spc="-12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income</a:t>
            </a:r>
            <a:r>
              <a:rPr sz="3750" spc="-13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and</a:t>
            </a:r>
            <a:r>
              <a:rPr sz="3750" spc="-7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are</a:t>
            </a:r>
            <a:r>
              <a:rPr sz="3750" spc="-7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appropriated</a:t>
            </a:r>
            <a:r>
              <a:rPr sz="3750" spc="-7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for</a:t>
            </a:r>
            <a:r>
              <a:rPr sz="3750" spc="-65">
                <a:latin typeface="Arial"/>
                <a:cs typeface="Arial"/>
              </a:rPr>
              <a:t> </a:t>
            </a:r>
            <a:r>
              <a:rPr sz="3750" spc="-50">
                <a:latin typeface="Arial"/>
                <a:cs typeface="Arial"/>
              </a:rPr>
              <a:t>a </a:t>
            </a:r>
            <a:r>
              <a:rPr sz="3750">
                <a:latin typeface="Arial"/>
                <a:cs typeface="Arial"/>
              </a:rPr>
              <a:t>specific</a:t>
            </a:r>
            <a:r>
              <a:rPr sz="3750" spc="15">
                <a:latin typeface="Arial"/>
                <a:cs typeface="Arial"/>
              </a:rPr>
              <a:t> </a:t>
            </a:r>
            <a:r>
              <a:rPr sz="3750" spc="-10">
                <a:latin typeface="Arial"/>
                <a:cs typeface="Arial"/>
              </a:rPr>
              <a:t>purpose.</a:t>
            </a:r>
            <a:endParaRPr sz="3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37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750">
                <a:latin typeface="Arial"/>
                <a:cs typeface="Arial"/>
              </a:rPr>
              <a:t>According</a:t>
            </a:r>
            <a:r>
              <a:rPr sz="3750" spc="-8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to</a:t>
            </a:r>
            <a:r>
              <a:rPr sz="3750" spc="-1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the</a:t>
            </a:r>
            <a:r>
              <a:rPr sz="3750" spc="-9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Chapter</a:t>
            </a:r>
            <a:r>
              <a:rPr sz="3750" spc="-8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Policy</a:t>
            </a:r>
            <a:r>
              <a:rPr sz="3750" spc="-100">
                <a:latin typeface="Arial"/>
                <a:cs typeface="Arial"/>
              </a:rPr>
              <a:t> </a:t>
            </a:r>
            <a:r>
              <a:rPr sz="3750" spc="-10">
                <a:latin typeface="Arial"/>
                <a:cs typeface="Arial"/>
              </a:rPr>
              <a:t>Manual </a:t>
            </a:r>
            <a:r>
              <a:rPr sz="3750">
                <a:latin typeface="Arial"/>
                <a:cs typeface="Arial"/>
              </a:rPr>
              <a:t>Article</a:t>
            </a:r>
            <a:r>
              <a:rPr sz="3750" spc="-5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VI,</a:t>
            </a:r>
            <a:r>
              <a:rPr sz="3750" spc="-5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Section</a:t>
            </a:r>
            <a:r>
              <a:rPr sz="3750" spc="-12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3.1</a:t>
            </a:r>
            <a:r>
              <a:rPr sz="3750" spc="-40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defines</a:t>
            </a:r>
            <a:r>
              <a:rPr sz="3750" spc="-65">
                <a:latin typeface="Arial"/>
                <a:cs typeface="Arial"/>
              </a:rPr>
              <a:t> </a:t>
            </a:r>
            <a:r>
              <a:rPr sz="3750">
                <a:latin typeface="Arial"/>
                <a:cs typeface="Arial"/>
              </a:rPr>
              <a:t>Reserves</a:t>
            </a:r>
            <a:r>
              <a:rPr sz="3750" spc="-60">
                <a:latin typeface="Arial"/>
                <a:cs typeface="Arial"/>
              </a:rPr>
              <a:t> </a:t>
            </a:r>
            <a:r>
              <a:rPr sz="3750" spc="-25">
                <a:latin typeface="Arial"/>
                <a:cs typeface="Arial"/>
              </a:rPr>
              <a:t>as </a:t>
            </a:r>
            <a:r>
              <a:rPr sz="3750" i="1">
                <a:latin typeface="Arial"/>
                <a:cs typeface="Arial"/>
              </a:rPr>
              <a:t>“funds</a:t>
            </a:r>
            <a:r>
              <a:rPr sz="3750" i="1" spc="-5">
                <a:latin typeface="Arial"/>
                <a:cs typeface="Arial"/>
              </a:rPr>
              <a:t> </a:t>
            </a:r>
            <a:r>
              <a:rPr sz="3750" i="1">
                <a:latin typeface="Arial"/>
                <a:cs typeface="Arial"/>
              </a:rPr>
              <a:t>set</a:t>
            </a:r>
            <a:r>
              <a:rPr sz="3750" i="1" spc="-55">
                <a:latin typeface="Arial"/>
                <a:cs typeface="Arial"/>
              </a:rPr>
              <a:t> </a:t>
            </a:r>
            <a:r>
              <a:rPr sz="3750" i="1">
                <a:latin typeface="Arial"/>
                <a:cs typeface="Arial"/>
              </a:rPr>
              <a:t>aside</a:t>
            </a:r>
            <a:r>
              <a:rPr sz="3750" i="1" spc="25">
                <a:latin typeface="Arial"/>
                <a:cs typeface="Arial"/>
              </a:rPr>
              <a:t> </a:t>
            </a:r>
            <a:r>
              <a:rPr sz="3750" i="1">
                <a:latin typeface="Arial"/>
                <a:cs typeface="Arial"/>
              </a:rPr>
              <a:t>to</a:t>
            </a:r>
            <a:r>
              <a:rPr sz="3750" i="1" spc="-60">
                <a:latin typeface="Arial"/>
                <a:cs typeface="Arial"/>
              </a:rPr>
              <a:t> </a:t>
            </a:r>
            <a:r>
              <a:rPr sz="3750" i="1">
                <a:latin typeface="Arial"/>
                <a:cs typeface="Arial"/>
              </a:rPr>
              <a:t>be</a:t>
            </a:r>
            <a:r>
              <a:rPr sz="3750" i="1" spc="10">
                <a:latin typeface="Arial"/>
                <a:cs typeface="Arial"/>
              </a:rPr>
              <a:t> </a:t>
            </a:r>
            <a:r>
              <a:rPr sz="3750" i="1">
                <a:latin typeface="Arial"/>
                <a:cs typeface="Arial"/>
              </a:rPr>
              <a:t>used</a:t>
            </a:r>
            <a:r>
              <a:rPr sz="3750" i="1" spc="-60">
                <a:latin typeface="Arial"/>
                <a:cs typeface="Arial"/>
              </a:rPr>
              <a:t> </a:t>
            </a:r>
            <a:r>
              <a:rPr sz="3750" i="1">
                <a:latin typeface="Arial"/>
                <a:cs typeface="Arial"/>
              </a:rPr>
              <a:t>in</a:t>
            </a:r>
            <a:r>
              <a:rPr sz="3750" i="1" spc="15">
                <a:latin typeface="Arial"/>
                <a:cs typeface="Arial"/>
              </a:rPr>
              <a:t> </a:t>
            </a:r>
            <a:r>
              <a:rPr sz="3750" i="1" spc="-10">
                <a:latin typeface="Arial"/>
                <a:cs typeface="Arial"/>
              </a:rPr>
              <a:t>emergency cases.”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075" y="1466850"/>
            <a:ext cx="11830050" cy="9525"/>
          </a:xfrm>
          <a:custGeom>
            <a:avLst/>
            <a:gdLst/>
            <a:ahLst/>
            <a:cxnLst/>
            <a:rect l="l" t="t" r="r" b="b"/>
            <a:pathLst>
              <a:path w="11830050" h="9525">
                <a:moveTo>
                  <a:pt x="11830050" y="0"/>
                </a:moveTo>
                <a:lnTo>
                  <a:pt x="0" y="0"/>
                </a:lnTo>
                <a:lnTo>
                  <a:pt x="0" y="9525"/>
                </a:lnTo>
                <a:lnTo>
                  <a:pt x="11830050" y="9525"/>
                </a:lnTo>
                <a:lnTo>
                  <a:pt x="1183005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232" y="63182"/>
            <a:ext cx="11276330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0" b="0" spc="50">
                <a:solidFill>
                  <a:srgbClr val="0C0804"/>
                </a:solidFill>
                <a:latin typeface="Arial"/>
                <a:cs typeface="Arial"/>
              </a:rPr>
              <a:t>There’s</a:t>
            </a:r>
            <a:r>
              <a:rPr sz="8000" b="0" spc="-19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>
                <a:solidFill>
                  <a:srgbClr val="0C0804"/>
                </a:solidFill>
                <a:latin typeface="Arial"/>
                <a:cs typeface="Arial"/>
              </a:rPr>
              <a:t>a</a:t>
            </a:r>
            <a:r>
              <a:rPr sz="8000" b="0" spc="-254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u="sng" spc="-670">
                <a:solidFill>
                  <a:srgbClr val="0C0804"/>
                </a:solidFill>
                <a:uFill>
                  <a:solidFill>
                    <a:srgbClr val="0C0804"/>
                  </a:solidFill>
                </a:uFill>
                <a:latin typeface="Arial"/>
                <a:cs typeface="Arial"/>
              </a:rPr>
              <a:t>LOT</a:t>
            </a:r>
            <a:r>
              <a:rPr sz="8000" b="0" spc="-21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335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8000" b="0" spc="-22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-10">
                <a:solidFill>
                  <a:srgbClr val="0C0804"/>
                </a:solidFill>
                <a:latin typeface="Arial"/>
                <a:cs typeface="Arial"/>
              </a:rPr>
              <a:t>Know…</a:t>
            </a:r>
            <a:endParaRPr sz="8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6575" y="228600"/>
            <a:ext cx="3295650" cy="32956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0672" y="1712848"/>
            <a:ext cx="80098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>
                <a:solidFill>
                  <a:srgbClr val="205868"/>
                </a:solidFill>
                <a:latin typeface="Arial"/>
                <a:cs typeface="Arial"/>
              </a:rPr>
              <a:t>Finance</a:t>
            </a:r>
            <a:r>
              <a:rPr sz="3950" b="1" spc="1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950" b="1">
                <a:solidFill>
                  <a:srgbClr val="205868"/>
                </a:solidFill>
                <a:latin typeface="Arial"/>
                <a:cs typeface="Arial"/>
              </a:rPr>
              <a:t>Roles</a:t>
            </a:r>
            <a:r>
              <a:rPr sz="3950" b="1" spc="2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950" b="1">
                <a:solidFill>
                  <a:srgbClr val="205868"/>
                </a:solidFill>
                <a:latin typeface="Arial"/>
                <a:cs typeface="Arial"/>
              </a:rPr>
              <a:t>&amp;</a:t>
            </a:r>
            <a:r>
              <a:rPr sz="3950" b="1" spc="12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950" b="1" spc="-10">
                <a:solidFill>
                  <a:srgbClr val="205868"/>
                </a:solidFill>
                <a:latin typeface="Arial"/>
                <a:cs typeface="Arial"/>
              </a:rPr>
              <a:t>Responsibilities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027" y="3325431"/>
            <a:ext cx="7910195" cy="597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Sponsorship</a:t>
            </a:r>
            <a:r>
              <a:rPr sz="3000" b="1" spc="-3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Roles</a:t>
            </a:r>
            <a:r>
              <a:rPr sz="3000" b="1" spc="-8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&amp;</a:t>
            </a:r>
            <a:r>
              <a:rPr sz="3000" b="1" spc="-6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Responsibilities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Understand</a:t>
            </a:r>
            <a:r>
              <a:rPr sz="3000" b="1" spc="-17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Accounting</a:t>
            </a:r>
            <a:r>
              <a:rPr sz="3000" b="1" spc="-10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Platform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Review</a:t>
            </a:r>
            <a:r>
              <a:rPr sz="3000" b="1" spc="-7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Cash</a:t>
            </a:r>
            <a:r>
              <a:rPr sz="3000" b="1" spc="-16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Analysis</a:t>
            </a:r>
            <a:r>
              <a:rPr sz="3000" b="1" spc="-1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20">
                <a:solidFill>
                  <a:srgbClr val="205868"/>
                </a:solidFill>
                <a:latin typeface="Arial"/>
                <a:cs typeface="Arial"/>
              </a:rPr>
              <a:t>Tool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Budgeting</a:t>
            </a:r>
            <a:r>
              <a:rPr sz="3000" b="1" spc="-8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and</a:t>
            </a:r>
            <a:r>
              <a:rPr sz="3000" b="1" spc="-1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Forecasting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Working</a:t>
            </a:r>
            <a:r>
              <a:rPr sz="3000" b="1" spc="-5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with</a:t>
            </a:r>
            <a:r>
              <a:rPr sz="3000" b="1" spc="-5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the</a:t>
            </a:r>
            <a:r>
              <a:rPr sz="3000" b="1" spc="-11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Chapter</a:t>
            </a:r>
            <a:r>
              <a:rPr sz="3000" b="1" spc="-20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Administrator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 spc="-20">
                <a:solidFill>
                  <a:srgbClr val="205868"/>
                </a:solidFill>
                <a:latin typeface="Arial"/>
                <a:cs typeface="Arial"/>
              </a:rPr>
              <a:t>Transfer/Assign</a:t>
            </a:r>
            <a:r>
              <a:rPr sz="3000" b="1" spc="-18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Account</a:t>
            </a:r>
            <a:r>
              <a:rPr sz="3000" b="1" spc="-4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Signatures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Accounts</a:t>
            </a:r>
            <a:r>
              <a:rPr sz="3000" b="1" spc="-10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and</a:t>
            </a:r>
            <a:r>
              <a:rPr sz="3000" b="1" spc="-5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Signature</a:t>
            </a:r>
            <a:r>
              <a:rPr sz="3000" b="1" spc="-10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Cards</a:t>
            </a:r>
            <a:endParaRPr sz="3000">
              <a:latin typeface="Arial"/>
              <a:cs typeface="Arial"/>
            </a:endParaRPr>
          </a:p>
          <a:p>
            <a:pPr marL="698500" marR="303530" indent="-6864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Comprehend</a:t>
            </a:r>
            <a:r>
              <a:rPr sz="3000" b="1" spc="-8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Insurance</a:t>
            </a:r>
            <a:r>
              <a:rPr sz="3000" b="1" spc="-14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Requirements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and</a:t>
            </a:r>
            <a:r>
              <a:rPr sz="3000" b="1" spc="-7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Policies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Review</a:t>
            </a:r>
            <a:r>
              <a:rPr sz="3000" b="1" spc="-6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35">
                <a:solidFill>
                  <a:srgbClr val="205868"/>
                </a:solidFill>
                <a:latin typeface="Arial"/>
                <a:cs typeface="Arial"/>
              </a:rPr>
              <a:t>Taxes/CPA/Timely</a:t>
            </a:r>
            <a:r>
              <a:rPr sz="3000" b="1" spc="-6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Filings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Evaluate</a:t>
            </a:r>
            <a:r>
              <a:rPr sz="3000" b="1" spc="-8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Sponsorship</a:t>
            </a:r>
            <a:r>
              <a:rPr sz="3000" b="1" spc="-16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Prospectus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Sponsorship</a:t>
            </a:r>
            <a:r>
              <a:rPr sz="3000" b="1" spc="-13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Fulfillment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Contract</a:t>
            </a:r>
            <a:r>
              <a:rPr sz="3000" b="1" spc="-4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Review</a:t>
            </a:r>
            <a:r>
              <a:rPr sz="3000" b="1" spc="-9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and</a:t>
            </a:r>
            <a:r>
              <a:rPr sz="3000" b="1" spc="-18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Approvals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56929" y="3298126"/>
            <a:ext cx="6676390" cy="597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Signing</a:t>
            </a:r>
            <a:r>
              <a:rPr sz="3000" b="1" spc="-11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checks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Deadlines</a:t>
            </a:r>
            <a:r>
              <a:rPr sz="3000" b="1" spc="-9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required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Financial</a:t>
            </a:r>
            <a:r>
              <a:rPr sz="3000" b="1" spc="-3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Policies</a:t>
            </a:r>
            <a:r>
              <a:rPr sz="3000" b="1" spc="-11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and</a:t>
            </a:r>
            <a:r>
              <a:rPr sz="3000" b="1" spc="-12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Reporting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Audits</a:t>
            </a:r>
            <a:r>
              <a:rPr sz="3000" b="1" spc="-5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and</a:t>
            </a:r>
            <a:r>
              <a:rPr sz="3000" b="1" spc="-14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Annual</a:t>
            </a:r>
            <a:r>
              <a:rPr sz="3000" b="1" spc="-11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Reviews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Protecting</a:t>
            </a:r>
            <a:r>
              <a:rPr sz="3000" b="1" spc="-7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your</a:t>
            </a:r>
            <a:r>
              <a:rPr sz="3000" b="1" spc="-7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Chapter’s</a:t>
            </a:r>
            <a:r>
              <a:rPr sz="3000" b="1" spc="-12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assets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Financial</a:t>
            </a:r>
            <a:r>
              <a:rPr sz="3000" b="1" spc="-9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Reporting</a:t>
            </a:r>
            <a:r>
              <a:rPr sz="3000" b="1" spc="-114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Tools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Fiduciary</a:t>
            </a:r>
            <a:r>
              <a:rPr sz="3000" b="1" spc="-10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responsibilities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Fundraising</a:t>
            </a:r>
            <a:r>
              <a:rPr sz="3000" b="1" spc="-11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and</a:t>
            </a:r>
            <a:r>
              <a:rPr sz="3000" b="1" spc="-4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Silent</a:t>
            </a:r>
            <a:r>
              <a:rPr sz="3000" b="1" spc="-17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Auctions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Special</a:t>
            </a:r>
            <a:r>
              <a:rPr sz="3000" b="1" spc="-8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Events</a:t>
            </a:r>
            <a:endParaRPr sz="3000">
              <a:latin typeface="Arial"/>
              <a:cs typeface="Arial"/>
            </a:endParaRPr>
          </a:p>
          <a:p>
            <a:pPr marL="698500" marR="822960" indent="-686435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Committee</a:t>
            </a:r>
            <a:r>
              <a:rPr sz="3000" b="1" spc="-9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Engagement</a:t>
            </a:r>
            <a:r>
              <a:rPr sz="3000" b="1" spc="-9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25">
                <a:solidFill>
                  <a:srgbClr val="205868"/>
                </a:solidFill>
                <a:latin typeface="Arial"/>
                <a:cs typeface="Arial"/>
              </a:rPr>
              <a:t>and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Management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Chapter</a:t>
            </a:r>
            <a:r>
              <a:rPr sz="3000" b="1" spc="-9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Best</a:t>
            </a:r>
            <a:r>
              <a:rPr sz="3000" b="1" spc="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10">
                <a:solidFill>
                  <a:srgbClr val="205868"/>
                </a:solidFill>
                <a:latin typeface="Arial"/>
                <a:cs typeface="Arial"/>
              </a:rPr>
              <a:t>Practices</a:t>
            </a:r>
            <a:endParaRPr sz="30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CLRP</a:t>
            </a:r>
            <a:r>
              <a:rPr sz="3000" b="1" spc="-7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205868"/>
                </a:solidFill>
                <a:latin typeface="Arial"/>
                <a:cs typeface="Arial"/>
              </a:rPr>
              <a:t>&amp;</a:t>
            </a:r>
            <a:r>
              <a:rPr sz="3000" b="1" spc="-15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000" b="1" spc="-25">
                <a:solidFill>
                  <a:srgbClr val="205868"/>
                </a:solidFill>
                <a:latin typeface="Arial"/>
                <a:cs typeface="Arial"/>
              </a:rPr>
              <a:t>LMS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8110" y="643153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152525"/>
            <a:ext cx="15058390" cy="8620760"/>
            <a:chOff x="0" y="1152525"/>
            <a:chExt cx="15058390" cy="8620760"/>
          </a:xfrm>
        </p:grpSpPr>
        <p:sp>
          <p:nvSpPr>
            <p:cNvPr id="4" name="object 4"/>
            <p:cNvSpPr/>
            <p:nvPr/>
          </p:nvSpPr>
          <p:spPr>
            <a:xfrm>
              <a:off x="0" y="1152525"/>
              <a:ext cx="11610975" cy="9525"/>
            </a:xfrm>
            <a:custGeom>
              <a:avLst/>
              <a:gdLst/>
              <a:ahLst/>
              <a:cxnLst/>
              <a:rect l="l" t="t" r="r" b="b"/>
              <a:pathLst>
                <a:path w="11610975" h="9525">
                  <a:moveTo>
                    <a:pt x="116109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1610975" y="9525"/>
                  </a:lnTo>
                  <a:lnTo>
                    <a:pt x="11610975" y="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5420" y="1757488"/>
              <a:ext cx="1165225" cy="205740"/>
            </a:xfrm>
            <a:custGeom>
              <a:avLst/>
              <a:gdLst/>
              <a:ahLst/>
              <a:cxnLst/>
              <a:rect l="l" t="t" r="r" b="b"/>
              <a:pathLst>
                <a:path w="1165225" h="205739">
                  <a:moveTo>
                    <a:pt x="1165113" y="0"/>
                  </a:moveTo>
                  <a:lnTo>
                    <a:pt x="0" y="0"/>
                  </a:lnTo>
                  <a:lnTo>
                    <a:pt x="0" y="205630"/>
                  </a:lnTo>
                  <a:lnTo>
                    <a:pt x="1165113" y="205630"/>
                  </a:lnTo>
                  <a:lnTo>
                    <a:pt x="1165113" y="0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5417" y="1772884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406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964" y="1767684"/>
              <a:ext cx="78740" cy="10795"/>
            </a:xfrm>
            <a:custGeom>
              <a:avLst/>
              <a:gdLst/>
              <a:ahLst/>
              <a:cxnLst/>
              <a:rect l="l" t="t" r="r" b="b"/>
              <a:pathLst>
                <a:path w="78739" h="10794">
                  <a:moveTo>
                    <a:pt x="7848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78488" y="10264"/>
                  </a:lnTo>
                  <a:lnTo>
                    <a:pt x="78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8499" y="178314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325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2045" y="1777948"/>
              <a:ext cx="65405" cy="10795"/>
            </a:xfrm>
            <a:custGeom>
              <a:avLst/>
              <a:gdLst/>
              <a:ahLst/>
              <a:cxnLst/>
              <a:rect l="l" t="t" r="r" b="b"/>
              <a:pathLst>
                <a:path w="65404" h="10794">
                  <a:moveTo>
                    <a:pt x="6540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65406" y="10264"/>
                  </a:lnTo>
                  <a:lnTo>
                    <a:pt x="654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91580" y="1793413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9244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5127" y="1788212"/>
              <a:ext cx="52705" cy="10795"/>
            </a:xfrm>
            <a:custGeom>
              <a:avLst/>
              <a:gdLst/>
              <a:ahLst/>
              <a:cxnLst/>
              <a:rect l="l" t="t" r="r" b="b"/>
              <a:pathLst>
                <a:path w="52704" h="10794">
                  <a:moveTo>
                    <a:pt x="5232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2325" y="10264"/>
                  </a:lnTo>
                  <a:lnTo>
                    <a:pt x="523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4661" y="180367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0" y="0"/>
                  </a:moveTo>
                  <a:lnTo>
                    <a:pt x="26162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98208" y="1798477"/>
              <a:ext cx="39370" cy="10795"/>
            </a:xfrm>
            <a:custGeom>
              <a:avLst/>
              <a:gdLst/>
              <a:ahLst/>
              <a:cxnLst/>
              <a:rect l="l" t="t" r="r" b="b"/>
              <a:pathLst>
                <a:path w="39370" h="10794">
                  <a:moveTo>
                    <a:pt x="39244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9244" y="10264"/>
                  </a:lnTo>
                  <a:lnTo>
                    <a:pt x="39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7743" y="181394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081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1279" y="1808746"/>
              <a:ext cx="26670" cy="20955"/>
            </a:xfrm>
            <a:custGeom>
              <a:avLst/>
              <a:gdLst/>
              <a:ahLst/>
              <a:cxnLst/>
              <a:rect l="l" t="t" r="r" b="b"/>
              <a:pathLst>
                <a:path w="26670" h="20955">
                  <a:moveTo>
                    <a:pt x="26162" y="0"/>
                  </a:moveTo>
                  <a:lnTo>
                    <a:pt x="0" y="0"/>
                  </a:lnTo>
                  <a:lnTo>
                    <a:pt x="0" y="10261"/>
                  </a:lnTo>
                  <a:lnTo>
                    <a:pt x="13081" y="10261"/>
                  </a:lnTo>
                  <a:lnTo>
                    <a:pt x="13081" y="20535"/>
                  </a:lnTo>
                  <a:lnTo>
                    <a:pt x="26162" y="20535"/>
                  </a:lnTo>
                  <a:lnTo>
                    <a:pt x="26162" y="10261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5420" y="1952854"/>
              <a:ext cx="1165225" cy="205740"/>
            </a:xfrm>
            <a:custGeom>
              <a:avLst/>
              <a:gdLst/>
              <a:ahLst/>
              <a:cxnLst/>
              <a:rect l="l" t="t" r="r" b="b"/>
              <a:pathLst>
                <a:path w="1165225" h="205739">
                  <a:moveTo>
                    <a:pt x="1165113" y="0"/>
                  </a:moveTo>
                  <a:lnTo>
                    <a:pt x="0" y="0"/>
                  </a:lnTo>
                  <a:lnTo>
                    <a:pt x="0" y="205288"/>
                  </a:lnTo>
                  <a:lnTo>
                    <a:pt x="1165113" y="205288"/>
                  </a:lnTo>
                  <a:lnTo>
                    <a:pt x="1165113" y="0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1356" y="2538543"/>
              <a:ext cx="10380980" cy="400685"/>
            </a:xfrm>
            <a:custGeom>
              <a:avLst/>
              <a:gdLst/>
              <a:ahLst/>
              <a:cxnLst/>
              <a:rect l="l" t="t" r="r" b="b"/>
              <a:pathLst>
                <a:path w="10380980" h="400685">
                  <a:moveTo>
                    <a:pt x="10380844" y="0"/>
                  </a:moveTo>
                  <a:lnTo>
                    <a:pt x="0" y="0"/>
                  </a:lnTo>
                  <a:lnTo>
                    <a:pt x="0" y="400655"/>
                  </a:lnTo>
                  <a:lnTo>
                    <a:pt x="10380844" y="400655"/>
                  </a:lnTo>
                  <a:lnTo>
                    <a:pt x="10380844" y="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13385" y="2748964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406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6932" y="2743900"/>
              <a:ext cx="78740" cy="10795"/>
            </a:xfrm>
            <a:custGeom>
              <a:avLst/>
              <a:gdLst/>
              <a:ahLst/>
              <a:cxnLst/>
              <a:rect l="l" t="t" r="r" b="b"/>
              <a:pathLst>
                <a:path w="78739" h="10794">
                  <a:moveTo>
                    <a:pt x="7848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78488" y="10264"/>
                  </a:lnTo>
                  <a:lnTo>
                    <a:pt x="78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26467" y="2759228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325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20013" y="2754165"/>
              <a:ext cx="65405" cy="10795"/>
            </a:xfrm>
            <a:custGeom>
              <a:avLst/>
              <a:gdLst/>
              <a:ahLst/>
              <a:cxnLst/>
              <a:rect l="l" t="t" r="r" b="b"/>
              <a:pathLst>
                <a:path w="65404" h="10794">
                  <a:moveTo>
                    <a:pt x="6540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65406" y="10264"/>
                  </a:lnTo>
                  <a:lnTo>
                    <a:pt x="654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39548" y="2769493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9244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3095" y="2764429"/>
              <a:ext cx="52705" cy="10795"/>
            </a:xfrm>
            <a:custGeom>
              <a:avLst/>
              <a:gdLst/>
              <a:ahLst/>
              <a:cxnLst/>
              <a:rect l="l" t="t" r="r" b="b"/>
              <a:pathLst>
                <a:path w="52704" h="10794">
                  <a:moveTo>
                    <a:pt x="5232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2325" y="10264"/>
                  </a:lnTo>
                  <a:lnTo>
                    <a:pt x="523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2629" y="277975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0" y="0"/>
                  </a:moveTo>
                  <a:lnTo>
                    <a:pt x="26162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6176" y="2774625"/>
              <a:ext cx="39370" cy="10795"/>
            </a:xfrm>
            <a:custGeom>
              <a:avLst/>
              <a:gdLst/>
              <a:ahLst/>
              <a:cxnLst/>
              <a:rect l="l" t="t" r="r" b="b"/>
              <a:pathLst>
                <a:path w="39370" h="10794">
                  <a:moveTo>
                    <a:pt x="39244" y="0"/>
                  </a:moveTo>
                  <a:lnTo>
                    <a:pt x="0" y="0"/>
                  </a:lnTo>
                  <a:lnTo>
                    <a:pt x="0" y="10606"/>
                  </a:lnTo>
                  <a:lnTo>
                    <a:pt x="39244" y="10606"/>
                  </a:lnTo>
                  <a:lnTo>
                    <a:pt x="39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5711" y="279043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081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59249" y="2785236"/>
              <a:ext cx="26670" cy="20955"/>
            </a:xfrm>
            <a:custGeom>
              <a:avLst/>
              <a:gdLst/>
              <a:ahLst/>
              <a:cxnLst/>
              <a:rect l="l" t="t" r="r" b="b"/>
              <a:pathLst>
                <a:path w="26670" h="20955">
                  <a:moveTo>
                    <a:pt x="26162" y="0"/>
                  </a:moveTo>
                  <a:lnTo>
                    <a:pt x="0" y="0"/>
                  </a:lnTo>
                  <a:lnTo>
                    <a:pt x="0" y="10261"/>
                  </a:lnTo>
                  <a:lnTo>
                    <a:pt x="13081" y="10261"/>
                  </a:lnTo>
                  <a:lnTo>
                    <a:pt x="13081" y="20535"/>
                  </a:lnTo>
                  <a:lnTo>
                    <a:pt x="26162" y="20535"/>
                  </a:lnTo>
                  <a:lnTo>
                    <a:pt x="26162" y="10261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17449" y="2748964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406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10821" y="2743900"/>
              <a:ext cx="78740" cy="10795"/>
            </a:xfrm>
            <a:custGeom>
              <a:avLst/>
              <a:gdLst/>
              <a:ahLst/>
              <a:cxnLst/>
              <a:rect l="l" t="t" r="r" b="b"/>
              <a:pathLst>
                <a:path w="78740" h="10794">
                  <a:moveTo>
                    <a:pt x="7848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78488" y="10264"/>
                  </a:lnTo>
                  <a:lnTo>
                    <a:pt x="78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30531" y="2759228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325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23902" y="2754165"/>
              <a:ext cx="65405" cy="10795"/>
            </a:xfrm>
            <a:custGeom>
              <a:avLst/>
              <a:gdLst/>
              <a:ahLst/>
              <a:cxnLst/>
              <a:rect l="l" t="t" r="r" b="b"/>
              <a:pathLst>
                <a:path w="65404" h="10794">
                  <a:moveTo>
                    <a:pt x="6540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65406" y="10264"/>
                  </a:lnTo>
                  <a:lnTo>
                    <a:pt x="654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43612" y="2769493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9244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36984" y="2764429"/>
              <a:ext cx="52705" cy="10795"/>
            </a:xfrm>
            <a:custGeom>
              <a:avLst/>
              <a:gdLst/>
              <a:ahLst/>
              <a:cxnLst/>
              <a:rect l="l" t="t" r="r" b="b"/>
              <a:pathLst>
                <a:path w="52704" h="10794">
                  <a:moveTo>
                    <a:pt x="5232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2325" y="10264"/>
                  </a:lnTo>
                  <a:lnTo>
                    <a:pt x="523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56693" y="277975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0" y="0"/>
                  </a:moveTo>
                  <a:lnTo>
                    <a:pt x="26162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0065" y="2774625"/>
              <a:ext cx="39370" cy="10795"/>
            </a:xfrm>
            <a:custGeom>
              <a:avLst/>
              <a:gdLst/>
              <a:ahLst/>
              <a:cxnLst/>
              <a:rect l="l" t="t" r="r" b="b"/>
              <a:pathLst>
                <a:path w="39370" h="10794">
                  <a:moveTo>
                    <a:pt x="39244" y="0"/>
                  </a:moveTo>
                  <a:lnTo>
                    <a:pt x="0" y="0"/>
                  </a:lnTo>
                  <a:lnTo>
                    <a:pt x="0" y="10606"/>
                  </a:lnTo>
                  <a:lnTo>
                    <a:pt x="39244" y="10606"/>
                  </a:lnTo>
                  <a:lnTo>
                    <a:pt x="39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69775" y="279043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0" y="0"/>
                  </a:moveTo>
                  <a:lnTo>
                    <a:pt x="13081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63143" y="2785236"/>
              <a:ext cx="26670" cy="20955"/>
            </a:xfrm>
            <a:custGeom>
              <a:avLst/>
              <a:gdLst/>
              <a:ahLst/>
              <a:cxnLst/>
              <a:rect l="l" t="t" r="r" b="b"/>
              <a:pathLst>
                <a:path w="26670" h="20955">
                  <a:moveTo>
                    <a:pt x="26162" y="0"/>
                  </a:moveTo>
                  <a:lnTo>
                    <a:pt x="0" y="0"/>
                  </a:lnTo>
                  <a:lnTo>
                    <a:pt x="0" y="10261"/>
                  </a:lnTo>
                  <a:lnTo>
                    <a:pt x="13081" y="10261"/>
                  </a:lnTo>
                  <a:lnTo>
                    <a:pt x="13081" y="20535"/>
                  </a:lnTo>
                  <a:lnTo>
                    <a:pt x="26162" y="20535"/>
                  </a:lnTo>
                  <a:lnTo>
                    <a:pt x="26162" y="10261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81356" y="3514759"/>
              <a:ext cx="10380980" cy="195580"/>
            </a:xfrm>
            <a:custGeom>
              <a:avLst/>
              <a:gdLst/>
              <a:ahLst/>
              <a:cxnLst/>
              <a:rect l="l" t="t" r="r" b="b"/>
              <a:pathLst>
                <a:path w="10380980" h="195579">
                  <a:moveTo>
                    <a:pt x="0" y="195366"/>
                  </a:moveTo>
                  <a:lnTo>
                    <a:pt x="10380844" y="195366"/>
                  </a:lnTo>
                  <a:lnTo>
                    <a:pt x="10380844" y="0"/>
                  </a:lnTo>
                  <a:lnTo>
                    <a:pt x="0" y="0"/>
                  </a:lnTo>
                  <a:lnTo>
                    <a:pt x="0" y="195366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81356" y="3710126"/>
              <a:ext cx="10380980" cy="205740"/>
            </a:xfrm>
            <a:custGeom>
              <a:avLst/>
              <a:gdLst/>
              <a:ahLst/>
              <a:cxnLst/>
              <a:rect l="l" t="t" r="r" b="b"/>
              <a:pathLst>
                <a:path w="10380980" h="205739">
                  <a:moveTo>
                    <a:pt x="10380844" y="0"/>
                  </a:moveTo>
                  <a:lnTo>
                    <a:pt x="0" y="0"/>
                  </a:lnTo>
                  <a:lnTo>
                    <a:pt x="0" y="205288"/>
                  </a:lnTo>
                  <a:lnTo>
                    <a:pt x="10380844" y="205288"/>
                  </a:lnTo>
                  <a:lnTo>
                    <a:pt x="10380844" y="0"/>
                  </a:lnTo>
                  <a:close/>
                </a:path>
              </a:pathLst>
            </a:custGeom>
            <a:solidFill>
              <a:srgbClr val="BCD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09322" y="7630457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>
                  <a:moveTo>
                    <a:pt x="0" y="0"/>
                  </a:moveTo>
                  <a:lnTo>
                    <a:pt x="65406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02868" y="7625257"/>
              <a:ext cx="78740" cy="10795"/>
            </a:xfrm>
            <a:custGeom>
              <a:avLst/>
              <a:gdLst/>
              <a:ahLst/>
              <a:cxnLst/>
              <a:rect l="l" t="t" r="r" b="b"/>
              <a:pathLst>
                <a:path w="78739" h="10795">
                  <a:moveTo>
                    <a:pt x="7848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78488" y="10264"/>
                  </a:lnTo>
                  <a:lnTo>
                    <a:pt x="78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2403" y="7640721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325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15950" y="7635521"/>
              <a:ext cx="65405" cy="10795"/>
            </a:xfrm>
            <a:custGeom>
              <a:avLst/>
              <a:gdLst/>
              <a:ahLst/>
              <a:cxnLst/>
              <a:rect l="l" t="t" r="r" b="b"/>
              <a:pathLst>
                <a:path w="65405" h="10795">
                  <a:moveTo>
                    <a:pt x="6540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65406" y="10264"/>
                  </a:lnTo>
                  <a:lnTo>
                    <a:pt x="654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35484" y="765098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9244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9031" y="7645786"/>
              <a:ext cx="52705" cy="10795"/>
            </a:xfrm>
            <a:custGeom>
              <a:avLst/>
              <a:gdLst/>
              <a:ahLst/>
              <a:cxnLst/>
              <a:rect l="l" t="t" r="r" b="b"/>
              <a:pathLst>
                <a:path w="52705" h="10795">
                  <a:moveTo>
                    <a:pt x="5232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2325" y="10264"/>
                  </a:lnTo>
                  <a:lnTo>
                    <a:pt x="523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48566" y="766125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162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42112" y="7656050"/>
              <a:ext cx="39370" cy="10795"/>
            </a:xfrm>
            <a:custGeom>
              <a:avLst/>
              <a:gdLst/>
              <a:ahLst/>
              <a:cxnLst/>
              <a:rect l="l" t="t" r="r" b="b"/>
              <a:pathLst>
                <a:path w="39369" h="10795">
                  <a:moveTo>
                    <a:pt x="39244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9244" y="10264"/>
                  </a:lnTo>
                  <a:lnTo>
                    <a:pt x="39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61647" y="7671515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081" y="0"/>
                  </a:lnTo>
                </a:path>
              </a:pathLst>
            </a:custGeom>
            <a:ln w="102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55189" y="7666316"/>
              <a:ext cx="26670" cy="20955"/>
            </a:xfrm>
            <a:custGeom>
              <a:avLst/>
              <a:gdLst/>
              <a:ahLst/>
              <a:cxnLst/>
              <a:rect l="l" t="t" r="r" b="b"/>
              <a:pathLst>
                <a:path w="26669" h="20954">
                  <a:moveTo>
                    <a:pt x="26162" y="0"/>
                  </a:moveTo>
                  <a:lnTo>
                    <a:pt x="0" y="0"/>
                  </a:lnTo>
                  <a:lnTo>
                    <a:pt x="0" y="10274"/>
                  </a:lnTo>
                  <a:lnTo>
                    <a:pt x="13081" y="10274"/>
                  </a:lnTo>
                  <a:lnTo>
                    <a:pt x="13081" y="20535"/>
                  </a:lnTo>
                  <a:lnTo>
                    <a:pt x="26162" y="20535"/>
                  </a:lnTo>
                  <a:lnTo>
                    <a:pt x="26162" y="10274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3106" y="7810358"/>
              <a:ext cx="14845030" cy="400685"/>
            </a:xfrm>
            <a:custGeom>
              <a:avLst/>
              <a:gdLst/>
              <a:ahLst/>
              <a:cxnLst/>
              <a:rect l="l" t="t" r="r" b="b"/>
              <a:pathLst>
                <a:path w="14845030" h="400684">
                  <a:moveTo>
                    <a:pt x="14844729" y="0"/>
                  </a:moveTo>
                  <a:lnTo>
                    <a:pt x="0" y="0"/>
                  </a:lnTo>
                  <a:lnTo>
                    <a:pt x="0" y="400655"/>
                  </a:lnTo>
                  <a:lnTo>
                    <a:pt x="14844729" y="400655"/>
                  </a:lnTo>
                  <a:lnTo>
                    <a:pt x="14844729" y="0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3106" y="8396157"/>
              <a:ext cx="14845030" cy="400685"/>
            </a:xfrm>
            <a:custGeom>
              <a:avLst/>
              <a:gdLst/>
              <a:ahLst/>
              <a:cxnLst/>
              <a:rect l="l" t="t" r="r" b="b"/>
              <a:pathLst>
                <a:path w="14845030" h="400684">
                  <a:moveTo>
                    <a:pt x="14844729" y="0"/>
                  </a:moveTo>
                  <a:lnTo>
                    <a:pt x="0" y="0"/>
                  </a:lnTo>
                  <a:lnTo>
                    <a:pt x="0" y="400655"/>
                  </a:lnTo>
                  <a:lnTo>
                    <a:pt x="14844729" y="400655"/>
                  </a:lnTo>
                  <a:lnTo>
                    <a:pt x="14844729" y="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3106" y="8981914"/>
              <a:ext cx="14845030" cy="791210"/>
            </a:xfrm>
            <a:custGeom>
              <a:avLst/>
              <a:gdLst/>
              <a:ahLst/>
              <a:cxnLst/>
              <a:rect l="l" t="t" r="r" b="b"/>
              <a:pathLst>
                <a:path w="14845030" h="791209">
                  <a:moveTo>
                    <a:pt x="14844729" y="0"/>
                  </a:moveTo>
                  <a:lnTo>
                    <a:pt x="0" y="0"/>
                  </a:lnTo>
                  <a:lnTo>
                    <a:pt x="0" y="791046"/>
                  </a:lnTo>
                  <a:lnTo>
                    <a:pt x="14844729" y="791046"/>
                  </a:lnTo>
                  <a:lnTo>
                    <a:pt x="14844729" y="0"/>
                  </a:lnTo>
                  <a:close/>
                </a:path>
              </a:pathLst>
            </a:custGeom>
            <a:solidFill>
              <a:srgbClr val="BCD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366395" y="73024"/>
            <a:ext cx="10179685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b="0" spc="-270">
                <a:solidFill>
                  <a:srgbClr val="0C0804"/>
                </a:solidFill>
                <a:latin typeface="Arial"/>
                <a:cs typeface="Arial"/>
              </a:rPr>
              <a:t>CASH</a:t>
            </a:r>
            <a:r>
              <a:rPr sz="5450" b="0" spc="-114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240">
                <a:solidFill>
                  <a:srgbClr val="0C0804"/>
                </a:solidFill>
                <a:latin typeface="Arial"/>
                <a:cs typeface="Arial"/>
              </a:rPr>
              <a:t>ANALYSIS</a:t>
            </a:r>
            <a:r>
              <a:rPr sz="5450" b="0" spc="-13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420">
                <a:solidFill>
                  <a:srgbClr val="0C0804"/>
                </a:solidFill>
                <a:latin typeface="Arial"/>
                <a:cs typeface="Arial"/>
              </a:rPr>
              <a:t>TOOL</a:t>
            </a:r>
            <a:r>
              <a:rPr sz="5450" b="0" spc="-6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b="0" spc="-350">
                <a:solidFill>
                  <a:srgbClr val="0C0804"/>
                </a:solidFill>
                <a:latin typeface="Arial"/>
                <a:cs typeface="Arial"/>
              </a:rPr>
              <a:t>EXAMPLE</a:t>
            </a:r>
            <a:endParaRPr sz="5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6569" y="1354055"/>
            <a:ext cx="222250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50">
                <a:latin typeface="Calibri"/>
                <a:cs typeface="Calibri"/>
              </a:rPr>
              <a:t>Chapter</a:t>
            </a:r>
            <a:r>
              <a:rPr sz="1200" b="1" spc="15">
                <a:latin typeface="Calibri"/>
                <a:cs typeface="Calibri"/>
              </a:rPr>
              <a:t> </a:t>
            </a:r>
            <a:r>
              <a:rPr sz="1200" b="1" spc="155">
                <a:latin typeface="Calibri"/>
                <a:cs typeface="Calibri"/>
              </a:rPr>
              <a:t>Cash</a:t>
            </a:r>
            <a:r>
              <a:rPr sz="1200" b="1" spc="45">
                <a:latin typeface="Calibri"/>
                <a:cs typeface="Calibri"/>
              </a:rPr>
              <a:t> </a:t>
            </a:r>
            <a:r>
              <a:rPr sz="1200" b="1" spc="170">
                <a:latin typeface="Calibri"/>
                <a:cs typeface="Calibri"/>
              </a:rPr>
              <a:t>Flow</a:t>
            </a:r>
            <a:r>
              <a:rPr sz="1200" b="1" spc="30">
                <a:latin typeface="Calibri"/>
                <a:cs typeface="Calibri"/>
              </a:rPr>
              <a:t> </a:t>
            </a:r>
            <a:r>
              <a:rPr sz="1200" b="1" spc="130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6569" y="1744787"/>
            <a:ext cx="359219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45">
                <a:latin typeface="Calibri"/>
                <a:cs typeface="Calibri"/>
              </a:rPr>
              <a:t>Operating</a:t>
            </a:r>
            <a:r>
              <a:rPr sz="1200" b="1" spc="40">
                <a:latin typeface="Calibri"/>
                <a:cs typeface="Calibri"/>
              </a:rPr>
              <a:t> </a:t>
            </a:r>
            <a:r>
              <a:rPr sz="1200" b="1" spc="155">
                <a:latin typeface="Calibri"/>
                <a:cs typeface="Calibri"/>
              </a:rPr>
              <a:t>Cash</a:t>
            </a:r>
            <a:r>
              <a:rPr sz="1200" b="1" spc="45">
                <a:latin typeface="Calibri"/>
                <a:cs typeface="Calibri"/>
              </a:rPr>
              <a:t> </a:t>
            </a:r>
            <a:r>
              <a:rPr sz="1200" b="1" spc="165">
                <a:latin typeface="Calibri"/>
                <a:cs typeface="Calibri"/>
              </a:rPr>
              <a:t>from</a:t>
            </a:r>
            <a:r>
              <a:rPr sz="1200" b="1" spc="30">
                <a:latin typeface="Calibri"/>
                <a:cs typeface="Calibri"/>
              </a:rPr>
              <a:t> </a:t>
            </a:r>
            <a:r>
              <a:rPr sz="1200" b="1" spc="120">
                <a:latin typeface="Calibri"/>
                <a:cs typeface="Calibri"/>
              </a:rPr>
              <a:t>Last</a:t>
            </a:r>
            <a:r>
              <a:rPr sz="1200" b="1" spc="30">
                <a:latin typeface="Calibri"/>
                <a:cs typeface="Calibri"/>
              </a:rPr>
              <a:t> </a:t>
            </a:r>
            <a:r>
              <a:rPr sz="1200" b="1" spc="160">
                <a:latin typeface="Calibri"/>
                <a:cs typeface="Calibri"/>
              </a:rPr>
              <a:t>Statement</a:t>
            </a:r>
            <a:r>
              <a:rPr sz="1200" b="1" spc="30">
                <a:latin typeface="Calibri"/>
                <a:cs typeface="Calibri"/>
              </a:rPr>
              <a:t> </a:t>
            </a:r>
            <a:r>
              <a:rPr sz="1200" b="1" spc="100">
                <a:latin typeface="Calibri"/>
                <a:cs typeface="Calibri"/>
              </a:rPr>
              <a:t>3/31/20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569" y="1939812"/>
            <a:ext cx="243459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60">
                <a:latin typeface="Calibri"/>
                <a:cs typeface="Calibri"/>
              </a:rPr>
              <a:t>Reserves</a:t>
            </a:r>
            <a:r>
              <a:rPr sz="1200" b="1" spc="50">
                <a:latin typeface="Calibri"/>
                <a:cs typeface="Calibri"/>
              </a:rPr>
              <a:t> </a:t>
            </a:r>
            <a:r>
              <a:rPr sz="1200" b="1" spc="165">
                <a:latin typeface="Calibri"/>
                <a:cs typeface="Calibri"/>
              </a:rPr>
              <a:t>from</a:t>
            </a:r>
            <a:r>
              <a:rPr sz="1200" b="1" spc="30">
                <a:latin typeface="Calibri"/>
                <a:cs typeface="Calibri"/>
              </a:rPr>
              <a:t> </a:t>
            </a:r>
            <a:r>
              <a:rPr sz="1200" b="1" spc="120">
                <a:latin typeface="Calibri"/>
                <a:cs typeface="Calibri"/>
              </a:rPr>
              <a:t>Last</a:t>
            </a:r>
            <a:r>
              <a:rPr sz="1200" b="1" spc="35">
                <a:latin typeface="Calibri"/>
                <a:cs typeface="Calibri"/>
              </a:rPr>
              <a:t> </a:t>
            </a:r>
            <a:r>
              <a:rPr sz="1200" b="1" spc="150">
                <a:latin typeface="Calibri"/>
                <a:cs typeface="Calibri"/>
              </a:rPr>
              <a:t>Statement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77197" y="1734933"/>
            <a:ext cx="13602335" cy="4159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spc="170">
                <a:latin typeface="Calibri"/>
                <a:cs typeface="Calibri"/>
              </a:rPr>
              <a:t>$</a:t>
            </a:r>
            <a:r>
              <a:rPr sz="1200" spc="175">
                <a:latin typeface="Calibri"/>
                <a:cs typeface="Calibri"/>
              </a:rPr>
              <a:t>  </a:t>
            </a:r>
            <a:r>
              <a:rPr sz="1200" spc="110">
                <a:latin typeface="Calibri"/>
                <a:cs typeface="Calibri"/>
              </a:rPr>
              <a:t>18,853.43</a:t>
            </a:r>
            <a:r>
              <a:rPr sz="1200" spc="240">
                <a:latin typeface="Calibri"/>
                <a:cs typeface="Calibri"/>
              </a:rPr>
              <a:t>  </a:t>
            </a:r>
            <a:r>
              <a:rPr sz="1200" spc="175">
                <a:latin typeface="Calibri"/>
                <a:cs typeface="Calibri"/>
              </a:rPr>
              <a:t>Does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not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include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90">
                <a:latin typeface="Calibri"/>
                <a:cs typeface="Calibri"/>
              </a:rPr>
              <a:t>seed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200">
                <a:latin typeface="Calibri"/>
                <a:cs typeface="Calibri"/>
              </a:rPr>
              <a:t>money</a:t>
            </a:r>
            <a:r>
              <a:rPr sz="1200" spc="6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profits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from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GMID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Jingle/Mingle.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There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30">
                <a:latin typeface="Calibri"/>
                <a:cs typeface="Calibri"/>
              </a:rPr>
              <a:t>are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also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GMID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registrations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35">
                <a:latin typeface="Calibri"/>
                <a:cs typeface="Calibri"/>
              </a:rPr>
              <a:t>that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200">
                <a:latin typeface="Calibri"/>
                <a:cs typeface="Calibri"/>
              </a:rPr>
              <a:t>need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be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refunded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or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otherwise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dealt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with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70">
                <a:latin typeface="Calibri"/>
                <a:cs typeface="Calibri"/>
              </a:rPr>
              <a:t>$</a:t>
            </a:r>
            <a:r>
              <a:rPr sz="1200" spc="-130">
                <a:latin typeface="Calibri"/>
                <a:cs typeface="Calibri"/>
              </a:rPr>
              <a:t> </a:t>
            </a:r>
            <a:r>
              <a:rPr sz="1200" spc="100">
                <a:latin typeface="Calibri"/>
                <a:cs typeface="Calibri"/>
              </a:rPr>
              <a:t>134,551.78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26559" y="2330544"/>
            <a:ext cx="38036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65">
                <a:latin typeface="Calibri"/>
                <a:cs typeface="Calibri"/>
              </a:rPr>
              <a:t>May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65510" y="2330544"/>
            <a:ext cx="3994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30">
                <a:latin typeface="Calibri"/>
                <a:cs typeface="Calibri"/>
              </a:rPr>
              <a:t>June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30274" y="2330544"/>
            <a:ext cx="34099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14">
                <a:latin typeface="Calibri"/>
                <a:cs typeface="Calibri"/>
              </a:rPr>
              <a:t>July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64574" y="2330544"/>
            <a:ext cx="59118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45">
                <a:latin typeface="Calibri"/>
                <a:cs typeface="Calibri"/>
              </a:rPr>
              <a:t>August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59455" y="2330544"/>
            <a:ext cx="93218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65">
                <a:latin typeface="Calibri"/>
                <a:cs typeface="Calibri"/>
              </a:rPr>
              <a:t>September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442475" y="2330544"/>
            <a:ext cx="68389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45">
                <a:latin typeface="Calibri"/>
                <a:cs typeface="Calibri"/>
              </a:rPr>
              <a:t>October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489333" y="2330544"/>
            <a:ext cx="89281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80">
                <a:latin typeface="Calibri"/>
                <a:cs typeface="Calibri"/>
              </a:rPr>
              <a:t>November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654446" y="2330544"/>
            <a:ext cx="86677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170">
                <a:latin typeface="Calibri"/>
                <a:cs typeface="Calibri"/>
              </a:rPr>
              <a:t>December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26569" y="2320690"/>
            <a:ext cx="2822575" cy="415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5"/>
              </a:spcBef>
              <a:tabLst>
                <a:tab pos="2421255" algn="l"/>
              </a:tabLst>
            </a:pPr>
            <a:r>
              <a:rPr sz="1200" b="1" spc="120">
                <a:latin typeface="Calibri"/>
                <a:cs typeface="Calibri"/>
              </a:rPr>
              <a:t>Forecast/Actual</a:t>
            </a:r>
            <a:r>
              <a:rPr sz="1200" b="1">
                <a:latin typeface="Calibri"/>
                <a:cs typeface="Calibri"/>
              </a:rPr>
              <a:t>	</a:t>
            </a:r>
            <a:r>
              <a:rPr sz="1200" b="1" spc="105">
                <a:latin typeface="Calibri"/>
                <a:cs typeface="Calibri"/>
              </a:rPr>
              <a:t>April </a:t>
            </a:r>
            <a:r>
              <a:rPr sz="1200" b="1" spc="145">
                <a:latin typeface="Calibri"/>
                <a:cs typeface="Calibri"/>
              </a:rPr>
              <a:t>Operating</a:t>
            </a:r>
            <a:r>
              <a:rPr sz="1200" b="1" spc="50">
                <a:latin typeface="Calibri"/>
                <a:cs typeface="Calibri"/>
              </a:rPr>
              <a:t> </a:t>
            </a:r>
            <a:r>
              <a:rPr sz="1200" b="1" spc="165">
                <a:latin typeface="Calibri"/>
                <a:cs typeface="Calibri"/>
              </a:rPr>
              <a:t>Revenue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474151" y="2525569"/>
            <a:ext cx="293814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65">
                <a:latin typeface="Calibri"/>
                <a:cs typeface="Calibri"/>
              </a:rPr>
              <a:t>Rebates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85">
                <a:latin typeface="Calibri"/>
                <a:cs typeface="Calibri"/>
              </a:rPr>
              <a:t>on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25">
                <a:latin typeface="Calibri"/>
                <a:cs typeface="Calibri"/>
              </a:rPr>
              <a:t>120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day</a:t>
            </a:r>
            <a:r>
              <a:rPr sz="1200" spc="6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freeze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from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May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474151" y="2720867"/>
            <a:ext cx="3659504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55">
                <a:latin typeface="Calibri"/>
                <a:cs typeface="Calibri"/>
              </a:rPr>
              <a:t>Plans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30">
                <a:latin typeface="Calibri"/>
                <a:cs typeface="Calibri"/>
              </a:rPr>
              <a:t>are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for</a:t>
            </a:r>
            <a:r>
              <a:rPr sz="1200" spc="1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rebates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begin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again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August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6569" y="2710603"/>
            <a:ext cx="1633855" cy="416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sz="1200" b="1" spc="145">
                <a:latin typeface="Calibri"/>
                <a:cs typeface="Calibri"/>
              </a:rPr>
              <a:t>Operating</a:t>
            </a:r>
            <a:r>
              <a:rPr sz="1200" b="1" spc="50">
                <a:latin typeface="Calibri"/>
                <a:cs typeface="Calibri"/>
              </a:rPr>
              <a:t> </a:t>
            </a:r>
            <a:r>
              <a:rPr sz="1200" b="1" spc="155">
                <a:latin typeface="Calibri"/>
                <a:cs typeface="Calibri"/>
              </a:rPr>
              <a:t>Expenses </a:t>
            </a:r>
            <a:r>
              <a:rPr sz="1200" b="1" spc="120">
                <a:latin typeface="Calibri"/>
                <a:cs typeface="Calibri"/>
              </a:rPr>
              <a:t>Profit/Loss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52144" y="2515441"/>
            <a:ext cx="975994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95"/>
              </a:spcBef>
            </a:pPr>
            <a:r>
              <a:rPr sz="1200" spc="125">
                <a:latin typeface="Arial"/>
                <a:cs typeface="Arial"/>
              </a:rPr>
              <a:t>$20,948.11</a:t>
            </a:r>
            <a:endParaRPr sz="12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$3,807.41</a:t>
            </a:r>
            <a:endParaRPr sz="1200">
              <a:latin typeface="Arial"/>
              <a:cs typeface="Arial"/>
            </a:endParaRPr>
          </a:p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1200" spc="100">
                <a:latin typeface="Calibri"/>
                <a:cs typeface="Calibri"/>
              </a:rPr>
              <a:t>$17,140.70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03827" y="2515441"/>
            <a:ext cx="975994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95"/>
              </a:spcBef>
            </a:pPr>
            <a:r>
              <a:rPr sz="1200" spc="125">
                <a:latin typeface="Arial"/>
                <a:cs typeface="Arial"/>
              </a:rPr>
              <a:t>$2,997.37</a:t>
            </a:r>
            <a:endParaRPr sz="1200">
              <a:latin typeface="Arial"/>
              <a:cs typeface="Arial"/>
            </a:endParaRPr>
          </a:p>
          <a:p>
            <a:pPr marR="8890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$15,143.38</a:t>
            </a:r>
            <a:endParaRPr sz="12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$12,146.01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60336" y="2515441"/>
            <a:ext cx="871219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95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  <a:p>
            <a:pPr marR="8890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$4,580.00</a:t>
            </a:r>
            <a:endParaRPr sz="12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$4,580.00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12542" y="2515441"/>
            <a:ext cx="871219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95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$6,168.00</a:t>
            </a:r>
            <a:endParaRPr sz="12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$6,168.00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64574" y="2515441"/>
            <a:ext cx="870585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95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$3,768.00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$3,768.00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16431" y="2515441"/>
            <a:ext cx="871219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95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$4,308.00</a:t>
            </a:r>
            <a:endParaRPr sz="12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$4,308.00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468638" y="2515441"/>
            <a:ext cx="871219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95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$4,858.00</a:t>
            </a:r>
            <a:endParaRPr sz="12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$4,858.00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620495" y="2515441"/>
            <a:ext cx="871219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95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$3,958.00</a:t>
            </a:r>
            <a:endParaRPr sz="12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$3,958.00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772179" y="2515441"/>
            <a:ext cx="871219" cy="6115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95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  <a:p>
            <a:pPr marR="8890" algn="r">
              <a:lnSpc>
                <a:spcPct val="100000"/>
              </a:lnSpc>
              <a:spcBef>
                <a:spcPts val="95"/>
              </a:spcBef>
            </a:pPr>
            <a:r>
              <a:rPr sz="1200" spc="125">
                <a:latin typeface="Arial"/>
                <a:cs typeface="Arial"/>
              </a:rPr>
              <a:t>$3,958.00</a:t>
            </a:r>
            <a:endParaRPr sz="12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200" spc="145">
                <a:latin typeface="Calibri"/>
                <a:cs typeface="Calibri"/>
              </a:rPr>
              <a:t>-</a:t>
            </a:r>
            <a:r>
              <a:rPr sz="1200" spc="100">
                <a:latin typeface="Calibri"/>
                <a:cs typeface="Calibri"/>
              </a:rPr>
              <a:t>$3,958.00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08827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$39,540.67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860336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$44,960.67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12542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$38,792.67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164574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$35,024.67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316431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$40,716.67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468638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$35,858.67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620495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$31,900.67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772179" y="3306624"/>
            <a:ext cx="871219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$37,942.67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55685" y="3502059"/>
            <a:ext cx="97218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25">
                <a:latin typeface="Arial"/>
                <a:cs typeface="Arial"/>
              </a:rPr>
              <a:t>$10,000.00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211955" y="3502059"/>
            <a:ext cx="97218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25">
                <a:latin typeface="Arial"/>
                <a:cs typeface="Arial"/>
              </a:rPr>
              <a:t>$10,000.00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667528" y="3502059"/>
            <a:ext cx="97218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25">
                <a:latin typeface="Arial"/>
                <a:cs typeface="Arial"/>
              </a:rPr>
              <a:t>$10,000.00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08827" y="3697084"/>
            <a:ext cx="86741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25">
                <a:latin typeface="Arial"/>
                <a:cs typeface="Arial"/>
              </a:rPr>
              <a:t>$8,475.23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227137" y="3697084"/>
            <a:ext cx="5010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379169" y="3697084"/>
            <a:ext cx="5010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31201" y="3697084"/>
            <a:ext cx="5010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683233" y="3697084"/>
            <a:ext cx="5010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834916" y="3697084"/>
            <a:ext cx="5010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986947" y="3697084"/>
            <a:ext cx="5010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2138805" y="3697084"/>
            <a:ext cx="50101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30">
                <a:latin typeface="Arial"/>
                <a:cs typeface="Arial"/>
              </a:rPr>
              <a:t>$0.00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26569" y="3296360"/>
            <a:ext cx="3201670" cy="10020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2342515" algn="l"/>
              </a:tabLst>
            </a:pPr>
            <a:r>
              <a:rPr sz="1200" b="1" spc="155">
                <a:latin typeface="Calibri"/>
                <a:cs typeface="Calibri"/>
              </a:rPr>
              <a:t>Cash</a:t>
            </a:r>
            <a:r>
              <a:rPr sz="1200" b="1" spc="30">
                <a:latin typeface="Calibri"/>
                <a:cs typeface="Calibri"/>
              </a:rPr>
              <a:t> </a:t>
            </a:r>
            <a:r>
              <a:rPr sz="1200" b="1" spc="150">
                <a:latin typeface="Calibri"/>
                <a:cs typeface="Calibri"/>
              </a:rPr>
              <a:t>Flow</a:t>
            </a:r>
            <a:r>
              <a:rPr sz="1200" b="1">
                <a:latin typeface="Calibri"/>
                <a:cs typeface="Calibri"/>
              </a:rPr>
              <a:t>	</a:t>
            </a:r>
            <a:r>
              <a:rPr sz="1200" spc="100">
                <a:latin typeface="Calibri"/>
                <a:cs typeface="Calibri"/>
              </a:rPr>
              <a:t>$43,211.45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80">
                <a:latin typeface="Arial"/>
                <a:cs typeface="Arial"/>
              </a:rPr>
              <a:t>Transfers</a:t>
            </a:r>
            <a:r>
              <a:rPr sz="1200" b="1" spc="50">
                <a:latin typeface="Arial"/>
                <a:cs typeface="Arial"/>
              </a:rPr>
              <a:t> </a:t>
            </a:r>
            <a:r>
              <a:rPr sz="1200" b="1" spc="185">
                <a:latin typeface="Arial"/>
                <a:cs typeface="Arial"/>
              </a:rPr>
              <a:t>from</a:t>
            </a:r>
            <a:r>
              <a:rPr sz="1200" b="1" spc="-60">
                <a:latin typeface="Arial"/>
                <a:cs typeface="Arial"/>
              </a:rPr>
              <a:t> </a:t>
            </a:r>
            <a:r>
              <a:rPr sz="1200" b="1" spc="210">
                <a:latin typeface="Arial"/>
                <a:cs typeface="Arial"/>
              </a:rPr>
              <a:t>Reserves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2515" algn="l"/>
              </a:tabLst>
            </a:pPr>
            <a:r>
              <a:rPr sz="1200" b="1" spc="155">
                <a:latin typeface="Calibri"/>
                <a:cs typeface="Calibri"/>
              </a:rPr>
              <a:t>Change</a:t>
            </a:r>
            <a:r>
              <a:rPr sz="1200" b="1" spc="95">
                <a:latin typeface="Calibri"/>
                <a:cs typeface="Calibri"/>
              </a:rPr>
              <a:t> </a:t>
            </a:r>
            <a:r>
              <a:rPr sz="1200" b="1" spc="140">
                <a:latin typeface="Calibri"/>
                <a:cs typeface="Calibri"/>
              </a:rPr>
              <a:t>in</a:t>
            </a:r>
            <a:r>
              <a:rPr sz="1200" b="1" spc="40">
                <a:latin typeface="Calibri"/>
                <a:cs typeface="Calibri"/>
              </a:rPr>
              <a:t> </a:t>
            </a:r>
            <a:r>
              <a:rPr sz="1200" b="1" spc="150">
                <a:latin typeface="Calibri"/>
                <a:cs typeface="Calibri"/>
              </a:rPr>
              <a:t>Reserves</a:t>
            </a:r>
            <a:r>
              <a:rPr sz="1200" b="1">
                <a:latin typeface="Calibri"/>
                <a:cs typeface="Calibri"/>
              </a:rPr>
              <a:t>	</a:t>
            </a:r>
            <a:r>
              <a:rPr sz="1200" spc="125">
                <a:latin typeface="Arial"/>
                <a:cs typeface="Arial"/>
              </a:rPr>
              <a:t>$7,217.32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251075" algn="l"/>
              </a:tabLst>
            </a:pPr>
            <a:r>
              <a:rPr sz="1200" b="1" spc="229">
                <a:latin typeface="Calibri"/>
                <a:cs typeface="Calibri"/>
              </a:rPr>
              <a:t>New</a:t>
            </a:r>
            <a:r>
              <a:rPr sz="1200" b="1" spc="20">
                <a:latin typeface="Calibri"/>
                <a:cs typeface="Calibri"/>
              </a:rPr>
              <a:t> </a:t>
            </a:r>
            <a:r>
              <a:rPr sz="1200" b="1" spc="150">
                <a:latin typeface="Calibri"/>
                <a:cs typeface="Calibri"/>
              </a:rPr>
              <a:t>Reserves</a:t>
            </a:r>
            <a:r>
              <a:rPr sz="1200" b="1">
                <a:latin typeface="Calibri"/>
                <a:cs typeface="Calibri"/>
              </a:rPr>
              <a:t>	</a:t>
            </a:r>
            <a:r>
              <a:rPr sz="1200" spc="100">
                <a:latin typeface="Calibri"/>
                <a:cs typeface="Calibri"/>
              </a:rPr>
              <a:t>$141,769.10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616909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$150,244.33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768766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$140,244.33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920973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$140,244.33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072830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$140,244.33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225036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$130,244.33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377068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$130,244.33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528577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$130,244.33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1680609" y="4087406"/>
            <a:ext cx="96266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0">
                <a:latin typeface="Calibri"/>
                <a:cs typeface="Calibri"/>
              </a:rPr>
              <a:t>$120,244.33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26569" y="7591686"/>
            <a:ext cx="16393794" cy="25742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spc="125">
                <a:latin typeface="Calibri"/>
                <a:cs typeface="Calibri"/>
              </a:rPr>
              <a:t>Instructions: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75">
                <a:latin typeface="Arial"/>
                <a:cs typeface="Arial"/>
              </a:rPr>
              <a:t>The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30">
                <a:latin typeface="Arial"/>
                <a:cs typeface="Arial"/>
              </a:rPr>
              <a:t>operating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60">
                <a:latin typeface="Arial"/>
                <a:cs typeface="Arial"/>
              </a:rPr>
              <a:t>account</a:t>
            </a:r>
            <a:r>
              <a:rPr sz="1200" spc="75">
                <a:latin typeface="Arial"/>
                <a:cs typeface="Arial"/>
              </a:rPr>
              <a:t> </a:t>
            </a:r>
            <a:r>
              <a:rPr sz="1200" spc="195">
                <a:latin typeface="Arial"/>
                <a:cs typeface="Arial"/>
              </a:rPr>
              <a:t>cash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70">
                <a:latin typeface="Arial"/>
                <a:cs typeface="Arial"/>
              </a:rPr>
              <a:t>number</a:t>
            </a:r>
            <a:r>
              <a:rPr sz="1200" spc="90">
                <a:latin typeface="Arial"/>
                <a:cs typeface="Arial"/>
              </a:rPr>
              <a:t> </a:t>
            </a:r>
            <a:r>
              <a:rPr sz="1200" spc="114">
                <a:latin typeface="Arial"/>
                <a:cs typeface="Arial"/>
              </a:rPr>
              <a:t>(highlighted</a:t>
            </a:r>
            <a:r>
              <a:rPr sz="1200" spc="55">
                <a:latin typeface="Arial"/>
                <a:cs typeface="Arial"/>
              </a:rPr>
              <a:t> </a:t>
            </a:r>
            <a:r>
              <a:rPr sz="1200" spc="114">
                <a:latin typeface="Arial"/>
                <a:cs typeface="Arial"/>
              </a:rPr>
              <a:t>in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35">
                <a:latin typeface="Arial"/>
                <a:cs typeface="Arial"/>
              </a:rPr>
              <a:t>green)</a:t>
            </a:r>
            <a:r>
              <a:rPr sz="1200" spc="90">
                <a:latin typeface="Arial"/>
                <a:cs typeface="Arial"/>
              </a:rPr>
              <a:t> </a:t>
            </a:r>
            <a:r>
              <a:rPr sz="1200" spc="185">
                <a:latin typeface="Arial"/>
                <a:cs typeface="Arial"/>
              </a:rPr>
              <a:t>can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70">
                <a:latin typeface="Arial"/>
                <a:cs typeface="Arial"/>
              </a:rPr>
              <a:t>be</a:t>
            </a:r>
            <a:r>
              <a:rPr sz="1200" spc="55">
                <a:latin typeface="Arial"/>
                <a:cs typeface="Arial"/>
              </a:rPr>
              <a:t> </a:t>
            </a:r>
            <a:r>
              <a:rPr sz="1200" spc="120">
                <a:latin typeface="Arial"/>
                <a:cs typeface="Arial"/>
              </a:rPr>
              <a:t>pulled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50">
                <a:latin typeface="Arial"/>
                <a:cs typeface="Arial"/>
              </a:rPr>
              <a:t>from</a:t>
            </a:r>
            <a:r>
              <a:rPr sz="1200" spc="140">
                <a:latin typeface="Arial"/>
                <a:cs typeface="Arial"/>
              </a:rPr>
              <a:t> </a:t>
            </a:r>
            <a:r>
              <a:rPr sz="1200" spc="155">
                <a:latin typeface="Arial"/>
                <a:cs typeface="Arial"/>
              </a:rPr>
              <a:t>Quickbooks</a:t>
            </a:r>
            <a:r>
              <a:rPr sz="1200" spc="140">
                <a:latin typeface="Arial"/>
                <a:cs typeface="Arial"/>
              </a:rPr>
              <a:t> </a:t>
            </a:r>
            <a:r>
              <a:rPr sz="1200" spc="110">
                <a:latin typeface="Arial"/>
                <a:cs typeface="Arial"/>
              </a:rPr>
              <a:t>after</a:t>
            </a:r>
            <a:r>
              <a:rPr sz="1200" spc="90">
                <a:latin typeface="Arial"/>
                <a:cs typeface="Arial"/>
              </a:rPr>
              <a:t> </a:t>
            </a:r>
            <a:r>
              <a:rPr sz="1200" spc="135">
                <a:latin typeface="Arial"/>
                <a:cs typeface="Arial"/>
              </a:rPr>
              <a:t>reconciling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40">
                <a:latin typeface="Arial"/>
                <a:cs typeface="Arial"/>
              </a:rPr>
              <a:t>with</a:t>
            </a:r>
            <a:r>
              <a:rPr sz="1200" spc="55">
                <a:latin typeface="Arial"/>
                <a:cs typeface="Arial"/>
              </a:rPr>
              <a:t> </a:t>
            </a:r>
            <a:r>
              <a:rPr sz="1200" spc="130">
                <a:latin typeface="Arial"/>
                <a:cs typeface="Arial"/>
              </a:rPr>
              <a:t>your</a:t>
            </a:r>
            <a:r>
              <a:rPr sz="1200" spc="85">
                <a:latin typeface="Arial"/>
                <a:cs typeface="Arial"/>
              </a:rPr>
              <a:t> </a:t>
            </a:r>
            <a:r>
              <a:rPr sz="1200" spc="155">
                <a:latin typeface="Arial"/>
                <a:cs typeface="Arial"/>
              </a:rPr>
              <a:t>bank</a:t>
            </a:r>
            <a:r>
              <a:rPr sz="1200" spc="40">
                <a:latin typeface="Arial"/>
                <a:cs typeface="Arial"/>
              </a:rPr>
              <a:t> </a:t>
            </a:r>
            <a:r>
              <a:rPr sz="1200" spc="145">
                <a:latin typeface="Arial"/>
                <a:cs typeface="Arial"/>
              </a:rPr>
              <a:t>statement.</a:t>
            </a:r>
            <a:r>
              <a:rPr sz="1200" spc="65">
                <a:latin typeface="Arial"/>
                <a:cs typeface="Arial"/>
              </a:rPr>
              <a:t> </a:t>
            </a:r>
            <a:r>
              <a:rPr sz="1200" spc="204">
                <a:latin typeface="Arial"/>
                <a:cs typeface="Arial"/>
              </a:rPr>
              <a:t>Be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65">
                <a:latin typeface="Arial"/>
                <a:cs typeface="Arial"/>
              </a:rPr>
              <a:t>sure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30">
                <a:latin typeface="Arial"/>
                <a:cs typeface="Arial"/>
              </a:rPr>
              <a:t>to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05">
                <a:latin typeface="Arial"/>
                <a:cs typeface="Arial"/>
              </a:rPr>
              <a:t>pull</a:t>
            </a:r>
            <a:r>
              <a:rPr sz="1200" spc="55">
                <a:latin typeface="Arial"/>
                <a:cs typeface="Arial"/>
              </a:rPr>
              <a:t> </a:t>
            </a:r>
            <a:r>
              <a:rPr sz="1200" spc="130">
                <a:latin typeface="Arial"/>
                <a:cs typeface="Arial"/>
              </a:rPr>
              <a:t>your</a:t>
            </a:r>
            <a:r>
              <a:rPr sz="1200" spc="90">
                <a:latin typeface="Arial"/>
                <a:cs typeface="Arial"/>
              </a:rPr>
              <a:t> </a:t>
            </a:r>
            <a:r>
              <a:rPr sz="1200" spc="125">
                <a:latin typeface="Arial"/>
                <a:cs typeface="Arial"/>
              </a:rPr>
              <a:t>report</a:t>
            </a:r>
            <a:r>
              <a:rPr sz="1200" spc="70">
                <a:latin typeface="Arial"/>
                <a:cs typeface="Arial"/>
              </a:rPr>
              <a:t> </a:t>
            </a:r>
            <a:r>
              <a:rPr sz="1200" spc="110">
                <a:latin typeface="Arial"/>
                <a:cs typeface="Arial"/>
              </a:rPr>
              <a:t>is</a:t>
            </a:r>
            <a:r>
              <a:rPr sz="1200" spc="140">
                <a:latin typeface="Arial"/>
                <a:cs typeface="Arial"/>
              </a:rPr>
              <a:t> </a:t>
            </a:r>
            <a:r>
              <a:rPr sz="1200" spc="170">
                <a:latin typeface="Arial"/>
                <a:cs typeface="Arial"/>
              </a:rPr>
              <a:t>on</a:t>
            </a:r>
            <a:r>
              <a:rPr sz="1200" spc="55">
                <a:latin typeface="Arial"/>
                <a:cs typeface="Arial"/>
              </a:rPr>
              <a:t> </a:t>
            </a:r>
            <a:r>
              <a:rPr sz="1200" spc="190">
                <a:latin typeface="Arial"/>
                <a:cs typeface="Arial"/>
              </a:rPr>
              <a:t>a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70">
                <a:latin typeface="Arial"/>
                <a:cs typeface="Arial"/>
              </a:rPr>
              <a:t>"cash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30">
                <a:latin typeface="Arial"/>
                <a:cs typeface="Arial"/>
              </a:rPr>
              <a:t>basis."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60">
                <a:latin typeface="Calibri"/>
                <a:cs typeface="Calibri"/>
              </a:rPr>
              <a:t>The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opening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Reserves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95">
                <a:latin typeface="Calibri"/>
                <a:cs typeface="Calibri"/>
              </a:rPr>
              <a:t>number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(also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highlighted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green)</a:t>
            </a:r>
            <a:r>
              <a:rPr sz="1200" spc="9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should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match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the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closing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balance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85">
                <a:latin typeface="Calibri"/>
                <a:cs typeface="Calibri"/>
              </a:rPr>
              <a:t>on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your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March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bank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statement.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6800"/>
              </a:lnSpc>
              <a:spcBef>
                <a:spcPts val="5"/>
              </a:spcBef>
            </a:pPr>
            <a:r>
              <a:rPr sz="1200" spc="140">
                <a:latin typeface="Calibri"/>
                <a:cs typeface="Calibri"/>
              </a:rPr>
              <a:t>Forecast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your</a:t>
            </a:r>
            <a:r>
              <a:rPr sz="1200" spc="25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revenue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85">
                <a:latin typeface="Calibri"/>
                <a:cs typeface="Calibri"/>
              </a:rPr>
              <a:t>expenses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through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90">
                <a:latin typeface="Calibri"/>
                <a:cs typeface="Calibri"/>
              </a:rPr>
              <a:t>December</a:t>
            </a:r>
            <a:r>
              <a:rPr sz="1200" spc="2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(line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by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line)</a:t>
            </a:r>
            <a:r>
              <a:rPr sz="1200" spc="95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taking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into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consideration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anticipated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lost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revenue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30">
                <a:latin typeface="Calibri"/>
                <a:cs typeface="Calibri"/>
              </a:rPr>
              <a:t>cost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saving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measures.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Enter</a:t>
            </a:r>
            <a:r>
              <a:rPr sz="1200" spc="2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the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30">
                <a:latin typeface="Calibri"/>
                <a:cs typeface="Calibri"/>
              </a:rPr>
              <a:t>totals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by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85">
                <a:latin typeface="Calibri"/>
                <a:cs typeface="Calibri"/>
              </a:rPr>
              <a:t>month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the</a:t>
            </a:r>
            <a:r>
              <a:rPr sz="1200" spc="110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yellow</a:t>
            </a:r>
            <a:r>
              <a:rPr sz="1200" spc="7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highlighted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14">
                <a:latin typeface="Calibri"/>
                <a:cs typeface="Calibri"/>
              </a:rPr>
              <a:t>area. </a:t>
            </a:r>
            <a:r>
              <a:rPr sz="1200" spc="160">
                <a:latin typeface="Calibri"/>
                <a:cs typeface="Calibri"/>
              </a:rPr>
              <a:t>The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profit/loss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line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cash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flow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line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will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automatically</a:t>
            </a:r>
            <a:r>
              <a:rPr sz="1200" spc="6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populate.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The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cash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flow</a:t>
            </a:r>
            <a:r>
              <a:rPr sz="1200" spc="75">
                <a:latin typeface="Calibri"/>
                <a:cs typeface="Calibri"/>
              </a:rPr>
              <a:t> </a:t>
            </a:r>
            <a:r>
              <a:rPr sz="1200" spc="125">
                <a:latin typeface="Calibri"/>
                <a:cs typeface="Calibri"/>
              </a:rPr>
              <a:t>chart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will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begin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take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shape.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Calibri"/>
              <a:cs typeface="Calibri"/>
            </a:endParaRPr>
          </a:p>
          <a:p>
            <a:pPr marL="12700" marR="4211320">
              <a:lnSpc>
                <a:spcPct val="106800"/>
              </a:lnSpc>
            </a:pPr>
            <a:r>
              <a:rPr sz="1200" spc="160">
                <a:latin typeface="Calibri"/>
                <a:cs typeface="Calibri"/>
              </a:rPr>
              <a:t>The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Draw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from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Reserves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line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(highlighted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blue)</a:t>
            </a:r>
            <a:r>
              <a:rPr sz="1200" spc="9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allows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you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forecast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cash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draws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from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reserves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pinpoints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the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timing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215">
                <a:latin typeface="Calibri"/>
                <a:cs typeface="Calibri"/>
              </a:rPr>
              <a:t>when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reserves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30">
                <a:latin typeface="Calibri"/>
                <a:cs typeface="Calibri"/>
              </a:rPr>
              <a:t>are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needed. </a:t>
            </a:r>
            <a:r>
              <a:rPr sz="1200" spc="105">
                <a:latin typeface="Calibri"/>
                <a:cs typeface="Calibri"/>
              </a:rPr>
              <a:t>If</a:t>
            </a:r>
            <a:r>
              <a:rPr sz="1200" spc="85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your</a:t>
            </a:r>
            <a:r>
              <a:rPr sz="1200" spc="1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operating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account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20">
                <a:latin typeface="Calibri"/>
                <a:cs typeface="Calibri"/>
              </a:rPr>
              <a:t>starts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go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cash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negative,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enter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the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amount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you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want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draw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from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reserves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inside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35">
                <a:latin typeface="Calibri"/>
                <a:cs typeface="Calibri"/>
              </a:rPr>
              <a:t>that</a:t>
            </a:r>
            <a:r>
              <a:rPr sz="1200" spc="3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month.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65">
                <a:latin typeface="Calibri"/>
                <a:cs typeface="Calibri"/>
              </a:rPr>
              <a:t>You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forecast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your</a:t>
            </a:r>
            <a:r>
              <a:rPr sz="1200" spc="15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draw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from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reserves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slowly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over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multiple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months.</a:t>
            </a:r>
            <a:r>
              <a:rPr sz="1200" spc="65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For</a:t>
            </a:r>
            <a:r>
              <a:rPr sz="1200" spc="15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example: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you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can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draw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from</a:t>
            </a:r>
            <a:r>
              <a:rPr sz="1200" spc="4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reserves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April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and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again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30">
                <a:latin typeface="Calibri"/>
                <a:cs typeface="Calibri"/>
              </a:rPr>
              <a:t>July.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15">
                <a:latin typeface="Calibri"/>
                <a:cs typeface="Calibri"/>
              </a:rPr>
              <a:t>When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you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see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cash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35">
                <a:latin typeface="Calibri"/>
                <a:cs typeface="Calibri"/>
              </a:rPr>
              <a:t>starting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build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in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your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55">
                <a:latin typeface="Calibri"/>
                <a:cs typeface="Calibri"/>
              </a:rPr>
              <a:t>operating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35">
                <a:latin typeface="Calibri"/>
                <a:cs typeface="Calibri"/>
              </a:rPr>
              <a:t>account,</a:t>
            </a:r>
            <a:r>
              <a:rPr sz="1200" spc="70">
                <a:latin typeface="Calibri"/>
                <a:cs typeface="Calibri"/>
              </a:rPr>
              <a:t> </a:t>
            </a:r>
            <a:r>
              <a:rPr sz="1200" spc="180">
                <a:latin typeface="Calibri"/>
                <a:cs typeface="Calibri"/>
              </a:rPr>
              <a:t>you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can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restore</a:t>
            </a:r>
            <a:r>
              <a:rPr sz="1200" spc="105">
                <a:latin typeface="Calibri"/>
                <a:cs typeface="Calibri"/>
              </a:rPr>
              <a:t> </a:t>
            </a:r>
            <a:r>
              <a:rPr sz="1200" spc="170">
                <a:latin typeface="Calibri"/>
                <a:cs typeface="Calibri"/>
              </a:rPr>
              <a:t>funds</a:t>
            </a:r>
            <a:r>
              <a:rPr sz="1200" spc="55">
                <a:latin typeface="Calibri"/>
                <a:cs typeface="Calibri"/>
              </a:rPr>
              <a:t> </a:t>
            </a:r>
            <a:r>
              <a:rPr sz="1200" spc="140">
                <a:latin typeface="Calibri"/>
                <a:cs typeface="Calibri"/>
              </a:rPr>
              <a:t>back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50">
                <a:latin typeface="Calibri"/>
                <a:cs typeface="Calibri"/>
              </a:rPr>
              <a:t>into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reserves</a:t>
            </a:r>
            <a:r>
              <a:rPr sz="1200" spc="6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by</a:t>
            </a:r>
            <a:r>
              <a:rPr sz="1200" spc="65">
                <a:latin typeface="Calibri"/>
                <a:cs typeface="Calibri"/>
              </a:rPr>
              <a:t> </a:t>
            </a:r>
            <a:r>
              <a:rPr sz="1200" spc="165">
                <a:latin typeface="Calibri"/>
                <a:cs typeface="Calibri"/>
              </a:rPr>
              <a:t>entering</a:t>
            </a:r>
            <a:r>
              <a:rPr sz="1200" spc="40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a</a:t>
            </a:r>
            <a:r>
              <a:rPr sz="1200" spc="25">
                <a:latin typeface="Calibri"/>
                <a:cs typeface="Calibri"/>
              </a:rPr>
              <a:t> </a:t>
            </a:r>
            <a:r>
              <a:rPr sz="1200" spc="160">
                <a:latin typeface="Calibri"/>
                <a:cs typeface="Calibri"/>
              </a:rPr>
              <a:t>negative</a:t>
            </a:r>
            <a:r>
              <a:rPr sz="1200" spc="100">
                <a:latin typeface="Calibri"/>
                <a:cs typeface="Calibri"/>
              </a:rPr>
              <a:t> </a:t>
            </a:r>
            <a:r>
              <a:rPr sz="1200" spc="195">
                <a:latin typeface="Calibri"/>
                <a:cs typeface="Calibri"/>
              </a:rPr>
              <a:t>number</a:t>
            </a:r>
            <a:r>
              <a:rPr sz="1200" spc="20">
                <a:latin typeface="Calibri"/>
                <a:cs typeface="Calibri"/>
              </a:rPr>
              <a:t> </a:t>
            </a:r>
            <a:r>
              <a:rPr sz="1200" spc="175">
                <a:latin typeface="Calibri"/>
                <a:cs typeface="Calibri"/>
              </a:rPr>
              <a:t>(example:</a:t>
            </a:r>
            <a:r>
              <a:rPr sz="1200" spc="50">
                <a:latin typeface="Calibri"/>
                <a:cs typeface="Calibri"/>
              </a:rPr>
              <a:t> </a:t>
            </a:r>
            <a:r>
              <a:rPr sz="1200" spc="145">
                <a:latin typeface="Calibri"/>
                <a:cs typeface="Calibri"/>
              </a:rPr>
              <a:t>-</a:t>
            </a:r>
            <a:r>
              <a:rPr sz="1200" spc="95">
                <a:latin typeface="Calibri"/>
                <a:cs typeface="Calibri"/>
              </a:rPr>
              <a:t>$5,000.)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185">
                <a:latin typeface="Arial"/>
                <a:cs typeface="Arial"/>
              </a:rPr>
              <a:t>New</a:t>
            </a:r>
            <a:r>
              <a:rPr sz="1200" spc="100">
                <a:latin typeface="Arial"/>
                <a:cs typeface="Arial"/>
              </a:rPr>
              <a:t> </a:t>
            </a:r>
            <a:r>
              <a:rPr sz="1200" spc="165">
                <a:latin typeface="Arial"/>
                <a:cs typeface="Arial"/>
              </a:rPr>
              <a:t>Reserves</a:t>
            </a:r>
            <a:r>
              <a:rPr sz="1200" spc="135">
                <a:latin typeface="Arial"/>
                <a:cs typeface="Arial"/>
              </a:rPr>
              <a:t> </a:t>
            </a:r>
            <a:r>
              <a:rPr sz="1200" spc="105">
                <a:latin typeface="Arial"/>
                <a:cs typeface="Arial"/>
              </a:rPr>
              <a:t>(line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35">
                <a:latin typeface="Arial"/>
                <a:cs typeface="Arial"/>
              </a:rPr>
              <a:t>16)</a:t>
            </a:r>
            <a:r>
              <a:rPr sz="1200" spc="85">
                <a:latin typeface="Arial"/>
                <a:cs typeface="Arial"/>
              </a:rPr>
              <a:t> </a:t>
            </a:r>
            <a:r>
              <a:rPr sz="1200" spc="145">
                <a:latin typeface="Arial"/>
                <a:cs typeface="Arial"/>
              </a:rPr>
              <a:t>keeps</a:t>
            </a:r>
            <a:r>
              <a:rPr sz="1200" spc="140">
                <a:latin typeface="Arial"/>
                <a:cs typeface="Arial"/>
              </a:rPr>
              <a:t> </a:t>
            </a:r>
            <a:r>
              <a:rPr sz="1200" spc="190">
                <a:latin typeface="Arial"/>
                <a:cs typeface="Arial"/>
              </a:rPr>
              <a:t>a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35">
                <a:latin typeface="Arial"/>
                <a:cs typeface="Arial"/>
              </a:rPr>
              <a:t>running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50">
                <a:latin typeface="Arial"/>
                <a:cs typeface="Arial"/>
              </a:rPr>
              <a:t>reserve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50">
                <a:latin typeface="Arial"/>
                <a:cs typeface="Arial"/>
              </a:rPr>
              <a:t>balance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60">
                <a:latin typeface="Arial"/>
                <a:cs typeface="Arial"/>
              </a:rPr>
              <a:t>as</a:t>
            </a:r>
            <a:r>
              <a:rPr sz="1200" spc="135">
                <a:latin typeface="Arial"/>
                <a:cs typeface="Arial"/>
              </a:rPr>
              <a:t> </a:t>
            </a:r>
            <a:r>
              <a:rPr sz="1200" spc="150">
                <a:latin typeface="Arial"/>
                <a:cs typeface="Arial"/>
              </a:rPr>
              <a:t>you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65">
                <a:latin typeface="Arial"/>
                <a:cs typeface="Arial"/>
              </a:rPr>
              <a:t>draw</a:t>
            </a:r>
            <a:r>
              <a:rPr sz="1200" spc="100">
                <a:latin typeface="Arial"/>
                <a:cs typeface="Arial"/>
              </a:rPr>
              <a:t> </a:t>
            </a:r>
            <a:r>
              <a:rPr sz="1200" spc="165">
                <a:latin typeface="Arial"/>
                <a:cs typeface="Arial"/>
              </a:rPr>
              <a:t>and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40">
                <a:latin typeface="Arial"/>
                <a:cs typeface="Arial"/>
              </a:rPr>
              <a:t>restore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35">
                <a:latin typeface="Arial"/>
                <a:cs typeface="Arial"/>
              </a:rPr>
              <a:t>the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50">
                <a:latin typeface="Arial"/>
                <a:cs typeface="Arial"/>
              </a:rPr>
              <a:t>reserve</a:t>
            </a:r>
            <a:r>
              <a:rPr sz="1200" spc="50">
                <a:latin typeface="Arial"/>
                <a:cs typeface="Arial"/>
              </a:rPr>
              <a:t> </a:t>
            </a:r>
            <a:r>
              <a:rPr sz="1200" spc="110">
                <a:latin typeface="Arial"/>
                <a:cs typeface="Arial"/>
              </a:rPr>
              <a:t>fund.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200025" y="1171572"/>
            <a:ext cx="18087975" cy="8991600"/>
            <a:chOff x="200025" y="1171572"/>
            <a:chExt cx="18087975" cy="8991600"/>
          </a:xfrm>
        </p:grpSpPr>
        <p:sp>
          <p:nvSpPr>
            <p:cNvPr id="109" name="object 109"/>
            <p:cNvSpPr/>
            <p:nvPr/>
          </p:nvSpPr>
          <p:spPr>
            <a:xfrm>
              <a:off x="2281269" y="1176862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5" h="195580">
                  <a:moveTo>
                    <a:pt x="0" y="195298"/>
                  </a:moveTo>
                  <a:lnTo>
                    <a:pt x="13081" y="19529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9529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281356" y="1171730"/>
              <a:ext cx="13335" cy="205740"/>
            </a:xfrm>
            <a:custGeom>
              <a:avLst/>
              <a:gdLst/>
              <a:ahLst/>
              <a:cxnLst/>
              <a:rect l="l" t="t" r="r" b="b"/>
              <a:pathLst>
                <a:path w="13335" h="205740">
                  <a:moveTo>
                    <a:pt x="13081" y="0"/>
                  </a:moveTo>
                  <a:lnTo>
                    <a:pt x="0" y="0"/>
                  </a:lnTo>
                  <a:lnTo>
                    <a:pt x="0" y="205630"/>
                  </a:lnTo>
                  <a:lnTo>
                    <a:pt x="13081" y="205630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6565" y="1762620"/>
              <a:ext cx="4372610" cy="0"/>
            </a:xfrm>
            <a:custGeom>
              <a:avLst/>
              <a:gdLst/>
              <a:ahLst/>
              <a:cxnLst/>
              <a:rect l="l" t="t" r="r" b="b"/>
              <a:pathLst>
                <a:path w="4372610">
                  <a:moveTo>
                    <a:pt x="0" y="0"/>
                  </a:moveTo>
                  <a:lnTo>
                    <a:pt x="4372226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0025" y="1757419"/>
              <a:ext cx="4385945" cy="10795"/>
            </a:xfrm>
            <a:custGeom>
              <a:avLst/>
              <a:gdLst/>
              <a:ahLst/>
              <a:cxnLst/>
              <a:rect l="l" t="t" r="r" b="b"/>
              <a:pathLst>
                <a:path w="4385945" h="10794">
                  <a:moveTo>
                    <a:pt x="438539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4385395" y="10264"/>
                  </a:lnTo>
                  <a:lnTo>
                    <a:pt x="438539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85333" y="1176862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5" h="575944">
                  <a:moveTo>
                    <a:pt x="0" y="575492"/>
                  </a:moveTo>
                  <a:lnTo>
                    <a:pt x="13081" y="57549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7549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585420" y="11716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5" h="586105">
                  <a:moveTo>
                    <a:pt x="13081" y="0"/>
                  </a:moveTo>
                  <a:lnTo>
                    <a:pt x="0" y="0"/>
                  </a:lnTo>
                  <a:lnTo>
                    <a:pt x="0" y="585757"/>
                  </a:lnTo>
                  <a:lnTo>
                    <a:pt x="13081" y="58575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737365" y="1176862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5" h="575944">
                  <a:moveTo>
                    <a:pt x="0" y="575492"/>
                  </a:moveTo>
                  <a:lnTo>
                    <a:pt x="13081" y="57549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7549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737452" y="11716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5" h="586105">
                  <a:moveTo>
                    <a:pt x="13081" y="0"/>
                  </a:moveTo>
                  <a:lnTo>
                    <a:pt x="0" y="0"/>
                  </a:lnTo>
                  <a:lnTo>
                    <a:pt x="0" y="585757"/>
                  </a:lnTo>
                  <a:lnTo>
                    <a:pt x="13081" y="58575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33301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5" h="586105">
                  <a:moveTo>
                    <a:pt x="0" y="585757"/>
                  </a:moveTo>
                  <a:lnTo>
                    <a:pt x="13081" y="58575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33388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5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06565" y="1957918"/>
              <a:ext cx="4372610" cy="0"/>
            </a:xfrm>
            <a:custGeom>
              <a:avLst/>
              <a:gdLst/>
              <a:ahLst/>
              <a:cxnLst/>
              <a:rect l="l" t="t" r="r" b="b"/>
              <a:pathLst>
                <a:path w="4372610">
                  <a:moveTo>
                    <a:pt x="0" y="0"/>
                  </a:moveTo>
                  <a:lnTo>
                    <a:pt x="4372226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0025" y="1952854"/>
              <a:ext cx="4385945" cy="10795"/>
            </a:xfrm>
            <a:custGeom>
              <a:avLst/>
              <a:gdLst/>
              <a:ahLst/>
              <a:cxnLst/>
              <a:rect l="l" t="t" r="r" b="b"/>
              <a:pathLst>
                <a:path w="4385945" h="10794">
                  <a:moveTo>
                    <a:pt x="438539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4385395" y="10264"/>
                  </a:lnTo>
                  <a:lnTo>
                    <a:pt x="438539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89397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1" y="58575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889309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041429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1" y="58575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041516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193112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1" y="58575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193024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345144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345056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497175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497088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649207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649120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447520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447607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245831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4245918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5044841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5044753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5843153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843239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6641640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641551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439950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439864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8238785" y="1176862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0" y="585757"/>
                  </a:moveTo>
                  <a:lnTo>
                    <a:pt x="13080" y="58575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57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8238699" y="1171662"/>
              <a:ext cx="13335" cy="596265"/>
            </a:xfrm>
            <a:custGeom>
              <a:avLst/>
              <a:gdLst/>
              <a:ahLst/>
              <a:cxnLst/>
              <a:rect l="l" t="t" r="r" b="b"/>
              <a:pathLst>
                <a:path w="13334" h="596264">
                  <a:moveTo>
                    <a:pt x="13081" y="0"/>
                  </a:moveTo>
                  <a:lnTo>
                    <a:pt x="0" y="0"/>
                  </a:lnTo>
                  <a:lnTo>
                    <a:pt x="0" y="596021"/>
                  </a:lnTo>
                  <a:lnTo>
                    <a:pt x="13081" y="5960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81269" y="1577449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19">
                  <a:moveTo>
                    <a:pt x="0" y="185170"/>
                  </a:moveTo>
                  <a:lnTo>
                    <a:pt x="13081" y="185170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8517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81356" y="1572317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5" h="195580">
                  <a:moveTo>
                    <a:pt x="13081" y="0"/>
                  </a:moveTo>
                  <a:lnTo>
                    <a:pt x="0" y="0"/>
                  </a:lnTo>
                  <a:lnTo>
                    <a:pt x="0" y="195366"/>
                  </a:lnTo>
                  <a:lnTo>
                    <a:pt x="13081" y="19536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06565" y="2152942"/>
              <a:ext cx="4372610" cy="0"/>
            </a:xfrm>
            <a:custGeom>
              <a:avLst/>
              <a:gdLst/>
              <a:ahLst/>
              <a:cxnLst/>
              <a:rect l="l" t="t" r="r" b="b"/>
              <a:pathLst>
                <a:path w="4372610">
                  <a:moveTo>
                    <a:pt x="0" y="0"/>
                  </a:moveTo>
                  <a:lnTo>
                    <a:pt x="4372226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00025" y="2147878"/>
              <a:ext cx="4385945" cy="10795"/>
            </a:xfrm>
            <a:custGeom>
              <a:avLst/>
              <a:gdLst/>
              <a:ahLst/>
              <a:cxnLst/>
              <a:rect l="l" t="t" r="r" b="b"/>
              <a:pathLst>
                <a:path w="4385945" h="10794">
                  <a:moveTo>
                    <a:pt x="438539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4385395" y="10264"/>
                  </a:lnTo>
                  <a:lnTo>
                    <a:pt x="438539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06565" y="2543675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163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00025" y="2538611"/>
              <a:ext cx="2081530" cy="10795"/>
            </a:xfrm>
            <a:custGeom>
              <a:avLst/>
              <a:gdLst/>
              <a:ahLst/>
              <a:cxnLst/>
              <a:rect l="l" t="t" r="r" b="b"/>
              <a:pathLst>
                <a:path w="2081530" h="10794">
                  <a:moveTo>
                    <a:pt x="2081331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2081331" y="10264"/>
                  </a:lnTo>
                  <a:lnTo>
                    <a:pt x="208133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281269" y="2163207"/>
              <a:ext cx="13335" cy="370205"/>
            </a:xfrm>
            <a:custGeom>
              <a:avLst/>
              <a:gdLst/>
              <a:ahLst/>
              <a:cxnLst/>
              <a:rect l="l" t="t" r="r" b="b"/>
              <a:pathLst>
                <a:path w="13335" h="370205">
                  <a:moveTo>
                    <a:pt x="0" y="370204"/>
                  </a:moveTo>
                  <a:lnTo>
                    <a:pt x="13081" y="370204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370204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281356" y="2158143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5" h="381000">
                  <a:moveTo>
                    <a:pt x="13081" y="0"/>
                  </a:moveTo>
                  <a:lnTo>
                    <a:pt x="0" y="0"/>
                  </a:lnTo>
                  <a:lnTo>
                    <a:pt x="0" y="380468"/>
                  </a:lnTo>
                  <a:lnTo>
                    <a:pt x="13081" y="380468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33301" y="1968182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5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433388" y="196311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5" h="575944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585333" y="2163207"/>
              <a:ext cx="13335" cy="370205"/>
            </a:xfrm>
            <a:custGeom>
              <a:avLst/>
              <a:gdLst/>
              <a:ahLst/>
              <a:cxnLst/>
              <a:rect l="l" t="t" r="r" b="b"/>
              <a:pathLst>
                <a:path w="13335" h="370205">
                  <a:moveTo>
                    <a:pt x="0" y="370204"/>
                  </a:moveTo>
                  <a:lnTo>
                    <a:pt x="13081" y="370204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370204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585420" y="2158143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5" h="381000">
                  <a:moveTo>
                    <a:pt x="13081" y="0"/>
                  </a:moveTo>
                  <a:lnTo>
                    <a:pt x="0" y="0"/>
                  </a:lnTo>
                  <a:lnTo>
                    <a:pt x="0" y="380468"/>
                  </a:lnTo>
                  <a:lnTo>
                    <a:pt x="13081" y="380468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37365" y="2163207"/>
              <a:ext cx="13335" cy="370205"/>
            </a:xfrm>
            <a:custGeom>
              <a:avLst/>
              <a:gdLst/>
              <a:ahLst/>
              <a:cxnLst/>
              <a:rect l="l" t="t" r="r" b="b"/>
              <a:pathLst>
                <a:path w="13335" h="370205">
                  <a:moveTo>
                    <a:pt x="0" y="370204"/>
                  </a:moveTo>
                  <a:lnTo>
                    <a:pt x="13081" y="370204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370204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37452" y="2158143"/>
              <a:ext cx="13335" cy="381000"/>
            </a:xfrm>
            <a:custGeom>
              <a:avLst/>
              <a:gdLst/>
              <a:ahLst/>
              <a:cxnLst/>
              <a:rect l="l" t="t" r="r" b="b"/>
              <a:pathLst>
                <a:path w="13335" h="381000">
                  <a:moveTo>
                    <a:pt x="13081" y="0"/>
                  </a:moveTo>
                  <a:lnTo>
                    <a:pt x="0" y="0"/>
                  </a:lnTo>
                  <a:lnTo>
                    <a:pt x="0" y="380468"/>
                  </a:lnTo>
                  <a:lnTo>
                    <a:pt x="13081" y="380468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889397" y="1968182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889309" y="196311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41429" y="1968182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041516" y="196311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193112" y="1968182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193024" y="196311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345144" y="1968182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0" y="565228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345056" y="196311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497175" y="1968182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0" y="565228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1497088" y="196311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649207" y="1968182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0" y="565228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649120" y="196311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06565" y="2738699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163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00025" y="2733636"/>
              <a:ext cx="2081530" cy="10795"/>
            </a:xfrm>
            <a:custGeom>
              <a:avLst/>
              <a:gdLst/>
              <a:ahLst/>
              <a:cxnLst/>
              <a:rect l="l" t="t" r="r" b="b"/>
              <a:pathLst>
                <a:path w="2081530" h="10794">
                  <a:moveTo>
                    <a:pt x="2081331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2081331" y="10264"/>
                  </a:lnTo>
                  <a:lnTo>
                    <a:pt x="208133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06565" y="2934134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163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00025" y="2928934"/>
              <a:ext cx="2081530" cy="10795"/>
            </a:xfrm>
            <a:custGeom>
              <a:avLst/>
              <a:gdLst/>
              <a:ahLst/>
              <a:cxnLst/>
              <a:rect l="l" t="t" r="r" b="b"/>
              <a:pathLst>
                <a:path w="2081530" h="10794">
                  <a:moveTo>
                    <a:pt x="2081331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2081331" y="10264"/>
                  </a:lnTo>
                  <a:lnTo>
                    <a:pt x="208133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245831" y="1968182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0" y="575492"/>
                  </a:moveTo>
                  <a:lnTo>
                    <a:pt x="13080" y="575492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7549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245918" y="1963118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13081" y="0"/>
                  </a:moveTo>
                  <a:lnTo>
                    <a:pt x="0" y="0"/>
                  </a:lnTo>
                  <a:lnTo>
                    <a:pt x="0" y="585757"/>
                  </a:lnTo>
                  <a:lnTo>
                    <a:pt x="13081" y="58575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5044841" y="1968182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0" y="575492"/>
                  </a:moveTo>
                  <a:lnTo>
                    <a:pt x="13080" y="575492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7549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5044753" y="1963118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13081" y="0"/>
                  </a:moveTo>
                  <a:lnTo>
                    <a:pt x="0" y="0"/>
                  </a:lnTo>
                  <a:lnTo>
                    <a:pt x="0" y="585757"/>
                  </a:lnTo>
                  <a:lnTo>
                    <a:pt x="13081" y="58575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5843153" y="1968182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4">
                  <a:moveTo>
                    <a:pt x="0" y="575492"/>
                  </a:moveTo>
                  <a:lnTo>
                    <a:pt x="13080" y="575492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7549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5843239" y="1963118"/>
              <a:ext cx="13335" cy="586105"/>
            </a:xfrm>
            <a:custGeom>
              <a:avLst/>
              <a:gdLst/>
              <a:ahLst/>
              <a:cxnLst/>
              <a:rect l="l" t="t" r="r" b="b"/>
              <a:pathLst>
                <a:path w="13334" h="586105">
                  <a:moveTo>
                    <a:pt x="13081" y="0"/>
                  </a:moveTo>
                  <a:lnTo>
                    <a:pt x="0" y="0"/>
                  </a:lnTo>
                  <a:lnTo>
                    <a:pt x="0" y="585757"/>
                  </a:lnTo>
                  <a:lnTo>
                    <a:pt x="13081" y="58575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641640" y="1968182"/>
              <a:ext cx="13335" cy="770890"/>
            </a:xfrm>
            <a:custGeom>
              <a:avLst/>
              <a:gdLst/>
              <a:ahLst/>
              <a:cxnLst/>
              <a:rect l="l" t="t" r="r" b="b"/>
              <a:pathLst>
                <a:path w="13334" h="770889">
                  <a:moveTo>
                    <a:pt x="0" y="770517"/>
                  </a:moveTo>
                  <a:lnTo>
                    <a:pt x="13080" y="77051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77051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6641551" y="1963118"/>
              <a:ext cx="13335" cy="781050"/>
            </a:xfrm>
            <a:custGeom>
              <a:avLst/>
              <a:gdLst/>
              <a:ahLst/>
              <a:cxnLst/>
              <a:rect l="l" t="t" r="r" b="b"/>
              <a:pathLst>
                <a:path w="13334" h="781050">
                  <a:moveTo>
                    <a:pt x="13081" y="0"/>
                  </a:moveTo>
                  <a:lnTo>
                    <a:pt x="0" y="0"/>
                  </a:lnTo>
                  <a:lnTo>
                    <a:pt x="0" y="780781"/>
                  </a:lnTo>
                  <a:lnTo>
                    <a:pt x="13081" y="78078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6565" y="3519892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163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00025" y="3514691"/>
              <a:ext cx="2081530" cy="10795"/>
            </a:xfrm>
            <a:custGeom>
              <a:avLst/>
              <a:gdLst/>
              <a:ahLst/>
              <a:cxnLst/>
              <a:rect l="l" t="t" r="r" b="b"/>
              <a:pathLst>
                <a:path w="2081530" h="10795">
                  <a:moveTo>
                    <a:pt x="2081331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2081331" y="10264"/>
                  </a:lnTo>
                  <a:lnTo>
                    <a:pt x="208133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281269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5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281356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5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433301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5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433388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5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585333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5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585420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5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737365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5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737452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5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89397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889309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041429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041516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193112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1" y="565228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193024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345144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0" y="565228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0345056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1497175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0" y="565228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1497088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2649207" y="2944399"/>
              <a:ext cx="13335" cy="565785"/>
            </a:xfrm>
            <a:custGeom>
              <a:avLst/>
              <a:gdLst/>
              <a:ahLst/>
              <a:cxnLst/>
              <a:rect l="l" t="t" r="r" b="b"/>
              <a:pathLst>
                <a:path w="13334" h="565785">
                  <a:moveTo>
                    <a:pt x="0" y="565228"/>
                  </a:moveTo>
                  <a:lnTo>
                    <a:pt x="13080" y="565228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6522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2649120" y="2939198"/>
              <a:ext cx="13335" cy="575945"/>
            </a:xfrm>
            <a:custGeom>
              <a:avLst/>
              <a:gdLst/>
              <a:ahLst/>
              <a:cxnLst/>
              <a:rect l="l" t="t" r="r" b="b"/>
              <a:pathLst>
                <a:path w="13334" h="575945">
                  <a:moveTo>
                    <a:pt x="13081" y="0"/>
                  </a:moveTo>
                  <a:lnTo>
                    <a:pt x="0" y="0"/>
                  </a:lnTo>
                  <a:lnTo>
                    <a:pt x="0" y="575492"/>
                  </a:lnTo>
                  <a:lnTo>
                    <a:pt x="13081" y="5754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06565" y="3715190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163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00025" y="3710126"/>
              <a:ext cx="2081530" cy="10795"/>
            </a:xfrm>
            <a:custGeom>
              <a:avLst/>
              <a:gdLst/>
              <a:ahLst/>
              <a:cxnLst/>
              <a:rect l="l" t="t" r="r" b="b"/>
              <a:pathLst>
                <a:path w="2081530" h="10795">
                  <a:moveTo>
                    <a:pt x="2081331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2081331" y="10264"/>
                  </a:lnTo>
                  <a:lnTo>
                    <a:pt x="208133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06565" y="3910214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163" y="0"/>
                  </a:lnTo>
                </a:path>
              </a:pathLst>
            </a:custGeom>
            <a:ln w="1026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00025" y="3905150"/>
              <a:ext cx="2081530" cy="10795"/>
            </a:xfrm>
            <a:custGeom>
              <a:avLst/>
              <a:gdLst/>
              <a:ahLst/>
              <a:cxnLst/>
              <a:rect l="l" t="t" r="r" b="b"/>
              <a:pathLst>
                <a:path w="2081530" h="10795">
                  <a:moveTo>
                    <a:pt x="2081331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2081331" y="10264"/>
                  </a:lnTo>
                  <a:lnTo>
                    <a:pt x="208133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00025" y="1176862"/>
              <a:ext cx="13335" cy="6628765"/>
            </a:xfrm>
            <a:custGeom>
              <a:avLst/>
              <a:gdLst/>
              <a:ahLst/>
              <a:cxnLst/>
              <a:rect l="l" t="t" r="r" b="b"/>
              <a:pathLst>
                <a:path w="13335" h="6628765">
                  <a:moveTo>
                    <a:pt x="0" y="6628363"/>
                  </a:moveTo>
                  <a:lnTo>
                    <a:pt x="13081" y="6628363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6628363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00025" y="1171662"/>
              <a:ext cx="13335" cy="6638925"/>
            </a:xfrm>
            <a:custGeom>
              <a:avLst/>
              <a:gdLst/>
              <a:ahLst/>
              <a:cxnLst/>
              <a:rect l="l" t="t" r="r" b="b"/>
              <a:pathLst>
                <a:path w="13335" h="6638925">
                  <a:moveTo>
                    <a:pt x="13081" y="0"/>
                  </a:moveTo>
                  <a:lnTo>
                    <a:pt x="0" y="0"/>
                  </a:lnTo>
                  <a:lnTo>
                    <a:pt x="0" y="6638765"/>
                  </a:lnTo>
                  <a:lnTo>
                    <a:pt x="13081" y="6638765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287810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281356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5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439842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433388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5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591873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85420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5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743905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37452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5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895937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889309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4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047969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041516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4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199652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193024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4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351684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345056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4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503716" y="3920479"/>
              <a:ext cx="0" cy="3884929"/>
            </a:xfrm>
            <a:custGeom>
              <a:avLst/>
              <a:gdLst/>
              <a:ahLst/>
              <a:cxnLst/>
              <a:rect l="l" t="t" r="r" b="b"/>
              <a:pathLst>
                <a:path h="3884929">
                  <a:moveTo>
                    <a:pt x="0" y="0"/>
                  </a:moveTo>
                  <a:lnTo>
                    <a:pt x="0" y="3884747"/>
                  </a:lnTo>
                </a:path>
              </a:pathLst>
            </a:custGeom>
            <a:ln w="1308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1497088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4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2649207" y="3920478"/>
              <a:ext cx="13335" cy="3884929"/>
            </a:xfrm>
            <a:custGeom>
              <a:avLst/>
              <a:gdLst/>
              <a:ahLst/>
              <a:cxnLst/>
              <a:rect l="l" t="t" r="r" b="b"/>
              <a:pathLst>
                <a:path w="13334" h="3884929">
                  <a:moveTo>
                    <a:pt x="0" y="3884747"/>
                  </a:moveTo>
                  <a:lnTo>
                    <a:pt x="13080" y="388474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388474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2649120" y="3915415"/>
              <a:ext cx="13335" cy="3895090"/>
            </a:xfrm>
            <a:custGeom>
              <a:avLst/>
              <a:gdLst/>
              <a:ahLst/>
              <a:cxnLst/>
              <a:rect l="l" t="t" r="r" b="b"/>
              <a:pathLst>
                <a:path w="13334" h="3895090">
                  <a:moveTo>
                    <a:pt x="13081" y="0"/>
                  </a:moveTo>
                  <a:lnTo>
                    <a:pt x="0" y="0"/>
                  </a:lnTo>
                  <a:lnTo>
                    <a:pt x="0" y="3895012"/>
                  </a:lnTo>
                  <a:lnTo>
                    <a:pt x="13081" y="389501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447520" y="1968182"/>
              <a:ext cx="13335" cy="5837555"/>
            </a:xfrm>
            <a:custGeom>
              <a:avLst/>
              <a:gdLst/>
              <a:ahLst/>
              <a:cxnLst/>
              <a:rect l="l" t="t" r="r" b="b"/>
              <a:pathLst>
                <a:path w="13334" h="5837555">
                  <a:moveTo>
                    <a:pt x="0" y="5837044"/>
                  </a:moveTo>
                  <a:lnTo>
                    <a:pt x="13080" y="5837044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837044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3447607" y="1963118"/>
              <a:ext cx="13335" cy="5847715"/>
            </a:xfrm>
            <a:custGeom>
              <a:avLst/>
              <a:gdLst/>
              <a:ahLst/>
              <a:cxnLst/>
              <a:rect l="l" t="t" r="r" b="b"/>
              <a:pathLst>
                <a:path w="13334" h="5847715">
                  <a:moveTo>
                    <a:pt x="13081" y="0"/>
                  </a:moveTo>
                  <a:lnTo>
                    <a:pt x="0" y="0"/>
                  </a:lnTo>
                  <a:lnTo>
                    <a:pt x="0" y="5847308"/>
                  </a:lnTo>
                  <a:lnTo>
                    <a:pt x="13081" y="5847308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4245831" y="2944399"/>
              <a:ext cx="13335" cy="4860925"/>
            </a:xfrm>
            <a:custGeom>
              <a:avLst/>
              <a:gdLst/>
              <a:ahLst/>
              <a:cxnLst/>
              <a:rect l="l" t="t" r="r" b="b"/>
              <a:pathLst>
                <a:path w="13334" h="4860925">
                  <a:moveTo>
                    <a:pt x="0" y="4860827"/>
                  </a:moveTo>
                  <a:lnTo>
                    <a:pt x="13080" y="486082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486082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4245918" y="2939335"/>
              <a:ext cx="13335" cy="4871720"/>
            </a:xfrm>
            <a:custGeom>
              <a:avLst/>
              <a:gdLst/>
              <a:ahLst/>
              <a:cxnLst/>
              <a:rect l="l" t="t" r="r" b="b"/>
              <a:pathLst>
                <a:path w="13334" h="4871720">
                  <a:moveTo>
                    <a:pt x="13081" y="0"/>
                  </a:moveTo>
                  <a:lnTo>
                    <a:pt x="0" y="0"/>
                  </a:lnTo>
                  <a:lnTo>
                    <a:pt x="0" y="4871092"/>
                  </a:lnTo>
                  <a:lnTo>
                    <a:pt x="13081" y="48710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5044841" y="2944399"/>
              <a:ext cx="13335" cy="4860925"/>
            </a:xfrm>
            <a:custGeom>
              <a:avLst/>
              <a:gdLst/>
              <a:ahLst/>
              <a:cxnLst/>
              <a:rect l="l" t="t" r="r" b="b"/>
              <a:pathLst>
                <a:path w="13334" h="4860925">
                  <a:moveTo>
                    <a:pt x="0" y="4860827"/>
                  </a:moveTo>
                  <a:lnTo>
                    <a:pt x="13080" y="486082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486082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5044753" y="2939335"/>
              <a:ext cx="13335" cy="4871720"/>
            </a:xfrm>
            <a:custGeom>
              <a:avLst/>
              <a:gdLst/>
              <a:ahLst/>
              <a:cxnLst/>
              <a:rect l="l" t="t" r="r" b="b"/>
              <a:pathLst>
                <a:path w="13334" h="4871720">
                  <a:moveTo>
                    <a:pt x="13081" y="0"/>
                  </a:moveTo>
                  <a:lnTo>
                    <a:pt x="0" y="0"/>
                  </a:lnTo>
                  <a:lnTo>
                    <a:pt x="0" y="4871092"/>
                  </a:lnTo>
                  <a:lnTo>
                    <a:pt x="13081" y="487109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00025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00025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281269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281356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33301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33388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585333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585420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737365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737452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889397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889309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041429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041516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193112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1" y="174769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193024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0345144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0" y="174769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0345056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1497175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0" y="174769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1497088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2649207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0" y="174769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2649120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3447520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0" y="174769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3447607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4245831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0" y="174769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4245918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5044841" y="8216214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769"/>
                  </a:moveTo>
                  <a:lnTo>
                    <a:pt x="13080" y="174769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76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5044753" y="821108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5843153" y="2944399"/>
              <a:ext cx="13335" cy="5457190"/>
            </a:xfrm>
            <a:custGeom>
              <a:avLst/>
              <a:gdLst/>
              <a:ahLst/>
              <a:cxnLst/>
              <a:rect l="l" t="t" r="r" b="b"/>
              <a:pathLst>
                <a:path w="13334" h="5457190">
                  <a:moveTo>
                    <a:pt x="0" y="5456849"/>
                  </a:moveTo>
                  <a:lnTo>
                    <a:pt x="13080" y="5456849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545684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5843239" y="2939335"/>
              <a:ext cx="13335" cy="5467350"/>
            </a:xfrm>
            <a:custGeom>
              <a:avLst/>
              <a:gdLst/>
              <a:ahLst/>
              <a:cxnLst/>
              <a:rect l="l" t="t" r="r" b="b"/>
              <a:pathLst>
                <a:path w="13334" h="5467350">
                  <a:moveTo>
                    <a:pt x="13081" y="0"/>
                  </a:moveTo>
                  <a:lnTo>
                    <a:pt x="0" y="0"/>
                  </a:lnTo>
                  <a:lnTo>
                    <a:pt x="0" y="5467113"/>
                  </a:lnTo>
                  <a:lnTo>
                    <a:pt x="13081" y="5467113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0025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00025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281269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281356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33301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33388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585333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585420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737365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5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737452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889397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889309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041429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041516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193112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1" y="174837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193024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0345144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0" y="17483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0345056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1497175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0" y="17483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1497088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2649207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0" y="17483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2649120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3447520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0" y="17483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3447607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4245831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0" y="17483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4245918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5044841" y="8801945"/>
              <a:ext cx="13335" cy="175260"/>
            </a:xfrm>
            <a:custGeom>
              <a:avLst/>
              <a:gdLst/>
              <a:ahLst/>
              <a:cxnLst/>
              <a:rect l="l" t="t" r="r" b="b"/>
              <a:pathLst>
                <a:path w="13334" h="175259">
                  <a:moveTo>
                    <a:pt x="0" y="174837"/>
                  </a:moveTo>
                  <a:lnTo>
                    <a:pt x="13080" y="174837"/>
                  </a:lnTo>
                  <a:lnTo>
                    <a:pt x="13080" y="0"/>
                  </a:lnTo>
                  <a:lnTo>
                    <a:pt x="0" y="0"/>
                  </a:lnTo>
                  <a:lnTo>
                    <a:pt x="0" y="17483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5044753" y="8796812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13081" y="0"/>
                  </a:moveTo>
                  <a:lnTo>
                    <a:pt x="0" y="0"/>
                  </a:lnTo>
                  <a:lnTo>
                    <a:pt x="0" y="185102"/>
                  </a:lnTo>
                  <a:lnTo>
                    <a:pt x="13081" y="18510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281269" y="9778093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0" y="185102"/>
                  </a:moveTo>
                  <a:lnTo>
                    <a:pt x="13081" y="18510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8510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281356" y="9772961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5" h="195579">
                  <a:moveTo>
                    <a:pt x="13081" y="0"/>
                  </a:moveTo>
                  <a:lnTo>
                    <a:pt x="0" y="0"/>
                  </a:lnTo>
                  <a:lnTo>
                    <a:pt x="0" y="195366"/>
                  </a:lnTo>
                  <a:lnTo>
                    <a:pt x="13081" y="19536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33301" y="9778093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0" y="185102"/>
                  </a:moveTo>
                  <a:lnTo>
                    <a:pt x="13081" y="18510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8510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33388" y="9772961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5" h="195579">
                  <a:moveTo>
                    <a:pt x="13081" y="0"/>
                  </a:moveTo>
                  <a:lnTo>
                    <a:pt x="0" y="0"/>
                  </a:lnTo>
                  <a:lnTo>
                    <a:pt x="0" y="195366"/>
                  </a:lnTo>
                  <a:lnTo>
                    <a:pt x="13081" y="19536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585333" y="9778093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0" y="185102"/>
                  </a:moveTo>
                  <a:lnTo>
                    <a:pt x="13081" y="18510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8510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585420" y="9772961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5" h="195579">
                  <a:moveTo>
                    <a:pt x="13081" y="0"/>
                  </a:moveTo>
                  <a:lnTo>
                    <a:pt x="0" y="0"/>
                  </a:lnTo>
                  <a:lnTo>
                    <a:pt x="0" y="195366"/>
                  </a:lnTo>
                  <a:lnTo>
                    <a:pt x="13081" y="19536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737365" y="9778093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5" h="185420">
                  <a:moveTo>
                    <a:pt x="0" y="185102"/>
                  </a:moveTo>
                  <a:lnTo>
                    <a:pt x="13081" y="18510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8510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737452" y="9772961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5" h="195579">
                  <a:moveTo>
                    <a:pt x="13081" y="0"/>
                  </a:moveTo>
                  <a:lnTo>
                    <a:pt x="0" y="0"/>
                  </a:lnTo>
                  <a:lnTo>
                    <a:pt x="0" y="195366"/>
                  </a:lnTo>
                  <a:lnTo>
                    <a:pt x="13081" y="19536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889397" y="9778093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0" y="185102"/>
                  </a:moveTo>
                  <a:lnTo>
                    <a:pt x="13081" y="18510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8510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889309" y="9772961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4" h="195579">
                  <a:moveTo>
                    <a:pt x="13081" y="0"/>
                  </a:moveTo>
                  <a:lnTo>
                    <a:pt x="0" y="0"/>
                  </a:lnTo>
                  <a:lnTo>
                    <a:pt x="0" y="195366"/>
                  </a:lnTo>
                  <a:lnTo>
                    <a:pt x="13081" y="19536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041429" y="9778093"/>
              <a:ext cx="13335" cy="185420"/>
            </a:xfrm>
            <a:custGeom>
              <a:avLst/>
              <a:gdLst/>
              <a:ahLst/>
              <a:cxnLst/>
              <a:rect l="l" t="t" r="r" b="b"/>
              <a:pathLst>
                <a:path w="13334" h="185420">
                  <a:moveTo>
                    <a:pt x="0" y="185102"/>
                  </a:moveTo>
                  <a:lnTo>
                    <a:pt x="13081" y="185102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8510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041516" y="9772961"/>
              <a:ext cx="13335" cy="195580"/>
            </a:xfrm>
            <a:custGeom>
              <a:avLst/>
              <a:gdLst/>
              <a:ahLst/>
              <a:cxnLst/>
              <a:rect l="l" t="t" r="r" b="b"/>
              <a:pathLst>
                <a:path w="13334" h="195579">
                  <a:moveTo>
                    <a:pt x="13081" y="0"/>
                  </a:moveTo>
                  <a:lnTo>
                    <a:pt x="0" y="0"/>
                  </a:lnTo>
                  <a:lnTo>
                    <a:pt x="0" y="195366"/>
                  </a:lnTo>
                  <a:lnTo>
                    <a:pt x="13081" y="19536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00025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5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00025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5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193112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4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193024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4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345144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4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0345056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4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497176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4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1497088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4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2649208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4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2649120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4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3447520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4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3447607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4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4245832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4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4245919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4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5044841" y="9778093"/>
              <a:ext cx="13335" cy="385445"/>
            </a:xfrm>
            <a:custGeom>
              <a:avLst/>
              <a:gdLst/>
              <a:ahLst/>
              <a:cxnLst/>
              <a:rect l="l" t="t" r="r" b="b"/>
              <a:pathLst>
                <a:path w="13334" h="385445">
                  <a:moveTo>
                    <a:pt x="13081" y="0"/>
                  </a:moveTo>
                  <a:lnTo>
                    <a:pt x="0" y="0"/>
                  </a:lnTo>
                  <a:lnTo>
                    <a:pt x="0" y="385079"/>
                  </a:lnTo>
                  <a:lnTo>
                    <a:pt x="13081" y="385079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5044754" y="9772965"/>
              <a:ext cx="13335" cy="390525"/>
            </a:xfrm>
            <a:custGeom>
              <a:avLst/>
              <a:gdLst/>
              <a:ahLst/>
              <a:cxnLst/>
              <a:rect l="l" t="t" r="r" b="b"/>
              <a:pathLst>
                <a:path w="13334" h="390525">
                  <a:moveTo>
                    <a:pt x="13081" y="0"/>
                  </a:moveTo>
                  <a:lnTo>
                    <a:pt x="0" y="0"/>
                  </a:lnTo>
                  <a:lnTo>
                    <a:pt x="0" y="390207"/>
                  </a:lnTo>
                  <a:lnTo>
                    <a:pt x="13081" y="39020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5843153" y="8606537"/>
              <a:ext cx="13335" cy="1557020"/>
            </a:xfrm>
            <a:custGeom>
              <a:avLst/>
              <a:gdLst/>
              <a:ahLst/>
              <a:cxnLst/>
              <a:rect l="l" t="t" r="r" b="b"/>
              <a:pathLst>
                <a:path w="13334" h="1557020">
                  <a:moveTo>
                    <a:pt x="13081" y="0"/>
                  </a:moveTo>
                  <a:lnTo>
                    <a:pt x="0" y="0"/>
                  </a:lnTo>
                  <a:lnTo>
                    <a:pt x="0" y="1556635"/>
                  </a:lnTo>
                  <a:lnTo>
                    <a:pt x="13081" y="1556635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5843240" y="8601450"/>
              <a:ext cx="13335" cy="1562100"/>
            </a:xfrm>
            <a:custGeom>
              <a:avLst/>
              <a:gdLst/>
              <a:ahLst/>
              <a:cxnLst/>
              <a:rect l="l" t="t" r="r" b="b"/>
              <a:pathLst>
                <a:path w="13334" h="1562100">
                  <a:moveTo>
                    <a:pt x="13081" y="0"/>
                  </a:moveTo>
                  <a:lnTo>
                    <a:pt x="0" y="0"/>
                  </a:lnTo>
                  <a:lnTo>
                    <a:pt x="0" y="1561721"/>
                  </a:lnTo>
                  <a:lnTo>
                    <a:pt x="13081" y="156172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6641640" y="2944398"/>
              <a:ext cx="13335" cy="7219315"/>
            </a:xfrm>
            <a:custGeom>
              <a:avLst/>
              <a:gdLst/>
              <a:ahLst/>
              <a:cxnLst/>
              <a:rect l="l" t="t" r="r" b="b"/>
              <a:pathLst>
                <a:path w="13334" h="7219315">
                  <a:moveTo>
                    <a:pt x="13081" y="0"/>
                  </a:moveTo>
                  <a:lnTo>
                    <a:pt x="0" y="0"/>
                  </a:lnTo>
                  <a:lnTo>
                    <a:pt x="0" y="7218773"/>
                  </a:lnTo>
                  <a:lnTo>
                    <a:pt x="13081" y="7218773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6641553" y="2939175"/>
              <a:ext cx="13335" cy="7224395"/>
            </a:xfrm>
            <a:custGeom>
              <a:avLst/>
              <a:gdLst/>
              <a:ahLst/>
              <a:cxnLst/>
              <a:rect l="l" t="t" r="r" b="b"/>
              <a:pathLst>
                <a:path w="13334" h="7224395">
                  <a:moveTo>
                    <a:pt x="13081" y="0"/>
                  </a:moveTo>
                  <a:lnTo>
                    <a:pt x="0" y="0"/>
                  </a:lnTo>
                  <a:lnTo>
                    <a:pt x="0" y="7223997"/>
                  </a:lnTo>
                  <a:lnTo>
                    <a:pt x="13081" y="722399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7439952" y="1968182"/>
              <a:ext cx="13335" cy="8195309"/>
            </a:xfrm>
            <a:custGeom>
              <a:avLst/>
              <a:gdLst/>
              <a:ahLst/>
              <a:cxnLst/>
              <a:rect l="l" t="t" r="r" b="b"/>
              <a:pathLst>
                <a:path w="13334" h="8195309">
                  <a:moveTo>
                    <a:pt x="13081" y="0"/>
                  </a:moveTo>
                  <a:lnTo>
                    <a:pt x="0" y="0"/>
                  </a:lnTo>
                  <a:lnTo>
                    <a:pt x="0" y="8194990"/>
                  </a:lnTo>
                  <a:lnTo>
                    <a:pt x="13081" y="8194990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7439864" y="1963095"/>
              <a:ext cx="13335" cy="8200390"/>
            </a:xfrm>
            <a:custGeom>
              <a:avLst/>
              <a:gdLst/>
              <a:ahLst/>
              <a:cxnLst/>
              <a:rect l="l" t="t" r="r" b="b"/>
              <a:pathLst>
                <a:path w="13334" h="8200390">
                  <a:moveTo>
                    <a:pt x="13081" y="0"/>
                  </a:moveTo>
                  <a:lnTo>
                    <a:pt x="0" y="0"/>
                  </a:lnTo>
                  <a:lnTo>
                    <a:pt x="0" y="8200076"/>
                  </a:lnTo>
                  <a:lnTo>
                    <a:pt x="13081" y="820007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8238787" y="1968182"/>
              <a:ext cx="13335" cy="8195309"/>
            </a:xfrm>
            <a:custGeom>
              <a:avLst/>
              <a:gdLst/>
              <a:ahLst/>
              <a:cxnLst/>
              <a:rect l="l" t="t" r="r" b="b"/>
              <a:pathLst>
                <a:path w="13334" h="8195309">
                  <a:moveTo>
                    <a:pt x="13081" y="0"/>
                  </a:moveTo>
                  <a:lnTo>
                    <a:pt x="0" y="0"/>
                  </a:lnTo>
                  <a:lnTo>
                    <a:pt x="0" y="8194990"/>
                  </a:lnTo>
                  <a:lnTo>
                    <a:pt x="13081" y="8194990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8238699" y="1963095"/>
              <a:ext cx="13335" cy="8200390"/>
            </a:xfrm>
            <a:custGeom>
              <a:avLst/>
              <a:gdLst/>
              <a:ahLst/>
              <a:cxnLst/>
              <a:rect l="l" t="t" r="r" b="b"/>
              <a:pathLst>
                <a:path w="13334" h="8200390">
                  <a:moveTo>
                    <a:pt x="13081" y="0"/>
                  </a:moveTo>
                  <a:lnTo>
                    <a:pt x="0" y="0"/>
                  </a:lnTo>
                  <a:lnTo>
                    <a:pt x="0" y="8200076"/>
                  </a:lnTo>
                  <a:lnTo>
                    <a:pt x="13081" y="8200076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06565" y="1171730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4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00025" y="1171572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4">
                  <a:moveTo>
                    <a:pt x="0" y="10354"/>
                  </a:moveTo>
                  <a:lnTo>
                    <a:pt x="18087975" y="10354"/>
                  </a:lnTo>
                  <a:lnTo>
                    <a:pt x="18087975" y="89"/>
                  </a:lnTo>
                  <a:lnTo>
                    <a:pt x="0" y="0"/>
                  </a:lnTo>
                  <a:lnTo>
                    <a:pt x="0" y="10354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06565" y="1367028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4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00025" y="1367096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4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06565" y="1562052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4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00025" y="1562121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4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756987" y="1757487"/>
              <a:ext cx="12531090" cy="10795"/>
            </a:xfrm>
            <a:custGeom>
              <a:avLst/>
              <a:gdLst/>
              <a:ahLst/>
              <a:cxnLst/>
              <a:rect l="l" t="t" r="r" b="b"/>
              <a:pathLst>
                <a:path w="12531090" h="10794">
                  <a:moveTo>
                    <a:pt x="12531013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2531013" y="10264"/>
                  </a:lnTo>
                  <a:lnTo>
                    <a:pt x="125310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750534" y="1757419"/>
              <a:ext cx="12538075" cy="10795"/>
            </a:xfrm>
            <a:custGeom>
              <a:avLst/>
              <a:gdLst/>
              <a:ahLst/>
              <a:cxnLst/>
              <a:rect l="l" t="t" r="r" b="b"/>
              <a:pathLst>
                <a:path w="12538075" h="10794">
                  <a:moveTo>
                    <a:pt x="1253746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2537467" y="10264"/>
                  </a:lnTo>
                  <a:lnTo>
                    <a:pt x="1253746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756987" y="1952785"/>
              <a:ext cx="12531090" cy="10795"/>
            </a:xfrm>
            <a:custGeom>
              <a:avLst/>
              <a:gdLst/>
              <a:ahLst/>
              <a:cxnLst/>
              <a:rect l="l" t="t" r="r" b="b"/>
              <a:pathLst>
                <a:path w="12531090" h="10794">
                  <a:moveTo>
                    <a:pt x="12531013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2531013" y="10264"/>
                  </a:lnTo>
                  <a:lnTo>
                    <a:pt x="125310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750534" y="1952854"/>
              <a:ext cx="12538075" cy="10795"/>
            </a:xfrm>
            <a:custGeom>
              <a:avLst/>
              <a:gdLst/>
              <a:ahLst/>
              <a:cxnLst/>
              <a:rect l="l" t="t" r="r" b="b"/>
              <a:pathLst>
                <a:path w="12538075" h="10794">
                  <a:moveTo>
                    <a:pt x="1253746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2537467" y="10264"/>
                  </a:lnTo>
                  <a:lnTo>
                    <a:pt x="1253746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756987" y="2147809"/>
              <a:ext cx="12531090" cy="10795"/>
            </a:xfrm>
            <a:custGeom>
              <a:avLst/>
              <a:gdLst/>
              <a:ahLst/>
              <a:cxnLst/>
              <a:rect l="l" t="t" r="r" b="b"/>
              <a:pathLst>
                <a:path w="12531090" h="10794">
                  <a:moveTo>
                    <a:pt x="12531013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2531013" y="10264"/>
                  </a:lnTo>
                  <a:lnTo>
                    <a:pt x="125310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750534" y="2147878"/>
              <a:ext cx="12538075" cy="10795"/>
            </a:xfrm>
            <a:custGeom>
              <a:avLst/>
              <a:gdLst/>
              <a:ahLst/>
              <a:cxnLst/>
              <a:rect l="l" t="t" r="r" b="b"/>
              <a:pathLst>
                <a:path w="12538075" h="10794">
                  <a:moveTo>
                    <a:pt x="1253746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2537467" y="10264"/>
                  </a:lnTo>
                  <a:lnTo>
                    <a:pt x="1253746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06565" y="2343244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4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00025" y="2343176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4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668830" y="2538543"/>
              <a:ext cx="5619750" cy="10795"/>
            </a:xfrm>
            <a:custGeom>
              <a:avLst/>
              <a:gdLst/>
              <a:ahLst/>
              <a:cxnLst/>
              <a:rect l="l" t="t" r="r" b="b"/>
              <a:pathLst>
                <a:path w="5619750" h="10794">
                  <a:moveTo>
                    <a:pt x="5619170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19170" y="10264"/>
                  </a:lnTo>
                  <a:lnTo>
                    <a:pt x="561917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2662202" y="2538611"/>
              <a:ext cx="5626100" cy="10795"/>
            </a:xfrm>
            <a:custGeom>
              <a:avLst/>
              <a:gdLst/>
              <a:ahLst/>
              <a:cxnLst/>
              <a:rect l="l" t="t" r="r" b="b"/>
              <a:pathLst>
                <a:path w="5626100" h="10794">
                  <a:moveTo>
                    <a:pt x="562579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25798" y="10264"/>
                  </a:lnTo>
                  <a:lnTo>
                    <a:pt x="5625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2668830" y="2733567"/>
              <a:ext cx="5619750" cy="10795"/>
            </a:xfrm>
            <a:custGeom>
              <a:avLst/>
              <a:gdLst/>
              <a:ahLst/>
              <a:cxnLst/>
              <a:rect l="l" t="t" r="r" b="b"/>
              <a:pathLst>
                <a:path w="5619750" h="10794">
                  <a:moveTo>
                    <a:pt x="5619170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19170" y="10264"/>
                  </a:lnTo>
                  <a:lnTo>
                    <a:pt x="561917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2662202" y="2733635"/>
              <a:ext cx="5626100" cy="10795"/>
            </a:xfrm>
            <a:custGeom>
              <a:avLst/>
              <a:gdLst/>
              <a:ahLst/>
              <a:cxnLst/>
              <a:rect l="l" t="t" r="r" b="b"/>
              <a:pathLst>
                <a:path w="5626100" h="10794">
                  <a:moveTo>
                    <a:pt x="562579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25798" y="10264"/>
                  </a:lnTo>
                  <a:lnTo>
                    <a:pt x="5625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2668830" y="2929002"/>
              <a:ext cx="5619750" cy="10795"/>
            </a:xfrm>
            <a:custGeom>
              <a:avLst/>
              <a:gdLst/>
              <a:ahLst/>
              <a:cxnLst/>
              <a:rect l="l" t="t" r="r" b="b"/>
              <a:pathLst>
                <a:path w="5619750" h="10794">
                  <a:moveTo>
                    <a:pt x="5619170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19170" y="10264"/>
                  </a:lnTo>
                  <a:lnTo>
                    <a:pt x="561917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2662202" y="2928933"/>
              <a:ext cx="5626100" cy="10795"/>
            </a:xfrm>
            <a:custGeom>
              <a:avLst/>
              <a:gdLst/>
              <a:ahLst/>
              <a:cxnLst/>
              <a:rect l="l" t="t" r="r" b="b"/>
              <a:pathLst>
                <a:path w="5626100" h="10794">
                  <a:moveTo>
                    <a:pt x="562579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25798" y="10264"/>
                  </a:lnTo>
                  <a:lnTo>
                    <a:pt x="5625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06565" y="3124300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4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00025" y="3124368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4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06565" y="3319324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00025" y="3319393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2668830" y="3514759"/>
              <a:ext cx="5619750" cy="10795"/>
            </a:xfrm>
            <a:custGeom>
              <a:avLst/>
              <a:gdLst/>
              <a:ahLst/>
              <a:cxnLst/>
              <a:rect l="l" t="t" r="r" b="b"/>
              <a:pathLst>
                <a:path w="5619750" h="10795">
                  <a:moveTo>
                    <a:pt x="5619170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19170" y="10264"/>
                  </a:lnTo>
                  <a:lnTo>
                    <a:pt x="561917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2662202" y="3514691"/>
              <a:ext cx="5626100" cy="10795"/>
            </a:xfrm>
            <a:custGeom>
              <a:avLst/>
              <a:gdLst/>
              <a:ahLst/>
              <a:cxnLst/>
              <a:rect l="l" t="t" r="r" b="b"/>
              <a:pathLst>
                <a:path w="5626100" h="10795">
                  <a:moveTo>
                    <a:pt x="562579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25798" y="10264"/>
                  </a:lnTo>
                  <a:lnTo>
                    <a:pt x="5625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2668830" y="3710057"/>
              <a:ext cx="5619750" cy="10795"/>
            </a:xfrm>
            <a:custGeom>
              <a:avLst/>
              <a:gdLst/>
              <a:ahLst/>
              <a:cxnLst/>
              <a:rect l="l" t="t" r="r" b="b"/>
              <a:pathLst>
                <a:path w="5619750" h="10795">
                  <a:moveTo>
                    <a:pt x="5619170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19170" y="10264"/>
                  </a:lnTo>
                  <a:lnTo>
                    <a:pt x="561917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2662202" y="3710126"/>
              <a:ext cx="5626100" cy="10795"/>
            </a:xfrm>
            <a:custGeom>
              <a:avLst/>
              <a:gdLst/>
              <a:ahLst/>
              <a:cxnLst/>
              <a:rect l="l" t="t" r="r" b="b"/>
              <a:pathLst>
                <a:path w="5626100" h="10795">
                  <a:moveTo>
                    <a:pt x="562579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25798" y="10264"/>
                  </a:lnTo>
                  <a:lnTo>
                    <a:pt x="5625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2668830" y="3905081"/>
              <a:ext cx="5619750" cy="10795"/>
            </a:xfrm>
            <a:custGeom>
              <a:avLst/>
              <a:gdLst/>
              <a:ahLst/>
              <a:cxnLst/>
              <a:rect l="l" t="t" r="r" b="b"/>
              <a:pathLst>
                <a:path w="5619750" h="10795">
                  <a:moveTo>
                    <a:pt x="5619170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19170" y="10264"/>
                  </a:lnTo>
                  <a:lnTo>
                    <a:pt x="561917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2662202" y="3905150"/>
              <a:ext cx="5626100" cy="10795"/>
            </a:xfrm>
            <a:custGeom>
              <a:avLst/>
              <a:gdLst/>
              <a:ahLst/>
              <a:cxnLst/>
              <a:rect l="l" t="t" r="r" b="b"/>
              <a:pathLst>
                <a:path w="5626100" h="10795">
                  <a:moveTo>
                    <a:pt x="5625798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5625798" y="10264"/>
                  </a:lnTo>
                  <a:lnTo>
                    <a:pt x="5625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06565" y="4100516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00025" y="4100448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06565" y="4295814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00025" y="4295883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06565" y="4490839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00025" y="4490907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06565" y="4686274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00025" y="4686206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06565" y="4881572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00025" y="4881640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06565" y="5076596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00025" y="5076665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06565" y="5272031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00025" y="5271963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06565" y="5467329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00025" y="5467398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06565" y="5662354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00025" y="5662422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06565" y="5857788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00025" y="5857720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06565" y="6053086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00025" y="6053155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06565" y="6248111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00025" y="6248179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06565" y="6443546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00025" y="6443477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06565" y="6638844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00025" y="6638912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06565" y="6833868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00025" y="6833936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06565" y="7029303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00025" y="7029235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06565" y="7224601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00025" y="7224670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06565" y="7419625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00025" y="7419694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06565" y="7615060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00025" y="7614992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5064463" y="7810359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5057835" y="7810427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5064463" y="8005383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5057835" y="8005451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5064463" y="8200818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5057835" y="8200750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5064463" y="8396116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5057835" y="8396184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5064463" y="8591140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5057835" y="8591209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5064463" y="8786575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5057835" y="8786548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5064463" y="8981914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5057835" y="8981914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5064463" y="9176939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5057835" y="9176939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5064463" y="9372305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5057835" y="9372305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5064463" y="9567672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5057835" y="9567672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5064463" y="9762696"/>
              <a:ext cx="3223895" cy="10795"/>
            </a:xfrm>
            <a:custGeom>
              <a:avLst/>
              <a:gdLst/>
              <a:ahLst/>
              <a:cxnLst/>
              <a:rect l="l" t="t" r="r" b="b"/>
              <a:pathLst>
                <a:path w="3223894" h="10795">
                  <a:moveTo>
                    <a:pt x="3223537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23537" y="10264"/>
                  </a:lnTo>
                  <a:lnTo>
                    <a:pt x="322353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5057835" y="9762696"/>
              <a:ext cx="3230245" cy="10795"/>
            </a:xfrm>
            <a:custGeom>
              <a:avLst/>
              <a:gdLst/>
              <a:ahLst/>
              <a:cxnLst/>
              <a:rect l="l" t="t" r="r" b="b"/>
              <a:pathLst>
                <a:path w="3230244" h="10795">
                  <a:moveTo>
                    <a:pt x="323016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3230165" y="10264"/>
                  </a:lnTo>
                  <a:lnTo>
                    <a:pt x="32301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06565" y="9958062"/>
              <a:ext cx="18081625" cy="10795"/>
            </a:xfrm>
            <a:custGeom>
              <a:avLst/>
              <a:gdLst/>
              <a:ahLst/>
              <a:cxnLst/>
              <a:rect l="l" t="t" r="r" b="b"/>
              <a:pathLst>
                <a:path w="18081625" h="10795">
                  <a:moveTo>
                    <a:pt x="18081435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1435" y="10264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00025" y="9958062"/>
              <a:ext cx="18087975" cy="10795"/>
            </a:xfrm>
            <a:custGeom>
              <a:avLst/>
              <a:gdLst/>
              <a:ahLst/>
              <a:cxnLst/>
              <a:rect l="l" t="t" r="r" b="b"/>
              <a:pathLst>
                <a:path w="18087975" h="10795">
                  <a:moveTo>
                    <a:pt x="18087976" y="0"/>
                  </a:moveTo>
                  <a:lnTo>
                    <a:pt x="0" y="0"/>
                  </a:lnTo>
                  <a:lnTo>
                    <a:pt x="0" y="10264"/>
                  </a:lnTo>
                  <a:lnTo>
                    <a:pt x="18087976" y="10264"/>
                  </a:lnTo>
                  <a:lnTo>
                    <a:pt x="18087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06565" y="10153433"/>
              <a:ext cx="18081625" cy="10160"/>
            </a:xfrm>
            <a:custGeom>
              <a:avLst/>
              <a:gdLst/>
              <a:ahLst/>
              <a:cxnLst/>
              <a:rect l="l" t="t" r="r" b="b"/>
              <a:pathLst>
                <a:path w="18081625" h="10159">
                  <a:moveTo>
                    <a:pt x="18081435" y="0"/>
                  </a:moveTo>
                  <a:lnTo>
                    <a:pt x="0" y="0"/>
                  </a:lnTo>
                  <a:lnTo>
                    <a:pt x="0" y="9738"/>
                  </a:lnTo>
                  <a:lnTo>
                    <a:pt x="18081435" y="9738"/>
                  </a:lnTo>
                  <a:lnTo>
                    <a:pt x="1808143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00025" y="10153433"/>
              <a:ext cx="18087975" cy="10160"/>
            </a:xfrm>
            <a:custGeom>
              <a:avLst/>
              <a:gdLst/>
              <a:ahLst/>
              <a:cxnLst/>
              <a:rect l="l" t="t" r="r" b="b"/>
              <a:pathLst>
                <a:path w="18087975" h="10159">
                  <a:moveTo>
                    <a:pt x="18087975" y="0"/>
                  </a:moveTo>
                  <a:lnTo>
                    <a:pt x="0" y="0"/>
                  </a:lnTo>
                  <a:lnTo>
                    <a:pt x="0" y="9738"/>
                  </a:lnTo>
                  <a:lnTo>
                    <a:pt x="18087975" y="9738"/>
                  </a:lnTo>
                  <a:lnTo>
                    <a:pt x="1808797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39268" y="4661573"/>
              <a:ext cx="12139930" cy="2956560"/>
            </a:xfrm>
            <a:custGeom>
              <a:avLst/>
              <a:gdLst/>
              <a:ahLst/>
              <a:cxnLst/>
              <a:rect l="l" t="t" r="r" b="b"/>
              <a:pathLst>
                <a:path w="12139930" h="2956559">
                  <a:moveTo>
                    <a:pt x="12139498" y="136867"/>
                  </a:moveTo>
                  <a:lnTo>
                    <a:pt x="12130608" y="93624"/>
                  </a:lnTo>
                  <a:lnTo>
                    <a:pt x="12105831" y="56057"/>
                  </a:lnTo>
                  <a:lnTo>
                    <a:pt x="12068073" y="26416"/>
                  </a:lnTo>
                  <a:lnTo>
                    <a:pt x="12020194" y="6985"/>
                  </a:lnTo>
                  <a:lnTo>
                    <a:pt x="11965076" y="0"/>
                  </a:lnTo>
                  <a:lnTo>
                    <a:pt x="174396" y="0"/>
                  </a:lnTo>
                  <a:lnTo>
                    <a:pt x="119265" y="6985"/>
                  </a:lnTo>
                  <a:lnTo>
                    <a:pt x="71399" y="26416"/>
                  </a:lnTo>
                  <a:lnTo>
                    <a:pt x="33642" y="56057"/>
                  </a:lnTo>
                  <a:lnTo>
                    <a:pt x="8890" y="93624"/>
                  </a:lnTo>
                  <a:lnTo>
                    <a:pt x="0" y="136867"/>
                  </a:lnTo>
                  <a:lnTo>
                    <a:pt x="0" y="2819298"/>
                  </a:lnTo>
                  <a:lnTo>
                    <a:pt x="8890" y="2862605"/>
                  </a:lnTo>
                  <a:lnTo>
                    <a:pt x="33642" y="2900172"/>
                  </a:lnTo>
                  <a:lnTo>
                    <a:pt x="71399" y="2929788"/>
                  </a:lnTo>
                  <a:lnTo>
                    <a:pt x="119265" y="2949194"/>
                  </a:lnTo>
                  <a:lnTo>
                    <a:pt x="174396" y="2956166"/>
                  </a:lnTo>
                  <a:lnTo>
                    <a:pt x="11965076" y="2956166"/>
                  </a:lnTo>
                  <a:lnTo>
                    <a:pt x="12020194" y="2949194"/>
                  </a:lnTo>
                  <a:lnTo>
                    <a:pt x="12068073" y="2929788"/>
                  </a:lnTo>
                  <a:lnTo>
                    <a:pt x="12105831" y="2900172"/>
                  </a:lnTo>
                  <a:lnTo>
                    <a:pt x="12130608" y="2862605"/>
                  </a:lnTo>
                  <a:lnTo>
                    <a:pt x="12139498" y="2819298"/>
                  </a:lnTo>
                  <a:lnTo>
                    <a:pt x="12139498" y="2206853"/>
                  </a:lnTo>
                  <a:lnTo>
                    <a:pt x="12139498" y="400316"/>
                  </a:lnTo>
                  <a:lnTo>
                    <a:pt x="12139498" y="136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822925" y="5067085"/>
              <a:ext cx="9556115" cy="1621790"/>
            </a:xfrm>
            <a:custGeom>
              <a:avLst/>
              <a:gdLst/>
              <a:ahLst/>
              <a:cxnLst/>
              <a:rect l="l" t="t" r="r" b="b"/>
              <a:pathLst>
                <a:path w="9556115" h="1621790">
                  <a:moveTo>
                    <a:pt x="0" y="1621781"/>
                  </a:moveTo>
                  <a:lnTo>
                    <a:pt x="9555847" y="1621781"/>
                  </a:lnTo>
                </a:path>
                <a:path w="9556115" h="1621790">
                  <a:moveTo>
                    <a:pt x="0" y="1447285"/>
                  </a:moveTo>
                  <a:lnTo>
                    <a:pt x="9555847" y="1447285"/>
                  </a:lnTo>
                </a:path>
                <a:path w="9556115" h="1621790">
                  <a:moveTo>
                    <a:pt x="0" y="1262526"/>
                  </a:moveTo>
                  <a:lnTo>
                    <a:pt x="9555847" y="1262526"/>
                  </a:lnTo>
                </a:path>
                <a:path w="9556115" h="1621790">
                  <a:moveTo>
                    <a:pt x="0" y="1088030"/>
                  </a:moveTo>
                  <a:lnTo>
                    <a:pt x="9555847" y="1088030"/>
                  </a:lnTo>
                </a:path>
                <a:path w="9556115" h="1621790">
                  <a:moveTo>
                    <a:pt x="0" y="903270"/>
                  </a:moveTo>
                  <a:lnTo>
                    <a:pt x="9555847" y="903270"/>
                  </a:lnTo>
                </a:path>
                <a:path w="9556115" h="1621790">
                  <a:moveTo>
                    <a:pt x="0" y="718510"/>
                  </a:moveTo>
                  <a:lnTo>
                    <a:pt x="9555847" y="718510"/>
                  </a:lnTo>
                </a:path>
                <a:path w="9556115" h="1621790">
                  <a:moveTo>
                    <a:pt x="0" y="544015"/>
                  </a:moveTo>
                  <a:lnTo>
                    <a:pt x="9555847" y="544015"/>
                  </a:lnTo>
                </a:path>
                <a:path w="9556115" h="1621790">
                  <a:moveTo>
                    <a:pt x="0" y="359255"/>
                  </a:moveTo>
                  <a:lnTo>
                    <a:pt x="9555847" y="359255"/>
                  </a:lnTo>
                </a:path>
                <a:path w="9556115" h="1621790">
                  <a:moveTo>
                    <a:pt x="0" y="184759"/>
                  </a:moveTo>
                  <a:lnTo>
                    <a:pt x="9555847" y="184759"/>
                  </a:lnTo>
                </a:path>
                <a:path w="9556115" h="1621790">
                  <a:moveTo>
                    <a:pt x="0" y="0"/>
                  </a:moveTo>
                  <a:lnTo>
                    <a:pt x="9555847" y="0"/>
                  </a:lnTo>
                </a:path>
              </a:pathLst>
            </a:custGeom>
            <a:ln w="7781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822925" y="5067085"/>
              <a:ext cx="0" cy="1806575"/>
            </a:xfrm>
            <a:custGeom>
              <a:avLst/>
              <a:gdLst/>
              <a:ahLst/>
              <a:cxnLst/>
              <a:rect l="l" t="t" r="r" b="b"/>
              <a:pathLst>
                <a:path h="1806575">
                  <a:moveTo>
                    <a:pt x="0" y="1806541"/>
                  </a:moveTo>
                  <a:lnTo>
                    <a:pt x="0" y="0"/>
                  </a:lnTo>
                </a:path>
              </a:pathLst>
            </a:custGeom>
            <a:ln w="87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822925" y="6870204"/>
              <a:ext cx="9556115" cy="6985"/>
            </a:xfrm>
            <a:custGeom>
              <a:avLst/>
              <a:gdLst/>
              <a:ahLst/>
              <a:cxnLst/>
              <a:rect l="l" t="t" r="r" b="b"/>
              <a:pathLst>
                <a:path w="9556115" h="6984">
                  <a:moveTo>
                    <a:pt x="9555847" y="0"/>
                  </a:moveTo>
                  <a:lnTo>
                    <a:pt x="0" y="0"/>
                  </a:lnTo>
                  <a:lnTo>
                    <a:pt x="0" y="6842"/>
                  </a:lnTo>
                  <a:lnTo>
                    <a:pt x="9555847" y="6842"/>
                  </a:lnTo>
                  <a:lnTo>
                    <a:pt x="9555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359260" y="5251845"/>
              <a:ext cx="8489950" cy="472440"/>
            </a:xfrm>
            <a:custGeom>
              <a:avLst/>
              <a:gdLst/>
              <a:ahLst/>
              <a:cxnLst/>
              <a:rect l="l" t="t" r="r" b="b"/>
              <a:pathLst>
                <a:path w="8489950" h="472439">
                  <a:moveTo>
                    <a:pt x="0" y="61586"/>
                  </a:moveTo>
                  <a:lnTo>
                    <a:pt x="1059590" y="195024"/>
                  </a:lnTo>
                  <a:lnTo>
                    <a:pt x="2119180" y="0"/>
                  </a:lnTo>
                  <a:lnTo>
                    <a:pt x="3178770" y="215553"/>
                  </a:lnTo>
                  <a:lnTo>
                    <a:pt x="4238360" y="359255"/>
                  </a:lnTo>
                  <a:lnTo>
                    <a:pt x="5311032" y="153966"/>
                  </a:lnTo>
                  <a:lnTo>
                    <a:pt x="6370622" y="328462"/>
                  </a:lnTo>
                  <a:lnTo>
                    <a:pt x="7430213" y="472164"/>
                  </a:lnTo>
                  <a:lnTo>
                    <a:pt x="8489803" y="246346"/>
                  </a:lnTo>
                </a:path>
              </a:pathLst>
            </a:custGeom>
            <a:ln w="3081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352632" y="6509170"/>
              <a:ext cx="8489950" cy="359410"/>
            </a:xfrm>
            <a:custGeom>
              <a:avLst/>
              <a:gdLst/>
              <a:ahLst/>
              <a:cxnLst/>
              <a:rect l="l" t="t" r="r" b="b"/>
              <a:pathLst>
                <a:path w="8489950" h="359409">
                  <a:moveTo>
                    <a:pt x="0" y="359255"/>
                  </a:moveTo>
                  <a:lnTo>
                    <a:pt x="1059590" y="359255"/>
                  </a:lnTo>
                  <a:lnTo>
                    <a:pt x="2132261" y="0"/>
                  </a:lnTo>
                  <a:lnTo>
                    <a:pt x="3191852" y="359255"/>
                  </a:lnTo>
                  <a:lnTo>
                    <a:pt x="4251442" y="359255"/>
                  </a:lnTo>
                  <a:lnTo>
                    <a:pt x="5311032" y="0"/>
                  </a:lnTo>
                  <a:lnTo>
                    <a:pt x="6370622" y="359255"/>
                  </a:lnTo>
                  <a:lnTo>
                    <a:pt x="7430213" y="359255"/>
                  </a:lnTo>
                  <a:lnTo>
                    <a:pt x="8489803" y="0"/>
                  </a:lnTo>
                </a:path>
              </a:pathLst>
            </a:custGeom>
            <a:ln w="2053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3" name="object 433"/>
          <p:cNvSpPr txBox="1"/>
          <p:nvPr/>
        </p:nvSpPr>
        <p:spPr>
          <a:xfrm>
            <a:off x="3502142" y="5218616"/>
            <a:ext cx="7334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$43,211.45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4564348" y="5351369"/>
            <a:ext cx="7334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$39,540.67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5626031" y="5155250"/>
            <a:ext cx="73660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$44,960.67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6688238" y="5378331"/>
            <a:ext cx="7334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$38,792.67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7750619" y="5514163"/>
            <a:ext cx="7340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$35,024.67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8812825" y="5308943"/>
            <a:ext cx="7334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$40,716.67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9874509" y="5484054"/>
            <a:ext cx="7340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$35,858.67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10936716" y="5627825"/>
            <a:ext cx="7334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$31,900.67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11613458" y="5409124"/>
            <a:ext cx="73660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$37,942.67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2312086" y="6774636"/>
            <a:ext cx="3803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5">
                <a:latin typeface="Calibri"/>
                <a:cs typeface="Calibri"/>
              </a:rPr>
              <a:t>$0.00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1954529" y="5113781"/>
            <a:ext cx="747395" cy="165353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380"/>
              </a:spcBef>
            </a:pPr>
            <a:r>
              <a:rPr sz="950" spc="110">
                <a:latin typeface="Calibri"/>
                <a:cs typeface="Calibri"/>
              </a:rPr>
              <a:t>$45,000.</a:t>
            </a:r>
            <a:r>
              <a:rPr sz="950" spc="-105">
                <a:latin typeface="Calibri"/>
                <a:cs typeface="Calibri"/>
              </a:rPr>
              <a:t> </a:t>
            </a:r>
            <a:r>
              <a:rPr sz="950" spc="105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85"/>
              </a:spcBef>
            </a:pPr>
            <a:r>
              <a:rPr sz="950" spc="110">
                <a:latin typeface="Calibri"/>
                <a:cs typeface="Calibri"/>
              </a:rPr>
              <a:t>$40,000.</a:t>
            </a:r>
            <a:r>
              <a:rPr sz="950" spc="-105">
                <a:latin typeface="Calibri"/>
                <a:cs typeface="Calibri"/>
              </a:rPr>
              <a:t> </a:t>
            </a:r>
            <a:r>
              <a:rPr sz="950" spc="105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84"/>
              </a:spcBef>
            </a:pPr>
            <a:r>
              <a:rPr sz="950" spc="114">
                <a:latin typeface="Calibri"/>
                <a:cs typeface="Calibri"/>
              </a:rPr>
              <a:t>$35,000.00</a:t>
            </a:r>
            <a:endParaRPr sz="9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84"/>
              </a:spcBef>
            </a:pPr>
            <a:r>
              <a:rPr sz="950" spc="110">
                <a:latin typeface="Calibri"/>
                <a:cs typeface="Calibri"/>
              </a:rPr>
              <a:t>$30,000.</a:t>
            </a:r>
            <a:r>
              <a:rPr sz="950" spc="-105">
                <a:latin typeface="Calibri"/>
                <a:cs typeface="Calibri"/>
              </a:rPr>
              <a:t> </a:t>
            </a:r>
            <a:r>
              <a:rPr sz="950" spc="105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85"/>
              </a:spcBef>
            </a:pPr>
            <a:r>
              <a:rPr sz="950" spc="110">
                <a:latin typeface="Calibri"/>
                <a:cs typeface="Calibri"/>
              </a:rPr>
              <a:t>$25,000.</a:t>
            </a:r>
            <a:r>
              <a:rPr sz="950" spc="-105">
                <a:latin typeface="Calibri"/>
                <a:cs typeface="Calibri"/>
              </a:rPr>
              <a:t> </a:t>
            </a:r>
            <a:r>
              <a:rPr sz="950" spc="105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80"/>
              </a:spcBef>
            </a:pPr>
            <a:r>
              <a:rPr sz="950" spc="114">
                <a:latin typeface="Calibri"/>
                <a:cs typeface="Calibri"/>
              </a:rPr>
              <a:t>$20,000.00</a:t>
            </a:r>
            <a:endParaRPr sz="9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85"/>
              </a:spcBef>
            </a:pPr>
            <a:r>
              <a:rPr sz="950" spc="110">
                <a:latin typeface="Calibri"/>
                <a:cs typeface="Calibri"/>
              </a:rPr>
              <a:t>$15,000.</a:t>
            </a:r>
            <a:r>
              <a:rPr sz="950" spc="-105">
                <a:latin typeface="Calibri"/>
                <a:cs typeface="Calibri"/>
              </a:rPr>
              <a:t> </a:t>
            </a:r>
            <a:r>
              <a:rPr sz="950" spc="105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85"/>
              </a:spcBef>
            </a:pPr>
            <a:r>
              <a:rPr sz="950" spc="110">
                <a:latin typeface="Calibri"/>
                <a:cs typeface="Calibri"/>
              </a:rPr>
              <a:t>$10,000.</a:t>
            </a:r>
            <a:r>
              <a:rPr sz="950" spc="-105">
                <a:latin typeface="Calibri"/>
                <a:cs typeface="Calibri"/>
              </a:rPr>
              <a:t> </a:t>
            </a:r>
            <a:r>
              <a:rPr sz="950" spc="105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85"/>
              </a:spcBef>
            </a:pPr>
            <a:r>
              <a:rPr sz="950" spc="114">
                <a:latin typeface="Calibri"/>
                <a:cs typeface="Calibri"/>
              </a:rPr>
              <a:t>$5,000.00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1954529" y="4965768"/>
            <a:ext cx="7467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14">
                <a:latin typeface="Calibri"/>
                <a:cs typeface="Calibri"/>
              </a:rPr>
              <a:t>$50,000.00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3306793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4369000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5431206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6493413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7555096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8617477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9679509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7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10741890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8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11803574" y="6935514"/>
            <a:ext cx="10541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85">
                <a:latin typeface="Calibri"/>
                <a:cs typeface="Calibri"/>
              </a:rPr>
              <a:t>9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5787368" y="4745425"/>
            <a:ext cx="102743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20">
                <a:solidFill>
                  <a:srgbClr val="757575"/>
                </a:solidFill>
                <a:latin typeface="Calibri"/>
                <a:cs typeface="Calibri"/>
              </a:rPr>
              <a:t>Cash</a:t>
            </a:r>
            <a:r>
              <a:rPr sz="1500" spc="-30">
                <a:solidFill>
                  <a:srgbClr val="757575"/>
                </a:solidFill>
                <a:latin typeface="Calibri"/>
                <a:cs typeface="Calibri"/>
              </a:rPr>
              <a:t> </a:t>
            </a:r>
            <a:r>
              <a:rPr sz="1500" spc="190">
                <a:solidFill>
                  <a:srgbClr val="757575"/>
                </a:solidFill>
                <a:latin typeface="Calibri"/>
                <a:cs typeface="Calibri"/>
              </a:rPr>
              <a:t>Flow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245809" y="4666772"/>
            <a:ext cx="12126595" cy="2946400"/>
          </a:xfrm>
          <a:custGeom>
            <a:avLst/>
            <a:gdLst/>
            <a:ahLst/>
            <a:cxnLst/>
            <a:rect l="l" t="t" r="r" b="b"/>
            <a:pathLst>
              <a:path w="12126595" h="2946400">
                <a:moveTo>
                  <a:pt x="0" y="136311"/>
                </a:moveTo>
                <a:lnTo>
                  <a:pt x="8860" y="93230"/>
                </a:lnTo>
                <a:lnTo>
                  <a:pt x="33532" y="55812"/>
                </a:lnTo>
                <a:lnTo>
                  <a:pt x="71153" y="26303"/>
                </a:lnTo>
                <a:lnTo>
                  <a:pt x="118860" y="6950"/>
                </a:lnTo>
                <a:lnTo>
                  <a:pt x="173790" y="0"/>
                </a:lnTo>
                <a:lnTo>
                  <a:pt x="11952614" y="0"/>
                </a:lnTo>
                <a:lnTo>
                  <a:pt x="12007536" y="6950"/>
                </a:lnTo>
                <a:lnTo>
                  <a:pt x="12055266" y="26303"/>
                </a:lnTo>
                <a:lnTo>
                  <a:pt x="12092925" y="55812"/>
                </a:lnTo>
                <a:lnTo>
                  <a:pt x="12117633" y="93230"/>
                </a:lnTo>
                <a:lnTo>
                  <a:pt x="12126508" y="136311"/>
                </a:lnTo>
                <a:lnTo>
                  <a:pt x="12126508" y="2809445"/>
                </a:lnTo>
                <a:lnTo>
                  <a:pt x="12117633" y="2852593"/>
                </a:lnTo>
                <a:lnTo>
                  <a:pt x="12092925" y="2890052"/>
                </a:lnTo>
                <a:lnTo>
                  <a:pt x="12055266" y="2919581"/>
                </a:lnTo>
                <a:lnTo>
                  <a:pt x="12007536" y="2938942"/>
                </a:lnTo>
                <a:lnTo>
                  <a:pt x="11952614" y="2945893"/>
                </a:lnTo>
                <a:lnTo>
                  <a:pt x="173790" y="2945893"/>
                </a:lnTo>
                <a:lnTo>
                  <a:pt x="118860" y="2938942"/>
                </a:lnTo>
                <a:lnTo>
                  <a:pt x="71153" y="2919581"/>
                </a:lnTo>
                <a:lnTo>
                  <a:pt x="33532" y="2890052"/>
                </a:lnTo>
                <a:lnTo>
                  <a:pt x="8860" y="2852593"/>
                </a:lnTo>
                <a:lnTo>
                  <a:pt x="0" y="2809445"/>
                </a:lnTo>
                <a:lnTo>
                  <a:pt x="0" y="136311"/>
                </a:lnTo>
                <a:close/>
              </a:path>
            </a:pathLst>
          </a:custGeom>
          <a:ln w="694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314450"/>
            <a:ext cx="8439150" cy="867727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77575" y="5372100"/>
            <a:ext cx="5762625" cy="9525"/>
          </a:xfrm>
          <a:custGeom>
            <a:avLst/>
            <a:gdLst/>
            <a:ahLst/>
            <a:cxnLst/>
            <a:rect l="l" t="t" r="r" b="b"/>
            <a:pathLst>
              <a:path w="5762625" h="9525">
                <a:moveTo>
                  <a:pt x="5762625" y="0"/>
                </a:moveTo>
                <a:lnTo>
                  <a:pt x="0" y="0"/>
                </a:lnTo>
                <a:lnTo>
                  <a:pt x="0" y="9525"/>
                </a:lnTo>
                <a:lnTo>
                  <a:pt x="5762625" y="9525"/>
                </a:lnTo>
                <a:lnTo>
                  <a:pt x="57626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02925" y="2883217"/>
            <a:ext cx="7195184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0" b="0" spc="-555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8000" b="0" spc="-19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500">
                <a:solidFill>
                  <a:srgbClr val="0C0804"/>
                </a:solidFill>
                <a:latin typeface="Arial"/>
                <a:cs typeface="Arial"/>
              </a:rPr>
              <a:t>$$$$</a:t>
            </a:r>
            <a:endParaRPr sz="8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65916" y="5721032"/>
            <a:ext cx="6156960" cy="2472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Budgeting</a:t>
            </a:r>
            <a:r>
              <a:rPr sz="3200" spc="-10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32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20">
                <a:solidFill>
                  <a:srgbClr val="333333"/>
                </a:solidFill>
                <a:latin typeface="Calibri"/>
                <a:cs typeface="Calibri"/>
              </a:rPr>
              <a:t>Forecasting</a:t>
            </a:r>
            <a:r>
              <a:rPr sz="3200" spc="-10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(WHY)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Banking</a:t>
            </a:r>
            <a:r>
              <a:rPr sz="3200" spc="-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3200" spc="-5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20">
                <a:solidFill>
                  <a:srgbClr val="333333"/>
                </a:solidFill>
                <a:latin typeface="Calibri"/>
                <a:cs typeface="Calibri"/>
              </a:rPr>
              <a:t>Investments</a:t>
            </a:r>
            <a:r>
              <a:rPr sz="3200" spc="-7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(HOW) Protecting</a:t>
            </a:r>
            <a:r>
              <a:rPr sz="3200" spc="-1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45">
                <a:solidFill>
                  <a:srgbClr val="333333"/>
                </a:solidFill>
                <a:latin typeface="Calibri"/>
                <a:cs typeface="Calibri"/>
              </a:rPr>
              <a:t>Your</a:t>
            </a:r>
            <a:r>
              <a:rPr sz="3200" spc="-1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Chapter’s</a:t>
            </a:r>
            <a:r>
              <a:rPr sz="3200" spc="-8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Assets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Compliance</a:t>
            </a:r>
            <a:r>
              <a:rPr sz="3200" spc="-6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3200" spc="-7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Security</a:t>
            </a:r>
            <a:r>
              <a:rPr sz="3200" spc="-6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Information </a:t>
            </a:r>
            <a:r>
              <a:rPr sz="3200" spc="-70">
                <a:solidFill>
                  <a:srgbClr val="333333"/>
                </a:solidFill>
                <a:latin typeface="Calibri"/>
                <a:cs typeface="Calibri"/>
              </a:rPr>
              <a:t>Taxes</a:t>
            </a:r>
            <a:r>
              <a:rPr sz="3200" spc="-9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Annual</a:t>
            </a:r>
            <a:r>
              <a:rPr sz="32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Review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150" y="1247711"/>
            <a:ext cx="9644126" cy="90345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3076575"/>
            <a:ext cx="8543925" cy="9525"/>
          </a:xfrm>
          <a:custGeom>
            <a:avLst/>
            <a:gdLst/>
            <a:ahLst/>
            <a:cxnLst/>
            <a:rect l="l" t="t" r="r" b="b"/>
            <a:pathLst>
              <a:path w="8543925" h="9525">
                <a:moveTo>
                  <a:pt x="8543925" y="0"/>
                </a:moveTo>
                <a:lnTo>
                  <a:pt x="0" y="0"/>
                </a:lnTo>
                <a:lnTo>
                  <a:pt x="0" y="9525"/>
                </a:lnTo>
                <a:lnTo>
                  <a:pt x="8543925" y="9525"/>
                </a:lnTo>
                <a:lnTo>
                  <a:pt x="85439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2444" y="238188"/>
            <a:ext cx="8553450" cy="23749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8860"/>
              </a:lnSpc>
              <a:spcBef>
                <a:spcPts val="975"/>
              </a:spcBef>
            </a:pPr>
            <a:r>
              <a:rPr sz="8000" b="0" i="1" spc="80">
                <a:solidFill>
                  <a:srgbClr val="11B3EB"/>
                </a:solidFill>
                <a:latin typeface="Arial"/>
                <a:cs typeface="Arial"/>
              </a:rPr>
              <a:t>Budgeting</a:t>
            </a:r>
            <a:r>
              <a:rPr sz="8000" b="0" i="1" spc="-16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b="0" i="1" spc="105">
                <a:solidFill>
                  <a:srgbClr val="11B3EB"/>
                </a:solidFill>
                <a:latin typeface="Arial"/>
                <a:cs typeface="Arial"/>
              </a:rPr>
              <a:t>and </a:t>
            </a:r>
            <a:r>
              <a:rPr sz="8000" b="0" i="1">
                <a:latin typeface="Arial"/>
                <a:cs typeface="Arial"/>
              </a:rPr>
              <a:t>Forecasting</a:t>
            </a:r>
            <a:r>
              <a:rPr sz="8000" b="0" i="1" spc="-75">
                <a:latin typeface="Arial"/>
                <a:cs typeface="Arial"/>
              </a:rPr>
              <a:t> </a:t>
            </a:r>
            <a:r>
              <a:rPr sz="8000" b="0" i="1" spc="-175">
                <a:solidFill>
                  <a:srgbClr val="11B3EB"/>
                </a:solidFill>
                <a:latin typeface="Arial"/>
                <a:cs typeface="Arial"/>
              </a:rPr>
              <a:t>(WHY)</a:t>
            </a:r>
            <a:endParaRPr sz="8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7475" y="0"/>
            <a:ext cx="8010525" cy="102774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3430" y="3449891"/>
            <a:ext cx="8309609" cy="23501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>
                <a:solidFill>
                  <a:srgbClr val="FFFFFF"/>
                </a:solidFill>
                <a:latin typeface="Arial"/>
                <a:cs typeface="Arial"/>
              </a:rPr>
              <a:t>Budgeting</a:t>
            </a:r>
            <a:r>
              <a:rPr sz="3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3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3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3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>
                <a:solidFill>
                  <a:srgbClr val="FFFFFF"/>
                </a:solidFill>
                <a:latin typeface="Arial"/>
                <a:cs typeface="Arial"/>
              </a:rPr>
              <a:t>aspects: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3200">
              <a:latin typeface="Arial"/>
              <a:cs typeface="Arial"/>
            </a:endParaRPr>
          </a:p>
          <a:p>
            <a:pPr marL="784225" marR="5080" indent="-772160">
              <a:lnSpc>
                <a:spcPts val="5250"/>
              </a:lnSpc>
              <a:tabLst>
                <a:tab pos="784225" algn="l"/>
              </a:tabLst>
            </a:pPr>
            <a:r>
              <a:rPr sz="4400" spc="-25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	Forecasts</a:t>
            </a:r>
            <a:r>
              <a:rPr sz="4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4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expenses</a:t>
            </a:r>
            <a:r>
              <a:rPr sz="4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(predicts</a:t>
            </a:r>
            <a:r>
              <a:rPr sz="4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0">
                <a:solidFill>
                  <a:srgbClr val="FFFFFF"/>
                </a:solidFill>
                <a:latin typeface="Arial"/>
                <a:cs typeface="Arial"/>
              </a:rPr>
              <a:t>profitability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430" y="6443916"/>
            <a:ext cx="8350250" cy="2712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84225" indent="-771525">
              <a:lnSpc>
                <a:spcPct val="100000"/>
              </a:lnSpc>
              <a:spcBef>
                <a:spcPts val="125"/>
              </a:spcBef>
              <a:buAutoNum type="arabicPeriod" startAt="2"/>
              <a:tabLst>
                <a:tab pos="784225" algn="l"/>
              </a:tabLst>
            </a:pP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Acts</a:t>
            </a:r>
            <a:r>
              <a:rPr sz="4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20">
                <a:solidFill>
                  <a:srgbClr val="FFFFFF"/>
                </a:solidFill>
                <a:latin typeface="Arial"/>
                <a:cs typeface="Arial"/>
              </a:rPr>
              <a:t>decision-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4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2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  <a:buClr>
                <a:srgbClr val="FFFFFF"/>
              </a:buClr>
              <a:buFont typeface="Arial"/>
              <a:buAutoNum type="arabicPeriod" startAt="2"/>
            </a:pPr>
            <a:endParaRPr sz="4400">
              <a:latin typeface="Arial"/>
              <a:cs typeface="Arial"/>
            </a:endParaRPr>
          </a:p>
          <a:p>
            <a:pPr marL="784225" marR="1155700" indent="-772160">
              <a:lnSpc>
                <a:spcPts val="5260"/>
              </a:lnSpc>
              <a:buAutoNum type="arabicPeriod" startAt="2"/>
              <a:tabLst>
                <a:tab pos="784225" algn="l"/>
              </a:tabLst>
            </a:pP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Serves</a:t>
            </a:r>
            <a:r>
              <a:rPr sz="4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>
                <a:solidFill>
                  <a:srgbClr val="FFFFFF"/>
                </a:solidFill>
                <a:latin typeface="Arial"/>
                <a:cs typeface="Arial"/>
              </a:rPr>
              <a:t>monitor</a:t>
            </a:r>
            <a:r>
              <a:rPr sz="4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0">
                <a:solidFill>
                  <a:srgbClr val="FFFFFF"/>
                </a:solidFill>
                <a:latin typeface="Arial"/>
                <a:cs typeface="Arial"/>
              </a:rPr>
              <a:t>chapter performance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7951" y="275208"/>
            <a:ext cx="42202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>
                <a:solidFill>
                  <a:srgbClr val="00AFEF"/>
                </a:solidFill>
                <a:latin typeface="Arial Black"/>
                <a:cs typeface="Arial Black"/>
              </a:rPr>
              <a:t>Chapter</a:t>
            </a:r>
            <a:r>
              <a:rPr sz="3600" b="0" spc="-4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3600" b="0" spc="-10">
                <a:solidFill>
                  <a:srgbClr val="00AFEF"/>
                </a:solidFill>
                <a:latin typeface="Arial Black"/>
                <a:cs typeface="Arial Black"/>
              </a:rPr>
              <a:t>Budgets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057" y="721359"/>
            <a:ext cx="17137380" cy="918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Developing</a:t>
            </a:r>
            <a:r>
              <a:rPr sz="2400" b="1" spc="-2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&amp;</a:t>
            </a:r>
            <a:r>
              <a:rPr sz="2400" b="1" spc="-114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Approving</a:t>
            </a:r>
            <a:r>
              <a:rPr sz="2400" b="1" spc="-2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2400" b="1" spc="-8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Budget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spc="-25">
                <a:latin typeface="Calibri"/>
                <a:cs typeface="Calibri"/>
              </a:rPr>
              <a:t>Effective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budgeting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includes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consideration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Chapter's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stated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goals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planned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activities,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well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financial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needs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achieve</a:t>
            </a:r>
            <a:endParaRPr sz="2400">
              <a:latin typeface="Calibri"/>
              <a:cs typeface="Calibri"/>
            </a:endParaRPr>
          </a:p>
          <a:p>
            <a:pPr marL="12700" marR="833119">
              <a:lnSpc>
                <a:spcPts val="2850"/>
              </a:lnSpc>
              <a:spcBef>
                <a:spcPts val="165"/>
              </a:spcBef>
              <a:tabLst>
                <a:tab pos="906780" algn="l"/>
              </a:tabLst>
            </a:pPr>
            <a:r>
              <a:rPr sz="2400" spc="-10">
                <a:latin typeface="Calibri"/>
                <a:cs typeface="Calibri"/>
              </a:rPr>
              <a:t>these.</a:t>
            </a:r>
            <a:r>
              <a:rPr sz="2400">
                <a:latin typeface="Calibri"/>
                <a:cs typeface="Calibri"/>
              </a:rPr>
              <a:t>	The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show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allocated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expenditures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year’s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activities,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well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funds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on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hand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anticipated </a:t>
            </a:r>
            <a:r>
              <a:rPr sz="2400">
                <a:latin typeface="Calibri"/>
                <a:cs typeface="Calibri"/>
              </a:rPr>
              <a:t>receipts.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Expenditures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equal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receipts.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ts val="2825"/>
              </a:lnSpc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Review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previous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year’s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VP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Finance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reports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determine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how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well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met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Chapter’s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needs.</a:t>
            </a:r>
            <a:endParaRPr sz="2400">
              <a:latin typeface="Calibri"/>
              <a:cs typeface="Calibri"/>
            </a:endParaRPr>
          </a:p>
          <a:p>
            <a:pPr marL="304800" marR="376555" indent="-292100">
              <a:lnSpc>
                <a:spcPts val="2850"/>
              </a:lnSpc>
              <a:spcBef>
                <a:spcPts val="105"/>
              </a:spcBef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Determine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projected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financial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requirements,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taking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into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consideration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funds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needed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approved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programs,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projects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and </a:t>
            </a:r>
            <a:r>
              <a:rPr sz="2400">
                <a:latin typeface="Calibri"/>
                <a:cs typeface="Calibri"/>
              </a:rPr>
              <a:t>any</a:t>
            </a:r>
            <a:r>
              <a:rPr sz="2400" spc="-1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leadership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development.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ts val="2825"/>
              </a:lnSpc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Determine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sources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funds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meet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these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304800" marR="688975" indent="-292100">
              <a:lnSpc>
                <a:spcPts val="2930"/>
              </a:lnSpc>
              <a:spcBef>
                <a:spcPts val="45"/>
              </a:spcBef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Work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with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your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Administrator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President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prepare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draft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reflects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above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needs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history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the </a:t>
            </a:r>
            <a:r>
              <a:rPr sz="2400" spc="-10">
                <a:latin typeface="Calibri"/>
                <a:cs typeface="Calibri"/>
              </a:rPr>
              <a:t>chapter.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ts val="2730"/>
              </a:lnSpc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A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monthly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format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recommended.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ts val="2870"/>
              </a:lnSpc>
              <a:buFont typeface="Arial"/>
              <a:buChar char="•"/>
              <a:tabLst>
                <a:tab pos="304165" algn="l"/>
                <a:tab pos="10591165" algn="l"/>
              </a:tabLst>
            </a:pPr>
            <a:r>
              <a:rPr sz="2400">
                <a:latin typeface="Calibri"/>
                <a:cs typeface="Calibri"/>
              </a:rPr>
              <a:t>Budget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presented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various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VPs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input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their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areas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needs.</a:t>
            </a:r>
            <a:r>
              <a:rPr sz="2400">
                <a:latin typeface="Calibri"/>
                <a:cs typeface="Calibri"/>
              </a:rPr>
              <a:t>	Then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adjustments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made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deemed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appropriate.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ts val="2865"/>
              </a:lnSpc>
              <a:spcBef>
                <a:spcPts val="45"/>
              </a:spcBef>
              <a:buFont typeface="Arial"/>
              <a:buChar char="•"/>
              <a:tabLst>
                <a:tab pos="304165" algn="l"/>
                <a:tab pos="11821160" algn="l"/>
              </a:tabLst>
            </a:pPr>
            <a:r>
              <a:rPr sz="2400">
                <a:latin typeface="Calibri"/>
                <a:cs typeface="Calibri"/>
              </a:rPr>
              <a:t>Budget</a:t>
            </a:r>
            <a:r>
              <a:rPr sz="2400" spc="-1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typically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reviewed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incoming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Board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ensure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there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buy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agreement.</a:t>
            </a:r>
            <a:r>
              <a:rPr sz="2400">
                <a:latin typeface="Calibri"/>
                <a:cs typeface="Calibri"/>
              </a:rPr>
              <a:t>	Current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year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Board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vote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on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budget</a:t>
            </a:r>
            <a:endParaRPr sz="2400">
              <a:latin typeface="Calibri"/>
              <a:cs typeface="Calibri"/>
            </a:endParaRPr>
          </a:p>
          <a:p>
            <a:pPr marL="304800">
              <a:lnSpc>
                <a:spcPts val="2865"/>
              </a:lnSpc>
            </a:pPr>
            <a:r>
              <a:rPr sz="2400">
                <a:latin typeface="Calibri"/>
                <a:cs typeface="Calibri"/>
              </a:rPr>
              <a:t>prior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new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term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year.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Budget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submitted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Global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December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1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annually.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25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Amending</a:t>
            </a:r>
            <a:r>
              <a:rPr sz="2400" b="1" spc="-4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2400" b="1" spc="-3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Budget</a:t>
            </a:r>
            <a:endParaRPr sz="2400">
              <a:latin typeface="Calibri"/>
              <a:cs typeface="Calibri"/>
            </a:endParaRPr>
          </a:p>
          <a:p>
            <a:pPr marL="12700" marR="1009650">
              <a:lnSpc>
                <a:spcPts val="2850"/>
              </a:lnSpc>
              <a:spcBef>
                <a:spcPts val="165"/>
              </a:spcBef>
            </a:pPr>
            <a:r>
              <a:rPr sz="2400">
                <a:latin typeface="Calibri"/>
                <a:cs typeface="Calibri"/>
              </a:rPr>
              <a:t>Since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only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estimate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planned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expenditures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45">
                <a:latin typeface="Calibri"/>
                <a:cs typeface="Calibri"/>
              </a:rPr>
              <a:t>year,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necessary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amend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it.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budget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may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be </a:t>
            </a:r>
            <a:r>
              <a:rPr sz="2400">
                <a:latin typeface="Calibri"/>
                <a:cs typeface="Calibri"/>
              </a:rPr>
              <a:t>amended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vote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Board.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spcBef>
                <a:spcPts val="2815"/>
              </a:spcBef>
            </a:pP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Approval</a:t>
            </a:r>
            <a:r>
              <a:rPr sz="2400" b="1" spc="-6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2400" b="1" spc="-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Expenditures</a:t>
            </a:r>
            <a:endParaRPr sz="2400">
              <a:latin typeface="Calibri"/>
              <a:cs typeface="Calibri"/>
            </a:endParaRPr>
          </a:p>
          <a:p>
            <a:pPr marL="12700" marR="701040">
              <a:lnSpc>
                <a:spcPts val="2930"/>
              </a:lnSpc>
              <a:spcBef>
                <a:spcPts val="40"/>
              </a:spcBef>
              <a:tabLst>
                <a:tab pos="5265420" algn="l"/>
                <a:tab pos="15085060" algn="l"/>
              </a:tabLst>
            </a:pPr>
            <a:r>
              <a:rPr sz="2400">
                <a:latin typeface="Calibri"/>
                <a:cs typeface="Calibri"/>
              </a:rPr>
              <a:t>If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needs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arise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funds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not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allocated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during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40">
                <a:latin typeface="Calibri"/>
                <a:cs typeface="Calibri"/>
              </a:rPr>
              <a:t>year,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proposal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from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requesting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department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needs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be </a:t>
            </a:r>
            <a:r>
              <a:rPr sz="2400" spc="-10">
                <a:latin typeface="Calibri"/>
                <a:cs typeface="Calibri"/>
              </a:rPr>
              <a:t>submitted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Board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consideration.</a:t>
            </a:r>
            <a:r>
              <a:rPr sz="2400">
                <a:latin typeface="Calibri"/>
                <a:cs typeface="Calibri"/>
              </a:rPr>
              <a:t>	The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proposal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include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description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project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needs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associated.</a:t>
            </a:r>
            <a:r>
              <a:rPr sz="2400">
                <a:latin typeface="Calibri"/>
                <a:cs typeface="Calibri"/>
              </a:rPr>
              <a:t>	Amount</a:t>
            </a:r>
            <a:r>
              <a:rPr sz="2400" spc="6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5"/>
              </a:lnSpc>
              <a:tabLst>
                <a:tab pos="12770485" algn="l"/>
              </a:tabLst>
            </a:pPr>
            <a:r>
              <a:rPr sz="2400">
                <a:latin typeface="Calibri"/>
                <a:cs typeface="Calibri"/>
              </a:rPr>
              <a:t>funds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requested;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any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details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associated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with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project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assist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Board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making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decision.</a:t>
            </a:r>
            <a:r>
              <a:rPr sz="2400">
                <a:latin typeface="Calibri"/>
                <a:cs typeface="Calibri"/>
              </a:rPr>
              <a:t>	The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submitting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VP</a:t>
            </a:r>
            <a:r>
              <a:rPr sz="2400" spc="1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responsible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>
                <a:latin typeface="Calibri"/>
                <a:cs typeface="Calibri"/>
              </a:rPr>
              <a:t>provide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all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necessary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details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consider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proposal.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3895725"/>
            <a:ext cx="9048750" cy="9525"/>
          </a:xfrm>
          <a:custGeom>
            <a:avLst/>
            <a:gdLst/>
            <a:ahLst/>
            <a:cxnLst/>
            <a:rect l="l" t="t" r="r" b="b"/>
            <a:pathLst>
              <a:path w="9048750" h="9525">
                <a:moveTo>
                  <a:pt x="9048750" y="0"/>
                </a:moveTo>
                <a:lnTo>
                  <a:pt x="0" y="0"/>
                </a:lnTo>
                <a:lnTo>
                  <a:pt x="0" y="9525"/>
                </a:lnTo>
                <a:lnTo>
                  <a:pt x="9048750" y="9525"/>
                </a:lnTo>
                <a:lnTo>
                  <a:pt x="904875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2612" y="1217231"/>
            <a:ext cx="8954135" cy="23749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8860"/>
              </a:lnSpc>
              <a:spcBef>
                <a:spcPts val="975"/>
              </a:spcBef>
            </a:pPr>
            <a:r>
              <a:rPr sz="8000" b="0" i="1" spc="50">
                <a:solidFill>
                  <a:srgbClr val="11B3EB"/>
                </a:solidFill>
                <a:latin typeface="Arial"/>
                <a:cs typeface="Arial"/>
              </a:rPr>
              <a:t>Banking</a:t>
            </a:r>
            <a:r>
              <a:rPr sz="8000" b="0" i="1" spc="-13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b="0" i="1" spc="105">
                <a:solidFill>
                  <a:srgbClr val="11B3EB"/>
                </a:solidFill>
                <a:latin typeface="Arial"/>
                <a:cs typeface="Arial"/>
              </a:rPr>
              <a:t>and </a:t>
            </a:r>
            <a:r>
              <a:rPr sz="8000" b="0" i="1" spc="105">
                <a:latin typeface="Arial"/>
                <a:cs typeface="Arial"/>
              </a:rPr>
              <a:t>Investments</a:t>
            </a:r>
            <a:r>
              <a:rPr sz="8000" b="0" i="1" spc="-95">
                <a:latin typeface="Arial"/>
                <a:cs typeface="Arial"/>
              </a:rPr>
              <a:t> </a:t>
            </a:r>
            <a:r>
              <a:rPr sz="8000" b="0" i="1" spc="-285">
                <a:solidFill>
                  <a:srgbClr val="11B3EB"/>
                </a:solidFill>
                <a:latin typeface="Arial"/>
                <a:cs typeface="Arial"/>
              </a:rPr>
              <a:t>(HOW)</a:t>
            </a:r>
            <a:endParaRPr sz="8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7475" y="0"/>
            <a:ext cx="8010525" cy="102774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8782" y="4352607"/>
            <a:ext cx="9384030" cy="2164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0">
                <a:solidFill>
                  <a:srgbClr val="FFFFFF"/>
                </a:solidFill>
                <a:latin typeface="Arial"/>
                <a:cs typeface="Arial"/>
              </a:rPr>
              <a:t>Banking</a:t>
            </a:r>
            <a:endParaRPr sz="2750">
              <a:latin typeface="Arial"/>
              <a:cs typeface="Arial"/>
            </a:endParaRPr>
          </a:p>
          <a:p>
            <a:pPr marL="1384300" indent="-685800">
              <a:lnSpc>
                <a:spcPct val="100000"/>
              </a:lnSpc>
              <a:spcBef>
                <a:spcPts val="80"/>
              </a:spcBef>
              <a:buChar char="•"/>
              <a:tabLst>
                <a:tab pos="1384300" algn="l"/>
              </a:tabLst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7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7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7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7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27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27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banking?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Clr>
                <a:srgbClr val="FFFFFF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1384300" marR="1185545" indent="-686435">
              <a:lnSpc>
                <a:spcPct val="102299"/>
              </a:lnSpc>
              <a:spcBef>
                <a:spcPts val="5"/>
              </a:spcBef>
              <a:buChar char="•"/>
              <a:tabLst>
                <a:tab pos="1384300" algn="l"/>
              </a:tabLst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7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Chapter’s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27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25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275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900" y="6488112"/>
            <a:ext cx="8602345" cy="30137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57580" marR="5080" indent="-488315">
              <a:lnSpc>
                <a:spcPct val="102299"/>
              </a:lnSpc>
              <a:spcBef>
                <a:spcPts val="50"/>
              </a:spcBef>
              <a:buFont typeface="Wingdings"/>
              <a:buChar char=""/>
              <a:tabLst>
                <a:tab pos="957580" algn="l"/>
                <a:tab pos="2616200" algn="l"/>
              </a:tabLst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275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signature</a:t>
            </a:r>
            <a:r>
              <a:rPr sz="275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cards</a:t>
            </a:r>
            <a:r>
              <a:rPr sz="275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75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75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accounts</a:t>
            </a:r>
            <a:r>
              <a:rPr sz="275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2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changed.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	There</a:t>
            </a:r>
            <a:r>
              <a:rPr sz="27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7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5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27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7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7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least </a:t>
            </a:r>
            <a:r>
              <a:rPr sz="2750" spc="-25">
                <a:solidFill>
                  <a:srgbClr val="FFFFFF"/>
                </a:solidFill>
                <a:latin typeface="Arial"/>
                <a:cs typeface="Arial"/>
              </a:rPr>
              <a:t>two</a:t>
            </a:r>
            <a:endParaRPr sz="2750">
              <a:latin typeface="Arial"/>
              <a:cs typeface="Arial"/>
            </a:endParaRPr>
          </a:p>
          <a:p>
            <a:pPr marL="957580">
              <a:lnSpc>
                <a:spcPct val="100000"/>
              </a:lnSpc>
              <a:spcBef>
                <a:spcPts val="80"/>
              </a:spcBef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r>
              <a:rPr sz="275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signatures</a:t>
            </a:r>
            <a:r>
              <a:rPr sz="27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7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7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7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checks.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2750">
              <a:latin typeface="Arial"/>
              <a:cs typeface="Arial"/>
            </a:endParaRPr>
          </a:p>
          <a:p>
            <a:pPr marL="12700" marR="247650" algn="just">
              <a:lnSpc>
                <a:spcPct val="101299"/>
              </a:lnSpc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sz="27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accounts</a:t>
            </a:r>
            <a:r>
              <a:rPr sz="275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75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7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75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solely</a:t>
            </a:r>
            <a:r>
              <a:rPr sz="275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7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2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Administrator’s</a:t>
            </a:r>
            <a:r>
              <a:rPr sz="27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7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25">
                <a:solidFill>
                  <a:srgbClr val="FFFFFF"/>
                </a:solidFill>
                <a:latin typeface="Arial"/>
                <a:cs typeface="Arial"/>
              </a:rPr>
              <a:t>(2)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signatures</a:t>
            </a:r>
            <a:r>
              <a:rPr sz="27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75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10244" y="275208"/>
            <a:ext cx="20554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10">
                <a:solidFill>
                  <a:srgbClr val="00AFEF"/>
                </a:solidFill>
                <a:latin typeface="Arial Black"/>
                <a:cs typeface="Arial Black"/>
              </a:rPr>
              <a:t>Banking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257" y="935926"/>
            <a:ext cx="17025620" cy="844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2865"/>
              </a:lnSpc>
              <a:spcBef>
                <a:spcPts val="100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Bank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Accounts</a:t>
            </a:r>
            <a:endParaRPr sz="2400">
              <a:latin typeface="Calibri"/>
              <a:cs typeface="Calibri"/>
            </a:endParaRPr>
          </a:p>
          <a:p>
            <a:pPr marL="355600" indent="-292100">
              <a:lnSpc>
                <a:spcPts val="2865"/>
              </a:lnSpc>
              <a:buFont typeface="Arial"/>
              <a:buChar char="•"/>
              <a:tabLst>
                <a:tab pos="355600" algn="l"/>
              </a:tabLst>
            </a:pPr>
            <a:r>
              <a:rPr sz="2400">
                <a:latin typeface="Calibri"/>
                <a:cs typeface="Calibri"/>
              </a:rPr>
              <a:t>All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must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establish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bank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account.</a:t>
            </a:r>
            <a:endParaRPr sz="2400">
              <a:latin typeface="Calibri"/>
              <a:cs typeface="Calibri"/>
            </a:endParaRPr>
          </a:p>
          <a:p>
            <a:pPr marL="355600" indent="-292100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</a:tabLst>
            </a:pPr>
            <a:r>
              <a:rPr sz="2400">
                <a:latin typeface="Calibri"/>
                <a:cs typeface="Calibri"/>
              </a:rPr>
              <a:t>Opening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bank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account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requires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provide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bank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with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IRS</a:t>
            </a:r>
            <a:r>
              <a:rPr sz="2400" spc="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Employer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Identification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Number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(EIN).</a:t>
            </a:r>
            <a:endParaRPr sz="2400">
              <a:latin typeface="Calibri"/>
              <a:cs typeface="Calibri"/>
            </a:endParaRPr>
          </a:p>
          <a:p>
            <a:pPr marL="760095" lvl="1" indent="-160655">
              <a:lnSpc>
                <a:spcPts val="2865"/>
              </a:lnSpc>
              <a:buChar char="-"/>
              <a:tabLst>
                <a:tab pos="760095" algn="l"/>
              </a:tabLst>
            </a:pPr>
            <a:r>
              <a:rPr sz="2400">
                <a:latin typeface="Calibri"/>
                <a:cs typeface="Calibri"/>
              </a:rPr>
              <a:t>Each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domestic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issued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EIN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when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created.</a:t>
            </a:r>
            <a:endParaRPr sz="2400">
              <a:latin typeface="Calibri"/>
              <a:cs typeface="Calibri"/>
            </a:endParaRPr>
          </a:p>
          <a:p>
            <a:pPr marL="760095" lvl="1" indent="-160655">
              <a:lnSpc>
                <a:spcPct val="100000"/>
              </a:lnSpc>
              <a:spcBef>
                <a:spcPts val="45"/>
              </a:spcBef>
              <a:buFont typeface="Calibri"/>
              <a:buChar char="-"/>
              <a:tabLst>
                <a:tab pos="760095" algn="l"/>
              </a:tabLst>
            </a:pPr>
            <a:r>
              <a:rPr sz="2400" b="1">
                <a:latin typeface="Calibri"/>
                <a:cs typeface="Calibri"/>
              </a:rPr>
              <a:t>Do</a:t>
            </a:r>
            <a:r>
              <a:rPr sz="2400" b="1" spc="-1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not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</a:t>
            </a:r>
            <a:r>
              <a:rPr sz="2400" spc="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individual’s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Social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Security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number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open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account.</a:t>
            </a:r>
            <a:endParaRPr sz="2400">
              <a:latin typeface="Calibri"/>
              <a:cs typeface="Calibri"/>
            </a:endParaRPr>
          </a:p>
          <a:p>
            <a:pPr marL="355600" indent="-292100">
              <a:lnSpc>
                <a:spcPct val="100000"/>
              </a:lnSpc>
              <a:spcBef>
                <a:spcPts val="2825"/>
              </a:spcBef>
              <a:buFont typeface="Arial"/>
              <a:buChar char="•"/>
              <a:tabLst>
                <a:tab pos="355600" algn="l"/>
              </a:tabLst>
            </a:pPr>
            <a:r>
              <a:rPr sz="2400">
                <a:latin typeface="Calibri"/>
                <a:cs typeface="Calibri"/>
              </a:rPr>
              <a:t>All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Chapters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have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polices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related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banking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procedures</a:t>
            </a:r>
            <a:endParaRPr sz="2400">
              <a:latin typeface="Calibri"/>
              <a:cs typeface="Calibri"/>
            </a:endParaRPr>
          </a:p>
          <a:p>
            <a:pPr marL="823594" indent="-292735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823594" algn="l"/>
              </a:tabLst>
            </a:pPr>
            <a:r>
              <a:rPr sz="2400">
                <a:latin typeface="Calibri"/>
                <a:cs typeface="Calibri"/>
              </a:rPr>
              <a:t>Who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authorized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change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accounts</a:t>
            </a:r>
            <a:endParaRPr sz="2400">
              <a:latin typeface="Calibri"/>
              <a:cs typeface="Calibri"/>
            </a:endParaRPr>
          </a:p>
          <a:p>
            <a:pPr marL="823594" indent="-292735">
              <a:lnSpc>
                <a:spcPts val="2865"/>
              </a:lnSpc>
              <a:buFont typeface="Arial"/>
              <a:buChar char="•"/>
              <a:tabLst>
                <a:tab pos="823594" algn="l"/>
              </a:tabLst>
            </a:pPr>
            <a:r>
              <a:rPr sz="2400">
                <a:latin typeface="Calibri"/>
                <a:cs typeface="Calibri"/>
              </a:rPr>
              <a:t>Who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has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access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can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sign,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how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many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signatures,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823594" marR="142875" indent="-292735">
              <a:lnSpc>
                <a:spcPts val="2850"/>
              </a:lnSpc>
              <a:spcBef>
                <a:spcPts val="170"/>
              </a:spcBef>
              <a:buFont typeface="Arial"/>
              <a:buChar char="•"/>
              <a:tabLst>
                <a:tab pos="823594" algn="l"/>
                <a:tab pos="8931910" algn="l"/>
              </a:tabLst>
            </a:pPr>
            <a:r>
              <a:rPr sz="2400">
                <a:latin typeface="Calibri"/>
                <a:cs typeface="Calibri"/>
              </a:rPr>
              <a:t>Bank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accounts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managed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chapters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not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Global.</a:t>
            </a:r>
            <a:r>
              <a:rPr sz="2400">
                <a:latin typeface="Calibri"/>
                <a:cs typeface="Calibri"/>
              </a:rPr>
              <a:t>	It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chapters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responsibility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ensure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secure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management</a:t>
            </a:r>
            <a:r>
              <a:rPr sz="2400" spc="8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of </a:t>
            </a:r>
            <a:r>
              <a:rPr sz="2400">
                <a:latin typeface="Calibri"/>
                <a:cs typeface="Calibri"/>
              </a:rPr>
              <a:t>all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finances.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ts val="2865"/>
              </a:lnSpc>
              <a:spcBef>
                <a:spcPts val="2810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Savings</a:t>
            </a:r>
            <a:r>
              <a:rPr sz="2400" b="1" spc="-7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Accounts</a:t>
            </a:r>
            <a:endParaRPr sz="2400">
              <a:latin typeface="Calibri"/>
              <a:cs typeface="Calibri"/>
            </a:endParaRPr>
          </a:p>
          <a:p>
            <a:pPr marL="63500" marR="163830">
              <a:lnSpc>
                <a:spcPts val="2930"/>
              </a:lnSpc>
              <a:spcBef>
                <a:spcPts val="45"/>
              </a:spcBef>
            </a:pPr>
            <a:r>
              <a:rPr sz="2400">
                <a:latin typeface="Calibri"/>
                <a:cs typeface="Calibri"/>
              </a:rPr>
              <a:t>In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planning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budget,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it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not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uncommon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chapters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have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contingency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savings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accounts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or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other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40">
                <a:latin typeface="Calibri"/>
                <a:cs typeface="Calibri"/>
              </a:rPr>
              <a:t>interest-</a:t>
            </a:r>
            <a:r>
              <a:rPr sz="2400">
                <a:latin typeface="Calibri"/>
                <a:cs typeface="Calibri"/>
              </a:rPr>
              <a:t>bearing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accounts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the </a:t>
            </a:r>
            <a:r>
              <a:rPr sz="2400">
                <a:latin typeface="Calibri"/>
                <a:cs typeface="Calibri"/>
              </a:rPr>
              <a:t>following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reasons:</a:t>
            </a:r>
            <a:endParaRPr sz="2400">
              <a:latin typeface="Calibri"/>
              <a:cs typeface="Calibri"/>
            </a:endParaRPr>
          </a:p>
          <a:p>
            <a:pPr marL="355600" indent="-292100">
              <a:lnSpc>
                <a:spcPts val="273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>
                <a:latin typeface="Calibri"/>
                <a:cs typeface="Calibri"/>
              </a:rPr>
              <a:t>Efficient</a:t>
            </a:r>
            <a:r>
              <a:rPr sz="2400" spc="-12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management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funds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(funds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earn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interest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until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5">
                <a:latin typeface="Calibri"/>
                <a:cs typeface="Calibri"/>
              </a:rPr>
              <a:t>t</a:t>
            </a:r>
            <a:r>
              <a:rPr sz="2400" spc="-80">
                <a:latin typeface="Calibri"/>
                <a:cs typeface="Calibri"/>
              </a:rPr>
              <a:t>h</a:t>
            </a:r>
            <a:r>
              <a:rPr sz="2400" spc="-850">
                <a:latin typeface="Calibri"/>
                <a:cs typeface="Calibri"/>
              </a:rPr>
              <a:t>e</a:t>
            </a:r>
            <a:r>
              <a:rPr sz="1800" spc="-37" baseline="5324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800" spc="-592" baseline="5324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r>
              <a:rPr sz="2400" spc="-10">
                <a:latin typeface="Calibri"/>
                <a:cs typeface="Calibri"/>
              </a:rPr>
              <a:t>y</a:t>
            </a:r>
            <a:r>
              <a:rPr sz="2400" spc="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expended)</a:t>
            </a:r>
            <a:endParaRPr sz="2400">
              <a:latin typeface="Calibri"/>
              <a:cs typeface="Calibri"/>
            </a:endParaRPr>
          </a:p>
          <a:p>
            <a:pPr marL="355600" indent="-292100">
              <a:lnSpc>
                <a:spcPts val="2865"/>
              </a:lnSpc>
              <a:buFont typeface="Arial"/>
              <a:buChar char="•"/>
              <a:tabLst>
                <a:tab pos="355600" algn="l"/>
              </a:tabLst>
            </a:pPr>
            <a:r>
              <a:rPr sz="2400">
                <a:latin typeface="Calibri"/>
                <a:cs typeface="Calibri"/>
              </a:rPr>
              <a:t>Reserves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emergency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fund</a:t>
            </a:r>
            <a:endParaRPr sz="2400">
              <a:latin typeface="Calibri"/>
              <a:cs typeface="Calibri"/>
            </a:endParaRPr>
          </a:p>
          <a:p>
            <a:pPr marL="355600" indent="-2921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</a:tabLst>
            </a:pPr>
            <a:r>
              <a:rPr sz="2400">
                <a:latin typeface="Calibri"/>
                <a:cs typeface="Calibri"/>
              </a:rPr>
              <a:t>Monies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finance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unexpected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(but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approved)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projects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or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ts val="2865"/>
              </a:lnSpc>
              <a:spcBef>
                <a:spcPts val="2905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Reserve</a:t>
            </a:r>
            <a:r>
              <a:rPr sz="2400" b="1" spc="-6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0">
                <a:solidFill>
                  <a:srgbClr val="00AFEF"/>
                </a:solidFill>
                <a:latin typeface="Calibri"/>
                <a:cs typeface="Calibri"/>
              </a:rPr>
              <a:t>Fund</a:t>
            </a:r>
            <a:endParaRPr sz="2400">
              <a:latin typeface="Calibri"/>
              <a:cs typeface="Calibri"/>
            </a:endParaRPr>
          </a:p>
          <a:p>
            <a:pPr marL="63500" marR="17780">
              <a:lnSpc>
                <a:spcPts val="2850"/>
              </a:lnSpc>
              <a:spcBef>
                <a:spcPts val="105"/>
              </a:spcBef>
            </a:pPr>
            <a:r>
              <a:rPr sz="2400">
                <a:latin typeface="Calibri"/>
                <a:cs typeface="Calibri"/>
              </a:rPr>
              <a:t>MPI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maintain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a</a:t>
            </a:r>
            <a:r>
              <a:rPr sz="2400" spc="-3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minimum</a:t>
            </a:r>
            <a:r>
              <a:rPr sz="2400" spc="-4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reserve</a:t>
            </a:r>
            <a:r>
              <a:rPr sz="2400" spc="-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of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6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–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8</a:t>
            </a:r>
            <a:r>
              <a:rPr sz="2400" spc="-7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months</a:t>
            </a:r>
            <a:r>
              <a:rPr sz="2400" spc="-10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operating</a:t>
            </a:r>
            <a:r>
              <a:rPr sz="2400" spc="-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funds.</a:t>
            </a:r>
            <a:r>
              <a:rPr sz="2400" spc="-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Operating</a:t>
            </a:r>
            <a:r>
              <a:rPr sz="2400" spc="-7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funds</a:t>
            </a:r>
            <a:r>
              <a:rPr sz="2400" spc="-3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will</a:t>
            </a:r>
            <a:r>
              <a:rPr sz="2400" spc="-9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be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defined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as</a:t>
            </a:r>
            <a:r>
              <a:rPr sz="2400" spc="-3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annual</a:t>
            </a:r>
            <a:r>
              <a:rPr sz="2400" spc="-9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fixed</a:t>
            </a:r>
            <a:r>
              <a:rPr sz="2400" spc="-5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expenses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plus</a:t>
            </a:r>
            <a:r>
              <a:rPr sz="2400" spc="-6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20%.</a:t>
            </a:r>
            <a:r>
              <a:rPr sz="2400" spc="-6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This</a:t>
            </a:r>
            <a:r>
              <a:rPr sz="2400" spc="-2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timeframe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is</a:t>
            </a:r>
            <a:r>
              <a:rPr sz="2400" spc="-2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to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be</a:t>
            </a:r>
            <a:r>
              <a:rPr sz="2400" spc="-5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a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minimum</a:t>
            </a:r>
            <a:r>
              <a:rPr sz="2400" spc="-3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as</a:t>
            </a:r>
            <a:r>
              <a:rPr sz="2400" spc="-2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it</a:t>
            </a:r>
            <a:r>
              <a:rPr sz="2400" spc="-4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is</a:t>
            </a:r>
            <a:r>
              <a:rPr sz="2400" spc="-2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recognized</a:t>
            </a:r>
            <a:r>
              <a:rPr sz="2400" spc="-4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that</a:t>
            </a:r>
            <a:r>
              <a:rPr sz="2400" spc="-10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external</a:t>
            </a:r>
            <a:r>
              <a:rPr sz="2400" spc="-1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events</a:t>
            </a:r>
            <a:r>
              <a:rPr sz="2400" spc="-2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in</a:t>
            </a:r>
            <a:r>
              <a:rPr sz="2400" spc="-4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the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181B1D"/>
                </a:solidFill>
                <a:latin typeface="Calibri"/>
                <a:cs typeface="Calibri"/>
              </a:rPr>
              <a:t>industry,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significant</a:t>
            </a:r>
            <a:r>
              <a:rPr sz="2400" spc="-4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downturn</a:t>
            </a:r>
            <a:r>
              <a:rPr sz="2400" spc="-5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181B1D"/>
                </a:solidFill>
                <a:latin typeface="Calibri"/>
                <a:cs typeface="Calibri"/>
              </a:rPr>
              <a:t>in</a:t>
            </a:r>
            <a:r>
              <a:rPr sz="2400" spc="-14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the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economy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ts val="2840"/>
              </a:lnSpc>
            </a:pP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or</a:t>
            </a:r>
            <a:r>
              <a:rPr sz="2400" spc="-9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stock</a:t>
            </a:r>
            <a:r>
              <a:rPr sz="2400" spc="-5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market</a:t>
            </a:r>
            <a:r>
              <a:rPr sz="2400" spc="-5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could</a:t>
            </a:r>
            <a:r>
              <a:rPr sz="2400" spc="-7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make</a:t>
            </a:r>
            <a:r>
              <a:rPr sz="2400" spc="-7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a</a:t>
            </a:r>
            <a:r>
              <a:rPr sz="2400" spc="-3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longer</a:t>
            </a:r>
            <a:r>
              <a:rPr sz="2400" spc="-85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81B1D"/>
                </a:solidFill>
                <a:latin typeface="Calibri"/>
                <a:cs typeface="Calibri"/>
              </a:rPr>
              <a:t>commitment</a:t>
            </a:r>
            <a:r>
              <a:rPr sz="2400" spc="-60">
                <a:solidFill>
                  <a:srgbClr val="181B1D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81B1D"/>
                </a:solidFill>
                <a:latin typeface="Calibri"/>
                <a:cs typeface="Calibri"/>
              </a:rPr>
              <a:t>necessary.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144" y="1361376"/>
            <a:ext cx="6362700" cy="6617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865"/>
              </a:lnSpc>
              <a:spcBef>
                <a:spcPts val="100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Access</a:t>
            </a:r>
            <a:r>
              <a:rPr sz="2400" b="1" spc="-5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to</a:t>
            </a:r>
            <a:r>
              <a:rPr sz="2400" b="1" spc="-7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Reserves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865"/>
              </a:lnSpc>
            </a:pP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access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“reserve”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shall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first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1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referred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2700" marR="551815" algn="just">
              <a:lnSpc>
                <a:spcPct val="100299"/>
              </a:lnSpc>
              <a:spcBef>
                <a:spcPts val="40"/>
              </a:spcBef>
            </a:pP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Finance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Committee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consideration.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Final approval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majority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vote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Chapter </a:t>
            </a:r>
            <a:r>
              <a:rPr sz="2400">
                <a:latin typeface="Calibri"/>
                <a:cs typeface="Calibri"/>
              </a:rPr>
              <a:t>Board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Directors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required.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25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Online</a:t>
            </a:r>
            <a:r>
              <a:rPr sz="2400" b="1" spc="-8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Banking</a:t>
            </a:r>
            <a:r>
              <a:rPr sz="2400" b="1" spc="-2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-</a:t>
            </a:r>
            <a:r>
              <a:rPr sz="2400" b="1" spc="-5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Recommended</a:t>
            </a:r>
            <a:r>
              <a:rPr sz="2400" b="1" spc="-8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Account</a:t>
            </a:r>
            <a:r>
              <a:rPr sz="2400" b="1" spc="-7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Controls</a:t>
            </a:r>
            <a:endParaRPr sz="2400">
              <a:latin typeface="Calibri"/>
              <a:cs typeface="Calibri"/>
            </a:endParaRPr>
          </a:p>
          <a:p>
            <a:pPr marL="304165" marR="29845" indent="-292100">
              <a:lnSpc>
                <a:spcPct val="100400"/>
              </a:lnSpc>
              <a:spcBef>
                <a:spcPts val="35"/>
              </a:spcBef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There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more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than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two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individuals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as </a:t>
            </a:r>
            <a:r>
              <a:rPr sz="2400" spc="-10">
                <a:latin typeface="Calibri"/>
                <a:cs typeface="Calibri"/>
              </a:rPr>
              <a:t>administrators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account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(typically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VP </a:t>
            </a:r>
            <a:r>
              <a:rPr sz="2400">
                <a:latin typeface="Calibri"/>
                <a:cs typeface="Calibri"/>
              </a:rPr>
              <a:t>Finance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Chapter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President).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ts val="2840"/>
              </a:lnSpc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Set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user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access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levels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roles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responsibility.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865"/>
              </a:lnSpc>
              <a:buFont typeface="Arial"/>
              <a:buChar char="•"/>
              <a:tabLst>
                <a:tab pos="354965" algn="l"/>
              </a:tabLst>
            </a:pPr>
            <a:r>
              <a:rPr sz="2400">
                <a:latin typeface="Calibri"/>
                <a:cs typeface="Calibri"/>
              </a:rPr>
              <a:t>Review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user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access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regularly.</a:t>
            </a:r>
            <a:endParaRPr sz="2400">
              <a:latin typeface="Calibri"/>
              <a:cs typeface="Calibri"/>
            </a:endParaRPr>
          </a:p>
          <a:p>
            <a:pPr marL="304165" marR="582295" indent="-292100">
              <a:lnSpc>
                <a:spcPts val="2850"/>
              </a:lnSpc>
              <a:spcBef>
                <a:spcPts val="170"/>
              </a:spcBef>
              <a:buFont typeface="Arial"/>
              <a:buChar char="•"/>
              <a:tabLst>
                <a:tab pos="304165" algn="l"/>
              </a:tabLst>
            </a:pPr>
            <a:r>
              <a:rPr sz="2400" spc="-10">
                <a:latin typeface="Calibri"/>
                <a:cs typeface="Calibri"/>
              </a:rPr>
              <a:t>Remove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user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IDs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soon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person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resigns </a:t>
            </a:r>
            <a:r>
              <a:rPr sz="2400">
                <a:latin typeface="Calibri"/>
                <a:cs typeface="Calibri"/>
              </a:rPr>
              <a:t>their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position.</a:t>
            </a:r>
            <a:endParaRPr sz="2400">
              <a:latin typeface="Calibri"/>
              <a:cs typeface="Calibri"/>
            </a:endParaRPr>
          </a:p>
          <a:p>
            <a:pPr marL="304165" marR="973455" indent="-292100">
              <a:lnSpc>
                <a:spcPts val="2850"/>
              </a:lnSpc>
              <a:spcBef>
                <a:spcPts val="80"/>
              </a:spcBef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Set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up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alerts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notify</a:t>
            </a:r>
            <a:r>
              <a:rPr sz="2400" spc="-10">
                <a:latin typeface="Calibri"/>
                <a:cs typeface="Calibri"/>
              </a:rPr>
              <a:t> persons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account activity.</a:t>
            </a:r>
            <a:endParaRPr sz="2400">
              <a:latin typeface="Calibri"/>
              <a:cs typeface="Calibri"/>
            </a:endParaRPr>
          </a:p>
          <a:p>
            <a:pPr marL="304165" indent="-291465">
              <a:lnSpc>
                <a:spcPts val="2765"/>
              </a:lnSpc>
              <a:buFont typeface="Arial"/>
              <a:buChar char="•"/>
              <a:tabLst>
                <a:tab pos="304165" algn="l"/>
              </a:tabLst>
            </a:pPr>
            <a:r>
              <a:rPr sz="2400">
                <a:latin typeface="Calibri"/>
                <a:cs typeface="Calibri"/>
              </a:rPr>
              <a:t>Allow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read-</a:t>
            </a:r>
            <a:r>
              <a:rPr sz="2400">
                <a:latin typeface="Calibri"/>
                <a:cs typeface="Calibri"/>
              </a:rPr>
              <a:t>only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access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individuals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who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should</a:t>
            </a:r>
            <a:endParaRPr sz="2400">
              <a:latin typeface="Calibri"/>
              <a:cs typeface="Calibri"/>
            </a:endParaRPr>
          </a:p>
          <a:p>
            <a:pPr marL="304165">
              <a:lnSpc>
                <a:spcPct val="100000"/>
              </a:lnSpc>
              <a:spcBef>
                <a:spcPts val="45"/>
              </a:spcBef>
            </a:pPr>
            <a:r>
              <a:rPr sz="2400">
                <a:latin typeface="Calibri"/>
                <a:cs typeface="Calibri"/>
              </a:rPr>
              <a:t>be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monitoring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bank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account.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280" y="576262"/>
            <a:ext cx="3951604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0">
                <a:solidFill>
                  <a:srgbClr val="00AFEF"/>
                </a:solidFill>
                <a:latin typeface="Arial Black"/>
                <a:cs typeface="Arial Black"/>
              </a:rPr>
              <a:t>Banking</a:t>
            </a:r>
            <a:r>
              <a:rPr sz="2750" b="0" spc="75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 b="0">
                <a:solidFill>
                  <a:srgbClr val="00AFEF"/>
                </a:solidFill>
                <a:latin typeface="Arial Black"/>
                <a:cs typeface="Arial Black"/>
              </a:rPr>
              <a:t>–</a:t>
            </a:r>
            <a:r>
              <a:rPr sz="2750" b="0" spc="75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 b="0" spc="-10">
                <a:solidFill>
                  <a:srgbClr val="00AFEF"/>
                </a:solidFill>
                <a:latin typeface="Arial Black"/>
                <a:cs typeface="Arial Black"/>
              </a:rPr>
              <a:t>continued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7604" y="602932"/>
            <a:ext cx="9891395" cy="6306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25"/>
              </a:spcBef>
            </a:pPr>
            <a:r>
              <a:rPr sz="2750">
                <a:solidFill>
                  <a:srgbClr val="00AFEF"/>
                </a:solidFill>
                <a:latin typeface="Arial Black"/>
                <a:cs typeface="Arial Black"/>
              </a:rPr>
              <a:t>Federal</a:t>
            </a:r>
            <a:r>
              <a:rPr sz="2750" spc="1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>
                <a:solidFill>
                  <a:srgbClr val="00AFEF"/>
                </a:solidFill>
                <a:latin typeface="Arial Black"/>
                <a:cs typeface="Arial Black"/>
              </a:rPr>
              <a:t>and</a:t>
            </a:r>
            <a:r>
              <a:rPr sz="2750" spc="-15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>
                <a:solidFill>
                  <a:srgbClr val="00AFEF"/>
                </a:solidFill>
                <a:latin typeface="Arial Black"/>
                <a:cs typeface="Arial Black"/>
              </a:rPr>
              <a:t>State</a:t>
            </a:r>
            <a:r>
              <a:rPr sz="2750" spc="65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 spc="-10">
                <a:solidFill>
                  <a:srgbClr val="00AFEF"/>
                </a:solidFill>
                <a:latin typeface="Arial Black"/>
                <a:cs typeface="Arial Black"/>
              </a:rPr>
              <a:t>Requirements</a:t>
            </a:r>
            <a:endParaRPr sz="2750">
              <a:latin typeface="Arial Black"/>
              <a:cs typeface="Arial Black"/>
            </a:endParaRPr>
          </a:p>
          <a:p>
            <a:pPr marL="12700">
              <a:lnSpc>
                <a:spcPts val="2865"/>
              </a:lnSpc>
              <a:spcBef>
                <a:spcPts val="2865"/>
              </a:spcBef>
            </a:pP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501(c)(3)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>
                <a:latin typeface="Calibri"/>
                <a:cs typeface="Calibri"/>
              </a:rPr>
              <a:t>All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domestic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chapters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</a:t>
            </a:r>
            <a:r>
              <a:rPr sz="2400" spc="1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classified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tax-</a:t>
            </a:r>
            <a:r>
              <a:rPr sz="2400">
                <a:latin typeface="Calibri"/>
                <a:cs typeface="Calibri"/>
              </a:rPr>
              <a:t>exempt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501(c)(3)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under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 marR="43180">
              <a:lnSpc>
                <a:spcPct val="99900"/>
              </a:lnSpc>
              <a:spcBef>
                <a:spcPts val="50"/>
              </a:spcBef>
            </a:pPr>
            <a:r>
              <a:rPr sz="2400">
                <a:latin typeface="Calibri"/>
                <a:cs typeface="Calibri"/>
              </a:rPr>
              <a:t>Internal</a:t>
            </a:r>
            <a:r>
              <a:rPr sz="2400" spc="-20">
                <a:latin typeface="Calibri"/>
                <a:cs typeface="Calibri"/>
              </a:rPr>
              <a:t> Revenue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Code.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This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means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chapters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able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accept contributions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provide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donors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with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tax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receipts. From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time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time,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US </a:t>
            </a:r>
            <a:r>
              <a:rPr sz="2400" spc="-10">
                <a:latin typeface="Calibri"/>
                <a:cs typeface="Calibri"/>
              </a:rPr>
              <a:t>chapters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may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asked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provide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proof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its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501c3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non-profit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status.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copy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of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letter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can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provided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contacting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your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Regional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Operations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50"/>
              </a:lnSpc>
              <a:tabLst>
                <a:tab pos="1306830" algn="l"/>
              </a:tabLst>
            </a:pPr>
            <a:r>
              <a:rPr sz="2400" spc="-10">
                <a:latin typeface="Calibri"/>
                <a:cs typeface="Calibri"/>
              </a:rPr>
              <a:t>Manager.</a:t>
            </a:r>
            <a:r>
              <a:rPr sz="2400">
                <a:latin typeface="Calibri"/>
                <a:cs typeface="Calibri"/>
              </a:rPr>
              <a:t>	They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work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with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Global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team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provide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documentation.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0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Form</a:t>
            </a:r>
            <a:r>
              <a:rPr sz="2400" b="1" spc="-5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W-</a:t>
            </a:r>
            <a:r>
              <a:rPr sz="2400" b="1" spc="-50">
                <a:solidFill>
                  <a:srgbClr val="00AFEF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850"/>
              </a:lnSpc>
              <a:spcBef>
                <a:spcPts val="165"/>
              </a:spcBef>
            </a:pPr>
            <a:r>
              <a:rPr sz="2400" spc="-10">
                <a:latin typeface="Calibri"/>
                <a:cs typeface="Calibri"/>
              </a:rPr>
              <a:t>Chapters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this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form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provide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their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tax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identification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number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entities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that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pay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them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income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during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tax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year.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spcBef>
                <a:spcPts val="2815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Annual</a:t>
            </a:r>
            <a:r>
              <a:rPr sz="2400" b="1" spc="-6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990</a:t>
            </a:r>
            <a:r>
              <a:rPr sz="2400" b="1" spc="-5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Income</a:t>
            </a:r>
            <a:r>
              <a:rPr sz="2400" b="1" spc="-7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45">
                <a:solidFill>
                  <a:srgbClr val="00AFEF"/>
                </a:solidFill>
                <a:latin typeface="Calibri"/>
                <a:cs typeface="Calibri"/>
              </a:rPr>
              <a:t>Tax</a:t>
            </a:r>
            <a:r>
              <a:rPr sz="2400" b="1" spc="-5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Filing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>
                <a:latin typeface="Calibri"/>
                <a:cs typeface="Calibri"/>
              </a:rPr>
              <a:t>On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annual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basis,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each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required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file</a:t>
            </a:r>
            <a:r>
              <a:rPr sz="2400" spc="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their 990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Income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Tax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>
                <a:latin typeface="Calibri"/>
                <a:cs typeface="Calibri"/>
              </a:rPr>
              <a:t>reports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previous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financial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year.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3645" y="818451"/>
            <a:ext cx="56832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0">
                <a:solidFill>
                  <a:srgbClr val="00AFEF"/>
                </a:solidFill>
                <a:latin typeface="Arial Black"/>
                <a:cs typeface="Arial Black"/>
              </a:rPr>
              <a:t>Credit</a:t>
            </a:r>
            <a:r>
              <a:rPr sz="2750" b="0" spc="45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 b="0">
                <a:solidFill>
                  <a:srgbClr val="00AFEF"/>
                </a:solidFill>
                <a:latin typeface="Arial Black"/>
                <a:cs typeface="Arial Black"/>
              </a:rPr>
              <a:t>Cards</a:t>
            </a:r>
            <a:r>
              <a:rPr sz="2750" b="0" spc="11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 b="0">
                <a:solidFill>
                  <a:srgbClr val="00AFEF"/>
                </a:solidFill>
                <a:latin typeface="Arial Black"/>
                <a:cs typeface="Arial Black"/>
              </a:rPr>
              <a:t>and</a:t>
            </a:r>
            <a:r>
              <a:rPr sz="2750" b="0" spc="105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 b="0">
                <a:solidFill>
                  <a:srgbClr val="00AFEF"/>
                </a:solidFill>
                <a:latin typeface="Arial Black"/>
                <a:cs typeface="Arial Black"/>
              </a:rPr>
              <a:t>Debit</a:t>
            </a:r>
            <a:r>
              <a:rPr sz="2750" b="0" spc="55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750" b="0" spc="-10">
                <a:solidFill>
                  <a:srgbClr val="00AFEF"/>
                </a:solidFill>
                <a:latin typeface="Arial Black"/>
                <a:cs typeface="Arial Black"/>
              </a:rPr>
              <a:t>Cards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57" y="1501076"/>
            <a:ext cx="16929100" cy="62458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677545">
              <a:lnSpc>
                <a:spcPts val="2850"/>
              </a:lnSpc>
              <a:spcBef>
                <a:spcPts val="220"/>
              </a:spcBef>
            </a:pPr>
            <a:r>
              <a:rPr sz="2400">
                <a:latin typeface="Calibri"/>
                <a:cs typeface="Calibri"/>
              </a:rPr>
              <a:t>If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your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ATM/debit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issued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 Chapter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name,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there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must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strong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internal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controls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place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to </a:t>
            </a:r>
            <a:r>
              <a:rPr sz="2400">
                <a:latin typeface="Calibri"/>
                <a:cs typeface="Calibri"/>
              </a:rPr>
              <a:t>mitigate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possible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risks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while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also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maintaining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accurate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30">
                <a:latin typeface="Calibri"/>
                <a:cs typeface="Calibri"/>
              </a:rPr>
              <a:t>record-</a:t>
            </a:r>
            <a:r>
              <a:rPr sz="2400" spc="-10">
                <a:latin typeface="Calibri"/>
                <a:cs typeface="Calibri"/>
              </a:rPr>
              <a:t>keeping.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15"/>
              </a:spcBef>
            </a:pP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Best</a:t>
            </a:r>
            <a:r>
              <a:rPr sz="2400" b="1" spc="-6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Practices</a:t>
            </a:r>
            <a:endParaRPr sz="2400">
              <a:latin typeface="Calibri"/>
              <a:cs typeface="Calibri"/>
            </a:endParaRPr>
          </a:p>
          <a:p>
            <a:pPr marL="304800" marR="388620" indent="-292735">
              <a:lnSpc>
                <a:spcPts val="2850"/>
              </a:lnSpc>
              <a:spcBef>
                <a:spcPts val="170"/>
              </a:spcBef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Have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policy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and/or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procedures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place.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These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policies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and/or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procedures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vary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state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regarding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whom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 spc="55">
                <a:latin typeface="Calibri"/>
                <a:cs typeface="Calibri"/>
              </a:rPr>
              <a:t>and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pc="-25">
                <a:latin typeface="Calibri"/>
                <a:cs typeface="Calibri"/>
              </a:rPr>
              <a:t>for </a:t>
            </a:r>
            <a:r>
              <a:rPr sz="2400">
                <a:latin typeface="Calibri"/>
                <a:cs typeface="Calibri"/>
              </a:rPr>
              <a:t>what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used, as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well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cardholder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responsibilities.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ts val="2765"/>
              </a:lnSpc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Do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apply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using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individual's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Social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Security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 spc="-35">
                <a:latin typeface="Calibri"/>
                <a:cs typeface="Calibri"/>
              </a:rPr>
              <a:t>number.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Instead,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your</a:t>
            </a:r>
            <a:r>
              <a:rPr sz="2400" spc="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Chapter's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employer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identification</a:t>
            </a:r>
            <a:endParaRPr sz="2400">
              <a:latin typeface="Calibri"/>
              <a:cs typeface="Calibri"/>
            </a:endParaRPr>
          </a:p>
          <a:p>
            <a:pPr marL="304800">
              <a:lnSpc>
                <a:spcPts val="2865"/>
              </a:lnSpc>
              <a:spcBef>
                <a:spcPts val="45"/>
              </a:spcBef>
            </a:pPr>
            <a:r>
              <a:rPr sz="2400">
                <a:latin typeface="Calibri"/>
                <a:cs typeface="Calibri"/>
              </a:rPr>
              <a:t>number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(EIN).</a:t>
            </a:r>
            <a:endParaRPr sz="2400">
              <a:latin typeface="Calibri"/>
              <a:cs typeface="Calibri"/>
            </a:endParaRPr>
          </a:p>
          <a:p>
            <a:pPr marL="304800" marR="5080" indent="-292735">
              <a:lnSpc>
                <a:spcPts val="2930"/>
              </a:lnSpc>
              <a:spcBef>
                <a:spcPts val="45"/>
              </a:spcBef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If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unable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have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issued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under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its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EIN,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then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member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may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their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own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pay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for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pre- </a:t>
            </a:r>
            <a:r>
              <a:rPr sz="2400">
                <a:latin typeface="Calibri"/>
                <a:cs typeface="Calibri"/>
              </a:rPr>
              <a:t>approved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expense,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they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submit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receipts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via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expense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report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through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receive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reimbursement.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0"/>
              </a:lnSpc>
              <a:buFont typeface="Arial"/>
              <a:buChar char="•"/>
              <a:tabLst>
                <a:tab pos="355600" algn="l"/>
              </a:tabLst>
            </a:pPr>
            <a:r>
              <a:rPr sz="2400">
                <a:latin typeface="Calibri"/>
                <a:cs typeface="Calibri"/>
              </a:rPr>
              <a:t>Under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circumstance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directly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pay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personal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bill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registered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individual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member.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ts val="2865"/>
              </a:lnSpc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Get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allow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limits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30">
                <a:latin typeface="Calibri"/>
                <a:cs typeface="Calibri"/>
              </a:rPr>
              <a:t>user.</a:t>
            </a:r>
            <a:r>
              <a:rPr sz="2400">
                <a:latin typeface="Calibri"/>
                <a:cs typeface="Calibri"/>
              </a:rPr>
              <a:t> Limits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should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set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Board.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ts val="2870"/>
              </a:lnSpc>
              <a:spcBef>
                <a:spcPts val="45"/>
              </a:spcBef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Set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up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approval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process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make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sure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all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receipts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received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all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charges</a:t>
            </a:r>
            <a:r>
              <a:rPr sz="2400" spc="-1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have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been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approved.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ts val="2870"/>
              </a:lnSpc>
              <a:buFont typeface="Arial"/>
              <a:buChar char="•"/>
              <a:tabLst>
                <a:tab pos="304800" algn="l"/>
              </a:tabLst>
            </a:pPr>
            <a:r>
              <a:rPr sz="2400" spc="-10">
                <a:latin typeface="Calibri"/>
                <a:cs typeface="Calibri"/>
              </a:rPr>
              <a:t>Make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sure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that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all</a:t>
            </a:r>
            <a:r>
              <a:rPr sz="2400" spc="-9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expense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reports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are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signed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dated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by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cardholder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well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designated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approver.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Make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sure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there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8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process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place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destroy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or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deactivate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cards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of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volunteers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who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leave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Board.</a:t>
            </a:r>
            <a:endParaRPr sz="2400">
              <a:latin typeface="Calibri"/>
              <a:cs typeface="Calibri"/>
            </a:endParaRPr>
          </a:p>
          <a:p>
            <a:pPr marL="304800" marR="740410" indent="-292735">
              <a:lnSpc>
                <a:spcPts val="2850"/>
              </a:lnSpc>
              <a:spcBef>
                <a:spcPts val="105"/>
              </a:spcBef>
              <a:buFont typeface="Arial"/>
              <a:buChar char="•"/>
              <a:tabLst>
                <a:tab pos="304800" algn="l"/>
              </a:tabLst>
            </a:pPr>
            <a:r>
              <a:rPr sz="2400">
                <a:latin typeface="Calibri"/>
                <a:cs typeface="Calibri"/>
              </a:rPr>
              <a:t>Assign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person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who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does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not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have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access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MPI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Chapter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card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review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receipts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reconcile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them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credit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card/bank statements.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3895725"/>
            <a:ext cx="9048750" cy="9525"/>
          </a:xfrm>
          <a:custGeom>
            <a:avLst/>
            <a:gdLst/>
            <a:ahLst/>
            <a:cxnLst/>
            <a:rect l="l" t="t" r="r" b="b"/>
            <a:pathLst>
              <a:path w="9048750" h="9525">
                <a:moveTo>
                  <a:pt x="9048750" y="0"/>
                </a:moveTo>
                <a:lnTo>
                  <a:pt x="0" y="0"/>
                </a:lnTo>
                <a:lnTo>
                  <a:pt x="0" y="9525"/>
                </a:lnTo>
                <a:lnTo>
                  <a:pt x="9048750" y="9525"/>
                </a:lnTo>
                <a:lnTo>
                  <a:pt x="904875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2612" y="1217231"/>
            <a:ext cx="7766684" cy="2374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230"/>
              </a:lnSpc>
              <a:spcBef>
                <a:spcPts val="130"/>
              </a:spcBef>
            </a:pPr>
            <a:r>
              <a:rPr sz="8000" b="0" i="1" spc="80">
                <a:solidFill>
                  <a:srgbClr val="11B3EB"/>
                </a:solidFill>
                <a:latin typeface="Arial"/>
                <a:cs typeface="Arial"/>
              </a:rPr>
              <a:t>Protecting</a:t>
            </a:r>
            <a:r>
              <a:rPr sz="8000" b="0" i="1" spc="-10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b="0" i="1" spc="-459">
                <a:solidFill>
                  <a:srgbClr val="11B3EB"/>
                </a:solidFill>
                <a:latin typeface="Arial"/>
                <a:cs typeface="Arial"/>
              </a:rPr>
              <a:t>Y</a:t>
            </a:r>
            <a:r>
              <a:rPr sz="8000" b="0" i="1" spc="70">
                <a:solidFill>
                  <a:srgbClr val="11B3EB"/>
                </a:solidFill>
                <a:latin typeface="Arial"/>
                <a:cs typeface="Arial"/>
              </a:rPr>
              <a:t>o</a:t>
            </a:r>
            <a:r>
              <a:rPr sz="8000" b="0" i="1" spc="150">
                <a:solidFill>
                  <a:srgbClr val="11B3EB"/>
                </a:solidFill>
                <a:latin typeface="Arial"/>
                <a:cs typeface="Arial"/>
              </a:rPr>
              <a:t>ur</a:t>
            </a:r>
            <a:endParaRPr sz="8000">
              <a:latin typeface="Arial"/>
              <a:cs typeface="Arial"/>
            </a:endParaRPr>
          </a:p>
          <a:p>
            <a:pPr marL="12700">
              <a:lnSpc>
                <a:spcPts val="9230"/>
              </a:lnSpc>
            </a:pPr>
            <a:r>
              <a:rPr sz="8000" b="0" i="1" spc="80">
                <a:latin typeface="Arial"/>
                <a:cs typeface="Arial"/>
              </a:rPr>
              <a:t>Chapter’s</a:t>
            </a:r>
            <a:r>
              <a:rPr sz="8000" b="0" i="1" spc="-80">
                <a:latin typeface="Arial"/>
                <a:cs typeface="Arial"/>
              </a:rPr>
              <a:t> </a:t>
            </a:r>
            <a:r>
              <a:rPr sz="8000" b="0" i="1" spc="-25">
                <a:solidFill>
                  <a:srgbClr val="11B3EB"/>
                </a:solidFill>
                <a:latin typeface="Arial"/>
                <a:cs typeface="Arial"/>
              </a:rPr>
              <a:t>Assets</a:t>
            </a:r>
            <a:endParaRPr sz="8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7475" y="0"/>
            <a:ext cx="8010525" cy="102774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6280" y="4188777"/>
            <a:ext cx="8921750" cy="55784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0800" marR="128270">
              <a:lnSpc>
                <a:spcPct val="102299"/>
              </a:lnSpc>
              <a:spcBef>
                <a:spcPts val="50"/>
              </a:spcBef>
            </a:pP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750" b="1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750" b="1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r>
              <a:rPr sz="2750" b="1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sz="2750" b="1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b="1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2750" b="1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750" b="1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50" b="1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spc="-10">
                <a:solidFill>
                  <a:srgbClr val="FFFFFF"/>
                </a:solidFill>
                <a:latin typeface="Arial"/>
                <a:cs typeface="Arial"/>
              </a:rPr>
              <a:t>care?</a:t>
            </a:r>
            <a:r>
              <a:rPr sz="2750" b="1" spc="6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sz="2750" b="1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Card</a:t>
            </a:r>
            <a:r>
              <a:rPr sz="2750" b="1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2750" b="1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750" b="1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2750" b="1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spc="-10">
                <a:solidFill>
                  <a:srgbClr val="FFFFFF"/>
                </a:solidFill>
                <a:latin typeface="Arial"/>
                <a:cs typeface="Arial"/>
              </a:rPr>
              <a:t>Standard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(PCI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DSS)</a:t>
            </a:r>
            <a:r>
              <a:rPr sz="27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applies</a:t>
            </a:r>
            <a:r>
              <a:rPr sz="27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r>
              <a:rPr sz="27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7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27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accept</a:t>
            </a:r>
            <a:endParaRPr sz="2750">
              <a:latin typeface="Arial"/>
              <a:cs typeface="Arial"/>
            </a:endParaRPr>
          </a:p>
          <a:p>
            <a:pPr marL="50800" marR="43180">
              <a:lnSpc>
                <a:spcPct val="101600"/>
              </a:lnSpc>
              <a:spcBef>
                <a:spcPts val="25"/>
              </a:spcBef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credit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card</a:t>
            </a:r>
            <a:r>
              <a:rPr sz="27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payments.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7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27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intends</a:t>
            </a:r>
            <a:r>
              <a:rPr sz="27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accept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card</a:t>
            </a:r>
            <a:r>
              <a:rPr sz="27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payment,</a:t>
            </a:r>
            <a:r>
              <a:rPr sz="27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store,</a:t>
            </a:r>
            <a:r>
              <a:rPr sz="275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transmit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cardholder</a:t>
            </a:r>
            <a:r>
              <a:rPr sz="27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data,</a:t>
            </a:r>
            <a:r>
              <a:rPr sz="27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75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7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27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7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7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3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50" spc="2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50" spc="-4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50" spc="-42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262" baseline="34722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2750" spc="-76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aseline="34722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800" spc="-60" baseline="34722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750" spc="-25">
                <a:solidFill>
                  <a:srgbClr val="FFFFFF"/>
                </a:solidFill>
                <a:latin typeface="Arial"/>
                <a:cs typeface="Arial"/>
              </a:rPr>
              <a:t>ely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7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r>
              <a:rPr sz="27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compliant</a:t>
            </a:r>
            <a:r>
              <a:rPr sz="27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hosting</a:t>
            </a:r>
            <a:r>
              <a:rPr sz="27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provider.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750">
              <a:latin typeface="Arial"/>
              <a:cs typeface="Arial"/>
            </a:endParaRPr>
          </a:p>
          <a:p>
            <a:pPr marL="50800" marR="172720">
              <a:lnSpc>
                <a:spcPct val="102299"/>
              </a:lnSpc>
            </a:pP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750" b="1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750" b="1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CEO</a:t>
            </a:r>
            <a:r>
              <a:rPr sz="275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Fraud</a:t>
            </a:r>
            <a:r>
              <a:rPr sz="2750" b="1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b="1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750" b="1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sz="2750" b="1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50" b="1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50" b="1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750" b="1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50" b="1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spc="-2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50" b="1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guard</a:t>
            </a:r>
            <a:r>
              <a:rPr sz="2750" b="1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2750" b="1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spc="-25">
                <a:solidFill>
                  <a:srgbClr val="FFFFFF"/>
                </a:solidFill>
                <a:latin typeface="Arial"/>
                <a:cs typeface="Arial"/>
              </a:rPr>
              <a:t>it?</a:t>
            </a:r>
            <a:endParaRPr sz="27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CEO</a:t>
            </a:r>
            <a:r>
              <a:rPr sz="275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Fraud</a:t>
            </a:r>
            <a:r>
              <a:rPr sz="275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happens</a:t>
            </a:r>
            <a:r>
              <a:rPr sz="275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75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cybercriminals</a:t>
            </a:r>
            <a:r>
              <a:rPr sz="275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impersonate</a:t>
            </a:r>
            <a:endParaRPr sz="2750">
              <a:latin typeface="Arial"/>
              <a:cs typeface="Arial"/>
            </a:endParaRPr>
          </a:p>
          <a:p>
            <a:pPr marL="50800" marR="280670">
              <a:lnSpc>
                <a:spcPct val="102299"/>
              </a:lnSpc>
              <a:spcBef>
                <a:spcPts val="5"/>
              </a:spcBef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executives</a:t>
            </a:r>
            <a:r>
              <a:rPr sz="27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trick</a:t>
            </a:r>
            <a:r>
              <a:rPr sz="275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7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27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executing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unauthorized</a:t>
            </a:r>
            <a:r>
              <a:rPr sz="27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wire</a:t>
            </a:r>
            <a:r>
              <a:rPr sz="27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transfers</a:t>
            </a:r>
            <a:r>
              <a:rPr sz="275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7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sending</a:t>
            </a:r>
            <a:r>
              <a:rPr sz="275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275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666875"/>
            <a:ext cx="16011525" cy="9525"/>
          </a:xfrm>
          <a:custGeom>
            <a:avLst/>
            <a:gdLst/>
            <a:ahLst/>
            <a:cxnLst/>
            <a:rect l="l" t="t" r="r" b="b"/>
            <a:pathLst>
              <a:path w="16011525" h="9525">
                <a:moveTo>
                  <a:pt x="16011525" y="0"/>
                </a:moveTo>
                <a:lnTo>
                  <a:pt x="0" y="0"/>
                </a:lnTo>
                <a:lnTo>
                  <a:pt x="0" y="9525"/>
                </a:lnTo>
                <a:lnTo>
                  <a:pt x="16011525" y="9525"/>
                </a:lnTo>
                <a:lnTo>
                  <a:pt x="160115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993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30"/>
              </a:spcBef>
            </a:pPr>
            <a:r>
              <a:rPr sz="5600">
                <a:solidFill>
                  <a:srgbClr val="000000"/>
                </a:solidFill>
              </a:rPr>
              <a:t>COMPLIANCE</a:t>
            </a:r>
            <a:r>
              <a:rPr sz="5600" spc="-229">
                <a:solidFill>
                  <a:srgbClr val="000000"/>
                </a:solidFill>
              </a:rPr>
              <a:t> </a:t>
            </a:r>
            <a:r>
              <a:rPr sz="5600">
                <a:solidFill>
                  <a:srgbClr val="000000"/>
                </a:solidFill>
              </a:rPr>
              <a:t>AND</a:t>
            </a:r>
            <a:r>
              <a:rPr sz="5600" spc="-5">
                <a:solidFill>
                  <a:srgbClr val="000000"/>
                </a:solidFill>
              </a:rPr>
              <a:t> </a:t>
            </a:r>
            <a:r>
              <a:rPr sz="5600">
                <a:solidFill>
                  <a:srgbClr val="000000"/>
                </a:solidFill>
              </a:rPr>
              <a:t>SECURITY</a:t>
            </a:r>
            <a:r>
              <a:rPr sz="5600" spc="-145">
                <a:solidFill>
                  <a:srgbClr val="000000"/>
                </a:solidFill>
              </a:rPr>
              <a:t> </a:t>
            </a:r>
            <a:r>
              <a:rPr sz="5600" spc="-10">
                <a:solidFill>
                  <a:srgbClr val="000000"/>
                </a:solidFill>
              </a:rPr>
              <a:t>INFORMATION</a:t>
            </a:r>
            <a:endParaRPr sz="5600"/>
          </a:p>
        </p:txBody>
      </p:sp>
      <p:sp>
        <p:nvSpPr>
          <p:cNvPr id="5" name="object 5"/>
          <p:cNvSpPr txBox="1"/>
          <p:nvPr/>
        </p:nvSpPr>
        <p:spPr>
          <a:xfrm>
            <a:off x="1376044" y="2581592"/>
            <a:ext cx="14942185" cy="44837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About</a:t>
            </a:r>
            <a:r>
              <a:rPr sz="3200" b="1" spc="6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sz="3200" b="1" spc="17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PCI</a:t>
            </a:r>
            <a:r>
              <a:rPr sz="3200" b="1" spc="8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Data</a:t>
            </a:r>
            <a:r>
              <a:rPr sz="3200" b="1" spc="9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Security</a:t>
            </a:r>
            <a:r>
              <a:rPr sz="3200" b="1" spc="9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spc="-10">
                <a:solidFill>
                  <a:srgbClr val="00AFEF"/>
                </a:solidFill>
                <a:latin typeface="Arial"/>
                <a:cs typeface="Arial"/>
              </a:rPr>
              <a:t>Standard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  <a:spcBef>
                <a:spcPts val="5"/>
              </a:spcBef>
            </a:pPr>
            <a:r>
              <a:rPr sz="3200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https://www.globalpaymentsinc.com/en-us/customer-center/customer-</a:t>
            </a:r>
            <a:r>
              <a:rPr sz="32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support/pci-</a:t>
            </a:r>
            <a:r>
              <a:rPr sz="3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data-security-</a:t>
            </a:r>
            <a:r>
              <a:rPr sz="32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standard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PCI</a:t>
            </a:r>
            <a:r>
              <a:rPr sz="3200" b="1" spc="12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Compliance</a:t>
            </a:r>
            <a:r>
              <a:rPr sz="3200" b="1" spc="13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spc="-10">
                <a:solidFill>
                  <a:srgbClr val="00AFEF"/>
                </a:solidFill>
                <a:latin typeface="Arial"/>
                <a:cs typeface="Arial"/>
              </a:rPr>
              <a:t>Guide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2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https://www.pcicomplianceguide.org/faq/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CEO</a:t>
            </a:r>
            <a:r>
              <a:rPr sz="3200" b="1" spc="13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Fraud,</a:t>
            </a:r>
            <a:r>
              <a:rPr sz="3200" b="1" spc="9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aka</a:t>
            </a:r>
            <a:r>
              <a:rPr sz="3200" b="1" spc="10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Business</a:t>
            </a:r>
            <a:r>
              <a:rPr sz="3200" b="1" spc="10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00AFEF"/>
                </a:solidFill>
                <a:latin typeface="Arial"/>
                <a:cs typeface="Arial"/>
              </a:rPr>
              <a:t>Email</a:t>
            </a:r>
            <a:r>
              <a:rPr sz="3200" b="1" spc="11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spc="-10">
                <a:solidFill>
                  <a:srgbClr val="00AFEF"/>
                </a:solidFill>
                <a:latin typeface="Arial"/>
                <a:cs typeface="Arial"/>
              </a:rPr>
              <a:t>Compromise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3200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https://www.fbi.gov/news/stories/business-e-mail-compromise-on-the-</a:t>
            </a:r>
            <a:r>
              <a:rPr sz="3200" u="heavy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rise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2700" y="2257425"/>
            <a:ext cx="876300" cy="904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2700" y="4705350"/>
            <a:ext cx="876300" cy="904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2700" y="7162800"/>
            <a:ext cx="876300" cy="895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2664" y="1791017"/>
            <a:ext cx="8255634" cy="43351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800"/>
              </a:spcBef>
            </a:pPr>
            <a:r>
              <a:rPr sz="7500" b="0" spc="150">
                <a:latin typeface="Arial"/>
                <a:cs typeface="Arial"/>
              </a:rPr>
              <a:t>But</a:t>
            </a:r>
            <a:r>
              <a:rPr sz="7500" b="0" spc="-185">
                <a:latin typeface="Arial"/>
                <a:cs typeface="Arial"/>
              </a:rPr>
              <a:t> </a:t>
            </a:r>
            <a:r>
              <a:rPr sz="7500" b="0" spc="155">
                <a:latin typeface="Arial"/>
                <a:cs typeface="Arial"/>
              </a:rPr>
              <a:t>there</a:t>
            </a:r>
            <a:r>
              <a:rPr sz="7500" b="0" spc="-155">
                <a:latin typeface="Arial"/>
                <a:cs typeface="Arial"/>
              </a:rPr>
              <a:t> </a:t>
            </a:r>
            <a:r>
              <a:rPr sz="7500" b="0" spc="75">
                <a:latin typeface="Arial"/>
                <a:cs typeface="Arial"/>
              </a:rPr>
              <a:t>also</a:t>
            </a:r>
            <a:r>
              <a:rPr sz="7500" b="0" spc="-225">
                <a:latin typeface="Arial"/>
                <a:cs typeface="Arial"/>
              </a:rPr>
              <a:t> </a:t>
            </a:r>
            <a:r>
              <a:rPr sz="7500" b="0" spc="-25">
                <a:latin typeface="Arial"/>
                <a:cs typeface="Arial"/>
              </a:rPr>
              <a:t>are </a:t>
            </a:r>
            <a:r>
              <a:rPr sz="7500" b="0">
                <a:latin typeface="Arial"/>
                <a:cs typeface="Arial"/>
              </a:rPr>
              <a:t>a</a:t>
            </a:r>
            <a:r>
              <a:rPr sz="7500" b="0" spc="-225">
                <a:latin typeface="Arial"/>
                <a:cs typeface="Arial"/>
              </a:rPr>
              <a:t> </a:t>
            </a:r>
            <a:r>
              <a:rPr sz="7500" b="0" u="sng" spc="-605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LOT</a:t>
            </a:r>
            <a:r>
              <a:rPr sz="7500" b="0" spc="-210">
                <a:latin typeface="Arial"/>
                <a:cs typeface="Arial"/>
              </a:rPr>
              <a:t> </a:t>
            </a:r>
            <a:r>
              <a:rPr sz="7500" b="0" spc="185">
                <a:latin typeface="Arial"/>
                <a:cs typeface="Arial"/>
              </a:rPr>
              <a:t>of</a:t>
            </a:r>
            <a:r>
              <a:rPr sz="7500" b="0" spc="-204">
                <a:latin typeface="Arial"/>
                <a:cs typeface="Arial"/>
              </a:rPr>
              <a:t> </a:t>
            </a:r>
            <a:r>
              <a:rPr sz="7500" b="0" spc="-35">
                <a:latin typeface="Arial"/>
                <a:cs typeface="Arial"/>
              </a:rPr>
              <a:t>Resources </a:t>
            </a:r>
            <a:r>
              <a:rPr sz="7500" b="0" spc="85">
                <a:latin typeface="Arial"/>
                <a:cs typeface="Arial"/>
              </a:rPr>
              <a:t>and</a:t>
            </a:r>
            <a:r>
              <a:rPr sz="7500" b="0" spc="-160">
                <a:latin typeface="Arial"/>
                <a:cs typeface="Arial"/>
              </a:rPr>
              <a:t> </a:t>
            </a:r>
            <a:r>
              <a:rPr sz="7500" b="0" spc="160">
                <a:latin typeface="Arial"/>
                <a:cs typeface="Arial"/>
              </a:rPr>
              <a:t>Support </a:t>
            </a:r>
            <a:r>
              <a:rPr sz="7500" b="0" spc="50">
                <a:latin typeface="Arial"/>
                <a:cs typeface="Arial"/>
              </a:rPr>
              <a:t>available</a:t>
            </a:r>
            <a:r>
              <a:rPr sz="7500" b="0" spc="-150">
                <a:latin typeface="Arial"/>
                <a:cs typeface="Arial"/>
              </a:rPr>
              <a:t> </a:t>
            </a:r>
            <a:r>
              <a:rPr sz="7500" b="0" spc="285">
                <a:latin typeface="Arial"/>
                <a:cs typeface="Arial"/>
              </a:rPr>
              <a:t>to</a:t>
            </a:r>
            <a:r>
              <a:rPr sz="7500" b="0" spc="-150">
                <a:latin typeface="Arial"/>
                <a:cs typeface="Arial"/>
              </a:rPr>
              <a:t> </a:t>
            </a:r>
            <a:r>
              <a:rPr sz="7500" b="0" spc="70">
                <a:latin typeface="Arial"/>
                <a:cs typeface="Arial"/>
              </a:rPr>
              <a:t>you</a:t>
            </a:r>
            <a:endParaRPr sz="7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9160" y="2251881"/>
            <a:ext cx="6228080" cy="228727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7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6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8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 President</a:t>
            </a:r>
            <a:endParaRPr sz="2750">
              <a:latin typeface="Arial"/>
              <a:cs typeface="Arial"/>
            </a:endParaRPr>
          </a:p>
          <a:p>
            <a:pPr marL="67945" marR="490220">
              <a:lnSpc>
                <a:spcPts val="2850"/>
              </a:lnSpc>
              <a:spcBef>
                <a:spcPts val="1500"/>
              </a:spcBef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fellow</a:t>
            </a:r>
            <a:r>
              <a:rPr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“Been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There”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“Done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That”</a:t>
            </a:r>
            <a:r>
              <a:rPr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comes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endParaRPr sz="2400">
              <a:latin typeface="Calibri"/>
              <a:cs typeface="Calibri"/>
            </a:endParaRPr>
          </a:p>
          <a:p>
            <a:pPr marL="67945">
              <a:lnSpc>
                <a:spcPts val="2825"/>
              </a:lnSpc>
              <a:tabLst>
                <a:tab pos="1419860" algn="l"/>
                <a:tab pos="5626100" algn="l"/>
              </a:tabLst>
            </a:pP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managing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	the</a:t>
            </a:r>
            <a:r>
              <a:rPr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chapter’s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resources.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Lean</a:t>
            </a:r>
            <a:endParaRPr sz="2400">
              <a:latin typeface="Calibri"/>
              <a:cs typeface="Calibri"/>
            </a:endParaRPr>
          </a:p>
          <a:p>
            <a:pPr marL="67945">
              <a:lnSpc>
                <a:spcPts val="2870"/>
              </a:lnSpc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04881" y="4719743"/>
            <a:ext cx="4853940" cy="192595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75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55">
                <a:solidFill>
                  <a:srgbClr val="FFFFFF"/>
                </a:solidFill>
                <a:latin typeface="Arial"/>
                <a:cs typeface="Arial"/>
              </a:rPr>
              <a:t>Administrator</a:t>
            </a:r>
            <a:endParaRPr sz="2750"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  <a:spcBef>
                <a:spcPts val="1375"/>
              </a:spcBef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historical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r>
              <a:rPr sz="24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OOP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VP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4881" y="7172603"/>
            <a:ext cx="6510020" cy="1925320"/>
          </a:xfrm>
          <a:prstGeom prst="rect">
            <a:avLst/>
          </a:prstGeom>
        </p:spPr>
        <p:txBody>
          <a:bodyPr vert="horz" wrap="square" lIns="0" tIns="217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5"/>
              </a:spcBef>
            </a:pPr>
            <a:r>
              <a:rPr sz="2750">
                <a:solidFill>
                  <a:srgbClr val="FFFFFF"/>
                </a:solidFill>
                <a:latin typeface="Arial"/>
                <a:cs typeface="Arial"/>
              </a:rPr>
              <a:t>MPI</a:t>
            </a:r>
            <a:r>
              <a:rPr sz="27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endParaRPr sz="2750"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  <a:spcBef>
                <a:spcPts val="1370"/>
              </a:spcBef>
            </a:pP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Council,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Manager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Chapter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Facilitator</a:t>
            </a:r>
            <a:r>
              <a:rPr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additional resources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 best</a:t>
            </a:r>
            <a:r>
              <a:rPr sz="24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8110" y="643153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67150" y="2200275"/>
              <a:ext cx="11010900" cy="9525"/>
            </a:xfrm>
            <a:custGeom>
              <a:avLst/>
              <a:gdLst/>
              <a:ahLst/>
              <a:cxnLst/>
              <a:rect l="l" t="t" r="r" b="b"/>
              <a:pathLst>
                <a:path w="11010900" h="9525">
                  <a:moveTo>
                    <a:pt x="110109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1010900" y="9525"/>
                  </a:lnTo>
                  <a:lnTo>
                    <a:pt x="11010900" y="0"/>
                  </a:lnTo>
                  <a:close/>
                </a:path>
              </a:pathLst>
            </a:custGeom>
            <a:solidFill>
              <a:srgbClr val="0C0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21578" y="588009"/>
            <a:ext cx="7788275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spc="-155">
                <a:solidFill>
                  <a:srgbClr val="0C0804"/>
                </a:solidFill>
                <a:latin typeface="Arial"/>
                <a:cs typeface="Arial"/>
              </a:rPr>
              <a:t>TAXES/ANNUAL</a:t>
            </a:r>
            <a:r>
              <a:rPr sz="5450" spc="-1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50" spc="-310">
                <a:solidFill>
                  <a:srgbClr val="0C0804"/>
                </a:solidFill>
                <a:latin typeface="Arial"/>
                <a:cs typeface="Arial"/>
              </a:rPr>
              <a:t>REVIEW</a:t>
            </a:r>
            <a:endParaRPr sz="54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8300" y="2705100"/>
            <a:ext cx="16325850" cy="7239000"/>
            <a:chOff x="1638300" y="2705100"/>
            <a:chExt cx="16325850" cy="7239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2425" y="9039225"/>
              <a:ext cx="2343150" cy="904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66875" y="2733675"/>
              <a:ext cx="16268700" cy="1238250"/>
            </a:xfrm>
            <a:custGeom>
              <a:avLst/>
              <a:gdLst/>
              <a:ahLst/>
              <a:cxnLst/>
              <a:rect l="l" t="t" r="r" b="b"/>
              <a:pathLst>
                <a:path w="16268700" h="1238250">
                  <a:moveTo>
                    <a:pt x="0" y="1238250"/>
                  </a:moveTo>
                  <a:lnTo>
                    <a:pt x="16268700" y="1238250"/>
                  </a:lnTo>
                  <a:lnTo>
                    <a:pt x="16268700" y="0"/>
                  </a:lnTo>
                  <a:lnTo>
                    <a:pt x="0" y="0"/>
                  </a:lnTo>
                  <a:lnTo>
                    <a:pt x="0" y="1238250"/>
                  </a:lnTo>
                  <a:close/>
                </a:path>
              </a:pathLst>
            </a:custGeom>
            <a:ln w="571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83460" y="2699384"/>
            <a:ext cx="1502283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240655" marR="5080" indent="-5227955">
              <a:lnSpc>
                <a:spcPct val="101400"/>
              </a:lnSpc>
              <a:spcBef>
                <a:spcPts val="60"/>
              </a:spcBef>
            </a:pPr>
            <a:r>
              <a:rPr sz="3950">
                <a:latin typeface="Calibri"/>
                <a:cs typeface="Calibri"/>
              </a:rPr>
              <a:t>Primary</a:t>
            </a:r>
            <a:r>
              <a:rPr sz="3950" spc="4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responsibility</a:t>
            </a:r>
            <a:r>
              <a:rPr sz="3950" spc="5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rests</a:t>
            </a:r>
            <a:r>
              <a:rPr sz="3950" spc="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with the</a:t>
            </a:r>
            <a:r>
              <a:rPr sz="3950" spc="-3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VP</a:t>
            </a:r>
            <a:r>
              <a:rPr sz="3950" spc="-4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Finance;</a:t>
            </a:r>
            <a:r>
              <a:rPr sz="3950" spc="4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the</a:t>
            </a:r>
            <a:r>
              <a:rPr sz="3950" spc="-3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Board</a:t>
            </a:r>
            <a:r>
              <a:rPr sz="3950" spc="-2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of</a:t>
            </a:r>
            <a:r>
              <a:rPr sz="3950" spc="-2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Directors</a:t>
            </a:r>
            <a:r>
              <a:rPr sz="3950" spc="5">
                <a:latin typeface="Calibri"/>
                <a:cs typeface="Calibri"/>
              </a:rPr>
              <a:t> </a:t>
            </a:r>
            <a:r>
              <a:rPr sz="3950" spc="-25">
                <a:latin typeface="Calibri"/>
                <a:cs typeface="Calibri"/>
              </a:rPr>
              <a:t>is </a:t>
            </a:r>
            <a:r>
              <a:rPr sz="3950">
                <a:latin typeface="Calibri"/>
                <a:cs typeface="Calibri"/>
              </a:rPr>
              <a:t>ultimately</a:t>
            </a:r>
            <a:r>
              <a:rPr sz="3950" spc="-10">
                <a:latin typeface="Calibri"/>
                <a:cs typeface="Calibri"/>
              </a:rPr>
              <a:t> responsible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5925" y="6057900"/>
            <a:ext cx="16240125" cy="1943100"/>
          </a:xfrm>
          <a:custGeom>
            <a:avLst/>
            <a:gdLst/>
            <a:ahLst/>
            <a:cxnLst/>
            <a:rect l="l" t="t" r="r" b="b"/>
            <a:pathLst>
              <a:path w="16240125" h="1943100">
                <a:moveTo>
                  <a:pt x="0" y="1943100"/>
                </a:moveTo>
                <a:lnTo>
                  <a:pt x="16240125" y="1943100"/>
                </a:lnTo>
                <a:lnTo>
                  <a:pt x="16240125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95450" y="4610100"/>
            <a:ext cx="16240125" cy="1323975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6873240" marR="1036955" indent="-5836285">
              <a:lnSpc>
                <a:spcPct val="101400"/>
              </a:lnSpc>
              <a:spcBef>
                <a:spcPts val="130"/>
              </a:spcBef>
            </a:pPr>
            <a:r>
              <a:rPr sz="3950">
                <a:latin typeface="Calibri"/>
                <a:cs typeface="Calibri"/>
              </a:rPr>
              <a:t>Office</a:t>
            </a:r>
            <a:r>
              <a:rPr sz="3950" spc="3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of</a:t>
            </a:r>
            <a:r>
              <a:rPr sz="3950" spc="-1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the</a:t>
            </a:r>
            <a:r>
              <a:rPr sz="3950" spc="-3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President</a:t>
            </a:r>
            <a:r>
              <a:rPr sz="3950" spc="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responsibility</a:t>
            </a:r>
            <a:r>
              <a:rPr sz="3950" spc="-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is</a:t>
            </a:r>
            <a:r>
              <a:rPr sz="3950" spc="1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to</a:t>
            </a:r>
            <a:r>
              <a:rPr sz="3950" spc="-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ensure</a:t>
            </a:r>
            <a:r>
              <a:rPr sz="3950" spc="3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timely</a:t>
            </a:r>
            <a:r>
              <a:rPr sz="3950" spc="-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and</a:t>
            </a:r>
            <a:r>
              <a:rPr sz="3950" spc="10">
                <a:latin typeface="Calibri"/>
                <a:cs typeface="Calibri"/>
              </a:rPr>
              <a:t> </a:t>
            </a:r>
            <a:r>
              <a:rPr sz="3950" spc="-10">
                <a:latin typeface="Calibri"/>
                <a:cs typeface="Calibri"/>
              </a:rPr>
              <a:t>accurate submissions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2457" y="2684145"/>
            <a:ext cx="49910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315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6919" y="4416107"/>
            <a:ext cx="471170" cy="267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114"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45"/>
              </a:spcBef>
            </a:pPr>
            <a:r>
              <a:rPr sz="6000" spc="114"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343150"/>
            <a:ext cx="1724025" cy="5181600"/>
            <a:chOff x="0" y="2343150"/>
            <a:chExt cx="1724025" cy="51816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" y="2343150"/>
              <a:ext cx="1704975" cy="1752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10025"/>
              <a:ext cx="1676399" cy="351472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970404" y="6078791"/>
            <a:ext cx="15685135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3175" algn="ctr">
              <a:lnSpc>
                <a:spcPct val="100499"/>
              </a:lnSpc>
              <a:spcBef>
                <a:spcPts val="100"/>
              </a:spcBef>
              <a:tabLst>
                <a:tab pos="6241415" algn="l"/>
              </a:tabLst>
            </a:pPr>
            <a:r>
              <a:rPr sz="5925" baseline="1406">
                <a:latin typeface="Calibri"/>
                <a:cs typeface="Calibri"/>
              </a:rPr>
              <a:t>Where</a:t>
            </a:r>
            <a:r>
              <a:rPr sz="5925" spc="-30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financially</a:t>
            </a:r>
            <a:r>
              <a:rPr sz="5925" spc="30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feasible,</a:t>
            </a:r>
            <a:r>
              <a:rPr sz="5925" spc="-15" baseline="1406">
                <a:latin typeface="Calibri"/>
                <a:cs typeface="Calibri"/>
              </a:rPr>
              <a:t> </a:t>
            </a:r>
            <a:r>
              <a:rPr sz="5925" spc="22" baseline="1406">
                <a:latin typeface="Calibri"/>
                <a:cs typeface="Calibri"/>
              </a:rPr>
              <a:t>a</a:t>
            </a:r>
            <a:r>
              <a:rPr sz="5925" spc="-794" baseline="1406">
                <a:latin typeface="Calibri"/>
                <a:cs typeface="Calibri"/>
              </a:rPr>
              <a:t>l</a:t>
            </a:r>
            <a:r>
              <a:rPr sz="1200" spc="-155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5925" spc="-4132" baseline="1406">
                <a:latin typeface="Calibri"/>
                <a:cs typeface="Calibri"/>
              </a:rPr>
              <a:t>w</a:t>
            </a: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5925" baseline="1406">
                <a:latin typeface="Calibri"/>
                <a:cs typeface="Calibri"/>
              </a:rPr>
              <a:t>ays</a:t>
            </a:r>
            <a:r>
              <a:rPr sz="5925" spc="-75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use</a:t>
            </a:r>
            <a:r>
              <a:rPr sz="5925" spc="82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the</a:t>
            </a:r>
            <a:r>
              <a:rPr sz="5925" spc="-22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services</a:t>
            </a:r>
            <a:r>
              <a:rPr sz="5925" spc="44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of</a:t>
            </a:r>
            <a:r>
              <a:rPr sz="5925" spc="22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a</a:t>
            </a:r>
            <a:r>
              <a:rPr sz="5925" spc="60" baseline="1406">
                <a:latin typeface="Calibri"/>
                <a:cs typeface="Calibri"/>
              </a:rPr>
              <a:t> </a:t>
            </a:r>
            <a:r>
              <a:rPr sz="5925" baseline="1406">
                <a:latin typeface="Calibri"/>
                <a:cs typeface="Calibri"/>
              </a:rPr>
              <a:t>certified</a:t>
            </a:r>
            <a:r>
              <a:rPr sz="5925" spc="22" baseline="1406">
                <a:latin typeface="Calibri"/>
                <a:cs typeface="Calibri"/>
              </a:rPr>
              <a:t> </a:t>
            </a:r>
            <a:r>
              <a:rPr sz="5925" spc="-15" baseline="1406">
                <a:latin typeface="Calibri"/>
                <a:cs typeface="Calibri"/>
              </a:rPr>
              <a:t>public </a:t>
            </a:r>
            <a:r>
              <a:rPr sz="3950">
                <a:latin typeface="Calibri"/>
                <a:cs typeface="Calibri"/>
              </a:rPr>
              <a:t>accountant</a:t>
            </a:r>
            <a:r>
              <a:rPr sz="3950" spc="-3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to</a:t>
            </a:r>
            <a:r>
              <a:rPr sz="3950" spc="-5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prepare</a:t>
            </a:r>
            <a:r>
              <a:rPr sz="3950" spc="-1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taxes.</a:t>
            </a:r>
            <a:r>
              <a:rPr sz="3950" spc="-7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Benefits</a:t>
            </a:r>
            <a:r>
              <a:rPr sz="3950" spc="-3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of</a:t>
            </a:r>
            <a:r>
              <a:rPr sz="3950" spc="1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using</a:t>
            </a:r>
            <a:r>
              <a:rPr sz="3950" spc="-5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a</a:t>
            </a:r>
            <a:r>
              <a:rPr sz="3950" spc="-65">
                <a:latin typeface="Calibri"/>
                <a:cs typeface="Calibri"/>
              </a:rPr>
              <a:t> </a:t>
            </a:r>
            <a:r>
              <a:rPr sz="3950" spc="-20">
                <a:latin typeface="Calibri"/>
                <a:cs typeface="Calibri"/>
              </a:rPr>
              <a:t>CPA</a:t>
            </a:r>
            <a:r>
              <a:rPr sz="3950" spc="-3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include</a:t>
            </a:r>
            <a:r>
              <a:rPr sz="3950" spc="-1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their</a:t>
            </a:r>
            <a:r>
              <a:rPr sz="3950" spc="-2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defense</a:t>
            </a:r>
            <a:r>
              <a:rPr sz="3950" spc="-10">
                <a:latin typeface="Calibri"/>
                <a:cs typeface="Calibri"/>
              </a:rPr>
              <a:t> </a:t>
            </a:r>
            <a:r>
              <a:rPr sz="3950" spc="-25">
                <a:latin typeface="Calibri"/>
                <a:cs typeface="Calibri"/>
              </a:rPr>
              <a:t>of </a:t>
            </a:r>
            <a:r>
              <a:rPr sz="3950">
                <a:latin typeface="Calibri"/>
                <a:cs typeface="Calibri"/>
              </a:rPr>
              <a:t>any potential</a:t>
            </a:r>
            <a:r>
              <a:rPr sz="3950" spc="-1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objection</a:t>
            </a:r>
            <a:r>
              <a:rPr sz="3950" spc="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by the</a:t>
            </a:r>
            <a:r>
              <a:rPr sz="3950" spc="-20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taxing agency in</a:t>
            </a:r>
            <a:r>
              <a:rPr sz="3950" spc="-5">
                <a:latin typeface="Calibri"/>
                <a:cs typeface="Calibri"/>
              </a:rPr>
              <a:t> </a:t>
            </a:r>
            <a:r>
              <a:rPr sz="3950">
                <a:latin typeface="Calibri"/>
                <a:cs typeface="Calibri"/>
              </a:rPr>
              <a:t>your</a:t>
            </a:r>
            <a:r>
              <a:rPr sz="3950" spc="30">
                <a:latin typeface="Calibri"/>
                <a:cs typeface="Calibri"/>
              </a:rPr>
              <a:t> </a:t>
            </a:r>
            <a:r>
              <a:rPr sz="3950" spc="-10">
                <a:latin typeface="Calibri"/>
                <a:cs typeface="Calibri"/>
              </a:rPr>
              <a:t>country.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8860"/>
              </a:lnSpc>
              <a:spcBef>
                <a:spcPts val="975"/>
              </a:spcBef>
            </a:pPr>
            <a:r>
              <a:rPr sz="8000" b="0" spc="-565">
                <a:solidFill>
                  <a:srgbClr val="0C0804"/>
                </a:solidFill>
                <a:latin typeface="Arial"/>
                <a:cs typeface="Arial"/>
              </a:rPr>
              <a:t>CHAPTER </a:t>
            </a:r>
            <a:r>
              <a:rPr sz="8000" b="0" spc="-885">
                <a:solidFill>
                  <a:srgbClr val="0C0804"/>
                </a:solidFill>
                <a:latin typeface="Arial"/>
                <a:cs typeface="Arial"/>
              </a:rPr>
              <a:t>P</a:t>
            </a:r>
            <a:r>
              <a:rPr sz="8000" b="0" spc="-490">
                <a:solidFill>
                  <a:srgbClr val="0C0804"/>
                </a:solidFill>
                <a:latin typeface="Arial"/>
                <a:cs typeface="Arial"/>
              </a:rPr>
              <a:t>A</a:t>
            </a:r>
            <a:r>
              <a:rPr sz="8000" b="0" spc="-600">
                <a:solidFill>
                  <a:srgbClr val="0C0804"/>
                </a:solidFill>
                <a:latin typeface="Arial"/>
                <a:cs typeface="Arial"/>
              </a:rPr>
              <a:t>R</a:t>
            </a:r>
            <a:r>
              <a:rPr sz="8000" b="0" spc="-475">
                <a:solidFill>
                  <a:srgbClr val="0C0804"/>
                </a:solidFill>
                <a:latin typeface="Arial"/>
                <a:cs typeface="Arial"/>
              </a:rPr>
              <a:t>T</a:t>
            </a:r>
            <a:r>
              <a:rPr sz="8000" b="0" spc="-434">
                <a:solidFill>
                  <a:srgbClr val="0C0804"/>
                </a:solidFill>
                <a:latin typeface="Arial"/>
                <a:cs typeface="Arial"/>
              </a:rPr>
              <a:t>NERS</a:t>
            </a:r>
            <a:r>
              <a:rPr sz="8000" b="0" spc="-500">
                <a:solidFill>
                  <a:srgbClr val="0C0804"/>
                </a:solidFill>
                <a:latin typeface="Arial"/>
                <a:cs typeface="Arial"/>
              </a:rPr>
              <a:t>H</a:t>
            </a:r>
            <a:r>
              <a:rPr sz="8000" b="0" spc="-434">
                <a:solidFill>
                  <a:srgbClr val="0C0804"/>
                </a:solidFill>
                <a:latin typeface="Arial"/>
                <a:cs typeface="Arial"/>
              </a:rPr>
              <a:t>I</a:t>
            </a:r>
            <a:r>
              <a:rPr sz="8000" b="0" spc="-380">
                <a:solidFill>
                  <a:srgbClr val="0C0804"/>
                </a:solidFill>
                <a:latin typeface="Arial"/>
                <a:cs typeface="Arial"/>
              </a:rPr>
              <a:t>P</a:t>
            </a:r>
            <a:r>
              <a:rPr sz="8000" b="0" spc="-434">
                <a:solidFill>
                  <a:srgbClr val="0C0804"/>
                </a:solidFill>
                <a:latin typeface="Arial"/>
                <a:cs typeface="Arial"/>
              </a:rPr>
              <a:t>S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4359" y="5970524"/>
            <a:ext cx="7452995" cy="100456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45"/>
              </a:spcBef>
            </a:pP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Strategic</a:t>
            </a:r>
            <a:r>
              <a:rPr sz="3200" spc="-8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20">
                <a:solidFill>
                  <a:srgbClr val="333333"/>
                </a:solidFill>
                <a:latin typeface="Calibri"/>
                <a:cs typeface="Calibri"/>
              </a:rPr>
              <a:t>Partnership</a:t>
            </a:r>
            <a:r>
              <a:rPr sz="3200" spc="-9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Activation</a:t>
            </a:r>
            <a:r>
              <a:rPr sz="3200" spc="-9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&amp;</a:t>
            </a:r>
            <a:r>
              <a:rPr sz="3200" spc="-8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Fulfillment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Chapter</a:t>
            </a:r>
            <a:r>
              <a:rPr sz="3200" spc="-5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20">
                <a:solidFill>
                  <a:srgbClr val="333333"/>
                </a:solidFill>
                <a:latin typeface="Calibri"/>
                <a:cs typeface="Calibri"/>
              </a:rPr>
              <a:t>Partnership</a:t>
            </a:r>
            <a:r>
              <a:rPr sz="3200" spc="-8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Best</a:t>
            </a:r>
            <a:r>
              <a:rPr sz="3200" spc="-8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Practices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" y="1247711"/>
            <a:ext cx="9644126" cy="90345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5700" y="1087116"/>
            <a:ext cx="492125" cy="226695"/>
          </a:xfrm>
          <a:custGeom>
            <a:avLst/>
            <a:gdLst/>
            <a:ahLst/>
            <a:cxnLst/>
            <a:rect l="l" t="t" r="r" b="b"/>
            <a:pathLst>
              <a:path w="492125" h="226694">
                <a:moveTo>
                  <a:pt x="383224" y="0"/>
                </a:moveTo>
                <a:lnTo>
                  <a:pt x="370169" y="13560"/>
                </a:lnTo>
                <a:lnTo>
                  <a:pt x="456969" y="103476"/>
                </a:lnTo>
                <a:lnTo>
                  <a:pt x="0" y="103476"/>
                </a:lnTo>
                <a:lnTo>
                  <a:pt x="0" y="122507"/>
                </a:lnTo>
                <a:lnTo>
                  <a:pt x="456969" y="122507"/>
                </a:lnTo>
                <a:lnTo>
                  <a:pt x="370170" y="212660"/>
                </a:lnTo>
                <a:lnTo>
                  <a:pt x="383225" y="226219"/>
                </a:lnTo>
                <a:lnTo>
                  <a:pt x="492037" y="112991"/>
                </a:lnTo>
                <a:lnTo>
                  <a:pt x="383224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500" y="1781175"/>
            <a:ext cx="16802100" cy="9525"/>
          </a:xfrm>
          <a:custGeom>
            <a:avLst/>
            <a:gdLst/>
            <a:ahLst/>
            <a:cxnLst/>
            <a:rect l="l" t="t" r="r" b="b"/>
            <a:pathLst>
              <a:path w="16802100" h="9525">
                <a:moveTo>
                  <a:pt x="16802100" y="0"/>
                </a:moveTo>
                <a:lnTo>
                  <a:pt x="0" y="0"/>
                </a:lnTo>
                <a:lnTo>
                  <a:pt x="0" y="9525"/>
                </a:lnTo>
                <a:lnTo>
                  <a:pt x="16802100" y="9525"/>
                </a:lnTo>
                <a:lnTo>
                  <a:pt x="1680210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597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130"/>
              </a:spcBef>
            </a:pPr>
            <a:r>
              <a:rPr sz="6500" b="0" i="1" spc="90">
                <a:solidFill>
                  <a:srgbClr val="11B3EB"/>
                </a:solidFill>
                <a:latin typeface="Arial"/>
                <a:cs typeface="Arial"/>
              </a:rPr>
              <a:t>Strategic</a:t>
            </a:r>
            <a:r>
              <a:rPr sz="6500" b="0" i="1" spc="-8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6500" b="0" i="1" spc="60">
                <a:solidFill>
                  <a:srgbClr val="11B3EB"/>
                </a:solidFill>
                <a:latin typeface="Arial"/>
                <a:cs typeface="Arial"/>
              </a:rPr>
              <a:t>Partnership</a:t>
            </a:r>
            <a:r>
              <a:rPr sz="6500" b="0" i="1" spc="-10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6500" b="0" spc="120">
                <a:solidFill>
                  <a:srgbClr val="0C0804"/>
                </a:solidFill>
                <a:latin typeface="Arial"/>
                <a:cs typeface="Arial"/>
              </a:rPr>
              <a:t>Activation</a:t>
            </a:r>
            <a:r>
              <a:rPr sz="6500" b="0" spc="-9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6500" b="0" spc="170">
                <a:solidFill>
                  <a:srgbClr val="0C0804"/>
                </a:solidFill>
                <a:latin typeface="Arial"/>
                <a:cs typeface="Arial"/>
              </a:rPr>
              <a:t>&amp;</a:t>
            </a:r>
            <a:r>
              <a:rPr sz="6500" b="0" spc="-16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6500" b="0" spc="120">
                <a:solidFill>
                  <a:srgbClr val="0C0804"/>
                </a:solidFill>
                <a:latin typeface="Arial"/>
                <a:cs typeface="Arial"/>
              </a:rPr>
              <a:t>Fulfillment</a:t>
            </a:r>
            <a:endParaRPr sz="6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2551" y="1937384"/>
            <a:ext cx="506857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65">
                <a:solidFill>
                  <a:srgbClr val="0C0804"/>
                </a:solidFill>
                <a:latin typeface="Arial"/>
                <a:cs typeface="Arial"/>
              </a:rPr>
              <a:t>Building</a:t>
            </a:r>
            <a:r>
              <a:rPr sz="3000" spc="2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0C0804"/>
                </a:solidFill>
                <a:latin typeface="Arial"/>
                <a:cs typeface="Arial"/>
              </a:rPr>
              <a:t>Growth</a:t>
            </a:r>
            <a:r>
              <a:rPr sz="3000" spc="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3000" spc="10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0C0804"/>
                </a:solidFill>
                <a:latin typeface="Arial"/>
                <a:cs typeface="Arial"/>
              </a:rPr>
              <a:t>Success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375" y="2971800"/>
            <a:ext cx="3990975" cy="23526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63450" y="2962275"/>
            <a:ext cx="3895725" cy="23526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5950" y="2971800"/>
            <a:ext cx="3990975" cy="23526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78710" y="5433123"/>
            <a:ext cx="3988435" cy="168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4515" marR="531495" indent="574675">
              <a:lnSpc>
                <a:spcPct val="112400"/>
              </a:lnSpc>
              <a:spcBef>
                <a:spcPts val="95"/>
              </a:spcBef>
            </a:pPr>
            <a:r>
              <a:rPr sz="2450" spc="-10">
                <a:solidFill>
                  <a:srgbClr val="0C0804"/>
                </a:solidFill>
                <a:latin typeface="Arial"/>
                <a:cs typeface="Arial"/>
              </a:rPr>
              <a:t>ALIGNMENT </a:t>
            </a:r>
            <a:r>
              <a:rPr sz="2450">
                <a:solidFill>
                  <a:srgbClr val="0C0804"/>
                </a:solidFill>
                <a:latin typeface="Arial"/>
                <a:cs typeface="Arial"/>
              </a:rPr>
              <a:t>WITH</a:t>
            </a:r>
            <a:r>
              <a:rPr sz="2450" spc="-130">
                <a:solidFill>
                  <a:srgbClr val="0C0804"/>
                </a:solidFill>
                <a:latin typeface="Arial"/>
                <a:cs typeface="Arial"/>
              </a:rPr>
              <a:t> THE</a:t>
            </a:r>
            <a:r>
              <a:rPr sz="2450" spc="-3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155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  <a:spcBef>
                <a:spcPts val="1200"/>
              </a:spcBef>
            </a:pPr>
            <a:r>
              <a:rPr sz="1700" spc="-45">
                <a:solidFill>
                  <a:srgbClr val="0C0804"/>
                </a:solidFill>
                <a:latin typeface="Arial"/>
                <a:cs typeface="Arial"/>
              </a:rPr>
              <a:t>Each</a:t>
            </a:r>
            <a:r>
              <a:rPr sz="1700" spc="-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1700" spc="1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is</a:t>
            </a:r>
            <a:r>
              <a:rPr sz="1700" spc="-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responsible</a:t>
            </a:r>
            <a:r>
              <a:rPr sz="1700" spc="-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60">
                <a:solidFill>
                  <a:srgbClr val="0C0804"/>
                </a:solidFill>
                <a:latin typeface="Arial"/>
                <a:cs typeface="Arial"/>
              </a:rPr>
              <a:t>for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creating </a:t>
            </a:r>
            <a:r>
              <a:rPr sz="1700" spc="55">
                <a:solidFill>
                  <a:srgbClr val="0C0804"/>
                </a:solidFill>
                <a:latin typeface="Arial"/>
                <a:cs typeface="Arial"/>
              </a:rPr>
              <a:t>its</a:t>
            </a:r>
            <a:r>
              <a:rPr sz="1700" spc="6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own</a:t>
            </a:r>
            <a:r>
              <a:rPr sz="1700" spc="6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partnership</a:t>
            </a:r>
            <a:r>
              <a:rPr sz="1700" spc="5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strategies,</a:t>
            </a:r>
            <a:r>
              <a:rPr sz="1700" spc="14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including: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8710" y="7416609"/>
            <a:ext cx="3711575" cy="10172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8450" marR="5080" indent="-285750">
              <a:lnSpc>
                <a:spcPct val="127000"/>
              </a:lnSpc>
              <a:spcBef>
                <a:spcPts val="130"/>
              </a:spcBef>
              <a:buChar char="•"/>
              <a:tabLst>
                <a:tab pos="298450" algn="l"/>
              </a:tabLst>
            </a:pPr>
            <a:r>
              <a:rPr sz="1700" spc="-40">
                <a:solidFill>
                  <a:srgbClr val="0C0804"/>
                </a:solidFill>
                <a:latin typeface="Arial"/>
                <a:cs typeface="Arial"/>
              </a:rPr>
              <a:t>Research</a:t>
            </a:r>
            <a:r>
              <a:rPr sz="1700" spc="9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current</a:t>
            </a:r>
            <a:r>
              <a:rPr sz="1700" spc="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funding,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partnership,</a:t>
            </a:r>
            <a:r>
              <a:rPr sz="1700" spc="7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1700" spc="8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investment</a:t>
            </a:r>
            <a:r>
              <a:rPr sz="1700" spc="7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trends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1700" spc="6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topics</a:t>
            </a:r>
            <a:r>
              <a:rPr sz="1700" spc="8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pertinent</a:t>
            </a:r>
            <a:r>
              <a:rPr sz="1700" spc="7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65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1700" spc="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the</a:t>
            </a:r>
            <a:r>
              <a:rPr sz="1700" spc="7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8710" y="8751316"/>
            <a:ext cx="3992245" cy="13411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98450" marR="5080" indent="-285750">
              <a:lnSpc>
                <a:spcPct val="127600"/>
              </a:lnSpc>
              <a:spcBef>
                <a:spcPts val="40"/>
              </a:spcBef>
              <a:buChar char="•"/>
              <a:tabLst>
                <a:tab pos="298450" algn="l"/>
              </a:tabLst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Managing/updating</a:t>
            </a:r>
            <a:r>
              <a:rPr sz="1700" spc="4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Chapter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partnership</a:t>
            </a:r>
            <a:r>
              <a:rPr sz="1700" spc="11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documents</a:t>
            </a:r>
            <a:r>
              <a:rPr sz="1700" spc="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60">
                <a:solidFill>
                  <a:srgbClr val="0C0804"/>
                </a:solidFill>
                <a:latin typeface="Arial"/>
                <a:cs typeface="Arial"/>
              </a:rPr>
              <a:t>for</a:t>
            </a:r>
            <a:r>
              <a:rPr sz="1700" spc="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fulfillment, </a:t>
            </a:r>
            <a:r>
              <a:rPr sz="1700" spc="-165">
                <a:solidFill>
                  <a:srgbClr val="0C0804"/>
                </a:solidFill>
                <a:latin typeface="Arial"/>
                <a:cs typeface="Arial"/>
              </a:rPr>
              <a:t>RFP</a:t>
            </a:r>
            <a:r>
              <a:rPr sz="1700" spc="-3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processes,</a:t>
            </a:r>
            <a:r>
              <a:rPr sz="1700" spc="-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1700" spc="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55">
                <a:solidFill>
                  <a:srgbClr val="0C0804"/>
                </a:solidFill>
                <a:latin typeface="Arial"/>
                <a:cs typeface="Arial"/>
              </a:rPr>
              <a:t>in-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kind value</a:t>
            </a:r>
            <a:r>
              <a:rPr sz="1700" spc="-1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and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tracking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0956" y="5505894"/>
            <a:ext cx="3797935" cy="2684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56640" marR="668655" indent="-312420">
              <a:lnSpc>
                <a:spcPct val="109800"/>
              </a:lnSpc>
              <a:spcBef>
                <a:spcPts val="90"/>
              </a:spcBef>
            </a:pPr>
            <a:r>
              <a:rPr sz="2450">
                <a:solidFill>
                  <a:srgbClr val="0C0804"/>
                </a:solidFill>
                <a:latin typeface="Arial"/>
                <a:cs typeface="Arial"/>
              </a:rPr>
              <a:t>UTILIZE</a:t>
            </a:r>
            <a:r>
              <a:rPr sz="2450" spc="-6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150">
                <a:solidFill>
                  <a:srgbClr val="0C0804"/>
                </a:solidFill>
                <a:latin typeface="Arial"/>
                <a:cs typeface="Arial"/>
              </a:rPr>
              <a:t>GLOBAL </a:t>
            </a:r>
            <a:r>
              <a:rPr sz="2450" spc="-95">
                <a:solidFill>
                  <a:srgbClr val="0C0804"/>
                </a:solidFill>
                <a:latin typeface="Arial"/>
                <a:cs typeface="Arial"/>
              </a:rPr>
              <a:t>RESOURCES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 </a:t>
            </a:r>
            <a:r>
              <a:rPr sz="1700" spc="-20">
                <a:solidFill>
                  <a:srgbClr val="0C0804"/>
                </a:solidFill>
                <a:latin typeface="Arial"/>
                <a:cs typeface="Arial"/>
              </a:rPr>
              <a:t>Leader</a:t>
            </a:r>
            <a:r>
              <a:rPr sz="1700" spc="-6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35">
                <a:solidFill>
                  <a:srgbClr val="0C0804"/>
                </a:solidFill>
                <a:latin typeface="Arial"/>
                <a:cs typeface="Arial"/>
              </a:rPr>
              <a:t>Resource</a:t>
            </a:r>
            <a:r>
              <a:rPr sz="1700" spc="-60">
                <a:solidFill>
                  <a:srgbClr val="0C0804"/>
                </a:solidFill>
                <a:latin typeface="Arial"/>
                <a:cs typeface="Arial"/>
              </a:rPr>
              <a:t> Page 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(CLRP):</a:t>
            </a:r>
            <a:endParaRPr sz="1700">
              <a:latin typeface="Arial"/>
              <a:cs typeface="Arial"/>
            </a:endParaRPr>
          </a:p>
          <a:p>
            <a:pPr marL="298450" marR="134620" indent="-285750">
              <a:lnSpc>
                <a:spcPct val="127600"/>
              </a:lnSpc>
              <a:spcBef>
                <a:spcPts val="20"/>
              </a:spcBef>
              <a:buChar char="•"/>
              <a:tabLst>
                <a:tab pos="298450" algn="l"/>
              </a:tabLst>
            </a:pP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Access</a:t>
            </a:r>
            <a:r>
              <a:rPr sz="1700" spc="-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your</a:t>
            </a:r>
            <a:r>
              <a:rPr sz="1700" spc="4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1700" spc="-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Demographic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Report</a:t>
            </a:r>
            <a:r>
              <a:rPr sz="1700" spc="1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which</a:t>
            </a:r>
            <a:r>
              <a:rPr sz="1700" spc="3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provides</a:t>
            </a:r>
            <a:r>
              <a:rPr sz="1700" spc="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date</a:t>
            </a:r>
            <a:r>
              <a:rPr sz="1700" spc="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on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membership,</a:t>
            </a:r>
            <a:r>
              <a:rPr sz="1700" spc="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demographics,</a:t>
            </a:r>
            <a:r>
              <a:rPr sz="1700" spc="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and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overall</a:t>
            </a:r>
            <a:r>
              <a:rPr sz="1700" spc="7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buying</a:t>
            </a:r>
            <a:r>
              <a:rPr sz="1700" spc="4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power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40956" y="8488196"/>
            <a:ext cx="3965575" cy="13512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700" spc="-20">
                <a:solidFill>
                  <a:srgbClr val="0C0804"/>
                </a:solidFill>
                <a:latin typeface="Arial"/>
                <a:cs typeface="Arial"/>
              </a:rPr>
              <a:t>MPI</a:t>
            </a:r>
            <a:r>
              <a:rPr sz="1700" spc="-9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Foundation:</a:t>
            </a:r>
            <a:endParaRPr sz="1700">
              <a:latin typeface="Arial"/>
              <a:cs typeface="Arial"/>
            </a:endParaRPr>
          </a:p>
          <a:p>
            <a:pPr marL="298450" marR="5080" indent="-285750">
              <a:lnSpc>
                <a:spcPct val="127000"/>
              </a:lnSpc>
              <a:spcBef>
                <a:spcPts val="35"/>
              </a:spcBef>
              <a:buChar char="•"/>
              <a:tabLst>
                <a:tab pos="298450" algn="l"/>
              </a:tabLst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Maintain</a:t>
            </a:r>
            <a:r>
              <a:rPr sz="1700" spc="13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50">
                <a:solidFill>
                  <a:srgbClr val="0C0804"/>
                </a:solidFill>
                <a:latin typeface="Arial"/>
                <a:cs typeface="Arial"/>
              </a:rPr>
              <a:t>up-</a:t>
            </a:r>
            <a:r>
              <a:rPr sz="1700" spc="75">
                <a:solidFill>
                  <a:srgbClr val="0C0804"/>
                </a:solidFill>
                <a:latin typeface="Arial"/>
                <a:cs typeface="Arial"/>
              </a:rPr>
              <a:t>to-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date</a:t>
            </a:r>
            <a:r>
              <a:rPr sz="1700" spc="1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information</a:t>
            </a:r>
            <a:r>
              <a:rPr sz="1700" spc="13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on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1700" spc="8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Grants</a:t>
            </a:r>
            <a:r>
              <a:rPr sz="1700" spc="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available</a:t>
            </a:r>
            <a:r>
              <a:rPr sz="1700" spc="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through</a:t>
            </a:r>
            <a:r>
              <a:rPr sz="1700" spc="1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MPI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Global</a:t>
            </a:r>
            <a:r>
              <a:rPr sz="1700" spc="-4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1700" spc="-5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55">
                <a:solidFill>
                  <a:srgbClr val="0C0804"/>
                </a:solidFill>
                <a:latin typeface="Arial"/>
                <a:cs typeface="Arial"/>
              </a:rPr>
              <a:t>its</a:t>
            </a:r>
            <a:r>
              <a:rPr sz="1700" spc="-5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Foundation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57989" y="5490781"/>
            <a:ext cx="3789045" cy="197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4515" marR="5080" indent="-329565">
              <a:lnSpc>
                <a:spcPct val="112300"/>
              </a:lnSpc>
              <a:spcBef>
                <a:spcPts val="95"/>
              </a:spcBef>
            </a:pPr>
            <a:r>
              <a:rPr sz="2450" spc="-20">
                <a:solidFill>
                  <a:srgbClr val="0C0804"/>
                </a:solidFill>
                <a:latin typeface="Arial"/>
                <a:cs typeface="Arial"/>
              </a:rPr>
              <a:t>BUILDING</a:t>
            </a:r>
            <a:r>
              <a:rPr sz="2450" spc="-1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90">
                <a:solidFill>
                  <a:srgbClr val="0C0804"/>
                </a:solidFill>
                <a:latin typeface="Arial"/>
                <a:cs typeface="Arial"/>
              </a:rPr>
              <a:t>MPI/PARTNER </a:t>
            </a:r>
            <a:r>
              <a:rPr sz="2450" spc="-160">
                <a:solidFill>
                  <a:srgbClr val="0C0804"/>
                </a:solidFill>
                <a:latin typeface="Arial"/>
                <a:cs typeface="Arial"/>
              </a:rPr>
              <a:t>BRAND</a:t>
            </a:r>
            <a:r>
              <a:rPr sz="245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70">
                <a:solidFill>
                  <a:srgbClr val="0C0804"/>
                </a:solidFill>
                <a:latin typeface="Arial"/>
                <a:cs typeface="Arial"/>
              </a:rPr>
              <a:t>AWARENESS</a:t>
            </a:r>
            <a:endParaRPr sz="2450">
              <a:latin typeface="Arial"/>
              <a:cs typeface="Arial"/>
            </a:endParaRPr>
          </a:p>
          <a:p>
            <a:pPr marL="12700" marR="360680">
              <a:lnSpc>
                <a:spcPct val="127000"/>
              </a:lnSpc>
              <a:spcBef>
                <a:spcPts val="960"/>
              </a:spcBef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Marketing</a:t>
            </a:r>
            <a:r>
              <a:rPr sz="1700" spc="5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strategies</a:t>
            </a:r>
            <a:r>
              <a:rPr sz="1700" spc="5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65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1700" spc="7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0">
                <a:solidFill>
                  <a:srgbClr val="0C0804"/>
                </a:solidFill>
                <a:latin typeface="Arial"/>
                <a:cs typeface="Arial"/>
              </a:rPr>
              <a:t>build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engagement</a:t>
            </a:r>
            <a:r>
              <a:rPr sz="1700" spc="4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1700" spc="4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support</a:t>
            </a:r>
            <a:r>
              <a:rPr sz="1700" spc="4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thorough </a:t>
            </a: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1700" spc="9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communications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57989" y="7438707"/>
            <a:ext cx="3359785" cy="16846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80"/>
              </a:spcBef>
              <a:buChar char="•"/>
              <a:tabLst>
                <a:tab pos="298450" algn="l"/>
              </a:tabLst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Website</a:t>
            </a:r>
            <a:endParaRPr sz="17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Char char="•"/>
              <a:tabLst>
                <a:tab pos="298450" algn="l"/>
              </a:tabLst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Social</a:t>
            </a:r>
            <a:r>
              <a:rPr sz="1700" spc="-5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5">
                <a:solidFill>
                  <a:srgbClr val="0C0804"/>
                </a:solidFill>
                <a:latin typeface="Arial"/>
                <a:cs typeface="Arial"/>
              </a:rPr>
              <a:t>Media</a:t>
            </a:r>
            <a:r>
              <a:rPr sz="1700" spc="-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Channels</a:t>
            </a:r>
            <a:endParaRPr sz="17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9"/>
              </a:spcBef>
              <a:buChar char="•"/>
              <a:tabLst>
                <a:tab pos="298450" algn="l"/>
              </a:tabLst>
            </a:pPr>
            <a:r>
              <a:rPr sz="1700" spc="-20">
                <a:solidFill>
                  <a:srgbClr val="0C0804"/>
                </a:solidFill>
                <a:latin typeface="Arial"/>
                <a:cs typeface="Arial"/>
              </a:rPr>
              <a:t>Event</a:t>
            </a:r>
            <a:r>
              <a:rPr sz="1700" spc="-6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Sponsorship</a:t>
            </a:r>
            <a:endParaRPr sz="17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Char char="•"/>
              <a:tabLst>
                <a:tab pos="298450" algn="l"/>
              </a:tabLst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1700" spc="1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Newsletters</a:t>
            </a:r>
            <a:endParaRPr sz="17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85"/>
              </a:spcBef>
              <a:buChar char="•"/>
              <a:tabLst>
                <a:tab pos="298450" algn="l"/>
              </a:tabLst>
            </a:pPr>
            <a:r>
              <a:rPr sz="170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1700" spc="-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20">
                <a:solidFill>
                  <a:srgbClr val="0C0804"/>
                </a:solidFill>
                <a:latin typeface="Arial"/>
                <a:cs typeface="Arial"/>
              </a:rPr>
              <a:t>Email</a:t>
            </a:r>
            <a:r>
              <a:rPr sz="1700" spc="-6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1700" spc="-10">
                <a:solidFill>
                  <a:srgbClr val="0C0804"/>
                </a:solidFill>
                <a:latin typeface="Arial"/>
                <a:cs typeface="Arial"/>
              </a:rPr>
              <a:t>Communications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3500" y="1781175"/>
            <a:ext cx="16802100" cy="9525"/>
          </a:xfrm>
          <a:custGeom>
            <a:avLst/>
            <a:gdLst/>
            <a:ahLst/>
            <a:cxnLst/>
            <a:rect l="l" t="t" r="r" b="b"/>
            <a:pathLst>
              <a:path w="16802100" h="9525">
                <a:moveTo>
                  <a:pt x="16802100" y="0"/>
                </a:moveTo>
                <a:lnTo>
                  <a:pt x="0" y="0"/>
                </a:lnTo>
                <a:lnTo>
                  <a:pt x="0" y="9525"/>
                </a:lnTo>
                <a:lnTo>
                  <a:pt x="16802100" y="9525"/>
                </a:lnTo>
                <a:lnTo>
                  <a:pt x="1680210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597" rIns="0" bIns="0" rtlCol="0">
            <a:spAutoFit/>
          </a:bodyPr>
          <a:lstStyle/>
          <a:p>
            <a:pPr marL="6463665">
              <a:lnSpc>
                <a:spcPct val="100000"/>
              </a:lnSpc>
              <a:spcBef>
                <a:spcPts val="130"/>
              </a:spcBef>
            </a:pPr>
            <a:r>
              <a:rPr sz="6500" b="0" i="1" spc="-10">
                <a:solidFill>
                  <a:srgbClr val="11B3EB"/>
                </a:solidFill>
                <a:latin typeface="Arial"/>
                <a:cs typeface="Arial"/>
              </a:rPr>
              <a:t>Sponsorship</a:t>
            </a:r>
            <a:endParaRPr sz="6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6795" y="3110483"/>
            <a:ext cx="9736455" cy="33801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84200" algn="l"/>
              </a:tabLst>
            </a:pPr>
            <a:r>
              <a:rPr sz="4400">
                <a:latin typeface="Calibri"/>
                <a:cs typeface="Calibri"/>
              </a:rPr>
              <a:t>Chapter</a:t>
            </a:r>
            <a:r>
              <a:rPr sz="4400" spc="-160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Web</a:t>
            </a:r>
            <a:r>
              <a:rPr sz="4400" spc="-170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Revenue</a:t>
            </a:r>
            <a:r>
              <a:rPr sz="4400" spc="-195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Share</a:t>
            </a:r>
            <a:r>
              <a:rPr sz="4400" spc="-190">
                <a:latin typeface="Calibri"/>
                <a:cs typeface="Calibri"/>
              </a:rPr>
              <a:t> </a:t>
            </a:r>
            <a:r>
              <a:rPr sz="4400" spc="-10">
                <a:latin typeface="Calibri"/>
                <a:cs typeface="Calibri"/>
              </a:rPr>
              <a:t>Program</a:t>
            </a:r>
            <a:endParaRPr sz="44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5230"/>
              </a:spcBef>
              <a:buFont typeface="Arial"/>
              <a:buChar char="•"/>
              <a:tabLst>
                <a:tab pos="584200" algn="l"/>
              </a:tabLst>
            </a:pPr>
            <a:r>
              <a:rPr sz="4400">
                <a:latin typeface="Calibri"/>
                <a:cs typeface="Calibri"/>
              </a:rPr>
              <a:t>Chapter</a:t>
            </a:r>
            <a:r>
              <a:rPr sz="4400" spc="-140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Sponsorship</a:t>
            </a:r>
            <a:r>
              <a:rPr sz="4400" spc="-90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Sales</a:t>
            </a:r>
            <a:r>
              <a:rPr sz="4400" spc="-95">
                <a:latin typeface="Calibri"/>
                <a:cs typeface="Calibri"/>
              </a:rPr>
              <a:t> </a:t>
            </a:r>
            <a:r>
              <a:rPr sz="4400" spc="-10">
                <a:latin typeface="Calibri"/>
                <a:cs typeface="Calibri"/>
              </a:rPr>
              <a:t>Consultation</a:t>
            </a:r>
            <a:endParaRPr sz="44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5305"/>
              </a:spcBef>
              <a:buFont typeface="Arial"/>
              <a:buChar char="•"/>
              <a:tabLst>
                <a:tab pos="584200" algn="l"/>
              </a:tabLst>
            </a:pPr>
            <a:r>
              <a:rPr sz="4400">
                <a:latin typeface="Calibri"/>
                <a:cs typeface="Calibri"/>
              </a:rPr>
              <a:t>MPI</a:t>
            </a:r>
            <a:r>
              <a:rPr sz="4400" spc="-85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Global</a:t>
            </a:r>
            <a:r>
              <a:rPr sz="4400" spc="-55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Sales</a:t>
            </a:r>
            <a:r>
              <a:rPr sz="4400" spc="-95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Resources</a:t>
            </a:r>
            <a:r>
              <a:rPr sz="4400" spc="-95">
                <a:latin typeface="Calibri"/>
                <a:cs typeface="Calibri"/>
              </a:rPr>
              <a:t> </a:t>
            </a:r>
            <a:r>
              <a:rPr sz="4400">
                <a:latin typeface="Calibri"/>
                <a:cs typeface="Calibri"/>
              </a:rPr>
              <a:t>for</a:t>
            </a:r>
            <a:r>
              <a:rPr sz="4400" spc="-135">
                <a:latin typeface="Calibri"/>
                <a:cs typeface="Calibri"/>
              </a:rPr>
              <a:t> </a:t>
            </a:r>
            <a:r>
              <a:rPr sz="4400" spc="-10">
                <a:latin typeface="Calibri"/>
                <a:cs typeface="Calibri"/>
              </a:rPr>
              <a:t>Chapters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33500" y="1781175"/>
            <a:ext cx="16802100" cy="8315325"/>
            <a:chOff x="1333500" y="1781175"/>
            <a:chExt cx="16802100" cy="8315325"/>
          </a:xfrm>
        </p:grpSpPr>
        <p:sp>
          <p:nvSpPr>
            <p:cNvPr id="4" name="object 4"/>
            <p:cNvSpPr/>
            <p:nvPr/>
          </p:nvSpPr>
          <p:spPr>
            <a:xfrm>
              <a:off x="1333500" y="1781175"/>
              <a:ext cx="16802100" cy="9525"/>
            </a:xfrm>
            <a:custGeom>
              <a:avLst/>
              <a:gdLst/>
              <a:ahLst/>
              <a:cxnLst/>
              <a:rect l="l" t="t" r="r" b="b"/>
              <a:pathLst>
                <a:path w="16802100" h="9525">
                  <a:moveTo>
                    <a:pt x="168021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6802100" y="9525"/>
                  </a:lnTo>
                  <a:lnTo>
                    <a:pt x="16802100" y="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9100" y="1781175"/>
              <a:ext cx="9829800" cy="83153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597" rIns="0" bIns="0" rtlCol="0">
            <a:spAutoFit/>
          </a:bodyPr>
          <a:lstStyle/>
          <a:p>
            <a:pPr marL="3756025">
              <a:lnSpc>
                <a:spcPct val="100000"/>
              </a:lnSpc>
              <a:spcBef>
                <a:spcPts val="130"/>
              </a:spcBef>
            </a:pPr>
            <a:r>
              <a:rPr sz="6500" b="0" i="1">
                <a:solidFill>
                  <a:srgbClr val="11B3EB"/>
                </a:solidFill>
                <a:latin typeface="Arial"/>
                <a:cs typeface="Arial"/>
              </a:rPr>
              <a:t>Chapter</a:t>
            </a:r>
            <a:r>
              <a:rPr sz="6500" b="0" i="1" spc="5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6500" b="0" i="1" spc="-275">
                <a:solidFill>
                  <a:srgbClr val="11B3EB"/>
                </a:solidFill>
                <a:latin typeface="Arial"/>
                <a:cs typeface="Arial"/>
              </a:rPr>
              <a:t>Web</a:t>
            </a:r>
            <a:r>
              <a:rPr sz="6500" b="0" i="1" spc="-4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6500" b="0" i="1" spc="-10">
                <a:solidFill>
                  <a:srgbClr val="11B3EB"/>
                </a:solidFill>
                <a:latin typeface="Arial"/>
                <a:cs typeface="Arial"/>
              </a:rPr>
              <a:t>Sponsorships</a:t>
            </a:r>
            <a:endParaRPr sz="6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676275"/>
            <a:ext cx="7315200" cy="9124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50" y="1562100"/>
            <a:ext cx="1586865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95300"/>
            <a:ext cx="16335375" cy="8486775"/>
            <a:chOff x="457200" y="495300"/>
            <a:chExt cx="16335375" cy="8486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95300"/>
              <a:ext cx="12211050" cy="35147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1525" y="2857500"/>
              <a:ext cx="12211050" cy="6124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0" y="2638425"/>
            <a:ext cx="13535025" cy="9525"/>
          </a:xfrm>
          <a:custGeom>
            <a:avLst/>
            <a:gdLst/>
            <a:ahLst/>
            <a:cxnLst/>
            <a:rect l="l" t="t" r="r" b="b"/>
            <a:pathLst>
              <a:path w="13535025" h="9525">
                <a:moveTo>
                  <a:pt x="13535025" y="0"/>
                </a:moveTo>
                <a:lnTo>
                  <a:pt x="0" y="0"/>
                </a:lnTo>
                <a:lnTo>
                  <a:pt x="0" y="9525"/>
                </a:lnTo>
                <a:lnTo>
                  <a:pt x="13535025" y="9525"/>
                </a:lnTo>
                <a:lnTo>
                  <a:pt x="135350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7305" y="1093152"/>
            <a:ext cx="16164560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0" b="0" spc="95">
                <a:latin typeface="Arial"/>
                <a:cs typeface="Arial"/>
              </a:rPr>
              <a:t>Chapter</a:t>
            </a:r>
            <a:r>
              <a:rPr sz="8000" b="0" spc="-295">
                <a:latin typeface="Arial"/>
                <a:cs typeface="Arial"/>
              </a:rPr>
              <a:t> </a:t>
            </a:r>
            <a:r>
              <a:rPr sz="8000" b="0" spc="130">
                <a:latin typeface="Arial"/>
                <a:cs typeface="Arial"/>
              </a:rPr>
              <a:t>Partnership</a:t>
            </a:r>
            <a:r>
              <a:rPr sz="8000" b="0" spc="-305">
                <a:latin typeface="Arial"/>
                <a:cs typeface="Arial"/>
              </a:rPr>
              <a:t> </a:t>
            </a:r>
            <a:r>
              <a:rPr sz="8000" b="0" i="1">
                <a:solidFill>
                  <a:srgbClr val="11B3EB"/>
                </a:solidFill>
                <a:latin typeface="Arial"/>
                <a:cs typeface="Arial"/>
              </a:rPr>
              <a:t>Best</a:t>
            </a:r>
            <a:r>
              <a:rPr sz="8000" b="0" i="1" spc="-17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b="0" i="1" spc="-10">
                <a:solidFill>
                  <a:srgbClr val="11B3EB"/>
                </a:solidFill>
                <a:latin typeface="Arial"/>
                <a:cs typeface="Arial"/>
              </a:rPr>
              <a:t>Practices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517" y="2884169"/>
            <a:ext cx="16545560" cy="6617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Lots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approaches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Chapters.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Here’s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favorites: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 dirty="0">
              <a:latin typeface="Arial"/>
              <a:cs typeface="Arial"/>
            </a:endParaRPr>
          </a:p>
          <a:p>
            <a:pPr marL="485775">
              <a:lnSpc>
                <a:spcPts val="286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RFPs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65"/>
              </a:lnSpc>
              <a:buSzPct val="95833"/>
              <a:buChar char="•"/>
              <a:tabLst>
                <a:tab pos="233679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MPI</a:t>
            </a:r>
            <a:r>
              <a:rPr sz="24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DFW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Cash</a:t>
            </a:r>
            <a:r>
              <a:rPr sz="24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Sponsorship</a:t>
            </a:r>
            <a:r>
              <a:rPr sz="24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Form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65"/>
              </a:lnSpc>
              <a:spcBef>
                <a:spcPts val="45"/>
              </a:spcBef>
              <a:buSzPct val="95833"/>
              <a:buChar char="•"/>
              <a:tabLst>
                <a:tab pos="233679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MPI</a:t>
            </a:r>
            <a:r>
              <a:rPr sz="24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DFW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In-Kind</a:t>
            </a:r>
            <a:r>
              <a:rPr sz="24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Sponsorship</a:t>
            </a:r>
            <a:r>
              <a:rPr sz="24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Form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65"/>
              </a:lnSpc>
              <a:buSzPct val="95833"/>
              <a:buChar char="•"/>
              <a:tabLst>
                <a:tab pos="233679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MPI</a:t>
            </a:r>
            <a:r>
              <a:rPr sz="24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San</a:t>
            </a:r>
            <a:r>
              <a:rPr sz="24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Diego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Sponsorship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Opportunities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65"/>
              </a:lnSpc>
              <a:spcBef>
                <a:spcPts val="50"/>
              </a:spcBef>
              <a:buSzPct val="95833"/>
              <a:buChar char="•"/>
              <a:tabLst>
                <a:tab pos="233679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MPI</a:t>
            </a:r>
            <a:r>
              <a:rPr sz="24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Southern</a:t>
            </a:r>
            <a:r>
              <a:rPr sz="24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California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Sponsorship</a:t>
            </a:r>
            <a:r>
              <a:rPr sz="24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Opportunities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50"/>
              </a:lnSpc>
              <a:buSzPct val="95833"/>
              <a:buChar char="•"/>
              <a:tabLst>
                <a:tab pos="233679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MPI</a:t>
            </a:r>
            <a:r>
              <a:rPr sz="24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New</a:t>
            </a:r>
            <a:r>
              <a:rPr sz="24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Jersey</a:t>
            </a:r>
            <a:r>
              <a:rPr sz="24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MEETS</a:t>
            </a:r>
            <a:r>
              <a:rPr sz="24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Conference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Sponsorship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4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Kit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65"/>
              </a:lnSpc>
              <a:buSzPct val="95833"/>
              <a:buChar char="•"/>
              <a:tabLst>
                <a:tab pos="233679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MPI</a:t>
            </a:r>
            <a:r>
              <a:rPr sz="24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Greater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Orlando</a:t>
            </a:r>
            <a:r>
              <a:rPr sz="24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Sponsor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Prospectus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ct val="100000"/>
              </a:lnSpc>
              <a:spcBef>
                <a:spcPts val="45"/>
              </a:spcBef>
              <a:buSzPct val="95833"/>
              <a:buChar char="•"/>
              <a:tabLst>
                <a:tab pos="233679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MPI</a:t>
            </a:r>
            <a:r>
              <a:rPr sz="24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Orange</a:t>
            </a:r>
            <a:r>
              <a:rPr sz="24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County</a:t>
            </a:r>
            <a:r>
              <a:rPr sz="24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Partnership</a:t>
            </a:r>
            <a:r>
              <a:rPr sz="2400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Prospectus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FFFFF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485775">
              <a:lnSpc>
                <a:spcPts val="287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RISE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Awards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55"/>
              </a:lnSpc>
              <a:buSzPct val="95833"/>
              <a:buChar char="•"/>
              <a:tabLst>
                <a:tab pos="233679" algn="l"/>
              </a:tabLst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Marketplace</a:t>
            </a:r>
            <a:r>
              <a:rPr sz="2400" u="heavy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Achievement</a:t>
            </a:r>
            <a:r>
              <a:rPr sz="2400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–</a:t>
            </a:r>
            <a:r>
              <a:rPr sz="24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MPI</a:t>
            </a:r>
            <a:r>
              <a:rPr sz="24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Southern</a:t>
            </a:r>
            <a:r>
              <a:rPr sz="24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California</a:t>
            </a:r>
            <a:r>
              <a:rPr sz="24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Online</a:t>
            </a:r>
            <a:r>
              <a:rPr sz="2400" u="heavy" spc="-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Ad</a:t>
            </a:r>
            <a:r>
              <a:rPr sz="24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9"/>
              </a:rPr>
              <a:t>Portal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65"/>
              </a:lnSpc>
              <a:buSzPct val="95833"/>
              <a:buChar char="•"/>
              <a:tabLst>
                <a:tab pos="233679" algn="l"/>
              </a:tabLst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Marketplace</a:t>
            </a:r>
            <a:r>
              <a:rPr sz="2400" u="heavy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Achievement</a:t>
            </a:r>
            <a:r>
              <a:rPr sz="24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–</a:t>
            </a:r>
            <a:r>
              <a:rPr sz="24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MPI</a:t>
            </a:r>
            <a:r>
              <a:rPr sz="24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Mexico</a:t>
            </a:r>
            <a:r>
              <a:rPr sz="24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Planner</a:t>
            </a:r>
            <a:r>
              <a:rPr sz="24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Sponsored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0"/>
              </a:rPr>
              <a:t>Tables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ct val="100000"/>
              </a:lnSpc>
              <a:spcBef>
                <a:spcPts val="45"/>
              </a:spcBef>
              <a:buSzPct val="95833"/>
              <a:buChar char="•"/>
              <a:tabLst>
                <a:tab pos="233679" algn="l"/>
              </a:tabLst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Marketplace</a:t>
            </a:r>
            <a:r>
              <a:rPr sz="2400" u="heavy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Achievement</a:t>
            </a:r>
            <a:r>
              <a:rPr sz="24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–</a:t>
            </a:r>
            <a:r>
              <a:rPr sz="24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MPI</a:t>
            </a:r>
            <a:r>
              <a:rPr sz="24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Dallas/Fort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Worth</a:t>
            </a:r>
            <a:r>
              <a:rPr sz="24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Sales</a:t>
            </a:r>
            <a:r>
              <a:rPr sz="24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11"/>
              </a:rPr>
              <a:t>Blitz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FFFFF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485775">
              <a:lnSpc>
                <a:spcPts val="2865"/>
              </a:lnSpc>
              <a:spcBef>
                <a:spcPts val="5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Approaches</a:t>
            </a:r>
            <a:endParaRPr sz="2400" dirty="0">
              <a:latin typeface="Arial"/>
              <a:cs typeface="Arial"/>
            </a:endParaRPr>
          </a:p>
          <a:p>
            <a:pPr marL="233679" indent="-114300">
              <a:lnSpc>
                <a:spcPts val="2865"/>
              </a:lnSpc>
              <a:buSzPct val="95833"/>
              <a:buChar char="•"/>
              <a:tabLst>
                <a:tab pos="233679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Affiliate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Memberships: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Bundles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Chapters,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geographic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destination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clusters,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i.e.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Texas,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314450"/>
            <a:ext cx="8439150" cy="867727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63250" y="5143500"/>
            <a:ext cx="5762625" cy="9525"/>
          </a:xfrm>
          <a:custGeom>
            <a:avLst/>
            <a:gdLst/>
            <a:ahLst/>
            <a:cxnLst/>
            <a:rect l="l" t="t" r="r" b="b"/>
            <a:pathLst>
              <a:path w="5762625" h="9525">
                <a:moveTo>
                  <a:pt x="5762625" y="0"/>
                </a:moveTo>
                <a:lnTo>
                  <a:pt x="0" y="0"/>
                </a:lnTo>
                <a:lnTo>
                  <a:pt x="0" y="9525"/>
                </a:lnTo>
                <a:lnTo>
                  <a:pt x="5762625" y="9525"/>
                </a:lnTo>
                <a:lnTo>
                  <a:pt x="57626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90885" y="2657792"/>
            <a:ext cx="5678805" cy="23749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8860"/>
              </a:lnSpc>
              <a:spcBef>
                <a:spcPts val="980"/>
              </a:spcBef>
            </a:pPr>
            <a:r>
              <a:rPr sz="8000" b="0" spc="-625">
                <a:solidFill>
                  <a:srgbClr val="0C0804"/>
                </a:solidFill>
                <a:latin typeface="Arial"/>
                <a:cs typeface="Arial"/>
              </a:rPr>
              <a:t>SUPPORT</a:t>
            </a:r>
            <a:r>
              <a:rPr sz="8000" b="0" spc="-18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160">
                <a:solidFill>
                  <a:srgbClr val="0C0804"/>
                </a:solidFill>
                <a:latin typeface="Arial"/>
                <a:cs typeface="Arial"/>
              </a:rPr>
              <a:t>&amp; </a:t>
            </a:r>
            <a:r>
              <a:rPr sz="8000" b="0" spc="-720">
                <a:solidFill>
                  <a:srgbClr val="0C0804"/>
                </a:solidFill>
                <a:latin typeface="Arial"/>
                <a:cs typeface="Arial"/>
              </a:rPr>
              <a:t>RESOURCES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4004" y="5495607"/>
            <a:ext cx="683895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Working</a:t>
            </a:r>
            <a:r>
              <a:rPr sz="3200" spc="-9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with</a:t>
            </a:r>
            <a:r>
              <a:rPr sz="3200" spc="-10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50">
                <a:solidFill>
                  <a:srgbClr val="333333"/>
                </a:solidFill>
                <a:latin typeface="Calibri"/>
                <a:cs typeface="Calibri"/>
              </a:rPr>
              <a:t>Your</a:t>
            </a:r>
            <a:r>
              <a:rPr sz="3200" spc="-1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Chapter</a:t>
            </a:r>
            <a:r>
              <a:rPr sz="3200" spc="-7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Administrator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54004" y="5981636"/>
            <a:ext cx="6346825" cy="1986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Chapter</a:t>
            </a:r>
            <a:r>
              <a:rPr sz="3200" spc="-10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Leaders</a:t>
            </a:r>
            <a:r>
              <a:rPr sz="3200" spc="-15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Resource</a:t>
            </a:r>
            <a:r>
              <a:rPr sz="3200" spc="-1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Page</a:t>
            </a:r>
            <a:r>
              <a:rPr sz="3200" spc="-1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(CLRP)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Chapter</a:t>
            </a:r>
            <a:r>
              <a:rPr sz="3200" spc="-10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Support</a:t>
            </a:r>
            <a:r>
              <a:rPr sz="3200" spc="-1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Framework</a:t>
            </a:r>
            <a:endParaRPr sz="3200">
              <a:latin typeface="Calibri"/>
              <a:cs typeface="Calibri"/>
            </a:endParaRPr>
          </a:p>
          <a:p>
            <a:pPr marL="12700" marR="200660">
              <a:lnSpc>
                <a:spcPts val="3829"/>
              </a:lnSpc>
              <a:spcBef>
                <a:spcPts val="170"/>
              </a:spcBef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MPI</a:t>
            </a:r>
            <a:r>
              <a:rPr sz="3200" spc="-10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Global</a:t>
            </a:r>
            <a:r>
              <a:rPr sz="32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Compliance</a:t>
            </a:r>
            <a:r>
              <a:rPr sz="3200" spc="-1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Timelines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Compliance</a:t>
            </a:r>
            <a:r>
              <a:rPr sz="3200" spc="-8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3200" spc="-9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Security</a:t>
            </a:r>
            <a:r>
              <a:rPr sz="3200" spc="-8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Information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150" y="1247711"/>
            <a:ext cx="9644126" cy="90345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314450"/>
            <a:ext cx="8439150" cy="867727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810875" y="3276600"/>
            <a:ext cx="5762625" cy="9525"/>
          </a:xfrm>
          <a:custGeom>
            <a:avLst/>
            <a:gdLst/>
            <a:ahLst/>
            <a:cxnLst/>
            <a:rect l="l" t="t" r="r" b="b"/>
            <a:pathLst>
              <a:path w="5762625" h="9525">
                <a:moveTo>
                  <a:pt x="5762625" y="0"/>
                </a:moveTo>
                <a:lnTo>
                  <a:pt x="0" y="0"/>
                </a:lnTo>
                <a:lnTo>
                  <a:pt x="0" y="9525"/>
                </a:lnTo>
                <a:lnTo>
                  <a:pt x="5762625" y="9525"/>
                </a:lnTo>
                <a:lnTo>
                  <a:pt x="57626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32033" y="787971"/>
            <a:ext cx="6413500" cy="23749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8860"/>
              </a:lnSpc>
              <a:spcBef>
                <a:spcPts val="975"/>
              </a:spcBef>
            </a:pPr>
            <a:r>
              <a:rPr sz="8000" b="0" spc="-565">
                <a:solidFill>
                  <a:srgbClr val="0C0804"/>
                </a:solidFill>
                <a:latin typeface="Arial"/>
                <a:cs typeface="Arial"/>
              </a:rPr>
              <a:t>CHAPTER </a:t>
            </a:r>
            <a:r>
              <a:rPr sz="8000" b="0" spc="-285">
                <a:solidFill>
                  <a:srgbClr val="0C0804"/>
                </a:solidFill>
                <a:latin typeface="Arial"/>
                <a:cs typeface="Arial"/>
              </a:rPr>
              <a:t>FINANCE</a:t>
            </a:r>
            <a:r>
              <a:rPr sz="8000" b="0" spc="-18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505">
                <a:solidFill>
                  <a:srgbClr val="0C0804"/>
                </a:solidFill>
                <a:latin typeface="Arial"/>
                <a:cs typeface="Arial"/>
              </a:rPr>
              <a:t>101</a:t>
            </a:r>
            <a:endParaRPr sz="8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276" y="3495611"/>
            <a:ext cx="6438265" cy="513588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55"/>
              </a:spcBef>
              <a:buFont typeface="Arial"/>
              <a:buChar char="•"/>
              <a:tabLst>
                <a:tab pos="469900" algn="l"/>
              </a:tabLst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Purpose,</a:t>
            </a:r>
            <a:r>
              <a:rPr sz="3200" spc="-7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Roles</a:t>
            </a:r>
            <a:r>
              <a:rPr sz="3200" spc="-7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&amp;</a:t>
            </a:r>
            <a:r>
              <a:rPr sz="3200" spc="-16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Responsibilities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64"/>
              </a:spcBef>
              <a:buFont typeface="Arial"/>
              <a:buChar char="•"/>
              <a:tabLst>
                <a:tab pos="469900" algn="l"/>
              </a:tabLst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Leadership</a:t>
            </a:r>
            <a:r>
              <a:rPr sz="3200" spc="-15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Transition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469900" algn="l"/>
              </a:tabLst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Chapter</a:t>
            </a:r>
            <a:r>
              <a:rPr sz="3200" spc="-9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Financial</a:t>
            </a:r>
            <a:r>
              <a:rPr sz="3200" spc="-8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Platform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Required</a:t>
            </a:r>
            <a:r>
              <a:rPr sz="3200" spc="-114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Financial</a:t>
            </a:r>
            <a:r>
              <a:rPr sz="3200" spc="-6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Reporting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45"/>
              </a:spcBef>
              <a:buFont typeface="Arial"/>
              <a:buChar char="•"/>
              <a:tabLst>
                <a:tab pos="469900" algn="l"/>
              </a:tabLst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Cash</a:t>
            </a:r>
            <a:r>
              <a:rPr sz="3200" spc="-10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versus</a:t>
            </a:r>
            <a:r>
              <a:rPr sz="3200" spc="-10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Accrual</a:t>
            </a:r>
            <a:r>
              <a:rPr sz="3200" spc="-5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Accounting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Understanding</a:t>
            </a:r>
            <a:r>
              <a:rPr sz="3200" spc="-1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Financial</a:t>
            </a:r>
            <a:r>
              <a:rPr sz="3200" spc="-14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Statements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64"/>
              </a:spcBef>
              <a:buFont typeface="Arial"/>
              <a:buChar char="•"/>
              <a:tabLst>
                <a:tab pos="469900" algn="l"/>
              </a:tabLst>
            </a:pP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Cash</a:t>
            </a:r>
            <a:r>
              <a:rPr sz="3200" spc="-7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Flow</a:t>
            </a:r>
            <a:r>
              <a:rPr sz="3200" spc="-7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3200" spc="-6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200" spc="-10">
                <a:solidFill>
                  <a:srgbClr val="333333"/>
                </a:solidFill>
                <a:latin typeface="Calibri"/>
                <a:cs typeface="Calibri"/>
              </a:rPr>
              <a:t>Reserves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150" y="1247711"/>
            <a:ext cx="9644126" cy="90345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508110" y="643153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3895725"/>
            <a:ext cx="9048750" cy="9525"/>
          </a:xfrm>
          <a:custGeom>
            <a:avLst/>
            <a:gdLst/>
            <a:ahLst/>
            <a:cxnLst/>
            <a:rect l="l" t="t" r="r" b="b"/>
            <a:pathLst>
              <a:path w="9048750" h="9525">
                <a:moveTo>
                  <a:pt x="9048750" y="0"/>
                </a:moveTo>
                <a:lnTo>
                  <a:pt x="0" y="0"/>
                </a:lnTo>
                <a:lnTo>
                  <a:pt x="0" y="9525"/>
                </a:lnTo>
                <a:lnTo>
                  <a:pt x="9048750" y="9525"/>
                </a:lnTo>
                <a:lnTo>
                  <a:pt x="904875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940" y="1293431"/>
            <a:ext cx="9217025" cy="22396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80"/>
              </a:spcBef>
            </a:pPr>
            <a:r>
              <a:rPr sz="7200" b="0" i="1">
                <a:solidFill>
                  <a:srgbClr val="11B3EB"/>
                </a:solidFill>
                <a:latin typeface="Arial"/>
                <a:cs typeface="Arial"/>
              </a:rPr>
              <a:t>Working</a:t>
            </a:r>
            <a:r>
              <a:rPr sz="7200" b="0" i="1" spc="-1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7200" b="0" i="1" spc="220">
                <a:latin typeface="Arial"/>
                <a:cs typeface="Arial"/>
              </a:rPr>
              <a:t>with</a:t>
            </a:r>
            <a:r>
              <a:rPr sz="7200" b="0" i="1" spc="-20">
                <a:latin typeface="Arial"/>
                <a:cs typeface="Arial"/>
              </a:rPr>
              <a:t> </a:t>
            </a:r>
            <a:r>
              <a:rPr sz="7200" b="0" i="1" spc="70">
                <a:latin typeface="Arial"/>
                <a:cs typeface="Arial"/>
              </a:rPr>
              <a:t>your </a:t>
            </a:r>
            <a:r>
              <a:rPr sz="7200" b="0" i="1">
                <a:latin typeface="Arial"/>
                <a:cs typeface="Arial"/>
              </a:rPr>
              <a:t>Chapter</a:t>
            </a:r>
            <a:r>
              <a:rPr sz="7200" b="0" i="1" spc="60">
                <a:latin typeface="Arial"/>
                <a:cs typeface="Arial"/>
              </a:rPr>
              <a:t> </a:t>
            </a:r>
            <a:r>
              <a:rPr sz="7200" b="0" i="1" spc="130">
                <a:solidFill>
                  <a:srgbClr val="11B3EB"/>
                </a:solidFill>
                <a:latin typeface="Arial"/>
                <a:cs typeface="Arial"/>
              </a:rPr>
              <a:t>Administrator</a:t>
            </a:r>
            <a:endParaRPr sz="7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7475" y="-3"/>
            <a:ext cx="8010525" cy="102774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4380" y="4188777"/>
            <a:ext cx="8676005" cy="43002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513080" indent="-457200">
              <a:lnSpc>
                <a:spcPct val="102299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7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Administrator</a:t>
            </a:r>
            <a:r>
              <a:rPr sz="27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2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vendor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contracted</a:t>
            </a:r>
            <a:r>
              <a:rPr sz="2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275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endParaRPr sz="275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80"/>
              </a:spcBef>
              <a:buChar char="•"/>
              <a:tabLst>
                <a:tab pos="469265" algn="l"/>
              </a:tabLst>
            </a:pP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r>
              <a:rPr sz="2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2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2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2750" dirty="0">
              <a:latin typeface="Arial"/>
              <a:cs typeface="Arial"/>
            </a:endParaRPr>
          </a:p>
          <a:p>
            <a:pPr marL="469900" marR="970915" indent="-457200">
              <a:lnSpc>
                <a:spcPct val="102400"/>
              </a:lnSpc>
              <a:buChar char="•"/>
              <a:tabLst>
                <a:tab pos="469900" algn="l"/>
              </a:tabLst>
            </a:pP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Instruct</a:t>
            </a:r>
            <a:r>
              <a:rPr sz="2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2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(Chapter</a:t>
            </a:r>
            <a:r>
              <a:rPr sz="2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Arial"/>
                <a:cs typeface="Arial"/>
              </a:rPr>
              <a:t>vs. </a:t>
            </a:r>
            <a:r>
              <a:rPr lang="en-US" sz="27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dministrator)</a:t>
            </a:r>
            <a:endParaRPr sz="275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Compensation</a:t>
            </a:r>
            <a:r>
              <a:rPr sz="275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determined</a:t>
            </a:r>
            <a:r>
              <a:rPr sz="27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27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7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endParaRPr sz="2750" dirty="0">
              <a:latin typeface="Arial"/>
              <a:cs typeface="Arial"/>
            </a:endParaRPr>
          </a:p>
          <a:p>
            <a:pPr marL="469900" marR="938530" indent="-457200">
              <a:lnSpc>
                <a:spcPts val="3379"/>
              </a:lnSpc>
              <a:spcBef>
                <a:spcPts val="125"/>
              </a:spcBef>
              <a:buChar char="•"/>
              <a:tabLst>
                <a:tab pos="469900" algn="l"/>
              </a:tabLst>
            </a:pP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27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2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2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President</a:t>
            </a:r>
            <a:endParaRPr sz="2750" dirty="0">
              <a:latin typeface="Arial"/>
              <a:cs typeface="Arial"/>
            </a:endParaRPr>
          </a:p>
          <a:p>
            <a:pPr marL="469265" indent="-456565">
              <a:lnSpc>
                <a:spcPts val="3250"/>
              </a:lnSpc>
              <a:buChar char="•"/>
              <a:tabLst>
                <a:tab pos="469265" algn="l"/>
              </a:tabLst>
            </a:pP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7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Administrator</a:t>
            </a:r>
            <a:r>
              <a:rPr sz="2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2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endParaRPr sz="27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5"/>
              </a:spcBef>
            </a:pP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partner!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8475" y="3305175"/>
            <a:ext cx="11039475" cy="9525"/>
          </a:xfrm>
          <a:custGeom>
            <a:avLst/>
            <a:gdLst/>
            <a:ahLst/>
            <a:cxnLst/>
            <a:rect l="l" t="t" r="r" b="b"/>
            <a:pathLst>
              <a:path w="11039475" h="9525">
                <a:moveTo>
                  <a:pt x="11039475" y="0"/>
                </a:moveTo>
                <a:lnTo>
                  <a:pt x="0" y="0"/>
                </a:lnTo>
                <a:lnTo>
                  <a:pt x="0" y="9525"/>
                </a:lnTo>
                <a:lnTo>
                  <a:pt x="11039475" y="9525"/>
                </a:lnTo>
                <a:lnTo>
                  <a:pt x="1103947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0464" y="625157"/>
            <a:ext cx="12519025" cy="2374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9230"/>
              </a:lnSpc>
              <a:spcBef>
                <a:spcPts val="130"/>
              </a:spcBef>
            </a:pPr>
            <a:r>
              <a:rPr sz="8000" b="0" spc="-555">
                <a:latin typeface="Arial"/>
                <a:cs typeface="Arial"/>
              </a:rPr>
              <a:t>CHAPTER</a:t>
            </a:r>
            <a:r>
              <a:rPr sz="8000" b="0" spc="-190">
                <a:latin typeface="Arial"/>
                <a:cs typeface="Arial"/>
              </a:rPr>
              <a:t> </a:t>
            </a:r>
            <a:r>
              <a:rPr sz="8000" b="0" spc="-325">
                <a:latin typeface="Arial"/>
                <a:cs typeface="Arial"/>
              </a:rPr>
              <a:t>A</a:t>
            </a:r>
            <a:r>
              <a:rPr sz="8000" b="0" spc="-270">
                <a:latin typeface="Arial"/>
                <a:cs typeface="Arial"/>
              </a:rPr>
              <a:t>DM</a:t>
            </a:r>
            <a:r>
              <a:rPr sz="8000" b="0" spc="-360">
                <a:latin typeface="Arial"/>
                <a:cs typeface="Arial"/>
              </a:rPr>
              <a:t>I</a:t>
            </a:r>
            <a:r>
              <a:rPr sz="8000" b="0" spc="-275">
                <a:latin typeface="Arial"/>
                <a:cs typeface="Arial"/>
              </a:rPr>
              <a:t>NI</a:t>
            </a:r>
            <a:r>
              <a:rPr sz="8000" b="0" spc="-455">
                <a:latin typeface="Arial"/>
                <a:cs typeface="Arial"/>
              </a:rPr>
              <a:t>S</a:t>
            </a:r>
            <a:r>
              <a:rPr sz="8000" b="0" spc="-310">
                <a:latin typeface="Arial"/>
                <a:cs typeface="Arial"/>
              </a:rPr>
              <a:t>T</a:t>
            </a:r>
            <a:r>
              <a:rPr sz="8000" b="0" spc="-355">
                <a:latin typeface="Arial"/>
                <a:cs typeface="Arial"/>
              </a:rPr>
              <a:t>R</a:t>
            </a:r>
            <a:r>
              <a:rPr sz="8000" b="0" spc="-1030">
                <a:latin typeface="Arial"/>
                <a:cs typeface="Arial"/>
              </a:rPr>
              <a:t>A</a:t>
            </a:r>
            <a:r>
              <a:rPr sz="8000" b="0" spc="-459">
                <a:latin typeface="Arial"/>
                <a:cs typeface="Arial"/>
              </a:rPr>
              <a:t>T</a:t>
            </a:r>
            <a:r>
              <a:rPr sz="8000" b="0" spc="-280">
                <a:latin typeface="Arial"/>
                <a:cs typeface="Arial"/>
              </a:rPr>
              <a:t>OR</a:t>
            </a:r>
            <a:endParaRPr sz="8000">
              <a:latin typeface="Arial"/>
              <a:cs typeface="Arial"/>
            </a:endParaRPr>
          </a:p>
          <a:p>
            <a:pPr algn="ctr">
              <a:lnSpc>
                <a:spcPts val="9230"/>
              </a:lnSpc>
            </a:pPr>
            <a:r>
              <a:rPr sz="8000" b="0" i="1">
                <a:solidFill>
                  <a:srgbClr val="11B3EB"/>
                </a:solidFill>
                <a:latin typeface="Arial"/>
                <a:cs typeface="Arial"/>
              </a:rPr>
              <a:t>Policies</a:t>
            </a:r>
            <a:r>
              <a:rPr sz="8000" b="0" i="1" spc="-35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b="0" i="1" spc="-270">
                <a:solidFill>
                  <a:srgbClr val="11B3EB"/>
                </a:solidFill>
                <a:latin typeface="Arial"/>
                <a:cs typeface="Arial"/>
              </a:rPr>
              <a:t>&amp;</a:t>
            </a:r>
            <a:r>
              <a:rPr sz="8000" b="0" i="1" spc="-29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b="0" i="1" spc="-10">
                <a:solidFill>
                  <a:srgbClr val="11B3EB"/>
                </a:solidFill>
                <a:latin typeface="Arial"/>
                <a:cs typeface="Arial"/>
              </a:rPr>
              <a:t>Guidelines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7175" y="4201160"/>
            <a:ext cx="4111625" cy="1885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30"/>
              </a:spcBef>
            </a:pPr>
            <a:r>
              <a:rPr sz="5000" spc="254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5000">
              <a:latin typeface="Arial"/>
              <a:cs typeface="Arial"/>
            </a:endParaRPr>
          </a:p>
          <a:p>
            <a:pPr marL="12700" marR="5080">
              <a:lnSpc>
                <a:spcPct val="112300"/>
              </a:lnSpc>
              <a:spcBef>
                <a:spcPts val="2005"/>
              </a:spcBef>
            </a:pPr>
            <a:r>
              <a:rPr sz="2450" spc="60">
                <a:solidFill>
                  <a:srgbClr val="11B3EB"/>
                </a:solidFill>
                <a:latin typeface="Arial"/>
                <a:cs typeface="Arial"/>
              </a:rPr>
              <a:t>Administrator </a:t>
            </a:r>
            <a:r>
              <a:rPr sz="2450">
                <a:solidFill>
                  <a:srgbClr val="11B3EB"/>
                </a:solidFill>
                <a:latin typeface="Arial"/>
                <a:cs typeface="Arial"/>
              </a:rPr>
              <a:t>is</a:t>
            </a:r>
            <a:r>
              <a:rPr sz="2450" spc="-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2450">
                <a:solidFill>
                  <a:srgbClr val="11B3EB"/>
                </a:solidFill>
                <a:latin typeface="Arial"/>
                <a:cs typeface="Arial"/>
              </a:rPr>
              <a:t>Managed </a:t>
            </a:r>
            <a:r>
              <a:rPr sz="2450" spc="-25">
                <a:solidFill>
                  <a:srgbClr val="11B3EB"/>
                </a:solidFill>
                <a:latin typeface="Arial"/>
                <a:cs typeface="Arial"/>
              </a:rPr>
              <a:t>by </a:t>
            </a:r>
            <a:r>
              <a:rPr sz="2450" spc="65">
                <a:solidFill>
                  <a:srgbClr val="11B3EB"/>
                </a:solidFill>
                <a:latin typeface="Arial"/>
                <a:cs typeface="Arial"/>
              </a:rPr>
              <a:t>the</a:t>
            </a:r>
            <a:r>
              <a:rPr sz="2450" spc="3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2450">
                <a:solidFill>
                  <a:srgbClr val="11B3EB"/>
                </a:solidFill>
                <a:latin typeface="Arial"/>
                <a:cs typeface="Arial"/>
              </a:rPr>
              <a:t>Office</a:t>
            </a:r>
            <a:r>
              <a:rPr sz="2450" spc="-4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2450" spc="65">
                <a:solidFill>
                  <a:srgbClr val="11B3EB"/>
                </a:solidFill>
                <a:latin typeface="Arial"/>
                <a:cs typeface="Arial"/>
              </a:rPr>
              <a:t>of</a:t>
            </a:r>
            <a:r>
              <a:rPr sz="2450" spc="-2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2450" spc="65">
                <a:solidFill>
                  <a:srgbClr val="11B3EB"/>
                </a:solidFill>
                <a:latin typeface="Arial"/>
                <a:cs typeface="Arial"/>
              </a:rPr>
              <a:t>the</a:t>
            </a:r>
            <a:r>
              <a:rPr sz="2450" spc="3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2450" spc="-10">
                <a:solidFill>
                  <a:srgbClr val="11B3EB"/>
                </a:solidFill>
                <a:latin typeface="Arial"/>
                <a:cs typeface="Arial"/>
              </a:rPr>
              <a:t>President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6683" y="4201160"/>
            <a:ext cx="4155440" cy="31407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5000" spc="17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5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370"/>
              </a:spcBef>
            </a:pPr>
            <a:r>
              <a:rPr sz="2450">
                <a:solidFill>
                  <a:srgbClr val="11B3EB"/>
                </a:solidFill>
                <a:latin typeface="Arial"/>
                <a:cs typeface="Arial"/>
              </a:rPr>
              <a:t>Policies</a:t>
            </a:r>
            <a:r>
              <a:rPr sz="2450" spc="-1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2450" spc="80">
                <a:solidFill>
                  <a:srgbClr val="11B3EB"/>
                </a:solidFill>
                <a:latin typeface="Arial"/>
                <a:cs typeface="Arial"/>
              </a:rPr>
              <a:t>&amp;</a:t>
            </a:r>
            <a:r>
              <a:rPr sz="245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2450" spc="-10">
                <a:solidFill>
                  <a:srgbClr val="11B3EB"/>
                </a:solidFill>
                <a:latin typeface="Arial"/>
                <a:cs typeface="Arial"/>
              </a:rPr>
              <a:t>Guidelines</a:t>
            </a:r>
            <a:endParaRPr sz="2450">
              <a:latin typeface="Arial"/>
              <a:cs typeface="Arial"/>
            </a:endParaRPr>
          </a:p>
          <a:p>
            <a:pPr marL="838200" marR="30480" indent="-342900">
              <a:lnSpc>
                <a:spcPts val="2850"/>
              </a:lnSpc>
              <a:spcBef>
                <a:spcPts val="1789"/>
              </a:spcBef>
              <a:buFont typeface="Arial"/>
              <a:buChar char="•"/>
              <a:tabLst>
                <a:tab pos="838200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Contracts</a:t>
            </a:r>
            <a:r>
              <a:rPr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required 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spc="5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-6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89" baseline="-23148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400" spc="-11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7" baseline="-23148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1800" spc="292" baseline="-23148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endParaRPr sz="2400">
              <a:latin typeface="Calibri"/>
              <a:cs typeface="Calibri"/>
            </a:endParaRPr>
          </a:p>
          <a:p>
            <a:pPr marL="838200" marR="782320" indent="-342900">
              <a:lnSpc>
                <a:spcPts val="2850"/>
              </a:lnSpc>
              <a:spcBef>
                <a:spcPts val="80"/>
              </a:spcBef>
              <a:buFont typeface="Arial"/>
              <a:buChar char="•"/>
              <a:tabLst>
                <a:tab pos="838200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license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2100" y="2686050"/>
            <a:ext cx="9525" cy="6038850"/>
          </a:xfrm>
          <a:custGeom>
            <a:avLst/>
            <a:gdLst/>
            <a:ahLst/>
            <a:cxnLst/>
            <a:rect l="l" t="t" r="r" b="b"/>
            <a:pathLst>
              <a:path w="9525" h="6038850">
                <a:moveTo>
                  <a:pt x="9525" y="0"/>
                </a:moveTo>
                <a:lnTo>
                  <a:pt x="0" y="0"/>
                </a:lnTo>
                <a:lnTo>
                  <a:pt x="0" y="6038850"/>
                </a:lnTo>
                <a:lnTo>
                  <a:pt x="9525" y="6038850"/>
                </a:lnTo>
                <a:lnTo>
                  <a:pt x="95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9025" y="2390775"/>
            <a:ext cx="11020425" cy="9525"/>
          </a:xfrm>
          <a:custGeom>
            <a:avLst/>
            <a:gdLst/>
            <a:ahLst/>
            <a:cxnLst/>
            <a:rect l="l" t="t" r="r" b="b"/>
            <a:pathLst>
              <a:path w="11020425" h="9525">
                <a:moveTo>
                  <a:pt x="11020425" y="0"/>
                </a:moveTo>
                <a:lnTo>
                  <a:pt x="0" y="0"/>
                </a:lnTo>
                <a:lnTo>
                  <a:pt x="0" y="9525"/>
                </a:lnTo>
                <a:lnTo>
                  <a:pt x="11020425" y="9525"/>
                </a:lnTo>
                <a:lnTo>
                  <a:pt x="110204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8100" y="1372870"/>
            <a:ext cx="10143490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b="0" spc="-355">
                <a:latin typeface="Arial"/>
                <a:cs typeface="Arial"/>
              </a:rPr>
              <a:t>CHAPTER</a:t>
            </a:r>
            <a:r>
              <a:rPr sz="5450" b="0" spc="-110">
                <a:latin typeface="Arial"/>
                <a:cs typeface="Arial"/>
              </a:rPr>
              <a:t> </a:t>
            </a:r>
            <a:r>
              <a:rPr sz="5450" b="0" spc="-415">
                <a:latin typeface="Arial"/>
                <a:cs typeface="Arial"/>
              </a:rPr>
              <a:t>LEADERS</a:t>
            </a:r>
            <a:r>
              <a:rPr sz="5450" b="0" spc="-155">
                <a:latin typeface="Arial"/>
                <a:cs typeface="Arial"/>
              </a:rPr>
              <a:t> </a:t>
            </a:r>
            <a:r>
              <a:rPr sz="5450" b="0" spc="-475">
                <a:latin typeface="Arial"/>
                <a:cs typeface="Arial"/>
              </a:rPr>
              <a:t>RESOURCES</a:t>
            </a:r>
            <a:endParaRPr sz="54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238500"/>
            <a:ext cx="7448550" cy="5943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6950" y="3238500"/>
            <a:ext cx="7772400" cy="59340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30259" y="643153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6625" y="2667000"/>
            <a:ext cx="11010900" cy="9525"/>
          </a:xfrm>
          <a:custGeom>
            <a:avLst/>
            <a:gdLst/>
            <a:ahLst/>
            <a:cxnLst/>
            <a:rect l="l" t="t" r="r" b="b"/>
            <a:pathLst>
              <a:path w="11010900" h="9525">
                <a:moveTo>
                  <a:pt x="11010900" y="0"/>
                </a:moveTo>
                <a:lnTo>
                  <a:pt x="0" y="0"/>
                </a:lnTo>
                <a:lnTo>
                  <a:pt x="0" y="9525"/>
                </a:lnTo>
                <a:lnTo>
                  <a:pt x="11010900" y="9525"/>
                </a:lnTo>
                <a:lnTo>
                  <a:pt x="1101090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4805" y="1372870"/>
            <a:ext cx="10528935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b="0" spc="-360">
                <a:latin typeface="Arial"/>
                <a:cs typeface="Arial"/>
              </a:rPr>
              <a:t>CHAPTER</a:t>
            </a:r>
            <a:r>
              <a:rPr sz="5450" b="0" spc="-80">
                <a:latin typeface="Arial"/>
                <a:cs typeface="Arial"/>
              </a:rPr>
              <a:t> </a:t>
            </a:r>
            <a:r>
              <a:rPr sz="5450" b="0" spc="-400">
                <a:latin typeface="Arial"/>
                <a:cs typeface="Arial"/>
              </a:rPr>
              <a:t>SUPPORT</a:t>
            </a:r>
            <a:r>
              <a:rPr sz="5450" b="0" spc="-40">
                <a:latin typeface="Arial"/>
                <a:cs typeface="Arial"/>
              </a:rPr>
              <a:t> </a:t>
            </a:r>
            <a:r>
              <a:rPr sz="5450" b="0" spc="-440">
                <a:latin typeface="Arial"/>
                <a:cs typeface="Arial"/>
              </a:rPr>
              <a:t>FRAMEWORK</a:t>
            </a:r>
            <a:endParaRPr sz="54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16326" y="7297673"/>
            <a:ext cx="11617325" cy="2064385"/>
            <a:chOff x="3116326" y="7297673"/>
            <a:chExt cx="11617325" cy="2064385"/>
          </a:xfrm>
        </p:grpSpPr>
        <p:sp>
          <p:nvSpPr>
            <p:cNvPr id="6" name="object 6"/>
            <p:cNvSpPr/>
            <p:nvPr/>
          </p:nvSpPr>
          <p:spPr>
            <a:xfrm>
              <a:off x="3129026" y="7310373"/>
              <a:ext cx="11591925" cy="2038985"/>
            </a:xfrm>
            <a:custGeom>
              <a:avLst/>
              <a:gdLst/>
              <a:ahLst/>
              <a:cxnLst/>
              <a:rect l="l" t="t" r="r" b="b"/>
              <a:pathLst>
                <a:path w="11591925" h="2038984">
                  <a:moveTo>
                    <a:pt x="0" y="339851"/>
                  </a:moveTo>
                  <a:lnTo>
                    <a:pt x="3099" y="293733"/>
                  </a:lnTo>
                  <a:lnTo>
                    <a:pt x="12129" y="249502"/>
                  </a:lnTo>
                  <a:lnTo>
                    <a:pt x="26685" y="207561"/>
                  </a:lnTo>
                  <a:lnTo>
                    <a:pt x="46364" y="168317"/>
                  </a:lnTo>
                  <a:lnTo>
                    <a:pt x="70761" y="132173"/>
                  </a:lnTo>
                  <a:lnTo>
                    <a:pt x="99472" y="99536"/>
                  </a:lnTo>
                  <a:lnTo>
                    <a:pt x="132094" y="70809"/>
                  </a:lnTo>
                  <a:lnTo>
                    <a:pt x="168223" y="46397"/>
                  </a:lnTo>
                  <a:lnTo>
                    <a:pt x="207454" y="26705"/>
                  </a:lnTo>
                  <a:lnTo>
                    <a:pt x="249384" y="12139"/>
                  </a:lnTo>
                  <a:lnTo>
                    <a:pt x="293609" y="3102"/>
                  </a:lnTo>
                  <a:lnTo>
                    <a:pt x="339725" y="0"/>
                  </a:lnTo>
                  <a:lnTo>
                    <a:pt x="11252072" y="0"/>
                  </a:lnTo>
                  <a:lnTo>
                    <a:pt x="11298191" y="3102"/>
                  </a:lnTo>
                  <a:lnTo>
                    <a:pt x="11342422" y="12139"/>
                  </a:lnTo>
                  <a:lnTo>
                    <a:pt x="11384363" y="26705"/>
                  </a:lnTo>
                  <a:lnTo>
                    <a:pt x="11423607" y="46397"/>
                  </a:lnTo>
                  <a:lnTo>
                    <a:pt x="11459751" y="70809"/>
                  </a:lnTo>
                  <a:lnTo>
                    <a:pt x="11492388" y="99536"/>
                  </a:lnTo>
                  <a:lnTo>
                    <a:pt x="11521115" y="132173"/>
                  </a:lnTo>
                  <a:lnTo>
                    <a:pt x="11545527" y="168317"/>
                  </a:lnTo>
                  <a:lnTo>
                    <a:pt x="11565219" y="207561"/>
                  </a:lnTo>
                  <a:lnTo>
                    <a:pt x="11579785" y="249502"/>
                  </a:lnTo>
                  <a:lnTo>
                    <a:pt x="11588822" y="293733"/>
                  </a:lnTo>
                  <a:lnTo>
                    <a:pt x="11591925" y="339851"/>
                  </a:lnTo>
                  <a:lnTo>
                    <a:pt x="11591925" y="1698625"/>
                  </a:lnTo>
                  <a:lnTo>
                    <a:pt x="11588822" y="1744736"/>
                  </a:lnTo>
                  <a:lnTo>
                    <a:pt x="11579785" y="1788961"/>
                  </a:lnTo>
                  <a:lnTo>
                    <a:pt x="11565219" y="1830894"/>
                  </a:lnTo>
                  <a:lnTo>
                    <a:pt x="11545527" y="1870131"/>
                  </a:lnTo>
                  <a:lnTo>
                    <a:pt x="11521115" y="1906268"/>
                  </a:lnTo>
                  <a:lnTo>
                    <a:pt x="11492388" y="1938899"/>
                  </a:lnTo>
                  <a:lnTo>
                    <a:pt x="11459751" y="1967620"/>
                  </a:lnTo>
                  <a:lnTo>
                    <a:pt x="11423607" y="1992026"/>
                  </a:lnTo>
                  <a:lnTo>
                    <a:pt x="11384363" y="2011714"/>
                  </a:lnTo>
                  <a:lnTo>
                    <a:pt x="11342422" y="2026277"/>
                  </a:lnTo>
                  <a:lnTo>
                    <a:pt x="11298191" y="2035312"/>
                  </a:lnTo>
                  <a:lnTo>
                    <a:pt x="11252072" y="2038413"/>
                  </a:lnTo>
                  <a:lnTo>
                    <a:pt x="339725" y="2038413"/>
                  </a:lnTo>
                  <a:lnTo>
                    <a:pt x="293609" y="2035312"/>
                  </a:lnTo>
                  <a:lnTo>
                    <a:pt x="249384" y="2026277"/>
                  </a:lnTo>
                  <a:lnTo>
                    <a:pt x="207454" y="2011714"/>
                  </a:lnTo>
                  <a:lnTo>
                    <a:pt x="168223" y="1992026"/>
                  </a:lnTo>
                  <a:lnTo>
                    <a:pt x="132094" y="1967620"/>
                  </a:lnTo>
                  <a:lnTo>
                    <a:pt x="99472" y="1938899"/>
                  </a:lnTo>
                  <a:lnTo>
                    <a:pt x="70761" y="1906268"/>
                  </a:lnTo>
                  <a:lnTo>
                    <a:pt x="46364" y="1870131"/>
                  </a:lnTo>
                  <a:lnTo>
                    <a:pt x="26685" y="1830894"/>
                  </a:lnTo>
                  <a:lnTo>
                    <a:pt x="12129" y="1788961"/>
                  </a:lnTo>
                  <a:lnTo>
                    <a:pt x="3099" y="1744736"/>
                  </a:lnTo>
                  <a:lnTo>
                    <a:pt x="0" y="1698625"/>
                  </a:lnTo>
                  <a:lnTo>
                    <a:pt x="0" y="33985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6275" y="7362761"/>
              <a:ext cx="1271524" cy="53816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451215" y="7429563"/>
            <a:ext cx="953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latin typeface="Calibri"/>
                <a:cs typeface="Calibri"/>
              </a:rPr>
              <a:t>Standards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67100" y="7839075"/>
            <a:ext cx="3376929" cy="1224280"/>
            <a:chOff x="3467100" y="7839075"/>
            <a:chExt cx="3376929" cy="12242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100" y="7839075"/>
              <a:ext cx="3376676" cy="12239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29076" y="7881873"/>
              <a:ext cx="3257550" cy="1105535"/>
            </a:xfrm>
            <a:custGeom>
              <a:avLst/>
              <a:gdLst/>
              <a:ahLst/>
              <a:cxnLst/>
              <a:rect l="l" t="t" r="r" b="b"/>
              <a:pathLst>
                <a:path w="3257550" h="1105534">
                  <a:moveTo>
                    <a:pt x="3073273" y="0"/>
                  </a:moveTo>
                  <a:lnTo>
                    <a:pt x="184150" y="0"/>
                  </a:lnTo>
                  <a:lnTo>
                    <a:pt x="135187" y="6585"/>
                  </a:lnTo>
                  <a:lnTo>
                    <a:pt x="91195" y="25169"/>
                  </a:lnTo>
                  <a:lnTo>
                    <a:pt x="53927" y="53990"/>
                  </a:lnTo>
                  <a:lnTo>
                    <a:pt x="25136" y="91289"/>
                  </a:lnTo>
                  <a:lnTo>
                    <a:pt x="6576" y="135304"/>
                  </a:lnTo>
                  <a:lnTo>
                    <a:pt x="0" y="184276"/>
                  </a:lnTo>
                  <a:lnTo>
                    <a:pt x="0" y="920750"/>
                  </a:lnTo>
                  <a:lnTo>
                    <a:pt x="6576" y="969722"/>
                  </a:lnTo>
                  <a:lnTo>
                    <a:pt x="25136" y="1013737"/>
                  </a:lnTo>
                  <a:lnTo>
                    <a:pt x="53927" y="1051036"/>
                  </a:lnTo>
                  <a:lnTo>
                    <a:pt x="91195" y="1079857"/>
                  </a:lnTo>
                  <a:lnTo>
                    <a:pt x="135187" y="1098441"/>
                  </a:lnTo>
                  <a:lnTo>
                    <a:pt x="184150" y="1105027"/>
                  </a:lnTo>
                  <a:lnTo>
                    <a:pt x="3073273" y="1105027"/>
                  </a:lnTo>
                  <a:lnTo>
                    <a:pt x="3122245" y="1098441"/>
                  </a:lnTo>
                  <a:lnTo>
                    <a:pt x="3166260" y="1079857"/>
                  </a:lnTo>
                  <a:lnTo>
                    <a:pt x="3203559" y="1051036"/>
                  </a:lnTo>
                  <a:lnTo>
                    <a:pt x="3232380" y="1013737"/>
                  </a:lnTo>
                  <a:lnTo>
                    <a:pt x="3250964" y="969722"/>
                  </a:lnTo>
                  <a:lnTo>
                    <a:pt x="3257550" y="920750"/>
                  </a:lnTo>
                  <a:lnTo>
                    <a:pt x="3257550" y="184276"/>
                  </a:lnTo>
                  <a:lnTo>
                    <a:pt x="3250964" y="135304"/>
                  </a:lnTo>
                  <a:lnTo>
                    <a:pt x="3232380" y="91289"/>
                  </a:lnTo>
                  <a:lnTo>
                    <a:pt x="3203559" y="53990"/>
                  </a:lnTo>
                  <a:lnTo>
                    <a:pt x="3166260" y="25169"/>
                  </a:lnTo>
                  <a:lnTo>
                    <a:pt x="3122245" y="6585"/>
                  </a:lnTo>
                  <a:lnTo>
                    <a:pt x="30732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9076" y="7881873"/>
              <a:ext cx="3257550" cy="1105535"/>
            </a:xfrm>
            <a:custGeom>
              <a:avLst/>
              <a:gdLst/>
              <a:ahLst/>
              <a:cxnLst/>
              <a:rect l="l" t="t" r="r" b="b"/>
              <a:pathLst>
                <a:path w="3257550" h="1105534">
                  <a:moveTo>
                    <a:pt x="0" y="184276"/>
                  </a:moveTo>
                  <a:lnTo>
                    <a:pt x="6576" y="135304"/>
                  </a:lnTo>
                  <a:lnTo>
                    <a:pt x="25136" y="91289"/>
                  </a:lnTo>
                  <a:lnTo>
                    <a:pt x="53927" y="53990"/>
                  </a:lnTo>
                  <a:lnTo>
                    <a:pt x="91195" y="25169"/>
                  </a:lnTo>
                  <a:lnTo>
                    <a:pt x="135187" y="6585"/>
                  </a:lnTo>
                  <a:lnTo>
                    <a:pt x="184150" y="0"/>
                  </a:lnTo>
                  <a:lnTo>
                    <a:pt x="3073273" y="0"/>
                  </a:lnTo>
                  <a:lnTo>
                    <a:pt x="3122245" y="6585"/>
                  </a:lnTo>
                  <a:lnTo>
                    <a:pt x="3166260" y="25169"/>
                  </a:lnTo>
                  <a:lnTo>
                    <a:pt x="3203559" y="53990"/>
                  </a:lnTo>
                  <a:lnTo>
                    <a:pt x="3232380" y="91289"/>
                  </a:lnTo>
                  <a:lnTo>
                    <a:pt x="3250964" y="135304"/>
                  </a:lnTo>
                  <a:lnTo>
                    <a:pt x="3257550" y="184276"/>
                  </a:lnTo>
                  <a:lnTo>
                    <a:pt x="3257550" y="920750"/>
                  </a:lnTo>
                  <a:lnTo>
                    <a:pt x="3250964" y="969722"/>
                  </a:lnTo>
                  <a:lnTo>
                    <a:pt x="3232380" y="1013737"/>
                  </a:lnTo>
                  <a:lnTo>
                    <a:pt x="3203559" y="1051036"/>
                  </a:lnTo>
                  <a:lnTo>
                    <a:pt x="3166260" y="1079857"/>
                  </a:lnTo>
                  <a:lnTo>
                    <a:pt x="3122245" y="1098441"/>
                  </a:lnTo>
                  <a:lnTo>
                    <a:pt x="3073273" y="1105027"/>
                  </a:lnTo>
                  <a:lnTo>
                    <a:pt x="184150" y="1105027"/>
                  </a:lnTo>
                  <a:lnTo>
                    <a:pt x="135187" y="1098441"/>
                  </a:lnTo>
                  <a:lnTo>
                    <a:pt x="91195" y="1079857"/>
                  </a:lnTo>
                  <a:lnTo>
                    <a:pt x="53927" y="1051036"/>
                  </a:lnTo>
                  <a:lnTo>
                    <a:pt x="25136" y="1013737"/>
                  </a:lnTo>
                  <a:lnTo>
                    <a:pt x="6576" y="969722"/>
                  </a:lnTo>
                  <a:lnTo>
                    <a:pt x="0" y="920750"/>
                  </a:lnTo>
                  <a:lnTo>
                    <a:pt x="0" y="184276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51351" y="8269922"/>
            <a:ext cx="2398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Chapter</a:t>
            </a:r>
            <a:r>
              <a:rPr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Bylaws</a:t>
            </a:r>
            <a:r>
              <a:rPr sz="1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Policies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39000" y="7839075"/>
            <a:ext cx="3367404" cy="1224280"/>
            <a:chOff x="7239000" y="7839075"/>
            <a:chExt cx="3367404" cy="122428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7839075"/>
              <a:ext cx="3367151" cy="12239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00976" y="7881873"/>
              <a:ext cx="3248025" cy="1105535"/>
            </a:xfrm>
            <a:custGeom>
              <a:avLst/>
              <a:gdLst/>
              <a:ahLst/>
              <a:cxnLst/>
              <a:rect l="l" t="t" r="r" b="b"/>
              <a:pathLst>
                <a:path w="3248025" h="1105534">
                  <a:moveTo>
                    <a:pt x="3063748" y="0"/>
                  </a:moveTo>
                  <a:lnTo>
                    <a:pt x="184150" y="0"/>
                  </a:lnTo>
                  <a:lnTo>
                    <a:pt x="135187" y="6585"/>
                  </a:lnTo>
                  <a:lnTo>
                    <a:pt x="91195" y="25169"/>
                  </a:lnTo>
                  <a:lnTo>
                    <a:pt x="53927" y="53990"/>
                  </a:lnTo>
                  <a:lnTo>
                    <a:pt x="25136" y="91289"/>
                  </a:lnTo>
                  <a:lnTo>
                    <a:pt x="6576" y="135304"/>
                  </a:lnTo>
                  <a:lnTo>
                    <a:pt x="0" y="184276"/>
                  </a:lnTo>
                  <a:lnTo>
                    <a:pt x="0" y="920750"/>
                  </a:lnTo>
                  <a:lnTo>
                    <a:pt x="6576" y="969722"/>
                  </a:lnTo>
                  <a:lnTo>
                    <a:pt x="25136" y="1013737"/>
                  </a:lnTo>
                  <a:lnTo>
                    <a:pt x="53927" y="1051036"/>
                  </a:lnTo>
                  <a:lnTo>
                    <a:pt x="91195" y="1079857"/>
                  </a:lnTo>
                  <a:lnTo>
                    <a:pt x="135187" y="1098441"/>
                  </a:lnTo>
                  <a:lnTo>
                    <a:pt x="184150" y="1105027"/>
                  </a:lnTo>
                  <a:lnTo>
                    <a:pt x="3063748" y="1105027"/>
                  </a:lnTo>
                  <a:lnTo>
                    <a:pt x="3112720" y="1098441"/>
                  </a:lnTo>
                  <a:lnTo>
                    <a:pt x="3156735" y="1079857"/>
                  </a:lnTo>
                  <a:lnTo>
                    <a:pt x="3194034" y="1051036"/>
                  </a:lnTo>
                  <a:lnTo>
                    <a:pt x="3222855" y="1013737"/>
                  </a:lnTo>
                  <a:lnTo>
                    <a:pt x="3241439" y="969722"/>
                  </a:lnTo>
                  <a:lnTo>
                    <a:pt x="3248025" y="920750"/>
                  </a:lnTo>
                  <a:lnTo>
                    <a:pt x="3248025" y="184276"/>
                  </a:lnTo>
                  <a:lnTo>
                    <a:pt x="3241439" y="135304"/>
                  </a:lnTo>
                  <a:lnTo>
                    <a:pt x="3222855" y="91289"/>
                  </a:lnTo>
                  <a:lnTo>
                    <a:pt x="3194034" y="53990"/>
                  </a:lnTo>
                  <a:lnTo>
                    <a:pt x="3156735" y="25169"/>
                  </a:lnTo>
                  <a:lnTo>
                    <a:pt x="3112720" y="6585"/>
                  </a:lnTo>
                  <a:lnTo>
                    <a:pt x="30637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00976" y="7881873"/>
              <a:ext cx="3248025" cy="1105535"/>
            </a:xfrm>
            <a:custGeom>
              <a:avLst/>
              <a:gdLst/>
              <a:ahLst/>
              <a:cxnLst/>
              <a:rect l="l" t="t" r="r" b="b"/>
              <a:pathLst>
                <a:path w="3248025" h="1105534">
                  <a:moveTo>
                    <a:pt x="0" y="184276"/>
                  </a:moveTo>
                  <a:lnTo>
                    <a:pt x="6576" y="135304"/>
                  </a:lnTo>
                  <a:lnTo>
                    <a:pt x="25136" y="91289"/>
                  </a:lnTo>
                  <a:lnTo>
                    <a:pt x="53927" y="53990"/>
                  </a:lnTo>
                  <a:lnTo>
                    <a:pt x="91195" y="25169"/>
                  </a:lnTo>
                  <a:lnTo>
                    <a:pt x="135187" y="6585"/>
                  </a:lnTo>
                  <a:lnTo>
                    <a:pt x="184150" y="0"/>
                  </a:lnTo>
                  <a:lnTo>
                    <a:pt x="3063748" y="0"/>
                  </a:lnTo>
                  <a:lnTo>
                    <a:pt x="3112720" y="6585"/>
                  </a:lnTo>
                  <a:lnTo>
                    <a:pt x="3156735" y="25169"/>
                  </a:lnTo>
                  <a:lnTo>
                    <a:pt x="3194034" y="53990"/>
                  </a:lnTo>
                  <a:lnTo>
                    <a:pt x="3222855" y="91289"/>
                  </a:lnTo>
                  <a:lnTo>
                    <a:pt x="3241439" y="135304"/>
                  </a:lnTo>
                  <a:lnTo>
                    <a:pt x="3248025" y="184276"/>
                  </a:lnTo>
                  <a:lnTo>
                    <a:pt x="3248025" y="920750"/>
                  </a:lnTo>
                  <a:lnTo>
                    <a:pt x="3241439" y="969722"/>
                  </a:lnTo>
                  <a:lnTo>
                    <a:pt x="3222855" y="1013737"/>
                  </a:lnTo>
                  <a:lnTo>
                    <a:pt x="3194034" y="1051036"/>
                  </a:lnTo>
                  <a:lnTo>
                    <a:pt x="3156735" y="1079857"/>
                  </a:lnTo>
                  <a:lnTo>
                    <a:pt x="3112720" y="1098441"/>
                  </a:lnTo>
                  <a:lnTo>
                    <a:pt x="3063748" y="1105027"/>
                  </a:lnTo>
                  <a:lnTo>
                    <a:pt x="184150" y="1105027"/>
                  </a:lnTo>
                  <a:lnTo>
                    <a:pt x="135187" y="1098441"/>
                  </a:lnTo>
                  <a:lnTo>
                    <a:pt x="91195" y="1079857"/>
                  </a:lnTo>
                  <a:lnTo>
                    <a:pt x="53927" y="1051036"/>
                  </a:lnTo>
                  <a:lnTo>
                    <a:pt x="25136" y="1013737"/>
                  </a:lnTo>
                  <a:lnTo>
                    <a:pt x="6576" y="969722"/>
                  </a:lnTo>
                  <a:lnTo>
                    <a:pt x="0" y="920750"/>
                  </a:lnTo>
                  <a:lnTo>
                    <a:pt x="0" y="184276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71815" y="8268271"/>
            <a:ext cx="1503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Branding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010900" y="7839075"/>
            <a:ext cx="3367404" cy="1224280"/>
            <a:chOff x="11010900" y="7839075"/>
            <a:chExt cx="3367404" cy="122428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0900" y="7839075"/>
              <a:ext cx="3367151" cy="12239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072876" y="7881873"/>
              <a:ext cx="3248025" cy="1105535"/>
            </a:xfrm>
            <a:custGeom>
              <a:avLst/>
              <a:gdLst/>
              <a:ahLst/>
              <a:cxnLst/>
              <a:rect l="l" t="t" r="r" b="b"/>
              <a:pathLst>
                <a:path w="3248025" h="1105534">
                  <a:moveTo>
                    <a:pt x="3063747" y="0"/>
                  </a:moveTo>
                  <a:lnTo>
                    <a:pt x="184150" y="0"/>
                  </a:lnTo>
                  <a:lnTo>
                    <a:pt x="135187" y="6585"/>
                  </a:lnTo>
                  <a:lnTo>
                    <a:pt x="91195" y="25169"/>
                  </a:lnTo>
                  <a:lnTo>
                    <a:pt x="53927" y="53990"/>
                  </a:lnTo>
                  <a:lnTo>
                    <a:pt x="25136" y="91289"/>
                  </a:lnTo>
                  <a:lnTo>
                    <a:pt x="6576" y="135304"/>
                  </a:lnTo>
                  <a:lnTo>
                    <a:pt x="0" y="184276"/>
                  </a:lnTo>
                  <a:lnTo>
                    <a:pt x="0" y="920750"/>
                  </a:lnTo>
                  <a:lnTo>
                    <a:pt x="6576" y="969722"/>
                  </a:lnTo>
                  <a:lnTo>
                    <a:pt x="25136" y="1013737"/>
                  </a:lnTo>
                  <a:lnTo>
                    <a:pt x="53927" y="1051036"/>
                  </a:lnTo>
                  <a:lnTo>
                    <a:pt x="91195" y="1079857"/>
                  </a:lnTo>
                  <a:lnTo>
                    <a:pt x="135187" y="1098441"/>
                  </a:lnTo>
                  <a:lnTo>
                    <a:pt x="184150" y="1105027"/>
                  </a:lnTo>
                  <a:lnTo>
                    <a:pt x="3063747" y="1105027"/>
                  </a:lnTo>
                  <a:lnTo>
                    <a:pt x="3112720" y="1098441"/>
                  </a:lnTo>
                  <a:lnTo>
                    <a:pt x="3156735" y="1079857"/>
                  </a:lnTo>
                  <a:lnTo>
                    <a:pt x="3194034" y="1051036"/>
                  </a:lnTo>
                  <a:lnTo>
                    <a:pt x="3222855" y="1013737"/>
                  </a:lnTo>
                  <a:lnTo>
                    <a:pt x="3241439" y="969722"/>
                  </a:lnTo>
                  <a:lnTo>
                    <a:pt x="3248025" y="920750"/>
                  </a:lnTo>
                  <a:lnTo>
                    <a:pt x="3248025" y="184276"/>
                  </a:lnTo>
                  <a:lnTo>
                    <a:pt x="3241439" y="135304"/>
                  </a:lnTo>
                  <a:lnTo>
                    <a:pt x="3222855" y="91289"/>
                  </a:lnTo>
                  <a:lnTo>
                    <a:pt x="3194034" y="53990"/>
                  </a:lnTo>
                  <a:lnTo>
                    <a:pt x="3156735" y="25169"/>
                  </a:lnTo>
                  <a:lnTo>
                    <a:pt x="3112720" y="6585"/>
                  </a:lnTo>
                  <a:lnTo>
                    <a:pt x="306374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72876" y="7881873"/>
              <a:ext cx="3248025" cy="1105535"/>
            </a:xfrm>
            <a:custGeom>
              <a:avLst/>
              <a:gdLst/>
              <a:ahLst/>
              <a:cxnLst/>
              <a:rect l="l" t="t" r="r" b="b"/>
              <a:pathLst>
                <a:path w="3248025" h="1105534">
                  <a:moveTo>
                    <a:pt x="0" y="184276"/>
                  </a:moveTo>
                  <a:lnTo>
                    <a:pt x="6576" y="135304"/>
                  </a:lnTo>
                  <a:lnTo>
                    <a:pt x="25136" y="91289"/>
                  </a:lnTo>
                  <a:lnTo>
                    <a:pt x="53927" y="53990"/>
                  </a:lnTo>
                  <a:lnTo>
                    <a:pt x="91195" y="25169"/>
                  </a:lnTo>
                  <a:lnTo>
                    <a:pt x="135187" y="6585"/>
                  </a:lnTo>
                  <a:lnTo>
                    <a:pt x="184150" y="0"/>
                  </a:lnTo>
                  <a:lnTo>
                    <a:pt x="3063747" y="0"/>
                  </a:lnTo>
                  <a:lnTo>
                    <a:pt x="3112720" y="6585"/>
                  </a:lnTo>
                  <a:lnTo>
                    <a:pt x="3156735" y="25169"/>
                  </a:lnTo>
                  <a:lnTo>
                    <a:pt x="3194034" y="53990"/>
                  </a:lnTo>
                  <a:lnTo>
                    <a:pt x="3222855" y="91289"/>
                  </a:lnTo>
                  <a:lnTo>
                    <a:pt x="3241439" y="135304"/>
                  </a:lnTo>
                  <a:lnTo>
                    <a:pt x="3248025" y="184276"/>
                  </a:lnTo>
                  <a:lnTo>
                    <a:pt x="3248025" y="920750"/>
                  </a:lnTo>
                  <a:lnTo>
                    <a:pt x="3241439" y="969722"/>
                  </a:lnTo>
                  <a:lnTo>
                    <a:pt x="3222855" y="1013737"/>
                  </a:lnTo>
                  <a:lnTo>
                    <a:pt x="3194034" y="1051036"/>
                  </a:lnTo>
                  <a:lnTo>
                    <a:pt x="3156735" y="1079857"/>
                  </a:lnTo>
                  <a:lnTo>
                    <a:pt x="3112720" y="1098441"/>
                  </a:lnTo>
                  <a:lnTo>
                    <a:pt x="3063747" y="1105027"/>
                  </a:lnTo>
                  <a:lnTo>
                    <a:pt x="184150" y="1105027"/>
                  </a:lnTo>
                  <a:lnTo>
                    <a:pt x="135187" y="1098441"/>
                  </a:lnTo>
                  <a:lnTo>
                    <a:pt x="91195" y="1079857"/>
                  </a:lnTo>
                  <a:lnTo>
                    <a:pt x="53927" y="1051036"/>
                  </a:lnTo>
                  <a:lnTo>
                    <a:pt x="25136" y="1013737"/>
                  </a:lnTo>
                  <a:lnTo>
                    <a:pt x="6576" y="969722"/>
                  </a:lnTo>
                  <a:lnTo>
                    <a:pt x="0" y="920750"/>
                  </a:lnTo>
                  <a:lnTo>
                    <a:pt x="0" y="184276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710669" y="8268271"/>
            <a:ext cx="1971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Metrics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67050" y="3057398"/>
            <a:ext cx="5634355" cy="4215130"/>
            <a:chOff x="3067050" y="3057398"/>
            <a:chExt cx="5634355" cy="421513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7050" y="3057398"/>
              <a:ext cx="5634101" cy="42148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9225" y="3219386"/>
              <a:ext cx="1319149" cy="6429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129026" y="3100451"/>
              <a:ext cx="5514975" cy="4095750"/>
            </a:xfrm>
            <a:custGeom>
              <a:avLst/>
              <a:gdLst/>
              <a:ahLst/>
              <a:cxnLst/>
              <a:rect l="l" t="t" r="r" b="b"/>
              <a:pathLst>
                <a:path w="5514975" h="4095750">
                  <a:moveTo>
                    <a:pt x="0" y="682625"/>
                  </a:moveTo>
                  <a:lnTo>
                    <a:pt x="1713" y="633867"/>
                  </a:lnTo>
                  <a:lnTo>
                    <a:pt x="6777" y="586036"/>
                  </a:lnTo>
                  <a:lnTo>
                    <a:pt x="15076" y="539247"/>
                  </a:lnTo>
                  <a:lnTo>
                    <a:pt x="26494" y="493615"/>
                  </a:lnTo>
                  <a:lnTo>
                    <a:pt x="40916" y="449256"/>
                  </a:lnTo>
                  <a:lnTo>
                    <a:pt x="58227" y="406285"/>
                  </a:lnTo>
                  <a:lnTo>
                    <a:pt x="78312" y="364817"/>
                  </a:lnTo>
                  <a:lnTo>
                    <a:pt x="101053" y="324968"/>
                  </a:lnTo>
                  <a:lnTo>
                    <a:pt x="126338" y="286854"/>
                  </a:lnTo>
                  <a:lnTo>
                    <a:pt x="154049" y="250589"/>
                  </a:lnTo>
                  <a:lnTo>
                    <a:pt x="184071" y="216290"/>
                  </a:lnTo>
                  <a:lnTo>
                    <a:pt x="216290" y="184071"/>
                  </a:lnTo>
                  <a:lnTo>
                    <a:pt x="250589" y="154049"/>
                  </a:lnTo>
                  <a:lnTo>
                    <a:pt x="286854" y="126338"/>
                  </a:lnTo>
                  <a:lnTo>
                    <a:pt x="324968" y="101053"/>
                  </a:lnTo>
                  <a:lnTo>
                    <a:pt x="364817" y="78312"/>
                  </a:lnTo>
                  <a:lnTo>
                    <a:pt x="406285" y="58227"/>
                  </a:lnTo>
                  <a:lnTo>
                    <a:pt x="449256" y="40916"/>
                  </a:lnTo>
                  <a:lnTo>
                    <a:pt x="493615" y="26494"/>
                  </a:lnTo>
                  <a:lnTo>
                    <a:pt x="539247" y="15076"/>
                  </a:lnTo>
                  <a:lnTo>
                    <a:pt x="586036" y="6777"/>
                  </a:lnTo>
                  <a:lnTo>
                    <a:pt x="633867" y="1713"/>
                  </a:lnTo>
                  <a:lnTo>
                    <a:pt x="682625" y="0"/>
                  </a:lnTo>
                  <a:lnTo>
                    <a:pt x="4832223" y="0"/>
                  </a:lnTo>
                  <a:lnTo>
                    <a:pt x="4880981" y="1713"/>
                  </a:lnTo>
                  <a:lnTo>
                    <a:pt x="4928814" y="6777"/>
                  </a:lnTo>
                  <a:lnTo>
                    <a:pt x="4975606" y="15076"/>
                  </a:lnTo>
                  <a:lnTo>
                    <a:pt x="5021242" y="26494"/>
                  </a:lnTo>
                  <a:lnTo>
                    <a:pt x="5065607" y="40916"/>
                  </a:lnTo>
                  <a:lnTo>
                    <a:pt x="5108584" y="58227"/>
                  </a:lnTo>
                  <a:lnTo>
                    <a:pt x="5150058" y="78312"/>
                  </a:lnTo>
                  <a:lnTo>
                    <a:pt x="5189914" y="101053"/>
                  </a:lnTo>
                  <a:lnTo>
                    <a:pt x="5228036" y="126338"/>
                  </a:lnTo>
                  <a:lnTo>
                    <a:pt x="5264309" y="154049"/>
                  </a:lnTo>
                  <a:lnTo>
                    <a:pt x="5298616" y="184071"/>
                  </a:lnTo>
                  <a:lnTo>
                    <a:pt x="5330843" y="216290"/>
                  </a:lnTo>
                  <a:lnTo>
                    <a:pt x="5360874" y="250589"/>
                  </a:lnTo>
                  <a:lnTo>
                    <a:pt x="5388593" y="286854"/>
                  </a:lnTo>
                  <a:lnTo>
                    <a:pt x="5413885" y="324968"/>
                  </a:lnTo>
                  <a:lnTo>
                    <a:pt x="5436634" y="364817"/>
                  </a:lnTo>
                  <a:lnTo>
                    <a:pt x="5456725" y="406285"/>
                  </a:lnTo>
                  <a:lnTo>
                    <a:pt x="5474042" y="449256"/>
                  </a:lnTo>
                  <a:lnTo>
                    <a:pt x="5488470" y="493615"/>
                  </a:lnTo>
                  <a:lnTo>
                    <a:pt x="5499892" y="539247"/>
                  </a:lnTo>
                  <a:lnTo>
                    <a:pt x="5508194" y="586036"/>
                  </a:lnTo>
                  <a:lnTo>
                    <a:pt x="5513260" y="633867"/>
                  </a:lnTo>
                  <a:lnTo>
                    <a:pt x="5514975" y="682625"/>
                  </a:lnTo>
                  <a:lnTo>
                    <a:pt x="5514975" y="3412998"/>
                  </a:lnTo>
                  <a:lnTo>
                    <a:pt x="5513260" y="3461756"/>
                  </a:lnTo>
                  <a:lnTo>
                    <a:pt x="5508194" y="3509589"/>
                  </a:lnTo>
                  <a:lnTo>
                    <a:pt x="5499892" y="3556381"/>
                  </a:lnTo>
                  <a:lnTo>
                    <a:pt x="5488470" y="3602017"/>
                  </a:lnTo>
                  <a:lnTo>
                    <a:pt x="5474042" y="3646382"/>
                  </a:lnTo>
                  <a:lnTo>
                    <a:pt x="5456725" y="3689359"/>
                  </a:lnTo>
                  <a:lnTo>
                    <a:pt x="5436634" y="3730833"/>
                  </a:lnTo>
                  <a:lnTo>
                    <a:pt x="5413885" y="3770689"/>
                  </a:lnTo>
                  <a:lnTo>
                    <a:pt x="5388593" y="3808811"/>
                  </a:lnTo>
                  <a:lnTo>
                    <a:pt x="5360874" y="3845084"/>
                  </a:lnTo>
                  <a:lnTo>
                    <a:pt x="5330843" y="3879391"/>
                  </a:lnTo>
                  <a:lnTo>
                    <a:pt x="5298616" y="3911618"/>
                  </a:lnTo>
                  <a:lnTo>
                    <a:pt x="5264309" y="3941649"/>
                  </a:lnTo>
                  <a:lnTo>
                    <a:pt x="5228036" y="3969368"/>
                  </a:lnTo>
                  <a:lnTo>
                    <a:pt x="5189914" y="3994660"/>
                  </a:lnTo>
                  <a:lnTo>
                    <a:pt x="5150058" y="4017409"/>
                  </a:lnTo>
                  <a:lnTo>
                    <a:pt x="5108584" y="4037500"/>
                  </a:lnTo>
                  <a:lnTo>
                    <a:pt x="5065607" y="4054817"/>
                  </a:lnTo>
                  <a:lnTo>
                    <a:pt x="5021242" y="4069245"/>
                  </a:lnTo>
                  <a:lnTo>
                    <a:pt x="4975606" y="4080667"/>
                  </a:lnTo>
                  <a:lnTo>
                    <a:pt x="4928814" y="4088969"/>
                  </a:lnTo>
                  <a:lnTo>
                    <a:pt x="4880981" y="4094035"/>
                  </a:lnTo>
                  <a:lnTo>
                    <a:pt x="4832223" y="4095750"/>
                  </a:lnTo>
                  <a:lnTo>
                    <a:pt x="682625" y="4095750"/>
                  </a:lnTo>
                  <a:lnTo>
                    <a:pt x="633867" y="4094035"/>
                  </a:lnTo>
                  <a:lnTo>
                    <a:pt x="586036" y="4088969"/>
                  </a:lnTo>
                  <a:lnTo>
                    <a:pt x="539247" y="4080667"/>
                  </a:lnTo>
                  <a:lnTo>
                    <a:pt x="493615" y="4069245"/>
                  </a:lnTo>
                  <a:lnTo>
                    <a:pt x="449256" y="4054817"/>
                  </a:lnTo>
                  <a:lnTo>
                    <a:pt x="406285" y="4037500"/>
                  </a:lnTo>
                  <a:lnTo>
                    <a:pt x="364817" y="4017409"/>
                  </a:lnTo>
                  <a:lnTo>
                    <a:pt x="324968" y="3994660"/>
                  </a:lnTo>
                  <a:lnTo>
                    <a:pt x="286854" y="3969368"/>
                  </a:lnTo>
                  <a:lnTo>
                    <a:pt x="250589" y="3941649"/>
                  </a:lnTo>
                  <a:lnTo>
                    <a:pt x="216290" y="3911618"/>
                  </a:lnTo>
                  <a:lnTo>
                    <a:pt x="184071" y="3879391"/>
                  </a:lnTo>
                  <a:lnTo>
                    <a:pt x="154049" y="3845084"/>
                  </a:lnTo>
                  <a:lnTo>
                    <a:pt x="126338" y="3808811"/>
                  </a:lnTo>
                  <a:lnTo>
                    <a:pt x="101053" y="3770689"/>
                  </a:lnTo>
                  <a:lnTo>
                    <a:pt x="78312" y="3730833"/>
                  </a:lnTo>
                  <a:lnTo>
                    <a:pt x="58227" y="3689359"/>
                  </a:lnTo>
                  <a:lnTo>
                    <a:pt x="40916" y="3646382"/>
                  </a:lnTo>
                  <a:lnTo>
                    <a:pt x="26494" y="3602017"/>
                  </a:lnTo>
                  <a:lnTo>
                    <a:pt x="15076" y="3556381"/>
                  </a:lnTo>
                  <a:lnTo>
                    <a:pt x="6777" y="3509589"/>
                  </a:lnTo>
                  <a:lnTo>
                    <a:pt x="1713" y="3461756"/>
                  </a:lnTo>
                  <a:lnTo>
                    <a:pt x="0" y="3412998"/>
                  </a:lnTo>
                  <a:lnTo>
                    <a:pt x="0" y="682625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6850" y="3247961"/>
              <a:ext cx="1223962" cy="53816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432678" y="3311906"/>
            <a:ext cx="90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991600" y="3038348"/>
            <a:ext cx="5634355" cy="4224655"/>
            <a:chOff x="8991600" y="3038348"/>
            <a:chExt cx="5634355" cy="422465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1600" y="3038348"/>
              <a:ext cx="5634101" cy="42244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39425" y="3209861"/>
              <a:ext cx="2347976" cy="6334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053576" y="3081401"/>
              <a:ext cx="5514975" cy="4105275"/>
            </a:xfrm>
            <a:custGeom>
              <a:avLst/>
              <a:gdLst/>
              <a:ahLst/>
              <a:cxnLst/>
              <a:rect l="l" t="t" r="r" b="b"/>
              <a:pathLst>
                <a:path w="5514975" h="4105275">
                  <a:moveTo>
                    <a:pt x="0" y="684149"/>
                  </a:moveTo>
                  <a:lnTo>
                    <a:pt x="1717" y="635292"/>
                  </a:lnTo>
                  <a:lnTo>
                    <a:pt x="6794" y="587362"/>
                  </a:lnTo>
                  <a:lnTo>
                    <a:pt x="15113" y="540474"/>
                  </a:lnTo>
                  <a:lnTo>
                    <a:pt x="26559" y="494745"/>
                  </a:lnTo>
                  <a:lnTo>
                    <a:pt x="41017" y="450291"/>
                  </a:lnTo>
                  <a:lnTo>
                    <a:pt x="58369" y="407226"/>
                  </a:lnTo>
                  <a:lnTo>
                    <a:pt x="78502" y="365667"/>
                  </a:lnTo>
                  <a:lnTo>
                    <a:pt x="101298" y="325729"/>
                  </a:lnTo>
                  <a:lnTo>
                    <a:pt x="126642" y="287529"/>
                  </a:lnTo>
                  <a:lnTo>
                    <a:pt x="154418" y="251182"/>
                  </a:lnTo>
                  <a:lnTo>
                    <a:pt x="184511" y="216804"/>
                  </a:lnTo>
                  <a:lnTo>
                    <a:pt x="216804" y="184511"/>
                  </a:lnTo>
                  <a:lnTo>
                    <a:pt x="251182" y="154418"/>
                  </a:lnTo>
                  <a:lnTo>
                    <a:pt x="287529" y="126642"/>
                  </a:lnTo>
                  <a:lnTo>
                    <a:pt x="325729" y="101298"/>
                  </a:lnTo>
                  <a:lnTo>
                    <a:pt x="365667" y="78502"/>
                  </a:lnTo>
                  <a:lnTo>
                    <a:pt x="407226" y="58369"/>
                  </a:lnTo>
                  <a:lnTo>
                    <a:pt x="450291" y="41017"/>
                  </a:lnTo>
                  <a:lnTo>
                    <a:pt x="494745" y="26559"/>
                  </a:lnTo>
                  <a:lnTo>
                    <a:pt x="540474" y="15113"/>
                  </a:lnTo>
                  <a:lnTo>
                    <a:pt x="587362" y="6794"/>
                  </a:lnTo>
                  <a:lnTo>
                    <a:pt x="635292" y="1717"/>
                  </a:lnTo>
                  <a:lnTo>
                    <a:pt x="684149" y="0"/>
                  </a:lnTo>
                  <a:lnTo>
                    <a:pt x="4830699" y="0"/>
                  </a:lnTo>
                  <a:lnTo>
                    <a:pt x="4879556" y="1717"/>
                  </a:lnTo>
                  <a:lnTo>
                    <a:pt x="4927488" y="6794"/>
                  </a:lnTo>
                  <a:lnTo>
                    <a:pt x="4974378" y="15113"/>
                  </a:lnTo>
                  <a:lnTo>
                    <a:pt x="5020112" y="26559"/>
                  </a:lnTo>
                  <a:lnTo>
                    <a:pt x="5064572" y="41017"/>
                  </a:lnTo>
                  <a:lnTo>
                    <a:pt x="5107643" y="58369"/>
                  </a:lnTo>
                  <a:lnTo>
                    <a:pt x="5149208" y="78502"/>
                  </a:lnTo>
                  <a:lnTo>
                    <a:pt x="5189153" y="101298"/>
                  </a:lnTo>
                  <a:lnTo>
                    <a:pt x="5227361" y="126642"/>
                  </a:lnTo>
                  <a:lnTo>
                    <a:pt x="5263716" y="154418"/>
                  </a:lnTo>
                  <a:lnTo>
                    <a:pt x="5298102" y="184511"/>
                  </a:lnTo>
                  <a:lnTo>
                    <a:pt x="5330404" y="216804"/>
                  </a:lnTo>
                  <a:lnTo>
                    <a:pt x="5360505" y="251182"/>
                  </a:lnTo>
                  <a:lnTo>
                    <a:pt x="5388289" y="287529"/>
                  </a:lnTo>
                  <a:lnTo>
                    <a:pt x="5413641" y="325729"/>
                  </a:lnTo>
                  <a:lnTo>
                    <a:pt x="5436444" y="365667"/>
                  </a:lnTo>
                  <a:lnTo>
                    <a:pt x="5456583" y="407226"/>
                  </a:lnTo>
                  <a:lnTo>
                    <a:pt x="5473942" y="450291"/>
                  </a:lnTo>
                  <a:lnTo>
                    <a:pt x="5488405" y="494745"/>
                  </a:lnTo>
                  <a:lnTo>
                    <a:pt x="5499855" y="540474"/>
                  </a:lnTo>
                  <a:lnTo>
                    <a:pt x="5508177" y="587362"/>
                  </a:lnTo>
                  <a:lnTo>
                    <a:pt x="5513256" y="635292"/>
                  </a:lnTo>
                  <a:lnTo>
                    <a:pt x="5514975" y="684149"/>
                  </a:lnTo>
                  <a:lnTo>
                    <a:pt x="5514975" y="3420999"/>
                  </a:lnTo>
                  <a:lnTo>
                    <a:pt x="5513256" y="3469855"/>
                  </a:lnTo>
                  <a:lnTo>
                    <a:pt x="5508177" y="3517785"/>
                  </a:lnTo>
                  <a:lnTo>
                    <a:pt x="5499855" y="3564673"/>
                  </a:lnTo>
                  <a:lnTo>
                    <a:pt x="5488405" y="3610402"/>
                  </a:lnTo>
                  <a:lnTo>
                    <a:pt x="5473942" y="3654856"/>
                  </a:lnTo>
                  <a:lnTo>
                    <a:pt x="5456583" y="3697921"/>
                  </a:lnTo>
                  <a:lnTo>
                    <a:pt x="5436444" y="3739480"/>
                  </a:lnTo>
                  <a:lnTo>
                    <a:pt x="5413641" y="3779418"/>
                  </a:lnTo>
                  <a:lnTo>
                    <a:pt x="5388289" y="3817618"/>
                  </a:lnTo>
                  <a:lnTo>
                    <a:pt x="5360505" y="3853965"/>
                  </a:lnTo>
                  <a:lnTo>
                    <a:pt x="5330404" y="3888343"/>
                  </a:lnTo>
                  <a:lnTo>
                    <a:pt x="5298102" y="3920636"/>
                  </a:lnTo>
                  <a:lnTo>
                    <a:pt x="5263716" y="3950729"/>
                  </a:lnTo>
                  <a:lnTo>
                    <a:pt x="5227361" y="3978505"/>
                  </a:lnTo>
                  <a:lnTo>
                    <a:pt x="5189153" y="4003849"/>
                  </a:lnTo>
                  <a:lnTo>
                    <a:pt x="5149208" y="4026645"/>
                  </a:lnTo>
                  <a:lnTo>
                    <a:pt x="5107643" y="4046778"/>
                  </a:lnTo>
                  <a:lnTo>
                    <a:pt x="5064572" y="4064130"/>
                  </a:lnTo>
                  <a:lnTo>
                    <a:pt x="5020112" y="4078588"/>
                  </a:lnTo>
                  <a:lnTo>
                    <a:pt x="4974378" y="4090034"/>
                  </a:lnTo>
                  <a:lnTo>
                    <a:pt x="4927488" y="4098353"/>
                  </a:lnTo>
                  <a:lnTo>
                    <a:pt x="4879556" y="4103430"/>
                  </a:lnTo>
                  <a:lnTo>
                    <a:pt x="4830699" y="4105148"/>
                  </a:lnTo>
                  <a:lnTo>
                    <a:pt x="684149" y="4105148"/>
                  </a:lnTo>
                  <a:lnTo>
                    <a:pt x="635292" y="4103430"/>
                  </a:lnTo>
                  <a:lnTo>
                    <a:pt x="587362" y="4098353"/>
                  </a:lnTo>
                  <a:lnTo>
                    <a:pt x="540474" y="4090034"/>
                  </a:lnTo>
                  <a:lnTo>
                    <a:pt x="494745" y="4078588"/>
                  </a:lnTo>
                  <a:lnTo>
                    <a:pt x="450291" y="4064130"/>
                  </a:lnTo>
                  <a:lnTo>
                    <a:pt x="407226" y="4046778"/>
                  </a:lnTo>
                  <a:lnTo>
                    <a:pt x="365667" y="4026645"/>
                  </a:lnTo>
                  <a:lnTo>
                    <a:pt x="325729" y="4003849"/>
                  </a:lnTo>
                  <a:lnTo>
                    <a:pt x="287529" y="3978505"/>
                  </a:lnTo>
                  <a:lnTo>
                    <a:pt x="251182" y="3950729"/>
                  </a:lnTo>
                  <a:lnTo>
                    <a:pt x="216804" y="3920636"/>
                  </a:lnTo>
                  <a:lnTo>
                    <a:pt x="184511" y="3888343"/>
                  </a:lnTo>
                  <a:lnTo>
                    <a:pt x="154418" y="3853965"/>
                  </a:lnTo>
                  <a:lnTo>
                    <a:pt x="126642" y="3817618"/>
                  </a:lnTo>
                  <a:lnTo>
                    <a:pt x="101298" y="3779418"/>
                  </a:lnTo>
                  <a:lnTo>
                    <a:pt x="78502" y="3739480"/>
                  </a:lnTo>
                  <a:lnTo>
                    <a:pt x="58369" y="3697921"/>
                  </a:lnTo>
                  <a:lnTo>
                    <a:pt x="41017" y="3654856"/>
                  </a:lnTo>
                  <a:lnTo>
                    <a:pt x="26559" y="3610402"/>
                  </a:lnTo>
                  <a:lnTo>
                    <a:pt x="15113" y="3564673"/>
                  </a:lnTo>
                  <a:lnTo>
                    <a:pt x="6794" y="3517785"/>
                  </a:lnTo>
                  <a:lnTo>
                    <a:pt x="1717" y="3469855"/>
                  </a:lnTo>
                  <a:lnTo>
                    <a:pt x="0" y="3420999"/>
                  </a:lnTo>
                  <a:lnTo>
                    <a:pt x="0" y="684149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87050" y="3228911"/>
              <a:ext cx="2252726" cy="54768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0842243" y="3297237"/>
            <a:ext cx="1933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Platforms</a:t>
            </a:r>
            <a:r>
              <a:rPr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000500" y="4267136"/>
            <a:ext cx="1852930" cy="1138555"/>
            <a:chOff x="4000500" y="4267136"/>
            <a:chExt cx="1852930" cy="1138555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0500" y="4305236"/>
              <a:ext cx="1852676" cy="9953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2425" y="4267136"/>
              <a:ext cx="1576324" cy="113823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62476" y="434822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1587373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87373" y="876300"/>
                  </a:lnTo>
                  <a:lnTo>
                    <a:pt x="1633591" y="868851"/>
                  </a:lnTo>
                  <a:lnTo>
                    <a:pt x="1673720" y="848108"/>
                  </a:lnTo>
                  <a:lnTo>
                    <a:pt x="1705358" y="816470"/>
                  </a:lnTo>
                  <a:lnTo>
                    <a:pt x="1726101" y="776341"/>
                  </a:lnTo>
                  <a:lnTo>
                    <a:pt x="1733550" y="730123"/>
                  </a:lnTo>
                  <a:lnTo>
                    <a:pt x="1733550" y="146050"/>
                  </a:lnTo>
                  <a:lnTo>
                    <a:pt x="1726101" y="99844"/>
                  </a:lnTo>
                  <a:lnTo>
                    <a:pt x="1705358" y="59746"/>
                  </a:lnTo>
                  <a:lnTo>
                    <a:pt x="1673720" y="28147"/>
                  </a:lnTo>
                  <a:lnTo>
                    <a:pt x="1633591" y="7435"/>
                  </a:lnTo>
                  <a:lnTo>
                    <a:pt x="15873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62476" y="434822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87373" y="0"/>
                  </a:lnTo>
                  <a:lnTo>
                    <a:pt x="1633591" y="7435"/>
                  </a:lnTo>
                  <a:lnTo>
                    <a:pt x="1673720" y="28147"/>
                  </a:lnTo>
                  <a:lnTo>
                    <a:pt x="1705358" y="59746"/>
                  </a:lnTo>
                  <a:lnTo>
                    <a:pt x="1726101" y="99844"/>
                  </a:lnTo>
                  <a:lnTo>
                    <a:pt x="1733550" y="146050"/>
                  </a:lnTo>
                  <a:lnTo>
                    <a:pt x="1733550" y="730123"/>
                  </a:lnTo>
                  <a:lnTo>
                    <a:pt x="1726101" y="776341"/>
                  </a:lnTo>
                  <a:lnTo>
                    <a:pt x="1705358" y="816470"/>
                  </a:lnTo>
                  <a:lnTo>
                    <a:pt x="1673720" y="848108"/>
                  </a:lnTo>
                  <a:lnTo>
                    <a:pt x="1633591" y="868851"/>
                  </a:lnTo>
                  <a:lnTo>
                    <a:pt x="1587373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43146" y="4343082"/>
            <a:ext cx="116395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85"/>
              </a:spcBef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MPI</a:t>
            </a:r>
            <a:r>
              <a:rPr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>
                <a:solidFill>
                  <a:srgbClr val="FFFFFF"/>
                </a:solidFill>
                <a:latin typeface="Calibri"/>
                <a:cs typeface="Calibri"/>
              </a:rPr>
              <a:t>Verified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Facilitator Program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57875" y="4267136"/>
            <a:ext cx="1852930" cy="1138555"/>
            <a:chOff x="5857875" y="4267136"/>
            <a:chExt cx="1852930" cy="1138555"/>
          </a:xfrm>
        </p:grpSpPr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7875" y="4305236"/>
              <a:ext cx="1852676" cy="99536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6950" y="4267136"/>
              <a:ext cx="1452499" cy="113823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919851" y="434822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1587373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87373" y="876300"/>
                  </a:lnTo>
                  <a:lnTo>
                    <a:pt x="1633591" y="868851"/>
                  </a:lnTo>
                  <a:lnTo>
                    <a:pt x="1673720" y="848108"/>
                  </a:lnTo>
                  <a:lnTo>
                    <a:pt x="1705358" y="816470"/>
                  </a:lnTo>
                  <a:lnTo>
                    <a:pt x="1726101" y="776341"/>
                  </a:lnTo>
                  <a:lnTo>
                    <a:pt x="1733550" y="730123"/>
                  </a:lnTo>
                  <a:lnTo>
                    <a:pt x="1733550" y="146050"/>
                  </a:lnTo>
                  <a:lnTo>
                    <a:pt x="1726101" y="99844"/>
                  </a:lnTo>
                  <a:lnTo>
                    <a:pt x="1705358" y="59746"/>
                  </a:lnTo>
                  <a:lnTo>
                    <a:pt x="1673720" y="28147"/>
                  </a:lnTo>
                  <a:lnTo>
                    <a:pt x="1633591" y="7435"/>
                  </a:lnTo>
                  <a:lnTo>
                    <a:pt x="15873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19851" y="434822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87373" y="0"/>
                  </a:lnTo>
                  <a:lnTo>
                    <a:pt x="1633591" y="7435"/>
                  </a:lnTo>
                  <a:lnTo>
                    <a:pt x="1673720" y="28147"/>
                  </a:lnTo>
                  <a:lnTo>
                    <a:pt x="1705358" y="59746"/>
                  </a:lnTo>
                  <a:lnTo>
                    <a:pt x="1726101" y="99844"/>
                  </a:lnTo>
                  <a:lnTo>
                    <a:pt x="1733550" y="146050"/>
                  </a:lnTo>
                  <a:lnTo>
                    <a:pt x="1733550" y="730123"/>
                  </a:lnTo>
                  <a:lnTo>
                    <a:pt x="1726101" y="776341"/>
                  </a:lnTo>
                  <a:lnTo>
                    <a:pt x="1705358" y="816470"/>
                  </a:lnTo>
                  <a:lnTo>
                    <a:pt x="1673720" y="848108"/>
                  </a:lnTo>
                  <a:lnTo>
                    <a:pt x="1633591" y="868851"/>
                  </a:lnTo>
                  <a:lnTo>
                    <a:pt x="1587373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264275" y="4345241"/>
            <a:ext cx="104330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6350" algn="ctr">
              <a:lnSpc>
                <a:spcPct val="100800"/>
              </a:lnSpc>
              <a:spcBef>
                <a:spcPts val="85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Chapter Leadership Summit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010025" y="5295836"/>
            <a:ext cx="1843405" cy="995680"/>
            <a:chOff x="4010025" y="5295836"/>
            <a:chExt cx="1843405" cy="995680"/>
          </a:xfrm>
        </p:grpSpPr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10025" y="5295836"/>
              <a:ext cx="1843151" cy="99536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76725" y="5391086"/>
              <a:ext cx="1357249" cy="86201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072001" y="5338825"/>
              <a:ext cx="1724025" cy="876300"/>
            </a:xfrm>
            <a:custGeom>
              <a:avLst/>
              <a:gdLst/>
              <a:ahLst/>
              <a:cxnLst/>
              <a:rect l="l" t="t" r="r" b="b"/>
              <a:pathLst>
                <a:path w="1724025" h="876300">
                  <a:moveTo>
                    <a:pt x="1577848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77848" y="876300"/>
                  </a:lnTo>
                  <a:lnTo>
                    <a:pt x="1624066" y="868851"/>
                  </a:lnTo>
                  <a:lnTo>
                    <a:pt x="1664195" y="848108"/>
                  </a:lnTo>
                  <a:lnTo>
                    <a:pt x="1695833" y="816470"/>
                  </a:lnTo>
                  <a:lnTo>
                    <a:pt x="1716576" y="776341"/>
                  </a:lnTo>
                  <a:lnTo>
                    <a:pt x="1724025" y="730123"/>
                  </a:lnTo>
                  <a:lnTo>
                    <a:pt x="1724025" y="146050"/>
                  </a:lnTo>
                  <a:lnTo>
                    <a:pt x="1716576" y="99844"/>
                  </a:lnTo>
                  <a:lnTo>
                    <a:pt x="1695833" y="59746"/>
                  </a:lnTo>
                  <a:lnTo>
                    <a:pt x="1664195" y="28147"/>
                  </a:lnTo>
                  <a:lnTo>
                    <a:pt x="1624066" y="7435"/>
                  </a:lnTo>
                  <a:lnTo>
                    <a:pt x="15778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72001" y="5338825"/>
              <a:ext cx="1724025" cy="876300"/>
            </a:xfrm>
            <a:custGeom>
              <a:avLst/>
              <a:gdLst/>
              <a:ahLst/>
              <a:cxnLst/>
              <a:rect l="l" t="t" r="r" b="b"/>
              <a:pathLst>
                <a:path w="1724025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77848" y="0"/>
                  </a:lnTo>
                  <a:lnTo>
                    <a:pt x="1624066" y="7435"/>
                  </a:lnTo>
                  <a:lnTo>
                    <a:pt x="1664195" y="28147"/>
                  </a:lnTo>
                  <a:lnTo>
                    <a:pt x="1695833" y="59746"/>
                  </a:lnTo>
                  <a:lnTo>
                    <a:pt x="1716576" y="99844"/>
                  </a:lnTo>
                  <a:lnTo>
                    <a:pt x="1724025" y="146050"/>
                  </a:lnTo>
                  <a:lnTo>
                    <a:pt x="1724025" y="730123"/>
                  </a:lnTo>
                  <a:lnTo>
                    <a:pt x="1716576" y="776341"/>
                  </a:lnTo>
                  <a:lnTo>
                    <a:pt x="1695833" y="816470"/>
                  </a:lnTo>
                  <a:lnTo>
                    <a:pt x="1664195" y="848108"/>
                  </a:lnTo>
                  <a:lnTo>
                    <a:pt x="1624066" y="868851"/>
                  </a:lnTo>
                  <a:lnTo>
                    <a:pt x="1577848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463669" y="5468873"/>
            <a:ext cx="94297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Volunteer</a:t>
            </a:r>
            <a:endParaRPr sz="18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15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857875" y="5305361"/>
            <a:ext cx="1843405" cy="995680"/>
            <a:chOff x="5857875" y="5305361"/>
            <a:chExt cx="1843405" cy="995680"/>
          </a:xfrm>
        </p:grpSpPr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7875" y="5305361"/>
              <a:ext cx="1843151" cy="99536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919851" y="5348350"/>
              <a:ext cx="1724025" cy="876300"/>
            </a:xfrm>
            <a:custGeom>
              <a:avLst/>
              <a:gdLst/>
              <a:ahLst/>
              <a:cxnLst/>
              <a:rect l="l" t="t" r="r" b="b"/>
              <a:pathLst>
                <a:path w="1724025" h="876300">
                  <a:moveTo>
                    <a:pt x="1577848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77848" y="876300"/>
                  </a:lnTo>
                  <a:lnTo>
                    <a:pt x="1624066" y="868851"/>
                  </a:lnTo>
                  <a:lnTo>
                    <a:pt x="1664195" y="848108"/>
                  </a:lnTo>
                  <a:lnTo>
                    <a:pt x="1695833" y="816470"/>
                  </a:lnTo>
                  <a:lnTo>
                    <a:pt x="1716576" y="776341"/>
                  </a:lnTo>
                  <a:lnTo>
                    <a:pt x="1724025" y="730123"/>
                  </a:lnTo>
                  <a:lnTo>
                    <a:pt x="1724025" y="146050"/>
                  </a:lnTo>
                  <a:lnTo>
                    <a:pt x="1716576" y="99844"/>
                  </a:lnTo>
                  <a:lnTo>
                    <a:pt x="1695833" y="59746"/>
                  </a:lnTo>
                  <a:lnTo>
                    <a:pt x="1664195" y="28147"/>
                  </a:lnTo>
                  <a:lnTo>
                    <a:pt x="1624066" y="7435"/>
                  </a:lnTo>
                  <a:lnTo>
                    <a:pt x="15778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19851" y="5348350"/>
              <a:ext cx="1724025" cy="876300"/>
            </a:xfrm>
            <a:custGeom>
              <a:avLst/>
              <a:gdLst/>
              <a:ahLst/>
              <a:cxnLst/>
              <a:rect l="l" t="t" r="r" b="b"/>
              <a:pathLst>
                <a:path w="1724025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77848" y="0"/>
                  </a:lnTo>
                  <a:lnTo>
                    <a:pt x="1624066" y="7435"/>
                  </a:lnTo>
                  <a:lnTo>
                    <a:pt x="1664195" y="28147"/>
                  </a:lnTo>
                  <a:lnTo>
                    <a:pt x="1695833" y="59746"/>
                  </a:lnTo>
                  <a:lnTo>
                    <a:pt x="1716576" y="99844"/>
                  </a:lnTo>
                  <a:lnTo>
                    <a:pt x="1724025" y="146050"/>
                  </a:lnTo>
                  <a:lnTo>
                    <a:pt x="1724025" y="730123"/>
                  </a:lnTo>
                  <a:lnTo>
                    <a:pt x="1716576" y="776341"/>
                  </a:lnTo>
                  <a:lnTo>
                    <a:pt x="1695833" y="816470"/>
                  </a:lnTo>
                  <a:lnTo>
                    <a:pt x="1664195" y="848108"/>
                  </a:lnTo>
                  <a:lnTo>
                    <a:pt x="1624066" y="868851"/>
                  </a:lnTo>
                  <a:lnTo>
                    <a:pt x="1577848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301359" y="5613336"/>
            <a:ext cx="9632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MPI</a:t>
            </a:r>
            <a:r>
              <a:rPr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Cares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9077325" y="4295711"/>
            <a:ext cx="1852930" cy="995680"/>
            <a:chOff x="9077325" y="4295711"/>
            <a:chExt cx="1852930" cy="995680"/>
          </a:xfrm>
        </p:grpSpPr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77325" y="4295711"/>
              <a:ext cx="1852676" cy="99536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139301" y="4338700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1587373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87373" y="876300"/>
                  </a:lnTo>
                  <a:lnTo>
                    <a:pt x="1633591" y="868851"/>
                  </a:lnTo>
                  <a:lnTo>
                    <a:pt x="1673720" y="848108"/>
                  </a:lnTo>
                  <a:lnTo>
                    <a:pt x="1705358" y="816470"/>
                  </a:lnTo>
                  <a:lnTo>
                    <a:pt x="1726101" y="776341"/>
                  </a:lnTo>
                  <a:lnTo>
                    <a:pt x="1733550" y="730123"/>
                  </a:lnTo>
                  <a:lnTo>
                    <a:pt x="1733550" y="146050"/>
                  </a:lnTo>
                  <a:lnTo>
                    <a:pt x="1726101" y="99844"/>
                  </a:lnTo>
                  <a:lnTo>
                    <a:pt x="1705358" y="59746"/>
                  </a:lnTo>
                  <a:lnTo>
                    <a:pt x="1673720" y="28147"/>
                  </a:lnTo>
                  <a:lnTo>
                    <a:pt x="1633591" y="7435"/>
                  </a:lnTo>
                  <a:lnTo>
                    <a:pt x="15873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39301" y="4338700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87373" y="0"/>
                  </a:lnTo>
                  <a:lnTo>
                    <a:pt x="1633591" y="7435"/>
                  </a:lnTo>
                  <a:lnTo>
                    <a:pt x="1673720" y="28147"/>
                  </a:lnTo>
                  <a:lnTo>
                    <a:pt x="1705358" y="59746"/>
                  </a:lnTo>
                  <a:lnTo>
                    <a:pt x="1726101" y="99844"/>
                  </a:lnTo>
                  <a:lnTo>
                    <a:pt x="1733550" y="146050"/>
                  </a:lnTo>
                  <a:lnTo>
                    <a:pt x="1733550" y="730123"/>
                  </a:lnTo>
                  <a:lnTo>
                    <a:pt x="1726101" y="776341"/>
                  </a:lnTo>
                  <a:lnTo>
                    <a:pt x="1705358" y="816470"/>
                  </a:lnTo>
                  <a:lnTo>
                    <a:pt x="1673720" y="848108"/>
                  </a:lnTo>
                  <a:lnTo>
                    <a:pt x="1633591" y="868851"/>
                  </a:lnTo>
                  <a:lnTo>
                    <a:pt x="1587373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9571990" y="4609782"/>
            <a:ext cx="876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Websites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0906125" y="4295711"/>
            <a:ext cx="1852930" cy="995680"/>
            <a:chOff x="10906125" y="4295711"/>
            <a:chExt cx="1852930" cy="995680"/>
          </a:xfrm>
        </p:grpSpPr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06125" y="4295711"/>
              <a:ext cx="1852676" cy="99536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0968101" y="4338700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1587373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87373" y="876300"/>
                  </a:lnTo>
                  <a:lnTo>
                    <a:pt x="1633591" y="868851"/>
                  </a:lnTo>
                  <a:lnTo>
                    <a:pt x="1673720" y="848108"/>
                  </a:lnTo>
                  <a:lnTo>
                    <a:pt x="1705358" y="816470"/>
                  </a:lnTo>
                  <a:lnTo>
                    <a:pt x="1726101" y="776341"/>
                  </a:lnTo>
                  <a:lnTo>
                    <a:pt x="1733550" y="730123"/>
                  </a:lnTo>
                  <a:lnTo>
                    <a:pt x="1733550" y="146050"/>
                  </a:lnTo>
                  <a:lnTo>
                    <a:pt x="1726101" y="99844"/>
                  </a:lnTo>
                  <a:lnTo>
                    <a:pt x="1705358" y="59746"/>
                  </a:lnTo>
                  <a:lnTo>
                    <a:pt x="1673720" y="28147"/>
                  </a:lnTo>
                  <a:lnTo>
                    <a:pt x="1633591" y="7435"/>
                  </a:lnTo>
                  <a:lnTo>
                    <a:pt x="15873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968101" y="4338700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87373" y="0"/>
                  </a:lnTo>
                  <a:lnTo>
                    <a:pt x="1633591" y="7435"/>
                  </a:lnTo>
                  <a:lnTo>
                    <a:pt x="1673720" y="28147"/>
                  </a:lnTo>
                  <a:lnTo>
                    <a:pt x="1705358" y="59746"/>
                  </a:lnTo>
                  <a:lnTo>
                    <a:pt x="1726101" y="99844"/>
                  </a:lnTo>
                  <a:lnTo>
                    <a:pt x="1733550" y="146050"/>
                  </a:lnTo>
                  <a:lnTo>
                    <a:pt x="1733550" y="730123"/>
                  </a:lnTo>
                  <a:lnTo>
                    <a:pt x="1726101" y="776341"/>
                  </a:lnTo>
                  <a:lnTo>
                    <a:pt x="1705358" y="816470"/>
                  </a:lnTo>
                  <a:lnTo>
                    <a:pt x="1673720" y="848108"/>
                  </a:lnTo>
                  <a:lnTo>
                    <a:pt x="1633591" y="868851"/>
                  </a:lnTo>
                  <a:lnTo>
                    <a:pt x="1587373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1300714" y="4609782"/>
            <a:ext cx="1066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Accounting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2706350" y="4295711"/>
            <a:ext cx="1843405" cy="995680"/>
            <a:chOff x="12706350" y="4295711"/>
            <a:chExt cx="1843405" cy="995680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06350" y="4295711"/>
              <a:ext cx="1843151" cy="99536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768326" y="4338700"/>
              <a:ext cx="1724025" cy="876300"/>
            </a:xfrm>
            <a:custGeom>
              <a:avLst/>
              <a:gdLst/>
              <a:ahLst/>
              <a:cxnLst/>
              <a:rect l="l" t="t" r="r" b="b"/>
              <a:pathLst>
                <a:path w="1724025" h="876300">
                  <a:moveTo>
                    <a:pt x="1577847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77847" y="876300"/>
                  </a:lnTo>
                  <a:lnTo>
                    <a:pt x="1624066" y="868851"/>
                  </a:lnTo>
                  <a:lnTo>
                    <a:pt x="1664195" y="848108"/>
                  </a:lnTo>
                  <a:lnTo>
                    <a:pt x="1695833" y="816470"/>
                  </a:lnTo>
                  <a:lnTo>
                    <a:pt x="1716576" y="776341"/>
                  </a:lnTo>
                  <a:lnTo>
                    <a:pt x="1724025" y="730123"/>
                  </a:lnTo>
                  <a:lnTo>
                    <a:pt x="1724025" y="146050"/>
                  </a:lnTo>
                  <a:lnTo>
                    <a:pt x="1716576" y="99844"/>
                  </a:lnTo>
                  <a:lnTo>
                    <a:pt x="1695833" y="59746"/>
                  </a:lnTo>
                  <a:lnTo>
                    <a:pt x="1664195" y="28147"/>
                  </a:lnTo>
                  <a:lnTo>
                    <a:pt x="1624066" y="7435"/>
                  </a:lnTo>
                  <a:lnTo>
                    <a:pt x="157784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768326" y="4338700"/>
              <a:ext cx="1724025" cy="876300"/>
            </a:xfrm>
            <a:custGeom>
              <a:avLst/>
              <a:gdLst/>
              <a:ahLst/>
              <a:cxnLst/>
              <a:rect l="l" t="t" r="r" b="b"/>
              <a:pathLst>
                <a:path w="1724025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77847" y="0"/>
                  </a:lnTo>
                  <a:lnTo>
                    <a:pt x="1624066" y="7435"/>
                  </a:lnTo>
                  <a:lnTo>
                    <a:pt x="1664195" y="28147"/>
                  </a:lnTo>
                  <a:lnTo>
                    <a:pt x="1695833" y="59746"/>
                  </a:lnTo>
                  <a:lnTo>
                    <a:pt x="1716576" y="99844"/>
                  </a:lnTo>
                  <a:lnTo>
                    <a:pt x="1724025" y="146050"/>
                  </a:lnTo>
                  <a:lnTo>
                    <a:pt x="1724025" y="730123"/>
                  </a:lnTo>
                  <a:lnTo>
                    <a:pt x="1716576" y="776341"/>
                  </a:lnTo>
                  <a:lnTo>
                    <a:pt x="1695833" y="816470"/>
                  </a:lnTo>
                  <a:lnTo>
                    <a:pt x="1664195" y="848108"/>
                  </a:lnTo>
                  <a:lnTo>
                    <a:pt x="1624066" y="868851"/>
                  </a:lnTo>
                  <a:lnTo>
                    <a:pt x="1577847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3065506" y="4603686"/>
            <a:ext cx="1139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944100" y="5314886"/>
            <a:ext cx="1881505" cy="995680"/>
            <a:chOff x="9944100" y="5314886"/>
            <a:chExt cx="1881505" cy="995680"/>
          </a:xfrm>
        </p:grpSpPr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44100" y="5314886"/>
              <a:ext cx="1852676" cy="99536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53625" y="5410136"/>
              <a:ext cx="1871726" cy="86201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006076" y="535787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1587373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87373" y="876300"/>
                  </a:lnTo>
                  <a:lnTo>
                    <a:pt x="1633591" y="868851"/>
                  </a:lnTo>
                  <a:lnTo>
                    <a:pt x="1673720" y="848108"/>
                  </a:lnTo>
                  <a:lnTo>
                    <a:pt x="1705358" y="816470"/>
                  </a:lnTo>
                  <a:lnTo>
                    <a:pt x="1726101" y="776341"/>
                  </a:lnTo>
                  <a:lnTo>
                    <a:pt x="1733550" y="730123"/>
                  </a:lnTo>
                  <a:lnTo>
                    <a:pt x="1733550" y="146050"/>
                  </a:lnTo>
                  <a:lnTo>
                    <a:pt x="1726101" y="99844"/>
                  </a:lnTo>
                  <a:lnTo>
                    <a:pt x="1705358" y="59746"/>
                  </a:lnTo>
                  <a:lnTo>
                    <a:pt x="1673720" y="28147"/>
                  </a:lnTo>
                  <a:lnTo>
                    <a:pt x="1633591" y="7435"/>
                  </a:lnTo>
                  <a:lnTo>
                    <a:pt x="15873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006076" y="535787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87373" y="0"/>
                  </a:lnTo>
                  <a:lnTo>
                    <a:pt x="1633591" y="7435"/>
                  </a:lnTo>
                  <a:lnTo>
                    <a:pt x="1673720" y="28147"/>
                  </a:lnTo>
                  <a:lnTo>
                    <a:pt x="1705358" y="59746"/>
                  </a:lnTo>
                  <a:lnTo>
                    <a:pt x="1726101" y="99844"/>
                  </a:lnTo>
                  <a:lnTo>
                    <a:pt x="1733550" y="146050"/>
                  </a:lnTo>
                  <a:lnTo>
                    <a:pt x="1733550" y="730123"/>
                  </a:lnTo>
                  <a:lnTo>
                    <a:pt x="1726101" y="776341"/>
                  </a:lnTo>
                  <a:lnTo>
                    <a:pt x="1705358" y="816470"/>
                  </a:lnTo>
                  <a:lnTo>
                    <a:pt x="1673720" y="848108"/>
                  </a:lnTo>
                  <a:lnTo>
                    <a:pt x="1633591" y="868851"/>
                  </a:lnTo>
                  <a:lnTo>
                    <a:pt x="1587373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141331" y="5486717"/>
            <a:ext cx="145923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3695" marR="5080" indent="-340995">
              <a:lnSpc>
                <a:spcPct val="100800"/>
              </a:lnSpc>
              <a:spcBef>
                <a:spcPts val="85"/>
              </a:spcBef>
            </a:pP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Chapter</a:t>
            </a:r>
            <a:r>
              <a:rPr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Shared Services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1791950" y="5276786"/>
            <a:ext cx="1852930" cy="1138555"/>
            <a:chOff x="11791950" y="5276786"/>
            <a:chExt cx="1852930" cy="1138555"/>
          </a:xfrm>
        </p:grpSpPr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91950" y="5314886"/>
              <a:ext cx="1852676" cy="99536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01500" y="5276786"/>
              <a:ext cx="1471548" cy="113823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1853926" y="535787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1587372" y="0"/>
                  </a:moveTo>
                  <a:lnTo>
                    <a:pt x="146050" y="0"/>
                  </a:lnTo>
                  <a:lnTo>
                    <a:pt x="99844" y="7435"/>
                  </a:lnTo>
                  <a:lnTo>
                    <a:pt x="59746" y="28147"/>
                  </a:lnTo>
                  <a:lnTo>
                    <a:pt x="28147" y="59746"/>
                  </a:lnTo>
                  <a:lnTo>
                    <a:pt x="7435" y="99844"/>
                  </a:lnTo>
                  <a:lnTo>
                    <a:pt x="0" y="146050"/>
                  </a:lnTo>
                  <a:lnTo>
                    <a:pt x="0" y="730123"/>
                  </a:lnTo>
                  <a:lnTo>
                    <a:pt x="7435" y="776341"/>
                  </a:lnTo>
                  <a:lnTo>
                    <a:pt x="28147" y="816470"/>
                  </a:lnTo>
                  <a:lnTo>
                    <a:pt x="59746" y="848108"/>
                  </a:lnTo>
                  <a:lnTo>
                    <a:pt x="99844" y="868851"/>
                  </a:lnTo>
                  <a:lnTo>
                    <a:pt x="146050" y="876300"/>
                  </a:lnTo>
                  <a:lnTo>
                    <a:pt x="1587372" y="876300"/>
                  </a:lnTo>
                  <a:lnTo>
                    <a:pt x="1633591" y="868851"/>
                  </a:lnTo>
                  <a:lnTo>
                    <a:pt x="1673720" y="848108"/>
                  </a:lnTo>
                  <a:lnTo>
                    <a:pt x="1705358" y="816470"/>
                  </a:lnTo>
                  <a:lnTo>
                    <a:pt x="1726101" y="776341"/>
                  </a:lnTo>
                  <a:lnTo>
                    <a:pt x="1733550" y="730123"/>
                  </a:lnTo>
                  <a:lnTo>
                    <a:pt x="1733550" y="146050"/>
                  </a:lnTo>
                  <a:lnTo>
                    <a:pt x="1726101" y="99844"/>
                  </a:lnTo>
                  <a:lnTo>
                    <a:pt x="1705358" y="59746"/>
                  </a:lnTo>
                  <a:lnTo>
                    <a:pt x="1673720" y="28147"/>
                  </a:lnTo>
                  <a:lnTo>
                    <a:pt x="1633591" y="7435"/>
                  </a:lnTo>
                  <a:lnTo>
                    <a:pt x="158737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853926" y="5357875"/>
              <a:ext cx="1733550" cy="876300"/>
            </a:xfrm>
            <a:custGeom>
              <a:avLst/>
              <a:gdLst/>
              <a:ahLst/>
              <a:cxnLst/>
              <a:rect l="l" t="t" r="r" b="b"/>
              <a:pathLst>
                <a:path w="1733550" h="876300">
                  <a:moveTo>
                    <a:pt x="0" y="146050"/>
                  </a:moveTo>
                  <a:lnTo>
                    <a:pt x="7435" y="99844"/>
                  </a:lnTo>
                  <a:lnTo>
                    <a:pt x="28147" y="59746"/>
                  </a:lnTo>
                  <a:lnTo>
                    <a:pt x="59746" y="28147"/>
                  </a:lnTo>
                  <a:lnTo>
                    <a:pt x="99844" y="7435"/>
                  </a:lnTo>
                  <a:lnTo>
                    <a:pt x="146050" y="0"/>
                  </a:lnTo>
                  <a:lnTo>
                    <a:pt x="1587372" y="0"/>
                  </a:lnTo>
                  <a:lnTo>
                    <a:pt x="1633591" y="7435"/>
                  </a:lnTo>
                  <a:lnTo>
                    <a:pt x="1673720" y="28147"/>
                  </a:lnTo>
                  <a:lnTo>
                    <a:pt x="1705358" y="59746"/>
                  </a:lnTo>
                  <a:lnTo>
                    <a:pt x="1726101" y="99844"/>
                  </a:lnTo>
                  <a:lnTo>
                    <a:pt x="1733550" y="146050"/>
                  </a:lnTo>
                  <a:lnTo>
                    <a:pt x="1733550" y="730123"/>
                  </a:lnTo>
                  <a:lnTo>
                    <a:pt x="1726101" y="776341"/>
                  </a:lnTo>
                  <a:lnTo>
                    <a:pt x="1705358" y="816470"/>
                  </a:lnTo>
                  <a:lnTo>
                    <a:pt x="1673720" y="848108"/>
                  </a:lnTo>
                  <a:lnTo>
                    <a:pt x="1633591" y="868851"/>
                  </a:lnTo>
                  <a:lnTo>
                    <a:pt x="1587372" y="876300"/>
                  </a:lnTo>
                  <a:lnTo>
                    <a:pt x="146050" y="876300"/>
                  </a:lnTo>
                  <a:lnTo>
                    <a:pt x="99844" y="868851"/>
                  </a:lnTo>
                  <a:lnTo>
                    <a:pt x="59746" y="848108"/>
                  </a:lnTo>
                  <a:lnTo>
                    <a:pt x="28147" y="816470"/>
                  </a:lnTo>
                  <a:lnTo>
                    <a:pt x="7435" y="776341"/>
                  </a:lnTo>
                  <a:lnTo>
                    <a:pt x="0" y="730123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2194540" y="5357177"/>
            <a:ext cx="104838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905" algn="ctr">
              <a:lnSpc>
                <a:spcPct val="100800"/>
              </a:lnSpc>
              <a:spcBef>
                <a:spcPts val="85"/>
              </a:spcBef>
            </a:pP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Regional </a:t>
            </a:r>
            <a:r>
              <a:rPr sz="1800" spc="-20">
                <a:solidFill>
                  <a:srgbClr val="FFFFFF"/>
                </a:solidFill>
                <a:latin typeface="Calibri"/>
                <a:cs typeface="Calibri"/>
              </a:rPr>
              <a:t>Operations 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Managers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t>FINANCE</a:t>
            </a:r>
            <a:r>
              <a:rPr spc="-35"/>
              <a:t> </a:t>
            </a:r>
            <a:r>
              <a:t>&amp;</a:t>
            </a:r>
            <a:r>
              <a:rPr spc="-55"/>
              <a:t> </a:t>
            </a:r>
            <a:r>
              <a:t>CHAPTER</a:t>
            </a:r>
            <a:r>
              <a:rPr spc="-300"/>
              <a:t> </a:t>
            </a:r>
            <a:r>
              <a:rPr spc="-35"/>
              <a:t>ADMINISTRATOR </a:t>
            </a:r>
            <a:r>
              <a:rPr spc="-10"/>
              <a:t>HANDBOOK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386205">
              <a:lnSpc>
                <a:spcPct val="100000"/>
              </a:lnSpc>
              <a:spcBef>
                <a:spcPts val="130"/>
              </a:spcBef>
            </a:pPr>
            <a:r>
              <a:rPr sz="8000" b="0" spc="-55">
                <a:solidFill>
                  <a:srgbClr val="0C0804"/>
                </a:solidFill>
                <a:latin typeface="Arial"/>
                <a:cs typeface="Arial"/>
              </a:rPr>
              <a:t>Role</a:t>
            </a:r>
            <a:r>
              <a:rPr sz="8000" b="0" spc="-29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180">
                <a:solidFill>
                  <a:srgbClr val="0C0804"/>
                </a:solidFill>
                <a:latin typeface="Arial"/>
                <a:cs typeface="Arial"/>
              </a:rPr>
              <a:t>of</a:t>
            </a:r>
            <a:r>
              <a:rPr sz="8000" b="0" spc="-22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-605">
                <a:solidFill>
                  <a:srgbClr val="0C0804"/>
                </a:solidFill>
                <a:latin typeface="Arial"/>
                <a:cs typeface="Arial"/>
              </a:rPr>
              <a:t>VP</a:t>
            </a:r>
            <a:r>
              <a:rPr sz="8000" b="0" spc="-21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210">
                <a:solidFill>
                  <a:srgbClr val="0C0804"/>
                </a:solidFill>
                <a:latin typeface="Arial"/>
                <a:cs typeface="Arial"/>
              </a:rPr>
              <a:t>&amp;</a:t>
            </a:r>
            <a:r>
              <a:rPr sz="8000" b="0" spc="-19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135">
                <a:solidFill>
                  <a:srgbClr val="0C0804"/>
                </a:solidFill>
                <a:latin typeface="Arial"/>
                <a:cs typeface="Arial"/>
              </a:rPr>
              <a:t>Director</a:t>
            </a:r>
            <a:r>
              <a:rPr sz="8000" b="0" spc="-25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195">
                <a:solidFill>
                  <a:srgbClr val="0C0804"/>
                </a:solidFill>
                <a:latin typeface="Arial"/>
                <a:cs typeface="Arial"/>
              </a:rPr>
              <a:t>of</a:t>
            </a:r>
            <a:r>
              <a:rPr sz="8000" b="0" spc="-21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8000" b="0" spc="-10">
                <a:solidFill>
                  <a:srgbClr val="0C0804"/>
                </a:solidFill>
                <a:latin typeface="Arial"/>
                <a:cs typeface="Arial"/>
              </a:rPr>
              <a:t>Finance</a:t>
            </a:r>
            <a:endParaRPr sz="8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2741" y="1855787"/>
            <a:ext cx="5298920" cy="8967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57555" marR="5080" indent="-745490">
              <a:lnSpc>
                <a:spcPct val="101400"/>
              </a:lnSpc>
              <a:spcBef>
                <a:spcPts val="75"/>
              </a:spcBef>
            </a:pPr>
            <a:r>
              <a:rPr sz="2900" b="1" dirty="0">
                <a:latin typeface="Calibri"/>
                <a:cs typeface="Calibri"/>
              </a:rPr>
              <a:t>The</a:t>
            </a:r>
            <a:r>
              <a:rPr sz="2900" b="1" spc="70" dirty="0">
                <a:latin typeface="Calibri"/>
                <a:cs typeface="Calibri"/>
              </a:rPr>
              <a:t> </a:t>
            </a:r>
            <a:r>
              <a:rPr sz="2900" b="1" dirty="0">
                <a:latin typeface="Calibri"/>
                <a:cs typeface="Calibri"/>
              </a:rPr>
              <a:t>VP</a:t>
            </a:r>
            <a:r>
              <a:rPr sz="2900" b="1" spc="-20" dirty="0">
                <a:latin typeface="Calibri"/>
                <a:cs typeface="Calibri"/>
              </a:rPr>
              <a:t> </a:t>
            </a:r>
            <a:r>
              <a:rPr lang="en-US" sz="2900" b="1" spc="-20" dirty="0">
                <a:latin typeface="Calibri"/>
                <a:cs typeface="Calibri"/>
              </a:rPr>
              <a:t>of </a:t>
            </a:r>
            <a:r>
              <a:rPr sz="2900" b="1" dirty="0">
                <a:latin typeface="Calibri"/>
                <a:cs typeface="Calibri"/>
              </a:rPr>
              <a:t>Finance </a:t>
            </a:r>
            <a:r>
              <a:rPr sz="2900" b="1" spc="-10" dirty="0">
                <a:latin typeface="Calibri"/>
                <a:cs typeface="Calibri"/>
              </a:rPr>
              <a:t>responsibilities </a:t>
            </a:r>
            <a:r>
              <a:rPr sz="2900" b="1" dirty="0">
                <a:latin typeface="Calibri"/>
                <a:cs typeface="Calibri"/>
              </a:rPr>
              <a:t>include</a:t>
            </a:r>
            <a:r>
              <a:rPr sz="2900" b="1" spc="5" dirty="0">
                <a:latin typeface="Calibri"/>
                <a:cs typeface="Calibri"/>
              </a:rPr>
              <a:t> </a:t>
            </a:r>
            <a:r>
              <a:rPr sz="2900" b="1" dirty="0">
                <a:latin typeface="Calibri"/>
                <a:cs typeface="Calibri"/>
              </a:rPr>
              <a:t>the</a:t>
            </a:r>
            <a:r>
              <a:rPr sz="2900" b="1" spc="15" dirty="0">
                <a:latin typeface="Calibri"/>
                <a:cs typeface="Calibri"/>
              </a:rPr>
              <a:t> </a:t>
            </a:r>
            <a:r>
              <a:rPr sz="2900" b="1" spc="-10" dirty="0">
                <a:latin typeface="Calibri"/>
                <a:cs typeface="Calibri"/>
              </a:rPr>
              <a:t>following: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5640" y="2066607"/>
            <a:ext cx="5996940" cy="920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34135" marR="5080" indent="-1322070">
              <a:lnSpc>
                <a:spcPct val="101400"/>
              </a:lnSpc>
              <a:spcBef>
                <a:spcPts val="75"/>
              </a:spcBef>
            </a:pPr>
            <a:r>
              <a:rPr sz="2900" b="1">
                <a:latin typeface="Calibri"/>
                <a:cs typeface="Calibri"/>
              </a:rPr>
              <a:t>The</a:t>
            </a:r>
            <a:r>
              <a:rPr sz="2900" b="1" spc="35">
                <a:latin typeface="Calibri"/>
                <a:cs typeface="Calibri"/>
              </a:rPr>
              <a:t> </a:t>
            </a:r>
            <a:r>
              <a:rPr sz="2900" b="1">
                <a:latin typeface="Calibri"/>
                <a:cs typeface="Calibri"/>
              </a:rPr>
              <a:t>Director</a:t>
            </a:r>
            <a:r>
              <a:rPr sz="2900" b="1" spc="20">
                <a:latin typeface="Calibri"/>
                <a:cs typeface="Calibri"/>
              </a:rPr>
              <a:t> </a:t>
            </a:r>
            <a:r>
              <a:rPr sz="2900" b="1">
                <a:latin typeface="Calibri"/>
                <a:cs typeface="Calibri"/>
              </a:rPr>
              <a:t>of</a:t>
            </a:r>
            <a:r>
              <a:rPr sz="2900" b="1" spc="-10">
                <a:latin typeface="Calibri"/>
                <a:cs typeface="Calibri"/>
              </a:rPr>
              <a:t> </a:t>
            </a:r>
            <a:r>
              <a:rPr sz="2900" b="1">
                <a:latin typeface="Calibri"/>
                <a:cs typeface="Calibri"/>
              </a:rPr>
              <a:t>Finance</a:t>
            </a:r>
            <a:r>
              <a:rPr sz="2900" b="1" spc="-40">
                <a:latin typeface="Calibri"/>
                <a:cs typeface="Calibri"/>
              </a:rPr>
              <a:t> </a:t>
            </a:r>
            <a:r>
              <a:rPr sz="2900" b="1" spc="-10">
                <a:latin typeface="Calibri"/>
                <a:cs typeface="Calibri"/>
              </a:rPr>
              <a:t>responsibilities </a:t>
            </a:r>
            <a:r>
              <a:rPr sz="2900" b="1">
                <a:latin typeface="Calibri"/>
                <a:cs typeface="Calibri"/>
              </a:rPr>
              <a:t>include</a:t>
            </a:r>
            <a:r>
              <a:rPr sz="2900" b="1" spc="5">
                <a:latin typeface="Calibri"/>
                <a:cs typeface="Calibri"/>
              </a:rPr>
              <a:t> </a:t>
            </a:r>
            <a:r>
              <a:rPr sz="2900" b="1">
                <a:latin typeface="Calibri"/>
                <a:cs typeface="Calibri"/>
              </a:rPr>
              <a:t>the</a:t>
            </a:r>
            <a:r>
              <a:rPr sz="2900" b="1" spc="10">
                <a:latin typeface="Calibri"/>
                <a:cs typeface="Calibri"/>
              </a:rPr>
              <a:t> </a:t>
            </a:r>
            <a:r>
              <a:rPr sz="2900" b="1" spc="-10">
                <a:latin typeface="Calibri"/>
                <a:cs typeface="Calibri"/>
              </a:rPr>
              <a:t>following:</a:t>
            </a:r>
            <a:endParaRPr sz="29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32366" y="3131439"/>
          <a:ext cx="8326755" cy="548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12065" algn="ctr">
                        <a:lnSpc>
                          <a:spcPts val="2755"/>
                        </a:lnSpc>
                      </a:pPr>
                      <a:r>
                        <a:rPr sz="2400" b="1" i="1" spc="-10">
                          <a:latin typeface="Calibri"/>
                          <a:cs typeface="Calibri"/>
                        </a:rPr>
                        <a:t>Processes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620395">
                        <a:lnSpc>
                          <a:spcPts val="2755"/>
                        </a:lnSpc>
                      </a:pPr>
                      <a:r>
                        <a:rPr sz="2400" b="1" i="1"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2400" b="1" i="1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spc="-10">
                          <a:latin typeface="Calibri"/>
                          <a:cs typeface="Calibri"/>
                        </a:rPr>
                        <a:t>Skills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640">
                <a:tc>
                  <a:txBody>
                    <a:bodyPr/>
                    <a:lstStyle/>
                    <a:p>
                      <a:pPr marL="417830" indent="-342900">
                        <a:lnSpc>
                          <a:spcPts val="2745"/>
                        </a:lnSpc>
                        <a:buFont typeface="Arial"/>
                        <a:buChar char="•"/>
                        <a:tabLst>
                          <a:tab pos="41783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Execute</a:t>
                      </a:r>
                      <a:r>
                        <a:rPr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strategies</a:t>
                      </a:r>
                      <a:r>
                        <a:rPr sz="2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4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>
                        <a:lnSpc>
                          <a:spcPts val="2865"/>
                        </a:lnSpc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chapter’s</a:t>
                      </a:r>
                      <a:r>
                        <a:rPr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24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plan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 indent="-342900">
                        <a:lnSpc>
                          <a:spcPts val="2865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417830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Contribute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marketing</a:t>
                      </a:r>
                      <a:r>
                        <a:rPr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plan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 marR="746760" indent="-342900">
                        <a:lnSpc>
                          <a:spcPts val="293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417830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Set</a:t>
                      </a:r>
                      <a:r>
                        <a:rPr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goals</a:t>
                      </a:r>
                      <a:r>
                        <a:rPr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objectives</a:t>
                      </a:r>
                      <a:r>
                        <a:rPr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for</a:t>
                      </a:r>
                      <a:r>
                        <a:rPr sz="24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team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 indent="-342900">
                        <a:lnSpc>
                          <a:spcPts val="2730"/>
                        </a:lnSpc>
                        <a:buFont typeface="Arial"/>
                        <a:buChar char="•"/>
                        <a:tabLst>
                          <a:tab pos="417830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Develop</a:t>
                      </a:r>
                      <a:r>
                        <a:rPr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team</a:t>
                      </a:r>
                      <a:r>
                        <a:rPr sz="24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budget</a:t>
                      </a:r>
                      <a:r>
                        <a:rPr sz="2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based</a:t>
                      </a:r>
                      <a:r>
                        <a:rPr sz="2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on</a:t>
                      </a:r>
                      <a:r>
                        <a:rPr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line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>
                        <a:lnSpc>
                          <a:spcPts val="2865"/>
                        </a:lnSpc>
                      </a:pPr>
                      <a:r>
                        <a:rPr sz="2400">
                          <a:latin typeface="Calibri"/>
                          <a:cs typeface="Calibri"/>
                        </a:rPr>
                        <a:t>items</a:t>
                      </a:r>
                      <a:r>
                        <a:rPr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overall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chapter</a:t>
                      </a:r>
                      <a:r>
                        <a:rPr sz="2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budget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 marR="424815" indent="-342900">
                        <a:lnSpc>
                          <a:spcPts val="2850"/>
                        </a:lnSpc>
                        <a:spcBef>
                          <a:spcPts val="165"/>
                        </a:spcBef>
                        <a:buFont typeface="Arial"/>
                        <a:buChar char="•"/>
                        <a:tabLst>
                          <a:tab pos="41783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Educate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team</a:t>
                      </a:r>
                      <a:r>
                        <a:rPr sz="2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members</a:t>
                      </a:r>
                      <a:r>
                        <a:rPr sz="2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regarding </a:t>
                      </a:r>
                      <a:r>
                        <a:rPr sz="2400">
                          <a:latin typeface="Calibri"/>
                          <a:cs typeface="Calibri"/>
                        </a:rPr>
                        <a:t>Committee</a:t>
                      </a:r>
                      <a:r>
                        <a:rPr sz="24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Chair</a:t>
                      </a:r>
                      <a:r>
                        <a:rPr sz="2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Responsibilities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 marR="789305" indent="-342900">
                        <a:lnSpc>
                          <a:spcPts val="2850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417830" algn="l"/>
                        </a:tabLst>
                      </a:pPr>
                      <a:r>
                        <a:rPr sz="2400" spc="-25">
                          <a:latin typeface="Calibri"/>
                          <a:cs typeface="Calibri"/>
                        </a:rPr>
                        <a:t>Target</a:t>
                      </a:r>
                      <a:r>
                        <a:rPr sz="24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future</a:t>
                      </a:r>
                      <a:r>
                        <a:rPr sz="2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2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within committee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 indent="-342900">
                        <a:lnSpc>
                          <a:spcPts val="2765"/>
                        </a:lnSpc>
                        <a:buFont typeface="Arial"/>
                        <a:buChar char="•"/>
                        <a:tabLst>
                          <a:tab pos="417830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Schedule</a:t>
                      </a:r>
                      <a:r>
                        <a:rPr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transition</a:t>
                      </a:r>
                      <a:r>
                        <a:rPr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time</a:t>
                      </a:r>
                      <a:r>
                        <a:rPr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with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>
                          <a:latin typeface="Calibri"/>
                          <a:cs typeface="Calibri"/>
                        </a:rPr>
                        <a:t>incoming</a:t>
                      </a:r>
                      <a:r>
                        <a:rPr sz="2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Committee</a:t>
                      </a:r>
                      <a:r>
                        <a:rPr sz="24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Chair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 indent="-342900">
                        <a:lnSpc>
                          <a:spcPts val="2745"/>
                        </a:lnSpc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Collaboration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20370" indent="-342900">
                        <a:lnSpc>
                          <a:spcPts val="2865"/>
                        </a:lnSpc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Delegation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20370" indent="-342900">
                        <a:lnSpc>
                          <a:spcPts val="2865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Managerial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20370" indent="-342900">
                        <a:lnSpc>
                          <a:spcPts val="2865"/>
                        </a:lnSpc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Financial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20370" indent="-342900">
                        <a:lnSpc>
                          <a:spcPts val="2865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Coaching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20370" indent="-342900">
                        <a:lnSpc>
                          <a:spcPts val="2855"/>
                        </a:lnSpc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Teaching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20370" indent="-342900">
                        <a:lnSpc>
                          <a:spcPts val="2865"/>
                        </a:lnSpc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Execution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3763" y="3114675"/>
          <a:ext cx="8611234" cy="512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3810" algn="ctr">
                        <a:lnSpc>
                          <a:spcPts val="2755"/>
                        </a:lnSpc>
                      </a:pPr>
                      <a:r>
                        <a:rPr sz="2400" b="1" i="1" spc="-10">
                          <a:latin typeface="Calibri"/>
                          <a:cs typeface="Calibri"/>
                        </a:rPr>
                        <a:t>Management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671830">
                        <a:lnSpc>
                          <a:spcPts val="2755"/>
                        </a:lnSpc>
                      </a:pPr>
                      <a:r>
                        <a:rPr sz="2400" b="1" i="1"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2400" b="1" i="1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spc="-10">
                          <a:latin typeface="Calibri"/>
                          <a:cs typeface="Calibri"/>
                        </a:rPr>
                        <a:t>Skills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880">
                <a:tc>
                  <a:txBody>
                    <a:bodyPr/>
                    <a:lstStyle/>
                    <a:p>
                      <a:pPr marL="413384" indent="-343535">
                        <a:lnSpc>
                          <a:spcPts val="2745"/>
                        </a:lnSpc>
                        <a:buFont typeface="Arial"/>
                        <a:buChar char="•"/>
                        <a:tabLst>
                          <a:tab pos="413384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Strategic</a:t>
                      </a:r>
                      <a:r>
                        <a:rPr sz="2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Planning:</a:t>
                      </a:r>
                      <a:r>
                        <a:rPr sz="2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work</a:t>
                      </a:r>
                      <a:r>
                        <a:rPr sz="2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>
                        <a:lnSpc>
                          <a:spcPts val="2865"/>
                        </a:lnSpc>
                      </a:pPr>
                      <a:r>
                        <a:rPr sz="2400">
                          <a:latin typeface="Calibri"/>
                          <a:cs typeface="Calibri"/>
                        </a:rPr>
                        <a:t>board</a:t>
                      </a:r>
                      <a:r>
                        <a:rPr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create</a:t>
                      </a:r>
                      <a:r>
                        <a:rPr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>
                          <a:latin typeface="Calibri"/>
                          <a:cs typeface="Calibri"/>
                        </a:rPr>
                        <a:t>execute</a:t>
                      </a:r>
                      <a:r>
                        <a:rPr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3-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Year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 marR="492125">
                        <a:lnSpc>
                          <a:spcPts val="2850"/>
                        </a:lnSpc>
                        <a:spcBef>
                          <a:spcPts val="165"/>
                        </a:spcBef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Strategic</a:t>
                      </a:r>
                      <a:r>
                        <a:rPr sz="24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Plan</a:t>
                      </a:r>
                      <a:r>
                        <a:rPr sz="2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Business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Plan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 marR="147955" indent="-343535">
                        <a:lnSpc>
                          <a:spcPts val="285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413384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Advise,</a:t>
                      </a:r>
                      <a:r>
                        <a:rPr sz="24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develop</a:t>
                      </a:r>
                      <a:r>
                        <a:rPr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board</a:t>
                      </a:r>
                      <a:r>
                        <a:rPr sz="2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directors</a:t>
                      </a:r>
                      <a:r>
                        <a:rPr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executing</a:t>
                      </a:r>
                      <a:r>
                        <a:rPr sz="24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initiatives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 indent="-343535">
                        <a:lnSpc>
                          <a:spcPts val="2765"/>
                        </a:lnSpc>
                        <a:buFont typeface="Arial"/>
                        <a:buChar char="•"/>
                        <a:tabLst>
                          <a:tab pos="413384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chapter</a:t>
                      </a:r>
                      <a:r>
                        <a:rPr sz="2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budget</a:t>
                      </a:r>
                      <a:r>
                        <a:rPr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development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>
                        <a:lnSpc>
                          <a:spcPts val="2865"/>
                        </a:lnSpc>
                        <a:spcBef>
                          <a:spcPts val="45"/>
                        </a:spcBef>
                      </a:pPr>
                      <a:r>
                        <a:rPr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fiscal</a:t>
                      </a:r>
                      <a:r>
                        <a:rPr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planning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 marR="279400" indent="-343535">
                        <a:lnSpc>
                          <a:spcPts val="293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413384" algn="l"/>
                        </a:tabLst>
                      </a:pPr>
                      <a:r>
                        <a:rPr sz="2400" spc="-30">
                          <a:latin typeface="Calibri"/>
                          <a:cs typeface="Calibri"/>
                        </a:rPr>
                        <a:t>Target</a:t>
                      </a:r>
                      <a:r>
                        <a:rPr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future</a:t>
                      </a:r>
                      <a:r>
                        <a:rPr sz="2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leaders</a:t>
                      </a:r>
                      <a:r>
                        <a:rPr sz="24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existing </a:t>
                      </a:r>
                      <a:r>
                        <a:rPr sz="2400">
                          <a:latin typeface="Calibri"/>
                          <a:cs typeface="Calibri"/>
                        </a:rPr>
                        <a:t>board,</a:t>
                      </a:r>
                      <a:r>
                        <a:rPr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committees</a:t>
                      </a:r>
                      <a:r>
                        <a:rPr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membership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 indent="-343535">
                        <a:lnSpc>
                          <a:spcPts val="2730"/>
                        </a:lnSpc>
                        <a:buFont typeface="Arial"/>
                        <a:buChar char="•"/>
                        <a:tabLst>
                          <a:tab pos="413384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Schedule</a:t>
                      </a:r>
                      <a:r>
                        <a:rPr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>
                          <a:latin typeface="Calibri"/>
                          <a:cs typeface="Calibri"/>
                        </a:rPr>
                        <a:t>transition</a:t>
                      </a:r>
                      <a:r>
                        <a:rPr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>
                          <a:latin typeface="Calibri"/>
                          <a:cs typeface="Calibri"/>
                        </a:rPr>
                        <a:t>time</a:t>
                      </a:r>
                      <a:r>
                        <a:rPr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with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3384">
                        <a:lnSpc>
                          <a:spcPts val="2865"/>
                        </a:lnSpc>
                      </a:pPr>
                      <a:r>
                        <a:rPr sz="2400">
                          <a:latin typeface="Calibri"/>
                          <a:cs typeface="Calibri"/>
                        </a:rPr>
                        <a:t>incoming</a:t>
                      </a:r>
                      <a:r>
                        <a:rPr sz="24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>
                          <a:latin typeface="Calibri"/>
                          <a:cs typeface="Calibri"/>
                        </a:rPr>
                        <a:t>VP’s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indent="-342900">
                        <a:lnSpc>
                          <a:spcPts val="2745"/>
                        </a:lnSpc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Facilitation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65"/>
                        </a:lnSpc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Collaboration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65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Delegation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65"/>
                        </a:lnSpc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Mentoring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65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Coaching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50"/>
                        </a:lnSpc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Teaching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65"/>
                        </a:lnSpc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Financial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65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Motivational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ts val="2865"/>
                        </a:lnSpc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>
                          <a:latin typeface="Calibri"/>
                          <a:cs typeface="Calibri"/>
                        </a:rPr>
                        <a:t>Conflict/Resolution</a:t>
                      </a:r>
                      <a:r>
                        <a:rPr sz="2400" spc="-135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75" baseline="39351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 baseline="39351">
                        <a:latin typeface="Calibri"/>
                        <a:cs typeface="Calibri"/>
                      </a:endParaRPr>
                    </a:p>
                    <a:p>
                      <a:pPr marL="415925" indent="-34290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415925" algn="l"/>
                        </a:tabLst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Execution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2324100"/>
            <a:ext cx="9525" cy="6048375"/>
          </a:xfrm>
          <a:custGeom>
            <a:avLst/>
            <a:gdLst/>
            <a:ahLst/>
            <a:cxnLst/>
            <a:rect l="l" t="t" r="r" b="b"/>
            <a:pathLst>
              <a:path w="9525" h="6048375">
                <a:moveTo>
                  <a:pt x="9525" y="0"/>
                </a:moveTo>
                <a:lnTo>
                  <a:pt x="0" y="0"/>
                </a:lnTo>
                <a:lnTo>
                  <a:pt x="0" y="6048375"/>
                </a:lnTo>
                <a:lnTo>
                  <a:pt x="9525" y="6048375"/>
                </a:lnTo>
                <a:lnTo>
                  <a:pt x="95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9525" y="180339"/>
            <a:ext cx="1000823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>
                <a:latin typeface="Arial"/>
                <a:cs typeface="Arial"/>
              </a:rPr>
              <a:t>Finance</a:t>
            </a:r>
            <a:r>
              <a:rPr sz="5400" b="0" spc="-25">
                <a:latin typeface="Arial"/>
                <a:cs typeface="Arial"/>
              </a:rPr>
              <a:t> </a:t>
            </a:r>
            <a:r>
              <a:rPr sz="5400" b="0">
                <a:latin typeface="Arial"/>
                <a:cs typeface="Arial"/>
              </a:rPr>
              <a:t>Roles</a:t>
            </a:r>
            <a:r>
              <a:rPr sz="5400" b="0" spc="-25">
                <a:latin typeface="Arial"/>
                <a:cs typeface="Arial"/>
              </a:rPr>
              <a:t> </a:t>
            </a:r>
            <a:r>
              <a:rPr sz="5400" b="0">
                <a:latin typeface="Arial"/>
                <a:cs typeface="Arial"/>
              </a:rPr>
              <a:t>&amp;</a:t>
            </a:r>
            <a:r>
              <a:rPr sz="5400" b="0" spc="-35">
                <a:latin typeface="Arial"/>
                <a:cs typeface="Arial"/>
              </a:rPr>
              <a:t> </a:t>
            </a:r>
            <a:r>
              <a:rPr sz="5400" b="0" spc="-10">
                <a:latin typeface="Arial"/>
                <a:cs typeface="Arial"/>
              </a:rPr>
              <a:t>Responsibilities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597" y="1493138"/>
            <a:ext cx="642112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325" marR="5080" indent="-429259">
              <a:lnSpc>
                <a:spcPct val="100000"/>
              </a:lnSpc>
              <a:spcBef>
                <a:spcPts val="105"/>
              </a:spcBef>
              <a:buChar char="•"/>
              <a:tabLst>
                <a:tab pos="441325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Meet/exceed</a:t>
            </a:r>
            <a:r>
              <a:rPr sz="3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3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budgetary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financial expectations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597" y="3047682"/>
            <a:ext cx="76022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indent="-428625">
              <a:lnSpc>
                <a:spcPct val="100000"/>
              </a:lnSpc>
              <a:spcBef>
                <a:spcPts val="100"/>
              </a:spcBef>
              <a:buChar char="•"/>
              <a:tabLst>
                <a:tab pos="441325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Manage/supervise</a:t>
            </a:r>
            <a:r>
              <a:rPr sz="3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3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3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efforts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597" y="4144073"/>
            <a:ext cx="7604759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5080" indent="-429259">
              <a:lnSpc>
                <a:spcPct val="100000"/>
              </a:lnSpc>
              <a:spcBef>
                <a:spcPts val="100"/>
              </a:spcBef>
              <a:buChar char="•"/>
              <a:tabLst>
                <a:tab pos="441325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sz="3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3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3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r>
              <a:rPr sz="3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receipt</a:t>
            </a:r>
            <a:r>
              <a:rPr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and handling of</a:t>
            </a:r>
            <a:r>
              <a:rPr sz="3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funds,</a:t>
            </a:r>
            <a:r>
              <a:rPr sz="3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financial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records,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paying</a:t>
            </a:r>
            <a:r>
              <a:rPr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authorized</a:t>
            </a:r>
            <a:r>
              <a:rPr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invoices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597" y="6165278"/>
            <a:ext cx="705993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5080" indent="-429259">
              <a:lnSpc>
                <a:spcPct val="100000"/>
              </a:lnSpc>
              <a:spcBef>
                <a:spcPts val="100"/>
              </a:spcBef>
              <a:buChar char="•"/>
              <a:tabLst>
                <a:tab pos="441325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3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safekeeping</a:t>
            </a:r>
            <a:r>
              <a:rPr sz="3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3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banks,</a:t>
            </a:r>
            <a:r>
              <a:rPr sz="3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r>
              <a:rPr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companies,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investments</a:t>
            </a:r>
            <a:r>
              <a:rPr sz="3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3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>
                <a:solidFill>
                  <a:srgbClr val="FFFFFF"/>
                </a:solidFill>
                <a:latin typeface="Arial"/>
                <a:cs typeface="Arial"/>
              </a:rPr>
              <a:t>BOD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597" y="8176831"/>
            <a:ext cx="692530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5080" indent="-429259">
              <a:lnSpc>
                <a:spcPct val="100000"/>
              </a:lnSpc>
              <a:spcBef>
                <a:spcPts val="100"/>
              </a:spcBef>
              <a:buChar char="•"/>
              <a:tabLst>
                <a:tab pos="441325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Renew</a:t>
            </a:r>
            <a:r>
              <a:rPr sz="3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3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permits</a:t>
            </a:r>
            <a:r>
              <a:rPr sz="3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authorized </a:t>
            </a:r>
            <a:r>
              <a:rPr sz="3000" spc="-20">
                <a:solidFill>
                  <a:srgbClr val="FFFFFF"/>
                </a:solidFill>
                <a:latin typeface="Arial"/>
                <a:cs typeface="Arial"/>
              </a:rPr>
              <a:t>post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3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boxes, if</a:t>
            </a:r>
            <a:r>
              <a:rPr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>
                <a:solidFill>
                  <a:srgbClr val="FFFFFF"/>
                </a:solidFill>
                <a:latin typeface="Arial"/>
                <a:cs typeface="Arial"/>
              </a:rPr>
              <a:t>any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03409" y="1675447"/>
            <a:ext cx="79362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Prepare</a:t>
            </a:r>
            <a:r>
              <a:rPr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3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3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3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3409" y="3048317"/>
            <a:ext cx="61874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3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3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 Manual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03409" y="3963606"/>
            <a:ext cx="59245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Prepare</a:t>
            </a:r>
            <a:r>
              <a:rPr sz="3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3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 budget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3409" y="4879022"/>
            <a:ext cx="772540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3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incorporated</a:t>
            </a:r>
            <a:r>
              <a:rPr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3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bylaws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03409" y="6251892"/>
            <a:ext cx="79121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Comply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3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governmental</a:t>
            </a:r>
            <a:r>
              <a:rPr sz="3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3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regulations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03409" y="7166609"/>
            <a:ext cx="8354059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sz="3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up-to-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3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3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3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3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>
                <a:solidFill>
                  <a:srgbClr val="FFFFFF"/>
                </a:solidFill>
                <a:latin typeface="Arial"/>
                <a:cs typeface="Arial"/>
              </a:rPr>
              <a:t>Directors’</a:t>
            </a:r>
            <a:r>
              <a:rPr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8110" y="643153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2628900"/>
            <a:ext cx="8010525" cy="9525"/>
          </a:xfrm>
          <a:custGeom>
            <a:avLst/>
            <a:gdLst/>
            <a:ahLst/>
            <a:cxnLst/>
            <a:rect l="l" t="t" r="r" b="b"/>
            <a:pathLst>
              <a:path w="8010525" h="9525">
                <a:moveTo>
                  <a:pt x="8010525" y="0"/>
                </a:moveTo>
                <a:lnTo>
                  <a:pt x="0" y="0"/>
                </a:lnTo>
                <a:lnTo>
                  <a:pt x="0" y="9525"/>
                </a:lnTo>
                <a:lnTo>
                  <a:pt x="8010525" y="9525"/>
                </a:lnTo>
                <a:lnTo>
                  <a:pt x="8010525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700" y="86931"/>
            <a:ext cx="7303770" cy="2374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230"/>
              </a:lnSpc>
              <a:spcBef>
                <a:spcPts val="130"/>
              </a:spcBef>
            </a:pPr>
            <a:r>
              <a:rPr sz="8000" b="0" i="1" spc="-10">
                <a:solidFill>
                  <a:srgbClr val="11B3EB"/>
                </a:solidFill>
                <a:latin typeface="Arial"/>
                <a:cs typeface="Arial"/>
              </a:rPr>
              <a:t>Leadership</a:t>
            </a:r>
            <a:endParaRPr sz="8000">
              <a:latin typeface="Arial"/>
              <a:cs typeface="Arial"/>
            </a:endParaRPr>
          </a:p>
          <a:p>
            <a:pPr marL="12700">
              <a:lnSpc>
                <a:spcPts val="9230"/>
              </a:lnSpc>
            </a:pPr>
            <a:r>
              <a:rPr sz="8000" b="0" spc="80">
                <a:latin typeface="Arial"/>
                <a:cs typeface="Arial"/>
              </a:rPr>
              <a:t>Responsibilities</a:t>
            </a:r>
            <a:endParaRPr sz="8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400" y="0"/>
            <a:ext cx="6705600" cy="102774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5262" y="3388677"/>
            <a:ext cx="11095990" cy="552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65"/>
              </a:lnSpc>
              <a:spcBef>
                <a:spcPts val="100"/>
              </a:spcBef>
            </a:pP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Term:</a:t>
            </a:r>
            <a:endParaRPr sz="2400">
              <a:latin typeface="Calibri"/>
              <a:cs typeface="Calibri"/>
            </a:endParaRPr>
          </a:p>
          <a:p>
            <a:pPr marL="224790" indent="-173990">
              <a:lnSpc>
                <a:spcPts val="2865"/>
              </a:lnSpc>
              <a:buFont typeface="Arial"/>
              <a:buChar char="•"/>
              <a:tabLst>
                <a:tab pos="224790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VP</a:t>
            </a:r>
            <a:r>
              <a:rPr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terms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defined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Chapter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Bylaws.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905"/>
              </a:spcBef>
            </a:pPr>
            <a:r>
              <a:rPr sz="2400" b="1" spc="-20">
                <a:solidFill>
                  <a:srgbClr val="00AFEF"/>
                </a:solidFill>
                <a:latin typeface="Calibri"/>
                <a:cs typeface="Calibri"/>
              </a:rPr>
              <a:t>On-</a:t>
            </a:r>
            <a:r>
              <a:rPr sz="2400" b="1">
                <a:solidFill>
                  <a:srgbClr val="00AFEF"/>
                </a:solidFill>
                <a:latin typeface="Calibri"/>
                <a:cs typeface="Calibri"/>
              </a:rPr>
              <a:t>Boarding</a:t>
            </a:r>
            <a:r>
              <a:rPr sz="2400" b="1" spc="-10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/>
                <a:cs typeface="Calibri"/>
              </a:rPr>
              <a:t>Responsibilities</a:t>
            </a:r>
            <a:endParaRPr sz="2400">
              <a:latin typeface="Calibri"/>
              <a:cs typeface="Calibri"/>
            </a:endParaRPr>
          </a:p>
          <a:p>
            <a:pPr marL="342265" indent="-291465">
              <a:lnSpc>
                <a:spcPts val="2865"/>
              </a:lnSpc>
              <a:spcBef>
                <a:spcPts val="45"/>
              </a:spcBef>
              <a:buFont typeface="Arial"/>
              <a:buChar char="•"/>
              <a:tabLst>
                <a:tab pos="342265" algn="l"/>
              </a:tabLst>
            </a:pPr>
            <a:r>
              <a:rPr sz="2400" spc="-10">
                <a:latin typeface="Calibri"/>
                <a:cs typeface="Calibri"/>
              </a:rPr>
              <a:t>Attend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role</a:t>
            </a:r>
            <a:r>
              <a:rPr sz="2400" spc="-7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transition</a:t>
            </a:r>
            <a:r>
              <a:rPr sz="2400" spc="-6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without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going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board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members/meetings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42265" indent="-291465">
              <a:lnSpc>
                <a:spcPts val="2850"/>
              </a:lnSpc>
              <a:buFont typeface="Arial"/>
              <a:buChar char="•"/>
              <a:tabLst>
                <a:tab pos="342265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342265" indent="-291465">
              <a:lnSpc>
                <a:spcPts val="2865"/>
              </a:lnSpc>
              <a:buFont typeface="Arial"/>
              <a:buChar char="•"/>
              <a:tabLst>
                <a:tab pos="342265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 Finance</a:t>
            </a:r>
            <a:endParaRPr sz="2400">
              <a:latin typeface="Calibri"/>
              <a:cs typeface="Calibri"/>
            </a:endParaRPr>
          </a:p>
          <a:p>
            <a:pPr marL="342265" indent="-291465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342265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bylaws</a:t>
            </a:r>
            <a:r>
              <a:rPr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polies,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specifically</a:t>
            </a:r>
            <a:endParaRPr sz="2400">
              <a:latin typeface="Calibri"/>
              <a:cs typeface="Calibri"/>
            </a:endParaRPr>
          </a:p>
          <a:p>
            <a:pPr marL="342900" marR="266065" indent="-292100">
              <a:lnSpc>
                <a:spcPts val="2930"/>
              </a:lnSpc>
              <a:spcBef>
                <a:spcPts val="45"/>
              </a:spcBef>
              <a:buFont typeface="Arial"/>
              <a:buChar char="•"/>
              <a:tabLst>
                <a:tab pos="342900" algn="l"/>
                <a:tab pos="3081020" algn="l"/>
              </a:tabLst>
            </a:pP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chapters</a:t>
            </a:r>
            <a:r>
              <a:rPr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	review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conducted</a:t>
            </a:r>
            <a:r>
              <a:rPr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7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79" baseline="13888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previous 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year,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make note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items.</a:t>
            </a:r>
            <a:endParaRPr sz="2400">
              <a:latin typeface="Calibri"/>
              <a:cs typeface="Calibri"/>
            </a:endParaRPr>
          </a:p>
          <a:p>
            <a:pPr marL="342265" indent="-291465">
              <a:lnSpc>
                <a:spcPts val="2730"/>
              </a:lnSpc>
              <a:buFont typeface="Arial"/>
              <a:buChar char="•"/>
              <a:tabLst>
                <a:tab pos="342265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proper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transition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files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records,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342900" marR="751205">
              <a:lnSpc>
                <a:spcPts val="2930"/>
              </a:lnSpc>
              <a:spcBef>
                <a:spcPts val="40"/>
              </a:spcBef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permanent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outgoing</a:t>
            </a:r>
            <a:r>
              <a:rPr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VP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Finance. Ask</a:t>
            </a:r>
            <a:r>
              <a:rPr sz="2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r>
              <a:rPr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records immediately.</a:t>
            </a:r>
            <a:endParaRPr sz="2400">
              <a:latin typeface="Calibri"/>
              <a:cs typeface="Calibri"/>
            </a:endParaRPr>
          </a:p>
          <a:p>
            <a:pPr marL="342265" indent="-291465">
              <a:lnSpc>
                <a:spcPts val="2745"/>
              </a:lnSpc>
              <a:buFont typeface="Arial"/>
              <a:buChar char="•"/>
              <a:tabLst>
                <a:tab pos="342265" algn="l"/>
              </a:tabLst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outgoing</a:t>
            </a:r>
            <a:r>
              <a:rPr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VP</a:t>
            </a:r>
            <a:r>
              <a:rPr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secure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signatures</a:t>
            </a:r>
            <a:r>
              <a:rPr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officers</a:t>
            </a:r>
            <a:r>
              <a:rPr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authorized</a:t>
            </a:r>
            <a:endParaRPr sz="24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  <a:spcBef>
                <a:spcPts val="50"/>
              </a:spcBef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sign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checks,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filing</a:t>
            </a:r>
            <a:r>
              <a:rPr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signature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cards</a:t>
            </a:r>
            <a:r>
              <a:rPr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bank.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8875" y="2095500"/>
            <a:ext cx="13430250" cy="9525"/>
          </a:xfrm>
          <a:custGeom>
            <a:avLst/>
            <a:gdLst/>
            <a:ahLst/>
            <a:cxnLst/>
            <a:rect l="l" t="t" r="r" b="b"/>
            <a:pathLst>
              <a:path w="13430250" h="9525">
                <a:moveTo>
                  <a:pt x="13430250" y="0"/>
                </a:moveTo>
                <a:lnTo>
                  <a:pt x="0" y="0"/>
                </a:lnTo>
                <a:lnTo>
                  <a:pt x="0" y="9525"/>
                </a:lnTo>
                <a:lnTo>
                  <a:pt x="13430250" y="9525"/>
                </a:lnTo>
                <a:lnTo>
                  <a:pt x="1343025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3572" rIns="0" bIns="0" rtlCol="0">
            <a:spAutoFit/>
          </a:bodyPr>
          <a:lstStyle/>
          <a:p>
            <a:pPr marL="3166745">
              <a:lnSpc>
                <a:spcPct val="100000"/>
              </a:lnSpc>
              <a:spcBef>
                <a:spcPts val="130"/>
              </a:spcBef>
            </a:pPr>
            <a:r>
              <a:rPr sz="6500" b="0" i="1" spc="-10">
                <a:solidFill>
                  <a:srgbClr val="11B3EB"/>
                </a:solidFill>
                <a:latin typeface="Arial"/>
                <a:cs typeface="Arial"/>
              </a:rPr>
              <a:t>Finance</a:t>
            </a:r>
            <a:r>
              <a:rPr sz="6500" b="0" i="1" spc="-11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6500" b="0">
                <a:solidFill>
                  <a:srgbClr val="0C0804"/>
                </a:solidFill>
                <a:latin typeface="Arial"/>
                <a:cs typeface="Arial"/>
              </a:rPr>
              <a:t>Leadership</a:t>
            </a:r>
            <a:r>
              <a:rPr sz="6500" b="0" spc="-17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6500" b="0" spc="-480">
                <a:solidFill>
                  <a:srgbClr val="0C0804"/>
                </a:solidFill>
                <a:latin typeface="Arial"/>
                <a:cs typeface="Arial"/>
              </a:rPr>
              <a:t>T</a:t>
            </a:r>
            <a:r>
              <a:rPr sz="6500" b="0" spc="80">
                <a:solidFill>
                  <a:srgbClr val="0C0804"/>
                </a:solidFill>
                <a:latin typeface="Arial"/>
                <a:cs typeface="Arial"/>
              </a:rPr>
              <a:t>r</a:t>
            </a:r>
            <a:r>
              <a:rPr sz="6500" b="0" spc="105">
                <a:solidFill>
                  <a:srgbClr val="0C0804"/>
                </a:solidFill>
                <a:latin typeface="Arial"/>
                <a:cs typeface="Arial"/>
              </a:rPr>
              <a:t>a</a:t>
            </a:r>
            <a:r>
              <a:rPr sz="6500" b="0" spc="175">
                <a:solidFill>
                  <a:srgbClr val="0C0804"/>
                </a:solidFill>
                <a:latin typeface="Arial"/>
                <a:cs typeface="Arial"/>
              </a:rPr>
              <a:t>n</a:t>
            </a:r>
            <a:r>
              <a:rPr sz="6500" b="0" spc="85">
                <a:solidFill>
                  <a:srgbClr val="0C0804"/>
                </a:solidFill>
                <a:latin typeface="Arial"/>
                <a:cs typeface="Arial"/>
              </a:rPr>
              <a:t>s</a:t>
            </a:r>
            <a:r>
              <a:rPr sz="6500" b="0" spc="180">
                <a:solidFill>
                  <a:srgbClr val="0C0804"/>
                </a:solidFill>
                <a:latin typeface="Arial"/>
                <a:cs typeface="Arial"/>
              </a:rPr>
              <a:t>i</a:t>
            </a:r>
            <a:r>
              <a:rPr sz="6500" b="0" spc="150">
                <a:solidFill>
                  <a:srgbClr val="0C0804"/>
                </a:solidFill>
                <a:latin typeface="Arial"/>
                <a:cs typeface="Arial"/>
              </a:rPr>
              <a:t>t</a:t>
            </a:r>
            <a:r>
              <a:rPr sz="6500" b="0" spc="105">
                <a:solidFill>
                  <a:srgbClr val="0C0804"/>
                </a:solidFill>
                <a:latin typeface="Arial"/>
                <a:cs typeface="Arial"/>
              </a:rPr>
              <a:t>i</a:t>
            </a:r>
            <a:r>
              <a:rPr sz="6500" b="0" spc="145">
                <a:solidFill>
                  <a:srgbClr val="0C0804"/>
                </a:solidFill>
                <a:latin typeface="Arial"/>
                <a:cs typeface="Arial"/>
              </a:rPr>
              <a:t>on</a:t>
            </a:r>
            <a:endParaRPr sz="6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1633" y="2254948"/>
            <a:ext cx="38328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>
                <a:solidFill>
                  <a:srgbClr val="0C0804"/>
                </a:solidFill>
                <a:latin typeface="Arial"/>
                <a:cs typeface="Arial"/>
              </a:rPr>
              <a:t>Preparing</a:t>
            </a:r>
            <a:r>
              <a:rPr sz="3000" spc="1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000" spc="130">
                <a:solidFill>
                  <a:srgbClr val="0C0804"/>
                </a:solidFill>
                <a:latin typeface="Arial"/>
                <a:cs typeface="Arial"/>
              </a:rPr>
              <a:t>for</a:t>
            </a:r>
            <a:r>
              <a:rPr sz="3000" spc="6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0C0804"/>
                </a:solidFill>
                <a:latin typeface="Arial"/>
                <a:cs typeface="Arial"/>
              </a:rPr>
              <a:t>Success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7525" y="2867025"/>
            <a:ext cx="4552950" cy="26860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5825" y="2838450"/>
            <a:ext cx="4457700" cy="26765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925" y="2914650"/>
            <a:ext cx="4552950" cy="26860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27630" y="6356413"/>
            <a:ext cx="2910205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4675">
              <a:lnSpc>
                <a:spcPct val="112400"/>
              </a:lnSpc>
              <a:spcBef>
                <a:spcPts val="95"/>
              </a:spcBef>
            </a:pPr>
            <a:r>
              <a:rPr sz="2450" spc="-10">
                <a:solidFill>
                  <a:srgbClr val="0C0804"/>
                </a:solidFill>
                <a:latin typeface="Arial"/>
                <a:cs typeface="Arial"/>
              </a:rPr>
              <a:t>ALIGNMENT </a:t>
            </a:r>
            <a:r>
              <a:rPr sz="2450">
                <a:solidFill>
                  <a:srgbClr val="0C0804"/>
                </a:solidFill>
                <a:latin typeface="Arial"/>
                <a:cs typeface="Arial"/>
              </a:rPr>
              <a:t>WITH</a:t>
            </a:r>
            <a:r>
              <a:rPr sz="2450" spc="-12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135">
                <a:solidFill>
                  <a:srgbClr val="0C0804"/>
                </a:solidFill>
                <a:latin typeface="Arial"/>
                <a:cs typeface="Arial"/>
              </a:rPr>
              <a:t>THE</a:t>
            </a:r>
            <a:r>
              <a:rPr sz="2450" spc="-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155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39088" y="6252654"/>
            <a:ext cx="2022475" cy="86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765">
              <a:lnSpc>
                <a:spcPct val="112300"/>
              </a:lnSpc>
              <a:spcBef>
                <a:spcPts val="95"/>
              </a:spcBef>
            </a:pPr>
            <a:r>
              <a:rPr sz="2450" spc="-150">
                <a:solidFill>
                  <a:srgbClr val="0C0804"/>
                </a:solidFill>
                <a:latin typeface="Arial"/>
                <a:cs typeface="Arial"/>
              </a:rPr>
              <a:t>STRENGTHEN </a:t>
            </a:r>
            <a:r>
              <a:rPr sz="2450" spc="-175">
                <a:solidFill>
                  <a:srgbClr val="0C0804"/>
                </a:solidFill>
                <a:latin typeface="Arial"/>
                <a:cs typeface="Arial"/>
              </a:rPr>
              <a:t>MEMBER</a:t>
            </a:r>
            <a:r>
              <a:rPr sz="2450" spc="3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55">
                <a:solidFill>
                  <a:srgbClr val="0C0804"/>
                </a:solidFill>
                <a:latin typeface="Arial"/>
                <a:cs typeface="Arial"/>
              </a:rPr>
              <a:t>TIES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9601" y="6282499"/>
            <a:ext cx="2833370" cy="822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596265">
              <a:lnSpc>
                <a:spcPct val="112300"/>
              </a:lnSpc>
              <a:spcBef>
                <a:spcPts val="95"/>
              </a:spcBef>
            </a:pPr>
            <a:r>
              <a:rPr lang="en-US" sz="2450" spc="-90" dirty="0">
                <a:solidFill>
                  <a:srgbClr val="0C0804"/>
                </a:solidFill>
                <a:latin typeface="Arial"/>
                <a:cs typeface="Arial"/>
              </a:rPr>
              <a:t>CULTIVATE</a:t>
            </a:r>
            <a:r>
              <a:rPr sz="2450" spc="-9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165" dirty="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2450" spc="2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2450" spc="-180" dirty="0">
                <a:solidFill>
                  <a:srgbClr val="0C0804"/>
                </a:solidFill>
                <a:latin typeface="Arial"/>
                <a:cs typeface="Arial"/>
              </a:rPr>
              <a:t>CULTURE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8875" y="933450"/>
            <a:ext cx="13430250" cy="9525"/>
          </a:xfrm>
          <a:custGeom>
            <a:avLst/>
            <a:gdLst/>
            <a:ahLst/>
            <a:cxnLst/>
            <a:rect l="l" t="t" r="r" b="b"/>
            <a:pathLst>
              <a:path w="13430250" h="9525">
                <a:moveTo>
                  <a:pt x="13430250" y="0"/>
                </a:moveTo>
                <a:lnTo>
                  <a:pt x="0" y="0"/>
                </a:lnTo>
                <a:lnTo>
                  <a:pt x="0" y="9525"/>
                </a:lnTo>
                <a:lnTo>
                  <a:pt x="13430250" y="9525"/>
                </a:lnTo>
                <a:lnTo>
                  <a:pt x="1343025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1615" y="-136461"/>
            <a:ext cx="11235055" cy="1021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0" b="0" i="1" spc="-10">
                <a:solidFill>
                  <a:srgbClr val="11B3EB"/>
                </a:solidFill>
                <a:latin typeface="Arial"/>
                <a:cs typeface="Arial"/>
              </a:rPr>
              <a:t>Finance</a:t>
            </a:r>
            <a:r>
              <a:rPr sz="6500" b="0" i="1" spc="-135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6500" b="0">
                <a:solidFill>
                  <a:srgbClr val="0C0804"/>
                </a:solidFill>
                <a:latin typeface="Arial"/>
                <a:cs typeface="Arial"/>
              </a:rPr>
              <a:t>Leadership</a:t>
            </a:r>
            <a:r>
              <a:rPr sz="6500" b="0" spc="-204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6500" b="0" spc="-480">
                <a:solidFill>
                  <a:srgbClr val="0C0804"/>
                </a:solidFill>
                <a:latin typeface="Arial"/>
                <a:cs typeface="Arial"/>
              </a:rPr>
              <a:t>T</a:t>
            </a:r>
            <a:r>
              <a:rPr sz="6500" b="0" spc="80">
                <a:solidFill>
                  <a:srgbClr val="0C0804"/>
                </a:solidFill>
                <a:latin typeface="Arial"/>
                <a:cs typeface="Arial"/>
              </a:rPr>
              <a:t>r</a:t>
            </a:r>
            <a:r>
              <a:rPr sz="6500" b="0" spc="105">
                <a:solidFill>
                  <a:srgbClr val="0C0804"/>
                </a:solidFill>
                <a:latin typeface="Arial"/>
                <a:cs typeface="Arial"/>
              </a:rPr>
              <a:t>a</a:t>
            </a:r>
            <a:r>
              <a:rPr sz="6500" b="0" spc="175">
                <a:solidFill>
                  <a:srgbClr val="0C0804"/>
                </a:solidFill>
                <a:latin typeface="Arial"/>
                <a:cs typeface="Arial"/>
              </a:rPr>
              <a:t>n</a:t>
            </a:r>
            <a:r>
              <a:rPr sz="6500" b="0" spc="85">
                <a:solidFill>
                  <a:srgbClr val="0C0804"/>
                </a:solidFill>
                <a:latin typeface="Arial"/>
                <a:cs typeface="Arial"/>
              </a:rPr>
              <a:t>s</a:t>
            </a:r>
            <a:r>
              <a:rPr sz="6500" b="0" spc="175">
                <a:solidFill>
                  <a:srgbClr val="0C0804"/>
                </a:solidFill>
                <a:latin typeface="Arial"/>
                <a:cs typeface="Arial"/>
              </a:rPr>
              <a:t>i</a:t>
            </a:r>
            <a:r>
              <a:rPr sz="6500" b="0" spc="150">
                <a:solidFill>
                  <a:srgbClr val="0C0804"/>
                </a:solidFill>
                <a:latin typeface="Arial"/>
                <a:cs typeface="Arial"/>
              </a:rPr>
              <a:t>t</a:t>
            </a:r>
            <a:r>
              <a:rPr sz="6500" b="0" spc="105">
                <a:solidFill>
                  <a:srgbClr val="0C0804"/>
                </a:solidFill>
                <a:latin typeface="Arial"/>
                <a:cs typeface="Arial"/>
              </a:rPr>
              <a:t>i</a:t>
            </a:r>
            <a:r>
              <a:rPr sz="6500" b="0" spc="145">
                <a:solidFill>
                  <a:srgbClr val="0C0804"/>
                </a:solidFill>
                <a:latin typeface="Arial"/>
                <a:cs typeface="Arial"/>
              </a:rPr>
              <a:t>on</a:t>
            </a:r>
            <a:endParaRPr sz="6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1633" y="1007681"/>
            <a:ext cx="38328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>
                <a:solidFill>
                  <a:srgbClr val="0C0804"/>
                </a:solidFill>
                <a:latin typeface="Arial"/>
                <a:cs typeface="Arial"/>
              </a:rPr>
              <a:t>Preparing</a:t>
            </a:r>
            <a:r>
              <a:rPr sz="3000" spc="125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000" spc="130">
                <a:solidFill>
                  <a:srgbClr val="0C0804"/>
                </a:solidFill>
                <a:latin typeface="Arial"/>
                <a:cs typeface="Arial"/>
              </a:rPr>
              <a:t>for</a:t>
            </a:r>
            <a:r>
              <a:rPr sz="3000" spc="6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000" spc="-10">
                <a:solidFill>
                  <a:srgbClr val="0C0804"/>
                </a:solidFill>
                <a:latin typeface="Arial"/>
                <a:cs typeface="Arial"/>
              </a:rPr>
              <a:t>Success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93471" y="1635074"/>
          <a:ext cx="17295494" cy="8244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465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SAMPLE</a:t>
                      </a:r>
                      <a:r>
                        <a:rPr sz="1550" b="1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1550" b="1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</a:t>
                      </a:r>
                      <a:r>
                        <a:rPr sz="1550" b="1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Transition</a:t>
                      </a:r>
                      <a:r>
                        <a:rPr sz="1550" b="1" spc="1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Document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7620">
                        <a:lnSpc>
                          <a:spcPts val="1855"/>
                        </a:lnSpc>
                        <a:spcBef>
                          <a:spcPts val="30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Incoming</a:t>
                      </a:r>
                      <a:r>
                        <a:rPr sz="15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0">
                          <a:latin typeface="Calibri"/>
                          <a:cs typeface="Calibri"/>
                        </a:rPr>
                        <a:t>VP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Finance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55"/>
                        </a:lnSpc>
                        <a:spcBef>
                          <a:spcPts val="30"/>
                        </a:spcBef>
                      </a:pPr>
                      <a:r>
                        <a:rPr sz="1550" spc="-10">
                          <a:latin typeface="Calibri"/>
                          <a:cs typeface="Calibri"/>
                        </a:rPr>
                        <a:t>Phone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855"/>
                        </a:lnSpc>
                        <a:spcBef>
                          <a:spcPts val="30"/>
                        </a:spcBef>
                      </a:pPr>
                      <a:r>
                        <a:rPr sz="1550" spc="-10">
                          <a:latin typeface="Calibri"/>
                          <a:cs typeface="Calibri"/>
                        </a:rPr>
                        <a:t>Email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7620">
                        <a:lnSpc>
                          <a:spcPts val="1850"/>
                        </a:lnSpc>
                        <a:spcBef>
                          <a:spcPts val="30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5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VP</a:t>
                      </a:r>
                      <a:r>
                        <a:rPr sz="15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Finance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50"/>
                        </a:lnSpc>
                        <a:spcBef>
                          <a:spcPts val="30"/>
                        </a:spcBef>
                      </a:pPr>
                      <a:r>
                        <a:rPr sz="1550" spc="-10">
                          <a:latin typeface="Calibri"/>
                          <a:cs typeface="Calibri"/>
                        </a:rPr>
                        <a:t>Phone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850"/>
                        </a:lnSpc>
                        <a:spcBef>
                          <a:spcPts val="30"/>
                        </a:spcBef>
                      </a:pPr>
                      <a:r>
                        <a:rPr sz="1550" spc="-10">
                          <a:latin typeface="Calibri"/>
                          <a:cs typeface="Calibri"/>
                        </a:rPr>
                        <a:t>Email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Review</a:t>
                      </a:r>
                      <a:r>
                        <a:rPr sz="15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role,</a:t>
                      </a:r>
                      <a:r>
                        <a:rPr sz="15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responsibilities</a:t>
                      </a:r>
                      <a:r>
                        <a:rPr sz="15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15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attributes.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7620" marR="22225">
                        <a:lnSpc>
                          <a:spcPct val="101000"/>
                        </a:lnSpc>
                        <a:spcBef>
                          <a:spcPts val="725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Strategic</a:t>
                      </a:r>
                      <a:r>
                        <a:rPr sz="15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Goals</a:t>
                      </a:r>
                      <a:r>
                        <a:rPr sz="15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Objectives</a:t>
                      </a:r>
                      <a:r>
                        <a:rPr sz="15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this</a:t>
                      </a:r>
                      <a:r>
                        <a:rPr sz="15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5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supporting committees: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Successful</a:t>
                      </a:r>
                      <a:r>
                        <a:rPr sz="15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Processes</a:t>
                      </a:r>
                      <a:r>
                        <a:rPr sz="15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which</a:t>
                      </a:r>
                      <a:r>
                        <a:rPr sz="1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1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be</a:t>
                      </a:r>
                      <a:r>
                        <a:rPr sz="15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continued: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Challenges</a:t>
                      </a:r>
                      <a:r>
                        <a:rPr sz="15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Faced</a:t>
                      </a:r>
                      <a:r>
                        <a:rPr sz="15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VP</a:t>
                      </a:r>
                      <a:r>
                        <a:rPr sz="1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Finance</a:t>
                      </a:r>
                      <a:r>
                        <a:rPr sz="15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Executive</a:t>
                      </a:r>
                      <a:r>
                        <a:rPr sz="15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Committee: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Action</a:t>
                      </a:r>
                      <a:r>
                        <a:rPr sz="15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Items/Pending</a:t>
                      </a:r>
                      <a:r>
                        <a:rPr sz="15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Issues: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7620" marR="478790">
                        <a:lnSpc>
                          <a:spcPct val="100899"/>
                        </a:lnSpc>
                        <a:spcBef>
                          <a:spcPts val="755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Recommendations</a:t>
                      </a:r>
                      <a:r>
                        <a:rPr sz="1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ways</a:t>
                      </a:r>
                      <a:r>
                        <a:rPr sz="1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5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or</a:t>
                      </a:r>
                      <a:r>
                        <a:rPr sz="15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streamline</a:t>
                      </a:r>
                      <a:r>
                        <a:rPr sz="15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550">
                          <a:latin typeface="Calibri"/>
                          <a:cs typeface="Calibri"/>
                        </a:rPr>
                        <a:t>challenges</a:t>
                      </a:r>
                      <a:r>
                        <a:rPr sz="1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pending</a:t>
                      </a:r>
                      <a:r>
                        <a:rPr sz="15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issues: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>
                          <a:latin typeface="Calibri"/>
                          <a:cs typeface="Calibri"/>
                        </a:rPr>
                        <a:t>Predecessor</a:t>
                      </a:r>
                      <a:r>
                        <a:rPr sz="15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5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following</a:t>
                      </a:r>
                      <a:r>
                        <a:rPr sz="1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>
                          <a:latin typeface="Calibri"/>
                          <a:cs typeface="Calibri"/>
                        </a:rPr>
                        <a:t>supporting</a:t>
                      </a:r>
                      <a:r>
                        <a:rPr sz="1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>
                          <a:latin typeface="Calibri"/>
                          <a:cs typeface="Calibri"/>
                        </a:rPr>
                        <a:t>documents: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>
                          <a:latin typeface="Arial"/>
                          <a:cs typeface="Arial"/>
                        </a:rPr>
                        <a:t>Support</a:t>
                      </a:r>
                      <a:r>
                        <a:rPr sz="1550" spc="10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Committee</a:t>
                      </a:r>
                      <a:r>
                        <a:rPr sz="1550" spc="11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chairs</a:t>
                      </a:r>
                      <a:r>
                        <a:rPr sz="1550" spc="13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list</a:t>
                      </a:r>
                      <a:r>
                        <a:rPr sz="1550" spc="10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with</a:t>
                      </a:r>
                      <a:r>
                        <a:rPr sz="1550" spc="114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contact</a:t>
                      </a:r>
                      <a:r>
                        <a:rPr sz="1550" spc="10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>
                          <a:latin typeface="Arial"/>
                          <a:cs typeface="Arial"/>
                        </a:rPr>
                        <a:t>information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0680">
                <a:tc gridSpan="6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50">
                          <a:latin typeface="Arial"/>
                          <a:cs typeface="Arial"/>
                        </a:rPr>
                        <a:t>Description</a:t>
                      </a:r>
                      <a:r>
                        <a:rPr sz="1550" spc="13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of</a:t>
                      </a:r>
                      <a:r>
                        <a:rPr sz="1550" spc="12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all</a:t>
                      </a:r>
                      <a:r>
                        <a:rPr sz="1550" spc="14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programs/initiatives</a:t>
                      </a:r>
                      <a:r>
                        <a:rPr sz="1550" spc="6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that</a:t>
                      </a:r>
                      <a:r>
                        <a:rPr sz="1550" spc="12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were</a:t>
                      </a:r>
                      <a:r>
                        <a:rPr sz="155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planned</a:t>
                      </a:r>
                      <a:r>
                        <a:rPr sz="155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by</a:t>
                      </a:r>
                      <a:r>
                        <a:rPr sz="1550" spc="6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the</a:t>
                      </a:r>
                      <a:r>
                        <a:rPr sz="155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reporting</a:t>
                      </a:r>
                      <a:r>
                        <a:rPr sz="155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committees</a:t>
                      </a:r>
                      <a:r>
                        <a:rPr sz="1550" spc="6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55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any</a:t>
                      </a:r>
                      <a:r>
                        <a:rPr sz="1550" spc="6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vendors/sponsors</a:t>
                      </a:r>
                      <a:r>
                        <a:rPr sz="1550" spc="15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that</a:t>
                      </a:r>
                      <a:r>
                        <a:rPr sz="1550" spc="12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>
                          <a:latin typeface="Arial"/>
                          <a:cs typeface="Arial"/>
                        </a:rPr>
                        <a:t>were</a:t>
                      </a:r>
                      <a:r>
                        <a:rPr sz="155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>
                          <a:latin typeface="Arial"/>
                          <a:cs typeface="Arial"/>
                        </a:rPr>
                        <a:t>used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7185">
                <a:tc gridSpan="6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50">
                          <a:latin typeface="Arial"/>
                          <a:cs typeface="Arial"/>
                        </a:rPr>
                        <a:t>Copies</a:t>
                      </a:r>
                      <a:r>
                        <a:rPr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of</a:t>
                      </a:r>
                      <a:r>
                        <a:rPr sz="1550" spc="9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all</a:t>
                      </a:r>
                      <a:r>
                        <a:rPr sz="15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meeting</a:t>
                      </a:r>
                      <a:r>
                        <a:rPr sz="1550" spc="10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notices</a:t>
                      </a:r>
                      <a:r>
                        <a:rPr sz="1550" spc="12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or</a:t>
                      </a:r>
                      <a:r>
                        <a:rPr sz="1550" spc="16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marketing</a:t>
                      </a:r>
                      <a:r>
                        <a:rPr sz="1550" spc="10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>
                          <a:latin typeface="Arial"/>
                          <a:cs typeface="Arial"/>
                        </a:rPr>
                        <a:t>materials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0680">
                <a:tc gridSpan="6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550">
                          <a:latin typeface="Arial"/>
                          <a:cs typeface="Arial"/>
                        </a:rPr>
                        <a:t>Any</a:t>
                      </a:r>
                      <a:r>
                        <a:rPr sz="1550" spc="10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other</a:t>
                      </a:r>
                      <a:r>
                        <a:rPr sz="1550" spc="7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materials</a:t>
                      </a:r>
                      <a:r>
                        <a:rPr sz="1550" spc="10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that</a:t>
                      </a:r>
                      <a:r>
                        <a:rPr sz="1550" spc="7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you</a:t>
                      </a:r>
                      <a:r>
                        <a:rPr sz="1550" spc="9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feel</a:t>
                      </a:r>
                      <a:r>
                        <a:rPr sz="15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would</a:t>
                      </a:r>
                      <a:r>
                        <a:rPr sz="1550" spc="8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be</a:t>
                      </a:r>
                      <a:r>
                        <a:rPr sz="15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helpful</a:t>
                      </a:r>
                      <a:r>
                        <a:rPr sz="1550" spc="9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90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the</a:t>
                      </a:r>
                      <a:r>
                        <a:rPr sz="1550" spc="8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new</a:t>
                      </a:r>
                      <a:r>
                        <a:rPr sz="155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1550">
                          <a:latin typeface="Arial"/>
                          <a:cs typeface="Arial"/>
                        </a:rPr>
                        <a:t>board</a:t>
                      </a:r>
                      <a:r>
                        <a:rPr sz="1550" spc="85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>
                          <a:latin typeface="Arial"/>
                          <a:cs typeface="Arial"/>
                        </a:rPr>
                        <a:t>position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4484</Words>
  <Application>Microsoft Macintosh PowerPoint</Application>
  <PresentationFormat>Custom</PresentationFormat>
  <Paragraphs>595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Times New Roman</vt:lpstr>
      <vt:lpstr>Wingdings</vt:lpstr>
      <vt:lpstr>Office Theme</vt:lpstr>
      <vt:lpstr>FINANCE &amp; CHAPTER ADMINISTRATOR HANDBOOK</vt:lpstr>
      <vt:lpstr>There’s a LOT to Know…</vt:lpstr>
      <vt:lpstr>But there also are a LOT of Resources and Support available to you</vt:lpstr>
      <vt:lpstr>CHAPTER FINANCE 101</vt:lpstr>
      <vt:lpstr>Role of VP &amp; Director of Finance</vt:lpstr>
      <vt:lpstr>Finance Roles &amp; Responsibilities</vt:lpstr>
      <vt:lpstr>Leadership Responsibilities</vt:lpstr>
      <vt:lpstr>Finance Leadership Transition</vt:lpstr>
      <vt:lpstr>Finance Leadership Transition</vt:lpstr>
      <vt:lpstr>Chapter Financial Platform QuickBooks</vt:lpstr>
      <vt:lpstr>Questions &amp; Answers</vt:lpstr>
      <vt:lpstr>FINANCIAL REPORTING</vt:lpstr>
      <vt:lpstr>CASH VS. ACCRUAL ACCOUNTING</vt:lpstr>
      <vt:lpstr>UNDERSTANDING FINANCIAL STATEMENTS</vt:lpstr>
      <vt:lpstr>STATEMENT OF FINANCIAL POSITION</vt:lpstr>
      <vt:lpstr>STATEMENT OF ACTIVITIES</vt:lpstr>
      <vt:lpstr>PROFIT AND LOSS STATEMENT</vt:lpstr>
      <vt:lpstr>CASH FLOW STATEMENT</vt:lpstr>
      <vt:lpstr>CASH RESERVES</vt:lpstr>
      <vt:lpstr>CASH ANALYSIS TOOL EXAMPLE</vt:lpstr>
      <vt:lpstr>CHAPTER $$$$</vt:lpstr>
      <vt:lpstr>Budgeting and Forecasting (WHY)</vt:lpstr>
      <vt:lpstr>Chapter Budgets</vt:lpstr>
      <vt:lpstr>Banking and Investments (HOW)</vt:lpstr>
      <vt:lpstr>Banking</vt:lpstr>
      <vt:lpstr>Banking – continued</vt:lpstr>
      <vt:lpstr>Credit Cards and Debit Cards</vt:lpstr>
      <vt:lpstr>Protecting Your Chapter’s Assets</vt:lpstr>
      <vt:lpstr>COMPLIANCE AND SECURITY INFORMATION</vt:lpstr>
      <vt:lpstr>1</vt:lpstr>
      <vt:lpstr>CHAPTER PARTNERSHIPS</vt:lpstr>
      <vt:lpstr>Strategic Partnership Activation &amp; Fulfillment</vt:lpstr>
      <vt:lpstr>Sponsorship</vt:lpstr>
      <vt:lpstr>Chapter Web Sponsorships</vt:lpstr>
      <vt:lpstr>PowerPoint Presentation</vt:lpstr>
      <vt:lpstr>PowerPoint Presentation</vt:lpstr>
      <vt:lpstr>PowerPoint Presentation</vt:lpstr>
      <vt:lpstr>Chapter Partnership Best Practices</vt:lpstr>
      <vt:lpstr>SUPPORT &amp; RESOURCES</vt:lpstr>
      <vt:lpstr>Working with your Chapter Administrator</vt:lpstr>
      <vt:lpstr>CHAPTER ADMINISTRATOR Policies &amp; Guidelines</vt:lpstr>
      <vt:lpstr>CHAPTER LEADERS RESOURCES</vt:lpstr>
      <vt:lpstr>CHAPTER SUPPORT FRAMEWORK</vt:lpstr>
      <vt:lpstr>FINANCE &amp; CHAPTER ADMINISTRATOR HANDBOOK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&amp; CHAPTER ADMINISTRATOR HANDBOOK</dc:title>
  <cp:lastModifiedBy>Leslie Scantlebury</cp:lastModifiedBy>
  <cp:revision>3</cp:revision>
  <dcterms:created xsi:type="dcterms:W3CDTF">2024-08-26T20:24:25Z</dcterms:created>
  <dcterms:modified xsi:type="dcterms:W3CDTF">2025-08-12T15:57:50Z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2024-08-26T00:00:00Z</vt:filetime>
  </property>
  <property fmtid="{D5CDD505-2E9C-101B-9397-08002B2CF9AE}" pid="3" name="LastSaved">
    <vt:filetime>2024-08-26T00:00:00Z</vt:filetime>
  </property>
</Properties>
</file>