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7" r:id="rId5"/>
  </p:sldMasterIdLst>
  <p:notesMasterIdLst>
    <p:notesMasterId r:id="rId60"/>
  </p:notesMasterIdLst>
  <p:sldIdLst>
    <p:sldId id="256" r:id="rId6"/>
    <p:sldId id="257" r:id="rId7"/>
    <p:sldId id="259" r:id="rId8"/>
    <p:sldId id="260" r:id="rId9"/>
    <p:sldId id="261" r:id="rId10"/>
    <p:sldId id="262" r:id="rId11"/>
    <p:sldId id="312" r:id="rId12"/>
    <p:sldId id="263" r:id="rId13"/>
    <p:sldId id="264" r:id="rId14"/>
    <p:sldId id="265" r:id="rId15"/>
    <p:sldId id="266" r:id="rId16"/>
    <p:sldId id="304" r:id="rId17"/>
    <p:sldId id="267" r:id="rId18"/>
    <p:sldId id="313" r:id="rId19"/>
    <p:sldId id="268" r:id="rId20"/>
    <p:sldId id="269" r:id="rId21"/>
    <p:sldId id="270" r:id="rId22"/>
    <p:sldId id="271" r:id="rId23"/>
    <p:sldId id="272" r:id="rId24"/>
    <p:sldId id="273" r:id="rId25"/>
    <p:sldId id="274" r:id="rId26"/>
    <p:sldId id="275" r:id="rId27"/>
    <p:sldId id="276" r:id="rId28"/>
    <p:sldId id="277" r:id="rId29"/>
    <p:sldId id="278" r:id="rId30"/>
    <p:sldId id="311" r:id="rId31"/>
    <p:sldId id="283" r:id="rId32"/>
    <p:sldId id="284" r:id="rId33"/>
    <p:sldId id="310" r:id="rId34"/>
    <p:sldId id="285" r:id="rId35"/>
    <p:sldId id="309" r:id="rId36"/>
    <p:sldId id="286" r:id="rId37"/>
    <p:sldId id="308" r:id="rId38"/>
    <p:sldId id="287" r:id="rId39"/>
    <p:sldId id="288" r:id="rId40"/>
    <p:sldId id="289" r:id="rId41"/>
    <p:sldId id="315" r:id="rId42"/>
    <p:sldId id="290" r:id="rId43"/>
    <p:sldId id="291" r:id="rId44"/>
    <p:sldId id="292" r:id="rId45"/>
    <p:sldId id="293" r:id="rId46"/>
    <p:sldId id="258" r:id="rId47"/>
    <p:sldId id="294" r:id="rId48"/>
    <p:sldId id="295" r:id="rId49"/>
    <p:sldId id="296" r:id="rId50"/>
    <p:sldId id="298" r:id="rId51"/>
    <p:sldId id="314" r:id="rId52"/>
    <p:sldId id="299" r:id="rId53"/>
    <p:sldId id="300" r:id="rId54"/>
    <p:sldId id="301" r:id="rId55"/>
    <p:sldId id="302" r:id="rId56"/>
    <p:sldId id="305" r:id="rId57"/>
    <p:sldId id="297" r:id="rId58"/>
    <p:sldId id="303" r:id="rId59"/>
  </p:sldIdLst>
  <p:sldSz cx="18288000" cy="10287000"/>
  <p:notesSz cx="18288000" cy="10287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17A5701-9E10-E807-1CF2-B7640AF5462B}" name="Angela Layton" initials="AL" userId="S::alayton@mpiweb.org::3a97870b-659e-457e-a028-64f2e094d873" providerId="AD"/>
  <p188:author id="{6371FC3B-E3F6-98A5-40F5-83E33D9EF551}" name="Timothy Gunn" initials="TG" userId="S::tgunn@mpiweb.org::88719ba8-18e8-419a-8bb6-5b93dbfdec8d" providerId="AD"/>
  <p188:author id="{D7B21342-B78A-B2E3-FF5E-D6D0DEA702E2}" name="Marcelo DeOliveira" initials="MD" userId="S::mdeoliveira@mpiweb.org::10d24e1d-7848-46c6-ad9b-6aff10d41805" providerId="AD"/>
  <p188:author id="{6D70AA83-1A6F-B692-75FB-CBCCF86FD9F5}" name="Marcelo DeOliveira" initials="MD" userId="S::MDeOliveira@mpiweb.org::10d24e1d-7848-46c6-ad9b-6aff10d41805" providerId="AD"/>
  <p188:author id="{A60BC4D6-E3D6-D740-14E7-27389B12C768}" name="Angela Layton" initials="AL" userId="S::ALayton@mpiweb.org::3a97870b-659e-457e-a028-64f2e094d873"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74" y="84"/>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presProps" Target="pres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notesMaster" Target="notesMasters/notesMaster1.xml"/><Relationship Id="rId65"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othy Gunn" userId="88719ba8-18e8-419a-8bb6-5b93dbfdec8d" providerId="ADAL" clId="{4C970EEF-CDB4-4ED7-A6C8-B845AD86FDC1}"/>
    <pc:docChg chg="modSld">
      <pc:chgData name="Timothy Gunn" userId="88719ba8-18e8-419a-8bb6-5b93dbfdec8d" providerId="ADAL" clId="{4C970EEF-CDB4-4ED7-A6C8-B845AD86FDC1}" dt="2026-08-24T19:40:32.949" v="10" actId="20577"/>
      <pc:docMkLst>
        <pc:docMk/>
      </pc:docMkLst>
      <pc:sldChg chg="modSp mod">
        <pc:chgData name="Timothy Gunn" userId="88719ba8-18e8-419a-8bb6-5b93dbfdec8d" providerId="ADAL" clId="{4C970EEF-CDB4-4ED7-A6C8-B845AD86FDC1}" dt="2026-08-24T19:40:32.949" v="10" actId="20577"/>
        <pc:sldMkLst>
          <pc:docMk/>
          <pc:sldMk cId="0" sldId="302"/>
        </pc:sldMkLst>
        <pc:spChg chg="mod">
          <ac:chgData name="Timothy Gunn" userId="88719ba8-18e8-419a-8bb6-5b93dbfdec8d" providerId="ADAL" clId="{4C970EEF-CDB4-4ED7-A6C8-B845AD86FDC1}" dt="2026-08-24T19:40:32.949" v="10" actId="20577"/>
          <ac:spMkLst>
            <pc:docMk/>
            <pc:sldMk cId="0" sldId="302"/>
            <ac:spMk id="85" creationId="{00000000-0000-0000-0000-000000000000}"/>
          </ac:spMkLst>
        </pc:spChg>
      </pc:sldChg>
    </pc:docChg>
  </pc:docChgLst>
  <pc:docChgLst>
    <pc:chgData name="Angela Layton" userId="3a97870b-659e-457e-a028-64f2e094d873" providerId="ADAL" clId="{A13313CF-3C30-4A97-86AA-D0E4DFD9D34D}"/>
    <pc:docChg chg="undo custSel addSld modSld">
      <pc:chgData name="Angela Layton" userId="3a97870b-659e-457e-a028-64f2e094d873" providerId="ADAL" clId="{A13313CF-3C30-4A97-86AA-D0E4DFD9D34D}" dt="2026-08-20T21:16:08.113" v="1513" actId="20577"/>
      <pc:docMkLst>
        <pc:docMk/>
      </pc:docMkLst>
      <pc:sldChg chg="delSp modSp mod">
        <pc:chgData name="Angela Layton" userId="3a97870b-659e-457e-a028-64f2e094d873" providerId="ADAL" clId="{A13313CF-3C30-4A97-86AA-D0E4DFD9D34D}" dt="2026-08-20T21:10:49.527" v="1403" actId="20577"/>
        <pc:sldMkLst>
          <pc:docMk/>
          <pc:sldMk cId="0" sldId="298"/>
        </pc:sldMkLst>
        <pc:spChg chg="mod">
          <ac:chgData name="Angela Layton" userId="3a97870b-659e-457e-a028-64f2e094d873" providerId="ADAL" clId="{A13313CF-3C30-4A97-86AA-D0E4DFD9D34D}" dt="2026-08-20T20:52:44.341" v="32" actId="20577"/>
          <ac:spMkLst>
            <pc:docMk/>
            <pc:sldMk cId="0" sldId="298"/>
            <ac:spMk id="5" creationId="{00000000-0000-0000-0000-000000000000}"/>
          </ac:spMkLst>
        </pc:spChg>
        <pc:spChg chg="mod">
          <ac:chgData name="Angela Layton" userId="3a97870b-659e-457e-a028-64f2e094d873" providerId="ADAL" clId="{A13313CF-3C30-4A97-86AA-D0E4DFD9D34D}" dt="2026-08-20T21:10:49.527" v="1403" actId="20577"/>
          <ac:spMkLst>
            <pc:docMk/>
            <pc:sldMk cId="0" sldId="298"/>
            <ac:spMk id="7" creationId="{00000000-0000-0000-0000-000000000000}"/>
          </ac:spMkLst>
        </pc:spChg>
      </pc:sldChg>
      <pc:sldChg chg="add">
        <pc:chgData name="Angela Layton" userId="3a97870b-659e-457e-a028-64f2e094d873" providerId="ADAL" clId="{A13313CF-3C30-4A97-86AA-D0E4DFD9D34D}" dt="2026-08-20T20:52:26.902" v="0"/>
        <pc:sldMkLst>
          <pc:docMk/>
          <pc:sldMk cId="1390948848" sldId="314"/>
        </pc:sldMkLst>
      </pc:sldChg>
      <pc:sldChg chg="delSp modSp add mod">
        <pc:chgData name="Angela Layton" userId="3a97870b-659e-457e-a028-64f2e094d873" providerId="ADAL" clId="{A13313CF-3C30-4A97-86AA-D0E4DFD9D34D}" dt="2026-08-20T21:16:08.113" v="1513" actId="20577"/>
        <pc:sldMkLst>
          <pc:docMk/>
          <pc:sldMk cId="3932710711" sldId="315"/>
        </pc:sldMkLst>
        <pc:spChg chg="mod">
          <ac:chgData name="Angela Layton" userId="3a97870b-659e-457e-a028-64f2e094d873" providerId="ADAL" clId="{A13313CF-3C30-4A97-86AA-D0E4DFD9D34D}" dt="2026-08-20T21:02:28.461" v="860" actId="20577"/>
          <ac:spMkLst>
            <pc:docMk/>
            <pc:sldMk cId="3932710711" sldId="315"/>
            <ac:spMk id="5" creationId="{0A71C7E9-7C07-B584-2080-473E46AE3135}"/>
          </ac:spMkLst>
        </pc:spChg>
        <pc:spChg chg="mod">
          <ac:chgData name="Angela Layton" userId="3a97870b-659e-457e-a028-64f2e094d873" providerId="ADAL" clId="{A13313CF-3C30-4A97-86AA-D0E4DFD9D34D}" dt="2026-08-20T21:16:08.113" v="1513" actId="20577"/>
          <ac:spMkLst>
            <pc:docMk/>
            <pc:sldMk cId="3932710711" sldId="315"/>
            <ac:spMk id="9" creationId="{EC36EF77-8C9A-C714-A87E-59399045E256}"/>
          </ac:spMkLst>
        </pc:spChg>
        <pc:spChg chg="mod">
          <ac:chgData name="Angela Layton" userId="3a97870b-659e-457e-a028-64f2e094d873" providerId="ADAL" clId="{A13313CF-3C30-4A97-86AA-D0E4DFD9D34D}" dt="2026-08-20T21:02:20.355" v="819" actId="1076"/>
          <ac:spMkLst>
            <pc:docMk/>
            <pc:sldMk cId="3932710711" sldId="315"/>
            <ac:spMk id="900" creationId="{5F84851F-A753-4920-5C09-6E553E0C111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0316F28A-E57B-4448-AA19-3E723A384246}" type="datetimeFigureOut">
              <a:rPr lang="en-US" smtClean="0"/>
              <a:t>8/24/2026</a:t>
            </a:fld>
            <a:endParaRPr lang="en-US"/>
          </a:p>
        </p:txBody>
      </p:sp>
      <p:sp>
        <p:nvSpPr>
          <p:cNvPr id="4" name="Slide Image Placeholder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7E6D64DC-13A2-49DA-8AC9-F481F4076B62}" type="slidenum">
              <a:rPr lang="en-US" smtClean="0"/>
              <a:t>‹#›</a:t>
            </a:fld>
            <a:endParaRPr lang="en-US"/>
          </a:p>
        </p:txBody>
      </p:sp>
    </p:spTree>
    <p:extLst>
      <p:ext uri="{BB962C8B-B14F-4D97-AF65-F5344CB8AC3E}">
        <p14:creationId xmlns:p14="http://schemas.microsoft.com/office/powerpoint/2010/main" val="2138210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E6D64DC-13A2-49DA-8AC9-F481F4076B62}" type="slidenum">
              <a:rPr lang="en-US" smtClean="0"/>
              <a:t>2</a:t>
            </a:fld>
            <a:endParaRPr lang="en-US"/>
          </a:p>
        </p:txBody>
      </p:sp>
    </p:spTree>
    <p:extLst>
      <p:ext uri="{BB962C8B-B14F-4D97-AF65-F5344CB8AC3E}">
        <p14:creationId xmlns:p14="http://schemas.microsoft.com/office/powerpoint/2010/main" val="40083278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6D64DC-13A2-49DA-8AC9-F481F4076B62}" type="slidenum">
              <a:rPr lang="en-US" smtClean="0"/>
              <a:t>25</a:t>
            </a:fld>
            <a:endParaRPr lang="en-US"/>
          </a:p>
        </p:txBody>
      </p:sp>
    </p:spTree>
    <p:extLst>
      <p:ext uri="{BB962C8B-B14F-4D97-AF65-F5344CB8AC3E}">
        <p14:creationId xmlns:p14="http://schemas.microsoft.com/office/powerpoint/2010/main" val="15061238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6D64DC-13A2-49DA-8AC9-F481F4076B62}" type="slidenum">
              <a:rPr lang="en-US" smtClean="0"/>
              <a:t>26</a:t>
            </a:fld>
            <a:endParaRPr lang="en-US"/>
          </a:p>
        </p:txBody>
      </p:sp>
    </p:spTree>
    <p:extLst>
      <p:ext uri="{BB962C8B-B14F-4D97-AF65-F5344CB8AC3E}">
        <p14:creationId xmlns:p14="http://schemas.microsoft.com/office/powerpoint/2010/main" val="7686119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determination made by directors and/or management as to how, when, where and how much capital will be spent on investment opportunities. The decision often follows research to determine costs and returns for each option.</a:t>
            </a:r>
          </a:p>
        </p:txBody>
      </p:sp>
      <p:sp>
        <p:nvSpPr>
          <p:cNvPr id="4" name="Slide Number Placeholder 3"/>
          <p:cNvSpPr>
            <a:spLocks noGrp="1"/>
          </p:cNvSpPr>
          <p:nvPr>
            <p:ph type="sldNum" sz="quarter" idx="5"/>
          </p:nvPr>
        </p:nvSpPr>
        <p:spPr/>
        <p:txBody>
          <a:bodyPr/>
          <a:lstStyle/>
          <a:p>
            <a:fld id="{7E6D64DC-13A2-49DA-8AC9-F481F4076B62}" type="slidenum">
              <a:rPr lang="en-US" smtClean="0"/>
              <a:t>27</a:t>
            </a:fld>
            <a:endParaRPr lang="en-US"/>
          </a:p>
        </p:txBody>
      </p:sp>
    </p:spTree>
    <p:extLst>
      <p:ext uri="{BB962C8B-B14F-4D97-AF65-F5344CB8AC3E}">
        <p14:creationId xmlns:p14="http://schemas.microsoft.com/office/powerpoint/2010/main" val="38345966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6D64DC-13A2-49DA-8AC9-F481F4076B62}" type="slidenum">
              <a:rPr lang="en-US" smtClean="0"/>
              <a:t>29</a:t>
            </a:fld>
            <a:endParaRPr lang="en-US"/>
          </a:p>
        </p:txBody>
      </p:sp>
    </p:spTree>
    <p:extLst>
      <p:ext uri="{BB962C8B-B14F-4D97-AF65-F5344CB8AC3E}">
        <p14:creationId xmlns:p14="http://schemas.microsoft.com/office/powerpoint/2010/main" val="26750696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6D64DC-13A2-49DA-8AC9-F481F4076B62}" type="slidenum">
              <a:rPr lang="en-US" smtClean="0"/>
              <a:t>30</a:t>
            </a:fld>
            <a:endParaRPr lang="en-US"/>
          </a:p>
        </p:txBody>
      </p:sp>
    </p:spTree>
    <p:extLst>
      <p:ext uri="{BB962C8B-B14F-4D97-AF65-F5344CB8AC3E}">
        <p14:creationId xmlns:p14="http://schemas.microsoft.com/office/powerpoint/2010/main" val="7167943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6D64DC-13A2-49DA-8AC9-F481F4076B62}" type="slidenum">
              <a:rPr lang="en-US" smtClean="0"/>
              <a:t>31</a:t>
            </a:fld>
            <a:endParaRPr lang="en-US"/>
          </a:p>
        </p:txBody>
      </p:sp>
    </p:spTree>
    <p:extLst>
      <p:ext uri="{BB962C8B-B14F-4D97-AF65-F5344CB8AC3E}">
        <p14:creationId xmlns:p14="http://schemas.microsoft.com/office/powerpoint/2010/main" val="10412217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6D64DC-13A2-49DA-8AC9-F481F4076B62}" type="slidenum">
              <a:rPr lang="en-US" smtClean="0"/>
              <a:t>33</a:t>
            </a:fld>
            <a:endParaRPr lang="en-US"/>
          </a:p>
        </p:txBody>
      </p:sp>
    </p:spTree>
    <p:extLst>
      <p:ext uri="{BB962C8B-B14F-4D97-AF65-F5344CB8AC3E}">
        <p14:creationId xmlns:p14="http://schemas.microsoft.com/office/powerpoint/2010/main" val="24852386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Payment Card Industry is an international organization that regulates billions of transactions daily and provides security guidelines to protect personally identifiable information (PII). These security controls provide a baseline and prevent low-level hackers from causing a data breach.</a:t>
            </a:r>
          </a:p>
          <a:p>
            <a:endParaRPr lang="en-US"/>
          </a:p>
          <a:p>
            <a:r>
              <a:rPr lang="en-US"/>
              <a:t>If you use an online credit card processor, you must ensure that your website and/or the one where the transactions occur is PCI compliant.  Consult your Finance Resources for additional, detailed information on PCI Compliance.</a:t>
            </a:r>
          </a:p>
          <a:p>
            <a:r>
              <a:rPr lang="en-US"/>
              <a:t>Cyber-Enabled Financial Fraud is on the Rise Globally.  Your Finance Resources contains an FBI guideline on how to deal with CEO Fraud.  CEO Fraud is also known as Business Email Compromise.</a:t>
            </a:r>
          </a:p>
          <a:p>
            <a:endParaRPr lang="en-US"/>
          </a:p>
          <a:p>
            <a:r>
              <a:rPr lang="en-US"/>
              <a:t>What is PCI Compliance and why should I care?</a:t>
            </a:r>
          </a:p>
          <a:p>
            <a:r>
              <a:rPr lang="en-US"/>
              <a:t>In the USA, the Payment Card Industry Data Security Standard (PCI DSS) applies to companies of any size that accept credit card payments. If your company intends to accept card payment, and store, process and transmit cardholder data, you need to host your data securely with a PCI compliant hosting provider.</a:t>
            </a:r>
          </a:p>
          <a:p>
            <a:endParaRPr lang="en-US"/>
          </a:p>
          <a:p>
            <a:r>
              <a:rPr lang="en-US"/>
              <a:t>What is CEO Fraud and what steps to I need to take to guard against it?</a:t>
            </a:r>
          </a:p>
          <a:p>
            <a:r>
              <a:rPr lang="en-US"/>
              <a:t>CEO Fraud happens when cybercriminals impersonate executives and trick other employees into executing unauthorized wire transfers or sending tax information.</a:t>
            </a:r>
          </a:p>
        </p:txBody>
      </p:sp>
      <p:sp>
        <p:nvSpPr>
          <p:cNvPr id="4" name="Slide Number Placeholder 3"/>
          <p:cNvSpPr>
            <a:spLocks noGrp="1"/>
          </p:cNvSpPr>
          <p:nvPr>
            <p:ph type="sldNum" sz="quarter" idx="5"/>
          </p:nvPr>
        </p:nvSpPr>
        <p:spPr/>
        <p:txBody>
          <a:bodyPr/>
          <a:lstStyle/>
          <a:p>
            <a:fld id="{7E6D64DC-13A2-49DA-8AC9-F481F4076B62}" type="slidenum">
              <a:rPr lang="en-US" smtClean="0"/>
              <a:t>34</a:t>
            </a:fld>
            <a:endParaRPr lang="en-US"/>
          </a:p>
        </p:txBody>
      </p:sp>
    </p:spTree>
    <p:extLst>
      <p:ext uri="{BB962C8B-B14F-4D97-AF65-F5344CB8AC3E}">
        <p14:creationId xmlns:p14="http://schemas.microsoft.com/office/powerpoint/2010/main" val="37209979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Payment Card Industry is an international organization that regulates billions of transactions daily and provides security guidelines to protect personally identifiable information (PII). These security controls provide a baseline and prevent low-level hackers from causing a data breach.</a:t>
            </a:r>
          </a:p>
          <a:p>
            <a:endParaRPr lang="en-US"/>
          </a:p>
          <a:p>
            <a:r>
              <a:rPr lang="en-US"/>
              <a:t> If you use an online credit card processor, you must ensure that your website and/or the one where the transactions occur is PCI compliant.  Consult your Finance Resources for additional, detailed information on PCI Compliance.</a:t>
            </a:r>
          </a:p>
          <a:p>
            <a:endParaRPr lang="en-US"/>
          </a:p>
          <a:p>
            <a:r>
              <a:rPr lang="en-US"/>
              <a:t>Cyber-Enabled Financial Fraud is on the Rise Globally.  Your Finance Resources contains an FBI guideline on how to deal with CEO Fraud.  CEO Fraud is also known as Business Email Compromise.</a:t>
            </a:r>
          </a:p>
          <a:p>
            <a:endParaRPr lang="en-US"/>
          </a:p>
          <a:p>
            <a:r>
              <a:rPr lang="en-US"/>
              <a:t>What is PCI Compliance and why should I care?</a:t>
            </a:r>
          </a:p>
          <a:p>
            <a:r>
              <a:rPr lang="en-US"/>
              <a:t>In the USA, the Payment Card Industry Data Security Standard (PCI DSS) applies to companies of any size that accept credit card payments. If your company intends to accept card payment, and store, process and transmit cardholder data, you need to host your data securely with a PCI compliant hosting provider.</a:t>
            </a:r>
          </a:p>
          <a:p>
            <a:endParaRPr lang="en-US"/>
          </a:p>
          <a:p>
            <a:r>
              <a:rPr lang="en-US"/>
              <a:t>What is CEO Fraud and what steps to I need to take to guard against it?</a:t>
            </a:r>
          </a:p>
          <a:p>
            <a:r>
              <a:rPr lang="en-US"/>
              <a:t>CEO Fraud happens when cybercriminals impersonate executives and trick other employees into executing unauthorized wire transfers or sending tax information.</a:t>
            </a:r>
          </a:p>
          <a:p>
            <a:endParaRPr lang="en-US"/>
          </a:p>
        </p:txBody>
      </p:sp>
      <p:sp>
        <p:nvSpPr>
          <p:cNvPr id="4" name="Slide Number Placeholder 3"/>
          <p:cNvSpPr>
            <a:spLocks noGrp="1"/>
          </p:cNvSpPr>
          <p:nvPr>
            <p:ph type="sldNum" sz="quarter" idx="5"/>
          </p:nvPr>
        </p:nvSpPr>
        <p:spPr/>
        <p:txBody>
          <a:bodyPr/>
          <a:lstStyle/>
          <a:p>
            <a:fld id="{7E6D64DC-13A2-49DA-8AC9-F481F4076B62}" type="slidenum">
              <a:rPr lang="en-US" smtClean="0"/>
              <a:t>48</a:t>
            </a:fld>
            <a:endParaRPr lang="en-US"/>
          </a:p>
        </p:txBody>
      </p:sp>
    </p:spTree>
    <p:extLst>
      <p:ext uri="{BB962C8B-B14F-4D97-AF65-F5344CB8AC3E}">
        <p14:creationId xmlns:p14="http://schemas.microsoft.com/office/powerpoint/2010/main" val="9311985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Developed to provide best-in-class support for Chapter Administrators &amp; their chapters.</a:t>
            </a:r>
          </a:p>
        </p:txBody>
      </p:sp>
      <p:sp>
        <p:nvSpPr>
          <p:cNvPr id="4" name="Slide Number Placeholder 3"/>
          <p:cNvSpPr>
            <a:spLocks noGrp="1"/>
          </p:cNvSpPr>
          <p:nvPr>
            <p:ph type="sldNum" sz="quarter" idx="5"/>
          </p:nvPr>
        </p:nvSpPr>
        <p:spPr/>
        <p:txBody>
          <a:bodyPr/>
          <a:lstStyle/>
          <a:p>
            <a:fld id="{7E6D64DC-13A2-49DA-8AC9-F481F4076B62}" type="slidenum">
              <a:rPr lang="en-US" smtClean="0"/>
              <a:t>49</a:t>
            </a:fld>
            <a:endParaRPr lang="en-US"/>
          </a:p>
        </p:txBody>
      </p:sp>
    </p:spTree>
    <p:extLst>
      <p:ext uri="{BB962C8B-B14F-4D97-AF65-F5344CB8AC3E}">
        <p14:creationId xmlns:p14="http://schemas.microsoft.com/office/powerpoint/2010/main" val="514319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6D64DC-13A2-49DA-8AC9-F481F4076B62}" type="slidenum">
              <a:rPr lang="en-US" smtClean="0"/>
              <a:t>5</a:t>
            </a:fld>
            <a:endParaRPr lang="en-US"/>
          </a:p>
        </p:txBody>
      </p:sp>
    </p:spTree>
    <p:extLst>
      <p:ext uri="{BB962C8B-B14F-4D97-AF65-F5344CB8AC3E}">
        <p14:creationId xmlns:p14="http://schemas.microsoft.com/office/powerpoint/2010/main" val="24068232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Remember you also have a resource area to support you.  During your trainings we have provided many of the documents you need or that we have already referenced but on the </a:t>
            </a:r>
            <a:r>
              <a:rPr lang="en-US" dirty="0"/>
              <a:t>mpi</a:t>
            </a:r>
            <a:r>
              <a:rPr lang="en-US"/>
              <a:t>.org site you have access to the CLRP - both the Chapter Leader Training and Finances Tabs are the place to find resources and support tools.  If it is not here, contact your </a:t>
            </a:r>
            <a:r>
              <a:rPr lang="en-US" dirty="0"/>
              <a:t>Regional Operations Manager </a:t>
            </a:r>
            <a:r>
              <a:rPr lang="en-US"/>
              <a:t>for </a:t>
            </a:r>
            <a:r>
              <a:rPr lang="en-US" dirty="0"/>
              <a:t>Assistance</a:t>
            </a:r>
            <a:r>
              <a:rPr lang="en-US"/>
              <a:t>.</a:t>
            </a:r>
          </a:p>
        </p:txBody>
      </p:sp>
      <p:sp>
        <p:nvSpPr>
          <p:cNvPr id="4" name="Slide Number Placeholder 3"/>
          <p:cNvSpPr>
            <a:spLocks noGrp="1"/>
          </p:cNvSpPr>
          <p:nvPr>
            <p:ph type="sldNum" sz="quarter" idx="5"/>
          </p:nvPr>
        </p:nvSpPr>
        <p:spPr/>
        <p:txBody>
          <a:bodyPr/>
          <a:lstStyle/>
          <a:p>
            <a:fld id="{7E6D64DC-13A2-49DA-8AC9-F481F4076B62}" type="slidenum">
              <a:rPr lang="en-US" smtClean="0"/>
              <a:t>50</a:t>
            </a:fld>
            <a:endParaRPr lang="en-US"/>
          </a:p>
        </p:txBody>
      </p:sp>
    </p:spTree>
    <p:extLst>
      <p:ext uri="{BB962C8B-B14F-4D97-AF65-F5344CB8AC3E}">
        <p14:creationId xmlns:p14="http://schemas.microsoft.com/office/powerpoint/2010/main" val="7623008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6D64DC-13A2-49DA-8AC9-F481F4076B62}" type="slidenum">
              <a:rPr lang="en-US" smtClean="0"/>
              <a:t>51</a:t>
            </a:fld>
            <a:endParaRPr lang="en-US"/>
          </a:p>
        </p:txBody>
      </p:sp>
    </p:spTree>
    <p:extLst>
      <p:ext uri="{BB962C8B-B14F-4D97-AF65-F5344CB8AC3E}">
        <p14:creationId xmlns:p14="http://schemas.microsoft.com/office/powerpoint/2010/main" val="42113111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All MPI Volunteer </a:t>
            </a:r>
            <a:r>
              <a:rPr lang="en-US">
                <a:ea typeface="Calibri"/>
                <a:cs typeface="Calibri"/>
              </a:rPr>
              <a:t>Chapter</a:t>
            </a:r>
            <a:r>
              <a:rPr lang="en-US" dirty="0">
                <a:ea typeface="Calibri"/>
                <a:cs typeface="Calibri"/>
              </a:rPr>
              <a:t> Leaders have access to ask questions, seek advice or share ideas.</a:t>
            </a:r>
          </a:p>
        </p:txBody>
      </p:sp>
      <p:sp>
        <p:nvSpPr>
          <p:cNvPr id="4" name="Slide Number Placeholder 3"/>
          <p:cNvSpPr>
            <a:spLocks noGrp="1"/>
          </p:cNvSpPr>
          <p:nvPr>
            <p:ph type="sldNum" sz="quarter" idx="5"/>
          </p:nvPr>
        </p:nvSpPr>
        <p:spPr/>
        <p:txBody>
          <a:bodyPr/>
          <a:lstStyle/>
          <a:p>
            <a:fld id="{26D01BFC-FA65-425B-8570-69251351B847}" type="slidenum">
              <a:rPr lang="en-US"/>
              <a:t>52</a:t>
            </a:fld>
            <a:endParaRPr lang="en-US"/>
          </a:p>
        </p:txBody>
      </p:sp>
    </p:spTree>
    <p:extLst>
      <p:ext uri="{BB962C8B-B14F-4D97-AF65-F5344CB8AC3E}">
        <p14:creationId xmlns:p14="http://schemas.microsoft.com/office/powerpoint/2010/main" val="1602316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E6D64DC-13A2-49DA-8AC9-F481F4076B62}" type="slidenum">
              <a:rPr lang="en-US" smtClean="0"/>
              <a:t>11</a:t>
            </a:fld>
            <a:endParaRPr lang="en-US"/>
          </a:p>
        </p:txBody>
      </p:sp>
    </p:spTree>
    <p:extLst>
      <p:ext uri="{BB962C8B-B14F-4D97-AF65-F5344CB8AC3E}">
        <p14:creationId xmlns:p14="http://schemas.microsoft.com/office/powerpoint/2010/main" val="2288682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you are unsure of your cash/accrual basis, ask your ROM or your Chapter Administrator.  Also, the top left of your financial statements should reflect the basis for your accounting.</a:t>
            </a:r>
          </a:p>
          <a:p>
            <a:endParaRPr lang="en-US"/>
          </a:p>
        </p:txBody>
      </p:sp>
      <p:sp>
        <p:nvSpPr>
          <p:cNvPr id="4" name="Slide Number Placeholder 3"/>
          <p:cNvSpPr>
            <a:spLocks noGrp="1"/>
          </p:cNvSpPr>
          <p:nvPr>
            <p:ph type="sldNum" sz="quarter" idx="5"/>
          </p:nvPr>
        </p:nvSpPr>
        <p:spPr/>
        <p:txBody>
          <a:bodyPr/>
          <a:lstStyle/>
          <a:p>
            <a:fld id="{7E6D64DC-13A2-49DA-8AC9-F481F4076B62}" type="slidenum">
              <a:rPr lang="en-US" smtClean="0"/>
              <a:t>15</a:t>
            </a:fld>
            <a:endParaRPr lang="en-US"/>
          </a:p>
        </p:txBody>
      </p:sp>
    </p:spTree>
    <p:extLst>
      <p:ext uri="{BB962C8B-B14F-4D97-AF65-F5344CB8AC3E}">
        <p14:creationId xmlns:p14="http://schemas.microsoft.com/office/powerpoint/2010/main" val="16474279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MPI </a:t>
            </a:r>
            <a:r>
              <a:rPr lang="en-US" dirty="0"/>
              <a:t>and the Chapters </a:t>
            </a:r>
            <a:r>
              <a:rPr lang="en-US"/>
              <a:t>operates on a calendar year.  A calendar year runs January through December, while a fiscal year runs for 12 months consistent with what is good for the business entity.</a:t>
            </a:r>
          </a:p>
        </p:txBody>
      </p:sp>
      <p:sp>
        <p:nvSpPr>
          <p:cNvPr id="4" name="Slide Number Placeholder 3"/>
          <p:cNvSpPr>
            <a:spLocks noGrp="1"/>
          </p:cNvSpPr>
          <p:nvPr>
            <p:ph type="sldNum" sz="quarter" idx="5"/>
          </p:nvPr>
        </p:nvSpPr>
        <p:spPr/>
        <p:txBody>
          <a:bodyPr/>
          <a:lstStyle/>
          <a:p>
            <a:fld id="{7E6D64DC-13A2-49DA-8AC9-F481F4076B62}" type="slidenum">
              <a:rPr lang="en-US" smtClean="0"/>
              <a:t>16</a:t>
            </a:fld>
            <a:endParaRPr lang="en-US"/>
          </a:p>
        </p:txBody>
      </p:sp>
    </p:spTree>
    <p:extLst>
      <p:ext uri="{BB962C8B-B14F-4D97-AF65-F5344CB8AC3E}">
        <p14:creationId xmlns:p14="http://schemas.microsoft.com/office/powerpoint/2010/main" val="9701863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shows a very simple list of possible items appearing on Chapter financial statements.  Revenue less Expenses yields net profit </a:t>
            </a:r>
            <a:r>
              <a:rPr lang="en-US" dirty="0"/>
              <a:t>(or loss) </a:t>
            </a:r>
            <a:r>
              <a:rPr lang="en-US"/>
              <a:t>for whatever period the statement covers.</a:t>
            </a:r>
          </a:p>
          <a:p>
            <a:endParaRPr lang="en-US"/>
          </a:p>
        </p:txBody>
      </p:sp>
      <p:sp>
        <p:nvSpPr>
          <p:cNvPr id="4" name="Slide Number Placeholder 3"/>
          <p:cNvSpPr>
            <a:spLocks noGrp="1"/>
          </p:cNvSpPr>
          <p:nvPr>
            <p:ph type="sldNum" sz="quarter" idx="5"/>
          </p:nvPr>
        </p:nvSpPr>
        <p:spPr/>
        <p:txBody>
          <a:bodyPr/>
          <a:lstStyle/>
          <a:p>
            <a:fld id="{7E6D64DC-13A2-49DA-8AC9-F481F4076B62}" type="slidenum">
              <a:rPr lang="en-US" smtClean="0"/>
              <a:t>19</a:t>
            </a:fld>
            <a:endParaRPr lang="en-US"/>
          </a:p>
        </p:txBody>
      </p:sp>
    </p:spTree>
    <p:extLst>
      <p:ext uri="{BB962C8B-B14F-4D97-AF65-F5344CB8AC3E}">
        <p14:creationId xmlns:p14="http://schemas.microsoft.com/office/powerpoint/2010/main" val="5020661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cash flow statement measures how well a company manages its cash position, meaning how well the company generates cash to pay its debt obligations and fund its operating expenses</a:t>
            </a:r>
          </a:p>
          <a:p>
            <a:endParaRPr lang="en-US"/>
          </a:p>
        </p:txBody>
      </p:sp>
      <p:sp>
        <p:nvSpPr>
          <p:cNvPr id="4" name="Slide Number Placeholder 3"/>
          <p:cNvSpPr>
            <a:spLocks noGrp="1"/>
          </p:cNvSpPr>
          <p:nvPr>
            <p:ph type="sldNum" sz="quarter" idx="5"/>
          </p:nvPr>
        </p:nvSpPr>
        <p:spPr/>
        <p:txBody>
          <a:bodyPr/>
          <a:lstStyle/>
          <a:p>
            <a:fld id="{7E6D64DC-13A2-49DA-8AC9-F481F4076B62}" type="slidenum">
              <a:rPr lang="en-US" smtClean="0"/>
              <a:t>20</a:t>
            </a:fld>
            <a:endParaRPr lang="en-US"/>
          </a:p>
        </p:txBody>
      </p:sp>
    </p:spTree>
    <p:extLst>
      <p:ext uri="{BB962C8B-B14F-4D97-AF65-F5344CB8AC3E}">
        <p14:creationId xmlns:p14="http://schemas.microsoft.com/office/powerpoint/2010/main" val="2345624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reason for a company to hold cash reserves is to have the necessary liquidity to meet the cost of all expected and unexpected costs in the short-run and to have cash on hand for potential investments</a:t>
            </a:r>
            <a:r>
              <a:rPr lang="en-US" dirty="0"/>
              <a:t>.</a:t>
            </a:r>
            <a:endParaRPr lang="en-US"/>
          </a:p>
          <a:p>
            <a:r>
              <a:rPr lang="en-US"/>
              <a:t>Cash </a:t>
            </a:r>
            <a:r>
              <a:rPr lang="en-US" dirty="0"/>
              <a:t>Reserves </a:t>
            </a:r>
            <a:r>
              <a:rPr lang="en-US"/>
              <a:t>or Retained Earnings are a part of Chapter’s net income and are appropriated for a specific purpose.</a:t>
            </a:r>
          </a:p>
          <a:p>
            <a:r>
              <a:rPr lang="en-US"/>
              <a:t>The </a:t>
            </a:r>
            <a:r>
              <a:rPr lang="en-US" dirty="0"/>
              <a:t>MPI </a:t>
            </a:r>
            <a:r>
              <a:rPr lang="en-US"/>
              <a:t>Chapter Policy Manual, defines </a:t>
            </a:r>
            <a:r>
              <a:rPr lang="en-US" dirty="0"/>
              <a:t>reserves </a:t>
            </a:r>
            <a:r>
              <a:rPr lang="en-US"/>
              <a:t>as funds set aside to be used in emergency cases</a:t>
            </a:r>
            <a:r>
              <a:rPr lang="en-US" dirty="0"/>
              <a:t>. </a:t>
            </a:r>
            <a:endParaRPr lang="en-US"/>
          </a:p>
        </p:txBody>
      </p:sp>
      <p:sp>
        <p:nvSpPr>
          <p:cNvPr id="4" name="Slide Number Placeholder 3"/>
          <p:cNvSpPr>
            <a:spLocks noGrp="1"/>
          </p:cNvSpPr>
          <p:nvPr>
            <p:ph type="sldNum" sz="quarter" idx="5"/>
          </p:nvPr>
        </p:nvSpPr>
        <p:spPr/>
        <p:txBody>
          <a:bodyPr/>
          <a:lstStyle/>
          <a:p>
            <a:fld id="{7E6D64DC-13A2-49DA-8AC9-F481F4076B62}" type="slidenum">
              <a:rPr lang="en-US" smtClean="0"/>
              <a:t>21</a:t>
            </a:fld>
            <a:endParaRPr lang="en-US"/>
          </a:p>
        </p:txBody>
      </p:sp>
    </p:spTree>
    <p:extLst>
      <p:ext uri="{BB962C8B-B14F-4D97-AF65-F5344CB8AC3E}">
        <p14:creationId xmlns:p14="http://schemas.microsoft.com/office/powerpoint/2010/main" val="5734259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Budgets are excellent tools for not only allocating where revenue is anticipated but also what expenses are predicted.  A budget is nothing more than an educated guess as to how the Chapter will perform during a given year.  A rule of thumb is to budget revenue conservatively and expenses high.  The reason for projecting expenses higher is so that any potential increases in rates or fees, i.e. postal mailing rate increases, printing increases and other factors that could influence a rate hike in normal expenses is anticipated</a:t>
            </a:r>
            <a:r>
              <a:rPr lang="en-US" dirty="0"/>
              <a:t>.</a:t>
            </a:r>
            <a:r>
              <a:rPr lang="en-US"/>
              <a:t>  For example, if fuel costs increases, companies whose businesses are to delivery goods will either raise their rates or add a temporary fuel surcharge to their rates so that the end user is paying for the spike in fuel prices.</a:t>
            </a:r>
          </a:p>
        </p:txBody>
      </p:sp>
      <p:sp>
        <p:nvSpPr>
          <p:cNvPr id="4" name="Slide Number Placeholder 3"/>
          <p:cNvSpPr>
            <a:spLocks noGrp="1"/>
          </p:cNvSpPr>
          <p:nvPr>
            <p:ph type="sldNum" sz="quarter" idx="5"/>
          </p:nvPr>
        </p:nvSpPr>
        <p:spPr/>
        <p:txBody>
          <a:bodyPr/>
          <a:lstStyle/>
          <a:p>
            <a:fld id="{7E6D64DC-13A2-49DA-8AC9-F481F4076B62}" type="slidenum">
              <a:rPr lang="en-US" smtClean="0"/>
              <a:t>24</a:t>
            </a:fld>
            <a:endParaRPr lang="en-US"/>
          </a:p>
        </p:txBody>
      </p:sp>
    </p:spTree>
    <p:extLst>
      <p:ext uri="{BB962C8B-B14F-4D97-AF65-F5344CB8AC3E}">
        <p14:creationId xmlns:p14="http://schemas.microsoft.com/office/powerpoint/2010/main" val="13610496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C5EBFA"/>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323850" y="1314450"/>
            <a:ext cx="8439150" cy="8677275"/>
          </a:xfrm>
          <a:prstGeom prst="rect">
            <a:avLst/>
          </a:prstGeom>
        </p:spPr>
      </p:pic>
      <p:sp>
        <p:nvSpPr>
          <p:cNvPr id="18" name="bg object 18"/>
          <p:cNvSpPr/>
          <p:nvPr/>
        </p:nvSpPr>
        <p:spPr>
          <a:xfrm>
            <a:off x="10553700" y="5619750"/>
            <a:ext cx="6181725" cy="9525"/>
          </a:xfrm>
          <a:custGeom>
            <a:avLst/>
            <a:gdLst/>
            <a:ahLst/>
            <a:cxnLst/>
            <a:rect l="l" t="t" r="r" b="b"/>
            <a:pathLst>
              <a:path w="6181725" h="9525">
                <a:moveTo>
                  <a:pt x="6181725" y="0"/>
                </a:moveTo>
                <a:lnTo>
                  <a:pt x="0" y="0"/>
                </a:lnTo>
                <a:lnTo>
                  <a:pt x="0" y="9525"/>
                </a:lnTo>
                <a:lnTo>
                  <a:pt x="6181725" y="9525"/>
                </a:lnTo>
                <a:lnTo>
                  <a:pt x="6181725" y="0"/>
                </a:lnTo>
                <a:close/>
              </a:path>
            </a:pathLst>
          </a:custGeom>
          <a:solidFill>
            <a:srgbClr val="11B3EB"/>
          </a:solidFill>
        </p:spPr>
        <p:txBody>
          <a:bodyPr wrap="square" lIns="0" tIns="0" rIns="0" bIns="0" rtlCol="0"/>
          <a:lstStyle/>
          <a:p>
            <a:endParaRPr/>
          </a:p>
        </p:txBody>
      </p:sp>
      <p:sp>
        <p:nvSpPr>
          <p:cNvPr id="2" name="Holder 2"/>
          <p:cNvSpPr>
            <a:spLocks noGrp="1"/>
          </p:cNvSpPr>
          <p:nvPr>
            <p:ph type="ctrTitle"/>
          </p:nvPr>
        </p:nvSpPr>
        <p:spPr>
          <a:xfrm>
            <a:off x="10150093" y="3133407"/>
            <a:ext cx="7251065" cy="2374900"/>
          </a:xfrm>
          <a:prstGeom prst="rect">
            <a:avLst/>
          </a:prstGeom>
        </p:spPr>
        <p:txBody>
          <a:bodyPr wrap="square" lIns="0" tIns="0" rIns="0" bIns="0">
            <a:spAutoFit/>
          </a:bodyPr>
          <a:lstStyle>
            <a:lvl1pPr>
              <a:defRPr sz="6000" b="1" i="0">
                <a:solidFill>
                  <a:schemeClr val="bg1"/>
                </a:solidFill>
                <a:latin typeface="Arial"/>
                <a:cs typeface="Arial"/>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pic>
        <p:nvPicPr>
          <p:cNvPr id="10" name="Picture 9" descr="A red and blue background&#10;&#10;AI-generated content may be incorrect.">
            <a:extLst>
              <a:ext uri="{FF2B5EF4-FFF2-40B4-BE49-F238E27FC236}">
                <a16:creationId xmlns:a16="http://schemas.microsoft.com/office/drawing/2014/main" id="{9F7E3147-D285-23B6-8B72-50D47EE9FC79}"/>
              </a:ext>
            </a:extLst>
          </p:cNvPr>
          <p:cNvPicPr>
            <a:picLocks noGrp="1" noRot="1" noChangeAspect="1" noMove="1" noResize="1" noEditPoints="1" noAdjustHandles="1" noChangeArrowheads="1" noChangeShapeType="1" noCrop="1"/>
          </p:cNvPicPr>
          <p:nvPr userDrawn="1"/>
        </p:nvPicPr>
        <p:blipFill>
          <a:blip r:embed="rId2"/>
          <a:srcRect/>
          <a:stretch/>
        </p:blipFill>
        <p:spPr>
          <a:xfrm>
            <a:off x="0" y="1"/>
            <a:ext cx="18288000" cy="10287000"/>
          </a:xfrm>
          <a:prstGeom prst="rect">
            <a:avLst/>
          </a:prstGeom>
        </p:spPr>
      </p:pic>
      <p:sp>
        <p:nvSpPr>
          <p:cNvPr id="8" name="Rectangle 7">
            <a:extLst>
              <a:ext uri="{FF2B5EF4-FFF2-40B4-BE49-F238E27FC236}">
                <a16:creationId xmlns:a16="http://schemas.microsoft.com/office/drawing/2014/main" id="{C23516A5-71A4-AEF9-6F87-6B3FFECA586A}"/>
              </a:ext>
            </a:extLst>
          </p:cNvPr>
          <p:cNvSpPr>
            <a:spLocks noGrp="1" noRot="1" noMove="1" noResize="1" noEditPoints="1" noAdjustHandles="1" noChangeArrowheads="1" noChangeShapeType="1"/>
          </p:cNvSpPr>
          <p:nvPr userDrawn="1"/>
        </p:nvSpPr>
        <p:spPr>
          <a:xfrm>
            <a:off x="0" y="2"/>
            <a:ext cx="18288000" cy="973931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2" name="Title 1"/>
          <p:cNvSpPr>
            <a:spLocks noGrp="1"/>
          </p:cNvSpPr>
          <p:nvPr>
            <p:ph type="title"/>
          </p:nvPr>
        </p:nvSpPr>
        <p:spPr>
          <a:xfrm>
            <a:off x="874527" y="547688"/>
            <a:ext cx="16690458" cy="1110991"/>
          </a:xfrm>
        </p:spPr>
        <p:txBody>
          <a:bodyPr anchor="t"/>
          <a:lstStyle>
            <a:lvl1pPr>
              <a:defRPr b="1">
                <a:solidFill>
                  <a:schemeClr val="bg1"/>
                </a:solidFill>
              </a:defRPr>
            </a:lvl1pPr>
          </a:lstStyle>
          <a:p>
            <a:r>
              <a:rPr lang="en-US"/>
              <a:t>Click to edit Master title style</a:t>
            </a:r>
          </a:p>
        </p:txBody>
      </p:sp>
      <p:sp>
        <p:nvSpPr>
          <p:cNvPr id="13" name="Text Placeholder 3">
            <a:extLst>
              <a:ext uri="{FF2B5EF4-FFF2-40B4-BE49-F238E27FC236}">
                <a16:creationId xmlns:a16="http://schemas.microsoft.com/office/drawing/2014/main" id="{FBD7C9DE-FCF6-98A4-5F50-7A7F24DFFAA9}"/>
              </a:ext>
            </a:extLst>
          </p:cNvPr>
          <p:cNvSpPr>
            <a:spLocks noGrp="1"/>
          </p:cNvSpPr>
          <p:nvPr>
            <p:ph type="body" sz="half" idx="2"/>
          </p:nvPr>
        </p:nvSpPr>
        <p:spPr>
          <a:xfrm>
            <a:off x="874526" y="1998921"/>
            <a:ext cx="16690458" cy="6804564"/>
          </a:xfrm>
        </p:spPr>
        <p:txBody>
          <a:bodyPr/>
          <a:lstStyle>
            <a:lvl1pPr marL="0" indent="0">
              <a:buNone/>
              <a:defRPr sz="2400">
                <a:solidFill>
                  <a:schemeClr val="bg1"/>
                </a:solidFill>
              </a:defRPr>
            </a:lvl1pPr>
            <a:lvl2pPr marL="685784" indent="0">
              <a:buNone/>
              <a:defRPr sz="2100"/>
            </a:lvl2pPr>
            <a:lvl3pPr marL="1371565" indent="0">
              <a:buNone/>
              <a:defRPr sz="1800"/>
            </a:lvl3pPr>
            <a:lvl4pPr marL="2057349" indent="0">
              <a:buNone/>
              <a:defRPr sz="1500"/>
            </a:lvl4pPr>
            <a:lvl5pPr marL="2743131" indent="0">
              <a:buNone/>
              <a:defRPr sz="1500"/>
            </a:lvl5pPr>
            <a:lvl6pPr marL="3428915" indent="0">
              <a:buNone/>
              <a:defRPr sz="1500"/>
            </a:lvl6pPr>
            <a:lvl7pPr marL="4114696" indent="0">
              <a:buNone/>
              <a:defRPr sz="1500"/>
            </a:lvl7pPr>
            <a:lvl8pPr marL="4800480" indent="0">
              <a:buNone/>
              <a:defRPr sz="1500"/>
            </a:lvl8pPr>
            <a:lvl9pPr marL="5486264" indent="0">
              <a:buNone/>
              <a:defRPr sz="1500"/>
            </a:lvl9pPr>
          </a:lstStyle>
          <a:p>
            <a:pPr lvl="0"/>
            <a:r>
              <a:rPr lang="en-US"/>
              <a:t>Click to edit Master text styles</a:t>
            </a:r>
          </a:p>
        </p:txBody>
      </p:sp>
      <p:pic>
        <p:nvPicPr>
          <p:cNvPr id="14" name="Picture 13">
            <a:extLst>
              <a:ext uri="{FF2B5EF4-FFF2-40B4-BE49-F238E27FC236}">
                <a16:creationId xmlns:a16="http://schemas.microsoft.com/office/drawing/2014/main" id="{0431196E-70C8-9EAC-843D-258A42B0A9D4}"/>
              </a:ext>
            </a:extLst>
          </p:cNvPr>
          <p:cNvPicPr>
            <a:picLocks noChangeAspect="1"/>
          </p:cNvPicPr>
          <p:nvPr userDrawn="1"/>
        </p:nvPicPr>
        <p:blipFill>
          <a:blip r:embed="rId3"/>
          <a:stretch>
            <a:fillRect/>
          </a:stretch>
        </p:blipFill>
        <p:spPr>
          <a:xfrm>
            <a:off x="874526" y="1508599"/>
            <a:ext cx="11161531" cy="326740"/>
          </a:xfrm>
          <a:prstGeom prst="rect">
            <a:avLst/>
          </a:prstGeom>
        </p:spPr>
      </p:pic>
    </p:spTree>
    <p:extLst>
      <p:ext uri="{BB962C8B-B14F-4D97-AF65-F5344CB8AC3E}">
        <p14:creationId xmlns:p14="http://schemas.microsoft.com/office/powerpoint/2010/main" val="392344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chemeClr val="bg1"/>
                </a:solidFill>
                <a:latin typeface="Arial"/>
                <a:cs typeface="Arial"/>
              </a:defRPr>
            </a:lvl1pPr>
          </a:lstStyle>
          <a:p>
            <a:endParaRPr/>
          </a:p>
        </p:txBody>
      </p:sp>
      <p:sp>
        <p:nvSpPr>
          <p:cNvPr id="3" name="Holder 3"/>
          <p:cNvSpPr>
            <a:spLocks noGrp="1"/>
          </p:cNvSpPr>
          <p:nvPr>
            <p:ph sz="half" idx="2"/>
          </p:nvPr>
        </p:nvSpPr>
        <p:spPr>
          <a:xfrm>
            <a:off x="1175385" y="2034475"/>
            <a:ext cx="7362190" cy="7080884"/>
          </a:xfrm>
          <a:prstGeom prst="rect">
            <a:avLst/>
          </a:prstGeom>
        </p:spPr>
        <p:txBody>
          <a:bodyPr wrap="square" lIns="0" tIns="0" rIns="0" bIns="0">
            <a:spAutoFit/>
          </a:bodyPr>
          <a:lstStyle>
            <a:lvl1pPr>
              <a:defRPr sz="3000" b="1" i="0">
                <a:solidFill>
                  <a:schemeClr val="tx1"/>
                </a:solidFill>
                <a:latin typeface="Arial"/>
                <a:cs typeface="Arial"/>
              </a:defRPr>
            </a:lvl1pPr>
          </a:lstStyle>
          <a:p>
            <a:endParaRPr/>
          </a:p>
        </p:txBody>
      </p:sp>
      <p:sp>
        <p:nvSpPr>
          <p:cNvPr id="4" name="Holder 4"/>
          <p:cNvSpPr>
            <a:spLocks noGrp="1"/>
          </p:cNvSpPr>
          <p:nvPr>
            <p:ph sz="half" idx="3"/>
          </p:nvPr>
        </p:nvSpPr>
        <p:spPr>
          <a:xfrm>
            <a:off x="9418320" y="2366010"/>
            <a:ext cx="7955280" cy="678942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0C0804"/>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60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C5EBFA"/>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371600" y="3188970"/>
            <a:ext cx="15544800" cy="2160270"/>
          </a:xfrm>
          <a:prstGeom prst="rect">
            <a:avLst/>
          </a:prstGeom>
        </p:spPr>
        <p:txBody>
          <a:bodyPr wrap="square" lIns="0" tIns="0" rIns="0" bIns="0">
            <a:spAutoFit/>
          </a:bodyPr>
          <a:lstStyle>
            <a:lvl1pPr>
              <a:defRPr sz="6000" b="1" i="0">
                <a:solidFill>
                  <a:schemeClr val="bg1"/>
                </a:solidFill>
                <a:latin typeface="Arial"/>
                <a:cs typeface="Arial"/>
              </a:defRPr>
            </a:lvl1pPr>
          </a:lstStyle>
          <a:p>
            <a:endParaRPr/>
          </a:p>
        </p:txBody>
      </p:sp>
      <p:sp>
        <p:nvSpPr>
          <p:cNvPr id="3" name="Holder 3"/>
          <p:cNvSpPr>
            <a:spLocks noGrp="1"/>
          </p:cNvSpPr>
          <p:nvPr>
            <p:ph type="subTitle" idx="4"/>
          </p:nvPr>
        </p:nvSpPr>
        <p:spPr>
          <a:xfrm>
            <a:off x="2743200" y="5760720"/>
            <a:ext cx="12801600" cy="2571750"/>
          </a:xfrm>
          <a:prstGeom prst="rect">
            <a:avLst/>
          </a:prstGeom>
        </p:spPr>
        <p:txBody>
          <a:bodyPr wrap="square" lIns="0" tIns="0" rIns="0" bIns="0">
            <a:spAutoFit/>
          </a:bodyPr>
          <a:lstStyle>
            <a:lvl1pPr>
              <a:defRPr sz="30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30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chemeClr val="bg1"/>
                </a:solidFill>
                <a:latin typeface="Arial"/>
                <a:cs typeface="Arial"/>
              </a:defRPr>
            </a:lvl1pPr>
          </a:lstStyle>
          <a:p>
            <a:endParaRPr/>
          </a:p>
        </p:txBody>
      </p:sp>
      <p:sp>
        <p:nvSpPr>
          <p:cNvPr id="3" name="Holder 3"/>
          <p:cNvSpPr>
            <a:spLocks noGrp="1"/>
          </p:cNvSpPr>
          <p:nvPr>
            <p:ph sz="half" idx="2"/>
          </p:nvPr>
        </p:nvSpPr>
        <p:spPr>
          <a:xfrm>
            <a:off x="914400" y="2366010"/>
            <a:ext cx="7955280" cy="678942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1038840" y="3121088"/>
            <a:ext cx="6428740" cy="5655309"/>
          </a:xfrm>
          <a:prstGeom prst="rect">
            <a:avLst/>
          </a:prstGeom>
        </p:spPr>
        <p:txBody>
          <a:bodyPr wrap="square" lIns="0" tIns="0" rIns="0" bIns="0">
            <a:spAutoFit/>
          </a:bodyPr>
          <a:lstStyle>
            <a:lvl1pPr>
              <a:defRPr sz="2750" b="0" i="0">
                <a:solidFill>
                  <a:srgbClr val="1F487C"/>
                </a:solidFill>
                <a:latin typeface="Arial"/>
                <a:cs typeface="Arial"/>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0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77190" y="-952"/>
            <a:ext cx="17533619" cy="1856739"/>
          </a:xfrm>
          <a:prstGeom prst="rect">
            <a:avLst/>
          </a:prstGeom>
        </p:spPr>
        <p:txBody>
          <a:bodyPr wrap="square" lIns="0" tIns="0" rIns="0" bIns="0">
            <a:spAutoFit/>
          </a:bodyPr>
          <a:lstStyle>
            <a:lvl1pPr>
              <a:defRPr sz="6000" b="1" i="0">
                <a:solidFill>
                  <a:schemeClr val="bg1"/>
                </a:solidFill>
                <a:latin typeface="Arial"/>
                <a:cs typeface="Arial"/>
              </a:defRPr>
            </a:lvl1pPr>
          </a:lstStyle>
          <a:p>
            <a:endParaRPr/>
          </a:p>
        </p:txBody>
      </p:sp>
      <p:sp>
        <p:nvSpPr>
          <p:cNvPr id="3" name="Holder 3"/>
          <p:cNvSpPr>
            <a:spLocks noGrp="1"/>
          </p:cNvSpPr>
          <p:nvPr>
            <p:ph type="body" idx="1"/>
          </p:nvPr>
        </p:nvSpPr>
        <p:spPr>
          <a:xfrm>
            <a:off x="9494266" y="3131439"/>
            <a:ext cx="8416925" cy="548576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8" cstate="print"/>
          <a:stretch>
            <a:fillRect/>
          </a:stretch>
        </p:blipFill>
        <p:spPr>
          <a:xfrm>
            <a:off x="0" y="0"/>
            <a:ext cx="18288000" cy="1950719"/>
          </a:xfrm>
          <a:prstGeom prst="rect">
            <a:avLst/>
          </a:prstGeom>
        </p:spPr>
      </p:pic>
      <p:sp>
        <p:nvSpPr>
          <p:cNvPr id="2" name="Holder 2"/>
          <p:cNvSpPr>
            <a:spLocks noGrp="1"/>
          </p:cNvSpPr>
          <p:nvPr>
            <p:ph type="title"/>
          </p:nvPr>
        </p:nvSpPr>
        <p:spPr>
          <a:xfrm>
            <a:off x="322579" y="117474"/>
            <a:ext cx="15153640" cy="1699895"/>
          </a:xfrm>
          <a:prstGeom prst="rect">
            <a:avLst/>
          </a:prstGeom>
        </p:spPr>
        <p:txBody>
          <a:bodyPr wrap="square" lIns="0" tIns="0" rIns="0" bIns="0">
            <a:spAutoFit/>
          </a:bodyPr>
          <a:lstStyle>
            <a:lvl1pPr>
              <a:defRPr sz="6000" b="1" i="0">
                <a:solidFill>
                  <a:schemeClr val="bg1"/>
                </a:solidFill>
                <a:latin typeface="Arial"/>
                <a:cs typeface="Arial"/>
              </a:defRPr>
            </a:lvl1pPr>
          </a:lstStyle>
          <a:p>
            <a:endParaRPr/>
          </a:p>
        </p:txBody>
      </p:sp>
      <p:sp>
        <p:nvSpPr>
          <p:cNvPr id="3" name="Holder 3"/>
          <p:cNvSpPr>
            <a:spLocks noGrp="1"/>
          </p:cNvSpPr>
          <p:nvPr>
            <p:ph type="body" idx="1"/>
          </p:nvPr>
        </p:nvSpPr>
        <p:spPr>
          <a:xfrm>
            <a:off x="8186039" y="2508822"/>
            <a:ext cx="9337040" cy="6203315"/>
          </a:xfrm>
          <a:prstGeom prst="rect">
            <a:avLst/>
          </a:prstGeom>
        </p:spPr>
        <p:txBody>
          <a:bodyPr wrap="square" lIns="0" tIns="0" rIns="0" bIns="0">
            <a:spAutoFit/>
          </a:bodyPr>
          <a:lstStyle>
            <a:lvl1pPr>
              <a:defRPr sz="3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6217920" y="9566910"/>
            <a:ext cx="5852160" cy="51435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914400" y="9566910"/>
            <a:ext cx="4206240" cy="51435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8/24/2026</a:t>
            </a:fld>
            <a:endParaRPr lang="en-US"/>
          </a:p>
        </p:txBody>
      </p:sp>
      <p:sp>
        <p:nvSpPr>
          <p:cNvPr id="6" name="Holder 6"/>
          <p:cNvSpPr>
            <a:spLocks noGrp="1"/>
          </p:cNvSpPr>
          <p:nvPr>
            <p:ph type="sldNum" sz="quarter" idx="7"/>
          </p:nvPr>
        </p:nvSpPr>
        <p:spPr>
          <a:xfrm>
            <a:off x="13167361" y="9566910"/>
            <a:ext cx="4206240" cy="51435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jpg"/><Relationship Id="rId5" Type="http://schemas.openxmlformats.org/officeDocument/2006/relationships/image" Target="../media/image16.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investopedia.com/terms/p/plstatement.asp" TargetMode="External"/><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hyperlink" Target="https://www.investopedia.com/terms/c/chart-accounts.asp"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pcicomplianceguide.org/faq/" TargetMode="External"/><Relationship Id="rId2" Type="http://schemas.openxmlformats.org/officeDocument/2006/relationships/hyperlink" Target="https://www.globalpaymentsinc.com/en-us/customer-center/customer-support/pci-data-security-standard" TargetMode="External"/><Relationship Id="rId1" Type="http://schemas.openxmlformats.org/officeDocument/2006/relationships/slideLayout" Target="../slideLayouts/slideLayout2.xml"/><Relationship Id="rId4" Type="http://schemas.openxmlformats.org/officeDocument/2006/relationships/hyperlink" Target="https://www.fbi.gov/news/stories/business-e-mail-compromise-on-the-rise"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jpg"/></Relationships>
</file>

<file path=ppt/slides/_rels/slide4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37.jpg"/></Relationships>
</file>

<file path=ppt/slides/_rels/slide5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5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8" Type="http://schemas.openxmlformats.org/officeDocument/2006/relationships/hyperlink" Target="https://www.mpi.org/docs/librariesprovider44/default-document-library/mpioc-partnership-prospectus-2020-2021_final.pdf?sfvrsn=ff9f33b9_2" TargetMode="External"/><Relationship Id="rId3" Type="http://schemas.openxmlformats.org/officeDocument/2006/relationships/hyperlink" Target="https://www.mpi.org/docs/librariesprovider27/default-document-library/2019-2020/mpidfw-in-kind-supporter-form-2019-20.pdf?sfvrsn=76285d87_4" TargetMode="External"/><Relationship Id="rId7" Type="http://schemas.openxmlformats.org/officeDocument/2006/relationships/hyperlink" Target="https://www.mpi.org/docs/librariesprovider6/default-document-library/mpi-orlando-prospectus-2020-2021-v2.pdf?sfvrsn=8e79b45a_2" TargetMode="External"/><Relationship Id="rId2" Type="http://schemas.openxmlformats.org/officeDocument/2006/relationships/hyperlink" Target="https://www.mpi.org/docs/librariesprovider27/default-document-library/2019-2020/mpidfw-cash-supporter-form-2019-20.pdf?sfvrsn=79e9e18f_6" TargetMode="External"/><Relationship Id="rId1" Type="http://schemas.openxmlformats.org/officeDocument/2006/relationships/slideLayout" Target="../slideLayouts/slideLayout2.xml"/><Relationship Id="rId6" Type="http://schemas.openxmlformats.org/officeDocument/2006/relationships/hyperlink" Target="https://www.mpi.org/docs/librariesprovider8/default-document-library/mpi-new-jersey-meets-conference-sponsorship-kit.pdf?sfvrsn=67ca855a_0" TargetMode="External"/><Relationship Id="rId11" Type="http://schemas.openxmlformats.org/officeDocument/2006/relationships/hyperlink" Target="https://www.mpi.org/docs/default-source/chapter-leader/rise-awards/best-practices/sales-blitz---rise-up-dfw-chapter-2018.pdf?sfvrsn=b1d619d3_2" TargetMode="External"/><Relationship Id="rId5" Type="http://schemas.openxmlformats.org/officeDocument/2006/relationships/hyperlink" Target="https://www.mpi.org/docs/librariesprovider49/default-document-library/mpiscc-sponsor-benefits-2020.pdf?sfvrsn=41fdb75a_0" TargetMode="External"/><Relationship Id="rId10" Type="http://schemas.openxmlformats.org/officeDocument/2006/relationships/hyperlink" Target="https://www.mpi.org/docs/default-source/chapter-leader/rise-awards/best-practices/marketplace-excellence---rise-up-mexico-chapter-2020.docx?sfvrsn=3129855a_2" TargetMode="External"/><Relationship Id="rId4" Type="http://schemas.openxmlformats.org/officeDocument/2006/relationships/hyperlink" Target="https://www.mpi.org/chapters/san-diego/advertising/sponsorship-opportunity" TargetMode="External"/><Relationship Id="rId9" Type="http://schemas.openxmlformats.org/officeDocument/2006/relationships/hyperlink" Target="https://www.mpi.org/docs/default-source/chapter-leader/rise-awards/best-practices/marketplace-achievement---rise-up-southern-california-chapter-2019.pdf?sfvrsn=39994c3b_2" TargetMode="External"/></Relationships>
</file>

<file path=ppt/slides/_rels/slide5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8288000" cy="10287000"/>
            <a:chOff x="0" y="0"/>
            <a:chExt cx="18288000" cy="10287000"/>
          </a:xfrm>
        </p:grpSpPr>
        <p:pic>
          <p:nvPicPr>
            <p:cNvPr id="3" name="object 3"/>
            <p:cNvPicPr/>
            <p:nvPr/>
          </p:nvPicPr>
          <p:blipFill>
            <a:blip r:embed="rId2" cstate="print"/>
            <a:stretch>
              <a:fillRect/>
            </a:stretch>
          </p:blipFill>
          <p:spPr>
            <a:xfrm>
              <a:off x="0" y="0"/>
              <a:ext cx="18288000" cy="10287000"/>
            </a:xfrm>
            <a:prstGeom prst="rect">
              <a:avLst/>
            </a:prstGeom>
          </p:spPr>
        </p:pic>
        <p:sp>
          <p:nvSpPr>
            <p:cNvPr id="4" name="object 4"/>
            <p:cNvSpPr/>
            <p:nvPr/>
          </p:nvSpPr>
          <p:spPr>
            <a:xfrm>
              <a:off x="0" y="0"/>
              <a:ext cx="18288000" cy="1828800"/>
            </a:xfrm>
            <a:custGeom>
              <a:avLst/>
              <a:gdLst/>
              <a:ahLst/>
              <a:cxnLst/>
              <a:rect l="l" t="t" r="r" b="b"/>
              <a:pathLst>
                <a:path w="18288000" h="1828800">
                  <a:moveTo>
                    <a:pt x="18288000" y="0"/>
                  </a:moveTo>
                  <a:lnTo>
                    <a:pt x="0" y="0"/>
                  </a:lnTo>
                  <a:lnTo>
                    <a:pt x="0" y="1828800"/>
                  </a:lnTo>
                  <a:lnTo>
                    <a:pt x="18288000" y="1828800"/>
                  </a:lnTo>
                  <a:lnTo>
                    <a:pt x="18288000" y="0"/>
                  </a:lnTo>
                  <a:close/>
                </a:path>
              </a:pathLst>
            </a:custGeom>
            <a:solidFill>
              <a:srgbClr val="04ACEE"/>
            </a:solidFill>
          </p:spPr>
          <p:txBody>
            <a:bodyPr wrap="square" lIns="0" tIns="0" rIns="0" bIns="0" rtlCol="0"/>
            <a:lstStyle/>
            <a:p>
              <a:endParaRPr/>
            </a:p>
          </p:txBody>
        </p:sp>
        <p:sp>
          <p:nvSpPr>
            <p:cNvPr id="5" name="object 5"/>
            <p:cNvSpPr/>
            <p:nvPr/>
          </p:nvSpPr>
          <p:spPr>
            <a:xfrm>
              <a:off x="0" y="1828800"/>
              <a:ext cx="18288000" cy="114300"/>
            </a:xfrm>
            <a:custGeom>
              <a:avLst/>
              <a:gdLst/>
              <a:ahLst/>
              <a:cxnLst/>
              <a:rect l="l" t="t" r="r" b="b"/>
              <a:pathLst>
                <a:path w="18288000" h="114300">
                  <a:moveTo>
                    <a:pt x="18288000" y="0"/>
                  </a:moveTo>
                  <a:lnTo>
                    <a:pt x="0" y="0"/>
                  </a:lnTo>
                  <a:lnTo>
                    <a:pt x="0" y="114300"/>
                  </a:lnTo>
                  <a:lnTo>
                    <a:pt x="18288000" y="114300"/>
                  </a:lnTo>
                  <a:lnTo>
                    <a:pt x="18288000" y="0"/>
                  </a:lnTo>
                  <a:close/>
                </a:path>
              </a:pathLst>
            </a:custGeom>
            <a:solidFill>
              <a:srgbClr val="8AC53E"/>
            </a:solidFill>
          </p:spPr>
          <p:txBody>
            <a:bodyPr wrap="square" lIns="0" tIns="0" rIns="0" bIns="0" rtlCol="0"/>
            <a:lstStyle/>
            <a:p>
              <a:endParaRPr/>
            </a:p>
          </p:txBody>
        </p:sp>
      </p:grpSp>
      <p:sp>
        <p:nvSpPr>
          <p:cNvPr id="6" name="object 6"/>
          <p:cNvSpPr txBox="1">
            <a:spLocks noGrp="1"/>
          </p:cNvSpPr>
          <p:nvPr>
            <p:ph type="title"/>
          </p:nvPr>
        </p:nvSpPr>
        <p:spPr>
          <a:prstGeom prst="rect">
            <a:avLst/>
          </a:prstGeom>
        </p:spPr>
        <p:txBody>
          <a:bodyPr vert="horz" wrap="square" lIns="0" tIns="13335" rIns="0" bIns="0" rtlCol="0">
            <a:spAutoFit/>
          </a:bodyPr>
          <a:lstStyle/>
          <a:p>
            <a:pPr marL="12700" marR="5080" algn="l">
              <a:lnSpc>
                <a:spcPct val="100000"/>
              </a:lnSpc>
              <a:spcBef>
                <a:spcPts val="105"/>
              </a:spcBef>
            </a:pPr>
            <a:r>
              <a:rPr dirty="0"/>
              <a:t>FINANCE</a:t>
            </a:r>
            <a:r>
              <a:rPr lang="en-US" sz="6000" b="1"/>
              <a:t> </a:t>
            </a:r>
            <a:r>
              <a:rPr dirty="0"/>
              <a:t>&amp;</a:t>
            </a:r>
            <a:r>
              <a:rPr lang="en-US" sz="6000" b="1"/>
              <a:t> </a:t>
            </a:r>
            <a:r>
              <a:rPr dirty="0"/>
              <a:t>CHAPTER</a:t>
            </a:r>
            <a:r>
              <a:rPr lang="en-US" sz="6000" b="1"/>
              <a:t> ADMINISTRATOR HANDBOOK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9" name="Background"/>
          <p:cNvSpPr/>
          <p:nvPr/>
        </p:nvSpPr>
        <p:spPr>
          <a:xfrm>
            <a:off x="0" y="0"/>
            <a:ext cx="18288000" cy="10287000"/>
          </a:xfrm>
          <a:prstGeom prst="rect">
            <a:avLst/>
          </a:prstGeom>
          <a:solidFill>
            <a:srgbClr val="FFFFFF"/>
          </a:solidFill>
        </p:spPr>
        <p:txBody>
          <a:bodyPr wrap="square" lIns="0" tIns="0" rIns="0" bIns="0" rtlCol="0"/>
          <a:lstStyle/>
          <a:p>
            <a:endParaRPr/>
          </a:p>
        </p:txBody>
      </p:sp>
      <p:pic>
        <p:nvPicPr>
          <p:cNvPr id="4" name="object 4"/>
          <p:cNvPicPr/>
          <p:nvPr/>
        </p:nvPicPr>
        <p:blipFill>
          <a:blip r:embed="rId2" cstate="print"/>
          <a:stretch>
            <a:fillRect/>
          </a:stretch>
        </p:blipFill>
        <p:spPr>
          <a:xfrm>
            <a:off x="5124449" y="3802131"/>
            <a:ext cx="8039100" cy="4743450"/>
          </a:xfrm>
          <a:prstGeom prst="rect">
            <a:avLst/>
          </a:prstGeom>
        </p:spPr>
      </p:pic>
      <p:sp>
        <p:nvSpPr>
          <p:cNvPr id="5" name="object 5"/>
          <p:cNvSpPr txBox="1"/>
          <p:nvPr/>
        </p:nvSpPr>
        <p:spPr>
          <a:xfrm>
            <a:off x="8430259" y="6431534"/>
            <a:ext cx="177800" cy="437556"/>
          </a:xfrm>
          <a:prstGeom prst="rect">
            <a:avLst/>
          </a:prstGeom>
        </p:spPr>
        <p:txBody>
          <a:bodyPr vert="horz" wrap="square" lIns="0" tIns="12700" rIns="0" bIns="0" rtlCol="0">
            <a:spAutoFit/>
          </a:bodyPr>
          <a:lstStyle/>
          <a:p>
            <a:pPr marL="12700">
              <a:lnSpc>
                <a:spcPct val="100000"/>
              </a:lnSpc>
              <a:spcBef>
                <a:spcPts val="100"/>
              </a:spcBef>
            </a:pPr>
            <a:r>
              <a:rPr lang="en-US" sz="1380" spc="-25">
                <a:solidFill>
                  <a:srgbClr val="888888"/>
                </a:solidFill>
                <a:latin typeface="Arial"/>
                <a:cs typeface="Arial"/>
              </a:rPr>
              <a:t>10</a:t>
            </a:r>
            <a:endParaRPr lang="en-US" sz="138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3" name="object 3"/>
          <p:cNvSpPr txBox="1">
            <a:spLocks noGrp="1"/>
          </p:cNvSpPr>
          <p:nvPr>
            <p:ph type="title"/>
          </p:nvPr>
        </p:nvSpPr>
        <p:spPr>
          <a:xfrm>
            <a:off x="377190" y="0"/>
            <a:ext cx="17533619" cy="1828800"/>
          </a:xfrm>
          <a:prstGeom prst="rect">
            <a:avLst/>
          </a:prstGeom>
        </p:spPr>
        <p:txBody>
          <a:bodyPr vert="horz" wrap="square" lIns="0" tIns="0" rIns="0" bIns="0" rtlCol="0" anchor="ctr"/>
          <a:lstStyle/>
          <a:p>
            <a:pPr algn="l">
              <a:lnSpc>
                <a:spcPct val="100000"/>
              </a:lnSpc>
              <a:spcBef>
                <a:spcPts val="130"/>
              </a:spcBef>
            </a:pPr>
            <a:r>
              <a:rPr lang="en-US" sz="6000" b="1">
                <a:solidFill>
                  <a:srgbClr val="FFFFFF"/>
                </a:solidFill>
                <a:latin typeface="Arial"/>
                <a:cs typeface="Arial"/>
              </a:rPr>
              <a:t>CHAPTER FINANCIAL PLATFORM</a:t>
            </a:r>
            <a:endParaRPr lang="en-US" sz="6000" b="1" dirty="0">
              <a:solidFill>
                <a:srgbClr val="FFFFFF"/>
              </a:solidFill>
              <a:latin typeface="Arial"/>
              <a:cs typeface="Arial"/>
            </a:endParaRPr>
          </a:p>
          <a:p>
            <a:pPr marL="635" algn="l">
              <a:lnSpc>
                <a:spcPct val="100000"/>
              </a:lnSpc>
            </a:pPr>
            <a:r>
              <a:rPr lang="en-US" sz="6000" b="1">
                <a:solidFill>
                  <a:srgbClr val="FFFFFF"/>
                </a:solidFill>
                <a:latin typeface="Arial"/>
                <a:cs typeface="Arial"/>
              </a:rPr>
              <a:t>QUICKBOOKS ONLINE</a:t>
            </a:r>
            <a:endParaRPr lang="en-US" sz="6000" b="1" dirty="0">
              <a:solidFill>
                <a:srgbClr val="FFFFFF"/>
              </a:solidFill>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sp>
        <p:nvSpPr>
          <p:cNvPr id="5" name="object 5"/>
          <p:cNvSpPr txBox="1"/>
          <p:nvPr/>
        </p:nvSpPr>
        <p:spPr>
          <a:xfrm>
            <a:off x="917575" y="2380504"/>
            <a:ext cx="17018733" cy="7242367"/>
          </a:xfrm>
          <a:prstGeom prst="rect">
            <a:avLst/>
          </a:prstGeom>
        </p:spPr>
        <p:txBody>
          <a:bodyPr vert="horz" wrap="square" lIns="0" tIns="15875" rIns="0" bIns="0" rtlCol="0" anchor="t">
            <a:spAutoFit/>
          </a:bodyPr>
          <a:lstStyle/>
          <a:p>
            <a:pPr marL="12700" algn="l">
              <a:lnSpc>
                <a:spcPct val="100000"/>
              </a:lnSpc>
              <a:spcBef>
                <a:spcPts val="125"/>
              </a:spcBef>
              <a:tabLst>
                <a:tab pos="212090" algn="l"/>
              </a:tabLst>
            </a:pPr>
            <a:r>
              <a:rPr lang="en-US" sz="2500" b="1" dirty="0">
                <a:latin typeface="Arial"/>
                <a:cs typeface="Arial"/>
              </a:rPr>
              <a:t>What</a:t>
            </a:r>
            <a:r>
              <a:rPr lang="en-US" sz="2500" b="1" spc="90" dirty="0">
                <a:latin typeface="Arial"/>
                <a:cs typeface="Arial"/>
              </a:rPr>
              <a:t> </a:t>
            </a:r>
            <a:r>
              <a:rPr lang="en-US" sz="2500" b="1" dirty="0">
                <a:latin typeface="Arial"/>
                <a:cs typeface="Arial"/>
              </a:rPr>
              <a:t>are</a:t>
            </a:r>
            <a:r>
              <a:rPr lang="en-US" sz="2500" b="1" spc="55" dirty="0">
                <a:latin typeface="Arial"/>
                <a:cs typeface="Arial"/>
              </a:rPr>
              <a:t> </a:t>
            </a:r>
            <a:r>
              <a:rPr lang="en-US" sz="2500" b="1" dirty="0">
                <a:latin typeface="Arial"/>
                <a:cs typeface="Arial"/>
              </a:rPr>
              <a:t>the</a:t>
            </a:r>
            <a:r>
              <a:rPr lang="en-US" sz="2500" b="1" spc="140" dirty="0">
                <a:latin typeface="Arial"/>
                <a:cs typeface="Arial"/>
              </a:rPr>
              <a:t> </a:t>
            </a:r>
            <a:r>
              <a:rPr lang="en-US" sz="2500" b="1" dirty="0">
                <a:latin typeface="Arial"/>
                <a:cs typeface="Arial"/>
              </a:rPr>
              <a:t>goals</a:t>
            </a:r>
            <a:r>
              <a:rPr lang="en-US" sz="2500" b="1" spc="80" dirty="0">
                <a:latin typeface="Arial"/>
                <a:cs typeface="Arial"/>
              </a:rPr>
              <a:t> </a:t>
            </a:r>
            <a:r>
              <a:rPr lang="en-US" sz="2500" b="1" dirty="0">
                <a:latin typeface="Arial"/>
                <a:cs typeface="Arial"/>
              </a:rPr>
              <a:t>of</a:t>
            </a:r>
            <a:r>
              <a:rPr lang="en-US" sz="2500" b="1" spc="60" dirty="0">
                <a:latin typeface="Arial"/>
                <a:cs typeface="Arial"/>
              </a:rPr>
              <a:t> </a:t>
            </a:r>
            <a:r>
              <a:rPr lang="en-US" sz="2500" b="1" dirty="0">
                <a:latin typeface="Arial"/>
                <a:cs typeface="Arial"/>
              </a:rPr>
              <a:t>the</a:t>
            </a:r>
            <a:r>
              <a:rPr lang="en-US" sz="2500" b="1" spc="140" dirty="0">
                <a:latin typeface="Arial"/>
                <a:cs typeface="Arial"/>
              </a:rPr>
              <a:t> C</a:t>
            </a:r>
            <a:r>
              <a:rPr lang="en-US" sz="2500" b="1" dirty="0">
                <a:latin typeface="Arial"/>
                <a:cs typeface="Arial"/>
              </a:rPr>
              <a:t>hapter</a:t>
            </a:r>
            <a:r>
              <a:rPr lang="en-US" sz="2500" b="1" spc="70" dirty="0">
                <a:latin typeface="Arial"/>
                <a:cs typeface="Arial"/>
              </a:rPr>
              <a:t> </a:t>
            </a:r>
            <a:r>
              <a:rPr lang="en-US" sz="2500" b="1" dirty="0">
                <a:latin typeface="Arial"/>
                <a:cs typeface="Arial"/>
              </a:rPr>
              <a:t>accounting</a:t>
            </a:r>
            <a:r>
              <a:rPr lang="en-US" sz="2500" b="1" spc="100" dirty="0">
                <a:latin typeface="Arial"/>
                <a:cs typeface="Arial"/>
              </a:rPr>
              <a:t> </a:t>
            </a:r>
            <a:r>
              <a:rPr lang="en-US" sz="2500" b="1" spc="-10" dirty="0">
                <a:latin typeface="Arial"/>
                <a:cs typeface="Arial"/>
              </a:rPr>
              <a:t>platform, QuickBooks Online?</a:t>
            </a:r>
          </a:p>
          <a:p>
            <a:pPr marL="12700" algn="l">
              <a:lnSpc>
                <a:spcPct val="100000"/>
              </a:lnSpc>
              <a:spcBef>
                <a:spcPts val="125"/>
              </a:spcBef>
              <a:tabLst>
                <a:tab pos="212090" algn="l"/>
              </a:tabLst>
            </a:pPr>
            <a:r>
              <a:rPr lang="en-US" sz="2500" dirty="0">
                <a:latin typeface="Arial"/>
                <a:cs typeface="Arial"/>
              </a:rPr>
              <a:t>Provide</a:t>
            </a:r>
            <a:r>
              <a:rPr lang="en-US" sz="2500" spc="145" dirty="0">
                <a:latin typeface="Arial"/>
                <a:cs typeface="Arial"/>
              </a:rPr>
              <a:t> C</a:t>
            </a:r>
            <a:r>
              <a:rPr lang="en-US" sz="2500" dirty="0">
                <a:latin typeface="Arial"/>
                <a:cs typeface="Arial"/>
              </a:rPr>
              <a:t>hapters</a:t>
            </a:r>
            <a:r>
              <a:rPr lang="en-US" sz="2500" spc="90" dirty="0">
                <a:latin typeface="Arial"/>
                <a:cs typeface="Arial"/>
              </a:rPr>
              <a:t> </a:t>
            </a:r>
            <a:r>
              <a:rPr lang="en-US" sz="2500" dirty="0">
                <a:latin typeface="Arial"/>
                <a:cs typeface="Arial"/>
              </a:rPr>
              <a:t>(and</a:t>
            </a:r>
            <a:r>
              <a:rPr lang="en-US" sz="2500" spc="100" dirty="0">
                <a:latin typeface="Arial"/>
                <a:cs typeface="Arial"/>
              </a:rPr>
              <a:t> </a:t>
            </a:r>
            <a:r>
              <a:rPr lang="en-US" sz="2500" dirty="0">
                <a:latin typeface="Arial"/>
                <a:cs typeface="Arial"/>
              </a:rPr>
              <a:t>administrators)</a:t>
            </a:r>
            <a:r>
              <a:rPr lang="en-US" sz="2500" spc="160" dirty="0">
                <a:latin typeface="Arial"/>
                <a:cs typeface="Arial"/>
              </a:rPr>
              <a:t> </a:t>
            </a:r>
            <a:r>
              <a:rPr lang="en-US" sz="2500" dirty="0">
                <a:latin typeface="Arial"/>
                <a:cs typeface="Arial"/>
              </a:rPr>
              <a:t>with</a:t>
            </a:r>
            <a:r>
              <a:rPr lang="en-US" sz="2500" spc="100" dirty="0">
                <a:latin typeface="Arial"/>
                <a:cs typeface="Arial"/>
              </a:rPr>
              <a:t> a </a:t>
            </a:r>
            <a:r>
              <a:rPr lang="en-US" sz="2500" dirty="0">
                <a:latin typeface="Arial"/>
                <a:cs typeface="Arial"/>
              </a:rPr>
              <a:t>best-in-class</a:t>
            </a:r>
            <a:r>
              <a:rPr lang="en-US" sz="2500" spc="180" dirty="0">
                <a:latin typeface="Arial"/>
                <a:cs typeface="Arial"/>
              </a:rPr>
              <a:t> </a:t>
            </a:r>
            <a:r>
              <a:rPr lang="en-US" sz="2500" spc="-10" dirty="0">
                <a:latin typeface="Arial"/>
                <a:cs typeface="Arial"/>
              </a:rPr>
              <a:t>platform.</a:t>
            </a:r>
          </a:p>
          <a:p>
            <a:pPr marL="12700" algn="l">
              <a:lnSpc>
                <a:spcPct val="100000"/>
              </a:lnSpc>
              <a:spcBef>
                <a:spcPts val="125"/>
              </a:spcBef>
              <a:tabLst>
                <a:tab pos="212090" algn="l"/>
              </a:tabLst>
            </a:pPr>
            <a:r>
              <a:rPr lang="en-US" sz="2500" dirty="0">
                <a:latin typeface="Arial"/>
                <a:cs typeface="Arial"/>
              </a:rPr>
              <a:t>Enable</a:t>
            </a:r>
            <a:r>
              <a:rPr lang="en-US" sz="2500" spc="135" dirty="0">
                <a:latin typeface="Arial"/>
                <a:cs typeface="Arial"/>
              </a:rPr>
              <a:t> C</a:t>
            </a:r>
            <a:r>
              <a:rPr lang="en-US" sz="2500" dirty="0">
                <a:latin typeface="Arial"/>
                <a:cs typeface="Arial"/>
              </a:rPr>
              <a:t>hapter</a:t>
            </a:r>
            <a:r>
              <a:rPr lang="en-US" sz="2500" spc="55" dirty="0">
                <a:latin typeface="Arial"/>
                <a:cs typeface="Arial"/>
              </a:rPr>
              <a:t> </a:t>
            </a:r>
            <a:r>
              <a:rPr lang="en-US" sz="2500" dirty="0">
                <a:latin typeface="Arial"/>
                <a:cs typeface="Arial"/>
              </a:rPr>
              <a:t>leaders</a:t>
            </a:r>
            <a:r>
              <a:rPr lang="en-US" sz="2500" spc="75" dirty="0">
                <a:latin typeface="Arial"/>
                <a:cs typeface="Arial"/>
              </a:rPr>
              <a:t> </a:t>
            </a:r>
            <a:r>
              <a:rPr lang="en-US" sz="2500" dirty="0">
                <a:latin typeface="Arial"/>
                <a:cs typeface="Arial"/>
              </a:rPr>
              <a:t>to</a:t>
            </a:r>
            <a:r>
              <a:rPr lang="en-US" sz="2500" spc="75" dirty="0">
                <a:latin typeface="Arial"/>
                <a:cs typeface="Arial"/>
              </a:rPr>
              <a:t> </a:t>
            </a:r>
            <a:r>
              <a:rPr lang="en-US" sz="2500" dirty="0">
                <a:latin typeface="Arial"/>
                <a:cs typeface="Arial"/>
              </a:rPr>
              <a:t>focus</a:t>
            </a:r>
            <a:r>
              <a:rPr lang="en-US" sz="2500" spc="155" dirty="0">
                <a:latin typeface="Arial"/>
                <a:cs typeface="Arial"/>
              </a:rPr>
              <a:t> </a:t>
            </a:r>
            <a:r>
              <a:rPr lang="en-US" sz="2500" dirty="0">
                <a:latin typeface="Arial"/>
                <a:cs typeface="Arial"/>
              </a:rPr>
              <a:t>on</a:t>
            </a:r>
            <a:r>
              <a:rPr lang="en-US" sz="2500" spc="80" dirty="0">
                <a:latin typeface="Arial"/>
                <a:cs typeface="Arial"/>
              </a:rPr>
              <a:t> </a:t>
            </a:r>
            <a:r>
              <a:rPr lang="en-US" sz="2500" dirty="0">
                <a:latin typeface="Arial"/>
                <a:cs typeface="Arial"/>
              </a:rPr>
              <a:t>creating</a:t>
            </a:r>
            <a:r>
              <a:rPr lang="en-US" sz="2500" spc="95" dirty="0">
                <a:latin typeface="Arial"/>
                <a:cs typeface="Arial"/>
              </a:rPr>
              <a:t> </a:t>
            </a:r>
            <a:r>
              <a:rPr lang="en-US" sz="2500" dirty="0">
                <a:latin typeface="Arial"/>
                <a:cs typeface="Arial"/>
              </a:rPr>
              <a:t>exceptional</a:t>
            </a:r>
            <a:r>
              <a:rPr lang="en-US" sz="2500" spc="105" dirty="0">
                <a:latin typeface="Arial"/>
                <a:cs typeface="Arial"/>
              </a:rPr>
              <a:t> </a:t>
            </a:r>
            <a:r>
              <a:rPr lang="en-US" sz="2500" spc="-10" dirty="0">
                <a:latin typeface="Arial"/>
                <a:cs typeface="Arial"/>
              </a:rPr>
              <a:t>experiences </a:t>
            </a:r>
            <a:r>
              <a:rPr lang="en-US" sz="2500" dirty="0">
                <a:latin typeface="Arial"/>
                <a:cs typeface="Arial"/>
              </a:rPr>
              <a:t>at</a:t>
            </a:r>
            <a:r>
              <a:rPr lang="en-US" sz="2500" spc="60" dirty="0">
                <a:latin typeface="Arial"/>
                <a:cs typeface="Arial"/>
              </a:rPr>
              <a:t> </a:t>
            </a:r>
            <a:r>
              <a:rPr lang="en-US" sz="2500" dirty="0">
                <a:latin typeface="Arial"/>
                <a:cs typeface="Arial"/>
              </a:rPr>
              <a:t>the</a:t>
            </a:r>
            <a:r>
              <a:rPr lang="en-US" sz="2500" spc="105" dirty="0">
                <a:latin typeface="Arial"/>
                <a:cs typeface="Arial"/>
              </a:rPr>
              <a:t> C</a:t>
            </a:r>
            <a:r>
              <a:rPr lang="en-US" sz="2500" dirty="0">
                <a:latin typeface="Arial"/>
                <a:cs typeface="Arial"/>
              </a:rPr>
              <a:t>hapter</a:t>
            </a:r>
            <a:r>
              <a:rPr lang="en-US" sz="2500" spc="35" dirty="0">
                <a:latin typeface="Arial"/>
                <a:cs typeface="Arial"/>
              </a:rPr>
              <a:t> </a:t>
            </a:r>
            <a:r>
              <a:rPr lang="en-US" sz="2500" spc="-10" dirty="0">
                <a:latin typeface="Arial"/>
                <a:cs typeface="Arial"/>
              </a:rPr>
              <a:t>level.</a:t>
            </a:r>
          </a:p>
          <a:p>
            <a:pPr marL="12700" algn="l">
              <a:lnSpc>
                <a:spcPct val="100000"/>
              </a:lnSpc>
              <a:spcBef>
                <a:spcPts val="125"/>
              </a:spcBef>
              <a:tabLst>
                <a:tab pos="212090" algn="l"/>
              </a:tabLst>
            </a:pPr>
            <a:r>
              <a:rPr lang="en-US" sz="2500" dirty="0">
                <a:latin typeface="Arial"/>
                <a:cs typeface="Arial"/>
              </a:rPr>
              <a:t>Ensure</a:t>
            </a:r>
            <a:r>
              <a:rPr lang="en-US" sz="2500" spc="100" dirty="0">
                <a:latin typeface="Arial"/>
                <a:cs typeface="Arial"/>
              </a:rPr>
              <a:t> </a:t>
            </a:r>
            <a:r>
              <a:rPr lang="en-US" sz="2500" dirty="0">
                <a:latin typeface="Arial"/>
                <a:cs typeface="Arial"/>
              </a:rPr>
              <a:t>transparency</a:t>
            </a:r>
            <a:r>
              <a:rPr lang="en-US" sz="2500" spc="200" dirty="0">
                <a:latin typeface="Arial"/>
                <a:cs typeface="Arial"/>
              </a:rPr>
              <a:t> </a:t>
            </a:r>
            <a:r>
              <a:rPr lang="en-US" sz="2500" dirty="0">
                <a:latin typeface="Arial"/>
                <a:cs typeface="Arial"/>
              </a:rPr>
              <a:t>and</a:t>
            </a:r>
            <a:r>
              <a:rPr lang="en-US" sz="2500" spc="140" dirty="0">
                <a:latin typeface="Arial"/>
                <a:cs typeface="Arial"/>
              </a:rPr>
              <a:t> </a:t>
            </a:r>
            <a:r>
              <a:rPr lang="en-US" sz="2500" dirty="0">
                <a:latin typeface="Arial"/>
                <a:cs typeface="Arial"/>
              </a:rPr>
              <a:t>accuracy</a:t>
            </a:r>
            <a:r>
              <a:rPr lang="en-US" sz="2500" spc="95" dirty="0">
                <a:latin typeface="Arial"/>
                <a:cs typeface="Arial"/>
              </a:rPr>
              <a:t> </a:t>
            </a:r>
            <a:r>
              <a:rPr lang="en-US" sz="2500" dirty="0">
                <a:latin typeface="Arial"/>
                <a:cs typeface="Arial"/>
              </a:rPr>
              <a:t>of</a:t>
            </a:r>
            <a:r>
              <a:rPr lang="en-US" sz="2500" spc="110" dirty="0">
                <a:latin typeface="Arial"/>
                <a:cs typeface="Arial"/>
              </a:rPr>
              <a:t> </a:t>
            </a:r>
            <a:r>
              <a:rPr lang="en-US" sz="2500" dirty="0">
                <a:latin typeface="Arial"/>
                <a:cs typeface="Arial"/>
              </a:rPr>
              <a:t>financial</a:t>
            </a:r>
            <a:r>
              <a:rPr lang="en-US" sz="2500" spc="65" dirty="0">
                <a:latin typeface="Arial"/>
                <a:cs typeface="Arial"/>
              </a:rPr>
              <a:t> </a:t>
            </a:r>
            <a:r>
              <a:rPr lang="en-US" sz="2500" dirty="0">
                <a:latin typeface="Arial"/>
                <a:cs typeface="Arial"/>
              </a:rPr>
              <a:t>accounting</a:t>
            </a:r>
            <a:r>
              <a:rPr lang="en-US" sz="2500" spc="155" dirty="0">
                <a:latin typeface="Arial"/>
                <a:cs typeface="Arial"/>
              </a:rPr>
              <a:t> </a:t>
            </a:r>
            <a:r>
              <a:rPr lang="en-US" sz="2500" dirty="0">
                <a:latin typeface="Arial"/>
                <a:cs typeface="Arial"/>
              </a:rPr>
              <a:t>across</a:t>
            </a:r>
            <a:r>
              <a:rPr lang="en-US" sz="2500" spc="130" dirty="0">
                <a:latin typeface="Arial"/>
                <a:cs typeface="Arial"/>
              </a:rPr>
              <a:t> </a:t>
            </a:r>
            <a:r>
              <a:rPr lang="en-US" sz="2500" spc="-25" dirty="0">
                <a:latin typeface="Arial"/>
                <a:cs typeface="Arial"/>
              </a:rPr>
              <a:t>the </a:t>
            </a:r>
            <a:r>
              <a:rPr lang="en-US" sz="2500" dirty="0">
                <a:latin typeface="Arial"/>
                <a:cs typeface="Arial"/>
              </a:rPr>
              <a:t>MPI</a:t>
            </a:r>
            <a:r>
              <a:rPr lang="en-US" sz="2500" spc="30" dirty="0">
                <a:latin typeface="Arial"/>
                <a:cs typeface="Arial"/>
              </a:rPr>
              <a:t> </a:t>
            </a:r>
            <a:r>
              <a:rPr lang="en-US" sz="2500" spc="-10" dirty="0">
                <a:latin typeface="Arial"/>
                <a:cs typeface="Arial"/>
              </a:rPr>
              <a:t>enterprise.</a:t>
            </a:r>
          </a:p>
          <a:p>
            <a:pPr marL="12700" algn="l">
              <a:lnSpc>
                <a:spcPct val="100000"/>
              </a:lnSpc>
              <a:spcBef>
                <a:spcPts val="125"/>
              </a:spcBef>
              <a:tabLst>
                <a:tab pos="212090" algn="l"/>
              </a:tabLst>
            </a:pPr>
            <a:r>
              <a:rPr lang="en-US" sz="2500" dirty="0">
                <a:latin typeface="Arial"/>
                <a:cs typeface="Arial"/>
              </a:rPr>
              <a:t>Create</a:t>
            </a:r>
            <a:r>
              <a:rPr lang="en-US" sz="2500" spc="140" dirty="0">
                <a:latin typeface="Arial"/>
                <a:cs typeface="Arial"/>
              </a:rPr>
              <a:t> </a:t>
            </a:r>
            <a:r>
              <a:rPr lang="en-US" sz="2500" dirty="0">
                <a:latin typeface="Arial"/>
                <a:cs typeface="Arial"/>
              </a:rPr>
              <a:t>and</a:t>
            </a:r>
            <a:r>
              <a:rPr lang="en-US" sz="2500" spc="95" dirty="0">
                <a:latin typeface="Arial"/>
                <a:cs typeface="Arial"/>
              </a:rPr>
              <a:t> </a:t>
            </a:r>
            <a:r>
              <a:rPr lang="en-US" sz="2500" dirty="0">
                <a:latin typeface="Arial"/>
                <a:cs typeface="Arial"/>
              </a:rPr>
              <a:t>implement</a:t>
            </a:r>
            <a:r>
              <a:rPr lang="en-US" sz="2500" spc="90" dirty="0">
                <a:latin typeface="Arial"/>
                <a:cs typeface="Arial"/>
              </a:rPr>
              <a:t> </a:t>
            </a:r>
            <a:r>
              <a:rPr lang="en-US" sz="2500" dirty="0">
                <a:latin typeface="Arial"/>
                <a:cs typeface="Arial"/>
              </a:rPr>
              <a:t>accounting</a:t>
            </a:r>
            <a:r>
              <a:rPr lang="en-US" sz="2500" spc="100" dirty="0">
                <a:latin typeface="Arial"/>
                <a:cs typeface="Arial"/>
              </a:rPr>
              <a:t> </a:t>
            </a:r>
            <a:r>
              <a:rPr lang="en-US" sz="2500" dirty="0">
                <a:latin typeface="Arial"/>
                <a:cs typeface="Arial"/>
              </a:rPr>
              <a:t>standards</a:t>
            </a:r>
            <a:r>
              <a:rPr lang="en-US" sz="2500" spc="80" dirty="0">
                <a:latin typeface="Arial"/>
                <a:cs typeface="Arial"/>
              </a:rPr>
              <a:t> and</a:t>
            </a:r>
            <a:r>
              <a:rPr lang="en-US" sz="2500" spc="65" dirty="0">
                <a:latin typeface="Arial"/>
                <a:cs typeface="Arial"/>
              </a:rPr>
              <a:t> </a:t>
            </a:r>
            <a:r>
              <a:rPr lang="en-US" sz="2500" dirty="0">
                <a:latin typeface="Arial"/>
                <a:cs typeface="Arial"/>
              </a:rPr>
              <a:t>best</a:t>
            </a:r>
            <a:r>
              <a:rPr lang="en-US" sz="2500" spc="85" dirty="0">
                <a:latin typeface="Arial"/>
                <a:cs typeface="Arial"/>
              </a:rPr>
              <a:t> </a:t>
            </a:r>
            <a:r>
              <a:rPr lang="en-US" sz="2500" spc="-10" dirty="0">
                <a:latin typeface="Arial"/>
                <a:cs typeface="Arial"/>
              </a:rPr>
              <a:t>practices.</a:t>
            </a:r>
          </a:p>
          <a:p>
            <a:pPr marL="12700" algn="l">
              <a:lnSpc>
                <a:spcPct val="100000"/>
              </a:lnSpc>
              <a:spcBef>
                <a:spcPts val="125"/>
              </a:spcBef>
              <a:tabLst>
                <a:tab pos="212090" algn="l"/>
              </a:tabLst>
            </a:pPr>
            <a:endParaRPr lang="en-US" sz="2500" dirty="0">
              <a:latin typeface="Arial"/>
              <a:cs typeface="Arial"/>
            </a:endParaRPr>
          </a:p>
          <a:p>
            <a:pPr marL="12700" marR="3556635" algn="l">
              <a:lnSpc>
                <a:spcPct val="104900"/>
              </a:lnSpc>
              <a:spcBef>
                <a:spcPts val="1875"/>
              </a:spcBef>
              <a:tabLst>
                <a:tab pos="211454" algn="l"/>
              </a:tabLst>
            </a:pPr>
            <a:r>
              <a:rPr lang="en-US" sz="2500" b="1" spc="40" dirty="0">
                <a:latin typeface="Arial"/>
                <a:cs typeface="Arial"/>
              </a:rPr>
              <a:t>Are Ch</a:t>
            </a:r>
            <a:r>
              <a:rPr lang="en-US" sz="2500" b="1" dirty="0">
                <a:latin typeface="Arial"/>
                <a:cs typeface="Arial"/>
              </a:rPr>
              <a:t>apters</a:t>
            </a:r>
            <a:r>
              <a:rPr lang="en-US" sz="2500" b="1" spc="60" dirty="0">
                <a:latin typeface="Arial"/>
                <a:cs typeface="Arial"/>
              </a:rPr>
              <a:t> </a:t>
            </a:r>
            <a:r>
              <a:rPr lang="en-US" sz="2500" b="1" dirty="0">
                <a:latin typeface="Arial"/>
                <a:cs typeface="Arial"/>
              </a:rPr>
              <a:t>required</a:t>
            </a:r>
            <a:r>
              <a:rPr lang="en-US" sz="2500" b="1" spc="75" dirty="0">
                <a:latin typeface="Arial"/>
                <a:cs typeface="Arial"/>
              </a:rPr>
              <a:t> </a:t>
            </a:r>
            <a:r>
              <a:rPr lang="en-US" sz="2500" b="1" dirty="0">
                <a:latin typeface="Arial"/>
                <a:cs typeface="Arial"/>
              </a:rPr>
              <a:t>to</a:t>
            </a:r>
            <a:r>
              <a:rPr lang="en-US" sz="2500" b="1" spc="70" dirty="0">
                <a:latin typeface="Arial"/>
                <a:cs typeface="Arial"/>
              </a:rPr>
              <a:t> </a:t>
            </a:r>
            <a:r>
              <a:rPr lang="en-US" sz="2500" b="1" dirty="0">
                <a:latin typeface="Arial"/>
                <a:cs typeface="Arial"/>
              </a:rPr>
              <a:t>utilize</a:t>
            </a:r>
            <a:r>
              <a:rPr lang="en-US" sz="2500" b="1" spc="130" dirty="0">
                <a:latin typeface="Arial"/>
                <a:cs typeface="Arial"/>
              </a:rPr>
              <a:t> </a:t>
            </a:r>
            <a:r>
              <a:rPr lang="en-US" sz="2500" b="1" dirty="0">
                <a:latin typeface="Arial"/>
                <a:cs typeface="Arial"/>
              </a:rPr>
              <a:t>the</a:t>
            </a:r>
            <a:r>
              <a:rPr lang="en-US" sz="2500" b="1" spc="125" dirty="0">
                <a:latin typeface="Arial"/>
                <a:cs typeface="Arial"/>
              </a:rPr>
              <a:t> </a:t>
            </a:r>
            <a:r>
              <a:rPr lang="en-US" sz="2500" b="1" dirty="0">
                <a:latin typeface="Arial"/>
                <a:cs typeface="Arial"/>
              </a:rPr>
              <a:t>accounting</a:t>
            </a:r>
            <a:r>
              <a:rPr lang="en-US" sz="2500" b="1" spc="85" dirty="0">
                <a:latin typeface="Arial"/>
                <a:cs typeface="Arial"/>
              </a:rPr>
              <a:t> </a:t>
            </a:r>
            <a:r>
              <a:rPr lang="en-US" sz="2500" b="1" dirty="0">
                <a:latin typeface="Arial"/>
                <a:cs typeface="Arial"/>
              </a:rPr>
              <a:t>platform</a:t>
            </a:r>
            <a:r>
              <a:rPr lang="en-US" sz="2500" b="1" spc="100" dirty="0">
                <a:latin typeface="Arial"/>
                <a:cs typeface="Arial"/>
              </a:rPr>
              <a:t> </a:t>
            </a:r>
            <a:r>
              <a:rPr lang="en-US" sz="2500" b="1" spc="-25" dirty="0">
                <a:latin typeface="Arial"/>
                <a:cs typeface="Arial"/>
              </a:rPr>
              <a:t>and associated policies/guidelines?</a:t>
            </a:r>
            <a:br>
              <a:rPr lang="en-US" sz="2500" b="1" spc="-25" dirty="0">
                <a:latin typeface="Arial"/>
                <a:cs typeface="Arial"/>
              </a:rPr>
            </a:br>
            <a:r>
              <a:rPr lang="en-US" sz="2500" dirty="0">
                <a:latin typeface="Arial"/>
                <a:cs typeface="Arial"/>
              </a:rPr>
              <a:t>Yes,</a:t>
            </a:r>
            <a:r>
              <a:rPr lang="en-US" sz="2500" spc="45" dirty="0">
                <a:latin typeface="Arial"/>
                <a:cs typeface="Arial"/>
              </a:rPr>
              <a:t> </a:t>
            </a:r>
            <a:r>
              <a:rPr lang="en-US" sz="2500" dirty="0">
                <a:latin typeface="Arial"/>
                <a:cs typeface="Arial"/>
              </a:rPr>
              <a:t>all</a:t>
            </a:r>
            <a:r>
              <a:rPr lang="en-US" sz="2500" spc="80" dirty="0">
                <a:latin typeface="Arial"/>
                <a:cs typeface="Arial"/>
              </a:rPr>
              <a:t> C</a:t>
            </a:r>
            <a:r>
              <a:rPr lang="en-US" sz="2500" dirty="0">
                <a:latin typeface="Arial"/>
                <a:cs typeface="Arial"/>
              </a:rPr>
              <a:t>hapters</a:t>
            </a:r>
            <a:r>
              <a:rPr lang="en-US" sz="2500" spc="55" dirty="0">
                <a:latin typeface="Arial"/>
                <a:cs typeface="Arial"/>
              </a:rPr>
              <a:t> </a:t>
            </a:r>
            <a:r>
              <a:rPr lang="en-US" sz="2500" dirty="0">
                <a:latin typeface="Arial"/>
                <a:cs typeface="Arial"/>
              </a:rPr>
              <a:t>are</a:t>
            </a:r>
            <a:r>
              <a:rPr lang="en-US" sz="2500" spc="114" dirty="0">
                <a:latin typeface="Arial"/>
                <a:cs typeface="Arial"/>
              </a:rPr>
              <a:t> </a:t>
            </a:r>
            <a:r>
              <a:rPr lang="en-US" sz="2500" dirty="0">
                <a:latin typeface="Arial"/>
                <a:cs typeface="Arial"/>
              </a:rPr>
              <a:t>required</a:t>
            </a:r>
            <a:r>
              <a:rPr lang="en-US" sz="2500" spc="70" dirty="0">
                <a:latin typeface="Arial"/>
                <a:cs typeface="Arial"/>
              </a:rPr>
              <a:t> </a:t>
            </a:r>
            <a:r>
              <a:rPr lang="en-US" sz="2500" dirty="0">
                <a:latin typeface="Arial"/>
                <a:cs typeface="Arial"/>
              </a:rPr>
              <a:t>to</a:t>
            </a:r>
            <a:r>
              <a:rPr lang="en-US" sz="2500" spc="60" dirty="0">
                <a:latin typeface="Arial"/>
                <a:cs typeface="Arial"/>
              </a:rPr>
              <a:t> </a:t>
            </a:r>
            <a:r>
              <a:rPr lang="en-US" sz="2500" dirty="0">
                <a:latin typeface="Arial"/>
                <a:cs typeface="Arial"/>
              </a:rPr>
              <a:t>participate</a:t>
            </a:r>
            <a:r>
              <a:rPr lang="en-US" sz="2500" spc="30" dirty="0">
                <a:latin typeface="Arial"/>
                <a:cs typeface="Arial"/>
              </a:rPr>
              <a:t> </a:t>
            </a:r>
            <a:r>
              <a:rPr lang="en-US" sz="2500" dirty="0">
                <a:latin typeface="Arial"/>
                <a:cs typeface="Arial"/>
              </a:rPr>
              <a:t>in</a:t>
            </a:r>
            <a:r>
              <a:rPr lang="en-US" sz="2500" spc="70" dirty="0">
                <a:latin typeface="Arial"/>
                <a:cs typeface="Arial"/>
              </a:rPr>
              <a:t> </a:t>
            </a:r>
            <a:r>
              <a:rPr lang="en-US" sz="2500" dirty="0">
                <a:latin typeface="Arial"/>
                <a:cs typeface="Arial"/>
              </a:rPr>
              <a:t>the</a:t>
            </a:r>
            <a:r>
              <a:rPr lang="en-US" sz="2500" spc="110" dirty="0">
                <a:latin typeface="Arial"/>
                <a:cs typeface="Arial"/>
              </a:rPr>
              <a:t> </a:t>
            </a:r>
            <a:r>
              <a:rPr lang="en-US" sz="2500" dirty="0">
                <a:latin typeface="Arial"/>
                <a:cs typeface="Arial"/>
              </a:rPr>
              <a:t>platform</a:t>
            </a:r>
            <a:r>
              <a:rPr lang="en-US" sz="2500" spc="85" dirty="0">
                <a:latin typeface="Arial"/>
                <a:cs typeface="Arial"/>
              </a:rPr>
              <a:t> </a:t>
            </a:r>
            <a:r>
              <a:rPr lang="en-US" sz="2500" spc="-25" dirty="0">
                <a:latin typeface="Arial"/>
                <a:cs typeface="Arial"/>
              </a:rPr>
              <a:t>and </a:t>
            </a:r>
            <a:r>
              <a:rPr lang="en-US" sz="2500" dirty="0">
                <a:latin typeface="Arial"/>
                <a:cs typeface="Arial"/>
              </a:rPr>
              <a:t>adhere</a:t>
            </a:r>
            <a:r>
              <a:rPr lang="en-US" sz="2500" spc="130" dirty="0">
                <a:latin typeface="Arial"/>
                <a:cs typeface="Arial"/>
              </a:rPr>
              <a:t> </a:t>
            </a:r>
            <a:r>
              <a:rPr lang="en-US" sz="2500" dirty="0">
                <a:latin typeface="Arial"/>
                <a:cs typeface="Arial"/>
              </a:rPr>
              <a:t>to</a:t>
            </a:r>
            <a:r>
              <a:rPr lang="en-US" sz="2500" spc="80" dirty="0">
                <a:latin typeface="Arial"/>
                <a:cs typeface="Arial"/>
              </a:rPr>
              <a:t> </a:t>
            </a:r>
            <a:r>
              <a:rPr lang="en-US" sz="2500" dirty="0">
                <a:latin typeface="Arial"/>
                <a:cs typeface="Arial"/>
              </a:rPr>
              <a:t>the</a:t>
            </a:r>
            <a:r>
              <a:rPr lang="en-US" sz="2500" spc="130" dirty="0">
                <a:latin typeface="Arial"/>
                <a:cs typeface="Arial"/>
              </a:rPr>
              <a:t> </a:t>
            </a:r>
            <a:r>
              <a:rPr lang="en-US" sz="2500" dirty="0">
                <a:latin typeface="Arial"/>
                <a:cs typeface="Arial"/>
              </a:rPr>
              <a:t>guidelines and </a:t>
            </a:r>
            <a:r>
              <a:rPr lang="en-US" sz="2500" spc="85" dirty="0">
                <a:latin typeface="Arial"/>
                <a:cs typeface="Arial"/>
              </a:rPr>
              <a:t> </a:t>
            </a:r>
            <a:r>
              <a:rPr lang="en-US" sz="2500" dirty="0">
                <a:latin typeface="Arial"/>
                <a:cs typeface="Arial"/>
              </a:rPr>
              <a:t>policies</a:t>
            </a:r>
            <a:r>
              <a:rPr lang="en-US" sz="2500" spc="155" dirty="0">
                <a:latin typeface="Arial"/>
                <a:cs typeface="Arial"/>
              </a:rPr>
              <a:t> </a:t>
            </a:r>
            <a:r>
              <a:rPr lang="en-US" sz="2500" dirty="0">
                <a:latin typeface="Arial"/>
                <a:cs typeface="Arial"/>
              </a:rPr>
              <a:t>that</a:t>
            </a:r>
            <a:r>
              <a:rPr lang="en-US" sz="2500" spc="90" dirty="0">
                <a:latin typeface="Arial"/>
                <a:cs typeface="Arial"/>
              </a:rPr>
              <a:t> </a:t>
            </a:r>
            <a:r>
              <a:rPr lang="en-US" sz="2500" dirty="0">
                <a:latin typeface="Arial"/>
                <a:cs typeface="Arial"/>
              </a:rPr>
              <a:t>will</a:t>
            </a:r>
            <a:r>
              <a:rPr lang="en-US" sz="2500" spc="15" dirty="0">
                <a:latin typeface="Arial"/>
                <a:cs typeface="Arial"/>
              </a:rPr>
              <a:t> </a:t>
            </a:r>
            <a:r>
              <a:rPr lang="en-US" sz="2500" dirty="0">
                <a:latin typeface="Arial"/>
                <a:cs typeface="Arial"/>
              </a:rPr>
              <a:t>be</a:t>
            </a:r>
            <a:r>
              <a:rPr lang="en-US" sz="2500" spc="45" dirty="0">
                <a:latin typeface="Arial"/>
                <a:cs typeface="Arial"/>
              </a:rPr>
              <a:t> </a:t>
            </a:r>
            <a:r>
              <a:rPr lang="en-US" sz="2500" dirty="0">
                <a:latin typeface="Arial"/>
                <a:cs typeface="Arial"/>
              </a:rPr>
              <a:t>provided.</a:t>
            </a:r>
            <a:r>
              <a:rPr lang="en-US" sz="2500" spc="60" dirty="0">
                <a:latin typeface="Arial"/>
                <a:cs typeface="Arial"/>
              </a:rPr>
              <a:t> </a:t>
            </a:r>
            <a:r>
              <a:rPr lang="en-US" sz="2500" spc="-25" dirty="0">
                <a:latin typeface="Arial"/>
                <a:cs typeface="Arial"/>
              </a:rPr>
              <a:t>The </a:t>
            </a:r>
            <a:r>
              <a:rPr lang="en-US" sz="2500" dirty="0">
                <a:latin typeface="Arial"/>
                <a:cs typeface="Arial"/>
              </a:rPr>
              <a:t>platform</a:t>
            </a:r>
            <a:r>
              <a:rPr lang="en-US" sz="2500" spc="114" dirty="0">
                <a:latin typeface="Arial"/>
                <a:cs typeface="Arial"/>
              </a:rPr>
              <a:t> </a:t>
            </a:r>
            <a:r>
              <a:rPr lang="en-US" sz="2500" dirty="0">
                <a:latin typeface="Arial"/>
                <a:cs typeface="Arial"/>
              </a:rPr>
              <a:t>is</a:t>
            </a:r>
            <a:r>
              <a:rPr lang="en-US" sz="2500" spc="85" dirty="0">
                <a:latin typeface="Arial"/>
                <a:cs typeface="Arial"/>
              </a:rPr>
              <a:t> </a:t>
            </a:r>
            <a:r>
              <a:rPr lang="en-US" sz="2500" dirty="0">
                <a:latin typeface="Arial"/>
                <a:cs typeface="Arial"/>
              </a:rPr>
              <a:t>designed</a:t>
            </a:r>
            <a:r>
              <a:rPr lang="en-US" sz="2500" spc="95" dirty="0">
                <a:latin typeface="Arial"/>
                <a:cs typeface="Arial"/>
              </a:rPr>
              <a:t> </a:t>
            </a:r>
            <a:r>
              <a:rPr lang="en-US" sz="2500" dirty="0">
                <a:latin typeface="Arial"/>
                <a:cs typeface="Arial"/>
              </a:rPr>
              <a:t>to</a:t>
            </a:r>
            <a:r>
              <a:rPr lang="en-US" sz="2500" spc="85" dirty="0">
                <a:latin typeface="Arial"/>
                <a:cs typeface="Arial"/>
              </a:rPr>
              <a:t> </a:t>
            </a:r>
            <a:r>
              <a:rPr lang="en-US" sz="2500" dirty="0">
                <a:latin typeface="Arial"/>
                <a:cs typeface="Arial"/>
              </a:rPr>
              <a:t>support</a:t>
            </a:r>
            <a:r>
              <a:rPr lang="en-US" sz="2500" spc="95" dirty="0">
                <a:latin typeface="Arial"/>
                <a:cs typeface="Arial"/>
              </a:rPr>
              <a:t> </a:t>
            </a:r>
            <a:r>
              <a:rPr lang="en-US" sz="2500" dirty="0">
                <a:latin typeface="Arial"/>
                <a:cs typeface="Arial"/>
              </a:rPr>
              <a:t>and</a:t>
            </a:r>
            <a:r>
              <a:rPr lang="en-US" sz="2500" spc="95" dirty="0">
                <a:latin typeface="Arial"/>
                <a:cs typeface="Arial"/>
              </a:rPr>
              <a:t> </a:t>
            </a:r>
            <a:r>
              <a:rPr lang="en-US" sz="2500" dirty="0">
                <a:latin typeface="Arial"/>
                <a:cs typeface="Arial"/>
              </a:rPr>
              <a:t>protect</a:t>
            </a:r>
            <a:r>
              <a:rPr lang="en-US" sz="2500" spc="105" dirty="0">
                <a:latin typeface="Arial"/>
                <a:cs typeface="Arial"/>
              </a:rPr>
              <a:t> C</a:t>
            </a:r>
            <a:r>
              <a:rPr lang="en-US" sz="2500" dirty="0">
                <a:latin typeface="Arial"/>
                <a:cs typeface="Arial"/>
              </a:rPr>
              <a:t>hapters</a:t>
            </a:r>
            <a:r>
              <a:rPr lang="en-US" sz="2500" spc="80" dirty="0">
                <a:latin typeface="Arial"/>
                <a:cs typeface="Arial"/>
              </a:rPr>
              <a:t> </a:t>
            </a:r>
            <a:r>
              <a:rPr lang="en-US" sz="2500" dirty="0">
                <a:latin typeface="Arial"/>
                <a:cs typeface="Arial"/>
              </a:rPr>
              <a:t>with</a:t>
            </a:r>
            <a:r>
              <a:rPr lang="en-US" sz="2500" spc="95" dirty="0">
                <a:latin typeface="Arial"/>
                <a:cs typeface="Arial"/>
              </a:rPr>
              <a:t> </a:t>
            </a:r>
            <a:r>
              <a:rPr lang="en-US" sz="2500" dirty="0">
                <a:latin typeface="Arial"/>
                <a:cs typeface="Arial"/>
              </a:rPr>
              <a:t>their</a:t>
            </a:r>
            <a:r>
              <a:rPr lang="en-US" sz="2500" spc="70" dirty="0">
                <a:latin typeface="Arial"/>
                <a:cs typeface="Arial"/>
              </a:rPr>
              <a:t> </a:t>
            </a:r>
            <a:r>
              <a:rPr lang="en-US" sz="2500" spc="-10" dirty="0">
                <a:latin typeface="Arial"/>
                <a:cs typeface="Arial"/>
              </a:rPr>
              <a:t>daily </a:t>
            </a:r>
            <a:r>
              <a:rPr lang="en-US" sz="2500" dirty="0">
                <a:latin typeface="Arial"/>
                <a:cs typeface="Arial"/>
              </a:rPr>
              <a:t>financial</a:t>
            </a:r>
            <a:r>
              <a:rPr lang="en-US" sz="2500" spc="130" dirty="0">
                <a:latin typeface="Arial"/>
                <a:cs typeface="Arial"/>
              </a:rPr>
              <a:t> </a:t>
            </a:r>
            <a:r>
              <a:rPr lang="en-US" sz="2500" dirty="0">
                <a:latin typeface="Arial"/>
                <a:cs typeface="Arial"/>
              </a:rPr>
              <a:t>management</a:t>
            </a:r>
            <a:r>
              <a:rPr lang="en-US" sz="2500" spc="110" dirty="0">
                <a:latin typeface="Arial"/>
                <a:cs typeface="Arial"/>
              </a:rPr>
              <a:t> </a:t>
            </a:r>
            <a:r>
              <a:rPr lang="en-US" sz="2500" dirty="0">
                <a:latin typeface="Arial"/>
                <a:cs typeface="Arial"/>
              </a:rPr>
              <a:t>and</a:t>
            </a:r>
            <a:r>
              <a:rPr lang="en-US" sz="2500" spc="114" dirty="0">
                <a:latin typeface="Arial"/>
                <a:cs typeface="Arial"/>
              </a:rPr>
              <a:t> </a:t>
            </a:r>
            <a:r>
              <a:rPr lang="en-US" sz="2500" dirty="0">
                <a:latin typeface="Arial"/>
                <a:cs typeface="Arial"/>
              </a:rPr>
              <a:t>operations,</a:t>
            </a:r>
            <a:r>
              <a:rPr lang="en-US" sz="2500" spc="190" dirty="0">
                <a:latin typeface="Arial"/>
                <a:cs typeface="Arial"/>
              </a:rPr>
              <a:t> </a:t>
            </a:r>
            <a:r>
              <a:rPr lang="en-US" sz="2500" dirty="0">
                <a:latin typeface="Arial"/>
                <a:cs typeface="Arial"/>
              </a:rPr>
              <a:t>ensuring</a:t>
            </a:r>
            <a:r>
              <a:rPr lang="en-US" sz="2500" spc="125" dirty="0">
                <a:latin typeface="Arial"/>
                <a:cs typeface="Arial"/>
              </a:rPr>
              <a:t> </a:t>
            </a:r>
            <a:r>
              <a:rPr lang="en-US" sz="2500" dirty="0">
                <a:latin typeface="Arial"/>
                <a:cs typeface="Arial"/>
              </a:rPr>
              <a:t>strong</a:t>
            </a:r>
            <a:r>
              <a:rPr lang="en-US" sz="2500" spc="125" dirty="0">
                <a:latin typeface="Arial"/>
                <a:cs typeface="Arial"/>
              </a:rPr>
              <a:t> </a:t>
            </a:r>
            <a:r>
              <a:rPr lang="en-US" sz="2500" spc="-10" dirty="0">
                <a:latin typeface="Arial"/>
                <a:cs typeface="Arial"/>
              </a:rPr>
              <a:t>governance </a:t>
            </a:r>
            <a:r>
              <a:rPr lang="en-US" sz="2500" dirty="0">
                <a:latin typeface="Arial"/>
                <a:cs typeface="Arial"/>
              </a:rPr>
              <a:t>and</a:t>
            </a:r>
            <a:r>
              <a:rPr lang="en-US" sz="2500" spc="130" dirty="0">
                <a:latin typeface="Arial"/>
                <a:cs typeface="Arial"/>
              </a:rPr>
              <a:t> </a:t>
            </a:r>
            <a:r>
              <a:rPr lang="en-US" sz="2500" dirty="0">
                <a:latin typeface="Arial"/>
                <a:cs typeface="Arial"/>
              </a:rPr>
              <a:t>consistency</a:t>
            </a:r>
            <a:r>
              <a:rPr lang="en-US" sz="2500" spc="95" dirty="0">
                <a:latin typeface="Arial"/>
                <a:cs typeface="Arial"/>
              </a:rPr>
              <a:t> </a:t>
            </a:r>
            <a:r>
              <a:rPr lang="en-US" sz="2500" dirty="0">
                <a:latin typeface="Arial"/>
                <a:cs typeface="Arial"/>
              </a:rPr>
              <a:t>with</a:t>
            </a:r>
            <a:r>
              <a:rPr lang="en-US" sz="2500" spc="140" dirty="0">
                <a:latin typeface="Arial"/>
                <a:cs typeface="Arial"/>
              </a:rPr>
              <a:t> </a:t>
            </a:r>
            <a:r>
              <a:rPr lang="en-US" sz="2500" dirty="0">
                <a:latin typeface="Arial"/>
                <a:cs typeface="Arial"/>
              </a:rPr>
              <a:t>all</a:t>
            </a:r>
            <a:r>
              <a:rPr lang="en-US" sz="2500" spc="60" dirty="0">
                <a:latin typeface="Arial"/>
                <a:cs typeface="Arial"/>
              </a:rPr>
              <a:t> C</a:t>
            </a:r>
            <a:r>
              <a:rPr lang="en-US" sz="2500" dirty="0">
                <a:latin typeface="Arial"/>
                <a:cs typeface="Arial"/>
              </a:rPr>
              <a:t>hapter’s</a:t>
            </a:r>
            <a:r>
              <a:rPr lang="en-US" sz="2500" spc="120" dirty="0">
                <a:latin typeface="Arial"/>
                <a:cs typeface="Arial"/>
              </a:rPr>
              <a:t> </a:t>
            </a:r>
            <a:r>
              <a:rPr lang="en-US" sz="2500" dirty="0">
                <a:latin typeface="Arial"/>
                <a:cs typeface="Arial"/>
              </a:rPr>
              <a:t>financial</a:t>
            </a:r>
            <a:r>
              <a:rPr lang="en-US" sz="2500" spc="55" dirty="0">
                <a:latin typeface="Arial"/>
                <a:cs typeface="Arial"/>
              </a:rPr>
              <a:t> </a:t>
            </a:r>
            <a:r>
              <a:rPr lang="en-US" sz="2500" spc="-10" dirty="0">
                <a:latin typeface="Arial"/>
                <a:cs typeface="Arial"/>
              </a:rPr>
              <a:t>management.</a:t>
            </a:r>
          </a:p>
          <a:p>
            <a:pPr marL="12700" marR="3556635" algn="l">
              <a:lnSpc>
                <a:spcPct val="104900"/>
              </a:lnSpc>
              <a:spcBef>
                <a:spcPts val="1875"/>
              </a:spcBef>
              <a:tabLst>
                <a:tab pos="211454" algn="l"/>
              </a:tabLst>
            </a:pPr>
            <a:endParaRPr lang="en-US" sz="2500" dirty="0">
              <a:latin typeface="Arial"/>
              <a:cs typeface="Arial"/>
            </a:endParaRPr>
          </a:p>
          <a:p>
            <a:pPr marL="12065" algn="l">
              <a:lnSpc>
                <a:spcPct val="100000"/>
              </a:lnSpc>
              <a:tabLst>
                <a:tab pos="211454" algn="l"/>
              </a:tabLst>
            </a:pPr>
            <a:r>
              <a:rPr lang="en-US" sz="2500" b="1" dirty="0">
                <a:latin typeface="Arial"/>
                <a:cs typeface="Arial"/>
              </a:rPr>
              <a:t>Are </a:t>
            </a:r>
            <a:r>
              <a:rPr lang="en-US" sz="2500" b="1" spc="15" dirty="0">
                <a:latin typeface="Arial"/>
                <a:cs typeface="Arial"/>
              </a:rPr>
              <a:t>C</a:t>
            </a:r>
            <a:r>
              <a:rPr lang="en-US" sz="2500" b="1" dirty="0">
                <a:latin typeface="Arial"/>
                <a:cs typeface="Arial"/>
              </a:rPr>
              <a:t>hapters</a:t>
            </a:r>
            <a:r>
              <a:rPr lang="en-US" sz="2500" b="1" spc="160" dirty="0">
                <a:latin typeface="Arial"/>
                <a:cs typeface="Arial"/>
              </a:rPr>
              <a:t> </a:t>
            </a:r>
            <a:r>
              <a:rPr lang="en-US" sz="2500" b="1" dirty="0">
                <a:latin typeface="Arial"/>
                <a:cs typeface="Arial"/>
              </a:rPr>
              <a:t>required</a:t>
            </a:r>
            <a:r>
              <a:rPr lang="en-US" sz="2500" b="1" spc="80" dirty="0">
                <a:latin typeface="Arial"/>
                <a:cs typeface="Arial"/>
              </a:rPr>
              <a:t> </a:t>
            </a:r>
            <a:r>
              <a:rPr lang="en-US" sz="2500" b="1" dirty="0">
                <a:latin typeface="Arial"/>
                <a:cs typeface="Arial"/>
              </a:rPr>
              <a:t>to</a:t>
            </a:r>
            <a:r>
              <a:rPr lang="en-US" sz="2500" b="1" spc="80" dirty="0">
                <a:latin typeface="Arial"/>
                <a:cs typeface="Arial"/>
              </a:rPr>
              <a:t> </a:t>
            </a:r>
            <a:r>
              <a:rPr lang="en-US" sz="2500" b="1" dirty="0">
                <a:latin typeface="Arial"/>
                <a:cs typeface="Arial"/>
              </a:rPr>
              <a:t>use</a:t>
            </a:r>
            <a:r>
              <a:rPr lang="en-US" sz="2500" b="1" spc="45" dirty="0">
                <a:latin typeface="Arial"/>
                <a:cs typeface="Arial"/>
              </a:rPr>
              <a:t> </a:t>
            </a:r>
            <a:r>
              <a:rPr lang="en-US" sz="2500" b="1" dirty="0">
                <a:latin typeface="Arial"/>
                <a:cs typeface="Arial"/>
              </a:rPr>
              <a:t>the</a:t>
            </a:r>
            <a:r>
              <a:rPr lang="en-US" sz="2500" b="1" spc="40" dirty="0">
                <a:latin typeface="Arial"/>
                <a:cs typeface="Arial"/>
              </a:rPr>
              <a:t> provided </a:t>
            </a:r>
            <a:r>
              <a:rPr lang="en-US" sz="2500" b="1" dirty="0">
                <a:latin typeface="Arial"/>
                <a:cs typeface="Arial"/>
              </a:rPr>
              <a:t>MPI</a:t>
            </a:r>
            <a:r>
              <a:rPr lang="en-US" sz="2500" b="1" spc="150" dirty="0">
                <a:latin typeface="Arial"/>
                <a:cs typeface="Arial"/>
              </a:rPr>
              <a:t> </a:t>
            </a:r>
            <a:r>
              <a:rPr lang="en-US" sz="2500" b="1" dirty="0">
                <a:latin typeface="Arial"/>
                <a:cs typeface="Arial"/>
              </a:rPr>
              <a:t>Chapter</a:t>
            </a:r>
            <a:r>
              <a:rPr lang="en-US" sz="2500" b="1" spc="60" dirty="0">
                <a:latin typeface="Arial"/>
                <a:cs typeface="Arial"/>
              </a:rPr>
              <a:t> </a:t>
            </a:r>
            <a:r>
              <a:rPr lang="en-US" sz="2500" b="1" dirty="0">
                <a:latin typeface="Arial"/>
                <a:cs typeface="Arial"/>
              </a:rPr>
              <a:t>Chart</a:t>
            </a:r>
            <a:r>
              <a:rPr lang="en-US" sz="2500" b="1" spc="80" dirty="0">
                <a:latin typeface="Arial"/>
                <a:cs typeface="Arial"/>
              </a:rPr>
              <a:t> </a:t>
            </a:r>
            <a:r>
              <a:rPr lang="en-US" sz="2500" b="1" dirty="0">
                <a:latin typeface="Arial"/>
                <a:cs typeface="Arial"/>
              </a:rPr>
              <a:t>of</a:t>
            </a:r>
            <a:r>
              <a:rPr lang="en-US" sz="2500" b="1" spc="55" dirty="0">
                <a:latin typeface="Arial"/>
                <a:cs typeface="Arial"/>
              </a:rPr>
              <a:t> </a:t>
            </a:r>
            <a:r>
              <a:rPr lang="en-US" sz="2500" b="1" spc="-10" dirty="0">
                <a:latin typeface="Arial"/>
                <a:cs typeface="Arial"/>
              </a:rPr>
              <a:t>Account?</a:t>
            </a:r>
          </a:p>
          <a:p>
            <a:pPr marL="12065" algn="l">
              <a:lnSpc>
                <a:spcPct val="100000"/>
              </a:lnSpc>
              <a:tabLst>
                <a:tab pos="211454" algn="l"/>
              </a:tabLst>
            </a:pPr>
            <a:r>
              <a:rPr lang="en-US" sz="2500" dirty="0">
                <a:latin typeface="Arial"/>
                <a:cs typeface="Arial"/>
              </a:rPr>
              <a:t>Yes,</a:t>
            </a:r>
            <a:r>
              <a:rPr lang="en-US" sz="2500" spc="45" dirty="0">
                <a:latin typeface="Arial"/>
                <a:cs typeface="Arial"/>
              </a:rPr>
              <a:t> </a:t>
            </a:r>
            <a:r>
              <a:rPr lang="en-US" sz="2500" dirty="0">
                <a:latin typeface="Arial"/>
                <a:cs typeface="Arial"/>
              </a:rPr>
              <a:t>the</a:t>
            </a:r>
            <a:r>
              <a:rPr lang="en-US" sz="2500" spc="105" dirty="0">
                <a:latin typeface="Arial"/>
                <a:cs typeface="Arial"/>
              </a:rPr>
              <a:t> </a:t>
            </a:r>
            <a:r>
              <a:rPr lang="en-US" sz="2500" dirty="0">
                <a:latin typeface="Arial"/>
                <a:cs typeface="Arial"/>
              </a:rPr>
              <a:t>most</a:t>
            </a:r>
            <a:r>
              <a:rPr lang="en-US" sz="2500" spc="60" dirty="0">
                <a:latin typeface="Arial"/>
                <a:cs typeface="Arial"/>
              </a:rPr>
              <a:t> </a:t>
            </a:r>
            <a:r>
              <a:rPr lang="en-US" sz="2500" dirty="0">
                <a:latin typeface="Arial"/>
                <a:cs typeface="Arial"/>
              </a:rPr>
              <a:t>current</a:t>
            </a:r>
            <a:r>
              <a:rPr lang="en-US" sz="2500" spc="65" dirty="0">
                <a:latin typeface="Arial"/>
                <a:cs typeface="Arial"/>
              </a:rPr>
              <a:t> </a:t>
            </a:r>
            <a:r>
              <a:rPr lang="en-US" sz="2500" dirty="0">
                <a:latin typeface="Arial"/>
                <a:cs typeface="Arial"/>
              </a:rPr>
              <a:t>Common</a:t>
            </a:r>
            <a:r>
              <a:rPr lang="en-US" sz="2500" spc="70" dirty="0">
                <a:latin typeface="Arial"/>
                <a:cs typeface="Arial"/>
              </a:rPr>
              <a:t> </a:t>
            </a:r>
            <a:r>
              <a:rPr lang="en-US" sz="2500" dirty="0">
                <a:latin typeface="Arial"/>
                <a:cs typeface="Arial"/>
              </a:rPr>
              <a:t>Chart</a:t>
            </a:r>
            <a:r>
              <a:rPr lang="en-US" sz="2500" spc="60" dirty="0">
                <a:latin typeface="Arial"/>
                <a:cs typeface="Arial"/>
              </a:rPr>
              <a:t> </a:t>
            </a:r>
            <a:r>
              <a:rPr lang="en-US" sz="2500" dirty="0">
                <a:latin typeface="Arial"/>
                <a:cs typeface="Arial"/>
              </a:rPr>
              <a:t>of</a:t>
            </a:r>
            <a:r>
              <a:rPr lang="en-US" sz="2500" spc="120" dirty="0">
                <a:latin typeface="Arial"/>
                <a:cs typeface="Arial"/>
              </a:rPr>
              <a:t> </a:t>
            </a:r>
            <a:r>
              <a:rPr lang="en-US" sz="2500" dirty="0">
                <a:latin typeface="Arial"/>
                <a:cs typeface="Arial"/>
              </a:rPr>
              <a:t>Accounts</a:t>
            </a:r>
            <a:r>
              <a:rPr lang="en-US" sz="2500" spc="135" dirty="0">
                <a:latin typeface="Arial"/>
                <a:cs typeface="Arial"/>
              </a:rPr>
              <a:t> </a:t>
            </a:r>
            <a:r>
              <a:rPr lang="en-US" sz="2500" dirty="0">
                <a:latin typeface="Arial"/>
                <a:cs typeface="Arial"/>
              </a:rPr>
              <a:t>can</a:t>
            </a:r>
            <a:r>
              <a:rPr lang="en-US" sz="2500" spc="65" dirty="0">
                <a:latin typeface="Arial"/>
                <a:cs typeface="Arial"/>
              </a:rPr>
              <a:t> </a:t>
            </a:r>
            <a:r>
              <a:rPr lang="en-US" sz="2500" dirty="0">
                <a:latin typeface="Arial"/>
                <a:cs typeface="Arial"/>
              </a:rPr>
              <a:t>always</a:t>
            </a:r>
            <a:r>
              <a:rPr lang="en-US" sz="2500" spc="55" dirty="0">
                <a:latin typeface="Arial"/>
                <a:cs typeface="Arial"/>
              </a:rPr>
              <a:t> </a:t>
            </a:r>
            <a:r>
              <a:rPr lang="en-US" sz="2500" dirty="0">
                <a:latin typeface="Arial"/>
                <a:cs typeface="Arial"/>
              </a:rPr>
              <a:t>be</a:t>
            </a:r>
            <a:r>
              <a:rPr lang="en-US" sz="2500" spc="110" dirty="0">
                <a:latin typeface="Arial"/>
                <a:cs typeface="Arial"/>
              </a:rPr>
              <a:t> </a:t>
            </a:r>
            <a:r>
              <a:rPr lang="en-US" sz="2500" dirty="0">
                <a:latin typeface="Arial"/>
                <a:cs typeface="Arial"/>
              </a:rPr>
              <a:t>found</a:t>
            </a:r>
            <a:r>
              <a:rPr lang="en-US" sz="2500" spc="65" dirty="0">
                <a:latin typeface="Arial"/>
                <a:cs typeface="Arial"/>
              </a:rPr>
              <a:t> </a:t>
            </a:r>
            <a:r>
              <a:rPr lang="en-US" sz="2500" dirty="0">
                <a:latin typeface="Arial"/>
                <a:cs typeface="Arial"/>
              </a:rPr>
              <a:t>under</a:t>
            </a:r>
            <a:r>
              <a:rPr lang="en-US" sz="2500" spc="40" dirty="0">
                <a:latin typeface="Arial"/>
                <a:cs typeface="Arial"/>
              </a:rPr>
              <a:t> </a:t>
            </a:r>
            <a:r>
              <a:rPr lang="en-US" sz="2500" dirty="0">
                <a:latin typeface="Arial"/>
                <a:cs typeface="Arial"/>
              </a:rPr>
              <a:t>the</a:t>
            </a:r>
            <a:r>
              <a:rPr lang="en-US" sz="2500" spc="105" dirty="0">
                <a:latin typeface="Arial"/>
                <a:cs typeface="Arial"/>
              </a:rPr>
              <a:t> </a:t>
            </a:r>
            <a:r>
              <a:rPr lang="en-US" sz="2500" dirty="0">
                <a:latin typeface="Arial"/>
                <a:cs typeface="Arial"/>
              </a:rPr>
              <a:t>Finance</a:t>
            </a:r>
            <a:r>
              <a:rPr lang="en-US" sz="2500" spc="30" dirty="0">
                <a:latin typeface="Arial"/>
                <a:cs typeface="Arial"/>
              </a:rPr>
              <a:t> </a:t>
            </a:r>
            <a:r>
              <a:rPr lang="en-US" sz="2500" spc="-10" dirty="0">
                <a:latin typeface="Arial"/>
                <a:cs typeface="Arial"/>
              </a:rPr>
              <a:t>section </a:t>
            </a:r>
            <a:r>
              <a:rPr lang="en-US" sz="2500" dirty="0">
                <a:latin typeface="Arial"/>
                <a:cs typeface="Arial"/>
              </a:rPr>
              <a:t>on</a:t>
            </a:r>
            <a:r>
              <a:rPr lang="en-US" sz="2500" spc="114" dirty="0">
                <a:latin typeface="Arial"/>
                <a:cs typeface="Arial"/>
              </a:rPr>
              <a:t> </a:t>
            </a:r>
            <a:r>
              <a:rPr lang="en-US" sz="2500" dirty="0">
                <a:latin typeface="Arial"/>
                <a:cs typeface="Arial"/>
              </a:rPr>
              <a:t>the</a:t>
            </a:r>
            <a:r>
              <a:rPr lang="en-US" sz="2500" spc="70" dirty="0">
                <a:latin typeface="Arial"/>
                <a:cs typeface="Arial"/>
              </a:rPr>
              <a:t> </a:t>
            </a:r>
            <a:r>
              <a:rPr lang="en-US" sz="2500" dirty="0">
                <a:latin typeface="Arial"/>
                <a:cs typeface="Arial"/>
              </a:rPr>
              <a:t>Chapter</a:t>
            </a:r>
            <a:r>
              <a:rPr lang="en-US" sz="2500" spc="90" dirty="0">
                <a:latin typeface="Arial"/>
                <a:cs typeface="Arial"/>
              </a:rPr>
              <a:t> </a:t>
            </a:r>
            <a:r>
              <a:rPr lang="en-US" sz="2500" dirty="0">
                <a:latin typeface="Arial"/>
                <a:cs typeface="Arial"/>
              </a:rPr>
              <a:t>Leader</a:t>
            </a:r>
            <a:r>
              <a:rPr lang="en-US" sz="2500" spc="90" dirty="0">
                <a:latin typeface="Arial"/>
                <a:cs typeface="Arial"/>
              </a:rPr>
              <a:t> </a:t>
            </a:r>
            <a:r>
              <a:rPr lang="en-US" sz="2500" dirty="0">
                <a:latin typeface="Arial"/>
                <a:cs typeface="Arial"/>
              </a:rPr>
              <a:t>Resource</a:t>
            </a:r>
            <a:r>
              <a:rPr lang="en-US" sz="2500" spc="80" dirty="0">
                <a:latin typeface="Arial"/>
                <a:cs typeface="Arial"/>
              </a:rPr>
              <a:t> </a:t>
            </a:r>
            <a:r>
              <a:rPr lang="en-US" sz="2500" dirty="0">
                <a:latin typeface="Arial"/>
                <a:cs typeface="Arial"/>
              </a:rPr>
              <a:t>Page.</a:t>
            </a:r>
            <a:r>
              <a:rPr lang="en-US" sz="2500" spc="95" dirty="0">
                <a:latin typeface="Arial"/>
                <a:cs typeface="Arial"/>
              </a:rPr>
              <a:t> MPI</a:t>
            </a:r>
            <a:r>
              <a:rPr lang="en-US" sz="2500" spc="45" dirty="0">
                <a:latin typeface="Arial"/>
                <a:cs typeface="Arial"/>
              </a:rPr>
              <a:t> </a:t>
            </a:r>
            <a:r>
              <a:rPr lang="en-US" sz="2500" dirty="0">
                <a:latin typeface="Arial"/>
                <a:cs typeface="Arial"/>
              </a:rPr>
              <a:t>will</a:t>
            </a:r>
            <a:r>
              <a:rPr lang="en-US" sz="2500" spc="145" dirty="0">
                <a:latin typeface="Arial"/>
                <a:cs typeface="Arial"/>
              </a:rPr>
              <a:t> </a:t>
            </a:r>
            <a:r>
              <a:rPr lang="en-US" sz="2500" spc="-10" dirty="0">
                <a:latin typeface="Arial"/>
                <a:cs typeface="Arial"/>
              </a:rPr>
              <a:t>maintain </a:t>
            </a:r>
            <a:r>
              <a:rPr lang="en-US" sz="2500" dirty="0">
                <a:latin typeface="Arial"/>
                <a:cs typeface="Arial"/>
              </a:rPr>
              <a:t>the</a:t>
            </a:r>
            <a:r>
              <a:rPr lang="en-US" sz="2500" spc="125" dirty="0">
                <a:latin typeface="Arial"/>
                <a:cs typeface="Arial"/>
              </a:rPr>
              <a:t> </a:t>
            </a:r>
            <a:r>
              <a:rPr lang="en-US" sz="2500" dirty="0">
                <a:latin typeface="Arial"/>
                <a:cs typeface="Arial"/>
              </a:rPr>
              <a:t>Common</a:t>
            </a:r>
            <a:r>
              <a:rPr lang="en-US" sz="2500" spc="70" dirty="0">
                <a:latin typeface="Arial"/>
                <a:cs typeface="Arial"/>
              </a:rPr>
              <a:t> </a:t>
            </a:r>
            <a:r>
              <a:rPr lang="en-US" sz="2500" dirty="0">
                <a:latin typeface="Arial"/>
                <a:cs typeface="Arial"/>
              </a:rPr>
              <a:t>Chart</a:t>
            </a:r>
            <a:r>
              <a:rPr lang="en-US" sz="2500" spc="80" dirty="0">
                <a:latin typeface="Arial"/>
                <a:cs typeface="Arial"/>
              </a:rPr>
              <a:t> </a:t>
            </a:r>
            <a:r>
              <a:rPr lang="en-US" sz="2500" dirty="0">
                <a:latin typeface="Arial"/>
                <a:cs typeface="Arial"/>
              </a:rPr>
              <a:t>of</a:t>
            </a:r>
            <a:r>
              <a:rPr lang="en-US" sz="2500" spc="130" dirty="0">
                <a:latin typeface="Arial"/>
                <a:cs typeface="Arial"/>
              </a:rPr>
              <a:t> </a:t>
            </a:r>
            <a:r>
              <a:rPr lang="en-US" sz="2500" dirty="0">
                <a:latin typeface="Arial"/>
                <a:cs typeface="Arial"/>
              </a:rPr>
              <a:t>Accounts</a:t>
            </a:r>
            <a:r>
              <a:rPr lang="en-US" sz="2500" spc="145" dirty="0">
                <a:latin typeface="Arial"/>
                <a:cs typeface="Arial"/>
              </a:rPr>
              <a:t> </a:t>
            </a:r>
            <a:r>
              <a:rPr lang="en-US" sz="2500" dirty="0">
                <a:latin typeface="Arial"/>
                <a:cs typeface="Arial"/>
              </a:rPr>
              <a:t>and</a:t>
            </a:r>
            <a:r>
              <a:rPr lang="en-US" sz="2500" spc="70" dirty="0">
                <a:latin typeface="Arial"/>
                <a:cs typeface="Arial"/>
              </a:rPr>
              <a:t> </a:t>
            </a:r>
            <a:r>
              <a:rPr lang="en-US" sz="2500" dirty="0">
                <a:latin typeface="Arial"/>
                <a:cs typeface="Arial"/>
              </a:rPr>
              <a:t>collaborate</a:t>
            </a:r>
            <a:r>
              <a:rPr lang="en-US" sz="2500" spc="120" dirty="0">
                <a:latin typeface="Arial"/>
                <a:cs typeface="Arial"/>
              </a:rPr>
              <a:t> </a:t>
            </a:r>
            <a:r>
              <a:rPr lang="en-US" sz="2500" dirty="0">
                <a:latin typeface="Arial"/>
                <a:cs typeface="Arial"/>
              </a:rPr>
              <a:t>with</a:t>
            </a:r>
            <a:r>
              <a:rPr lang="en-US" sz="2500" spc="75" dirty="0">
                <a:latin typeface="Arial"/>
                <a:cs typeface="Arial"/>
              </a:rPr>
              <a:t> </a:t>
            </a:r>
            <a:r>
              <a:rPr lang="en-US" sz="2500" dirty="0">
                <a:latin typeface="Arial"/>
                <a:cs typeface="Arial"/>
              </a:rPr>
              <a:t>Chapters</a:t>
            </a:r>
            <a:r>
              <a:rPr lang="en-US" sz="2500" spc="60" dirty="0">
                <a:latin typeface="Arial"/>
                <a:cs typeface="Arial"/>
              </a:rPr>
              <a:t> </a:t>
            </a:r>
            <a:r>
              <a:rPr lang="en-US" sz="2500" spc="-10" dirty="0">
                <a:latin typeface="Arial"/>
                <a:cs typeface="Arial"/>
              </a:rPr>
              <a:t>based </a:t>
            </a:r>
            <a:r>
              <a:rPr lang="en-US" sz="2500" dirty="0">
                <a:latin typeface="Arial"/>
                <a:cs typeface="Arial"/>
              </a:rPr>
              <a:t>on</a:t>
            </a:r>
            <a:r>
              <a:rPr lang="en-US" sz="2500" spc="80" dirty="0">
                <a:latin typeface="Arial"/>
                <a:cs typeface="Arial"/>
              </a:rPr>
              <a:t> </a:t>
            </a:r>
            <a:r>
              <a:rPr lang="en-US" sz="2500" dirty="0">
                <a:latin typeface="Arial"/>
                <a:cs typeface="Arial"/>
              </a:rPr>
              <a:t>new</a:t>
            </a:r>
            <a:r>
              <a:rPr lang="en-US" sz="2500" spc="90" dirty="0">
                <a:latin typeface="Arial"/>
                <a:cs typeface="Arial"/>
              </a:rPr>
              <a:t> </a:t>
            </a:r>
            <a:r>
              <a:rPr lang="en-US" sz="2500" dirty="0">
                <a:latin typeface="Arial"/>
                <a:cs typeface="Arial"/>
              </a:rPr>
              <a:t>needs,</a:t>
            </a:r>
            <a:r>
              <a:rPr lang="en-US" sz="2500" spc="65" dirty="0">
                <a:latin typeface="Arial"/>
                <a:cs typeface="Arial"/>
              </a:rPr>
              <a:t> </a:t>
            </a:r>
            <a:r>
              <a:rPr lang="en-US" sz="2500" dirty="0">
                <a:latin typeface="Arial"/>
                <a:cs typeface="Arial"/>
              </a:rPr>
              <a:t>updating,</a:t>
            </a:r>
            <a:r>
              <a:rPr lang="en-US" sz="2500" spc="95" dirty="0">
                <a:latin typeface="Arial"/>
                <a:cs typeface="Arial"/>
              </a:rPr>
              <a:t> </a:t>
            </a:r>
            <a:r>
              <a:rPr lang="en-US" sz="2500" dirty="0">
                <a:latin typeface="Arial"/>
                <a:cs typeface="Arial"/>
              </a:rPr>
              <a:t>as</a:t>
            </a:r>
            <a:r>
              <a:rPr lang="en-US" sz="2500" spc="70" dirty="0">
                <a:latin typeface="Arial"/>
                <a:cs typeface="Arial"/>
              </a:rPr>
              <a:t> </a:t>
            </a:r>
            <a:r>
              <a:rPr lang="en-US" sz="2500" spc="-10" dirty="0">
                <a:latin typeface="Arial"/>
                <a:cs typeface="Arial"/>
              </a:rPr>
              <a:t>necessary.</a:t>
            </a:r>
            <a:endParaRPr lang="en-US" sz="2500" dirty="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4" name="object 4"/>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algn="l">
              <a:spcBef>
                <a:spcPts val="130"/>
              </a:spcBef>
            </a:pPr>
            <a:r>
              <a:rPr lang="en-US" sz="6000" b="1">
                <a:solidFill>
                  <a:srgbClr val="FFFFFF"/>
                </a:solidFill>
              </a:rPr>
              <a:t>FREQUENTLY ASKED QUESTIONS</a:t>
            </a:r>
            <a:endParaRPr lang="en-US" sz="6000" b="1">
              <a:solidFill>
                <a:srgbClr val="FFFFFF"/>
              </a:solidFill>
              <a:latin typeface="Arial"/>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DE44C28-CC04-C982-20F9-6A412B81E07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6C61EF9-5C33-4726-B80D-F1D2F75EE9BB}"/>
              </a:ext>
            </a:extLst>
          </p:cNvPr>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sp>
        <p:nvSpPr>
          <p:cNvPr id="6" name="object 6">
            <a:extLst>
              <a:ext uri="{FF2B5EF4-FFF2-40B4-BE49-F238E27FC236}">
                <a16:creationId xmlns:a16="http://schemas.microsoft.com/office/drawing/2014/main" id="{E84155AE-6355-D727-D229-D4E04FC8B35D}"/>
              </a:ext>
            </a:extLst>
          </p:cNvPr>
          <p:cNvSpPr txBox="1"/>
          <p:nvPr/>
        </p:nvSpPr>
        <p:spPr>
          <a:xfrm>
            <a:off x="1369877" y="2325991"/>
            <a:ext cx="16311969" cy="5495928"/>
          </a:xfrm>
          <a:prstGeom prst="rect">
            <a:avLst/>
          </a:prstGeom>
        </p:spPr>
        <p:txBody>
          <a:bodyPr vert="horz" wrap="square" lIns="0" tIns="15875" rIns="0" bIns="0" rtlCol="0" anchor="t">
            <a:spAutoFit/>
          </a:bodyPr>
          <a:lstStyle/>
          <a:p>
            <a:pPr marL="12065">
              <a:tabLst>
                <a:tab pos="249554" algn="l"/>
              </a:tabLst>
            </a:pPr>
            <a:endParaRPr lang="en-US" sz="2300">
              <a:latin typeface="Arial"/>
              <a:cs typeface="Arial"/>
            </a:endParaRPr>
          </a:p>
          <a:p>
            <a:pPr marL="12065">
              <a:tabLst>
                <a:tab pos="249554" algn="l"/>
              </a:tabLst>
            </a:pPr>
            <a:r>
              <a:rPr lang="en-US" sz="2300" b="1">
                <a:latin typeface="Arial"/>
                <a:cs typeface="Arial"/>
              </a:rPr>
              <a:t>What is a Chart of Accounts?</a:t>
            </a:r>
            <a:endParaRPr lang="en-US" sz="2300" b="1">
              <a:solidFill>
                <a:srgbClr val="000000"/>
              </a:solidFill>
              <a:latin typeface="Arial"/>
              <a:ea typeface="Arial"/>
              <a:cs typeface="Arial"/>
            </a:endParaRPr>
          </a:p>
          <a:p>
            <a:pPr marR="2286635">
              <a:lnSpc>
                <a:spcPct val="103600"/>
              </a:lnSpc>
              <a:spcBef>
                <a:spcPts val="25"/>
              </a:spcBef>
              <a:tabLst>
                <a:tab pos="249554" algn="l"/>
              </a:tabLst>
            </a:pPr>
            <a:r>
              <a:rPr lang="en-US" sz="2300">
                <a:latin typeface="Arial"/>
                <a:cs typeface="Arial"/>
              </a:rPr>
              <a:t>A Chart of Accounts (COA) is a financial, organizational tool that provides a complete listing of every account in an accounting system. An account is a unique record for each type of asset, liability, equity, revenue and expense.</a:t>
            </a:r>
            <a:endParaRPr lang="en-US" sz="2300"/>
          </a:p>
          <a:p>
            <a:pPr marL="50165">
              <a:spcBef>
                <a:spcPts val="125"/>
              </a:spcBef>
              <a:tabLst>
                <a:tab pos="249554" algn="l"/>
              </a:tabLst>
            </a:pPr>
            <a:endParaRPr lang="en-US" sz="2300">
              <a:latin typeface="Arial"/>
              <a:cs typeface="Arial"/>
            </a:endParaRPr>
          </a:p>
          <a:p>
            <a:pPr marL="50165">
              <a:spcBef>
                <a:spcPts val="125"/>
              </a:spcBef>
              <a:tabLst>
                <a:tab pos="249554" algn="l"/>
              </a:tabLst>
            </a:pPr>
            <a:endParaRPr lang="en-US" sz="2300">
              <a:latin typeface="Arial"/>
              <a:cs typeface="Arial"/>
            </a:endParaRPr>
          </a:p>
          <a:p>
            <a:pPr marL="50165">
              <a:lnSpc>
                <a:spcPct val="100000"/>
              </a:lnSpc>
              <a:spcBef>
                <a:spcPts val="125"/>
              </a:spcBef>
              <a:tabLst>
                <a:tab pos="249554" algn="l"/>
              </a:tabLst>
            </a:pPr>
            <a:r>
              <a:rPr lang="en-US" sz="2300" b="1">
                <a:latin typeface="Arial"/>
                <a:cs typeface="Arial"/>
              </a:rPr>
              <a:t>Are</a:t>
            </a:r>
            <a:r>
              <a:rPr lang="en-US" sz="2300" b="1" spc="25">
                <a:latin typeface="Arial"/>
                <a:cs typeface="Arial"/>
              </a:rPr>
              <a:t> </a:t>
            </a:r>
            <a:r>
              <a:rPr lang="en-US" sz="2300" b="1">
                <a:latin typeface="Arial"/>
                <a:cs typeface="Arial"/>
              </a:rPr>
              <a:t>all</a:t>
            </a:r>
            <a:r>
              <a:rPr lang="en-US" sz="2300" b="1" spc="65">
                <a:latin typeface="Arial"/>
                <a:cs typeface="Arial"/>
              </a:rPr>
              <a:t> C</a:t>
            </a:r>
            <a:r>
              <a:rPr lang="en-US" sz="2300" b="1">
                <a:latin typeface="Arial"/>
                <a:cs typeface="Arial"/>
              </a:rPr>
              <a:t>hapters</a:t>
            </a:r>
            <a:r>
              <a:rPr lang="en-US" sz="2300" b="1" spc="45">
                <a:latin typeface="Arial"/>
                <a:cs typeface="Arial"/>
              </a:rPr>
              <a:t> </a:t>
            </a:r>
            <a:r>
              <a:rPr lang="en-US" sz="2300" b="1">
                <a:latin typeface="Arial"/>
                <a:cs typeface="Arial"/>
              </a:rPr>
              <a:t>required</a:t>
            </a:r>
            <a:r>
              <a:rPr lang="en-US" sz="2300" b="1" spc="65">
                <a:latin typeface="Arial"/>
                <a:cs typeface="Arial"/>
              </a:rPr>
              <a:t> </a:t>
            </a:r>
            <a:r>
              <a:rPr lang="en-US" sz="2300" b="1">
                <a:latin typeface="Arial"/>
                <a:cs typeface="Arial"/>
              </a:rPr>
              <a:t>to</a:t>
            </a:r>
            <a:r>
              <a:rPr lang="en-US" sz="2300" b="1" spc="65">
                <a:latin typeface="Arial"/>
                <a:cs typeface="Arial"/>
              </a:rPr>
              <a:t> </a:t>
            </a:r>
            <a:r>
              <a:rPr lang="en-US" sz="2300" b="1">
                <a:latin typeface="Arial"/>
                <a:cs typeface="Arial"/>
              </a:rPr>
              <a:t>meet</a:t>
            </a:r>
            <a:r>
              <a:rPr lang="en-US" sz="2300" b="1" spc="85">
                <a:latin typeface="Arial"/>
                <a:cs typeface="Arial"/>
              </a:rPr>
              <a:t> </a:t>
            </a:r>
            <a:r>
              <a:rPr lang="en-US" sz="2300" b="1">
                <a:latin typeface="Arial"/>
                <a:cs typeface="Arial"/>
              </a:rPr>
              <a:t>the</a:t>
            </a:r>
            <a:r>
              <a:rPr lang="en-US" sz="2300" b="1" spc="105">
                <a:latin typeface="Arial"/>
                <a:cs typeface="Arial"/>
              </a:rPr>
              <a:t> </a:t>
            </a:r>
            <a:r>
              <a:rPr lang="en-US" sz="2300" b="1">
                <a:latin typeface="Arial"/>
                <a:cs typeface="Arial"/>
              </a:rPr>
              <a:t>monthly</a:t>
            </a:r>
            <a:r>
              <a:rPr lang="en-US" sz="2300" b="1" spc="105">
                <a:latin typeface="Arial"/>
                <a:cs typeface="Arial"/>
              </a:rPr>
              <a:t> </a:t>
            </a:r>
            <a:r>
              <a:rPr lang="en-US" sz="2300" b="1">
                <a:latin typeface="Arial"/>
                <a:cs typeface="Arial"/>
              </a:rPr>
              <a:t>close</a:t>
            </a:r>
            <a:r>
              <a:rPr lang="en-US" sz="2300" b="1" spc="110">
                <a:latin typeface="Arial"/>
                <a:cs typeface="Arial"/>
              </a:rPr>
              <a:t> </a:t>
            </a:r>
            <a:r>
              <a:rPr lang="en-US" sz="2300" b="1">
                <a:latin typeface="Arial"/>
                <a:cs typeface="Arial"/>
              </a:rPr>
              <a:t>date</a:t>
            </a:r>
            <a:r>
              <a:rPr lang="en-US" sz="2300" b="1" spc="85">
                <a:latin typeface="Arial"/>
                <a:cs typeface="Arial"/>
              </a:rPr>
              <a:t> </a:t>
            </a:r>
            <a:r>
              <a:rPr lang="en-US" sz="2300" b="1">
                <a:latin typeface="Arial"/>
                <a:cs typeface="Arial"/>
              </a:rPr>
              <a:t>of</a:t>
            </a:r>
            <a:r>
              <a:rPr lang="en-US" sz="2300" b="1" spc="110">
                <a:latin typeface="Arial"/>
                <a:cs typeface="Arial"/>
              </a:rPr>
              <a:t> </a:t>
            </a:r>
            <a:r>
              <a:rPr lang="en-US" sz="2300" b="1">
                <a:latin typeface="Arial"/>
                <a:cs typeface="Arial"/>
              </a:rPr>
              <a:t>the</a:t>
            </a:r>
            <a:r>
              <a:rPr lang="en-US" sz="2300" b="1" spc="60">
                <a:latin typeface="Arial"/>
                <a:cs typeface="Arial"/>
              </a:rPr>
              <a:t> </a:t>
            </a:r>
            <a:r>
              <a:rPr lang="en-US" sz="2300" b="1" spc="-10">
                <a:latin typeface="Arial"/>
                <a:cs typeface="Arial"/>
              </a:rPr>
              <a:t>15</a:t>
            </a:r>
            <a:r>
              <a:rPr lang="en-US" sz="2300" b="1" spc="-15" baseline="23809">
                <a:latin typeface="Arial"/>
                <a:cs typeface="Arial"/>
              </a:rPr>
              <a:t>th</a:t>
            </a:r>
            <a:r>
              <a:rPr lang="en-US" sz="2300" b="1" spc="-10">
                <a:latin typeface="Arial"/>
                <a:cs typeface="Arial"/>
              </a:rPr>
              <a:t>?</a:t>
            </a:r>
            <a:endParaRPr lang="en-US" sz="2300" b="1">
              <a:latin typeface="Arial"/>
              <a:cs typeface="Arial"/>
            </a:endParaRPr>
          </a:p>
          <a:p>
            <a:pPr marL="50165">
              <a:spcBef>
                <a:spcPts val="125"/>
              </a:spcBef>
            </a:pPr>
            <a:r>
              <a:rPr lang="en-US" sz="2300">
                <a:latin typeface="Arial"/>
                <a:cs typeface="Arial"/>
              </a:rPr>
              <a:t>Yes,</a:t>
            </a:r>
            <a:r>
              <a:rPr lang="en-US" sz="2300" spc="40">
                <a:latin typeface="Arial"/>
                <a:cs typeface="Arial"/>
              </a:rPr>
              <a:t> </a:t>
            </a:r>
            <a:r>
              <a:rPr lang="en-US" sz="2300">
                <a:latin typeface="Arial"/>
                <a:cs typeface="Arial"/>
              </a:rPr>
              <a:t>all</a:t>
            </a:r>
            <a:r>
              <a:rPr lang="en-US" sz="2300" spc="80">
                <a:latin typeface="Arial"/>
                <a:cs typeface="Arial"/>
              </a:rPr>
              <a:t> C</a:t>
            </a:r>
            <a:r>
              <a:rPr lang="en-US" sz="2300">
                <a:latin typeface="Arial"/>
                <a:cs typeface="Arial"/>
              </a:rPr>
              <a:t>hapters</a:t>
            </a:r>
            <a:r>
              <a:rPr lang="en-US" sz="2300" spc="45">
                <a:latin typeface="Arial"/>
                <a:cs typeface="Arial"/>
              </a:rPr>
              <a:t> </a:t>
            </a:r>
            <a:r>
              <a:rPr lang="en-US" sz="2300">
                <a:latin typeface="Arial"/>
                <a:cs typeface="Arial"/>
              </a:rPr>
              <a:t>need</a:t>
            </a:r>
            <a:r>
              <a:rPr lang="en-US" sz="2300" spc="60">
                <a:latin typeface="Arial"/>
                <a:cs typeface="Arial"/>
              </a:rPr>
              <a:t> </a:t>
            </a:r>
            <a:r>
              <a:rPr lang="en-US" sz="2300">
                <a:latin typeface="Arial"/>
                <a:cs typeface="Arial"/>
              </a:rPr>
              <a:t>to</a:t>
            </a:r>
            <a:r>
              <a:rPr lang="en-US" sz="2300" spc="135">
                <a:latin typeface="Arial"/>
                <a:cs typeface="Arial"/>
              </a:rPr>
              <a:t> </a:t>
            </a:r>
            <a:r>
              <a:rPr lang="en-US" sz="2300">
                <a:latin typeface="Arial"/>
                <a:cs typeface="Arial"/>
              </a:rPr>
              <a:t>adhere</a:t>
            </a:r>
            <a:r>
              <a:rPr lang="en-US" sz="2300" spc="30">
                <a:latin typeface="Arial"/>
                <a:cs typeface="Arial"/>
              </a:rPr>
              <a:t> </a:t>
            </a:r>
            <a:r>
              <a:rPr lang="en-US" sz="2300">
                <a:latin typeface="Arial"/>
                <a:cs typeface="Arial"/>
              </a:rPr>
              <a:t>to</a:t>
            </a:r>
            <a:r>
              <a:rPr lang="en-US" sz="2300" spc="135">
                <a:latin typeface="Arial"/>
                <a:cs typeface="Arial"/>
              </a:rPr>
              <a:t> </a:t>
            </a:r>
            <a:r>
              <a:rPr lang="en-US" sz="2300">
                <a:latin typeface="Arial"/>
                <a:cs typeface="Arial"/>
              </a:rPr>
              <a:t>the</a:t>
            </a:r>
            <a:r>
              <a:rPr lang="en-US" sz="2300" spc="40">
                <a:latin typeface="Arial"/>
                <a:cs typeface="Arial"/>
              </a:rPr>
              <a:t> </a:t>
            </a:r>
            <a:r>
              <a:rPr lang="en-US" sz="2300">
                <a:latin typeface="Arial"/>
                <a:cs typeface="Arial"/>
              </a:rPr>
              <a:t>same</a:t>
            </a:r>
            <a:r>
              <a:rPr lang="en-US" sz="2300" spc="25">
                <a:latin typeface="Arial"/>
                <a:cs typeface="Arial"/>
              </a:rPr>
              <a:t> </a:t>
            </a:r>
            <a:r>
              <a:rPr lang="en-US" sz="2300">
                <a:latin typeface="Arial"/>
                <a:cs typeface="Arial"/>
              </a:rPr>
              <a:t>close</a:t>
            </a:r>
            <a:r>
              <a:rPr lang="en-US" sz="2300" spc="25">
                <a:latin typeface="Arial"/>
                <a:cs typeface="Arial"/>
              </a:rPr>
              <a:t> </a:t>
            </a:r>
            <a:r>
              <a:rPr lang="en-US" sz="2300">
                <a:latin typeface="Arial"/>
                <a:cs typeface="Arial"/>
              </a:rPr>
              <a:t>date</a:t>
            </a:r>
            <a:r>
              <a:rPr lang="en-US" sz="2300" spc="100">
                <a:latin typeface="Arial"/>
                <a:cs typeface="Arial"/>
              </a:rPr>
              <a:t> </a:t>
            </a:r>
            <a:r>
              <a:rPr lang="en-US" sz="2300">
                <a:latin typeface="Arial"/>
                <a:cs typeface="Arial"/>
              </a:rPr>
              <a:t>to</a:t>
            </a:r>
            <a:r>
              <a:rPr lang="en-US" sz="2300" spc="55">
                <a:latin typeface="Arial"/>
                <a:cs typeface="Arial"/>
              </a:rPr>
              <a:t> </a:t>
            </a:r>
            <a:r>
              <a:rPr lang="en-US" sz="2300">
                <a:latin typeface="Arial"/>
                <a:cs typeface="Arial"/>
              </a:rPr>
              <a:t>ensure</a:t>
            </a:r>
            <a:r>
              <a:rPr lang="en-US" sz="2300" spc="105">
                <a:latin typeface="Arial"/>
                <a:cs typeface="Arial"/>
              </a:rPr>
              <a:t> </a:t>
            </a:r>
            <a:r>
              <a:rPr lang="en-US" sz="2300">
                <a:latin typeface="Arial"/>
                <a:cs typeface="Arial"/>
              </a:rPr>
              <a:t>monthly</a:t>
            </a:r>
            <a:r>
              <a:rPr lang="en-US" sz="2300" spc="100">
                <a:latin typeface="Arial"/>
                <a:cs typeface="Arial"/>
              </a:rPr>
              <a:t> </a:t>
            </a:r>
            <a:r>
              <a:rPr lang="en-US" sz="2300" spc="-10">
                <a:latin typeface="Arial"/>
                <a:cs typeface="Arial"/>
              </a:rPr>
              <a:t>reports </a:t>
            </a:r>
            <a:r>
              <a:rPr lang="en-US" sz="2300">
                <a:latin typeface="Arial"/>
                <a:cs typeface="Arial"/>
              </a:rPr>
              <a:t>are</a:t>
            </a:r>
            <a:r>
              <a:rPr lang="en-US" sz="2300" spc="114">
                <a:latin typeface="Arial"/>
                <a:cs typeface="Arial"/>
              </a:rPr>
              <a:t> </a:t>
            </a:r>
            <a:r>
              <a:rPr lang="en-US" sz="2300">
                <a:latin typeface="Arial"/>
                <a:cs typeface="Arial"/>
              </a:rPr>
              <a:t>processed</a:t>
            </a:r>
            <a:r>
              <a:rPr lang="en-US" sz="2300" spc="75">
                <a:latin typeface="Arial"/>
                <a:cs typeface="Arial"/>
              </a:rPr>
              <a:t> </a:t>
            </a:r>
            <a:r>
              <a:rPr lang="en-US" sz="2300">
                <a:latin typeface="Arial"/>
                <a:cs typeface="Arial"/>
              </a:rPr>
              <a:t>in</a:t>
            </a:r>
            <a:r>
              <a:rPr lang="en-US" sz="2300" spc="65">
                <a:latin typeface="Arial"/>
                <a:cs typeface="Arial"/>
              </a:rPr>
              <a:t> </a:t>
            </a:r>
            <a:r>
              <a:rPr lang="en-US" sz="2300">
                <a:latin typeface="Arial"/>
                <a:cs typeface="Arial"/>
              </a:rPr>
              <a:t>a</a:t>
            </a:r>
            <a:r>
              <a:rPr lang="en-US" sz="2300" spc="65">
                <a:latin typeface="Arial"/>
                <a:cs typeface="Arial"/>
              </a:rPr>
              <a:t> </a:t>
            </a:r>
            <a:r>
              <a:rPr lang="en-US" sz="2300">
                <a:latin typeface="Arial"/>
                <a:cs typeface="Arial"/>
              </a:rPr>
              <a:t>timely</a:t>
            </a:r>
            <a:r>
              <a:rPr lang="en-US" sz="2300" spc="30">
                <a:latin typeface="Arial"/>
                <a:cs typeface="Arial"/>
              </a:rPr>
              <a:t> </a:t>
            </a:r>
            <a:r>
              <a:rPr lang="en-US" sz="2300" spc="-10">
                <a:latin typeface="Arial"/>
                <a:cs typeface="Arial"/>
              </a:rPr>
              <a:t>fashion.</a:t>
            </a:r>
            <a:endParaRPr lang="en-US" sz="2300">
              <a:latin typeface="Arial"/>
              <a:cs typeface="Arial"/>
            </a:endParaRPr>
          </a:p>
          <a:p>
            <a:pPr marL="50165">
              <a:spcBef>
                <a:spcPts val="125"/>
              </a:spcBef>
              <a:tabLst>
                <a:tab pos="249554" algn="l"/>
              </a:tabLst>
            </a:pPr>
            <a:endParaRPr lang="en-US" sz="2300" spc="-10">
              <a:latin typeface="Arial"/>
              <a:cs typeface="Arial"/>
            </a:endParaRPr>
          </a:p>
          <a:p>
            <a:pPr marL="50165">
              <a:spcBef>
                <a:spcPts val="125"/>
              </a:spcBef>
              <a:tabLst>
                <a:tab pos="249554" algn="l"/>
              </a:tabLst>
            </a:pPr>
            <a:endParaRPr lang="en-US" sz="2300" spc="-10">
              <a:latin typeface="Arial"/>
              <a:cs typeface="Arial"/>
            </a:endParaRPr>
          </a:p>
          <a:p>
            <a:pPr>
              <a:spcBef>
                <a:spcPts val="150"/>
              </a:spcBef>
              <a:tabLst>
                <a:tab pos="249554" algn="l"/>
              </a:tabLst>
            </a:pPr>
            <a:r>
              <a:rPr lang="en-US" sz="2300" b="1">
                <a:latin typeface="Arial"/>
                <a:cs typeface="Arial"/>
              </a:rPr>
              <a:t>Will</a:t>
            </a:r>
            <a:r>
              <a:rPr lang="en-US" sz="2300" b="1" spc="30">
                <a:latin typeface="Arial"/>
                <a:cs typeface="Arial"/>
              </a:rPr>
              <a:t> </a:t>
            </a:r>
            <a:r>
              <a:rPr lang="en-US" sz="2300" b="1">
                <a:latin typeface="Arial"/>
                <a:cs typeface="Arial"/>
              </a:rPr>
              <a:t>MPI</a:t>
            </a:r>
            <a:r>
              <a:rPr lang="en-US" sz="2300" b="1" spc="85">
                <a:latin typeface="Arial"/>
                <a:cs typeface="Arial"/>
              </a:rPr>
              <a:t> </a:t>
            </a:r>
            <a:r>
              <a:rPr lang="en-US" sz="2300" b="1">
                <a:latin typeface="Arial"/>
                <a:cs typeface="Arial"/>
              </a:rPr>
              <a:t>be</a:t>
            </a:r>
            <a:r>
              <a:rPr lang="en-US" sz="2300" b="1" spc="65">
                <a:latin typeface="Arial"/>
                <a:cs typeface="Arial"/>
              </a:rPr>
              <a:t> </a:t>
            </a:r>
            <a:r>
              <a:rPr lang="en-US" sz="2300" b="1">
                <a:latin typeface="Arial"/>
                <a:cs typeface="Arial"/>
              </a:rPr>
              <a:t>involved</a:t>
            </a:r>
            <a:r>
              <a:rPr lang="en-US" sz="2300" b="1" spc="100">
                <a:latin typeface="Arial"/>
                <a:cs typeface="Arial"/>
              </a:rPr>
              <a:t> </a:t>
            </a:r>
            <a:r>
              <a:rPr lang="en-US" sz="2300" b="1">
                <a:latin typeface="Arial"/>
                <a:cs typeface="Arial"/>
              </a:rPr>
              <a:t>in</a:t>
            </a:r>
            <a:r>
              <a:rPr lang="en-US" sz="2300" b="1" spc="100">
                <a:latin typeface="Arial"/>
                <a:cs typeface="Arial"/>
              </a:rPr>
              <a:t> </a:t>
            </a:r>
            <a:r>
              <a:rPr lang="en-US" sz="2300" b="1">
                <a:latin typeface="Arial"/>
                <a:cs typeface="Arial"/>
              </a:rPr>
              <a:t>any</a:t>
            </a:r>
            <a:r>
              <a:rPr lang="en-US" sz="2300" b="1" spc="145">
                <a:latin typeface="Arial"/>
                <a:cs typeface="Arial"/>
              </a:rPr>
              <a:t> </a:t>
            </a:r>
            <a:r>
              <a:rPr lang="en-US" sz="2300" b="1">
                <a:latin typeface="Arial"/>
                <a:cs typeface="Arial"/>
              </a:rPr>
              <a:t>of</a:t>
            </a:r>
            <a:r>
              <a:rPr lang="en-US" sz="2300" b="1" spc="70">
                <a:latin typeface="Arial"/>
                <a:cs typeface="Arial"/>
              </a:rPr>
              <a:t> </a:t>
            </a:r>
            <a:r>
              <a:rPr lang="en-US" sz="2300" b="1">
                <a:latin typeface="Arial"/>
                <a:cs typeface="Arial"/>
              </a:rPr>
              <a:t>my</a:t>
            </a:r>
            <a:r>
              <a:rPr lang="en-US" sz="2300" b="1" spc="60">
                <a:latin typeface="Arial"/>
                <a:cs typeface="Arial"/>
              </a:rPr>
              <a:t> </a:t>
            </a:r>
            <a:r>
              <a:rPr lang="en-US" sz="2300" b="1">
                <a:latin typeface="Arial"/>
                <a:cs typeface="Arial"/>
              </a:rPr>
              <a:t>monthly</a:t>
            </a:r>
            <a:r>
              <a:rPr lang="en-US" sz="2300" b="1" spc="55">
                <a:latin typeface="Arial"/>
                <a:cs typeface="Arial"/>
              </a:rPr>
              <a:t> </a:t>
            </a:r>
            <a:r>
              <a:rPr lang="en-US" sz="2300" b="1">
                <a:latin typeface="Arial"/>
                <a:cs typeface="Arial"/>
              </a:rPr>
              <a:t>financial</a:t>
            </a:r>
            <a:r>
              <a:rPr lang="en-US" sz="2300" b="1" spc="130">
                <a:latin typeface="Arial"/>
                <a:cs typeface="Arial"/>
              </a:rPr>
              <a:t> </a:t>
            </a:r>
            <a:r>
              <a:rPr lang="en-US" sz="2300" b="1">
                <a:latin typeface="Arial"/>
                <a:cs typeface="Arial"/>
              </a:rPr>
              <a:t>processing</a:t>
            </a:r>
            <a:r>
              <a:rPr lang="en-US" sz="2300" b="1" spc="110">
                <a:latin typeface="Arial"/>
                <a:cs typeface="Arial"/>
              </a:rPr>
              <a:t> </a:t>
            </a:r>
            <a:r>
              <a:rPr lang="en-US" sz="2300" b="1">
                <a:latin typeface="Arial"/>
                <a:cs typeface="Arial"/>
              </a:rPr>
              <a:t>or</a:t>
            </a:r>
            <a:r>
              <a:rPr lang="en-US" sz="2300" b="1" spc="80">
                <a:latin typeface="Arial"/>
                <a:cs typeface="Arial"/>
              </a:rPr>
              <a:t> </a:t>
            </a:r>
            <a:r>
              <a:rPr lang="en-US" sz="2300" b="1" spc="-10">
                <a:latin typeface="Arial"/>
                <a:cs typeface="Arial"/>
              </a:rPr>
              <a:t>budgeting?</a:t>
            </a:r>
            <a:endParaRPr lang="en-US" sz="2300" b="1">
              <a:latin typeface="Arial"/>
              <a:cs typeface="Arial"/>
            </a:endParaRPr>
          </a:p>
          <a:p>
            <a:pPr>
              <a:spcBef>
                <a:spcPts val="150"/>
              </a:spcBef>
              <a:tabLst>
                <a:tab pos="249554" algn="l"/>
              </a:tabLst>
            </a:pPr>
            <a:r>
              <a:rPr lang="en-US" sz="2300">
                <a:latin typeface="Arial"/>
                <a:cs typeface="Arial"/>
              </a:rPr>
              <a:t>No,</a:t>
            </a:r>
            <a:r>
              <a:rPr lang="en-US" sz="2300" spc="70">
                <a:latin typeface="Arial"/>
                <a:cs typeface="Arial"/>
              </a:rPr>
              <a:t> </a:t>
            </a:r>
            <a:r>
              <a:rPr lang="en-US" sz="2300">
                <a:latin typeface="Arial"/>
                <a:cs typeface="Arial"/>
              </a:rPr>
              <a:t>all</a:t>
            </a:r>
            <a:r>
              <a:rPr lang="en-US" sz="2300" spc="110">
                <a:latin typeface="Arial"/>
                <a:cs typeface="Arial"/>
              </a:rPr>
              <a:t> C</a:t>
            </a:r>
            <a:r>
              <a:rPr lang="en-US" sz="2300">
                <a:latin typeface="Arial"/>
                <a:cs typeface="Arial"/>
              </a:rPr>
              <a:t>hapters</a:t>
            </a:r>
            <a:r>
              <a:rPr lang="en-US" sz="2300" spc="80">
                <a:latin typeface="Arial"/>
                <a:cs typeface="Arial"/>
              </a:rPr>
              <a:t> </a:t>
            </a:r>
            <a:r>
              <a:rPr lang="en-US" sz="2300">
                <a:latin typeface="Arial"/>
                <a:cs typeface="Arial"/>
              </a:rPr>
              <a:t>are</a:t>
            </a:r>
            <a:r>
              <a:rPr lang="en-US" sz="2300" spc="150">
                <a:latin typeface="Arial"/>
                <a:cs typeface="Arial"/>
              </a:rPr>
              <a:t> </a:t>
            </a:r>
            <a:r>
              <a:rPr lang="en-US" sz="2300">
                <a:latin typeface="Arial"/>
                <a:cs typeface="Arial"/>
              </a:rPr>
              <a:t>responsible</a:t>
            </a:r>
            <a:r>
              <a:rPr lang="en-US" sz="2300" spc="55">
                <a:latin typeface="Arial"/>
                <a:cs typeface="Arial"/>
              </a:rPr>
              <a:t> </a:t>
            </a:r>
            <a:r>
              <a:rPr lang="en-US" sz="2300">
                <a:latin typeface="Arial"/>
                <a:cs typeface="Arial"/>
              </a:rPr>
              <a:t>for</a:t>
            </a:r>
            <a:r>
              <a:rPr lang="en-US" sz="2300" spc="70">
                <a:latin typeface="Arial"/>
                <a:cs typeface="Arial"/>
              </a:rPr>
              <a:t> </a:t>
            </a:r>
            <a:r>
              <a:rPr lang="en-US" sz="2300">
                <a:latin typeface="Arial"/>
                <a:cs typeface="Arial"/>
              </a:rPr>
              <a:t>the</a:t>
            </a:r>
            <a:r>
              <a:rPr lang="en-US" sz="2300" spc="140">
                <a:latin typeface="Arial"/>
                <a:cs typeface="Arial"/>
              </a:rPr>
              <a:t> </a:t>
            </a:r>
            <a:r>
              <a:rPr lang="en-US" sz="2300">
                <a:latin typeface="Arial"/>
                <a:cs typeface="Arial"/>
              </a:rPr>
              <a:t>financial</a:t>
            </a:r>
            <a:r>
              <a:rPr lang="en-US" sz="2300" spc="20">
                <a:latin typeface="Arial"/>
                <a:cs typeface="Arial"/>
              </a:rPr>
              <a:t> </a:t>
            </a:r>
            <a:r>
              <a:rPr lang="en-US" sz="2300">
                <a:latin typeface="Arial"/>
                <a:cs typeface="Arial"/>
              </a:rPr>
              <a:t>management</a:t>
            </a:r>
            <a:r>
              <a:rPr lang="en-US" sz="2300" spc="165">
                <a:latin typeface="Arial"/>
                <a:cs typeface="Arial"/>
              </a:rPr>
              <a:t> </a:t>
            </a:r>
            <a:r>
              <a:rPr lang="en-US" sz="2300">
                <a:latin typeface="Arial"/>
                <a:cs typeface="Arial"/>
              </a:rPr>
              <a:t>of</a:t>
            </a:r>
            <a:r>
              <a:rPr lang="en-US" sz="2300" spc="120">
                <a:latin typeface="Arial"/>
                <a:cs typeface="Arial"/>
              </a:rPr>
              <a:t> </a:t>
            </a:r>
            <a:r>
              <a:rPr lang="en-US" sz="2300">
                <a:latin typeface="Arial"/>
                <a:cs typeface="Arial"/>
              </a:rPr>
              <a:t>their</a:t>
            </a:r>
            <a:r>
              <a:rPr lang="en-US" sz="2300" spc="70">
                <a:latin typeface="Arial"/>
                <a:cs typeface="Arial"/>
              </a:rPr>
              <a:t> C</a:t>
            </a:r>
            <a:r>
              <a:rPr lang="en-US" sz="2300">
                <a:latin typeface="Arial"/>
                <a:cs typeface="Arial"/>
              </a:rPr>
              <a:t>hapter.</a:t>
            </a:r>
            <a:r>
              <a:rPr lang="en-US" sz="2300" spc="70">
                <a:latin typeface="Arial"/>
                <a:cs typeface="Arial"/>
              </a:rPr>
              <a:t> </a:t>
            </a:r>
            <a:r>
              <a:rPr lang="en-US" sz="2300" spc="-25">
                <a:latin typeface="Arial"/>
                <a:cs typeface="Arial"/>
              </a:rPr>
              <a:t>MPI </a:t>
            </a:r>
            <a:r>
              <a:rPr lang="en-US" sz="2300">
                <a:latin typeface="Arial"/>
                <a:cs typeface="Arial"/>
              </a:rPr>
              <a:t>is</a:t>
            </a:r>
            <a:r>
              <a:rPr lang="en-US" sz="2300" spc="65">
                <a:latin typeface="Arial"/>
                <a:cs typeface="Arial"/>
              </a:rPr>
              <a:t> </a:t>
            </a:r>
            <a:r>
              <a:rPr lang="en-US" sz="2300">
                <a:latin typeface="Arial"/>
                <a:cs typeface="Arial"/>
              </a:rPr>
              <a:t>only</a:t>
            </a:r>
            <a:r>
              <a:rPr lang="en-US" sz="2300" spc="114">
                <a:latin typeface="Arial"/>
                <a:cs typeface="Arial"/>
              </a:rPr>
              <a:t> </a:t>
            </a:r>
            <a:r>
              <a:rPr lang="en-US" sz="2300">
                <a:latin typeface="Arial"/>
                <a:cs typeface="Arial"/>
              </a:rPr>
              <a:t>providing</a:t>
            </a:r>
            <a:r>
              <a:rPr lang="en-US" sz="2300" spc="95">
                <a:latin typeface="Arial"/>
                <a:cs typeface="Arial"/>
              </a:rPr>
              <a:t> </a:t>
            </a:r>
            <a:r>
              <a:rPr lang="en-US" sz="2300">
                <a:latin typeface="Arial"/>
                <a:cs typeface="Arial"/>
              </a:rPr>
              <a:t>a</a:t>
            </a:r>
            <a:r>
              <a:rPr lang="en-US" sz="2300" spc="80">
                <a:latin typeface="Arial"/>
                <a:cs typeface="Arial"/>
              </a:rPr>
              <a:t> </a:t>
            </a:r>
            <a:r>
              <a:rPr lang="en-US" sz="2300">
                <a:latin typeface="Arial"/>
                <a:cs typeface="Arial"/>
              </a:rPr>
              <a:t>safe</a:t>
            </a:r>
            <a:r>
              <a:rPr lang="en-US" sz="2300" spc="120">
                <a:latin typeface="Arial"/>
                <a:cs typeface="Arial"/>
              </a:rPr>
              <a:t> </a:t>
            </a:r>
            <a:r>
              <a:rPr lang="en-US" sz="2300">
                <a:latin typeface="Arial"/>
                <a:cs typeface="Arial"/>
              </a:rPr>
              <a:t>and</a:t>
            </a:r>
            <a:r>
              <a:rPr lang="en-US" sz="2300" spc="80">
                <a:latin typeface="Arial"/>
                <a:cs typeface="Arial"/>
              </a:rPr>
              <a:t> </a:t>
            </a:r>
            <a:r>
              <a:rPr lang="en-US" sz="2300">
                <a:latin typeface="Arial"/>
                <a:cs typeface="Arial"/>
              </a:rPr>
              <a:t>consistent</a:t>
            </a:r>
            <a:r>
              <a:rPr lang="en-US" sz="2300" spc="70">
                <a:latin typeface="Arial"/>
                <a:cs typeface="Arial"/>
              </a:rPr>
              <a:t> </a:t>
            </a:r>
            <a:r>
              <a:rPr lang="en-US" sz="2300">
                <a:latin typeface="Arial"/>
                <a:cs typeface="Arial"/>
              </a:rPr>
              <a:t>platform</a:t>
            </a:r>
            <a:r>
              <a:rPr lang="en-US" sz="2300" spc="95">
                <a:latin typeface="Arial"/>
                <a:cs typeface="Arial"/>
              </a:rPr>
              <a:t> </a:t>
            </a:r>
            <a:r>
              <a:rPr lang="en-US" sz="2300">
                <a:latin typeface="Arial"/>
                <a:cs typeface="Arial"/>
              </a:rPr>
              <a:t>and</a:t>
            </a:r>
            <a:r>
              <a:rPr lang="en-US" sz="2300" spc="75">
                <a:latin typeface="Arial"/>
                <a:cs typeface="Arial"/>
              </a:rPr>
              <a:t> </a:t>
            </a:r>
            <a:r>
              <a:rPr lang="en-US" sz="2300">
                <a:latin typeface="Arial"/>
                <a:cs typeface="Arial"/>
              </a:rPr>
              <a:t>processes</a:t>
            </a:r>
            <a:r>
              <a:rPr lang="en-US" sz="2300" spc="60">
                <a:latin typeface="Arial"/>
                <a:cs typeface="Arial"/>
              </a:rPr>
              <a:t> </a:t>
            </a:r>
            <a:r>
              <a:rPr lang="en-US" sz="2300">
                <a:latin typeface="Arial"/>
                <a:cs typeface="Arial"/>
              </a:rPr>
              <a:t>to</a:t>
            </a:r>
            <a:r>
              <a:rPr lang="en-US" sz="2300" spc="65">
                <a:latin typeface="Arial"/>
                <a:cs typeface="Arial"/>
              </a:rPr>
              <a:t> </a:t>
            </a:r>
            <a:r>
              <a:rPr lang="en-US" sz="2300" spc="-10">
                <a:latin typeface="Arial"/>
                <a:cs typeface="Arial"/>
              </a:rPr>
              <a:t>ensure </a:t>
            </a:r>
            <a:r>
              <a:rPr lang="en-US" sz="2300">
                <a:latin typeface="Arial"/>
                <a:cs typeface="Arial"/>
              </a:rPr>
              <a:t>strong</a:t>
            </a:r>
            <a:r>
              <a:rPr lang="en-US" sz="2300" spc="85">
                <a:latin typeface="Arial"/>
                <a:cs typeface="Arial"/>
              </a:rPr>
              <a:t> </a:t>
            </a:r>
            <a:r>
              <a:rPr lang="en-US" sz="2300">
                <a:latin typeface="Arial"/>
                <a:cs typeface="Arial"/>
              </a:rPr>
              <a:t>financial</a:t>
            </a:r>
            <a:r>
              <a:rPr lang="en-US" sz="2300" spc="85">
                <a:latin typeface="Arial"/>
                <a:cs typeface="Arial"/>
              </a:rPr>
              <a:t> </a:t>
            </a:r>
            <a:r>
              <a:rPr lang="en-US" sz="2300">
                <a:latin typeface="Arial"/>
                <a:cs typeface="Arial"/>
              </a:rPr>
              <a:t>oversight</a:t>
            </a:r>
            <a:r>
              <a:rPr lang="en-US" sz="2300" spc="90">
                <a:latin typeface="Arial"/>
                <a:cs typeface="Arial"/>
              </a:rPr>
              <a:t> </a:t>
            </a:r>
            <a:r>
              <a:rPr lang="en-US" sz="2300">
                <a:latin typeface="Arial"/>
                <a:cs typeface="Arial"/>
              </a:rPr>
              <a:t>and</a:t>
            </a:r>
            <a:r>
              <a:rPr lang="en-US" sz="2300" spc="95">
                <a:latin typeface="Arial"/>
                <a:cs typeface="Arial"/>
              </a:rPr>
              <a:t> </a:t>
            </a:r>
            <a:r>
              <a:rPr lang="en-US" sz="2300">
                <a:latin typeface="Arial"/>
                <a:cs typeface="Arial"/>
              </a:rPr>
              <a:t>operations</a:t>
            </a:r>
            <a:r>
              <a:rPr lang="en-US" sz="2300" spc="85">
                <a:latin typeface="Arial"/>
                <a:cs typeface="Arial"/>
              </a:rPr>
              <a:t> </a:t>
            </a:r>
            <a:r>
              <a:rPr lang="en-US" sz="2300">
                <a:latin typeface="Arial"/>
                <a:cs typeface="Arial"/>
              </a:rPr>
              <a:t>at</a:t>
            </a:r>
            <a:r>
              <a:rPr lang="en-US" sz="2300" spc="100">
                <a:latin typeface="Arial"/>
                <a:cs typeface="Arial"/>
              </a:rPr>
              <a:t> </a:t>
            </a:r>
            <a:r>
              <a:rPr lang="en-US" sz="2300">
                <a:latin typeface="Arial"/>
                <a:cs typeface="Arial"/>
              </a:rPr>
              <a:t>the</a:t>
            </a:r>
            <a:r>
              <a:rPr lang="en-US" sz="2300" spc="150">
                <a:latin typeface="Arial"/>
                <a:cs typeface="Arial"/>
              </a:rPr>
              <a:t> C</a:t>
            </a:r>
            <a:r>
              <a:rPr lang="en-US" sz="2300">
                <a:latin typeface="Arial"/>
                <a:cs typeface="Arial"/>
              </a:rPr>
              <a:t>hapter</a:t>
            </a:r>
            <a:r>
              <a:rPr lang="en-US" sz="2300" spc="65">
                <a:latin typeface="Arial"/>
                <a:cs typeface="Arial"/>
              </a:rPr>
              <a:t> </a:t>
            </a:r>
            <a:r>
              <a:rPr lang="en-US" sz="2300">
                <a:latin typeface="Arial"/>
                <a:cs typeface="Arial"/>
              </a:rPr>
              <a:t>level.</a:t>
            </a:r>
            <a:r>
              <a:rPr lang="en-US" sz="2300" spc="90">
                <a:latin typeface="Arial"/>
                <a:cs typeface="Arial"/>
              </a:rPr>
              <a:t> </a:t>
            </a:r>
            <a:r>
              <a:rPr lang="en-US" sz="2300">
                <a:latin typeface="Arial"/>
                <a:cs typeface="Arial"/>
              </a:rPr>
              <a:t>Chapters</a:t>
            </a:r>
            <a:r>
              <a:rPr lang="en-US" sz="2300" spc="175">
                <a:latin typeface="Arial"/>
                <a:cs typeface="Arial"/>
              </a:rPr>
              <a:t> </a:t>
            </a:r>
            <a:r>
              <a:rPr lang="en-US" sz="2300" spc="-10">
                <a:latin typeface="Arial"/>
                <a:cs typeface="Arial"/>
              </a:rPr>
              <a:t>should </a:t>
            </a:r>
            <a:r>
              <a:rPr lang="en-US" sz="2300">
                <a:latin typeface="Arial"/>
                <a:cs typeface="Arial"/>
              </a:rPr>
              <a:t>continue</a:t>
            </a:r>
            <a:r>
              <a:rPr lang="en-US" sz="2300" spc="155">
                <a:latin typeface="Arial"/>
                <a:cs typeface="Arial"/>
              </a:rPr>
              <a:t> </a:t>
            </a:r>
            <a:r>
              <a:rPr lang="en-US" sz="2300">
                <a:latin typeface="Arial"/>
                <a:cs typeface="Arial"/>
              </a:rPr>
              <a:t>to</a:t>
            </a:r>
            <a:r>
              <a:rPr lang="en-US" sz="2300" spc="100">
                <a:latin typeface="Arial"/>
                <a:cs typeface="Arial"/>
              </a:rPr>
              <a:t> </a:t>
            </a:r>
            <a:r>
              <a:rPr lang="en-US" sz="2300">
                <a:latin typeface="Arial"/>
                <a:cs typeface="Arial"/>
              </a:rPr>
              <a:t>practice</a:t>
            </a:r>
            <a:r>
              <a:rPr lang="en-US" sz="2300" spc="160">
                <a:latin typeface="Arial"/>
                <a:cs typeface="Arial"/>
              </a:rPr>
              <a:t> </a:t>
            </a:r>
            <a:r>
              <a:rPr lang="en-US" sz="2300">
                <a:latin typeface="Arial"/>
                <a:cs typeface="Arial"/>
              </a:rPr>
              <a:t>fiduciary</a:t>
            </a:r>
            <a:r>
              <a:rPr lang="en-US" sz="2300" spc="150">
                <a:latin typeface="Arial"/>
                <a:cs typeface="Arial"/>
              </a:rPr>
              <a:t> </a:t>
            </a:r>
            <a:r>
              <a:rPr lang="en-US" sz="2300">
                <a:latin typeface="Arial"/>
                <a:cs typeface="Arial"/>
              </a:rPr>
              <a:t>responsibility</a:t>
            </a:r>
            <a:r>
              <a:rPr lang="en-US" sz="2300" spc="60">
                <a:latin typeface="Arial"/>
                <a:cs typeface="Arial"/>
              </a:rPr>
              <a:t> </a:t>
            </a:r>
            <a:r>
              <a:rPr lang="en-US" sz="2300">
                <a:latin typeface="Arial"/>
                <a:cs typeface="Arial"/>
              </a:rPr>
              <a:t>and</a:t>
            </a:r>
            <a:r>
              <a:rPr lang="en-US" sz="2300" spc="105">
                <a:latin typeface="Arial"/>
                <a:cs typeface="Arial"/>
              </a:rPr>
              <a:t> </a:t>
            </a:r>
            <a:r>
              <a:rPr lang="en-US" sz="2300">
                <a:latin typeface="Arial"/>
                <a:cs typeface="Arial"/>
              </a:rPr>
              <a:t>management</a:t>
            </a:r>
            <a:r>
              <a:rPr lang="en-US" sz="2300" spc="105">
                <a:latin typeface="Arial"/>
                <a:cs typeface="Arial"/>
              </a:rPr>
              <a:t> </a:t>
            </a:r>
            <a:r>
              <a:rPr lang="en-US" sz="2300">
                <a:latin typeface="Arial"/>
                <a:cs typeface="Arial"/>
              </a:rPr>
              <a:t>over</a:t>
            </a:r>
            <a:r>
              <a:rPr lang="en-US" sz="2300" spc="170">
                <a:latin typeface="Arial"/>
                <a:cs typeface="Arial"/>
              </a:rPr>
              <a:t> </a:t>
            </a:r>
            <a:r>
              <a:rPr lang="en-US" sz="2300">
                <a:latin typeface="Arial"/>
                <a:cs typeface="Arial"/>
              </a:rPr>
              <a:t>all</a:t>
            </a:r>
            <a:r>
              <a:rPr lang="en-US" sz="2300" spc="35">
                <a:latin typeface="Arial"/>
                <a:cs typeface="Arial"/>
              </a:rPr>
              <a:t> </a:t>
            </a:r>
            <a:r>
              <a:rPr lang="en-US" sz="2300">
                <a:latin typeface="Arial"/>
                <a:cs typeface="Arial"/>
              </a:rPr>
              <a:t>aspects</a:t>
            </a:r>
            <a:r>
              <a:rPr lang="en-US" sz="2300" spc="85">
                <a:latin typeface="Arial"/>
                <a:cs typeface="Arial"/>
              </a:rPr>
              <a:t> </a:t>
            </a:r>
            <a:r>
              <a:rPr lang="en-US" sz="2300" spc="-25">
                <a:latin typeface="Arial"/>
                <a:cs typeface="Arial"/>
              </a:rPr>
              <a:t>of </a:t>
            </a:r>
            <a:r>
              <a:rPr lang="en-US" sz="2300">
                <a:latin typeface="Arial"/>
                <a:cs typeface="Arial"/>
              </a:rPr>
              <a:t>their</a:t>
            </a:r>
            <a:r>
              <a:rPr lang="en-US" sz="2300" spc="85">
                <a:latin typeface="Arial"/>
                <a:cs typeface="Arial"/>
              </a:rPr>
              <a:t> </a:t>
            </a:r>
            <a:r>
              <a:rPr lang="en-US" sz="2300">
                <a:latin typeface="Arial"/>
                <a:cs typeface="Arial"/>
              </a:rPr>
              <a:t>day-to-day</a:t>
            </a:r>
            <a:r>
              <a:rPr lang="en-US" sz="2300" spc="75">
                <a:latin typeface="Arial"/>
                <a:cs typeface="Arial"/>
              </a:rPr>
              <a:t> </a:t>
            </a:r>
            <a:r>
              <a:rPr lang="en-US" sz="2300">
                <a:latin typeface="Arial"/>
                <a:cs typeface="Arial"/>
              </a:rPr>
              <a:t>chapter</a:t>
            </a:r>
            <a:r>
              <a:rPr lang="en-US" sz="2300" spc="190">
                <a:latin typeface="Arial"/>
                <a:cs typeface="Arial"/>
              </a:rPr>
              <a:t> </a:t>
            </a:r>
            <a:r>
              <a:rPr lang="en-US" sz="2300" spc="-10">
                <a:latin typeface="Arial"/>
                <a:cs typeface="Arial"/>
              </a:rPr>
              <a:t>accounting.</a:t>
            </a:r>
            <a:endParaRPr lang="en-US" sz="230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4" name="object 4">
            <a:extLst>
              <a:ext uri="{FF2B5EF4-FFF2-40B4-BE49-F238E27FC236}">
                <a16:creationId xmlns:a16="http://schemas.microsoft.com/office/drawing/2014/main" id="{23DEBB1B-3323-14E9-E0DF-F504988B3912}"/>
              </a:ext>
            </a:extLst>
          </p:cNvPr>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algn="l">
              <a:spcBef>
                <a:spcPts val="130"/>
              </a:spcBef>
            </a:pPr>
            <a:r>
              <a:rPr lang="en-US" sz="6000" b="1">
                <a:solidFill>
                  <a:srgbClr val="FFFFFF"/>
                </a:solidFill>
              </a:rPr>
              <a:t>FREQUENTLY ASKED QUESTIONS (Cont.)</a:t>
            </a:r>
            <a:endParaRPr lang="en-US" sz="6000" b="1">
              <a:solidFill>
                <a:srgbClr val="FFFFFF"/>
              </a:solidFill>
              <a:latin typeface="Arial"/>
              <a:cs typeface="Arial"/>
            </a:endParaRPr>
          </a:p>
        </p:txBody>
      </p:sp>
    </p:spTree>
    <p:extLst>
      <p:ext uri="{BB962C8B-B14F-4D97-AF65-F5344CB8AC3E}">
        <p14:creationId xmlns:p14="http://schemas.microsoft.com/office/powerpoint/2010/main" val="6874228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sp>
        <p:nvSpPr>
          <p:cNvPr id="6" name="object 6"/>
          <p:cNvSpPr txBox="1"/>
          <p:nvPr/>
        </p:nvSpPr>
        <p:spPr>
          <a:xfrm>
            <a:off x="525143" y="2571024"/>
            <a:ext cx="17237712" cy="6076022"/>
          </a:xfrm>
          <a:prstGeom prst="rect">
            <a:avLst/>
          </a:prstGeom>
        </p:spPr>
        <p:txBody>
          <a:bodyPr vert="horz" wrap="square" lIns="0" tIns="12700" rIns="0" bIns="0" rtlCol="0">
            <a:spAutoFit/>
          </a:bodyPr>
          <a:lstStyle/>
          <a:p>
            <a:pPr marL="0">
              <a:lnSpc>
                <a:spcPct val="100000"/>
              </a:lnSpc>
              <a:spcBef>
                <a:spcPts val="1200"/>
              </a:spcBef>
            </a:pPr>
            <a:r>
              <a:rPr lang="en-US" sz="2800" b="1" dirty="0">
                <a:solidFill>
                  <a:schemeClr val="tx1"/>
                </a:solidFill>
                <a:latin typeface="Arial"/>
                <a:cs typeface="Arial"/>
              </a:rPr>
              <a:t>Monthly Written Report</a:t>
            </a:r>
          </a:p>
          <a:p>
            <a:pPr marL="342900" indent="-342900">
              <a:lnSpc>
                <a:spcPct val="100000"/>
              </a:lnSpc>
              <a:spcBef>
                <a:spcPts val="400"/>
              </a:spcBef>
              <a:buFont typeface="Arial"/>
              <a:buChar char="•"/>
              <a:tabLst>
                <a:tab pos="342900" algn="l"/>
              </a:tabLst>
            </a:pPr>
            <a:r>
              <a:rPr lang="en-US" sz="2800" dirty="0">
                <a:solidFill>
                  <a:schemeClr val="tx1"/>
                </a:solidFill>
                <a:latin typeface="Arial"/>
                <a:cs typeface="Arial"/>
              </a:rPr>
              <a:t>Prepare and present a financial report every month, this may be done by your administrator but should be reviewed by you prior to release.</a:t>
            </a:r>
          </a:p>
          <a:p>
            <a:pPr marL="342900" indent="-342900">
              <a:lnSpc>
                <a:spcPct val="100000"/>
              </a:lnSpc>
              <a:spcBef>
                <a:spcPts val="400"/>
              </a:spcBef>
              <a:buFont typeface="Arial"/>
              <a:buChar char="•"/>
              <a:tabLst>
                <a:tab pos="342900" algn="l"/>
              </a:tabLst>
            </a:pPr>
            <a:r>
              <a:rPr lang="en-US" sz="2800" dirty="0">
                <a:solidFill>
                  <a:schemeClr val="tx1"/>
                </a:solidFill>
                <a:latin typeface="Arial"/>
                <a:cs typeface="Arial"/>
              </a:rPr>
              <a:t>Submit copies to the President and Chapter Administrator and retain a copy for your records.</a:t>
            </a:r>
          </a:p>
          <a:p>
            <a:pPr marL="342900" indent="-342900">
              <a:lnSpc>
                <a:spcPct val="100000"/>
              </a:lnSpc>
              <a:spcBef>
                <a:spcPts val="400"/>
              </a:spcBef>
              <a:buFont typeface="Arial"/>
              <a:buChar char="•"/>
              <a:tabLst>
                <a:tab pos="342900" algn="l"/>
              </a:tabLst>
            </a:pPr>
            <a:r>
              <a:rPr lang="en-US" sz="2800" dirty="0">
                <a:solidFill>
                  <a:schemeClr val="tx1"/>
                </a:solidFill>
                <a:latin typeface="Arial"/>
                <a:cs typeface="Arial"/>
              </a:rPr>
              <a:t>Normally this is done with your monthly board packet. If your board does bi-monthly board meetings a monthly closing P&amp;L and other associated financial report should be completed.</a:t>
            </a:r>
          </a:p>
          <a:p>
            <a:pPr marL="342900" indent="-342900">
              <a:lnSpc>
                <a:spcPct val="100000"/>
              </a:lnSpc>
              <a:spcBef>
                <a:spcPts val="400"/>
              </a:spcBef>
              <a:buFont typeface="Arial"/>
              <a:buChar char="•"/>
              <a:tabLst>
                <a:tab pos="342900" algn="l"/>
              </a:tabLst>
            </a:pPr>
            <a:endParaRPr lang="en-US" sz="2800" dirty="0">
              <a:solidFill>
                <a:schemeClr val="tx1"/>
              </a:solidFill>
              <a:latin typeface="Arial"/>
              <a:cs typeface="Arial"/>
            </a:endParaRPr>
          </a:p>
          <a:p>
            <a:pPr marL="342900" indent="-342900">
              <a:lnSpc>
                <a:spcPct val="100000"/>
              </a:lnSpc>
              <a:spcBef>
                <a:spcPts val="400"/>
              </a:spcBef>
              <a:buFont typeface="Arial"/>
              <a:buChar char="•"/>
              <a:tabLst>
                <a:tab pos="342900" algn="l"/>
              </a:tabLst>
            </a:pPr>
            <a:endParaRPr lang="en-US" sz="2800" dirty="0">
              <a:solidFill>
                <a:schemeClr val="tx1"/>
              </a:solidFill>
              <a:latin typeface="Arial"/>
              <a:cs typeface="Arial"/>
            </a:endParaRPr>
          </a:p>
          <a:p>
            <a:pPr marL="0">
              <a:lnSpc>
                <a:spcPct val="100000"/>
              </a:lnSpc>
              <a:spcBef>
                <a:spcPts val="1200"/>
              </a:spcBef>
            </a:pPr>
            <a:r>
              <a:rPr lang="en-US" sz="2800" b="1" dirty="0">
                <a:solidFill>
                  <a:schemeClr val="tx1"/>
                </a:solidFill>
                <a:latin typeface="Arial"/>
                <a:cs typeface="Arial"/>
              </a:rPr>
              <a:t>Annual Financial Review</a:t>
            </a:r>
          </a:p>
          <a:p>
            <a:pPr marL="0">
              <a:lnSpc>
                <a:spcPct val="100000"/>
              </a:lnSpc>
              <a:spcBef>
                <a:spcPts val="400"/>
              </a:spcBef>
            </a:pPr>
            <a:r>
              <a:rPr lang="en-US" sz="2800" dirty="0">
                <a:solidFill>
                  <a:schemeClr val="tx1"/>
                </a:solidFill>
                <a:latin typeface="Arial"/>
                <a:cs typeface="Arial"/>
              </a:rPr>
              <a:t>It is recommended that the accounts of MPI Chapters be reviewed or audited annually by a certified public accountant who shall be approved by the Board of Directors, and who shall provide a report for the Board of Directors as directed by the Board of Directors. A committee not associated with the normal finance activities may provide the review, however, MPI recommends a Certified Public Accountant.</a:t>
            </a:r>
          </a:p>
        </p:txBody>
      </p:sp>
      <p:sp>
        <p:nvSpPr>
          <p:cNvPr id="9" name="object 9"/>
          <p:cNvSpPr txBox="1"/>
          <p:nvPr/>
        </p:nvSpPr>
        <p:spPr>
          <a:xfrm>
            <a:off x="8430259" y="7194551"/>
            <a:ext cx="177800" cy="505267"/>
          </a:xfrm>
          <a:prstGeom prst="rect">
            <a:avLst/>
          </a:prstGeom>
        </p:spPr>
        <p:txBody>
          <a:bodyPr vert="horz" wrap="square" lIns="0" tIns="12700" rIns="0" bIns="0" rtlCol="0">
            <a:spAutoFit/>
          </a:bodyPr>
          <a:lstStyle/>
          <a:p>
            <a:pPr marL="12700">
              <a:lnSpc>
                <a:spcPct val="100000"/>
              </a:lnSpc>
              <a:spcBef>
                <a:spcPts val="100"/>
              </a:spcBef>
            </a:pPr>
            <a:r>
              <a:rPr lang="en-US" sz="1600">
                <a:solidFill>
                  <a:srgbClr val="888888"/>
                </a:solidFill>
                <a:latin typeface="Arial"/>
                <a:cs typeface="Arial"/>
              </a:rPr>
              <a:t>12</a:t>
            </a:r>
            <a:endParaRPr lang="en-US" sz="120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4" name="object 4"/>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algn="l">
              <a:lnSpc>
                <a:spcPct val="100000"/>
              </a:lnSpc>
              <a:spcBef>
                <a:spcPts val="130"/>
              </a:spcBef>
            </a:pPr>
            <a:r>
              <a:rPr lang="en-US" sz="6000" b="1">
                <a:solidFill>
                  <a:srgbClr val="FFFFFF"/>
                </a:solidFill>
                <a:latin typeface="Arial"/>
                <a:cs typeface="Arial"/>
              </a:rPr>
              <a:t>FINANCIAL REPORTING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txBox="1"/>
          <p:nvPr/>
        </p:nvSpPr>
        <p:spPr>
          <a:xfrm>
            <a:off x="525144" y="2100000"/>
            <a:ext cx="17237712" cy="7850867"/>
          </a:xfrm>
          <a:prstGeom prst="rect">
            <a:avLst/>
          </a:prstGeom>
        </p:spPr>
        <p:txBody>
          <a:bodyPr vert="horz" wrap="square" lIns="0" tIns="12700" rIns="0" bIns="0" rtlCol="0">
            <a:spAutoFit/>
          </a:bodyPr>
          <a:lstStyle/>
          <a:p>
            <a:pPr marL="0">
              <a:lnSpc>
                <a:spcPct val="100000"/>
              </a:lnSpc>
              <a:spcBef>
                <a:spcPts val="1200"/>
              </a:spcBef>
            </a:pPr>
            <a:r>
              <a:rPr lang="en-US" sz="2400" b="1" dirty="0">
                <a:solidFill>
                  <a:schemeClr val="tx1"/>
                </a:solidFill>
                <a:latin typeface="Arial"/>
                <a:cs typeface="Arial"/>
              </a:rPr>
              <a:t>Materials to Submit to Reviewer (Check with your accountant for a specific list)</a:t>
            </a:r>
          </a:p>
          <a:p>
            <a:pPr marL="342900" indent="-342900">
              <a:lnSpc>
                <a:spcPct val="100000"/>
              </a:lnSpc>
              <a:spcBef>
                <a:spcPts val="400"/>
              </a:spcBef>
              <a:buFont typeface="Arial"/>
              <a:buChar char="•"/>
              <a:tabLst>
                <a:tab pos="342900" algn="l"/>
              </a:tabLst>
            </a:pPr>
            <a:r>
              <a:rPr lang="en-US" sz="2400" dirty="0">
                <a:solidFill>
                  <a:schemeClr val="tx1"/>
                </a:solidFill>
                <a:latin typeface="Arial"/>
                <a:cs typeface="Arial"/>
              </a:rPr>
              <a:t>A copy of the last financial review report, if available</a:t>
            </a:r>
          </a:p>
          <a:p>
            <a:pPr marL="342900" indent="-342900">
              <a:lnSpc>
                <a:spcPct val="100000"/>
              </a:lnSpc>
              <a:spcBef>
                <a:spcPts val="400"/>
              </a:spcBef>
              <a:buFont typeface="Arial"/>
              <a:buChar char="•"/>
              <a:tabLst>
                <a:tab pos="342900" algn="l"/>
              </a:tabLst>
            </a:pPr>
            <a:r>
              <a:rPr lang="en-US" sz="2400" dirty="0">
                <a:solidFill>
                  <a:schemeClr val="tx1"/>
                </a:solidFill>
                <a:latin typeface="Arial"/>
                <a:cs typeface="Arial"/>
              </a:rPr>
              <a:t>Checkbook and canceled checks</a:t>
            </a:r>
          </a:p>
          <a:p>
            <a:pPr marL="342900" indent="-342900">
              <a:lnSpc>
                <a:spcPct val="100000"/>
              </a:lnSpc>
              <a:spcBef>
                <a:spcPts val="400"/>
              </a:spcBef>
              <a:buFont typeface="Arial"/>
              <a:buChar char="•"/>
              <a:tabLst>
                <a:tab pos="342900" algn="l"/>
              </a:tabLst>
            </a:pPr>
            <a:r>
              <a:rPr lang="en-US" sz="2400" dirty="0">
                <a:solidFill>
                  <a:schemeClr val="tx1"/>
                </a:solidFill>
                <a:latin typeface="Arial"/>
                <a:cs typeface="Arial"/>
              </a:rPr>
              <a:t>Bank statements and deposit receipts</a:t>
            </a:r>
          </a:p>
          <a:p>
            <a:pPr marL="342900" indent="-342900">
              <a:lnSpc>
                <a:spcPct val="100000"/>
              </a:lnSpc>
              <a:spcBef>
                <a:spcPts val="400"/>
              </a:spcBef>
              <a:buFont typeface="Arial"/>
              <a:buChar char="•"/>
              <a:tabLst>
                <a:tab pos="342900" algn="l"/>
              </a:tabLst>
            </a:pPr>
            <a:r>
              <a:rPr lang="en-US" sz="2400" dirty="0">
                <a:solidFill>
                  <a:schemeClr val="tx1"/>
                </a:solidFill>
                <a:latin typeface="Arial"/>
                <a:cs typeface="Arial"/>
              </a:rPr>
              <a:t>VP Finance book or ledger</a:t>
            </a:r>
          </a:p>
          <a:p>
            <a:pPr marL="342900" indent="-342900">
              <a:lnSpc>
                <a:spcPct val="100000"/>
              </a:lnSpc>
              <a:spcBef>
                <a:spcPts val="400"/>
              </a:spcBef>
              <a:buFont typeface="Arial"/>
              <a:buChar char="•"/>
              <a:tabLst>
                <a:tab pos="342900" algn="l"/>
              </a:tabLst>
            </a:pPr>
            <a:r>
              <a:rPr lang="en-US" sz="2400" dirty="0">
                <a:solidFill>
                  <a:schemeClr val="tx1"/>
                </a:solidFill>
                <a:latin typeface="Arial"/>
                <a:cs typeface="Arial"/>
              </a:rPr>
              <a:t>The annual financial summary</a:t>
            </a:r>
          </a:p>
          <a:p>
            <a:pPr marL="342900" indent="-342900">
              <a:lnSpc>
                <a:spcPct val="100000"/>
              </a:lnSpc>
              <a:spcBef>
                <a:spcPts val="400"/>
              </a:spcBef>
              <a:buFont typeface="Arial"/>
              <a:buChar char="•"/>
              <a:tabLst>
                <a:tab pos="342900" algn="l"/>
              </a:tabLst>
            </a:pPr>
            <a:r>
              <a:rPr lang="en-US" sz="2400" dirty="0">
                <a:solidFill>
                  <a:schemeClr val="tx1"/>
                </a:solidFill>
                <a:latin typeface="Arial"/>
                <a:cs typeface="Arial"/>
              </a:rPr>
              <a:t>Itemized statements and receipts of bills paid</a:t>
            </a:r>
          </a:p>
          <a:p>
            <a:pPr marL="342900" indent="-342900">
              <a:lnSpc>
                <a:spcPct val="100000"/>
              </a:lnSpc>
              <a:spcBef>
                <a:spcPts val="400"/>
              </a:spcBef>
              <a:buFont typeface="Arial"/>
              <a:buChar char="•"/>
              <a:tabLst>
                <a:tab pos="342900" algn="l"/>
              </a:tabLst>
            </a:pPr>
            <a:r>
              <a:rPr lang="en-US" sz="2400" dirty="0">
                <a:solidFill>
                  <a:schemeClr val="tx1"/>
                </a:solidFill>
                <a:latin typeface="Arial"/>
                <a:cs typeface="Arial"/>
              </a:rPr>
              <a:t>Check requests</a:t>
            </a:r>
          </a:p>
          <a:p>
            <a:pPr marL="342900" indent="-342900">
              <a:lnSpc>
                <a:spcPct val="100000"/>
              </a:lnSpc>
              <a:spcBef>
                <a:spcPts val="400"/>
              </a:spcBef>
              <a:buFont typeface="Arial"/>
              <a:buChar char="•"/>
              <a:tabLst>
                <a:tab pos="342900" algn="l"/>
              </a:tabLst>
            </a:pPr>
            <a:r>
              <a:rPr lang="en-US" sz="2400" dirty="0">
                <a:solidFill>
                  <a:schemeClr val="tx1"/>
                </a:solidFill>
                <a:latin typeface="Arial"/>
                <a:cs typeface="Arial"/>
              </a:rPr>
              <a:t>Copies of Chapter minutes that would include an adopted budget, as well as any approved amendments</a:t>
            </a:r>
          </a:p>
          <a:p>
            <a:pPr marL="342900" indent="-342900">
              <a:lnSpc>
                <a:spcPct val="100000"/>
              </a:lnSpc>
              <a:spcBef>
                <a:spcPts val="400"/>
              </a:spcBef>
              <a:buFont typeface="Arial"/>
              <a:buChar char="•"/>
              <a:tabLst>
                <a:tab pos="342900" algn="l"/>
              </a:tabLst>
            </a:pPr>
            <a:r>
              <a:rPr lang="en-US" sz="2400" dirty="0">
                <a:solidFill>
                  <a:schemeClr val="tx1"/>
                </a:solidFill>
                <a:latin typeface="Arial"/>
                <a:cs typeface="Arial"/>
              </a:rPr>
              <a:t>Current bylaws</a:t>
            </a:r>
          </a:p>
          <a:p>
            <a:pPr marL="0">
              <a:lnSpc>
                <a:spcPct val="100000"/>
              </a:lnSpc>
              <a:spcBef>
                <a:spcPts val="1200"/>
              </a:spcBef>
            </a:pPr>
            <a:r>
              <a:rPr lang="en-US" sz="2400" b="1" dirty="0">
                <a:solidFill>
                  <a:schemeClr val="tx1"/>
                </a:solidFill>
                <a:latin typeface="Arial"/>
                <a:cs typeface="Arial"/>
              </a:rPr>
              <a:t>Financial Review Procedures</a:t>
            </a:r>
          </a:p>
          <a:p>
            <a:pPr marL="342900" indent="-342900">
              <a:lnSpc>
                <a:spcPct val="100000"/>
              </a:lnSpc>
              <a:spcBef>
                <a:spcPts val="400"/>
              </a:spcBef>
              <a:buFont typeface="Arial"/>
              <a:buChar char="•"/>
              <a:tabLst>
                <a:tab pos="342900" algn="l"/>
              </a:tabLst>
            </a:pPr>
            <a:r>
              <a:rPr lang="en-US" sz="2400" dirty="0">
                <a:solidFill>
                  <a:schemeClr val="tx1"/>
                </a:solidFill>
                <a:latin typeface="Arial"/>
                <a:cs typeface="Arial"/>
              </a:rPr>
              <a:t>Start the financial review with the records posted after the last review.</a:t>
            </a:r>
          </a:p>
          <a:p>
            <a:pPr marL="342900" indent="-342900">
              <a:lnSpc>
                <a:spcPct val="100000"/>
              </a:lnSpc>
              <a:spcBef>
                <a:spcPts val="400"/>
              </a:spcBef>
              <a:buFont typeface="Arial"/>
              <a:buChar char="•"/>
              <a:tabLst>
                <a:tab pos="342900" algn="l"/>
              </a:tabLst>
            </a:pPr>
            <a:r>
              <a:rPr lang="en-US" sz="2400" dirty="0">
                <a:solidFill>
                  <a:schemeClr val="tx1"/>
                </a:solidFill>
                <a:latin typeface="Arial"/>
                <a:cs typeface="Arial"/>
              </a:rPr>
              <a:t>Check to see if the amount shown on the bank statement corresponds to the starting balance recorded in the checkbook and ledger.</a:t>
            </a:r>
          </a:p>
          <a:p>
            <a:pPr marL="342900" indent="-342900">
              <a:lnSpc>
                <a:spcPct val="100000"/>
              </a:lnSpc>
              <a:spcBef>
                <a:spcPts val="400"/>
              </a:spcBef>
              <a:buFont typeface="Arial"/>
              <a:buChar char="•"/>
              <a:tabLst>
                <a:tab pos="342900" algn="l"/>
              </a:tabLst>
            </a:pPr>
            <a:r>
              <a:rPr lang="en-US" sz="2400" dirty="0">
                <a:solidFill>
                  <a:schemeClr val="tx1"/>
                </a:solidFill>
                <a:latin typeface="Arial"/>
                <a:cs typeface="Arial"/>
              </a:rPr>
              <a:t>Complete a sample test of transactions. The size of this sample should be based on the size of the Chapter.  </a:t>
            </a:r>
            <a:r>
              <a:rPr lang="en-US" sz="2400" i="1" dirty="0">
                <a:solidFill>
                  <a:schemeClr val="tx1"/>
                </a:solidFill>
                <a:latin typeface="Arial"/>
                <a:cs typeface="Arial"/>
              </a:rPr>
              <a:t>(If mistakes are found, the sample should be broadened to take in more transactions. It may be deemed necessary to review all the transactions).</a:t>
            </a:r>
          </a:p>
          <a:p>
            <a:pPr marL="342900" indent="-342900">
              <a:lnSpc>
                <a:spcPct val="100000"/>
              </a:lnSpc>
              <a:spcBef>
                <a:spcPts val="400"/>
              </a:spcBef>
              <a:buFont typeface="Arial"/>
              <a:buChar char="•"/>
              <a:tabLst>
                <a:tab pos="342900" algn="l"/>
              </a:tabLst>
            </a:pPr>
            <a:r>
              <a:rPr lang="en-US" sz="2400" dirty="0">
                <a:solidFill>
                  <a:schemeClr val="tx1"/>
                </a:solidFill>
                <a:latin typeface="Arial"/>
                <a:cs typeface="Arial"/>
              </a:rPr>
              <a:t>The Chapter should consider retaining the services of an external auditor if nearly all the reviewed transactions have errors or there are concerns regarding accuracy.</a:t>
            </a:r>
          </a:p>
        </p:txBody>
      </p:sp>
      <p:sp>
        <p:nvSpPr>
          <p:cNvPr id="9" name="object 9"/>
          <p:cNvSpPr txBox="1"/>
          <p:nvPr/>
        </p:nvSpPr>
        <p:spPr>
          <a:xfrm>
            <a:off x="8430259" y="7194551"/>
            <a:ext cx="177800" cy="505267"/>
          </a:xfrm>
          <a:prstGeom prst="rect">
            <a:avLst/>
          </a:prstGeom>
        </p:spPr>
        <p:txBody>
          <a:bodyPr vert="horz" wrap="square" lIns="0" tIns="12700" rIns="0" bIns="0" rtlCol="0">
            <a:spAutoFit/>
          </a:bodyPr>
          <a:lstStyle/>
          <a:p>
            <a:pPr marL="12700">
              <a:lnSpc>
                <a:spcPct val="100000"/>
              </a:lnSpc>
              <a:spcBef>
                <a:spcPts val="100"/>
              </a:spcBef>
            </a:pPr>
            <a:r>
              <a:rPr lang="en-US" sz="1600">
                <a:solidFill>
                  <a:srgbClr val="888888"/>
                </a:solidFill>
                <a:latin typeface="Arial"/>
                <a:cs typeface="Arial"/>
              </a:rPr>
              <a:t>12</a:t>
            </a:r>
            <a:endParaRPr lang="en-US" sz="160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4" name="object 4"/>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algn="l">
              <a:lnSpc>
                <a:spcPct val="100000"/>
              </a:lnSpc>
              <a:spcBef>
                <a:spcPts val="130"/>
              </a:spcBef>
            </a:pPr>
            <a:r>
              <a:rPr lang="en-US" sz="6000" b="1">
                <a:solidFill>
                  <a:srgbClr val="FFFFFF"/>
                </a:solidFill>
                <a:latin typeface="Arial"/>
                <a:cs typeface="Arial"/>
              </a:rPr>
              <a:t>FINANCIAL REPORTING (Cont.)</a:t>
            </a:r>
            <a:br>
              <a:rPr lang="en-US" sz="6000" b="1">
                <a:solidFill>
                  <a:srgbClr val="FFFFFF"/>
                </a:solidFill>
                <a:latin typeface="Arial"/>
                <a:cs typeface="Arial"/>
              </a:rPr>
            </a:br>
            <a:endParaRPr lang="en-US" sz="6000" b="1" dirty="0">
              <a:solidFill>
                <a:srgbClr val="FFFFFF"/>
              </a:solidFill>
              <a:latin typeface="Arial"/>
              <a:cs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8288000" cy="10287000"/>
            <a:chOff x="0" y="0"/>
            <a:chExt cx="18288000" cy="10287000"/>
          </a:xfrm>
        </p:grpSpPr>
        <p:pic>
          <p:nvPicPr>
            <p:cNvPr id="3" name="object 3"/>
            <p:cNvPicPr/>
            <p:nvPr/>
          </p:nvPicPr>
          <p:blipFill>
            <a:blip r:embed="rId3" cstate="print"/>
            <a:stretch>
              <a:fillRect/>
            </a:stretch>
          </p:blipFill>
          <p:spPr>
            <a:xfrm>
              <a:off x="0" y="0"/>
              <a:ext cx="18287999" cy="10286997"/>
            </a:xfrm>
            <a:prstGeom prst="rect">
              <a:avLst/>
            </a:prstGeom>
          </p:spPr>
        </p:pic>
        <p:sp>
          <p:nvSpPr>
            <p:cNvPr id="4" name="object 4"/>
            <p:cNvSpPr/>
            <p:nvPr/>
          </p:nvSpPr>
          <p:spPr>
            <a:xfrm>
              <a:off x="3714750" y="1552575"/>
              <a:ext cx="11020425" cy="9525"/>
            </a:xfrm>
            <a:custGeom>
              <a:avLst/>
              <a:gdLst/>
              <a:ahLst/>
              <a:cxnLst/>
              <a:rect l="l" t="t" r="r" b="b"/>
              <a:pathLst>
                <a:path w="11020425" h="9525">
                  <a:moveTo>
                    <a:pt x="11020425" y="0"/>
                  </a:moveTo>
                  <a:lnTo>
                    <a:pt x="0" y="0"/>
                  </a:lnTo>
                  <a:lnTo>
                    <a:pt x="0" y="9525"/>
                  </a:lnTo>
                  <a:lnTo>
                    <a:pt x="11020425" y="9525"/>
                  </a:lnTo>
                  <a:lnTo>
                    <a:pt x="11020425" y="0"/>
                  </a:lnTo>
                  <a:close/>
                </a:path>
              </a:pathLst>
            </a:custGeom>
            <a:solidFill>
              <a:srgbClr val="0C0804"/>
            </a:solidFill>
          </p:spPr>
          <p:txBody>
            <a:bodyPr wrap="square" lIns="0" tIns="0" rIns="0" bIns="0" rtlCol="0"/>
            <a:lstStyle/>
            <a:p>
              <a:endParaRPr/>
            </a:p>
          </p:txBody>
        </p:sp>
      </p:grpSp>
      <p:sp>
        <p:nvSpPr>
          <p:cNvPr id="898" name="White BG"/>
          <p:cNvSpPr/>
          <p:nvPr/>
        </p:nvSpPr>
        <p:spPr>
          <a:xfrm>
            <a:off x="0" y="0"/>
            <a:ext cx="18288000" cy="10287000"/>
          </a:xfrm>
          <a:prstGeom prst="rect">
            <a:avLst/>
          </a:prstGeom>
          <a:solidFill>
            <a:srgbClr val="FFFFFF"/>
          </a:solidFill>
        </p:spPr>
        <p:txBody>
          <a:bodyPr/>
          <a:lstStyle/>
          <a:p>
            <a:endParaRPr/>
          </a:p>
        </p:txBody>
      </p:sp>
      <p:sp>
        <p:nvSpPr>
          <p:cNvPr id="6" name="object 6"/>
          <p:cNvSpPr txBox="1">
            <a:spLocks noGrp="1"/>
          </p:cNvSpPr>
          <p:nvPr>
            <p:ph sz="half" idx="2"/>
          </p:nvPr>
        </p:nvSpPr>
        <p:spPr>
          <a:xfrm>
            <a:off x="377190" y="2034475"/>
            <a:ext cx="8617077" cy="8518999"/>
          </a:xfrm>
          <a:prstGeom prst="rect">
            <a:avLst/>
          </a:prstGeom>
        </p:spPr>
        <p:txBody>
          <a:bodyPr vert="horz" wrap="square" lIns="0" tIns="107950" rIns="0" bIns="0" rtlCol="0">
            <a:spAutoFit/>
          </a:bodyPr>
          <a:lstStyle/>
          <a:p>
            <a:pPr marL="12700">
              <a:lnSpc>
                <a:spcPct val="100000"/>
              </a:lnSpc>
              <a:spcBef>
                <a:spcPts val="850"/>
              </a:spcBef>
            </a:pPr>
            <a:r>
              <a:rPr dirty="0"/>
              <a:t>Cash</a:t>
            </a:r>
            <a:r>
              <a:rPr spc="-40" dirty="0"/>
              <a:t> </a:t>
            </a:r>
            <a:r>
              <a:rPr dirty="0"/>
              <a:t>Basis</a:t>
            </a:r>
            <a:r>
              <a:rPr spc="-160" dirty="0"/>
              <a:t> </a:t>
            </a:r>
            <a:r>
              <a:rPr spc="-10" dirty="0"/>
              <a:t>Accounting</a:t>
            </a:r>
          </a:p>
          <a:p>
            <a:pPr marL="12700" marR="5080">
              <a:lnSpc>
                <a:spcPct val="100000"/>
              </a:lnSpc>
              <a:spcBef>
                <a:spcPts val="755"/>
              </a:spcBef>
            </a:pPr>
            <a:r>
              <a:rPr b="0" dirty="0">
                <a:latin typeface="Arial"/>
                <a:cs typeface="Arial"/>
              </a:rPr>
              <a:t>Records</a:t>
            </a:r>
            <a:r>
              <a:rPr b="0" spc="-75" dirty="0">
                <a:latin typeface="Arial"/>
                <a:cs typeface="Arial"/>
              </a:rPr>
              <a:t> </a:t>
            </a:r>
            <a:r>
              <a:rPr b="0" dirty="0">
                <a:latin typeface="Arial"/>
                <a:cs typeface="Arial"/>
              </a:rPr>
              <a:t>income</a:t>
            </a:r>
            <a:r>
              <a:rPr b="0" spc="-10" dirty="0">
                <a:latin typeface="Arial"/>
                <a:cs typeface="Arial"/>
              </a:rPr>
              <a:t> </a:t>
            </a:r>
            <a:r>
              <a:rPr b="0" dirty="0">
                <a:latin typeface="Arial"/>
                <a:cs typeface="Arial"/>
              </a:rPr>
              <a:t>when</a:t>
            </a:r>
            <a:r>
              <a:rPr b="0" spc="-75" dirty="0">
                <a:latin typeface="Arial"/>
                <a:cs typeface="Arial"/>
              </a:rPr>
              <a:t> </a:t>
            </a:r>
            <a:r>
              <a:rPr b="0" dirty="0">
                <a:latin typeface="Arial"/>
                <a:cs typeface="Arial"/>
              </a:rPr>
              <a:t>cash</a:t>
            </a:r>
            <a:r>
              <a:rPr b="0" spc="-15" dirty="0">
                <a:latin typeface="Arial"/>
                <a:cs typeface="Arial"/>
              </a:rPr>
              <a:t> </a:t>
            </a:r>
            <a:r>
              <a:rPr b="0" dirty="0">
                <a:latin typeface="Arial"/>
                <a:cs typeface="Arial"/>
              </a:rPr>
              <a:t>is</a:t>
            </a:r>
            <a:r>
              <a:rPr b="0" spc="-50" dirty="0">
                <a:latin typeface="Arial"/>
                <a:cs typeface="Arial"/>
              </a:rPr>
              <a:t> </a:t>
            </a:r>
            <a:r>
              <a:rPr b="0" dirty="0">
                <a:latin typeface="Arial"/>
                <a:cs typeface="Arial"/>
              </a:rPr>
              <a:t>received</a:t>
            </a:r>
            <a:r>
              <a:rPr b="0" spc="-5" dirty="0">
                <a:latin typeface="Arial"/>
                <a:cs typeface="Arial"/>
              </a:rPr>
              <a:t> </a:t>
            </a:r>
            <a:r>
              <a:rPr b="0" spc="-25" dirty="0">
                <a:latin typeface="Arial"/>
                <a:cs typeface="Arial"/>
              </a:rPr>
              <a:t>and </a:t>
            </a:r>
            <a:r>
              <a:rPr b="0" dirty="0">
                <a:latin typeface="Arial"/>
                <a:cs typeface="Arial"/>
              </a:rPr>
              <a:t>expenses</a:t>
            </a:r>
            <a:r>
              <a:rPr b="0" spc="-50" dirty="0">
                <a:latin typeface="Arial"/>
                <a:cs typeface="Arial"/>
              </a:rPr>
              <a:t> </a:t>
            </a:r>
            <a:r>
              <a:rPr b="0" dirty="0">
                <a:latin typeface="Arial"/>
                <a:cs typeface="Arial"/>
              </a:rPr>
              <a:t>when</a:t>
            </a:r>
            <a:r>
              <a:rPr b="0" spc="5" dirty="0">
                <a:latin typeface="Arial"/>
                <a:cs typeface="Arial"/>
              </a:rPr>
              <a:t> </a:t>
            </a:r>
            <a:r>
              <a:rPr b="0" dirty="0">
                <a:latin typeface="Arial"/>
                <a:cs typeface="Arial"/>
              </a:rPr>
              <a:t>cash</a:t>
            </a:r>
            <a:r>
              <a:rPr b="0" spc="-60" dirty="0">
                <a:latin typeface="Arial"/>
                <a:cs typeface="Arial"/>
              </a:rPr>
              <a:t> </a:t>
            </a:r>
            <a:r>
              <a:rPr b="0" dirty="0">
                <a:latin typeface="Arial"/>
                <a:cs typeface="Arial"/>
              </a:rPr>
              <a:t>is</a:t>
            </a:r>
            <a:r>
              <a:rPr b="0" spc="-35" dirty="0">
                <a:latin typeface="Arial"/>
                <a:cs typeface="Arial"/>
              </a:rPr>
              <a:t> </a:t>
            </a:r>
            <a:r>
              <a:rPr b="0" dirty="0">
                <a:latin typeface="Arial"/>
                <a:cs typeface="Arial"/>
              </a:rPr>
              <a:t>paid</a:t>
            </a:r>
            <a:r>
              <a:rPr b="0" spc="15" dirty="0">
                <a:latin typeface="Arial"/>
                <a:cs typeface="Arial"/>
              </a:rPr>
              <a:t> </a:t>
            </a:r>
            <a:r>
              <a:rPr b="0" spc="-25" dirty="0">
                <a:latin typeface="Arial"/>
                <a:cs typeface="Arial"/>
              </a:rPr>
              <a:t>out</a:t>
            </a:r>
          </a:p>
          <a:p>
            <a:pPr marL="12700" marR="2539365">
              <a:lnSpc>
                <a:spcPct val="239800"/>
              </a:lnSpc>
              <a:spcBef>
                <a:spcPts val="5"/>
              </a:spcBef>
            </a:pPr>
            <a:r>
              <a:rPr dirty="0"/>
              <a:t>Cash</a:t>
            </a:r>
            <a:r>
              <a:rPr spc="-15" dirty="0"/>
              <a:t> </a:t>
            </a:r>
            <a:r>
              <a:rPr dirty="0"/>
              <a:t>Basis</a:t>
            </a:r>
            <a:r>
              <a:rPr spc="-25" dirty="0"/>
              <a:t> </a:t>
            </a:r>
            <a:r>
              <a:rPr dirty="0"/>
              <a:t>–</a:t>
            </a:r>
            <a:r>
              <a:rPr spc="-45" dirty="0"/>
              <a:t> </a:t>
            </a:r>
            <a:r>
              <a:rPr spc="-20" dirty="0"/>
              <a:t>June </a:t>
            </a:r>
            <a:r>
              <a:rPr dirty="0"/>
              <a:t>Revenue:</a:t>
            </a:r>
            <a:r>
              <a:rPr spc="-85" dirty="0"/>
              <a:t> </a:t>
            </a:r>
            <a:r>
              <a:rPr b="0" dirty="0">
                <a:latin typeface="Arial"/>
                <a:cs typeface="Arial"/>
              </a:rPr>
              <a:t>Registration</a:t>
            </a:r>
            <a:r>
              <a:rPr b="0" spc="-85" dirty="0">
                <a:latin typeface="Arial"/>
                <a:cs typeface="Arial"/>
              </a:rPr>
              <a:t> </a:t>
            </a:r>
            <a:r>
              <a:rPr b="0" spc="-20" dirty="0">
                <a:latin typeface="Arial"/>
                <a:cs typeface="Arial"/>
              </a:rPr>
              <a:t>Fees</a:t>
            </a:r>
          </a:p>
          <a:p>
            <a:pPr marL="177165" algn="ctr">
              <a:lnSpc>
                <a:spcPct val="100000"/>
              </a:lnSpc>
              <a:spcBef>
                <a:spcPts val="755"/>
              </a:spcBef>
            </a:pPr>
            <a:r>
              <a:rPr b="0" dirty="0">
                <a:latin typeface="Arial"/>
                <a:cs typeface="Arial"/>
              </a:rPr>
              <a:t>$50.00</a:t>
            </a:r>
            <a:r>
              <a:rPr b="0" spc="-25" dirty="0">
                <a:latin typeface="Arial"/>
                <a:cs typeface="Arial"/>
              </a:rPr>
              <a:t> </a:t>
            </a:r>
            <a:r>
              <a:rPr b="0" dirty="0">
                <a:latin typeface="Arial"/>
                <a:cs typeface="Arial"/>
              </a:rPr>
              <a:t>x</a:t>
            </a:r>
            <a:r>
              <a:rPr b="0" spc="-10" dirty="0">
                <a:latin typeface="Arial"/>
                <a:cs typeface="Arial"/>
              </a:rPr>
              <a:t> </a:t>
            </a:r>
            <a:r>
              <a:rPr b="0" dirty="0">
                <a:latin typeface="Arial"/>
                <a:cs typeface="Arial"/>
              </a:rPr>
              <a:t>25</a:t>
            </a:r>
            <a:r>
              <a:rPr b="0" spc="-10" dirty="0">
                <a:latin typeface="Arial"/>
                <a:cs typeface="Arial"/>
              </a:rPr>
              <a:t> </a:t>
            </a:r>
            <a:r>
              <a:rPr b="0" dirty="0">
                <a:latin typeface="Arial"/>
                <a:cs typeface="Arial"/>
              </a:rPr>
              <a:t>=</a:t>
            </a:r>
            <a:r>
              <a:rPr b="0" spc="165" dirty="0">
                <a:latin typeface="Arial"/>
                <a:cs typeface="Arial"/>
              </a:rPr>
              <a:t> </a:t>
            </a:r>
            <a:r>
              <a:rPr b="0" dirty="0">
                <a:latin typeface="Arial"/>
                <a:cs typeface="Arial"/>
              </a:rPr>
              <a:t>$</a:t>
            </a:r>
            <a:r>
              <a:rPr b="0" spc="-20" dirty="0">
                <a:latin typeface="Arial"/>
                <a:cs typeface="Arial"/>
              </a:rPr>
              <a:t> </a:t>
            </a:r>
            <a:r>
              <a:rPr b="0" spc="-10" dirty="0">
                <a:latin typeface="Arial"/>
                <a:cs typeface="Arial"/>
              </a:rPr>
              <a:t>1,250.00</a:t>
            </a:r>
          </a:p>
          <a:p>
            <a:pPr marR="1972945" algn="ctr">
              <a:lnSpc>
                <a:spcPct val="100000"/>
              </a:lnSpc>
              <a:spcBef>
                <a:spcPts val="675"/>
              </a:spcBef>
            </a:pPr>
            <a:r>
              <a:rPr dirty="0"/>
              <a:t>Expenses:</a:t>
            </a:r>
            <a:r>
              <a:rPr spc="-50" dirty="0"/>
              <a:t> </a:t>
            </a:r>
            <a:r>
              <a:rPr b="0" dirty="0">
                <a:latin typeface="Arial"/>
                <a:cs typeface="Arial"/>
              </a:rPr>
              <a:t>Food</a:t>
            </a:r>
            <a:r>
              <a:rPr b="0" spc="-60" dirty="0">
                <a:latin typeface="Arial"/>
                <a:cs typeface="Arial"/>
              </a:rPr>
              <a:t> </a:t>
            </a:r>
            <a:r>
              <a:rPr b="0" dirty="0">
                <a:latin typeface="Arial"/>
                <a:cs typeface="Arial"/>
              </a:rPr>
              <a:t>and</a:t>
            </a:r>
            <a:r>
              <a:rPr b="0" spc="-60" dirty="0">
                <a:latin typeface="Arial"/>
                <a:cs typeface="Arial"/>
              </a:rPr>
              <a:t> </a:t>
            </a:r>
            <a:r>
              <a:rPr b="0" spc="-10" dirty="0">
                <a:latin typeface="Arial"/>
                <a:cs typeface="Arial"/>
              </a:rPr>
              <a:t>Beverage</a:t>
            </a:r>
          </a:p>
          <a:p>
            <a:pPr marL="177165" algn="ctr">
              <a:lnSpc>
                <a:spcPct val="100000"/>
              </a:lnSpc>
              <a:spcBef>
                <a:spcPts val="755"/>
              </a:spcBef>
              <a:tabLst>
                <a:tab pos="3691254" algn="l"/>
              </a:tabLst>
            </a:pPr>
            <a:r>
              <a:rPr b="0" dirty="0">
                <a:latin typeface="Arial"/>
                <a:cs typeface="Arial"/>
              </a:rPr>
              <a:t>$30.00</a:t>
            </a:r>
            <a:r>
              <a:rPr b="0" spc="-15" dirty="0">
                <a:latin typeface="Arial"/>
                <a:cs typeface="Arial"/>
              </a:rPr>
              <a:t> </a:t>
            </a:r>
            <a:r>
              <a:rPr b="0" dirty="0">
                <a:latin typeface="Arial"/>
                <a:cs typeface="Arial"/>
              </a:rPr>
              <a:t>x</a:t>
            </a:r>
            <a:r>
              <a:rPr b="0" spc="-5" dirty="0">
                <a:latin typeface="Arial"/>
                <a:cs typeface="Arial"/>
              </a:rPr>
              <a:t> </a:t>
            </a:r>
            <a:r>
              <a:rPr b="0" dirty="0">
                <a:latin typeface="Arial"/>
                <a:cs typeface="Arial"/>
              </a:rPr>
              <a:t>85</a:t>
            </a:r>
            <a:r>
              <a:rPr b="0" spc="-15" dirty="0">
                <a:latin typeface="Arial"/>
                <a:cs typeface="Arial"/>
              </a:rPr>
              <a:t> </a:t>
            </a:r>
            <a:r>
              <a:rPr b="0" dirty="0">
                <a:latin typeface="Arial"/>
                <a:cs typeface="Arial"/>
              </a:rPr>
              <a:t>=</a:t>
            </a:r>
            <a:r>
              <a:rPr b="0" spc="175" dirty="0">
                <a:latin typeface="Arial"/>
                <a:cs typeface="Arial"/>
              </a:rPr>
              <a:t> </a:t>
            </a:r>
            <a:r>
              <a:rPr b="0" u="heavy" spc="-50" dirty="0">
                <a:uFill>
                  <a:solidFill>
                    <a:srgbClr val="000000"/>
                  </a:solidFill>
                </a:uFill>
                <a:latin typeface="Arial"/>
                <a:cs typeface="Arial"/>
              </a:rPr>
              <a:t>$</a:t>
            </a:r>
            <a:r>
              <a:rPr b="0" u="heavy" dirty="0">
                <a:uFill>
                  <a:solidFill>
                    <a:srgbClr val="000000"/>
                  </a:solidFill>
                </a:uFill>
                <a:latin typeface="Arial"/>
                <a:cs typeface="Arial"/>
              </a:rPr>
              <a:t>	</a:t>
            </a:r>
            <a:r>
              <a:rPr b="0" u="heavy" spc="-20" dirty="0">
                <a:uFill>
                  <a:solidFill>
                    <a:srgbClr val="000000"/>
                  </a:solidFill>
                </a:uFill>
                <a:latin typeface="Arial"/>
                <a:cs typeface="Arial"/>
              </a:rPr>
              <a:t>0.00</a:t>
            </a:r>
          </a:p>
          <a:p>
            <a:pPr>
              <a:lnSpc>
                <a:spcPct val="100000"/>
              </a:lnSpc>
              <a:spcBef>
                <a:spcPts val="1585"/>
              </a:spcBef>
            </a:pPr>
            <a:endParaRPr b="0" u="heavy" spc="-20" dirty="0">
              <a:uFill>
                <a:solidFill>
                  <a:srgbClr val="000000"/>
                </a:solidFill>
              </a:uFill>
              <a:latin typeface="Arial"/>
              <a:cs typeface="Arial"/>
            </a:endParaRPr>
          </a:p>
          <a:p>
            <a:pPr marL="12700">
              <a:lnSpc>
                <a:spcPct val="100000"/>
              </a:lnSpc>
              <a:tabLst>
                <a:tab pos="4906645" algn="l"/>
              </a:tabLst>
            </a:pPr>
            <a:r>
              <a:rPr dirty="0"/>
              <a:t>Net</a:t>
            </a:r>
            <a:r>
              <a:rPr spc="10" dirty="0"/>
              <a:t> </a:t>
            </a:r>
            <a:r>
              <a:rPr spc="-10" dirty="0"/>
              <a:t>Profit</a:t>
            </a:r>
            <a:r>
              <a:rPr dirty="0"/>
              <a:t>	$</a:t>
            </a:r>
            <a:r>
              <a:rPr spc="-40" dirty="0"/>
              <a:t> </a:t>
            </a:r>
            <a:r>
              <a:rPr spc="-10" dirty="0"/>
              <a:t>1,250.00</a:t>
            </a:r>
          </a:p>
          <a:p>
            <a:pPr marL="12700">
              <a:lnSpc>
                <a:spcPct val="100000"/>
              </a:lnSpc>
              <a:spcBef>
                <a:spcPts val="2555"/>
              </a:spcBef>
            </a:pPr>
            <a:r>
              <a:rPr sz="2000" b="0" dirty="0">
                <a:latin typeface="Arial"/>
                <a:cs typeface="Arial"/>
              </a:rPr>
              <a:t>If</a:t>
            </a:r>
            <a:r>
              <a:rPr sz="2000" b="0" spc="-60" dirty="0">
                <a:latin typeface="Arial"/>
                <a:cs typeface="Arial"/>
              </a:rPr>
              <a:t> </a:t>
            </a:r>
            <a:r>
              <a:rPr sz="2000" b="0" dirty="0">
                <a:latin typeface="Arial"/>
                <a:cs typeface="Arial"/>
              </a:rPr>
              <a:t>you</a:t>
            </a:r>
            <a:r>
              <a:rPr sz="2000" b="0" spc="-80" dirty="0">
                <a:latin typeface="Arial"/>
                <a:cs typeface="Arial"/>
              </a:rPr>
              <a:t> </a:t>
            </a:r>
            <a:r>
              <a:rPr sz="2000" b="0" dirty="0">
                <a:latin typeface="Arial"/>
                <a:cs typeface="Arial"/>
              </a:rPr>
              <a:t>are</a:t>
            </a:r>
            <a:r>
              <a:rPr sz="2000" b="0" spc="-10" dirty="0">
                <a:latin typeface="Arial"/>
                <a:cs typeface="Arial"/>
              </a:rPr>
              <a:t> </a:t>
            </a:r>
            <a:r>
              <a:rPr sz="2000" b="0" dirty="0">
                <a:latin typeface="Arial"/>
                <a:cs typeface="Arial"/>
              </a:rPr>
              <a:t>unsure</a:t>
            </a:r>
            <a:r>
              <a:rPr sz="2000" b="0" spc="-10" dirty="0">
                <a:latin typeface="Arial"/>
                <a:cs typeface="Arial"/>
              </a:rPr>
              <a:t> </a:t>
            </a:r>
            <a:r>
              <a:rPr sz="2000" b="0" dirty="0">
                <a:latin typeface="Arial"/>
                <a:cs typeface="Arial"/>
              </a:rPr>
              <a:t>of</a:t>
            </a:r>
            <a:r>
              <a:rPr sz="2000" b="0" spc="-35" dirty="0">
                <a:latin typeface="Arial"/>
                <a:cs typeface="Arial"/>
              </a:rPr>
              <a:t> </a:t>
            </a:r>
            <a:r>
              <a:rPr sz="2000" b="0" dirty="0">
                <a:latin typeface="Arial"/>
                <a:cs typeface="Arial"/>
              </a:rPr>
              <a:t>your</a:t>
            </a:r>
            <a:r>
              <a:rPr sz="2000" b="0" spc="-50" dirty="0">
                <a:latin typeface="Arial"/>
                <a:cs typeface="Arial"/>
              </a:rPr>
              <a:t> </a:t>
            </a:r>
            <a:r>
              <a:rPr sz="2000" b="0" dirty="0">
                <a:latin typeface="Arial"/>
                <a:cs typeface="Arial"/>
              </a:rPr>
              <a:t>cash/accrual</a:t>
            </a:r>
            <a:r>
              <a:rPr sz="2000" b="0" spc="-30" dirty="0">
                <a:latin typeface="Arial"/>
                <a:cs typeface="Arial"/>
              </a:rPr>
              <a:t> </a:t>
            </a:r>
            <a:r>
              <a:rPr sz="2000" b="0" dirty="0">
                <a:latin typeface="Arial"/>
                <a:cs typeface="Arial"/>
              </a:rPr>
              <a:t>basis,</a:t>
            </a:r>
            <a:r>
              <a:rPr sz="2000" b="0" spc="-45" dirty="0">
                <a:latin typeface="Arial"/>
                <a:cs typeface="Arial"/>
              </a:rPr>
              <a:t> </a:t>
            </a:r>
            <a:r>
              <a:rPr sz="2000" b="0" dirty="0">
                <a:latin typeface="Arial"/>
                <a:cs typeface="Arial"/>
              </a:rPr>
              <a:t>ask</a:t>
            </a:r>
            <a:r>
              <a:rPr sz="2000" b="0" spc="-5" dirty="0">
                <a:latin typeface="Arial"/>
                <a:cs typeface="Arial"/>
              </a:rPr>
              <a:t> </a:t>
            </a:r>
            <a:r>
              <a:rPr sz="2000" b="0" dirty="0">
                <a:latin typeface="Arial"/>
                <a:cs typeface="Arial"/>
              </a:rPr>
              <a:t>your</a:t>
            </a:r>
            <a:r>
              <a:rPr sz="2000" b="0" spc="10" dirty="0">
                <a:latin typeface="Arial"/>
                <a:cs typeface="Arial"/>
              </a:rPr>
              <a:t> </a:t>
            </a:r>
            <a:r>
              <a:rPr sz="2000" b="0" spc="-10" dirty="0">
                <a:latin typeface="Arial"/>
                <a:cs typeface="Arial"/>
              </a:rPr>
              <a:t>Chapter</a:t>
            </a:r>
            <a:r>
              <a:rPr sz="2000" b="0" spc="-125" dirty="0">
                <a:latin typeface="Arial"/>
                <a:cs typeface="Arial"/>
              </a:rPr>
              <a:t> </a:t>
            </a:r>
            <a:r>
              <a:rPr sz="2000" b="0" spc="-10" dirty="0">
                <a:latin typeface="Arial"/>
                <a:cs typeface="Arial"/>
              </a:rPr>
              <a:t>Administrator.</a:t>
            </a:r>
            <a:endParaRPr lang="en-US" sz="2000" b="0" spc="-10" dirty="0">
              <a:latin typeface="Arial"/>
              <a:cs typeface="Arial"/>
            </a:endParaRPr>
          </a:p>
          <a:p>
            <a:pPr marL="12700">
              <a:lnSpc>
                <a:spcPct val="100000"/>
              </a:lnSpc>
              <a:spcBef>
                <a:spcPts val="2555"/>
              </a:spcBef>
            </a:pPr>
            <a:r>
              <a:rPr lang="en-US" sz="2000" b="0" spc="-10" dirty="0"/>
              <a:t>Please note that MPI does not dictate which accounting model Chapters should use.</a:t>
            </a:r>
            <a:endParaRPr sz="2000" dirty="0">
              <a:latin typeface="Arial"/>
              <a:cs typeface="Arial"/>
            </a:endParaRPr>
          </a:p>
        </p:txBody>
      </p:sp>
      <p:sp>
        <p:nvSpPr>
          <p:cNvPr id="7" name="object 7"/>
          <p:cNvSpPr txBox="1"/>
          <p:nvPr/>
        </p:nvSpPr>
        <p:spPr>
          <a:xfrm>
            <a:off x="10316591" y="1924622"/>
            <a:ext cx="6649084" cy="2348230"/>
          </a:xfrm>
          <a:prstGeom prst="rect">
            <a:avLst/>
          </a:prstGeom>
        </p:spPr>
        <p:txBody>
          <a:bodyPr vert="horz" wrap="square" lIns="0" tIns="107950" rIns="0" bIns="0" rtlCol="0">
            <a:spAutoFit/>
          </a:bodyPr>
          <a:lstStyle/>
          <a:p>
            <a:pPr marL="12700">
              <a:lnSpc>
                <a:spcPct val="100000"/>
              </a:lnSpc>
              <a:spcBef>
                <a:spcPts val="850"/>
              </a:spcBef>
            </a:pPr>
            <a:r>
              <a:rPr sz="3000" b="1" dirty="0">
                <a:latin typeface="Arial"/>
                <a:cs typeface="Arial"/>
              </a:rPr>
              <a:t>Accrual</a:t>
            </a:r>
            <a:r>
              <a:rPr sz="3000" b="1" spc="-35" dirty="0">
                <a:latin typeface="Arial"/>
                <a:cs typeface="Arial"/>
              </a:rPr>
              <a:t> </a:t>
            </a:r>
            <a:r>
              <a:rPr sz="3000" b="1" dirty="0">
                <a:latin typeface="Arial"/>
                <a:cs typeface="Arial"/>
              </a:rPr>
              <a:t>Basis</a:t>
            </a:r>
            <a:r>
              <a:rPr sz="3000" b="1" spc="-175" dirty="0">
                <a:latin typeface="Arial"/>
                <a:cs typeface="Arial"/>
              </a:rPr>
              <a:t> </a:t>
            </a:r>
            <a:r>
              <a:rPr sz="3000" b="1" spc="-10" dirty="0">
                <a:latin typeface="Arial"/>
                <a:cs typeface="Arial"/>
              </a:rPr>
              <a:t>Accounting</a:t>
            </a:r>
            <a:endParaRPr sz="3000" dirty="0">
              <a:latin typeface="Arial"/>
              <a:cs typeface="Arial"/>
            </a:endParaRPr>
          </a:p>
          <a:p>
            <a:pPr marL="12700" marR="5080">
              <a:lnSpc>
                <a:spcPct val="100000"/>
              </a:lnSpc>
              <a:spcBef>
                <a:spcPts val="755"/>
              </a:spcBef>
            </a:pPr>
            <a:r>
              <a:rPr sz="3000" dirty="0">
                <a:latin typeface="Arial"/>
                <a:cs typeface="Arial"/>
              </a:rPr>
              <a:t>Records</a:t>
            </a:r>
            <a:r>
              <a:rPr sz="3000" spc="-45" dirty="0">
                <a:latin typeface="Arial"/>
                <a:cs typeface="Arial"/>
              </a:rPr>
              <a:t> </a:t>
            </a:r>
            <a:r>
              <a:rPr sz="3000" dirty="0">
                <a:latin typeface="Arial"/>
                <a:cs typeface="Arial"/>
              </a:rPr>
              <a:t>revenue</a:t>
            </a:r>
            <a:r>
              <a:rPr sz="3000" spc="-60" dirty="0">
                <a:latin typeface="Arial"/>
                <a:cs typeface="Arial"/>
              </a:rPr>
              <a:t> </a:t>
            </a:r>
            <a:r>
              <a:rPr sz="3000" dirty="0">
                <a:latin typeface="Arial"/>
                <a:cs typeface="Arial"/>
              </a:rPr>
              <a:t>when</a:t>
            </a:r>
            <a:r>
              <a:rPr sz="3000" spc="15" dirty="0">
                <a:latin typeface="Arial"/>
                <a:cs typeface="Arial"/>
              </a:rPr>
              <a:t> </a:t>
            </a:r>
            <a:r>
              <a:rPr sz="3000" dirty="0">
                <a:latin typeface="Arial"/>
                <a:cs typeface="Arial"/>
              </a:rPr>
              <a:t>it</a:t>
            </a:r>
            <a:r>
              <a:rPr sz="3000" spc="-45" dirty="0">
                <a:latin typeface="Arial"/>
                <a:cs typeface="Arial"/>
              </a:rPr>
              <a:t> </a:t>
            </a:r>
            <a:r>
              <a:rPr sz="3000" dirty="0">
                <a:latin typeface="Arial"/>
                <a:cs typeface="Arial"/>
              </a:rPr>
              <a:t>is</a:t>
            </a:r>
            <a:r>
              <a:rPr sz="3000" spc="-30" dirty="0">
                <a:latin typeface="Arial"/>
                <a:cs typeface="Arial"/>
              </a:rPr>
              <a:t> </a:t>
            </a:r>
            <a:r>
              <a:rPr sz="3000" dirty="0">
                <a:latin typeface="Arial"/>
                <a:cs typeface="Arial"/>
              </a:rPr>
              <a:t>earned</a:t>
            </a:r>
            <a:r>
              <a:rPr sz="3000" spc="-55" dirty="0">
                <a:latin typeface="Arial"/>
                <a:cs typeface="Arial"/>
              </a:rPr>
              <a:t> </a:t>
            </a:r>
            <a:r>
              <a:rPr sz="3000" spc="-25" dirty="0">
                <a:latin typeface="Arial"/>
                <a:cs typeface="Arial"/>
              </a:rPr>
              <a:t>and </a:t>
            </a:r>
            <a:r>
              <a:rPr sz="3000" dirty="0">
                <a:latin typeface="Arial"/>
                <a:cs typeface="Arial"/>
              </a:rPr>
              <a:t>expenses</a:t>
            </a:r>
            <a:r>
              <a:rPr sz="3000" spc="-50" dirty="0">
                <a:latin typeface="Arial"/>
                <a:cs typeface="Arial"/>
              </a:rPr>
              <a:t> </a:t>
            </a:r>
            <a:r>
              <a:rPr sz="3000" dirty="0">
                <a:latin typeface="Arial"/>
                <a:cs typeface="Arial"/>
              </a:rPr>
              <a:t>when</a:t>
            </a:r>
            <a:r>
              <a:rPr sz="3000" spc="10" dirty="0">
                <a:latin typeface="Arial"/>
                <a:cs typeface="Arial"/>
              </a:rPr>
              <a:t> </a:t>
            </a:r>
            <a:r>
              <a:rPr sz="3000" dirty="0">
                <a:latin typeface="Arial"/>
                <a:cs typeface="Arial"/>
              </a:rPr>
              <a:t>they</a:t>
            </a:r>
            <a:r>
              <a:rPr sz="3000" spc="-50" dirty="0">
                <a:latin typeface="Arial"/>
                <a:cs typeface="Arial"/>
              </a:rPr>
              <a:t> </a:t>
            </a:r>
            <a:r>
              <a:rPr sz="3000" dirty="0">
                <a:latin typeface="Arial"/>
                <a:cs typeface="Arial"/>
              </a:rPr>
              <a:t>are</a:t>
            </a:r>
            <a:r>
              <a:rPr sz="3000" spc="-60" dirty="0">
                <a:latin typeface="Arial"/>
                <a:cs typeface="Arial"/>
              </a:rPr>
              <a:t> </a:t>
            </a:r>
            <a:r>
              <a:rPr sz="3000" spc="-20" dirty="0">
                <a:latin typeface="Arial"/>
                <a:cs typeface="Arial"/>
              </a:rPr>
              <a:t>owed</a:t>
            </a:r>
            <a:endParaRPr sz="3000" dirty="0">
              <a:latin typeface="Arial"/>
              <a:cs typeface="Arial"/>
            </a:endParaRPr>
          </a:p>
          <a:p>
            <a:pPr marL="12700">
              <a:lnSpc>
                <a:spcPct val="100000"/>
              </a:lnSpc>
              <a:spcBef>
                <a:spcPts val="3035"/>
              </a:spcBef>
            </a:pPr>
            <a:r>
              <a:rPr sz="2450" b="1" dirty="0">
                <a:latin typeface="Arial"/>
                <a:cs typeface="Arial"/>
              </a:rPr>
              <a:t>Accrual</a:t>
            </a:r>
            <a:r>
              <a:rPr sz="2450" b="1" spc="95" dirty="0">
                <a:latin typeface="Arial"/>
                <a:cs typeface="Arial"/>
              </a:rPr>
              <a:t> </a:t>
            </a:r>
            <a:r>
              <a:rPr sz="2450" b="1" dirty="0">
                <a:latin typeface="Arial"/>
                <a:cs typeface="Arial"/>
              </a:rPr>
              <a:t>Basis</a:t>
            </a:r>
            <a:r>
              <a:rPr sz="2450" b="1" spc="95" dirty="0">
                <a:latin typeface="Arial"/>
                <a:cs typeface="Arial"/>
              </a:rPr>
              <a:t> </a:t>
            </a:r>
            <a:r>
              <a:rPr sz="2450" b="1" dirty="0">
                <a:latin typeface="Arial"/>
                <a:cs typeface="Arial"/>
              </a:rPr>
              <a:t>–</a:t>
            </a:r>
            <a:r>
              <a:rPr sz="2450" b="1" spc="85" dirty="0">
                <a:latin typeface="Arial"/>
                <a:cs typeface="Arial"/>
              </a:rPr>
              <a:t> </a:t>
            </a:r>
            <a:r>
              <a:rPr sz="2450" b="1" spc="-20" dirty="0">
                <a:latin typeface="Arial"/>
                <a:cs typeface="Arial"/>
              </a:rPr>
              <a:t>June</a:t>
            </a:r>
            <a:endParaRPr sz="2450" dirty="0">
              <a:latin typeface="Arial"/>
              <a:cs typeface="Arial"/>
            </a:endParaRPr>
          </a:p>
        </p:txBody>
      </p:sp>
      <p:sp>
        <p:nvSpPr>
          <p:cNvPr id="8" name="object 8"/>
          <p:cNvSpPr txBox="1"/>
          <p:nvPr/>
        </p:nvSpPr>
        <p:spPr>
          <a:xfrm>
            <a:off x="10316591" y="4632261"/>
            <a:ext cx="2771140" cy="1547495"/>
          </a:xfrm>
          <a:prstGeom prst="rect">
            <a:avLst/>
          </a:prstGeom>
        </p:spPr>
        <p:txBody>
          <a:bodyPr vert="horz" wrap="square" lIns="0" tIns="15875" rIns="0" bIns="0" rtlCol="0">
            <a:spAutoFit/>
          </a:bodyPr>
          <a:lstStyle/>
          <a:p>
            <a:pPr marR="1420495" algn="ctr">
              <a:lnSpc>
                <a:spcPct val="100000"/>
              </a:lnSpc>
              <a:spcBef>
                <a:spcPts val="125"/>
              </a:spcBef>
            </a:pPr>
            <a:r>
              <a:rPr sz="2450" b="1" spc="-10" dirty="0">
                <a:latin typeface="Arial"/>
                <a:cs typeface="Arial"/>
              </a:rPr>
              <a:t>Revenue</a:t>
            </a:r>
            <a:endParaRPr sz="2450" dirty="0">
              <a:latin typeface="Arial"/>
              <a:cs typeface="Arial"/>
            </a:endParaRPr>
          </a:p>
          <a:p>
            <a:pPr marL="266065" algn="ctr">
              <a:lnSpc>
                <a:spcPct val="100000"/>
              </a:lnSpc>
              <a:spcBef>
                <a:spcPts val="65"/>
              </a:spcBef>
            </a:pPr>
            <a:r>
              <a:rPr sz="2450" dirty="0">
                <a:latin typeface="Arial"/>
                <a:cs typeface="Arial"/>
              </a:rPr>
              <a:t>Registration</a:t>
            </a:r>
            <a:r>
              <a:rPr sz="2450" spc="175" dirty="0">
                <a:latin typeface="Arial"/>
                <a:cs typeface="Arial"/>
              </a:rPr>
              <a:t> </a:t>
            </a:r>
            <a:r>
              <a:rPr sz="2450" spc="-20" dirty="0">
                <a:latin typeface="Arial"/>
                <a:cs typeface="Arial"/>
              </a:rPr>
              <a:t>Fees</a:t>
            </a:r>
            <a:endParaRPr sz="2450" dirty="0">
              <a:latin typeface="Arial"/>
              <a:cs typeface="Arial"/>
            </a:endParaRPr>
          </a:p>
          <a:p>
            <a:pPr marL="287020" algn="ctr">
              <a:lnSpc>
                <a:spcPct val="100000"/>
              </a:lnSpc>
              <a:spcBef>
                <a:spcPts val="60"/>
              </a:spcBef>
            </a:pPr>
            <a:r>
              <a:rPr sz="2450" dirty="0">
                <a:latin typeface="Arial"/>
                <a:cs typeface="Arial"/>
              </a:rPr>
              <a:t>$40</a:t>
            </a:r>
            <a:r>
              <a:rPr sz="2450" spc="55" dirty="0">
                <a:latin typeface="Arial"/>
                <a:cs typeface="Arial"/>
              </a:rPr>
              <a:t> </a:t>
            </a:r>
            <a:r>
              <a:rPr sz="2450" dirty="0">
                <a:latin typeface="Arial"/>
                <a:cs typeface="Arial"/>
              </a:rPr>
              <a:t>x</a:t>
            </a:r>
            <a:r>
              <a:rPr sz="2450" spc="60" dirty="0">
                <a:latin typeface="Arial"/>
                <a:cs typeface="Arial"/>
              </a:rPr>
              <a:t> </a:t>
            </a:r>
            <a:r>
              <a:rPr sz="2450" spc="-25" dirty="0">
                <a:latin typeface="Arial"/>
                <a:cs typeface="Arial"/>
              </a:rPr>
              <a:t>50=</a:t>
            </a:r>
            <a:endParaRPr sz="2450" dirty="0">
              <a:latin typeface="Arial"/>
              <a:cs typeface="Arial"/>
            </a:endParaRPr>
          </a:p>
          <a:p>
            <a:pPr marL="372745" algn="ctr">
              <a:lnSpc>
                <a:spcPct val="100000"/>
              </a:lnSpc>
              <a:spcBef>
                <a:spcPts val="65"/>
              </a:spcBef>
            </a:pPr>
            <a:r>
              <a:rPr sz="2450" dirty="0">
                <a:latin typeface="Arial"/>
                <a:cs typeface="Arial"/>
              </a:rPr>
              <a:t>$50</a:t>
            </a:r>
            <a:r>
              <a:rPr sz="2450" spc="55" dirty="0">
                <a:latin typeface="Arial"/>
                <a:cs typeface="Arial"/>
              </a:rPr>
              <a:t> </a:t>
            </a:r>
            <a:r>
              <a:rPr sz="2450" dirty="0">
                <a:latin typeface="Arial"/>
                <a:cs typeface="Arial"/>
              </a:rPr>
              <a:t>x</a:t>
            </a:r>
            <a:r>
              <a:rPr sz="2450" spc="45" dirty="0">
                <a:latin typeface="Arial"/>
                <a:cs typeface="Arial"/>
              </a:rPr>
              <a:t> </a:t>
            </a:r>
            <a:r>
              <a:rPr sz="2450" dirty="0">
                <a:latin typeface="Arial"/>
                <a:cs typeface="Arial"/>
              </a:rPr>
              <a:t>25</a:t>
            </a:r>
            <a:r>
              <a:rPr sz="2450" spc="55" dirty="0">
                <a:latin typeface="Arial"/>
                <a:cs typeface="Arial"/>
              </a:rPr>
              <a:t> </a:t>
            </a:r>
            <a:r>
              <a:rPr sz="2450" spc="-50" dirty="0">
                <a:latin typeface="Arial"/>
                <a:cs typeface="Arial"/>
              </a:rPr>
              <a:t>=</a:t>
            </a:r>
            <a:endParaRPr sz="2450" dirty="0">
              <a:latin typeface="Arial"/>
              <a:cs typeface="Arial"/>
            </a:endParaRPr>
          </a:p>
        </p:txBody>
      </p:sp>
      <p:sp>
        <p:nvSpPr>
          <p:cNvPr id="9" name="object 9"/>
          <p:cNvSpPr txBox="1"/>
          <p:nvPr/>
        </p:nvSpPr>
        <p:spPr>
          <a:xfrm>
            <a:off x="13579475" y="5395023"/>
            <a:ext cx="1523365" cy="784225"/>
          </a:xfrm>
          <a:prstGeom prst="rect">
            <a:avLst/>
          </a:prstGeom>
        </p:spPr>
        <p:txBody>
          <a:bodyPr vert="horz" wrap="square" lIns="0" tIns="15875" rIns="0" bIns="0" rtlCol="0">
            <a:spAutoFit/>
          </a:bodyPr>
          <a:lstStyle/>
          <a:p>
            <a:pPr marL="12700">
              <a:lnSpc>
                <a:spcPct val="100000"/>
              </a:lnSpc>
              <a:spcBef>
                <a:spcPts val="125"/>
              </a:spcBef>
            </a:pPr>
            <a:r>
              <a:rPr sz="2450">
                <a:latin typeface="Arial"/>
                <a:cs typeface="Arial"/>
              </a:rPr>
              <a:t>$</a:t>
            </a:r>
            <a:r>
              <a:rPr sz="2450" spc="40">
                <a:latin typeface="Arial"/>
                <a:cs typeface="Arial"/>
              </a:rPr>
              <a:t> </a:t>
            </a:r>
            <a:r>
              <a:rPr sz="2450" spc="-10">
                <a:latin typeface="Arial"/>
                <a:cs typeface="Arial"/>
              </a:rPr>
              <a:t>2,000.00</a:t>
            </a:r>
            <a:endParaRPr sz="2450">
              <a:latin typeface="Arial"/>
              <a:cs typeface="Arial"/>
            </a:endParaRPr>
          </a:p>
          <a:p>
            <a:pPr marL="12700">
              <a:lnSpc>
                <a:spcPct val="100000"/>
              </a:lnSpc>
              <a:spcBef>
                <a:spcPts val="65"/>
              </a:spcBef>
            </a:pPr>
            <a:r>
              <a:rPr sz="2450">
                <a:latin typeface="Arial"/>
                <a:cs typeface="Arial"/>
              </a:rPr>
              <a:t>$</a:t>
            </a:r>
            <a:r>
              <a:rPr sz="2450" spc="40">
                <a:latin typeface="Arial"/>
                <a:cs typeface="Arial"/>
              </a:rPr>
              <a:t> </a:t>
            </a:r>
            <a:r>
              <a:rPr sz="2450" spc="-10">
                <a:latin typeface="Arial"/>
                <a:cs typeface="Arial"/>
              </a:rPr>
              <a:t>1,250.00</a:t>
            </a:r>
            <a:endParaRPr sz="2450">
              <a:latin typeface="Arial"/>
              <a:cs typeface="Arial"/>
            </a:endParaRPr>
          </a:p>
        </p:txBody>
      </p:sp>
      <p:sp>
        <p:nvSpPr>
          <p:cNvPr id="10" name="object 10"/>
          <p:cNvSpPr txBox="1"/>
          <p:nvPr/>
        </p:nvSpPr>
        <p:spPr>
          <a:xfrm>
            <a:off x="10743565" y="6157531"/>
            <a:ext cx="5175885" cy="784860"/>
          </a:xfrm>
          <a:prstGeom prst="rect">
            <a:avLst/>
          </a:prstGeom>
        </p:spPr>
        <p:txBody>
          <a:bodyPr vert="horz" wrap="square" lIns="0" tIns="8255" rIns="0" bIns="0" rtlCol="0">
            <a:spAutoFit/>
          </a:bodyPr>
          <a:lstStyle/>
          <a:p>
            <a:pPr marL="400685" marR="5080" indent="-388620">
              <a:lnSpc>
                <a:spcPct val="102099"/>
              </a:lnSpc>
              <a:spcBef>
                <a:spcPts val="65"/>
              </a:spcBef>
              <a:tabLst>
                <a:tab pos="2847975" algn="l"/>
                <a:tab pos="3663950" algn="l"/>
                <a:tab pos="4196715" algn="l"/>
              </a:tabLst>
            </a:pPr>
            <a:r>
              <a:rPr sz="2450">
                <a:latin typeface="Arial"/>
                <a:cs typeface="Arial"/>
              </a:rPr>
              <a:t>Accounts</a:t>
            </a:r>
            <a:r>
              <a:rPr sz="2450" spc="150">
                <a:latin typeface="Arial"/>
                <a:cs typeface="Arial"/>
              </a:rPr>
              <a:t> </a:t>
            </a:r>
            <a:r>
              <a:rPr sz="2450" spc="-10">
                <a:latin typeface="Arial"/>
                <a:cs typeface="Arial"/>
              </a:rPr>
              <a:t>Receivable</a:t>
            </a:r>
            <a:r>
              <a:rPr sz="2450">
                <a:latin typeface="Arial"/>
                <a:cs typeface="Arial"/>
              </a:rPr>
              <a:t>	</a:t>
            </a:r>
            <a:r>
              <a:rPr sz="2450" u="heavy" spc="-50">
                <a:uFill>
                  <a:solidFill>
                    <a:srgbClr val="000000"/>
                  </a:solidFill>
                </a:uFill>
                <a:latin typeface="Arial"/>
                <a:cs typeface="Arial"/>
              </a:rPr>
              <a:t>$</a:t>
            </a:r>
            <a:r>
              <a:rPr sz="2450" u="heavy">
                <a:uFill>
                  <a:solidFill>
                    <a:srgbClr val="000000"/>
                  </a:solidFill>
                </a:uFill>
                <a:latin typeface="Arial"/>
                <a:cs typeface="Arial"/>
              </a:rPr>
              <a:t>	</a:t>
            </a:r>
            <a:r>
              <a:rPr sz="2450" u="heavy" spc="-10">
                <a:uFill>
                  <a:solidFill>
                    <a:srgbClr val="000000"/>
                  </a:solidFill>
                </a:uFill>
                <a:latin typeface="Arial"/>
                <a:cs typeface="Arial"/>
              </a:rPr>
              <a:t>500.00</a:t>
            </a:r>
            <a:r>
              <a:rPr sz="2450" spc="-10">
                <a:latin typeface="Arial"/>
                <a:cs typeface="Arial"/>
              </a:rPr>
              <a:t> Total</a:t>
            </a:r>
            <a:r>
              <a:rPr sz="2450" spc="-125">
                <a:latin typeface="Arial"/>
                <a:cs typeface="Arial"/>
              </a:rPr>
              <a:t> </a:t>
            </a:r>
            <a:r>
              <a:rPr sz="2450" spc="-10">
                <a:latin typeface="Arial"/>
                <a:cs typeface="Arial"/>
              </a:rPr>
              <a:t>Revenue</a:t>
            </a:r>
            <a:r>
              <a:rPr sz="2450">
                <a:latin typeface="Arial"/>
                <a:cs typeface="Arial"/>
              </a:rPr>
              <a:t>	$</a:t>
            </a:r>
            <a:r>
              <a:rPr sz="2450" spc="40">
                <a:latin typeface="Arial"/>
                <a:cs typeface="Arial"/>
              </a:rPr>
              <a:t> </a:t>
            </a:r>
            <a:r>
              <a:rPr sz="2450" spc="-10">
                <a:latin typeface="Arial"/>
                <a:cs typeface="Arial"/>
              </a:rPr>
              <a:t>3,750.00</a:t>
            </a:r>
            <a:endParaRPr sz="2450">
              <a:latin typeface="Arial"/>
              <a:cs typeface="Arial"/>
            </a:endParaRPr>
          </a:p>
        </p:txBody>
      </p:sp>
      <p:sp>
        <p:nvSpPr>
          <p:cNvPr id="11" name="object 11"/>
          <p:cNvSpPr txBox="1"/>
          <p:nvPr/>
        </p:nvSpPr>
        <p:spPr>
          <a:xfrm>
            <a:off x="10316591" y="7301801"/>
            <a:ext cx="3074035" cy="1165860"/>
          </a:xfrm>
          <a:prstGeom prst="rect">
            <a:avLst/>
          </a:prstGeom>
        </p:spPr>
        <p:txBody>
          <a:bodyPr vert="horz" wrap="square" lIns="0" tIns="15875" rIns="0" bIns="0" rtlCol="0">
            <a:spAutoFit/>
          </a:bodyPr>
          <a:lstStyle/>
          <a:p>
            <a:pPr marR="1562100" algn="ctr">
              <a:lnSpc>
                <a:spcPct val="100000"/>
              </a:lnSpc>
              <a:spcBef>
                <a:spcPts val="125"/>
              </a:spcBef>
            </a:pPr>
            <a:r>
              <a:rPr sz="2450" b="1" spc="-10">
                <a:latin typeface="Arial"/>
                <a:cs typeface="Arial"/>
              </a:rPr>
              <a:t>Expenses</a:t>
            </a:r>
            <a:endParaRPr sz="2450">
              <a:latin typeface="Arial"/>
              <a:cs typeface="Arial"/>
            </a:endParaRPr>
          </a:p>
          <a:p>
            <a:pPr marL="266065" algn="ctr">
              <a:lnSpc>
                <a:spcPct val="100000"/>
              </a:lnSpc>
              <a:spcBef>
                <a:spcPts val="65"/>
              </a:spcBef>
            </a:pPr>
            <a:r>
              <a:rPr sz="2450">
                <a:latin typeface="Arial"/>
                <a:cs typeface="Arial"/>
              </a:rPr>
              <a:t>Food</a:t>
            </a:r>
            <a:r>
              <a:rPr sz="2450" spc="80">
                <a:latin typeface="Arial"/>
                <a:cs typeface="Arial"/>
              </a:rPr>
              <a:t> </a:t>
            </a:r>
            <a:r>
              <a:rPr sz="2450">
                <a:latin typeface="Arial"/>
                <a:cs typeface="Arial"/>
              </a:rPr>
              <a:t>and</a:t>
            </a:r>
            <a:r>
              <a:rPr sz="2450" spc="75">
                <a:latin typeface="Arial"/>
                <a:cs typeface="Arial"/>
              </a:rPr>
              <a:t> </a:t>
            </a:r>
            <a:r>
              <a:rPr sz="2450" spc="-10">
                <a:latin typeface="Arial"/>
                <a:cs typeface="Arial"/>
              </a:rPr>
              <a:t>Beverage</a:t>
            </a:r>
            <a:endParaRPr sz="2450">
              <a:latin typeface="Arial"/>
              <a:cs typeface="Arial"/>
            </a:endParaRPr>
          </a:p>
          <a:p>
            <a:pPr marL="241300" algn="ctr">
              <a:lnSpc>
                <a:spcPct val="100000"/>
              </a:lnSpc>
              <a:spcBef>
                <a:spcPts val="60"/>
              </a:spcBef>
            </a:pPr>
            <a:r>
              <a:rPr sz="2450">
                <a:latin typeface="Arial"/>
                <a:cs typeface="Arial"/>
              </a:rPr>
              <a:t>$30.00</a:t>
            </a:r>
            <a:r>
              <a:rPr sz="2450" spc="75">
                <a:latin typeface="Arial"/>
                <a:cs typeface="Arial"/>
              </a:rPr>
              <a:t> </a:t>
            </a:r>
            <a:r>
              <a:rPr sz="2450">
                <a:latin typeface="Arial"/>
                <a:cs typeface="Arial"/>
              </a:rPr>
              <a:t>x</a:t>
            </a:r>
            <a:r>
              <a:rPr sz="2450" spc="75">
                <a:latin typeface="Arial"/>
                <a:cs typeface="Arial"/>
              </a:rPr>
              <a:t> </a:t>
            </a:r>
            <a:r>
              <a:rPr sz="2450" spc="-25">
                <a:latin typeface="Arial"/>
                <a:cs typeface="Arial"/>
              </a:rPr>
              <a:t>85</a:t>
            </a:r>
            <a:endParaRPr sz="2450">
              <a:latin typeface="Arial"/>
              <a:cs typeface="Arial"/>
            </a:endParaRPr>
          </a:p>
        </p:txBody>
      </p:sp>
      <p:sp>
        <p:nvSpPr>
          <p:cNvPr id="12" name="object 12"/>
          <p:cNvSpPr txBox="1"/>
          <p:nvPr/>
        </p:nvSpPr>
        <p:spPr>
          <a:xfrm>
            <a:off x="14395068" y="8064436"/>
            <a:ext cx="1525270" cy="403225"/>
          </a:xfrm>
          <a:prstGeom prst="rect">
            <a:avLst/>
          </a:prstGeom>
        </p:spPr>
        <p:txBody>
          <a:bodyPr vert="horz" wrap="square" lIns="0" tIns="15875" rIns="0" bIns="0" rtlCol="0">
            <a:spAutoFit/>
          </a:bodyPr>
          <a:lstStyle/>
          <a:p>
            <a:pPr marL="12700">
              <a:lnSpc>
                <a:spcPct val="100000"/>
              </a:lnSpc>
              <a:spcBef>
                <a:spcPts val="125"/>
              </a:spcBef>
            </a:pPr>
            <a:r>
              <a:rPr sz="2450" u="heavy">
                <a:uFill>
                  <a:solidFill>
                    <a:srgbClr val="000000"/>
                  </a:solidFill>
                </a:uFill>
                <a:latin typeface="Arial"/>
                <a:cs typeface="Arial"/>
              </a:rPr>
              <a:t>$</a:t>
            </a:r>
            <a:r>
              <a:rPr sz="2450" u="heavy" spc="45">
                <a:uFill>
                  <a:solidFill>
                    <a:srgbClr val="000000"/>
                  </a:solidFill>
                </a:uFill>
                <a:latin typeface="Arial"/>
                <a:cs typeface="Arial"/>
              </a:rPr>
              <a:t> </a:t>
            </a:r>
            <a:r>
              <a:rPr sz="2450" u="heavy" spc="-10">
                <a:uFill>
                  <a:solidFill>
                    <a:srgbClr val="000000"/>
                  </a:solidFill>
                </a:uFill>
                <a:latin typeface="Arial"/>
                <a:cs typeface="Arial"/>
              </a:rPr>
              <a:t>2,550.00</a:t>
            </a:r>
            <a:endParaRPr sz="2450">
              <a:latin typeface="Arial"/>
              <a:cs typeface="Arial"/>
            </a:endParaRPr>
          </a:p>
        </p:txBody>
      </p:sp>
      <p:sp>
        <p:nvSpPr>
          <p:cNvPr id="13" name="object 13"/>
          <p:cNvSpPr txBox="1"/>
          <p:nvPr/>
        </p:nvSpPr>
        <p:spPr>
          <a:xfrm>
            <a:off x="10316591" y="8827134"/>
            <a:ext cx="1453515" cy="403225"/>
          </a:xfrm>
          <a:prstGeom prst="rect">
            <a:avLst/>
          </a:prstGeom>
        </p:spPr>
        <p:txBody>
          <a:bodyPr vert="horz" wrap="square" lIns="0" tIns="15875" rIns="0" bIns="0" rtlCol="0">
            <a:spAutoFit/>
          </a:bodyPr>
          <a:lstStyle/>
          <a:p>
            <a:pPr marL="12700">
              <a:lnSpc>
                <a:spcPct val="100000"/>
              </a:lnSpc>
              <a:spcBef>
                <a:spcPts val="125"/>
              </a:spcBef>
            </a:pPr>
            <a:r>
              <a:rPr sz="2450" b="1">
                <a:latin typeface="Arial"/>
                <a:cs typeface="Arial"/>
              </a:rPr>
              <a:t>Net</a:t>
            </a:r>
            <a:r>
              <a:rPr sz="2450" b="1" spc="55">
                <a:latin typeface="Arial"/>
                <a:cs typeface="Arial"/>
              </a:rPr>
              <a:t> </a:t>
            </a:r>
            <a:r>
              <a:rPr sz="2450" b="1" spc="-10">
                <a:latin typeface="Arial"/>
                <a:cs typeface="Arial"/>
              </a:rPr>
              <a:t>Profit</a:t>
            </a:r>
            <a:endParaRPr sz="2450">
              <a:latin typeface="Arial"/>
              <a:cs typeface="Arial"/>
            </a:endParaRPr>
          </a:p>
        </p:txBody>
      </p:sp>
      <p:sp>
        <p:nvSpPr>
          <p:cNvPr id="14" name="object 14"/>
          <p:cNvSpPr txBox="1"/>
          <p:nvPr/>
        </p:nvSpPr>
        <p:spPr>
          <a:xfrm>
            <a:off x="13579475" y="8827134"/>
            <a:ext cx="1523365" cy="403225"/>
          </a:xfrm>
          <a:prstGeom prst="rect">
            <a:avLst/>
          </a:prstGeom>
        </p:spPr>
        <p:txBody>
          <a:bodyPr vert="horz" wrap="square" lIns="0" tIns="15875" rIns="0" bIns="0" rtlCol="0">
            <a:spAutoFit/>
          </a:bodyPr>
          <a:lstStyle/>
          <a:p>
            <a:pPr marL="12700">
              <a:lnSpc>
                <a:spcPct val="100000"/>
              </a:lnSpc>
              <a:spcBef>
                <a:spcPts val="125"/>
              </a:spcBef>
            </a:pPr>
            <a:r>
              <a:rPr sz="2450" b="1">
                <a:latin typeface="Arial"/>
                <a:cs typeface="Arial"/>
              </a:rPr>
              <a:t>$</a:t>
            </a:r>
            <a:r>
              <a:rPr sz="2450" b="1" spc="40">
                <a:latin typeface="Arial"/>
                <a:cs typeface="Arial"/>
              </a:rPr>
              <a:t> </a:t>
            </a:r>
            <a:r>
              <a:rPr sz="2450" b="1" spc="-10">
                <a:latin typeface="Arial"/>
                <a:cs typeface="Arial"/>
              </a:rPr>
              <a:t>1,200.00</a:t>
            </a:r>
            <a:endParaRPr sz="245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5" name="object 5"/>
          <p:cNvSpPr txBox="1">
            <a:spLocks noGrp="1"/>
          </p:cNvSpPr>
          <p:nvPr>
            <p:ph type="title"/>
          </p:nvPr>
        </p:nvSpPr>
        <p:spPr>
          <a:xfrm>
            <a:off x="377190" y="0"/>
            <a:ext cx="17533619" cy="1828800"/>
          </a:xfrm>
          <a:prstGeom prst="rect">
            <a:avLst/>
          </a:prstGeom>
        </p:spPr>
        <p:txBody>
          <a:bodyPr vert="horz" wrap="square" lIns="0" tIns="0" rIns="0" bIns="0" rtlCol="0" anchor="ctr"/>
          <a:lstStyle/>
          <a:p>
            <a:pPr marL="0" algn="l">
              <a:lnSpc>
                <a:spcPct val="100000"/>
              </a:lnSpc>
              <a:spcBef>
                <a:spcPts val="130"/>
              </a:spcBef>
            </a:pPr>
            <a:r>
              <a:rPr lang="en-US" sz="6000" b="1">
                <a:solidFill>
                  <a:srgbClr val="FFFFFF"/>
                </a:solidFill>
                <a:latin typeface="Arial"/>
                <a:cs typeface="Arial"/>
              </a:rPr>
              <a:t>CASH </a:t>
            </a:r>
            <a:r>
              <a:rPr lang="en-US" sz="6000" b="1" i="1">
                <a:solidFill>
                  <a:srgbClr val="FFFFFF"/>
                </a:solidFill>
                <a:latin typeface="Arial"/>
                <a:cs typeface="Arial"/>
              </a:rPr>
              <a:t>VS. </a:t>
            </a:r>
            <a:r>
              <a:rPr lang="en-US" sz="6000" b="1">
                <a:solidFill>
                  <a:srgbClr val="FFFFFF"/>
                </a:solidFill>
                <a:latin typeface="Arial"/>
                <a:cs typeface="Arial"/>
              </a:rPr>
              <a:t>ACC</a:t>
            </a:r>
            <a:r>
              <a:rPr lang="en-US" sz="6000" b="1">
                <a:solidFill>
                  <a:srgbClr val="FFFFFF"/>
                </a:solidFill>
              </a:rPr>
              <a:t>RU</a:t>
            </a:r>
            <a:r>
              <a:rPr lang="en-US" sz="6000" b="1">
                <a:solidFill>
                  <a:srgbClr val="FFFFFF"/>
                </a:solidFill>
                <a:latin typeface="Arial"/>
                <a:cs typeface="Arial"/>
              </a:rPr>
              <a:t>AL ACCOUNTING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grpSp>
        <p:nvGrpSpPr>
          <p:cNvPr id="4" name="object 4"/>
          <p:cNvGrpSpPr/>
          <p:nvPr/>
        </p:nvGrpSpPr>
        <p:grpSpPr>
          <a:xfrm>
            <a:off x="1576488" y="2911170"/>
            <a:ext cx="379730" cy="370840"/>
            <a:chOff x="1562769" y="4991761"/>
            <a:chExt cx="379730" cy="370840"/>
          </a:xfrm>
        </p:grpSpPr>
        <p:sp>
          <p:nvSpPr>
            <p:cNvPr id="5" name="object 5"/>
            <p:cNvSpPr/>
            <p:nvPr/>
          </p:nvSpPr>
          <p:spPr>
            <a:xfrm>
              <a:off x="1562769" y="4991761"/>
              <a:ext cx="379730" cy="370840"/>
            </a:xfrm>
            <a:custGeom>
              <a:avLst/>
              <a:gdLst/>
              <a:ahLst/>
              <a:cxnLst/>
              <a:rect l="l" t="t" r="r" b="b"/>
              <a:pathLst>
                <a:path w="379730" h="370839">
                  <a:moveTo>
                    <a:pt x="189863" y="0"/>
                  </a:moveTo>
                  <a:lnTo>
                    <a:pt x="139447" y="6623"/>
                  </a:lnTo>
                  <a:lnTo>
                    <a:pt x="94109" y="25310"/>
                  </a:lnTo>
                  <a:lnTo>
                    <a:pt x="55671" y="54280"/>
                  </a:lnTo>
                  <a:lnTo>
                    <a:pt x="25958" y="91756"/>
                  </a:lnTo>
                  <a:lnTo>
                    <a:pt x="6793" y="135959"/>
                  </a:lnTo>
                  <a:lnTo>
                    <a:pt x="0" y="185110"/>
                  </a:lnTo>
                  <a:lnTo>
                    <a:pt x="6793" y="234262"/>
                  </a:lnTo>
                  <a:lnTo>
                    <a:pt x="25958" y="278465"/>
                  </a:lnTo>
                  <a:lnTo>
                    <a:pt x="55671" y="315940"/>
                  </a:lnTo>
                  <a:lnTo>
                    <a:pt x="94109" y="344909"/>
                  </a:lnTo>
                  <a:lnTo>
                    <a:pt x="139448" y="363595"/>
                  </a:lnTo>
                  <a:lnTo>
                    <a:pt x="189864" y="370218"/>
                  </a:lnTo>
                  <a:lnTo>
                    <a:pt x="240276" y="363595"/>
                  </a:lnTo>
                  <a:lnTo>
                    <a:pt x="254148" y="357877"/>
                  </a:lnTo>
                  <a:lnTo>
                    <a:pt x="189864" y="357877"/>
                  </a:lnTo>
                  <a:lnTo>
                    <a:pt x="142807" y="351695"/>
                  </a:lnTo>
                  <a:lnTo>
                    <a:pt x="100491" y="334255"/>
                  </a:lnTo>
                  <a:lnTo>
                    <a:pt x="64616" y="307217"/>
                  </a:lnTo>
                  <a:lnTo>
                    <a:pt x="36884" y="272240"/>
                  </a:lnTo>
                  <a:lnTo>
                    <a:pt x="18997" y="230985"/>
                  </a:lnTo>
                  <a:lnTo>
                    <a:pt x="12657" y="185110"/>
                  </a:lnTo>
                  <a:lnTo>
                    <a:pt x="18997" y="139232"/>
                  </a:lnTo>
                  <a:lnTo>
                    <a:pt x="36884" y="97975"/>
                  </a:lnTo>
                  <a:lnTo>
                    <a:pt x="64616" y="62999"/>
                  </a:lnTo>
                  <a:lnTo>
                    <a:pt x="100490" y="35961"/>
                  </a:lnTo>
                  <a:lnTo>
                    <a:pt x="142807" y="18522"/>
                  </a:lnTo>
                  <a:lnTo>
                    <a:pt x="189863" y="12340"/>
                  </a:lnTo>
                  <a:lnTo>
                    <a:pt x="254145" y="12340"/>
                  </a:lnTo>
                  <a:lnTo>
                    <a:pt x="240276" y="6624"/>
                  </a:lnTo>
                  <a:lnTo>
                    <a:pt x="189863" y="0"/>
                  </a:lnTo>
                  <a:close/>
                </a:path>
                <a:path w="379730" h="370839">
                  <a:moveTo>
                    <a:pt x="254145" y="12340"/>
                  </a:moveTo>
                  <a:lnTo>
                    <a:pt x="189863" y="12340"/>
                  </a:lnTo>
                  <a:lnTo>
                    <a:pt x="236912" y="18522"/>
                  </a:lnTo>
                  <a:lnTo>
                    <a:pt x="279225" y="35961"/>
                  </a:lnTo>
                  <a:lnTo>
                    <a:pt x="315101" y="62999"/>
                  </a:lnTo>
                  <a:lnTo>
                    <a:pt x="342834" y="97976"/>
                  </a:lnTo>
                  <a:lnTo>
                    <a:pt x="360723" y="139233"/>
                  </a:lnTo>
                  <a:lnTo>
                    <a:pt x="367065" y="185110"/>
                  </a:lnTo>
                  <a:lnTo>
                    <a:pt x="360723" y="230985"/>
                  </a:lnTo>
                  <a:lnTo>
                    <a:pt x="342834" y="272240"/>
                  </a:lnTo>
                  <a:lnTo>
                    <a:pt x="315101" y="307217"/>
                  </a:lnTo>
                  <a:lnTo>
                    <a:pt x="279226" y="334255"/>
                  </a:lnTo>
                  <a:lnTo>
                    <a:pt x="236912" y="351695"/>
                  </a:lnTo>
                  <a:lnTo>
                    <a:pt x="189864" y="357877"/>
                  </a:lnTo>
                  <a:lnTo>
                    <a:pt x="254148" y="357877"/>
                  </a:lnTo>
                  <a:lnTo>
                    <a:pt x="324049" y="315940"/>
                  </a:lnTo>
                  <a:lnTo>
                    <a:pt x="353763" y="278465"/>
                  </a:lnTo>
                  <a:lnTo>
                    <a:pt x="372928" y="234263"/>
                  </a:lnTo>
                  <a:lnTo>
                    <a:pt x="379722" y="185110"/>
                  </a:lnTo>
                  <a:lnTo>
                    <a:pt x="372928" y="135959"/>
                  </a:lnTo>
                  <a:lnTo>
                    <a:pt x="353763" y="91756"/>
                  </a:lnTo>
                  <a:lnTo>
                    <a:pt x="324049" y="54280"/>
                  </a:lnTo>
                  <a:lnTo>
                    <a:pt x="285612" y="25310"/>
                  </a:lnTo>
                  <a:lnTo>
                    <a:pt x="254145" y="12340"/>
                  </a:lnTo>
                  <a:close/>
                </a:path>
              </a:pathLst>
            </a:custGeom>
            <a:solidFill>
              <a:srgbClr val="11B3EB"/>
            </a:solidFill>
          </p:spPr>
          <p:txBody>
            <a:bodyPr wrap="square" lIns="0" tIns="0" rIns="0" bIns="0" rtlCol="0"/>
            <a:lstStyle/>
            <a:p>
              <a:endParaRPr/>
            </a:p>
          </p:txBody>
        </p:sp>
        <p:pic>
          <p:nvPicPr>
            <p:cNvPr id="6" name="object 6"/>
            <p:cNvPicPr/>
            <p:nvPr/>
          </p:nvPicPr>
          <p:blipFill>
            <a:blip r:embed="rId3" cstate="print"/>
            <a:srcRect l="2351"/>
            <a:stretch>
              <a:fillRect/>
            </a:stretch>
          </p:blipFill>
          <p:spPr>
            <a:xfrm>
              <a:off x="1621580" y="5086126"/>
              <a:ext cx="249440" cy="173511"/>
            </a:xfrm>
            <a:prstGeom prst="rect">
              <a:avLst/>
            </a:prstGeom>
          </p:spPr>
        </p:pic>
      </p:grpSp>
      <p:sp>
        <p:nvSpPr>
          <p:cNvPr id="7" name="object 7"/>
          <p:cNvSpPr txBox="1"/>
          <p:nvPr/>
        </p:nvSpPr>
        <p:spPr>
          <a:xfrm>
            <a:off x="2220976" y="2888412"/>
            <a:ext cx="3117940" cy="1488228"/>
          </a:xfrm>
          <a:prstGeom prst="rect">
            <a:avLst/>
          </a:prstGeom>
        </p:spPr>
        <p:txBody>
          <a:bodyPr vert="horz" wrap="square" lIns="0" tIns="15875" rIns="0" bIns="0" rtlCol="0">
            <a:spAutoFit/>
          </a:bodyPr>
          <a:lstStyle/>
          <a:p>
            <a:pPr marL="12700">
              <a:lnSpc>
                <a:spcPct val="100000"/>
              </a:lnSpc>
              <a:spcBef>
                <a:spcPts val="125"/>
              </a:spcBef>
            </a:pPr>
            <a:r>
              <a:rPr lang="en-US" sz="2800" b="1" spc="-120" dirty="0">
                <a:solidFill>
                  <a:srgbClr val="0C0804"/>
                </a:solidFill>
                <a:latin typeface="Arial"/>
                <a:cs typeface="Arial"/>
              </a:rPr>
              <a:t>BALANCE</a:t>
            </a:r>
            <a:r>
              <a:rPr lang="en-US" sz="2800" b="1" spc="-20" dirty="0">
                <a:solidFill>
                  <a:srgbClr val="0C0804"/>
                </a:solidFill>
                <a:latin typeface="Arial"/>
                <a:cs typeface="Arial"/>
              </a:rPr>
              <a:t> </a:t>
            </a:r>
            <a:r>
              <a:rPr lang="en-US" sz="2800" b="1" spc="-10" dirty="0">
                <a:solidFill>
                  <a:srgbClr val="0C0804"/>
                </a:solidFill>
                <a:latin typeface="Arial"/>
                <a:cs typeface="Arial"/>
              </a:rPr>
              <a:t>SHEET</a:t>
            </a:r>
            <a:endParaRPr sz="2800" b="1" dirty="0">
              <a:latin typeface="Arial"/>
              <a:cs typeface="Arial"/>
            </a:endParaRPr>
          </a:p>
          <a:p>
            <a:pPr marL="12700">
              <a:lnSpc>
                <a:spcPct val="100000"/>
              </a:lnSpc>
              <a:spcBef>
                <a:spcPts val="1435"/>
              </a:spcBef>
            </a:pPr>
            <a:r>
              <a:rPr lang="en-US" sz="2800" dirty="0">
                <a:solidFill>
                  <a:srgbClr val="0C0804"/>
                </a:solidFill>
                <a:latin typeface="Arial"/>
                <a:cs typeface="Arial"/>
              </a:rPr>
              <a:t>Statement</a:t>
            </a:r>
            <a:r>
              <a:rPr lang="en-US" sz="2800" spc="-5" dirty="0">
                <a:solidFill>
                  <a:srgbClr val="0C0804"/>
                </a:solidFill>
                <a:latin typeface="Arial"/>
                <a:cs typeface="Arial"/>
              </a:rPr>
              <a:t> </a:t>
            </a:r>
            <a:r>
              <a:rPr lang="en-US" sz="2800" dirty="0">
                <a:solidFill>
                  <a:srgbClr val="0C0804"/>
                </a:solidFill>
                <a:latin typeface="Arial"/>
                <a:cs typeface="Arial"/>
              </a:rPr>
              <a:t>of</a:t>
            </a:r>
            <a:r>
              <a:rPr lang="en-US" sz="2800" spc="10" dirty="0">
                <a:solidFill>
                  <a:srgbClr val="0C0804"/>
                </a:solidFill>
                <a:latin typeface="Arial"/>
                <a:cs typeface="Arial"/>
              </a:rPr>
              <a:t> </a:t>
            </a:r>
            <a:r>
              <a:rPr lang="en-US" sz="2800" dirty="0">
                <a:solidFill>
                  <a:srgbClr val="0C0804"/>
                </a:solidFill>
                <a:latin typeface="Arial"/>
                <a:cs typeface="Arial"/>
              </a:rPr>
              <a:t>Financial</a:t>
            </a:r>
            <a:r>
              <a:rPr lang="en-US" sz="2800" spc="20" dirty="0">
                <a:solidFill>
                  <a:srgbClr val="0C0804"/>
                </a:solidFill>
                <a:latin typeface="Arial"/>
                <a:cs typeface="Arial"/>
              </a:rPr>
              <a:t> </a:t>
            </a:r>
            <a:r>
              <a:rPr lang="en-US" sz="2800" spc="-10" dirty="0">
                <a:solidFill>
                  <a:srgbClr val="0C0804"/>
                </a:solidFill>
                <a:latin typeface="Arial"/>
                <a:cs typeface="Arial"/>
              </a:rPr>
              <a:t>Position</a:t>
            </a:r>
            <a:endParaRPr lang="en-US" sz="2800" dirty="0">
              <a:latin typeface="Arial"/>
              <a:cs typeface="Arial"/>
            </a:endParaRPr>
          </a:p>
        </p:txBody>
      </p:sp>
      <p:grpSp>
        <p:nvGrpSpPr>
          <p:cNvPr id="8" name="object 8"/>
          <p:cNvGrpSpPr/>
          <p:nvPr/>
        </p:nvGrpSpPr>
        <p:grpSpPr>
          <a:xfrm>
            <a:off x="1562769" y="7468275"/>
            <a:ext cx="379730" cy="379730"/>
            <a:chOff x="1562769" y="7468275"/>
            <a:chExt cx="379730" cy="379730"/>
          </a:xfrm>
        </p:grpSpPr>
        <p:sp>
          <p:nvSpPr>
            <p:cNvPr id="9" name="object 9"/>
            <p:cNvSpPr/>
            <p:nvPr/>
          </p:nvSpPr>
          <p:spPr>
            <a:xfrm>
              <a:off x="1562769" y="7468275"/>
              <a:ext cx="379730" cy="379730"/>
            </a:xfrm>
            <a:custGeom>
              <a:avLst/>
              <a:gdLst/>
              <a:ahLst/>
              <a:cxnLst/>
              <a:rect l="l" t="t" r="r" b="b"/>
              <a:pathLst>
                <a:path w="379730" h="379729">
                  <a:moveTo>
                    <a:pt x="189863" y="0"/>
                  </a:moveTo>
                  <a:lnTo>
                    <a:pt x="139447" y="6793"/>
                  </a:lnTo>
                  <a:lnTo>
                    <a:pt x="94109" y="25959"/>
                  </a:lnTo>
                  <a:lnTo>
                    <a:pt x="55671" y="55672"/>
                  </a:lnTo>
                  <a:lnTo>
                    <a:pt x="25958" y="94109"/>
                  </a:lnTo>
                  <a:lnTo>
                    <a:pt x="6793" y="139446"/>
                  </a:lnTo>
                  <a:lnTo>
                    <a:pt x="0" y="189858"/>
                  </a:lnTo>
                  <a:lnTo>
                    <a:pt x="6793" y="240271"/>
                  </a:lnTo>
                  <a:lnTo>
                    <a:pt x="25958" y="285608"/>
                  </a:lnTo>
                  <a:lnTo>
                    <a:pt x="55671" y="324044"/>
                  </a:lnTo>
                  <a:lnTo>
                    <a:pt x="94109" y="353756"/>
                  </a:lnTo>
                  <a:lnTo>
                    <a:pt x="139448" y="372921"/>
                  </a:lnTo>
                  <a:lnTo>
                    <a:pt x="189864" y="379714"/>
                  </a:lnTo>
                  <a:lnTo>
                    <a:pt x="240276" y="372921"/>
                  </a:lnTo>
                  <a:lnTo>
                    <a:pt x="254148" y="367057"/>
                  </a:lnTo>
                  <a:lnTo>
                    <a:pt x="189864" y="367057"/>
                  </a:lnTo>
                  <a:lnTo>
                    <a:pt x="142807" y="360716"/>
                  </a:lnTo>
                  <a:lnTo>
                    <a:pt x="100491" y="342829"/>
                  </a:lnTo>
                  <a:lnTo>
                    <a:pt x="64616" y="315097"/>
                  </a:lnTo>
                  <a:lnTo>
                    <a:pt x="36884" y="279223"/>
                  </a:lnTo>
                  <a:lnTo>
                    <a:pt x="18997" y="236909"/>
                  </a:lnTo>
                  <a:lnTo>
                    <a:pt x="12657" y="189858"/>
                  </a:lnTo>
                  <a:lnTo>
                    <a:pt x="18997" y="142804"/>
                  </a:lnTo>
                  <a:lnTo>
                    <a:pt x="36884" y="100489"/>
                  </a:lnTo>
                  <a:lnTo>
                    <a:pt x="64616" y="64615"/>
                  </a:lnTo>
                  <a:lnTo>
                    <a:pt x="100490" y="36884"/>
                  </a:lnTo>
                  <a:lnTo>
                    <a:pt x="142807" y="18997"/>
                  </a:lnTo>
                  <a:lnTo>
                    <a:pt x="189863" y="12657"/>
                  </a:lnTo>
                  <a:lnTo>
                    <a:pt x="254145" y="12657"/>
                  </a:lnTo>
                  <a:lnTo>
                    <a:pt x="240276" y="6793"/>
                  </a:lnTo>
                  <a:lnTo>
                    <a:pt x="189863" y="0"/>
                  </a:lnTo>
                  <a:close/>
                </a:path>
                <a:path w="379730" h="379729">
                  <a:moveTo>
                    <a:pt x="254145" y="12657"/>
                  </a:moveTo>
                  <a:lnTo>
                    <a:pt x="189863" y="12657"/>
                  </a:lnTo>
                  <a:lnTo>
                    <a:pt x="236912" y="18997"/>
                  </a:lnTo>
                  <a:lnTo>
                    <a:pt x="279225" y="36884"/>
                  </a:lnTo>
                  <a:lnTo>
                    <a:pt x="315101" y="64615"/>
                  </a:lnTo>
                  <a:lnTo>
                    <a:pt x="342834" y="100489"/>
                  </a:lnTo>
                  <a:lnTo>
                    <a:pt x="360723" y="142804"/>
                  </a:lnTo>
                  <a:lnTo>
                    <a:pt x="367065" y="189858"/>
                  </a:lnTo>
                  <a:lnTo>
                    <a:pt x="360723" y="236909"/>
                  </a:lnTo>
                  <a:lnTo>
                    <a:pt x="342834" y="279223"/>
                  </a:lnTo>
                  <a:lnTo>
                    <a:pt x="315101" y="315097"/>
                  </a:lnTo>
                  <a:lnTo>
                    <a:pt x="279226" y="342829"/>
                  </a:lnTo>
                  <a:lnTo>
                    <a:pt x="236912" y="360716"/>
                  </a:lnTo>
                  <a:lnTo>
                    <a:pt x="189864" y="367057"/>
                  </a:lnTo>
                  <a:lnTo>
                    <a:pt x="254148" y="367057"/>
                  </a:lnTo>
                  <a:lnTo>
                    <a:pt x="324049" y="324044"/>
                  </a:lnTo>
                  <a:lnTo>
                    <a:pt x="353763" y="285608"/>
                  </a:lnTo>
                  <a:lnTo>
                    <a:pt x="372928" y="240271"/>
                  </a:lnTo>
                  <a:lnTo>
                    <a:pt x="379722" y="189858"/>
                  </a:lnTo>
                  <a:lnTo>
                    <a:pt x="372928" y="139446"/>
                  </a:lnTo>
                  <a:lnTo>
                    <a:pt x="353763" y="94109"/>
                  </a:lnTo>
                  <a:lnTo>
                    <a:pt x="324049" y="55672"/>
                  </a:lnTo>
                  <a:lnTo>
                    <a:pt x="285612" y="25959"/>
                  </a:lnTo>
                  <a:lnTo>
                    <a:pt x="254145" y="12657"/>
                  </a:lnTo>
                  <a:close/>
                </a:path>
              </a:pathLst>
            </a:custGeom>
            <a:solidFill>
              <a:srgbClr val="11B3EB"/>
            </a:solidFill>
          </p:spPr>
          <p:txBody>
            <a:bodyPr wrap="square" lIns="0" tIns="0" rIns="0" bIns="0" rtlCol="0"/>
            <a:lstStyle/>
            <a:p>
              <a:endParaRPr/>
            </a:p>
          </p:txBody>
        </p:sp>
        <p:pic>
          <p:nvPicPr>
            <p:cNvPr id="10" name="object 10"/>
            <p:cNvPicPr/>
            <p:nvPr/>
          </p:nvPicPr>
          <p:blipFill>
            <a:blip r:embed="rId4" cstate="print"/>
            <a:stretch>
              <a:fillRect/>
            </a:stretch>
          </p:blipFill>
          <p:spPr>
            <a:xfrm>
              <a:off x="1621580" y="7565060"/>
              <a:ext cx="249440" cy="177962"/>
            </a:xfrm>
            <a:prstGeom prst="rect">
              <a:avLst/>
            </a:prstGeom>
          </p:spPr>
        </p:pic>
      </p:grpSp>
      <p:sp>
        <p:nvSpPr>
          <p:cNvPr id="11" name="object 11"/>
          <p:cNvSpPr txBox="1"/>
          <p:nvPr/>
        </p:nvSpPr>
        <p:spPr>
          <a:xfrm>
            <a:off x="2220976" y="7442517"/>
            <a:ext cx="2345690" cy="1488228"/>
          </a:xfrm>
          <a:prstGeom prst="rect">
            <a:avLst/>
          </a:prstGeom>
        </p:spPr>
        <p:txBody>
          <a:bodyPr vert="horz" wrap="square" lIns="0" tIns="15875" rIns="0" bIns="0" rtlCol="0">
            <a:spAutoFit/>
          </a:bodyPr>
          <a:lstStyle/>
          <a:p>
            <a:pPr marL="178435">
              <a:lnSpc>
                <a:spcPct val="100000"/>
              </a:lnSpc>
              <a:spcBef>
                <a:spcPts val="125"/>
              </a:spcBef>
            </a:pPr>
            <a:r>
              <a:rPr lang="en-US" sz="2800" b="1" spc="-114" dirty="0">
                <a:solidFill>
                  <a:srgbClr val="0C0804"/>
                </a:solidFill>
                <a:latin typeface="Arial"/>
                <a:cs typeface="Arial"/>
              </a:rPr>
              <a:t>CASH</a:t>
            </a:r>
            <a:r>
              <a:rPr lang="en-US" sz="2800" b="1" spc="-55" dirty="0">
                <a:solidFill>
                  <a:srgbClr val="0C0804"/>
                </a:solidFill>
                <a:latin typeface="Arial"/>
                <a:cs typeface="Arial"/>
              </a:rPr>
              <a:t> </a:t>
            </a:r>
            <a:r>
              <a:rPr lang="en-US" sz="2800" b="1" spc="-20" dirty="0">
                <a:solidFill>
                  <a:srgbClr val="0C0804"/>
                </a:solidFill>
                <a:latin typeface="Arial"/>
                <a:cs typeface="Arial"/>
              </a:rPr>
              <a:t>FLOW</a:t>
            </a:r>
            <a:endParaRPr sz="2800" b="1" dirty="0">
              <a:latin typeface="Arial"/>
              <a:cs typeface="Arial"/>
            </a:endParaRPr>
          </a:p>
          <a:p>
            <a:pPr marL="12700">
              <a:lnSpc>
                <a:spcPct val="100000"/>
              </a:lnSpc>
              <a:spcBef>
                <a:spcPts val="1435"/>
              </a:spcBef>
            </a:pPr>
            <a:r>
              <a:rPr lang="en-US" sz="2800" spc="-35" dirty="0">
                <a:solidFill>
                  <a:srgbClr val="0C0804"/>
                </a:solidFill>
                <a:latin typeface="Arial"/>
                <a:cs typeface="Arial"/>
              </a:rPr>
              <a:t>Cash</a:t>
            </a:r>
            <a:r>
              <a:rPr lang="en-US" sz="2800" spc="-65" dirty="0">
                <a:solidFill>
                  <a:srgbClr val="0C0804"/>
                </a:solidFill>
                <a:latin typeface="Arial"/>
                <a:cs typeface="Arial"/>
              </a:rPr>
              <a:t> </a:t>
            </a:r>
            <a:r>
              <a:rPr lang="en-US" sz="2800" dirty="0">
                <a:solidFill>
                  <a:srgbClr val="0C0804"/>
                </a:solidFill>
                <a:latin typeface="Arial"/>
                <a:cs typeface="Arial"/>
              </a:rPr>
              <a:t>Flow</a:t>
            </a:r>
            <a:r>
              <a:rPr lang="en-US" sz="2800" spc="-95" dirty="0">
                <a:solidFill>
                  <a:srgbClr val="0C0804"/>
                </a:solidFill>
                <a:latin typeface="Arial"/>
                <a:cs typeface="Arial"/>
              </a:rPr>
              <a:t> </a:t>
            </a:r>
            <a:r>
              <a:rPr lang="en-US" sz="2800" dirty="0">
                <a:solidFill>
                  <a:srgbClr val="0C0804"/>
                </a:solidFill>
                <a:latin typeface="Arial"/>
                <a:cs typeface="Arial"/>
              </a:rPr>
              <a:t>Analysis</a:t>
            </a:r>
            <a:r>
              <a:rPr lang="en-US" sz="2800" spc="-65" dirty="0">
                <a:solidFill>
                  <a:srgbClr val="0C0804"/>
                </a:solidFill>
                <a:latin typeface="Arial"/>
                <a:cs typeface="Arial"/>
              </a:rPr>
              <a:t> </a:t>
            </a:r>
            <a:r>
              <a:rPr lang="en-US" sz="2800" spc="-20" dirty="0">
                <a:solidFill>
                  <a:srgbClr val="0C0804"/>
                </a:solidFill>
                <a:latin typeface="Arial"/>
                <a:cs typeface="Arial"/>
              </a:rPr>
              <a:t>Tool</a:t>
            </a:r>
            <a:endParaRPr lang="en-US" sz="2800" dirty="0">
              <a:latin typeface="Arial"/>
              <a:cs typeface="Arial"/>
            </a:endParaRPr>
          </a:p>
        </p:txBody>
      </p:sp>
      <p:grpSp>
        <p:nvGrpSpPr>
          <p:cNvPr id="12" name="object 12"/>
          <p:cNvGrpSpPr/>
          <p:nvPr/>
        </p:nvGrpSpPr>
        <p:grpSpPr>
          <a:xfrm>
            <a:off x="6725953" y="4844608"/>
            <a:ext cx="379730" cy="370840"/>
            <a:chOff x="6915818" y="4991761"/>
            <a:chExt cx="379730" cy="370840"/>
          </a:xfrm>
        </p:grpSpPr>
        <p:sp>
          <p:nvSpPr>
            <p:cNvPr id="13" name="object 13"/>
            <p:cNvSpPr/>
            <p:nvPr/>
          </p:nvSpPr>
          <p:spPr>
            <a:xfrm>
              <a:off x="6915818" y="4991761"/>
              <a:ext cx="379730" cy="370840"/>
            </a:xfrm>
            <a:custGeom>
              <a:avLst/>
              <a:gdLst/>
              <a:ahLst/>
              <a:cxnLst/>
              <a:rect l="l" t="t" r="r" b="b"/>
              <a:pathLst>
                <a:path w="379729" h="370839">
                  <a:moveTo>
                    <a:pt x="189863" y="0"/>
                  </a:moveTo>
                  <a:lnTo>
                    <a:pt x="139447" y="6623"/>
                  </a:lnTo>
                  <a:lnTo>
                    <a:pt x="94109" y="25310"/>
                  </a:lnTo>
                  <a:lnTo>
                    <a:pt x="55671" y="54280"/>
                  </a:lnTo>
                  <a:lnTo>
                    <a:pt x="25958" y="91756"/>
                  </a:lnTo>
                  <a:lnTo>
                    <a:pt x="6793" y="135959"/>
                  </a:lnTo>
                  <a:lnTo>
                    <a:pt x="0" y="185110"/>
                  </a:lnTo>
                  <a:lnTo>
                    <a:pt x="6793" y="234262"/>
                  </a:lnTo>
                  <a:lnTo>
                    <a:pt x="25958" y="278465"/>
                  </a:lnTo>
                  <a:lnTo>
                    <a:pt x="55672" y="315940"/>
                  </a:lnTo>
                  <a:lnTo>
                    <a:pt x="94109" y="344909"/>
                  </a:lnTo>
                  <a:lnTo>
                    <a:pt x="139448" y="363595"/>
                  </a:lnTo>
                  <a:lnTo>
                    <a:pt x="189864" y="370218"/>
                  </a:lnTo>
                  <a:lnTo>
                    <a:pt x="240276" y="363595"/>
                  </a:lnTo>
                  <a:lnTo>
                    <a:pt x="254148" y="357877"/>
                  </a:lnTo>
                  <a:lnTo>
                    <a:pt x="189864" y="357877"/>
                  </a:lnTo>
                  <a:lnTo>
                    <a:pt x="142807" y="351695"/>
                  </a:lnTo>
                  <a:lnTo>
                    <a:pt x="100491" y="334255"/>
                  </a:lnTo>
                  <a:lnTo>
                    <a:pt x="64616" y="307217"/>
                  </a:lnTo>
                  <a:lnTo>
                    <a:pt x="36884" y="272240"/>
                  </a:lnTo>
                  <a:lnTo>
                    <a:pt x="18997" y="230985"/>
                  </a:lnTo>
                  <a:lnTo>
                    <a:pt x="12657" y="185110"/>
                  </a:lnTo>
                  <a:lnTo>
                    <a:pt x="18997" y="139232"/>
                  </a:lnTo>
                  <a:lnTo>
                    <a:pt x="36884" y="97975"/>
                  </a:lnTo>
                  <a:lnTo>
                    <a:pt x="64615" y="62999"/>
                  </a:lnTo>
                  <a:lnTo>
                    <a:pt x="100490" y="35961"/>
                  </a:lnTo>
                  <a:lnTo>
                    <a:pt x="142807" y="18522"/>
                  </a:lnTo>
                  <a:lnTo>
                    <a:pt x="189863" y="12340"/>
                  </a:lnTo>
                  <a:lnTo>
                    <a:pt x="254145" y="12340"/>
                  </a:lnTo>
                  <a:lnTo>
                    <a:pt x="240275" y="6624"/>
                  </a:lnTo>
                  <a:lnTo>
                    <a:pt x="189863" y="0"/>
                  </a:lnTo>
                  <a:close/>
                </a:path>
                <a:path w="379729" h="370839">
                  <a:moveTo>
                    <a:pt x="254145" y="12340"/>
                  </a:moveTo>
                  <a:lnTo>
                    <a:pt x="189863" y="12340"/>
                  </a:lnTo>
                  <a:lnTo>
                    <a:pt x="236912" y="18522"/>
                  </a:lnTo>
                  <a:lnTo>
                    <a:pt x="279225" y="35961"/>
                  </a:lnTo>
                  <a:lnTo>
                    <a:pt x="315100" y="62999"/>
                  </a:lnTo>
                  <a:lnTo>
                    <a:pt x="342834" y="97976"/>
                  </a:lnTo>
                  <a:lnTo>
                    <a:pt x="360723" y="139233"/>
                  </a:lnTo>
                  <a:lnTo>
                    <a:pt x="367065" y="185110"/>
                  </a:lnTo>
                  <a:lnTo>
                    <a:pt x="360723" y="230985"/>
                  </a:lnTo>
                  <a:lnTo>
                    <a:pt x="342834" y="272240"/>
                  </a:lnTo>
                  <a:lnTo>
                    <a:pt x="315101" y="307217"/>
                  </a:lnTo>
                  <a:lnTo>
                    <a:pt x="279226" y="334255"/>
                  </a:lnTo>
                  <a:lnTo>
                    <a:pt x="236912" y="351695"/>
                  </a:lnTo>
                  <a:lnTo>
                    <a:pt x="189864" y="357877"/>
                  </a:lnTo>
                  <a:lnTo>
                    <a:pt x="254148" y="357877"/>
                  </a:lnTo>
                  <a:lnTo>
                    <a:pt x="324050" y="315940"/>
                  </a:lnTo>
                  <a:lnTo>
                    <a:pt x="353763" y="278465"/>
                  </a:lnTo>
                  <a:lnTo>
                    <a:pt x="372928" y="234263"/>
                  </a:lnTo>
                  <a:lnTo>
                    <a:pt x="379722" y="185110"/>
                  </a:lnTo>
                  <a:lnTo>
                    <a:pt x="372928" y="135959"/>
                  </a:lnTo>
                  <a:lnTo>
                    <a:pt x="353762" y="91756"/>
                  </a:lnTo>
                  <a:lnTo>
                    <a:pt x="324049" y="54280"/>
                  </a:lnTo>
                  <a:lnTo>
                    <a:pt x="285612" y="25310"/>
                  </a:lnTo>
                  <a:lnTo>
                    <a:pt x="254145" y="12340"/>
                  </a:lnTo>
                  <a:close/>
                </a:path>
              </a:pathLst>
            </a:custGeom>
            <a:solidFill>
              <a:srgbClr val="11B3EB"/>
            </a:solidFill>
          </p:spPr>
          <p:txBody>
            <a:bodyPr wrap="square" lIns="0" tIns="0" rIns="0" bIns="0" rtlCol="0"/>
            <a:lstStyle/>
            <a:p>
              <a:endParaRPr/>
            </a:p>
          </p:txBody>
        </p:sp>
        <p:pic>
          <p:nvPicPr>
            <p:cNvPr id="14" name="object 14"/>
            <p:cNvPicPr/>
            <p:nvPr/>
          </p:nvPicPr>
          <p:blipFill>
            <a:blip r:embed="rId3" cstate="print"/>
            <a:srcRect l="2351"/>
            <a:stretch>
              <a:fillRect/>
            </a:stretch>
          </p:blipFill>
          <p:spPr>
            <a:xfrm>
              <a:off x="6974629" y="5086126"/>
              <a:ext cx="249440" cy="173511"/>
            </a:xfrm>
            <a:prstGeom prst="rect">
              <a:avLst/>
            </a:prstGeom>
          </p:spPr>
        </p:pic>
      </p:grpSp>
      <p:sp>
        <p:nvSpPr>
          <p:cNvPr id="15" name="object 15"/>
          <p:cNvSpPr txBox="1"/>
          <p:nvPr/>
        </p:nvSpPr>
        <p:spPr>
          <a:xfrm>
            <a:off x="7326592" y="4844608"/>
            <a:ext cx="3634813" cy="1057341"/>
          </a:xfrm>
          <a:prstGeom prst="rect">
            <a:avLst/>
          </a:prstGeom>
        </p:spPr>
        <p:txBody>
          <a:bodyPr vert="horz" wrap="square" lIns="0" tIns="15875" rIns="0" bIns="0" rtlCol="0">
            <a:spAutoFit/>
          </a:bodyPr>
          <a:lstStyle/>
          <a:p>
            <a:pPr marL="12700">
              <a:lnSpc>
                <a:spcPct val="100000"/>
              </a:lnSpc>
              <a:spcBef>
                <a:spcPts val="125"/>
              </a:spcBef>
            </a:pPr>
            <a:r>
              <a:rPr lang="en-US" sz="2800" spc="-110" dirty="0">
                <a:solidFill>
                  <a:srgbClr val="0C0804"/>
                </a:solidFill>
                <a:latin typeface="Arial"/>
                <a:cs typeface="Arial"/>
              </a:rPr>
              <a:t>PROFIT</a:t>
            </a:r>
            <a:r>
              <a:rPr lang="en-US" sz="2800" spc="-30" dirty="0">
                <a:solidFill>
                  <a:srgbClr val="0C0804"/>
                </a:solidFill>
                <a:latin typeface="Arial"/>
                <a:cs typeface="Arial"/>
              </a:rPr>
              <a:t> </a:t>
            </a:r>
            <a:r>
              <a:rPr lang="en-US" sz="2800" spc="80" dirty="0">
                <a:solidFill>
                  <a:srgbClr val="0C0804"/>
                </a:solidFill>
                <a:latin typeface="Arial"/>
                <a:cs typeface="Arial"/>
              </a:rPr>
              <a:t>&amp;</a:t>
            </a:r>
            <a:r>
              <a:rPr lang="en-US" sz="2800" spc="60" dirty="0">
                <a:solidFill>
                  <a:srgbClr val="0C0804"/>
                </a:solidFill>
                <a:latin typeface="Arial"/>
                <a:cs typeface="Arial"/>
              </a:rPr>
              <a:t> </a:t>
            </a:r>
            <a:r>
              <a:rPr lang="en-US" sz="2800" spc="-155" dirty="0">
                <a:solidFill>
                  <a:srgbClr val="0C0804"/>
                </a:solidFill>
                <a:latin typeface="Arial"/>
                <a:cs typeface="Arial"/>
              </a:rPr>
              <a:t>LOSS</a:t>
            </a:r>
            <a:endParaRPr sz="2800" dirty="0">
              <a:latin typeface="Arial"/>
              <a:cs typeface="Arial"/>
            </a:endParaRPr>
          </a:p>
          <a:p>
            <a:pPr marL="12700">
              <a:lnSpc>
                <a:spcPct val="100000"/>
              </a:lnSpc>
              <a:spcBef>
                <a:spcPts val="1435"/>
              </a:spcBef>
            </a:pPr>
            <a:r>
              <a:rPr lang="en-US" sz="2800" dirty="0">
                <a:solidFill>
                  <a:srgbClr val="0C0804"/>
                </a:solidFill>
                <a:latin typeface="Arial"/>
                <a:cs typeface="Arial"/>
              </a:rPr>
              <a:t>Statement</a:t>
            </a:r>
            <a:r>
              <a:rPr lang="en-US" sz="2800" spc="30" dirty="0">
                <a:solidFill>
                  <a:srgbClr val="0C0804"/>
                </a:solidFill>
                <a:latin typeface="Arial"/>
                <a:cs typeface="Arial"/>
              </a:rPr>
              <a:t> </a:t>
            </a:r>
            <a:r>
              <a:rPr lang="en-US" sz="2800" dirty="0">
                <a:solidFill>
                  <a:srgbClr val="0C0804"/>
                </a:solidFill>
                <a:latin typeface="Arial"/>
                <a:cs typeface="Arial"/>
              </a:rPr>
              <a:t>of</a:t>
            </a:r>
            <a:r>
              <a:rPr lang="en-US" sz="2800" spc="45" dirty="0">
                <a:solidFill>
                  <a:srgbClr val="0C0804"/>
                </a:solidFill>
                <a:latin typeface="Arial"/>
                <a:cs typeface="Arial"/>
              </a:rPr>
              <a:t> </a:t>
            </a:r>
            <a:r>
              <a:rPr lang="en-US" sz="2800" spc="-10" dirty="0">
                <a:solidFill>
                  <a:srgbClr val="0C0804"/>
                </a:solidFill>
                <a:latin typeface="Arial"/>
                <a:cs typeface="Arial"/>
              </a:rPr>
              <a:t>Activities</a:t>
            </a:r>
            <a:endParaRPr lang="en-US" sz="2800" dirty="0">
              <a:latin typeface="Arial"/>
              <a:cs typeface="Arial"/>
            </a:endParaRPr>
          </a:p>
        </p:txBody>
      </p:sp>
      <p:grpSp>
        <p:nvGrpSpPr>
          <p:cNvPr id="16" name="object 16"/>
          <p:cNvGrpSpPr/>
          <p:nvPr/>
        </p:nvGrpSpPr>
        <p:grpSpPr>
          <a:xfrm>
            <a:off x="12156546" y="2888412"/>
            <a:ext cx="342265" cy="370840"/>
            <a:chOff x="12268802" y="4991761"/>
            <a:chExt cx="342265" cy="370840"/>
          </a:xfrm>
        </p:grpSpPr>
        <p:sp>
          <p:nvSpPr>
            <p:cNvPr id="17" name="object 17"/>
            <p:cNvSpPr/>
            <p:nvPr/>
          </p:nvSpPr>
          <p:spPr>
            <a:xfrm>
              <a:off x="12268802" y="4991761"/>
              <a:ext cx="342265" cy="370840"/>
            </a:xfrm>
            <a:custGeom>
              <a:avLst/>
              <a:gdLst/>
              <a:ahLst/>
              <a:cxnLst/>
              <a:rect l="l" t="t" r="r" b="b"/>
              <a:pathLst>
                <a:path w="342265" h="370839">
                  <a:moveTo>
                    <a:pt x="170875" y="0"/>
                  </a:moveTo>
                  <a:lnTo>
                    <a:pt x="125501" y="6623"/>
                  </a:lnTo>
                  <a:lnTo>
                    <a:pt x="84697" y="25310"/>
                  </a:lnTo>
                  <a:lnTo>
                    <a:pt x="50103" y="54280"/>
                  </a:lnTo>
                  <a:lnTo>
                    <a:pt x="23362" y="91756"/>
                  </a:lnTo>
                  <a:lnTo>
                    <a:pt x="6114" y="135959"/>
                  </a:lnTo>
                  <a:lnTo>
                    <a:pt x="0" y="185110"/>
                  </a:lnTo>
                  <a:lnTo>
                    <a:pt x="6114" y="234262"/>
                  </a:lnTo>
                  <a:lnTo>
                    <a:pt x="23362" y="278465"/>
                  </a:lnTo>
                  <a:lnTo>
                    <a:pt x="50104" y="315940"/>
                  </a:lnTo>
                  <a:lnTo>
                    <a:pt x="84698" y="344909"/>
                  </a:lnTo>
                  <a:lnTo>
                    <a:pt x="125502" y="363595"/>
                  </a:lnTo>
                  <a:lnTo>
                    <a:pt x="170876" y="370218"/>
                  </a:lnTo>
                  <a:lnTo>
                    <a:pt x="216247" y="363595"/>
                  </a:lnTo>
                  <a:lnTo>
                    <a:pt x="228731" y="357877"/>
                  </a:lnTo>
                  <a:lnTo>
                    <a:pt x="170876" y="357877"/>
                  </a:lnTo>
                  <a:lnTo>
                    <a:pt x="128526" y="351695"/>
                  </a:lnTo>
                  <a:lnTo>
                    <a:pt x="90441" y="334255"/>
                  </a:lnTo>
                  <a:lnTo>
                    <a:pt x="58154" y="307217"/>
                  </a:lnTo>
                  <a:lnTo>
                    <a:pt x="33196" y="272240"/>
                  </a:lnTo>
                  <a:lnTo>
                    <a:pt x="17097" y="230985"/>
                  </a:lnTo>
                  <a:lnTo>
                    <a:pt x="11391" y="185110"/>
                  </a:lnTo>
                  <a:lnTo>
                    <a:pt x="17097" y="139232"/>
                  </a:lnTo>
                  <a:lnTo>
                    <a:pt x="33195" y="97975"/>
                  </a:lnTo>
                  <a:lnTo>
                    <a:pt x="58153" y="62999"/>
                  </a:lnTo>
                  <a:lnTo>
                    <a:pt x="90440" y="35961"/>
                  </a:lnTo>
                  <a:lnTo>
                    <a:pt x="128525" y="18522"/>
                  </a:lnTo>
                  <a:lnTo>
                    <a:pt x="170875" y="12340"/>
                  </a:lnTo>
                  <a:lnTo>
                    <a:pt x="228728" y="12340"/>
                  </a:lnTo>
                  <a:lnTo>
                    <a:pt x="216246" y="6624"/>
                  </a:lnTo>
                  <a:lnTo>
                    <a:pt x="170875" y="0"/>
                  </a:lnTo>
                  <a:close/>
                </a:path>
                <a:path w="342265" h="370839">
                  <a:moveTo>
                    <a:pt x="228728" y="12340"/>
                  </a:moveTo>
                  <a:lnTo>
                    <a:pt x="170875" y="12340"/>
                  </a:lnTo>
                  <a:lnTo>
                    <a:pt x="213219" y="18522"/>
                  </a:lnTo>
                  <a:lnTo>
                    <a:pt x="251300" y="35961"/>
                  </a:lnTo>
                  <a:lnTo>
                    <a:pt x="283588" y="62999"/>
                  </a:lnTo>
                  <a:lnTo>
                    <a:pt x="308548" y="97976"/>
                  </a:lnTo>
                  <a:lnTo>
                    <a:pt x="324648" y="139233"/>
                  </a:lnTo>
                  <a:lnTo>
                    <a:pt x="330356" y="185110"/>
                  </a:lnTo>
                  <a:lnTo>
                    <a:pt x="324649" y="230985"/>
                  </a:lnTo>
                  <a:lnTo>
                    <a:pt x="308549" y="272240"/>
                  </a:lnTo>
                  <a:lnTo>
                    <a:pt x="283589" y="307217"/>
                  </a:lnTo>
                  <a:lnTo>
                    <a:pt x="251301" y="334255"/>
                  </a:lnTo>
                  <a:lnTo>
                    <a:pt x="213220" y="351695"/>
                  </a:lnTo>
                  <a:lnTo>
                    <a:pt x="170876" y="357877"/>
                  </a:lnTo>
                  <a:lnTo>
                    <a:pt x="228731" y="357877"/>
                  </a:lnTo>
                  <a:lnTo>
                    <a:pt x="291642" y="315940"/>
                  </a:lnTo>
                  <a:lnTo>
                    <a:pt x="318384" y="278465"/>
                  </a:lnTo>
                  <a:lnTo>
                    <a:pt x="335633" y="234263"/>
                  </a:lnTo>
                  <a:lnTo>
                    <a:pt x="341747" y="185110"/>
                  </a:lnTo>
                  <a:lnTo>
                    <a:pt x="335632" y="135959"/>
                  </a:lnTo>
                  <a:lnTo>
                    <a:pt x="318383" y="91756"/>
                  </a:lnTo>
                  <a:lnTo>
                    <a:pt x="291641" y="54280"/>
                  </a:lnTo>
                  <a:lnTo>
                    <a:pt x="257048" y="25310"/>
                  </a:lnTo>
                  <a:lnTo>
                    <a:pt x="228728" y="12340"/>
                  </a:lnTo>
                  <a:close/>
                </a:path>
              </a:pathLst>
            </a:custGeom>
            <a:solidFill>
              <a:srgbClr val="11B3EB"/>
            </a:solidFill>
          </p:spPr>
          <p:txBody>
            <a:bodyPr wrap="square" lIns="0" tIns="0" rIns="0" bIns="0" rtlCol="0"/>
            <a:lstStyle/>
            <a:p>
              <a:endParaRPr/>
            </a:p>
          </p:txBody>
        </p:sp>
        <p:pic>
          <p:nvPicPr>
            <p:cNvPr id="18" name="object 18"/>
            <p:cNvPicPr/>
            <p:nvPr/>
          </p:nvPicPr>
          <p:blipFill>
            <a:blip r:embed="rId5" cstate="print"/>
            <a:stretch>
              <a:fillRect/>
            </a:stretch>
          </p:blipFill>
          <p:spPr>
            <a:xfrm>
              <a:off x="12321731" y="5086126"/>
              <a:ext cx="224494" cy="173511"/>
            </a:xfrm>
            <a:prstGeom prst="rect">
              <a:avLst/>
            </a:prstGeom>
          </p:spPr>
        </p:pic>
      </p:grpSp>
      <p:sp>
        <p:nvSpPr>
          <p:cNvPr id="19" name="object 19"/>
          <p:cNvSpPr txBox="1"/>
          <p:nvPr/>
        </p:nvSpPr>
        <p:spPr>
          <a:xfrm>
            <a:off x="12648598" y="2888412"/>
            <a:ext cx="3574628" cy="1082989"/>
          </a:xfrm>
          <a:prstGeom prst="rect">
            <a:avLst/>
          </a:prstGeom>
        </p:spPr>
        <p:txBody>
          <a:bodyPr vert="horz" wrap="square" lIns="0" tIns="15875" rIns="0" bIns="0" rtlCol="0">
            <a:spAutoFit/>
          </a:bodyPr>
          <a:lstStyle/>
          <a:p>
            <a:pPr marL="33020">
              <a:lnSpc>
                <a:spcPct val="100000"/>
              </a:lnSpc>
              <a:spcBef>
                <a:spcPts val="125"/>
              </a:spcBef>
            </a:pPr>
            <a:r>
              <a:rPr lang="en-US" sz="2800" b="1" spc="-155" dirty="0">
                <a:solidFill>
                  <a:srgbClr val="0C0804"/>
                </a:solidFill>
                <a:latin typeface="Arial"/>
                <a:cs typeface="Arial"/>
              </a:rPr>
              <a:t>BUDGET</a:t>
            </a:r>
            <a:r>
              <a:rPr lang="en-US" sz="2800" b="1" spc="-15" dirty="0">
                <a:solidFill>
                  <a:srgbClr val="0C0804"/>
                </a:solidFill>
                <a:latin typeface="Arial"/>
                <a:cs typeface="Arial"/>
              </a:rPr>
              <a:t> </a:t>
            </a:r>
            <a:r>
              <a:rPr lang="en-US" sz="2800" b="1" dirty="0">
                <a:solidFill>
                  <a:srgbClr val="0C0804"/>
                </a:solidFill>
                <a:latin typeface="Arial"/>
                <a:cs typeface="Arial"/>
              </a:rPr>
              <a:t>vs. </a:t>
            </a:r>
            <a:r>
              <a:rPr lang="en-US" sz="2800" b="1" spc="-85" dirty="0">
                <a:solidFill>
                  <a:srgbClr val="0C0804"/>
                </a:solidFill>
                <a:latin typeface="Arial"/>
                <a:cs typeface="Arial"/>
              </a:rPr>
              <a:t>ACTUAL</a:t>
            </a:r>
            <a:endParaRPr sz="2800" b="1" dirty="0">
              <a:latin typeface="Arial"/>
              <a:cs typeface="Arial"/>
            </a:endParaRPr>
          </a:p>
          <a:p>
            <a:pPr marL="12700">
              <a:lnSpc>
                <a:spcPct val="100000"/>
              </a:lnSpc>
              <a:spcBef>
                <a:spcPts val="1610"/>
              </a:spcBef>
            </a:pPr>
            <a:r>
              <a:rPr lang="en-US" sz="2800" spc="10" dirty="0">
                <a:solidFill>
                  <a:srgbClr val="0C0804"/>
                </a:solidFill>
                <a:latin typeface="Arial"/>
                <a:cs typeface="Arial"/>
              </a:rPr>
              <a:t>Identifying</a:t>
            </a:r>
            <a:r>
              <a:rPr lang="en-US" sz="2800" spc="275" dirty="0">
                <a:solidFill>
                  <a:srgbClr val="0C0804"/>
                </a:solidFill>
                <a:latin typeface="Arial"/>
                <a:cs typeface="Arial"/>
              </a:rPr>
              <a:t> </a:t>
            </a:r>
            <a:r>
              <a:rPr lang="en-US" sz="2800" spc="-10" dirty="0">
                <a:solidFill>
                  <a:srgbClr val="0C0804"/>
                </a:solidFill>
                <a:latin typeface="Arial"/>
                <a:cs typeface="Arial"/>
              </a:rPr>
              <a:t>Trends</a:t>
            </a:r>
            <a:endParaRPr lang="en-US" sz="2800" dirty="0">
              <a:latin typeface="Arial"/>
              <a:cs typeface="Arial"/>
            </a:endParaRPr>
          </a:p>
        </p:txBody>
      </p:sp>
      <p:grpSp>
        <p:nvGrpSpPr>
          <p:cNvPr id="20" name="object 20"/>
          <p:cNvGrpSpPr/>
          <p:nvPr/>
        </p:nvGrpSpPr>
        <p:grpSpPr>
          <a:xfrm>
            <a:off x="12268868" y="7468275"/>
            <a:ext cx="379730" cy="379730"/>
            <a:chOff x="12268868" y="7468275"/>
            <a:chExt cx="379730" cy="379730"/>
          </a:xfrm>
        </p:grpSpPr>
        <p:sp>
          <p:nvSpPr>
            <p:cNvPr id="21" name="object 21"/>
            <p:cNvSpPr/>
            <p:nvPr/>
          </p:nvSpPr>
          <p:spPr>
            <a:xfrm>
              <a:off x="12268868" y="7468275"/>
              <a:ext cx="379730" cy="379730"/>
            </a:xfrm>
            <a:custGeom>
              <a:avLst/>
              <a:gdLst/>
              <a:ahLst/>
              <a:cxnLst/>
              <a:rect l="l" t="t" r="r" b="b"/>
              <a:pathLst>
                <a:path w="379729" h="379729">
                  <a:moveTo>
                    <a:pt x="189863" y="0"/>
                  </a:moveTo>
                  <a:lnTo>
                    <a:pt x="139447" y="6793"/>
                  </a:lnTo>
                  <a:lnTo>
                    <a:pt x="94108" y="25959"/>
                  </a:lnTo>
                  <a:lnTo>
                    <a:pt x="55671" y="55672"/>
                  </a:lnTo>
                  <a:lnTo>
                    <a:pt x="25958" y="94109"/>
                  </a:lnTo>
                  <a:lnTo>
                    <a:pt x="6793" y="139446"/>
                  </a:lnTo>
                  <a:lnTo>
                    <a:pt x="0" y="189858"/>
                  </a:lnTo>
                  <a:lnTo>
                    <a:pt x="6793" y="240271"/>
                  </a:lnTo>
                  <a:lnTo>
                    <a:pt x="25959" y="285608"/>
                  </a:lnTo>
                  <a:lnTo>
                    <a:pt x="55672" y="324044"/>
                  </a:lnTo>
                  <a:lnTo>
                    <a:pt x="94110" y="353756"/>
                  </a:lnTo>
                  <a:lnTo>
                    <a:pt x="139448" y="372921"/>
                  </a:lnTo>
                  <a:lnTo>
                    <a:pt x="189864" y="379714"/>
                  </a:lnTo>
                  <a:lnTo>
                    <a:pt x="240276" y="372921"/>
                  </a:lnTo>
                  <a:lnTo>
                    <a:pt x="254148" y="367057"/>
                  </a:lnTo>
                  <a:lnTo>
                    <a:pt x="189864" y="367057"/>
                  </a:lnTo>
                  <a:lnTo>
                    <a:pt x="142808" y="360716"/>
                  </a:lnTo>
                  <a:lnTo>
                    <a:pt x="100491" y="342829"/>
                  </a:lnTo>
                  <a:lnTo>
                    <a:pt x="64616" y="315097"/>
                  </a:lnTo>
                  <a:lnTo>
                    <a:pt x="36884" y="279223"/>
                  </a:lnTo>
                  <a:lnTo>
                    <a:pt x="18997" y="236909"/>
                  </a:lnTo>
                  <a:lnTo>
                    <a:pt x="12657" y="189858"/>
                  </a:lnTo>
                  <a:lnTo>
                    <a:pt x="18997" y="142804"/>
                  </a:lnTo>
                  <a:lnTo>
                    <a:pt x="36884" y="100489"/>
                  </a:lnTo>
                  <a:lnTo>
                    <a:pt x="64615" y="64615"/>
                  </a:lnTo>
                  <a:lnTo>
                    <a:pt x="100490" y="36884"/>
                  </a:lnTo>
                  <a:lnTo>
                    <a:pt x="142806" y="18997"/>
                  </a:lnTo>
                  <a:lnTo>
                    <a:pt x="189863" y="12657"/>
                  </a:lnTo>
                  <a:lnTo>
                    <a:pt x="254145" y="12657"/>
                  </a:lnTo>
                  <a:lnTo>
                    <a:pt x="240275" y="6793"/>
                  </a:lnTo>
                  <a:lnTo>
                    <a:pt x="189863" y="0"/>
                  </a:lnTo>
                  <a:close/>
                </a:path>
                <a:path w="379729" h="379729">
                  <a:moveTo>
                    <a:pt x="254145" y="12657"/>
                  </a:moveTo>
                  <a:lnTo>
                    <a:pt x="189863" y="12657"/>
                  </a:lnTo>
                  <a:lnTo>
                    <a:pt x="236912" y="18997"/>
                  </a:lnTo>
                  <a:lnTo>
                    <a:pt x="279225" y="36884"/>
                  </a:lnTo>
                  <a:lnTo>
                    <a:pt x="315100" y="64615"/>
                  </a:lnTo>
                  <a:lnTo>
                    <a:pt x="342834" y="100489"/>
                  </a:lnTo>
                  <a:lnTo>
                    <a:pt x="360723" y="142804"/>
                  </a:lnTo>
                  <a:lnTo>
                    <a:pt x="367065" y="189858"/>
                  </a:lnTo>
                  <a:lnTo>
                    <a:pt x="360724" y="236909"/>
                  </a:lnTo>
                  <a:lnTo>
                    <a:pt x="342835" y="279223"/>
                  </a:lnTo>
                  <a:lnTo>
                    <a:pt x="315101" y="315097"/>
                  </a:lnTo>
                  <a:lnTo>
                    <a:pt x="279226" y="342829"/>
                  </a:lnTo>
                  <a:lnTo>
                    <a:pt x="236913" y="360716"/>
                  </a:lnTo>
                  <a:lnTo>
                    <a:pt x="189864" y="367057"/>
                  </a:lnTo>
                  <a:lnTo>
                    <a:pt x="254148" y="367057"/>
                  </a:lnTo>
                  <a:lnTo>
                    <a:pt x="324050" y="324044"/>
                  </a:lnTo>
                  <a:lnTo>
                    <a:pt x="353763" y="285608"/>
                  </a:lnTo>
                  <a:lnTo>
                    <a:pt x="372928" y="240271"/>
                  </a:lnTo>
                  <a:lnTo>
                    <a:pt x="379722" y="189858"/>
                  </a:lnTo>
                  <a:lnTo>
                    <a:pt x="372928" y="139446"/>
                  </a:lnTo>
                  <a:lnTo>
                    <a:pt x="353762" y="94109"/>
                  </a:lnTo>
                  <a:lnTo>
                    <a:pt x="324049" y="55672"/>
                  </a:lnTo>
                  <a:lnTo>
                    <a:pt x="285612" y="25959"/>
                  </a:lnTo>
                  <a:lnTo>
                    <a:pt x="254145" y="12657"/>
                  </a:lnTo>
                  <a:close/>
                </a:path>
              </a:pathLst>
            </a:custGeom>
            <a:solidFill>
              <a:srgbClr val="11B3EB"/>
            </a:solidFill>
          </p:spPr>
          <p:txBody>
            <a:bodyPr wrap="square" lIns="0" tIns="0" rIns="0" bIns="0" rtlCol="0"/>
            <a:lstStyle/>
            <a:p>
              <a:endParaRPr/>
            </a:p>
          </p:txBody>
        </p:sp>
        <p:pic>
          <p:nvPicPr>
            <p:cNvPr id="22" name="object 22"/>
            <p:cNvPicPr/>
            <p:nvPr/>
          </p:nvPicPr>
          <p:blipFill>
            <a:blip r:embed="rId4" cstate="print"/>
            <a:stretch>
              <a:fillRect/>
            </a:stretch>
          </p:blipFill>
          <p:spPr>
            <a:xfrm>
              <a:off x="12327679" y="7565060"/>
              <a:ext cx="249440" cy="177962"/>
            </a:xfrm>
            <a:prstGeom prst="rect">
              <a:avLst/>
            </a:prstGeom>
          </p:spPr>
        </p:pic>
      </p:grpSp>
      <p:sp>
        <p:nvSpPr>
          <p:cNvPr id="23" name="object 23"/>
          <p:cNvSpPr txBox="1"/>
          <p:nvPr/>
        </p:nvSpPr>
        <p:spPr>
          <a:xfrm>
            <a:off x="12930885" y="7442517"/>
            <a:ext cx="4634444" cy="1604029"/>
          </a:xfrm>
          <a:prstGeom prst="rect">
            <a:avLst/>
          </a:prstGeom>
        </p:spPr>
        <p:txBody>
          <a:bodyPr vert="horz" wrap="square" lIns="0" tIns="15875" rIns="0" bIns="0" rtlCol="0">
            <a:spAutoFit/>
          </a:bodyPr>
          <a:lstStyle/>
          <a:p>
            <a:pPr marL="12700">
              <a:lnSpc>
                <a:spcPct val="100000"/>
              </a:lnSpc>
              <a:spcBef>
                <a:spcPts val="125"/>
              </a:spcBef>
            </a:pPr>
            <a:r>
              <a:rPr lang="en-US" sz="2800" b="1" spc="-120" dirty="0">
                <a:solidFill>
                  <a:srgbClr val="0C0804"/>
                </a:solidFill>
                <a:latin typeface="Arial"/>
                <a:cs typeface="Arial"/>
              </a:rPr>
              <a:t>CASH</a:t>
            </a:r>
            <a:r>
              <a:rPr lang="en-US" sz="2800" b="1" spc="-30" dirty="0">
                <a:solidFill>
                  <a:srgbClr val="0C0804"/>
                </a:solidFill>
                <a:latin typeface="Arial"/>
                <a:cs typeface="Arial"/>
              </a:rPr>
              <a:t> </a:t>
            </a:r>
            <a:r>
              <a:rPr lang="en-US" sz="2800" b="1" spc="-100" dirty="0">
                <a:solidFill>
                  <a:srgbClr val="0C0804"/>
                </a:solidFill>
                <a:latin typeface="Arial"/>
                <a:cs typeface="Arial"/>
              </a:rPr>
              <a:t>RESERVES</a:t>
            </a:r>
            <a:endParaRPr sz="2800" b="1" dirty="0">
              <a:latin typeface="Arial"/>
              <a:cs typeface="Arial"/>
            </a:endParaRPr>
          </a:p>
          <a:p>
            <a:pPr marL="12700" marR="5080">
              <a:lnSpc>
                <a:spcPct val="128800"/>
              </a:lnSpc>
              <a:spcBef>
                <a:spcPts val="844"/>
              </a:spcBef>
            </a:pPr>
            <a:r>
              <a:rPr lang="en-US" sz="2800" dirty="0">
                <a:solidFill>
                  <a:srgbClr val="0C0804"/>
                </a:solidFill>
                <a:latin typeface="Arial"/>
                <a:cs typeface="Arial"/>
              </a:rPr>
              <a:t>Funds for emergency situations.</a:t>
            </a:r>
            <a:endParaRPr lang="en-US" sz="2800" dirty="0">
              <a:latin typeface="Arial"/>
              <a:cs typeface="Arial"/>
            </a:endParaRPr>
          </a:p>
        </p:txBody>
      </p:sp>
      <p:pic>
        <p:nvPicPr>
          <p:cNvPr id="25" name="object 25"/>
          <p:cNvPicPr/>
          <p:nvPr/>
        </p:nvPicPr>
        <p:blipFill>
          <a:blip r:embed="rId6" cstate="print"/>
          <a:stretch>
            <a:fillRect/>
          </a:stretch>
        </p:blipFill>
        <p:spPr>
          <a:xfrm>
            <a:off x="6915818" y="6934734"/>
            <a:ext cx="4457700" cy="2628900"/>
          </a:xfrm>
          <a:prstGeom prst="rect">
            <a:avLst/>
          </a:prstGeom>
        </p:spPr>
      </p:pic>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24" name="object 24"/>
          <p:cNvSpPr txBox="1">
            <a:spLocks noGrp="1"/>
          </p:cNvSpPr>
          <p:nvPr>
            <p:ph type="title"/>
          </p:nvPr>
        </p:nvSpPr>
        <p:spPr>
          <a:xfrm>
            <a:off x="377190" y="0"/>
            <a:ext cx="17533619" cy="1828800"/>
          </a:xfrm>
          <a:prstGeom prst="rect">
            <a:avLst/>
          </a:prstGeom>
        </p:spPr>
        <p:txBody>
          <a:bodyPr vert="horz" wrap="square" lIns="0" tIns="0" rIns="0" bIns="0" rtlCol="0" anchor="ctr"/>
          <a:lstStyle/>
          <a:p>
            <a:pPr marL="2601595" marR="5080" indent="-2589530" algn="l">
              <a:lnSpc>
                <a:spcPct val="100000"/>
              </a:lnSpc>
              <a:spcBef>
                <a:spcPts val="610"/>
              </a:spcBef>
            </a:pPr>
            <a:r>
              <a:rPr lang="en-US" sz="6000" b="1">
                <a:solidFill>
                  <a:srgbClr val="FFFFFF"/>
                </a:solidFill>
                <a:latin typeface="Arial"/>
                <a:cs typeface="Arial"/>
              </a:rPr>
              <a:t>UNDERSTANDING FINANCIAL STATEMENTS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8287999" cy="10286997"/>
            <a:chOff x="0" y="0"/>
            <a:chExt cx="18287999" cy="10286997"/>
          </a:xfrm>
        </p:grpSpPr>
        <p:pic>
          <p:nvPicPr>
            <p:cNvPr id="3" name="object 3"/>
            <p:cNvPicPr/>
            <p:nvPr/>
          </p:nvPicPr>
          <p:blipFill>
            <a:blip r:embed="rId2" cstate="print"/>
            <a:stretch>
              <a:fillRect/>
            </a:stretch>
          </p:blipFill>
          <p:spPr>
            <a:xfrm>
              <a:off x="0" y="0"/>
              <a:ext cx="18287999" cy="10286997"/>
            </a:xfrm>
            <a:prstGeom prst="rect">
              <a:avLst/>
            </a:prstGeom>
          </p:spPr>
        </p:pic>
        <p:sp>
          <p:nvSpPr>
            <p:cNvPr id="4" name="object 4"/>
            <p:cNvSpPr/>
            <p:nvPr/>
          </p:nvSpPr>
          <p:spPr>
            <a:xfrm>
              <a:off x="3048000" y="1114425"/>
              <a:ext cx="12515850" cy="9525"/>
            </a:xfrm>
            <a:custGeom>
              <a:avLst/>
              <a:gdLst/>
              <a:ahLst/>
              <a:cxnLst/>
              <a:rect l="l" t="t" r="r" b="b"/>
              <a:pathLst>
                <a:path w="12515850" h="9525">
                  <a:moveTo>
                    <a:pt x="12515850" y="0"/>
                  </a:moveTo>
                  <a:lnTo>
                    <a:pt x="0" y="0"/>
                  </a:lnTo>
                  <a:lnTo>
                    <a:pt x="0" y="9525"/>
                  </a:lnTo>
                  <a:lnTo>
                    <a:pt x="12515850" y="9525"/>
                  </a:lnTo>
                  <a:lnTo>
                    <a:pt x="12515850" y="0"/>
                  </a:lnTo>
                  <a:close/>
                </a:path>
              </a:pathLst>
            </a:custGeom>
            <a:solidFill>
              <a:srgbClr val="FFFFFF"/>
            </a:solidFill>
          </p:spPr>
          <p:txBody>
            <a:bodyPr wrap="square" lIns="0" tIns="0" rIns="0" bIns="0" rtlCol="0"/>
            <a:lstStyle/>
            <a:p>
              <a:endParaRPr/>
            </a:p>
          </p:txBody>
        </p:sp>
      </p:grpSp>
      <p:sp>
        <p:nvSpPr>
          <p:cNvPr id="951" name="White BG"/>
          <p:cNvSpPr/>
          <p:nvPr/>
        </p:nvSpPr>
        <p:spPr>
          <a:xfrm>
            <a:off x="0" y="0"/>
            <a:ext cx="18288000" cy="10287000"/>
          </a:xfrm>
          <a:prstGeom prst="rect">
            <a:avLst/>
          </a:prstGeom>
          <a:solidFill>
            <a:srgbClr val="FFFFFF"/>
          </a:solidFill>
          <a:ln>
            <a:noFill/>
          </a:ln>
        </p:spPr>
        <p:txBody>
          <a:bodyPr/>
          <a:lstStyle/>
          <a:p>
            <a:endParaRPr/>
          </a:p>
        </p:txBody>
      </p:sp>
      <p:sp>
        <p:nvSpPr>
          <p:cNvPr id="6" name="object 6"/>
          <p:cNvSpPr txBox="1"/>
          <p:nvPr/>
        </p:nvSpPr>
        <p:spPr>
          <a:xfrm>
            <a:off x="1147127" y="1891030"/>
            <a:ext cx="1527810" cy="574675"/>
          </a:xfrm>
          <a:prstGeom prst="rect">
            <a:avLst/>
          </a:prstGeom>
        </p:spPr>
        <p:txBody>
          <a:bodyPr vert="horz" wrap="square" lIns="0" tIns="12700" rIns="0" bIns="0" rtlCol="0">
            <a:spAutoFit/>
          </a:bodyPr>
          <a:lstStyle/>
          <a:p>
            <a:pPr marL="12700">
              <a:lnSpc>
                <a:spcPct val="100000"/>
              </a:lnSpc>
              <a:spcBef>
                <a:spcPts val="100"/>
              </a:spcBef>
            </a:pPr>
            <a:r>
              <a:rPr sz="3600" b="1" spc="-10" dirty="0">
                <a:latin typeface="Arial"/>
                <a:cs typeface="Arial"/>
              </a:rPr>
              <a:t>Assets</a:t>
            </a:r>
            <a:endParaRPr sz="3600" dirty="0">
              <a:latin typeface="Arial"/>
              <a:cs typeface="Arial"/>
            </a:endParaRPr>
          </a:p>
        </p:txBody>
      </p:sp>
      <p:sp>
        <p:nvSpPr>
          <p:cNvPr id="7" name="object 7"/>
          <p:cNvSpPr txBox="1"/>
          <p:nvPr/>
        </p:nvSpPr>
        <p:spPr>
          <a:xfrm>
            <a:off x="1147127" y="2986976"/>
            <a:ext cx="6041390" cy="2224405"/>
          </a:xfrm>
          <a:prstGeom prst="rect">
            <a:avLst/>
          </a:prstGeom>
        </p:spPr>
        <p:txBody>
          <a:bodyPr vert="horz" wrap="square" lIns="0" tIns="12065" rIns="0" bIns="0" rtlCol="0">
            <a:spAutoFit/>
          </a:bodyPr>
          <a:lstStyle/>
          <a:p>
            <a:pPr marL="393700" marR="5080" indent="-381635">
              <a:lnSpc>
                <a:spcPct val="100200"/>
              </a:lnSpc>
              <a:spcBef>
                <a:spcPts val="95"/>
              </a:spcBef>
            </a:pPr>
            <a:r>
              <a:rPr sz="3600" dirty="0">
                <a:latin typeface="Arial"/>
                <a:cs typeface="Arial"/>
              </a:rPr>
              <a:t>Current</a:t>
            </a:r>
            <a:r>
              <a:rPr sz="3600" spc="-210" dirty="0">
                <a:latin typeface="Arial"/>
                <a:cs typeface="Arial"/>
              </a:rPr>
              <a:t> </a:t>
            </a:r>
            <a:r>
              <a:rPr sz="3600" spc="-10" dirty="0">
                <a:latin typeface="Arial"/>
                <a:cs typeface="Arial"/>
              </a:rPr>
              <a:t>Assets Checking/Savings</a:t>
            </a:r>
            <a:r>
              <a:rPr sz="3600" spc="-135" dirty="0">
                <a:latin typeface="Arial"/>
                <a:cs typeface="Arial"/>
              </a:rPr>
              <a:t> </a:t>
            </a:r>
            <a:r>
              <a:rPr sz="3600" spc="-10" dirty="0">
                <a:latin typeface="Arial"/>
                <a:cs typeface="Arial"/>
              </a:rPr>
              <a:t>Accounts </a:t>
            </a:r>
            <a:r>
              <a:rPr sz="3600" dirty="0">
                <a:latin typeface="Arial"/>
                <a:cs typeface="Arial"/>
              </a:rPr>
              <a:t>Certificates</a:t>
            </a:r>
            <a:r>
              <a:rPr sz="3600" spc="-70" dirty="0">
                <a:latin typeface="Arial"/>
                <a:cs typeface="Arial"/>
              </a:rPr>
              <a:t> </a:t>
            </a:r>
            <a:r>
              <a:rPr sz="3600" dirty="0">
                <a:latin typeface="Arial"/>
                <a:cs typeface="Arial"/>
              </a:rPr>
              <a:t>of</a:t>
            </a:r>
            <a:r>
              <a:rPr sz="3600" spc="-15" dirty="0">
                <a:latin typeface="Arial"/>
                <a:cs typeface="Arial"/>
              </a:rPr>
              <a:t> </a:t>
            </a:r>
            <a:r>
              <a:rPr sz="3600" spc="-10" dirty="0">
                <a:latin typeface="Arial"/>
                <a:cs typeface="Arial"/>
              </a:rPr>
              <a:t>Deposit </a:t>
            </a:r>
            <a:r>
              <a:rPr sz="3600" dirty="0">
                <a:latin typeface="Arial"/>
                <a:cs typeface="Arial"/>
              </a:rPr>
              <a:t>Other</a:t>
            </a:r>
            <a:r>
              <a:rPr sz="3600" spc="-45" dirty="0">
                <a:latin typeface="Arial"/>
                <a:cs typeface="Arial"/>
              </a:rPr>
              <a:t> </a:t>
            </a:r>
            <a:r>
              <a:rPr sz="3600" dirty="0">
                <a:latin typeface="Arial"/>
                <a:cs typeface="Arial"/>
              </a:rPr>
              <a:t>Liquid</a:t>
            </a:r>
            <a:r>
              <a:rPr sz="3600" spc="-240" dirty="0">
                <a:latin typeface="Arial"/>
                <a:cs typeface="Arial"/>
              </a:rPr>
              <a:t> </a:t>
            </a:r>
            <a:r>
              <a:rPr sz="3600" spc="-10" dirty="0">
                <a:latin typeface="Arial"/>
                <a:cs typeface="Arial"/>
              </a:rPr>
              <a:t>Assets</a:t>
            </a:r>
            <a:endParaRPr sz="3600" dirty="0">
              <a:latin typeface="Arial"/>
              <a:cs typeface="Arial"/>
            </a:endParaRPr>
          </a:p>
        </p:txBody>
      </p:sp>
      <p:sp>
        <p:nvSpPr>
          <p:cNvPr id="8" name="object 8"/>
          <p:cNvSpPr txBox="1"/>
          <p:nvPr/>
        </p:nvSpPr>
        <p:spPr>
          <a:xfrm>
            <a:off x="1147127" y="5732717"/>
            <a:ext cx="4291965" cy="575310"/>
          </a:xfrm>
          <a:prstGeom prst="rect">
            <a:avLst/>
          </a:prstGeom>
        </p:spPr>
        <p:txBody>
          <a:bodyPr vert="horz" wrap="square" lIns="0" tIns="13335" rIns="0" bIns="0" rtlCol="0">
            <a:spAutoFit/>
          </a:bodyPr>
          <a:lstStyle/>
          <a:p>
            <a:pPr marL="12700">
              <a:lnSpc>
                <a:spcPct val="100000"/>
              </a:lnSpc>
              <a:spcBef>
                <a:spcPts val="105"/>
              </a:spcBef>
            </a:pPr>
            <a:r>
              <a:rPr sz="3600">
                <a:latin typeface="Arial"/>
                <a:cs typeface="Arial"/>
              </a:rPr>
              <a:t>Accounts</a:t>
            </a:r>
            <a:r>
              <a:rPr sz="3600" spc="-30">
                <a:latin typeface="Arial"/>
                <a:cs typeface="Arial"/>
              </a:rPr>
              <a:t> </a:t>
            </a:r>
            <a:r>
              <a:rPr sz="3600" spc="-10">
                <a:latin typeface="Arial"/>
                <a:cs typeface="Arial"/>
              </a:rPr>
              <a:t>Receivable</a:t>
            </a:r>
            <a:endParaRPr sz="3600">
              <a:latin typeface="Arial"/>
              <a:cs typeface="Arial"/>
            </a:endParaRPr>
          </a:p>
        </p:txBody>
      </p:sp>
      <p:sp>
        <p:nvSpPr>
          <p:cNvPr id="9" name="object 9"/>
          <p:cNvSpPr txBox="1"/>
          <p:nvPr/>
        </p:nvSpPr>
        <p:spPr>
          <a:xfrm>
            <a:off x="1147127" y="6829679"/>
            <a:ext cx="4295775" cy="1127760"/>
          </a:xfrm>
          <a:prstGeom prst="rect">
            <a:avLst/>
          </a:prstGeom>
        </p:spPr>
        <p:txBody>
          <a:bodyPr vert="horz" wrap="square" lIns="0" tIns="8255" rIns="0" bIns="0" rtlCol="0">
            <a:spAutoFit/>
          </a:bodyPr>
          <a:lstStyle/>
          <a:p>
            <a:pPr marL="520700" marR="5080" indent="-508634">
              <a:lnSpc>
                <a:spcPct val="100800"/>
              </a:lnSpc>
              <a:spcBef>
                <a:spcPts val="65"/>
              </a:spcBef>
            </a:pPr>
            <a:r>
              <a:rPr sz="3600">
                <a:latin typeface="Arial"/>
                <a:cs typeface="Arial"/>
              </a:rPr>
              <a:t>Other</a:t>
            </a:r>
            <a:r>
              <a:rPr sz="3600" spc="-40">
                <a:latin typeface="Arial"/>
                <a:cs typeface="Arial"/>
              </a:rPr>
              <a:t> </a:t>
            </a:r>
            <a:r>
              <a:rPr sz="3600">
                <a:latin typeface="Arial"/>
                <a:cs typeface="Arial"/>
              </a:rPr>
              <a:t>Current</a:t>
            </a:r>
            <a:r>
              <a:rPr sz="3600" spc="-215">
                <a:latin typeface="Arial"/>
                <a:cs typeface="Arial"/>
              </a:rPr>
              <a:t> </a:t>
            </a:r>
            <a:r>
              <a:rPr sz="3600" spc="-10">
                <a:latin typeface="Arial"/>
                <a:cs typeface="Arial"/>
              </a:rPr>
              <a:t>Assets </a:t>
            </a:r>
            <a:r>
              <a:rPr sz="3600">
                <a:latin typeface="Arial"/>
                <a:cs typeface="Arial"/>
              </a:rPr>
              <a:t>Prepaid</a:t>
            </a:r>
            <a:r>
              <a:rPr sz="3600" spc="-35">
                <a:latin typeface="Arial"/>
                <a:cs typeface="Arial"/>
              </a:rPr>
              <a:t> </a:t>
            </a:r>
            <a:r>
              <a:rPr sz="3600" spc="-10">
                <a:latin typeface="Arial"/>
                <a:cs typeface="Arial"/>
              </a:rPr>
              <a:t>Expenses</a:t>
            </a:r>
            <a:endParaRPr sz="3600">
              <a:latin typeface="Arial"/>
              <a:cs typeface="Arial"/>
            </a:endParaRPr>
          </a:p>
        </p:txBody>
      </p:sp>
      <p:sp>
        <p:nvSpPr>
          <p:cNvPr id="10" name="object 10"/>
          <p:cNvSpPr txBox="1"/>
          <p:nvPr/>
        </p:nvSpPr>
        <p:spPr>
          <a:xfrm>
            <a:off x="1147127" y="8478583"/>
            <a:ext cx="2691765" cy="575310"/>
          </a:xfrm>
          <a:prstGeom prst="rect">
            <a:avLst/>
          </a:prstGeom>
        </p:spPr>
        <p:txBody>
          <a:bodyPr vert="horz" wrap="square" lIns="0" tIns="13335" rIns="0" bIns="0" rtlCol="0">
            <a:spAutoFit/>
          </a:bodyPr>
          <a:lstStyle/>
          <a:p>
            <a:pPr marL="12700">
              <a:lnSpc>
                <a:spcPct val="100000"/>
              </a:lnSpc>
              <a:spcBef>
                <a:spcPts val="105"/>
              </a:spcBef>
            </a:pPr>
            <a:r>
              <a:rPr sz="3600" b="1" spc="-35">
                <a:latin typeface="Arial"/>
                <a:cs typeface="Arial"/>
              </a:rPr>
              <a:t>Total</a:t>
            </a:r>
            <a:r>
              <a:rPr sz="3600" b="1" spc="-210">
                <a:latin typeface="Arial"/>
                <a:cs typeface="Arial"/>
              </a:rPr>
              <a:t> </a:t>
            </a:r>
            <a:r>
              <a:rPr sz="3600" b="1" spc="-10">
                <a:latin typeface="Arial"/>
                <a:cs typeface="Arial"/>
              </a:rPr>
              <a:t>Assets</a:t>
            </a:r>
            <a:endParaRPr sz="3600">
              <a:latin typeface="Arial"/>
              <a:cs typeface="Arial"/>
            </a:endParaRPr>
          </a:p>
        </p:txBody>
      </p:sp>
      <p:sp>
        <p:nvSpPr>
          <p:cNvPr id="11" name="object 11"/>
          <p:cNvSpPr txBox="1"/>
          <p:nvPr/>
        </p:nvSpPr>
        <p:spPr>
          <a:xfrm>
            <a:off x="9812908" y="1970087"/>
            <a:ext cx="4598670" cy="575310"/>
          </a:xfrm>
          <a:prstGeom prst="rect">
            <a:avLst/>
          </a:prstGeom>
        </p:spPr>
        <p:txBody>
          <a:bodyPr vert="horz" wrap="square" lIns="0" tIns="13335" rIns="0" bIns="0" rtlCol="0">
            <a:spAutoFit/>
          </a:bodyPr>
          <a:lstStyle/>
          <a:p>
            <a:pPr marL="12700">
              <a:lnSpc>
                <a:spcPct val="100000"/>
              </a:lnSpc>
              <a:spcBef>
                <a:spcPts val="105"/>
              </a:spcBef>
            </a:pPr>
            <a:r>
              <a:rPr sz="3600" b="1">
                <a:latin typeface="Arial"/>
                <a:cs typeface="Arial"/>
              </a:rPr>
              <a:t>Liabilities</a:t>
            </a:r>
            <a:r>
              <a:rPr sz="3600" b="1" spc="-30">
                <a:latin typeface="Arial"/>
                <a:cs typeface="Arial"/>
              </a:rPr>
              <a:t> </a:t>
            </a:r>
            <a:r>
              <a:rPr sz="3600" b="1">
                <a:latin typeface="Arial"/>
                <a:cs typeface="Arial"/>
              </a:rPr>
              <a:t>and</a:t>
            </a:r>
            <a:r>
              <a:rPr sz="3600" b="1" spc="-55">
                <a:latin typeface="Arial"/>
                <a:cs typeface="Arial"/>
              </a:rPr>
              <a:t> </a:t>
            </a:r>
            <a:r>
              <a:rPr sz="3600" b="1" spc="-10">
                <a:latin typeface="Arial"/>
                <a:cs typeface="Arial"/>
              </a:rPr>
              <a:t>Equity</a:t>
            </a:r>
            <a:endParaRPr sz="3600">
              <a:latin typeface="Arial"/>
              <a:cs typeface="Arial"/>
            </a:endParaRPr>
          </a:p>
        </p:txBody>
      </p:sp>
      <p:sp>
        <p:nvSpPr>
          <p:cNvPr id="12" name="object 12"/>
          <p:cNvSpPr txBox="1"/>
          <p:nvPr/>
        </p:nvSpPr>
        <p:spPr>
          <a:xfrm>
            <a:off x="9812908" y="3067050"/>
            <a:ext cx="3662045" cy="2223770"/>
          </a:xfrm>
          <a:prstGeom prst="rect">
            <a:avLst/>
          </a:prstGeom>
        </p:spPr>
        <p:txBody>
          <a:bodyPr vert="horz" wrap="square" lIns="0" tIns="11430" rIns="0" bIns="0" rtlCol="0">
            <a:spAutoFit/>
          </a:bodyPr>
          <a:lstStyle/>
          <a:p>
            <a:pPr marL="12700" marR="5080">
              <a:lnSpc>
                <a:spcPct val="100200"/>
              </a:lnSpc>
              <a:spcBef>
                <a:spcPts val="90"/>
              </a:spcBef>
            </a:pPr>
            <a:r>
              <a:rPr sz="3600" dirty="0">
                <a:latin typeface="Arial"/>
                <a:cs typeface="Arial"/>
              </a:rPr>
              <a:t>Current</a:t>
            </a:r>
            <a:r>
              <a:rPr sz="3600" spc="-55" dirty="0">
                <a:latin typeface="Arial"/>
                <a:cs typeface="Arial"/>
              </a:rPr>
              <a:t> </a:t>
            </a:r>
            <a:r>
              <a:rPr sz="3600" spc="-10" dirty="0">
                <a:latin typeface="Arial"/>
                <a:cs typeface="Arial"/>
              </a:rPr>
              <a:t>Liabilities </a:t>
            </a:r>
            <a:r>
              <a:rPr sz="3600" dirty="0">
                <a:latin typeface="Arial"/>
                <a:cs typeface="Arial"/>
              </a:rPr>
              <a:t>Other</a:t>
            </a:r>
            <a:r>
              <a:rPr sz="3600" spc="-45" dirty="0">
                <a:latin typeface="Arial"/>
                <a:cs typeface="Arial"/>
              </a:rPr>
              <a:t> </a:t>
            </a:r>
            <a:r>
              <a:rPr sz="3600" spc="-10" dirty="0">
                <a:latin typeface="Arial"/>
                <a:cs typeface="Arial"/>
              </a:rPr>
              <a:t>Liabilities </a:t>
            </a:r>
            <a:r>
              <a:rPr sz="3600" dirty="0">
                <a:latin typeface="Arial"/>
                <a:cs typeface="Arial"/>
              </a:rPr>
              <a:t>Unearned</a:t>
            </a:r>
            <a:r>
              <a:rPr sz="3600" spc="-35" dirty="0">
                <a:latin typeface="Arial"/>
                <a:cs typeface="Arial"/>
              </a:rPr>
              <a:t> </a:t>
            </a:r>
            <a:r>
              <a:rPr sz="3600" spc="-10" dirty="0">
                <a:latin typeface="Arial"/>
                <a:cs typeface="Arial"/>
              </a:rPr>
              <a:t>Income </a:t>
            </a:r>
            <a:r>
              <a:rPr sz="3600" spc="-35" dirty="0">
                <a:latin typeface="Arial"/>
                <a:cs typeface="Arial"/>
              </a:rPr>
              <a:t>Taxes</a:t>
            </a:r>
            <a:r>
              <a:rPr sz="3600" spc="-215" dirty="0">
                <a:latin typeface="Arial"/>
                <a:cs typeface="Arial"/>
              </a:rPr>
              <a:t> </a:t>
            </a:r>
            <a:r>
              <a:rPr sz="3600" spc="-10" dirty="0">
                <a:latin typeface="Arial"/>
                <a:cs typeface="Arial"/>
              </a:rPr>
              <a:t>Payable</a:t>
            </a:r>
            <a:endParaRPr sz="3600" dirty="0">
              <a:latin typeface="Arial"/>
              <a:cs typeface="Arial"/>
            </a:endParaRPr>
          </a:p>
        </p:txBody>
      </p:sp>
      <p:sp>
        <p:nvSpPr>
          <p:cNvPr id="13" name="object 13"/>
          <p:cNvSpPr txBox="1"/>
          <p:nvPr/>
        </p:nvSpPr>
        <p:spPr>
          <a:xfrm>
            <a:off x="9812908" y="5812790"/>
            <a:ext cx="1423670" cy="574675"/>
          </a:xfrm>
          <a:prstGeom prst="rect">
            <a:avLst/>
          </a:prstGeom>
        </p:spPr>
        <p:txBody>
          <a:bodyPr vert="horz" wrap="square" lIns="0" tIns="12700" rIns="0" bIns="0" rtlCol="0">
            <a:spAutoFit/>
          </a:bodyPr>
          <a:lstStyle/>
          <a:p>
            <a:pPr marL="12700">
              <a:lnSpc>
                <a:spcPct val="100000"/>
              </a:lnSpc>
              <a:spcBef>
                <a:spcPts val="100"/>
              </a:spcBef>
            </a:pPr>
            <a:r>
              <a:rPr sz="3600" b="1" spc="-10">
                <a:latin typeface="Arial"/>
                <a:cs typeface="Arial"/>
              </a:rPr>
              <a:t>Equity</a:t>
            </a:r>
            <a:endParaRPr sz="3600">
              <a:latin typeface="Arial"/>
              <a:cs typeface="Arial"/>
            </a:endParaRPr>
          </a:p>
        </p:txBody>
      </p:sp>
      <p:sp>
        <p:nvSpPr>
          <p:cNvPr id="14" name="object 14"/>
          <p:cNvSpPr txBox="1"/>
          <p:nvPr/>
        </p:nvSpPr>
        <p:spPr>
          <a:xfrm>
            <a:off x="9812908" y="6909054"/>
            <a:ext cx="5788025" cy="574675"/>
          </a:xfrm>
          <a:prstGeom prst="rect">
            <a:avLst/>
          </a:prstGeom>
        </p:spPr>
        <p:txBody>
          <a:bodyPr vert="horz" wrap="square" lIns="0" tIns="12700" rIns="0" bIns="0" rtlCol="0">
            <a:spAutoFit/>
          </a:bodyPr>
          <a:lstStyle/>
          <a:p>
            <a:pPr marL="12700">
              <a:lnSpc>
                <a:spcPct val="100000"/>
              </a:lnSpc>
              <a:spcBef>
                <a:spcPts val="100"/>
              </a:spcBef>
            </a:pPr>
            <a:r>
              <a:rPr sz="3600" b="1" spc="-20">
                <a:latin typeface="Arial"/>
                <a:cs typeface="Arial"/>
              </a:rPr>
              <a:t>Total</a:t>
            </a:r>
            <a:r>
              <a:rPr sz="3600" b="1" spc="-114">
                <a:latin typeface="Arial"/>
                <a:cs typeface="Arial"/>
              </a:rPr>
              <a:t> </a:t>
            </a:r>
            <a:r>
              <a:rPr sz="3600" b="1">
                <a:latin typeface="Arial"/>
                <a:cs typeface="Arial"/>
              </a:rPr>
              <a:t>Liabilities</a:t>
            </a:r>
            <a:r>
              <a:rPr sz="3600" b="1" spc="-55">
                <a:latin typeface="Arial"/>
                <a:cs typeface="Arial"/>
              </a:rPr>
              <a:t> </a:t>
            </a:r>
            <a:r>
              <a:rPr sz="3600" b="1">
                <a:latin typeface="Arial"/>
                <a:cs typeface="Arial"/>
              </a:rPr>
              <a:t>and</a:t>
            </a:r>
            <a:r>
              <a:rPr sz="3600" b="1" spc="-35">
                <a:latin typeface="Arial"/>
                <a:cs typeface="Arial"/>
              </a:rPr>
              <a:t> </a:t>
            </a:r>
            <a:r>
              <a:rPr sz="3600" b="1" spc="-10">
                <a:latin typeface="Arial"/>
                <a:cs typeface="Arial"/>
              </a:rPr>
              <a:t>Equity</a:t>
            </a:r>
            <a:endParaRPr sz="3600">
              <a:latin typeface="Arial"/>
              <a:cs typeface="Arial"/>
            </a:endParaRPr>
          </a:p>
        </p:txBody>
      </p:sp>
      <p:sp>
        <p:nvSpPr>
          <p:cNvPr id="15" name="object 15"/>
          <p:cNvSpPr txBox="1"/>
          <p:nvPr/>
        </p:nvSpPr>
        <p:spPr>
          <a:xfrm>
            <a:off x="307657" y="9309066"/>
            <a:ext cx="15810230" cy="712470"/>
          </a:xfrm>
          <a:prstGeom prst="rect">
            <a:avLst/>
          </a:prstGeom>
        </p:spPr>
        <p:txBody>
          <a:bodyPr vert="horz" wrap="square" lIns="0" tIns="12700" rIns="0" bIns="0" rtlCol="0">
            <a:spAutoFit/>
          </a:bodyPr>
          <a:lstStyle/>
          <a:p>
            <a:pPr marL="12700" marR="5080">
              <a:lnSpc>
                <a:spcPct val="100000"/>
              </a:lnSpc>
              <a:spcBef>
                <a:spcPts val="100"/>
              </a:spcBef>
              <a:tabLst>
                <a:tab pos="3507740" algn="l"/>
              </a:tabLst>
            </a:pPr>
            <a:r>
              <a:rPr lang="en-US" sz="2249" dirty="0">
                <a:latin typeface="Arial"/>
                <a:cs typeface="Arial"/>
              </a:rPr>
              <a:t>The</a:t>
            </a:r>
            <a:r>
              <a:rPr lang="en-US" sz="2249" spc="-40" dirty="0">
                <a:latin typeface="Arial"/>
                <a:cs typeface="Arial"/>
              </a:rPr>
              <a:t> </a:t>
            </a:r>
            <a:r>
              <a:rPr lang="en-US" sz="2249" dirty="0">
                <a:latin typeface="Arial"/>
                <a:cs typeface="Arial"/>
              </a:rPr>
              <a:t>Statement</a:t>
            </a:r>
            <a:r>
              <a:rPr lang="en-US" sz="2249" spc="-10" dirty="0">
                <a:latin typeface="Arial"/>
                <a:cs typeface="Arial"/>
              </a:rPr>
              <a:t> </a:t>
            </a:r>
            <a:r>
              <a:rPr lang="en-US" sz="2249" dirty="0">
                <a:latin typeface="Arial"/>
                <a:cs typeface="Arial"/>
              </a:rPr>
              <a:t>of</a:t>
            </a:r>
            <a:r>
              <a:rPr lang="en-US" sz="2249" spc="-80" dirty="0">
                <a:latin typeface="Arial"/>
                <a:cs typeface="Arial"/>
              </a:rPr>
              <a:t> </a:t>
            </a:r>
            <a:r>
              <a:rPr lang="en-US" sz="2249" dirty="0">
                <a:latin typeface="Arial"/>
                <a:cs typeface="Arial"/>
              </a:rPr>
              <a:t>Financial</a:t>
            </a:r>
            <a:r>
              <a:rPr lang="en-US" sz="2249" spc="-30" dirty="0">
                <a:latin typeface="Arial"/>
                <a:cs typeface="Arial"/>
              </a:rPr>
              <a:t> </a:t>
            </a:r>
            <a:r>
              <a:rPr lang="en-US" sz="2249" dirty="0">
                <a:latin typeface="Arial"/>
                <a:cs typeface="Arial"/>
              </a:rPr>
              <a:t>Position</a:t>
            </a:r>
            <a:r>
              <a:rPr lang="en-US" sz="2249" spc="-35" dirty="0">
                <a:latin typeface="Arial"/>
                <a:cs typeface="Arial"/>
              </a:rPr>
              <a:t> </a:t>
            </a:r>
            <a:r>
              <a:rPr lang="en-US" sz="2249" dirty="0">
                <a:latin typeface="Arial"/>
                <a:cs typeface="Arial"/>
              </a:rPr>
              <a:t>is</a:t>
            </a:r>
            <a:r>
              <a:rPr lang="en-US" sz="2249" spc="20" dirty="0">
                <a:latin typeface="Arial"/>
                <a:cs typeface="Arial"/>
              </a:rPr>
              <a:t> </a:t>
            </a:r>
            <a:r>
              <a:rPr lang="en-US" sz="2249" dirty="0">
                <a:latin typeface="Arial"/>
                <a:cs typeface="Arial"/>
              </a:rPr>
              <a:t>a</a:t>
            </a:r>
            <a:r>
              <a:rPr lang="en-US" sz="2249" spc="-35" dirty="0">
                <a:latin typeface="Arial"/>
                <a:cs typeface="Arial"/>
              </a:rPr>
              <a:t> </a:t>
            </a:r>
            <a:r>
              <a:rPr lang="en-US" sz="2249" dirty="0">
                <a:latin typeface="Arial"/>
                <a:cs typeface="Arial"/>
              </a:rPr>
              <a:t>snapshot</a:t>
            </a:r>
            <a:r>
              <a:rPr lang="en-US" sz="2249" spc="-80" dirty="0">
                <a:latin typeface="Arial"/>
                <a:cs typeface="Arial"/>
              </a:rPr>
              <a:t> </a:t>
            </a:r>
            <a:r>
              <a:rPr lang="en-US" sz="2249" dirty="0">
                <a:latin typeface="Arial"/>
                <a:cs typeface="Arial"/>
              </a:rPr>
              <a:t>of</a:t>
            </a:r>
            <a:r>
              <a:rPr lang="en-US" sz="2249" spc="-10" dirty="0">
                <a:latin typeface="Arial"/>
                <a:cs typeface="Arial"/>
              </a:rPr>
              <a:t> </a:t>
            </a:r>
            <a:r>
              <a:rPr lang="en-US" sz="2249" dirty="0">
                <a:latin typeface="Arial"/>
                <a:cs typeface="Arial"/>
              </a:rPr>
              <a:t>the</a:t>
            </a:r>
            <a:r>
              <a:rPr lang="en-US" sz="2249" spc="-30" dirty="0">
                <a:latin typeface="Arial"/>
                <a:cs typeface="Arial"/>
              </a:rPr>
              <a:t> </a:t>
            </a:r>
            <a:r>
              <a:rPr lang="en-US" sz="2249" dirty="0">
                <a:latin typeface="Arial"/>
                <a:cs typeface="Arial"/>
              </a:rPr>
              <a:t>financial</a:t>
            </a:r>
            <a:r>
              <a:rPr lang="en-US" sz="2249" spc="-35" dirty="0">
                <a:latin typeface="Arial"/>
                <a:cs typeface="Arial"/>
              </a:rPr>
              <a:t> </a:t>
            </a:r>
            <a:r>
              <a:rPr lang="en-US" sz="2249" dirty="0">
                <a:latin typeface="Arial"/>
                <a:cs typeface="Arial"/>
              </a:rPr>
              <a:t>position</a:t>
            </a:r>
            <a:r>
              <a:rPr lang="en-US" sz="2249" spc="-30" dirty="0">
                <a:latin typeface="Arial"/>
                <a:cs typeface="Arial"/>
              </a:rPr>
              <a:t> </a:t>
            </a:r>
            <a:r>
              <a:rPr lang="en-US" sz="2249" dirty="0">
                <a:latin typeface="Arial"/>
                <a:cs typeface="Arial"/>
              </a:rPr>
              <a:t>of</a:t>
            </a:r>
            <a:r>
              <a:rPr lang="en-US" sz="2249" spc="-10" dirty="0">
                <a:latin typeface="Arial"/>
                <a:cs typeface="Arial"/>
              </a:rPr>
              <a:t> </a:t>
            </a:r>
            <a:r>
              <a:rPr lang="en-US" sz="2249" dirty="0">
                <a:latin typeface="Arial"/>
                <a:cs typeface="Arial"/>
              </a:rPr>
              <a:t>the</a:t>
            </a:r>
            <a:r>
              <a:rPr lang="en-US" sz="2249" spc="-35" dirty="0">
                <a:latin typeface="Arial"/>
                <a:cs typeface="Arial"/>
              </a:rPr>
              <a:t> C</a:t>
            </a:r>
            <a:r>
              <a:rPr lang="en-US" sz="2249" dirty="0">
                <a:latin typeface="Arial"/>
                <a:cs typeface="Arial"/>
              </a:rPr>
              <a:t>hapter</a:t>
            </a:r>
            <a:r>
              <a:rPr lang="en-US" sz="2249" spc="-55" dirty="0">
                <a:latin typeface="Arial"/>
                <a:cs typeface="Arial"/>
              </a:rPr>
              <a:t> </a:t>
            </a:r>
            <a:r>
              <a:rPr lang="en-US" sz="2249" dirty="0">
                <a:latin typeface="Arial"/>
                <a:cs typeface="Arial"/>
              </a:rPr>
              <a:t>at</a:t>
            </a:r>
            <a:r>
              <a:rPr lang="en-US" sz="2249" spc="-10" dirty="0">
                <a:latin typeface="Arial"/>
                <a:cs typeface="Arial"/>
              </a:rPr>
              <a:t> </a:t>
            </a:r>
            <a:r>
              <a:rPr lang="en-US" sz="2249" dirty="0">
                <a:latin typeface="Arial"/>
                <a:cs typeface="Arial"/>
              </a:rPr>
              <a:t>a</a:t>
            </a:r>
            <a:r>
              <a:rPr lang="en-US" sz="2249" spc="-35" dirty="0">
                <a:latin typeface="Arial"/>
                <a:cs typeface="Arial"/>
              </a:rPr>
              <a:t> </a:t>
            </a:r>
            <a:r>
              <a:rPr lang="en-US" sz="2249" dirty="0">
                <a:latin typeface="Arial"/>
                <a:cs typeface="Arial"/>
              </a:rPr>
              <a:t>specified</a:t>
            </a:r>
            <a:r>
              <a:rPr lang="en-US" sz="2249" spc="-35" dirty="0">
                <a:latin typeface="Arial"/>
                <a:cs typeface="Arial"/>
              </a:rPr>
              <a:t> </a:t>
            </a:r>
            <a:r>
              <a:rPr lang="en-US" sz="2249" dirty="0">
                <a:latin typeface="Arial"/>
                <a:cs typeface="Arial"/>
              </a:rPr>
              <a:t>time,</a:t>
            </a:r>
            <a:r>
              <a:rPr lang="en-US" sz="2249" spc="-10" dirty="0">
                <a:latin typeface="Arial"/>
                <a:cs typeface="Arial"/>
              </a:rPr>
              <a:t> </a:t>
            </a:r>
            <a:r>
              <a:rPr lang="en-US" sz="2249" dirty="0">
                <a:latin typeface="Arial"/>
                <a:cs typeface="Arial"/>
              </a:rPr>
              <a:t>such</a:t>
            </a:r>
            <a:r>
              <a:rPr lang="en-US" sz="2249" spc="-35" dirty="0">
                <a:latin typeface="Arial"/>
                <a:cs typeface="Arial"/>
              </a:rPr>
              <a:t> </a:t>
            </a:r>
            <a:r>
              <a:rPr lang="en-US" sz="2249" dirty="0">
                <a:latin typeface="Arial"/>
                <a:cs typeface="Arial"/>
              </a:rPr>
              <a:t>as</a:t>
            </a:r>
            <a:r>
              <a:rPr lang="en-US" sz="2249" spc="-35" dirty="0">
                <a:latin typeface="Arial"/>
                <a:cs typeface="Arial"/>
              </a:rPr>
              <a:t> </a:t>
            </a:r>
            <a:r>
              <a:rPr lang="en-US" sz="2249" spc="-10" dirty="0">
                <a:latin typeface="Arial"/>
                <a:cs typeface="Arial"/>
              </a:rPr>
              <a:t>quarterly, semi-annually,</a:t>
            </a:r>
            <a:r>
              <a:rPr lang="en-US" sz="2249" spc="-45" dirty="0">
                <a:latin typeface="Arial"/>
                <a:cs typeface="Arial"/>
              </a:rPr>
              <a:t> </a:t>
            </a:r>
            <a:r>
              <a:rPr lang="en-US" sz="2249" dirty="0">
                <a:latin typeface="Arial"/>
                <a:cs typeface="Arial"/>
              </a:rPr>
              <a:t>or</a:t>
            </a:r>
            <a:r>
              <a:rPr lang="en-US" sz="2249" spc="-90" dirty="0">
                <a:latin typeface="Arial"/>
                <a:cs typeface="Arial"/>
              </a:rPr>
              <a:t> </a:t>
            </a:r>
            <a:r>
              <a:rPr lang="en-US" sz="2249" spc="-10" dirty="0">
                <a:latin typeface="Arial"/>
                <a:cs typeface="Arial"/>
              </a:rPr>
              <a:t>annually. </a:t>
            </a:r>
            <a:r>
              <a:rPr lang="en-US" sz="2249" dirty="0">
                <a:latin typeface="Arial"/>
                <a:cs typeface="Arial"/>
              </a:rPr>
              <a:t>At</a:t>
            </a:r>
            <a:r>
              <a:rPr lang="en-US" sz="2249" spc="5" dirty="0">
                <a:latin typeface="Arial"/>
                <a:cs typeface="Arial"/>
              </a:rPr>
              <a:t> </a:t>
            </a:r>
            <a:r>
              <a:rPr lang="en-US" sz="2249" dirty="0">
                <a:latin typeface="Arial"/>
                <a:cs typeface="Arial"/>
              </a:rPr>
              <a:t>that</a:t>
            </a:r>
            <a:r>
              <a:rPr lang="en-US" sz="2249" spc="5" dirty="0">
                <a:latin typeface="Arial"/>
                <a:cs typeface="Arial"/>
              </a:rPr>
              <a:t> </a:t>
            </a:r>
            <a:r>
              <a:rPr lang="en-US" sz="2249" dirty="0">
                <a:latin typeface="Arial"/>
                <a:cs typeface="Arial"/>
              </a:rPr>
              <a:t>specific</a:t>
            </a:r>
            <a:r>
              <a:rPr lang="en-US" sz="2249" spc="-45" dirty="0">
                <a:latin typeface="Arial"/>
                <a:cs typeface="Arial"/>
              </a:rPr>
              <a:t> point in time,</a:t>
            </a:r>
            <a:r>
              <a:rPr lang="en-US" sz="2249" spc="-65" dirty="0">
                <a:latin typeface="Arial"/>
                <a:cs typeface="Arial"/>
              </a:rPr>
              <a:t> </a:t>
            </a:r>
            <a:r>
              <a:rPr lang="en-US" sz="2249" dirty="0">
                <a:latin typeface="Arial"/>
                <a:cs typeface="Arial"/>
              </a:rPr>
              <a:t>it</a:t>
            </a:r>
            <a:r>
              <a:rPr lang="en-US" sz="2249" spc="10" dirty="0">
                <a:latin typeface="Arial"/>
                <a:cs typeface="Arial"/>
              </a:rPr>
              <a:t> </a:t>
            </a:r>
            <a:r>
              <a:rPr lang="en-US" sz="2249" dirty="0">
                <a:latin typeface="Arial"/>
                <a:cs typeface="Arial"/>
              </a:rPr>
              <a:t>shows</a:t>
            </a:r>
            <a:r>
              <a:rPr lang="en-US" sz="2249" spc="-45" dirty="0">
                <a:latin typeface="Arial"/>
                <a:cs typeface="Arial"/>
              </a:rPr>
              <a:t> </a:t>
            </a:r>
            <a:r>
              <a:rPr lang="en-US" sz="2249" dirty="0">
                <a:latin typeface="Arial"/>
                <a:cs typeface="Arial"/>
              </a:rPr>
              <a:t>total</a:t>
            </a:r>
            <a:r>
              <a:rPr lang="en-US" sz="2249" spc="-20" dirty="0">
                <a:latin typeface="Arial"/>
                <a:cs typeface="Arial"/>
              </a:rPr>
              <a:t> </a:t>
            </a:r>
            <a:r>
              <a:rPr lang="en-US" sz="2249" dirty="0">
                <a:latin typeface="Arial"/>
                <a:cs typeface="Arial"/>
              </a:rPr>
              <a:t>assets,</a:t>
            </a:r>
            <a:r>
              <a:rPr lang="en-US" sz="2249" spc="-65" dirty="0">
                <a:latin typeface="Arial"/>
                <a:cs typeface="Arial"/>
              </a:rPr>
              <a:t> </a:t>
            </a:r>
            <a:r>
              <a:rPr lang="en-US" sz="2249" dirty="0">
                <a:latin typeface="Arial"/>
                <a:cs typeface="Arial"/>
              </a:rPr>
              <a:t>liabilities,</a:t>
            </a:r>
            <a:r>
              <a:rPr lang="en-US" sz="2249" spc="-65" dirty="0">
                <a:latin typeface="Arial"/>
                <a:cs typeface="Arial"/>
              </a:rPr>
              <a:t> </a:t>
            </a:r>
            <a:r>
              <a:rPr lang="en-US" sz="2249" dirty="0">
                <a:latin typeface="Arial"/>
                <a:cs typeface="Arial"/>
              </a:rPr>
              <a:t>and</a:t>
            </a:r>
            <a:r>
              <a:rPr lang="en-US" sz="2249" spc="-15" dirty="0">
                <a:latin typeface="Arial"/>
                <a:cs typeface="Arial"/>
              </a:rPr>
              <a:t> e</a:t>
            </a:r>
            <a:r>
              <a:rPr lang="en-US" sz="2249" spc="-10" dirty="0">
                <a:latin typeface="Arial"/>
                <a:cs typeface="Arial"/>
              </a:rPr>
              <a:t>quities.</a:t>
            </a:r>
            <a:endParaRPr lang="en-US" sz="2249" dirty="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5" name="object 5"/>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algn="l">
              <a:lnSpc>
                <a:spcPct val="100000"/>
              </a:lnSpc>
              <a:spcBef>
                <a:spcPts val="130"/>
              </a:spcBef>
            </a:pPr>
            <a:r>
              <a:rPr lang="en-US" sz="6000" b="1">
                <a:solidFill>
                  <a:srgbClr val="FFFFFF"/>
                </a:solidFill>
              </a:rPr>
              <a:t>STATEMENT OF FINANCIAL POSITION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8287999" cy="10286997"/>
            <a:chOff x="0" y="0"/>
            <a:chExt cx="18287999" cy="10286997"/>
          </a:xfrm>
        </p:grpSpPr>
        <p:pic>
          <p:nvPicPr>
            <p:cNvPr id="3" name="object 3"/>
            <p:cNvPicPr/>
            <p:nvPr/>
          </p:nvPicPr>
          <p:blipFill>
            <a:blip r:embed="rId2" cstate="print"/>
            <a:stretch>
              <a:fillRect/>
            </a:stretch>
          </p:blipFill>
          <p:spPr>
            <a:xfrm>
              <a:off x="0" y="0"/>
              <a:ext cx="18287999" cy="10286997"/>
            </a:xfrm>
            <a:prstGeom prst="rect">
              <a:avLst/>
            </a:prstGeom>
          </p:spPr>
        </p:pic>
        <p:sp>
          <p:nvSpPr>
            <p:cNvPr id="4" name="object 4"/>
            <p:cNvSpPr/>
            <p:nvPr/>
          </p:nvSpPr>
          <p:spPr>
            <a:xfrm>
              <a:off x="3048000" y="1466850"/>
              <a:ext cx="12515850" cy="9525"/>
            </a:xfrm>
            <a:custGeom>
              <a:avLst/>
              <a:gdLst/>
              <a:ahLst/>
              <a:cxnLst/>
              <a:rect l="l" t="t" r="r" b="b"/>
              <a:pathLst>
                <a:path w="12515850" h="9525">
                  <a:moveTo>
                    <a:pt x="12515850" y="0"/>
                  </a:moveTo>
                  <a:lnTo>
                    <a:pt x="0" y="0"/>
                  </a:lnTo>
                  <a:lnTo>
                    <a:pt x="0" y="9525"/>
                  </a:lnTo>
                  <a:lnTo>
                    <a:pt x="12515850" y="9525"/>
                  </a:lnTo>
                  <a:lnTo>
                    <a:pt x="12515850" y="0"/>
                  </a:lnTo>
                  <a:close/>
                </a:path>
              </a:pathLst>
            </a:custGeom>
            <a:solidFill>
              <a:srgbClr val="FFFFFF"/>
            </a:solidFill>
          </p:spPr>
          <p:txBody>
            <a:bodyPr wrap="square" lIns="0" tIns="0" rIns="0" bIns="0" rtlCol="0"/>
            <a:lstStyle/>
            <a:p>
              <a:endParaRPr/>
            </a:p>
          </p:txBody>
        </p:sp>
      </p:grpSp>
      <p:sp>
        <p:nvSpPr>
          <p:cNvPr id="951" name="White BG"/>
          <p:cNvSpPr/>
          <p:nvPr/>
        </p:nvSpPr>
        <p:spPr>
          <a:xfrm>
            <a:off x="0" y="0"/>
            <a:ext cx="18288000" cy="10287000"/>
          </a:xfrm>
          <a:prstGeom prst="rect">
            <a:avLst/>
          </a:prstGeom>
          <a:solidFill>
            <a:srgbClr val="FFFFFF"/>
          </a:solidFill>
          <a:ln>
            <a:noFill/>
          </a:ln>
        </p:spPr>
        <p:txBody>
          <a:bodyPr/>
          <a:lstStyle/>
          <a:p>
            <a:endParaRPr/>
          </a:p>
        </p:txBody>
      </p:sp>
      <p:sp>
        <p:nvSpPr>
          <p:cNvPr id="6" name="object 6"/>
          <p:cNvSpPr txBox="1"/>
          <p:nvPr/>
        </p:nvSpPr>
        <p:spPr>
          <a:xfrm>
            <a:off x="1337944" y="2093100"/>
            <a:ext cx="15875635" cy="7265835"/>
          </a:xfrm>
          <a:prstGeom prst="rect">
            <a:avLst/>
          </a:prstGeom>
        </p:spPr>
        <p:txBody>
          <a:bodyPr vert="horz" wrap="square" lIns="0" tIns="16510" rIns="0" bIns="0" rtlCol="0">
            <a:spAutoFit/>
          </a:bodyPr>
          <a:lstStyle/>
          <a:p>
            <a:pPr marL="50800">
              <a:lnSpc>
                <a:spcPct val="100000"/>
              </a:lnSpc>
              <a:spcBef>
                <a:spcPts val="130"/>
              </a:spcBef>
            </a:pPr>
            <a:r>
              <a:rPr lang="en-US" sz="3600" dirty="0">
                <a:latin typeface="Arial"/>
                <a:cs typeface="Arial"/>
              </a:rPr>
              <a:t>What</a:t>
            </a:r>
            <a:r>
              <a:rPr lang="en-US" sz="3600" spc="-50" dirty="0">
                <a:latin typeface="Arial"/>
                <a:cs typeface="Arial"/>
              </a:rPr>
              <a:t> </a:t>
            </a:r>
            <a:r>
              <a:rPr lang="en-US" sz="3600" dirty="0">
                <a:latin typeface="Arial"/>
                <a:cs typeface="Arial"/>
              </a:rPr>
              <a:t>is</a:t>
            </a:r>
            <a:r>
              <a:rPr lang="en-US" sz="3600" spc="-10" dirty="0">
                <a:latin typeface="Arial"/>
                <a:cs typeface="Arial"/>
              </a:rPr>
              <a:t> </a:t>
            </a:r>
            <a:r>
              <a:rPr lang="en-US" sz="3600" dirty="0">
                <a:latin typeface="Arial"/>
                <a:cs typeface="Arial"/>
              </a:rPr>
              <a:t>a</a:t>
            </a:r>
            <a:r>
              <a:rPr lang="en-US" sz="3600" spc="-55" dirty="0">
                <a:latin typeface="Arial"/>
                <a:cs typeface="Arial"/>
              </a:rPr>
              <a:t> </a:t>
            </a:r>
            <a:r>
              <a:rPr lang="en-US" sz="3600" dirty="0">
                <a:latin typeface="Arial"/>
                <a:cs typeface="Arial"/>
              </a:rPr>
              <a:t>Profit</a:t>
            </a:r>
            <a:r>
              <a:rPr lang="en-US" sz="3600" spc="-50" dirty="0">
                <a:latin typeface="Arial"/>
                <a:cs typeface="Arial"/>
              </a:rPr>
              <a:t> </a:t>
            </a:r>
            <a:r>
              <a:rPr lang="en-US" sz="3600" dirty="0">
                <a:latin typeface="Arial"/>
                <a:cs typeface="Arial"/>
              </a:rPr>
              <a:t>and</a:t>
            </a:r>
            <a:r>
              <a:rPr lang="en-US" sz="3600" spc="-55" dirty="0">
                <a:latin typeface="Arial"/>
                <a:cs typeface="Arial"/>
              </a:rPr>
              <a:t> </a:t>
            </a:r>
            <a:r>
              <a:rPr lang="en-US" sz="3600" dirty="0">
                <a:latin typeface="Arial"/>
                <a:cs typeface="Arial"/>
              </a:rPr>
              <a:t>Loss</a:t>
            </a:r>
            <a:r>
              <a:rPr lang="en-US" sz="3600" spc="-75" dirty="0">
                <a:latin typeface="Arial"/>
                <a:cs typeface="Arial"/>
              </a:rPr>
              <a:t> </a:t>
            </a:r>
            <a:r>
              <a:rPr lang="en-US" sz="3600" spc="-10" dirty="0">
                <a:latin typeface="Arial"/>
                <a:cs typeface="Arial"/>
              </a:rPr>
              <a:t>Statement?</a:t>
            </a:r>
            <a:endParaRPr lang="en-US" sz="3600" dirty="0">
              <a:latin typeface="Arial"/>
              <a:cs typeface="Arial"/>
            </a:endParaRPr>
          </a:p>
          <a:p>
            <a:pPr marL="50800" marR="532130">
              <a:lnSpc>
                <a:spcPct val="79500"/>
              </a:lnSpc>
              <a:spcBef>
                <a:spcPts val="3419"/>
              </a:spcBef>
            </a:pPr>
            <a:r>
              <a:rPr lang="en-US" sz="3600" dirty="0">
                <a:latin typeface="Arial"/>
                <a:cs typeface="Arial"/>
              </a:rPr>
              <a:t>“A</a:t>
            </a:r>
            <a:r>
              <a:rPr lang="en-US" sz="3600" spc="-245" dirty="0">
                <a:latin typeface="Arial"/>
                <a:cs typeface="Arial"/>
              </a:rPr>
              <a:t> </a:t>
            </a:r>
            <a:r>
              <a:rPr lang="en-US" sz="3600" b="1" dirty="0">
                <a:latin typeface="Arial"/>
                <a:cs typeface="Arial"/>
              </a:rPr>
              <a:t>profit</a:t>
            </a:r>
            <a:r>
              <a:rPr lang="en-US" sz="3600" b="1" spc="-95" dirty="0">
                <a:latin typeface="Arial"/>
                <a:cs typeface="Arial"/>
              </a:rPr>
              <a:t> </a:t>
            </a:r>
            <a:r>
              <a:rPr lang="en-US" sz="3600" b="1" dirty="0">
                <a:latin typeface="Arial"/>
                <a:cs typeface="Arial"/>
              </a:rPr>
              <a:t>and</a:t>
            </a:r>
            <a:r>
              <a:rPr lang="en-US" sz="3600" b="1" spc="-70" dirty="0">
                <a:latin typeface="Arial"/>
                <a:cs typeface="Arial"/>
              </a:rPr>
              <a:t> </a:t>
            </a:r>
            <a:r>
              <a:rPr lang="en-US" sz="3600" b="1" dirty="0">
                <a:latin typeface="Arial"/>
                <a:cs typeface="Arial"/>
              </a:rPr>
              <a:t>loss</a:t>
            </a:r>
            <a:r>
              <a:rPr lang="en-US" sz="3600" b="1" spc="-35" dirty="0">
                <a:latin typeface="Arial"/>
                <a:cs typeface="Arial"/>
              </a:rPr>
              <a:t> </a:t>
            </a:r>
            <a:r>
              <a:rPr lang="en-US" sz="3600" b="1" dirty="0">
                <a:latin typeface="Arial"/>
                <a:cs typeface="Arial"/>
              </a:rPr>
              <a:t>statement</a:t>
            </a:r>
            <a:r>
              <a:rPr lang="en-US" sz="3600" b="1" spc="-80" dirty="0">
                <a:latin typeface="Arial"/>
                <a:cs typeface="Arial"/>
              </a:rPr>
              <a:t> </a:t>
            </a:r>
            <a:r>
              <a:rPr lang="en-US" sz="3600" dirty="0">
                <a:latin typeface="Arial"/>
                <a:cs typeface="Arial"/>
              </a:rPr>
              <a:t>(P&amp;L)</a:t>
            </a:r>
            <a:r>
              <a:rPr lang="en-US" sz="3600" spc="-75" dirty="0">
                <a:latin typeface="Arial"/>
                <a:cs typeface="Arial"/>
              </a:rPr>
              <a:t> </a:t>
            </a:r>
            <a:r>
              <a:rPr lang="en-US" sz="3600" dirty="0">
                <a:latin typeface="Arial"/>
                <a:cs typeface="Arial"/>
              </a:rPr>
              <a:t>is</a:t>
            </a:r>
            <a:r>
              <a:rPr lang="en-US" sz="3600" spc="-60" dirty="0">
                <a:latin typeface="Arial"/>
                <a:cs typeface="Arial"/>
              </a:rPr>
              <a:t> </a:t>
            </a:r>
            <a:r>
              <a:rPr lang="en-US" sz="3600" dirty="0">
                <a:latin typeface="Arial"/>
                <a:cs typeface="Arial"/>
              </a:rPr>
              <a:t>a</a:t>
            </a:r>
            <a:r>
              <a:rPr lang="en-US" sz="3600" spc="-30" dirty="0">
                <a:latin typeface="Arial"/>
                <a:cs typeface="Arial"/>
              </a:rPr>
              <a:t> </a:t>
            </a:r>
            <a:r>
              <a:rPr lang="en-US" sz="3600" dirty="0">
                <a:latin typeface="Arial"/>
                <a:cs typeface="Arial"/>
              </a:rPr>
              <a:t>financial</a:t>
            </a:r>
            <a:r>
              <a:rPr lang="en-US" sz="3600" spc="-65" dirty="0">
                <a:latin typeface="Arial"/>
                <a:cs typeface="Arial"/>
              </a:rPr>
              <a:t> </a:t>
            </a:r>
            <a:r>
              <a:rPr lang="en-US" sz="3600" b="1" dirty="0">
                <a:latin typeface="Arial"/>
                <a:cs typeface="Arial"/>
              </a:rPr>
              <a:t>statement</a:t>
            </a:r>
            <a:r>
              <a:rPr lang="en-US" sz="3600" b="1" spc="-30" dirty="0">
                <a:latin typeface="Arial"/>
                <a:cs typeface="Arial"/>
              </a:rPr>
              <a:t> </a:t>
            </a:r>
            <a:r>
              <a:rPr lang="en-US" sz="3600" dirty="0">
                <a:latin typeface="Arial"/>
                <a:cs typeface="Arial"/>
              </a:rPr>
              <a:t>that</a:t>
            </a:r>
            <a:r>
              <a:rPr lang="en-US" sz="3600" spc="-35" dirty="0">
                <a:latin typeface="Arial"/>
                <a:cs typeface="Arial"/>
              </a:rPr>
              <a:t> </a:t>
            </a:r>
            <a:r>
              <a:rPr lang="en-US" sz="3600" spc="-10" dirty="0">
                <a:latin typeface="Arial"/>
                <a:cs typeface="Arial"/>
              </a:rPr>
              <a:t>summarizes </a:t>
            </a:r>
            <a:r>
              <a:rPr lang="en-US" sz="3600" dirty="0">
                <a:latin typeface="Arial"/>
                <a:cs typeface="Arial"/>
              </a:rPr>
              <a:t>the</a:t>
            </a:r>
            <a:r>
              <a:rPr lang="en-US" sz="3600" spc="-60" dirty="0">
                <a:latin typeface="Arial"/>
                <a:cs typeface="Arial"/>
              </a:rPr>
              <a:t> </a:t>
            </a:r>
            <a:r>
              <a:rPr lang="en-US" sz="3600" dirty="0">
                <a:latin typeface="Arial"/>
                <a:cs typeface="Arial"/>
              </a:rPr>
              <a:t>revenues,</a:t>
            </a:r>
            <a:r>
              <a:rPr lang="en-US" sz="3600" spc="-60" dirty="0">
                <a:latin typeface="Arial"/>
                <a:cs typeface="Arial"/>
              </a:rPr>
              <a:t> </a:t>
            </a:r>
            <a:r>
              <a:rPr lang="en-US" sz="3600" dirty="0">
                <a:latin typeface="Arial"/>
                <a:cs typeface="Arial"/>
              </a:rPr>
              <a:t>costs</a:t>
            </a:r>
            <a:r>
              <a:rPr lang="en-US" sz="3600" spc="-95" dirty="0">
                <a:latin typeface="Arial"/>
                <a:cs typeface="Arial"/>
              </a:rPr>
              <a:t> </a:t>
            </a:r>
            <a:r>
              <a:rPr lang="en-US" sz="3600" dirty="0">
                <a:latin typeface="Arial"/>
                <a:cs typeface="Arial"/>
              </a:rPr>
              <a:t>and</a:t>
            </a:r>
            <a:r>
              <a:rPr lang="en-US" sz="3600" spc="-55" dirty="0">
                <a:latin typeface="Arial"/>
                <a:cs typeface="Arial"/>
              </a:rPr>
              <a:t> </a:t>
            </a:r>
            <a:r>
              <a:rPr lang="en-US" sz="3600" dirty="0">
                <a:latin typeface="Arial"/>
                <a:cs typeface="Arial"/>
              </a:rPr>
              <a:t>expenses</a:t>
            </a:r>
            <a:r>
              <a:rPr lang="en-US" sz="3600" spc="-90" dirty="0">
                <a:latin typeface="Arial"/>
                <a:cs typeface="Arial"/>
              </a:rPr>
              <a:t> </a:t>
            </a:r>
            <a:r>
              <a:rPr lang="en-US" sz="3600" dirty="0">
                <a:latin typeface="Arial"/>
                <a:cs typeface="Arial"/>
              </a:rPr>
              <a:t>incurred</a:t>
            </a:r>
            <a:r>
              <a:rPr lang="en-US" sz="3600" spc="-60" dirty="0">
                <a:latin typeface="Arial"/>
                <a:cs typeface="Arial"/>
              </a:rPr>
              <a:t> </a:t>
            </a:r>
            <a:r>
              <a:rPr lang="en-US" sz="3600" dirty="0">
                <a:latin typeface="Arial"/>
                <a:cs typeface="Arial"/>
              </a:rPr>
              <a:t>during</a:t>
            </a:r>
            <a:r>
              <a:rPr lang="en-US" sz="3600" spc="-60" dirty="0">
                <a:latin typeface="Arial"/>
                <a:cs typeface="Arial"/>
              </a:rPr>
              <a:t> </a:t>
            </a:r>
            <a:r>
              <a:rPr lang="en-US" sz="3600" dirty="0">
                <a:latin typeface="Arial"/>
                <a:cs typeface="Arial"/>
              </a:rPr>
              <a:t>a</a:t>
            </a:r>
            <a:r>
              <a:rPr lang="en-US" sz="3600" spc="-60" dirty="0">
                <a:latin typeface="Arial"/>
                <a:cs typeface="Arial"/>
              </a:rPr>
              <a:t> </a:t>
            </a:r>
            <a:r>
              <a:rPr lang="en-US" sz="3600" dirty="0">
                <a:latin typeface="Arial"/>
                <a:cs typeface="Arial"/>
              </a:rPr>
              <a:t>specific</a:t>
            </a:r>
            <a:r>
              <a:rPr lang="en-US" sz="3600" spc="-90" dirty="0">
                <a:latin typeface="Arial"/>
                <a:cs typeface="Arial"/>
              </a:rPr>
              <a:t> </a:t>
            </a:r>
            <a:r>
              <a:rPr lang="en-US" sz="3600" dirty="0">
                <a:latin typeface="Arial"/>
                <a:cs typeface="Arial"/>
              </a:rPr>
              <a:t>period</a:t>
            </a:r>
            <a:r>
              <a:rPr lang="en-US" sz="3600" spc="-60" dirty="0">
                <a:latin typeface="Arial"/>
                <a:cs typeface="Arial"/>
              </a:rPr>
              <a:t> </a:t>
            </a:r>
            <a:r>
              <a:rPr lang="en-US" sz="3600" dirty="0">
                <a:latin typeface="Arial"/>
                <a:cs typeface="Arial"/>
              </a:rPr>
              <a:t>of</a:t>
            </a:r>
            <a:r>
              <a:rPr lang="en-US" sz="3600" spc="-60" dirty="0">
                <a:latin typeface="Arial"/>
                <a:cs typeface="Arial"/>
              </a:rPr>
              <a:t> </a:t>
            </a:r>
            <a:r>
              <a:rPr lang="en-US" sz="3600" spc="-20" dirty="0">
                <a:latin typeface="Arial"/>
                <a:cs typeface="Arial"/>
              </a:rPr>
              <a:t>time, </a:t>
            </a:r>
            <a:r>
              <a:rPr lang="en-US" sz="3600" dirty="0">
                <a:latin typeface="Arial"/>
                <a:cs typeface="Arial"/>
              </a:rPr>
              <a:t>usually</a:t>
            </a:r>
            <a:r>
              <a:rPr lang="en-US" sz="3600" spc="-80" dirty="0">
                <a:latin typeface="Arial"/>
                <a:cs typeface="Arial"/>
              </a:rPr>
              <a:t> </a:t>
            </a:r>
            <a:r>
              <a:rPr lang="en-US" sz="3600" dirty="0">
                <a:latin typeface="Arial"/>
                <a:cs typeface="Arial"/>
              </a:rPr>
              <a:t>a</a:t>
            </a:r>
            <a:r>
              <a:rPr lang="en-US" sz="3600" spc="-60" dirty="0">
                <a:latin typeface="Arial"/>
                <a:cs typeface="Arial"/>
              </a:rPr>
              <a:t> </a:t>
            </a:r>
            <a:r>
              <a:rPr lang="en-US" sz="3600" dirty="0">
                <a:latin typeface="Arial"/>
                <a:cs typeface="Arial"/>
              </a:rPr>
              <a:t>fiscal</a:t>
            </a:r>
            <a:r>
              <a:rPr lang="en-US" sz="3600" spc="-5" dirty="0">
                <a:latin typeface="Arial"/>
                <a:cs typeface="Arial"/>
              </a:rPr>
              <a:t> </a:t>
            </a:r>
            <a:r>
              <a:rPr lang="en-US" sz="3600" dirty="0">
                <a:latin typeface="Arial"/>
                <a:cs typeface="Arial"/>
              </a:rPr>
              <a:t>quarter</a:t>
            </a:r>
            <a:r>
              <a:rPr lang="en-US" sz="3600" spc="-20" dirty="0">
                <a:latin typeface="Arial"/>
                <a:cs typeface="Arial"/>
              </a:rPr>
              <a:t> </a:t>
            </a:r>
            <a:r>
              <a:rPr lang="en-US" sz="3600" dirty="0">
                <a:latin typeface="Arial"/>
                <a:cs typeface="Arial"/>
              </a:rPr>
              <a:t>or</a:t>
            </a:r>
            <a:r>
              <a:rPr lang="en-US" sz="3600" spc="-90" dirty="0">
                <a:latin typeface="Arial"/>
                <a:cs typeface="Arial"/>
              </a:rPr>
              <a:t> </a:t>
            </a:r>
            <a:r>
              <a:rPr lang="en-US" sz="3600" spc="-10" dirty="0">
                <a:latin typeface="Arial"/>
                <a:cs typeface="Arial"/>
              </a:rPr>
              <a:t>year”</a:t>
            </a:r>
            <a:endParaRPr lang="en-US" sz="3600" dirty="0">
              <a:latin typeface="Arial"/>
              <a:cs typeface="Arial"/>
            </a:endParaRPr>
          </a:p>
          <a:p>
            <a:pPr marL="50800">
              <a:lnSpc>
                <a:spcPct val="100000"/>
              </a:lnSpc>
              <a:spcBef>
                <a:spcPts val="2680"/>
              </a:spcBef>
              <a:tabLst>
                <a:tab pos="1574800" algn="l"/>
              </a:tabLst>
            </a:pPr>
            <a:r>
              <a:rPr lang="en-US" sz="3600" spc="-10" dirty="0">
                <a:latin typeface="Arial"/>
                <a:cs typeface="Arial"/>
              </a:rPr>
              <a:t>Source:</a:t>
            </a:r>
            <a:r>
              <a:rPr lang="en-US" sz="3600" dirty="0">
                <a:latin typeface="Arial"/>
                <a:cs typeface="Arial"/>
              </a:rPr>
              <a:t>	</a:t>
            </a:r>
            <a:r>
              <a:rPr lang="en-US" sz="3600" u="heavy" spc="-10" dirty="0">
                <a:solidFill>
                  <a:srgbClr val="0000FF"/>
                </a:solidFill>
                <a:uFill>
                  <a:solidFill>
                    <a:srgbClr val="0000FF"/>
                  </a:solidFill>
                </a:uFill>
                <a:latin typeface="Arial"/>
                <a:cs typeface="Arial"/>
                <a:hlinkClick r:id="rId3"/>
              </a:rPr>
              <a:t>https://www.investopedia.com/terms/p/plstatement.asp</a:t>
            </a:r>
            <a:endParaRPr lang="en-US" sz="3600" dirty="0">
              <a:latin typeface="Arial"/>
              <a:cs typeface="Arial"/>
            </a:endParaRPr>
          </a:p>
          <a:p>
            <a:pPr>
              <a:lnSpc>
                <a:spcPct val="100000"/>
              </a:lnSpc>
              <a:spcBef>
                <a:spcPts val="2820"/>
              </a:spcBef>
            </a:pPr>
            <a:endParaRPr lang="en-US" sz="3600" dirty="0">
              <a:latin typeface="Arial"/>
              <a:cs typeface="Arial"/>
            </a:endParaRPr>
          </a:p>
          <a:p>
            <a:pPr marL="50800" marR="43180">
              <a:lnSpc>
                <a:spcPct val="80000"/>
              </a:lnSpc>
              <a:spcBef>
                <a:spcPts val="5"/>
              </a:spcBef>
              <a:tabLst>
                <a:tab pos="7403465" algn="l"/>
              </a:tabLst>
            </a:pPr>
            <a:r>
              <a:rPr lang="en-US" sz="3600" dirty="0">
                <a:latin typeface="Arial"/>
                <a:cs typeface="Arial"/>
              </a:rPr>
              <a:t>“A</a:t>
            </a:r>
            <a:r>
              <a:rPr lang="en-US" sz="3600" spc="-245" dirty="0">
                <a:latin typeface="Arial"/>
                <a:cs typeface="Arial"/>
              </a:rPr>
              <a:t> </a:t>
            </a:r>
            <a:r>
              <a:rPr lang="en-US" sz="3600" b="1" dirty="0">
                <a:latin typeface="Arial"/>
                <a:cs typeface="Arial"/>
              </a:rPr>
              <a:t>chart</a:t>
            </a:r>
            <a:r>
              <a:rPr lang="en-US" sz="3600" b="1" spc="-114" dirty="0">
                <a:latin typeface="Arial"/>
                <a:cs typeface="Arial"/>
              </a:rPr>
              <a:t> </a:t>
            </a:r>
            <a:r>
              <a:rPr lang="en-US" sz="3600" b="1" dirty="0">
                <a:latin typeface="Arial"/>
                <a:cs typeface="Arial"/>
              </a:rPr>
              <a:t>of</a:t>
            </a:r>
            <a:r>
              <a:rPr lang="en-US" sz="3600" b="1" spc="-85" dirty="0">
                <a:latin typeface="Arial"/>
                <a:cs typeface="Arial"/>
              </a:rPr>
              <a:t> </a:t>
            </a:r>
            <a:r>
              <a:rPr lang="en-US" sz="3600" b="1" dirty="0">
                <a:latin typeface="Arial"/>
                <a:cs typeface="Arial"/>
              </a:rPr>
              <a:t>accounts</a:t>
            </a:r>
            <a:r>
              <a:rPr lang="en-US" sz="3600" b="1" spc="-50" dirty="0">
                <a:latin typeface="Arial"/>
                <a:cs typeface="Arial"/>
              </a:rPr>
              <a:t> </a:t>
            </a:r>
            <a:r>
              <a:rPr lang="en-US" sz="3600" dirty="0">
                <a:latin typeface="Arial"/>
                <a:cs typeface="Arial"/>
              </a:rPr>
              <a:t>(COA)</a:t>
            </a:r>
            <a:r>
              <a:rPr lang="en-US" sz="3600" spc="-85" dirty="0">
                <a:latin typeface="Arial"/>
                <a:cs typeface="Arial"/>
              </a:rPr>
              <a:t> </a:t>
            </a:r>
            <a:r>
              <a:rPr lang="en-US" sz="3600" dirty="0">
                <a:latin typeface="Arial"/>
                <a:cs typeface="Arial"/>
              </a:rPr>
              <a:t>is</a:t>
            </a:r>
            <a:r>
              <a:rPr lang="en-US" sz="3600" spc="-70" dirty="0">
                <a:latin typeface="Arial"/>
                <a:cs typeface="Arial"/>
              </a:rPr>
              <a:t> </a:t>
            </a:r>
            <a:r>
              <a:rPr lang="en-US" sz="3600" dirty="0">
                <a:latin typeface="Arial"/>
                <a:cs typeface="Arial"/>
              </a:rPr>
              <a:t>a</a:t>
            </a:r>
            <a:r>
              <a:rPr lang="en-US" sz="3600" spc="-50" dirty="0">
                <a:latin typeface="Arial"/>
                <a:cs typeface="Arial"/>
              </a:rPr>
              <a:t> </a:t>
            </a:r>
            <a:r>
              <a:rPr lang="en-US" sz="3600" dirty="0">
                <a:latin typeface="Arial"/>
                <a:cs typeface="Arial"/>
              </a:rPr>
              <a:t>listing</a:t>
            </a:r>
            <a:r>
              <a:rPr lang="en-US" sz="3600" spc="-55" dirty="0">
                <a:latin typeface="Arial"/>
                <a:cs typeface="Arial"/>
              </a:rPr>
              <a:t> </a:t>
            </a:r>
            <a:r>
              <a:rPr lang="en-US" sz="3600" dirty="0">
                <a:latin typeface="Arial"/>
                <a:cs typeface="Arial"/>
              </a:rPr>
              <a:t>of</a:t>
            </a:r>
            <a:r>
              <a:rPr lang="en-US" sz="3600" spc="-45" dirty="0">
                <a:latin typeface="Arial"/>
                <a:cs typeface="Arial"/>
              </a:rPr>
              <a:t> </a:t>
            </a:r>
            <a:r>
              <a:rPr lang="en-US" sz="3600" dirty="0">
                <a:latin typeface="Arial"/>
                <a:cs typeface="Arial"/>
              </a:rPr>
              <a:t>each</a:t>
            </a:r>
            <a:r>
              <a:rPr lang="en-US" sz="3600" spc="-50" dirty="0">
                <a:latin typeface="Arial"/>
                <a:cs typeface="Arial"/>
              </a:rPr>
              <a:t> </a:t>
            </a:r>
            <a:r>
              <a:rPr lang="en-US" sz="3600" dirty="0">
                <a:latin typeface="Arial"/>
                <a:cs typeface="Arial"/>
              </a:rPr>
              <a:t>account</a:t>
            </a:r>
            <a:r>
              <a:rPr lang="en-US" sz="3600" spc="-45" dirty="0">
                <a:latin typeface="Arial"/>
                <a:cs typeface="Arial"/>
              </a:rPr>
              <a:t> </a:t>
            </a:r>
            <a:r>
              <a:rPr lang="en-US" sz="3600" dirty="0">
                <a:latin typeface="Arial"/>
                <a:cs typeface="Arial"/>
              </a:rPr>
              <a:t>a</a:t>
            </a:r>
            <a:r>
              <a:rPr lang="en-US" sz="3600" spc="-50" dirty="0">
                <a:latin typeface="Arial"/>
                <a:cs typeface="Arial"/>
              </a:rPr>
              <a:t> </a:t>
            </a:r>
            <a:r>
              <a:rPr lang="en-US" sz="3600" dirty="0">
                <a:latin typeface="Arial"/>
                <a:cs typeface="Arial"/>
              </a:rPr>
              <a:t>company</a:t>
            </a:r>
            <a:r>
              <a:rPr lang="en-US" sz="3600" spc="-5" dirty="0">
                <a:latin typeface="Arial"/>
                <a:cs typeface="Arial"/>
              </a:rPr>
              <a:t> </a:t>
            </a:r>
            <a:r>
              <a:rPr lang="en-US" sz="3600" dirty="0">
                <a:latin typeface="Arial"/>
                <a:cs typeface="Arial"/>
              </a:rPr>
              <a:t>owns,</a:t>
            </a:r>
            <a:r>
              <a:rPr lang="en-US" sz="3600" spc="-50" dirty="0">
                <a:latin typeface="Arial"/>
                <a:cs typeface="Arial"/>
              </a:rPr>
              <a:t> </a:t>
            </a:r>
            <a:r>
              <a:rPr lang="en-US" sz="3600" spc="-20" dirty="0">
                <a:latin typeface="Arial"/>
                <a:cs typeface="Arial"/>
              </a:rPr>
              <a:t>along </a:t>
            </a:r>
            <a:r>
              <a:rPr lang="en-US" sz="3600" dirty="0">
                <a:latin typeface="Arial"/>
                <a:cs typeface="Arial"/>
              </a:rPr>
              <a:t>with</a:t>
            </a:r>
            <a:r>
              <a:rPr lang="en-US" sz="3600" spc="-65" dirty="0">
                <a:latin typeface="Arial"/>
                <a:cs typeface="Arial"/>
              </a:rPr>
              <a:t> </a:t>
            </a:r>
            <a:r>
              <a:rPr lang="en-US" sz="3600" dirty="0">
                <a:latin typeface="Arial"/>
                <a:cs typeface="Arial"/>
              </a:rPr>
              <a:t>the</a:t>
            </a:r>
            <a:r>
              <a:rPr lang="en-US" sz="3600" spc="-55" dirty="0">
                <a:latin typeface="Arial"/>
                <a:cs typeface="Arial"/>
              </a:rPr>
              <a:t> </a:t>
            </a:r>
            <a:r>
              <a:rPr lang="en-US" sz="3600" dirty="0">
                <a:latin typeface="Arial"/>
                <a:cs typeface="Arial"/>
              </a:rPr>
              <a:t>account</a:t>
            </a:r>
            <a:r>
              <a:rPr lang="en-US" sz="3600" spc="-60" dirty="0">
                <a:latin typeface="Arial"/>
                <a:cs typeface="Arial"/>
              </a:rPr>
              <a:t> </a:t>
            </a:r>
            <a:r>
              <a:rPr lang="en-US" sz="3600" dirty="0">
                <a:latin typeface="Arial"/>
                <a:cs typeface="Arial"/>
              </a:rPr>
              <a:t>type</a:t>
            </a:r>
            <a:r>
              <a:rPr lang="en-US" sz="3600" spc="-55" dirty="0">
                <a:latin typeface="Arial"/>
                <a:cs typeface="Arial"/>
              </a:rPr>
              <a:t> </a:t>
            </a:r>
            <a:r>
              <a:rPr lang="en-US" sz="3600" dirty="0">
                <a:latin typeface="Arial"/>
                <a:cs typeface="Arial"/>
              </a:rPr>
              <a:t>and</a:t>
            </a:r>
            <a:r>
              <a:rPr lang="en-US" sz="3600" spc="-60" dirty="0">
                <a:latin typeface="Arial"/>
                <a:cs typeface="Arial"/>
              </a:rPr>
              <a:t> </a:t>
            </a:r>
            <a:r>
              <a:rPr lang="en-US" sz="3600" dirty="0">
                <a:latin typeface="Arial"/>
                <a:cs typeface="Arial"/>
              </a:rPr>
              <a:t>account</a:t>
            </a:r>
            <a:r>
              <a:rPr lang="en-US" sz="3600" spc="-55" dirty="0">
                <a:latin typeface="Arial"/>
                <a:cs typeface="Arial"/>
              </a:rPr>
              <a:t> </a:t>
            </a:r>
            <a:r>
              <a:rPr lang="en-US" sz="3600" spc="-434" dirty="0">
                <a:latin typeface="Arial"/>
                <a:cs typeface="Arial"/>
              </a:rPr>
              <a:t>b</a:t>
            </a:r>
            <a:r>
              <a:rPr lang="en-US" sz="3600" spc="-352" baseline="-13888" dirty="0">
                <a:solidFill>
                  <a:srgbClr val="888888"/>
                </a:solidFill>
                <a:latin typeface="Arial"/>
                <a:cs typeface="Arial"/>
              </a:rPr>
              <a:t>1</a:t>
            </a:r>
            <a:r>
              <a:rPr lang="en-US" sz="3600" spc="-1785" dirty="0">
                <a:latin typeface="Arial"/>
                <a:cs typeface="Arial"/>
              </a:rPr>
              <a:t>a</a:t>
            </a:r>
            <a:r>
              <a:rPr lang="en-US" sz="3600" spc="-30" baseline="-13888" dirty="0">
                <a:solidFill>
                  <a:srgbClr val="888888"/>
                </a:solidFill>
                <a:latin typeface="Arial"/>
                <a:cs typeface="Arial"/>
              </a:rPr>
              <a:t>6</a:t>
            </a:r>
            <a:r>
              <a:rPr lang="en-US" sz="3600" baseline="-13888" dirty="0">
                <a:solidFill>
                  <a:srgbClr val="888888"/>
                </a:solidFill>
                <a:latin typeface="Arial"/>
                <a:cs typeface="Arial"/>
              </a:rPr>
              <a:t>	</a:t>
            </a:r>
            <a:r>
              <a:rPr lang="en-US" sz="3600" dirty="0">
                <a:latin typeface="Arial"/>
                <a:cs typeface="Arial"/>
              </a:rPr>
              <a:t>lance,</a:t>
            </a:r>
            <a:r>
              <a:rPr lang="en-US" sz="3600" spc="-55" dirty="0">
                <a:latin typeface="Arial"/>
                <a:cs typeface="Arial"/>
              </a:rPr>
              <a:t> </a:t>
            </a:r>
            <a:r>
              <a:rPr lang="en-US" sz="3600" dirty="0">
                <a:latin typeface="Arial"/>
                <a:cs typeface="Arial"/>
              </a:rPr>
              <a:t>shown</a:t>
            </a:r>
            <a:r>
              <a:rPr lang="en-US" sz="3600" spc="-50" dirty="0">
                <a:latin typeface="Arial"/>
                <a:cs typeface="Arial"/>
              </a:rPr>
              <a:t> </a:t>
            </a:r>
            <a:r>
              <a:rPr lang="en-US" sz="3600" dirty="0">
                <a:latin typeface="Arial"/>
                <a:cs typeface="Arial"/>
              </a:rPr>
              <a:t>in</a:t>
            </a:r>
            <a:r>
              <a:rPr lang="en-US" sz="3600" spc="-50" dirty="0">
                <a:latin typeface="Arial"/>
                <a:cs typeface="Arial"/>
              </a:rPr>
              <a:t> </a:t>
            </a:r>
            <a:r>
              <a:rPr lang="en-US" sz="3600" dirty="0">
                <a:latin typeface="Arial"/>
                <a:cs typeface="Arial"/>
              </a:rPr>
              <a:t>the</a:t>
            </a:r>
            <a:r>
              <a:rPr lang="en-US" sz="3600" spc="-50" dirty="0">
                <a:latin typeface="Arial"/>
                <a:cs typeface="Arial"/>
              </a:rPr>
              <a:t> </a:t>
            </a:r>
            <a:r>
              <a:rPr lang="en-US" sz="3600" dirty="0">
                <a:latin typeface="Arial"/>
                <a:cs typeface="Arial"/>
              </a:rPr>
              <a:t>order</a:t>
            </a:r>
            <a:r>
              <a:rPr lang="en-US" sz="3600" spc="-25" dirty="0">
                <a:latin typeface="Arial"/>
                <a:cs typeface="Arial"/>
              </a:rPr>
              <a:t> </a:t>
            </a:r>
            <a:r>
              <a:rPr lang="en-US" sz="3600" dirty="0">
                <a:latin typeface="Arial"/>
                <a:cs typeface="Arial"/>
              </a:rPr>
              <a:t>the</a:t>
            </a:r>
            <a:r>
              <a:rPr lang="en-US" sz="3600" spc="-50" dirty="0">
                <a:latin typeface="Arial"/>
                <a:cs typeface="Arial"/>
              </a:rPr>
              <a:t> </a:t>
            </a:r>
            <a:r>
              <a:rPr lang="en-US" sz="3600" spc="-10" dirty="0">
                <a:latin typeface="Arial"/>
                <a:cs typeface="Arial"/>
              </a:rPr>
              <a:t>accounts </a:t>
            </a:r>
            <a:r>
              <a:rPr lang="en-US" sz="3600" dirty="0">
                <a:latin typeface="Arial"/>
                <a:cs typeface="Arial"/>
              </a:rPr>
              <a:t>appear</a:t>
            </a:r>
            <a:r>
              <a:rPr lang="en-US" sz="3600" spc="-45" dirty="0">
                <a:latin typeface="Arial"/>
                <a:cs typeface="Arial"/>
              </a:rPr>
              <a:t> </a:t>
            </a:r>
            <a:r>
              <a:rPr lang="en-US" sz="3600" dirty="0">
                <a:latin typeface="Arial"/>
                <a:cs typeface="Arial"/>
              </a:rPr>
              <a:t>in</a:t>
            </a:r>
            <a:r>
              <a:rPr lang="en-US" sz="3600" spc="-75" dirty="0">
                <a:latin typeface="Arial"/>
                <a:cs typeface="Arial"/>
              </a:rPr>
              <a:t> </a:t>
            </a:r>
            <a:r>
              <a:rPr lang="en-US" sz="3600" dirty="0">
                <a:latin typeface="Arial"/>
                <a:cs typeface="Arial"/>
              </a:rPr>
              <a:t>the</a:t>
            </a:r>
            <a:r>
              <a:rPr lang="en-US" sz="3600" spc="-70" dirty="0">
                <a:latin typeface="Arial"/>
                <a:cs typeface="Arial"/>
              </a:rPr>
              <a:t> </a:t>
            </a:r>
            <a:r>
              <a:rPr lang="en-US" sz="3600" dirty="0">
                <a:latin typeface="Arial"/>
                <a:cs typeface="Arial"/>
              </a:rPr>
              <a:t>company’s</a:t>
            </a:r>
            <a:r>
              <a:rPr lang="en-US" sz="3600" spc="-100" dirty="0">
                <a:latin typeface="Arial"/>
                <a:cs typeface="Arial"/>
              </a:rPr>
              <a:t> </a:t>
            </a:r>
            <a:r>
              <a:rPr lang="en-US" sz="3600" dirty="0">
                <a:latin typeface="Arial"/>
                <a:cs typeface="Arial"/>
              </a:rPr>
              <a:t>financial</a:t>
            </a:r>
            <a:r>
              <a:rPr lang="en-US" sz="3600" spc="-90" dirty="0">
                <a:latin typeface="Arial"/>
                <a:cs typeface="Arial"/>
              </a:rPr>
              <a:t> </a:t>
            </a:r>
            <a:r>
              <a:rPr lang="en-US" sz="3600" dirty="0">
                <a:latin typeface="Arial"/>
                <a:cs typeface="Arial"/>
              </a:rPr>
              <a:t>statements.</a:t>
            </a:r>
            <a:r>
              <a:rPr lang="en-US" sz="3600" spc="-75" dirty="0">
                <a:latin typeface="Arial"/>
                <a:cs typeface="Arial"/>
              </a:rPr>
              <a:t> </a:t>
            </a:r>
            <a:r>
              <a:rPr lang="en-US" sz="3600" dirty="0">
                <a:latin typeface="Arial"/>
                <a:cs typeface="Arial"/>
              </a:rPr>
              <a:t>“Chart</a:t>
            </a:r>
            <a:r>
              <a:rPr lang="en-US" sz="3600" spc="-70" dirty="0">
                <a:latin typeface="Arial"/>
                <a:cs typeface="Arial"/>
              </a:rPr>
              <a:t> </a:t>
            </a:r>
            <a:r>
              <a:rPr lang="en-US" sz="3600" dirty="0">
                <a:latin typeface="Arial"/>
                <a:cs typeface="Arial"/>
              </a:rPr>
              <a:t>of</a:t>
            </a:r>
            <a:r>
              <a:rPr lang="en-US" sz="3600" spc="-75" dirty="0">
                <a:latin typeface="Arial"/>
                <a:cs typeface="Arial"/>
              </a:rPr>
              <a:t> </a:t>
            </a:r>
            <a:r>
              <a:rPr lang="en-US" sz="3600" dirty="0">
                <a:latin typeface="Arial"/>
                <a:cs typeface="Arial"/>
              </a:rPr>
              <a:t>accounts”</a:t>
            </a:r>
            <a:r>
              <a:rPr lang="en-US" sz="3600" spc="-105" dirty="0">
                <a:latin typeface="Arial"/>
                <a:cs typeface="Arial"/>
              </a:rPr>
              <a:t> </a:t>
            </a:r>
            <a:r>
              <a:rPr lang="en-US" sz="3600" dirty="0">
                <a:latin typeface="Arial"/>
                <a:cs typeface="Arial"/>
              </a:rPr>
              <a:t>is</a:t>
            </a:r>
            <a:r>
              <a:rPr lang="en-US" sz="3600" spc="-30" dirty="0">
                <a:latin typeface="Arial"/>
                <a:cs typeface="Arial"/>
              </a:rPr>
              <a:t> </a:t>
            </a:r>
            <a:r>
              <a:rPr lang="en-US" sz="3600" dirty="0">
                <a:latin typeface="Arial"/>
                <a:cs typeface="Arial"/>
              </a:rPr>
              <a:t>the</a:t>
            </a:r>
            <a:r>
              <a:rPr lang="en-US" sz="3600" spc="-75" dirty="0">
                <a:latin typeface="Arial"/>
                <a:cs typeface="Arial"/>
              </a:rPr>
              <a:t> </a:t>
            </a:r>
            <a:r>
              <a:rPr lang="en-US" sz="3600" spc="-10" dirty="0">
                <a:latin typeface="Arial"/>
                <a:cs typeface="Arial"/>
              </a:rPr>
              <a:t>official </a:t>
            </a:r>
            <a:r>
              <a:rPr lang="en-US" sz="3600" dirty="0">
                <a:latin typeface="Arial"/>
                <a:cs typeface="Arial"/>
              </a:rPr>
              <a:t>accounting</a:t>
            </a:r>
            <a:r>
              <a:rPr lang="en-US" sz="3600" spc="-65" dirty="0">
                <a:latin typeface="Arial"/>
                <a:cs typeface="Arial"/>
              </a:rPr>
              <a:t> </a:t>
            </a:r>
            <a:r>
              <a:rPr lang="en-US" sz="3600" dirty="0">
                <a:latin typeface="Arial"/>
                <a:cs typeface="Arial"/>
              </a:rPr>
              <a:t>term</a:t>
            </a:r>
            <a:r>
              <a:rPr lang="en-US" sz="3600" spc="-130" dirty="0">
                <a:latin typeface="Arial"/>
                <a:cs typeface="Arial"/>
              </a:rPr>
              <a:t> </a:t>
            </a:r>
            <a:r>
              <a:rPr lang="en-US" sz="3600" dirty="0">
                <a:latin typeface="Arial"/>
                <a:cs typeface="Arial"/>
              </a:rPr>
              <a:t>for</a:t>
            </a:r>
            <a:r>
              <a:rPr lang="en-US" sz="3600" spc="-30" dirty="0">
                <a:latin typeface="Arial"/>
                <a:cs typeface="Arial"/>
              </a:rPr>
              <a:t> </a:t>
            </a:r>
            <a:r>
              <a:rPr lang="en-US" sz="3600" dirty="0">
                <a:latin typeface="Arial"/>
                <a:cs typeface="Arial"/>
              </a:rPr>
              <a:t>the</a:t>
            </a:r>
            <a:r>
              <a:rPr lang="en-US" sz="3600" spc="-65" dirty="0">
                <a:latin typeface="Arial"/>
                <a:cs typeface="Arial"/>
              </a:rPr>
              <a:t> </a:t>
            </a:r>
            <a:r>
              <a:rPr lang="en-US" sz="3600" dirty="0">
                <a:latin typeface="Arial"/>
                <a:cs typeface="Arial"/>
              </a:rPr>
              <a:t>display</a:t>
            </a:r>
            <a:r>
              <a:rPr lang="en-US" sz="3600" spc="-85" dirty="0">
                <a:latin typeface="Arial"/>
                <a:cs typeface="Arial"/>
              </a:rPr>
              <a:t> </a:t>
            </a:r>
            <a:r>
              <a:rPr lang="en-US" sz="3600" dirty="0">
                <a:latin typeface="Arial"/>
                <a:cs typeface="Arial"/>
              </a:rPr>
              <a:t>of</a:t>
            </a:r>
            <a:r>
              <a:rPr lang="en-US" sz="3600" spc="-60" dirty="0">
                <a:latin typeface="Arial"/>
                <a:cs typeface="Arial"/>
              </a:rPr>
              <a:t> </a:t>
            </a:r>
            <a:r>
              <a:rPr lang="en-US" sz="3600" dirty="0">
                <a:latin typeface="Arial"/>
                <a:cs typeface="Arial"/>
              </a:rPr>
              <a:t>this</a:t>
            </a:r>
            <a:r>
              <a:rPr lang="en-US" sz="3600" spc="-90" dirty="0">
                <a:latin typeface="Arial"/>
                <a:cs typeface="Arial"/>
              </a:rPr>
              <a:t> </a:t>
            </a:r>
            <a:r>
              <a:rPr lang="en-US" sz="3600" dirty="0">
                <a:latin typeface="Arial"/>
                <a:cs typeface="Arial"/>
              </a:rPr>
              <a:t>information,</a:t>
            </a:r>
            <a:r>
              <a:rPr lang="en-US" sz="3600" spc="-60" dirty="0">
                <a:latin typeface="Arial"/>
                <a:cs typeface="Arial"/>
              </a:rPr>
              <a:t> </a:t>
            </a:r>
            <a:r>
              <a:rPr lang="en-US" sz="3600" dirty="0">
                <a:latin typeface="Arial"/>
                <a:cs typeface="Arial"/>
              </a:rPr>
              <a:t>which</a:t>
            </a:r>
            <a:r>
              <a:rPr lang="en-US" sz="3600" spc="-60" dirty="0">
                <a:latin typeface="Arial"/>
                <a:cs typeface="Arial"/>
              </a:rPr>
              <a:t> </a:t>
            </a:r>
            <a:r>
              <a:rPr lang="en-US" sz="3600" dirty="0">
                <a:latin typeface="Arial"/>
                <a:cs typeface="Arial"/>
              </a:rPr>
              <a:t>includes</a:t>
            </a:r>
            <a:r>
              <a:rPr lang="en-US" sz="3600" spc="-20" dirty="0">
                <a:latin typeface="Arial"/>
                <a:cs typeface="Arial"/>
              </a:rPr>
              <a:t> </a:t>
            </a:r>
            <a:r>
              <a:rPr lang="en-US" sz="3600" dirty="0">
                <a:latin typeface="Arial"/>
                <a:cs typeface="Arial"/>
              </a:rPr>
              <a:t>both</a:t>
            </a:r>
            <a:r>
              <a:rPr lang="en-US" sz="3600" spc="-65" dirty="0">
                <a:latin typeface="Arial"/>
                <a:cs typeface="Arial"/>
              </a:rPr>
              <a:t> </a:t>
            </a:r>
            <a:r>
              <a:rPr lang="en-US" sz="3600" spc="-10" dirty="0">
                <a:latin typeface="Arial"/>
                <a:cs typeface="Arial"/>
              </a:rPr>
              <a:t>balance- </a:t>
            </a:r>
            <a:r>
              <a:rPr lang="en-US" sz="3600" dirty="0">
                <a:latin typeface="Arial"/>
                <a:cs typeface="Arial"/>
              </a:rPr>
              <a:t>sheet</a:t>
            </a:r>
            <a:r>
              <a:rPr lang="en-US" sz="3600" spc="-80" dirty="0">
                <a:latin typeface="Arial"/>
                <a:cs typeface="Arial"/>
              </a:rPr>
              <a:t> </a:t>
            </a:r>
            <a:r>
              <a:rPr lang="en-US" sz="3600" dirty="0">
                <a:latin typeface="Arial"/>
                <a:cs typeface="Arial"/>
              </a:rPr>
              <a:t>accounts</a:t>
            </a:r>
            <a:r>
              <a:rPr lang="en-US" sz="3600" spc="-114" dirty="0">
                <a:latin typeface="Arial"/>
                <a:cs typeface="Arial"/>
              </a:rPr>
              <a:t> </a:t>
            </a:r>
            <a:r>
              <a:rPr lang="en-US" sz="3600" dirty="0">
                <a:latin typeface="Arial"/>
                <a:cs typeface="Arial"/>
              </a:rPr>
              <a:t>and</a:t>
            </a:r>
            <a:r>
              <a:rPr lang="en-US" sz="3600" spc="-85" dirty="0">
                <a:latin typeface="Arial"/>
                <a:cs typeface="Arial"/>
              </a:rPr>
              <a:t> </a:t>
            </a:r>
            <a:r>
              <a:rPr lang="en-US" sz="3600" spc="-10" dirty="0">
                <a:latin typeface="Arial"/>
                <a:cs typeface="Arial"/>
              </a:rPr>
              <a:t>income-</a:t>
            </a:r>
            <a:r>
              <a:rPr lang="en-US" sz="3600" dirty="0">
                <a:latin typeface="Arial"/>
                <a:cs typeface="Arial"/>
              </a:rPr>
              <a:t>statement</a:t>
            </a:r>
            <a:r>
              <a:rPr lang="en-US" sz="3600" spc="-80" dirty="0">
                <a:latin typeface="Arial"/>
                <a:cs typeface="Arial"/>
              </a:rPr>
              <a:t> </a:t>
            </a:r>
            <a:r>
              <a:rPr lang="en-US" sz="3600" spc="-10" dirty="0">
                <a:latin typeface="Arial"/>
                <a:cs typeface="Arial"/>
              </a:rPr>
              <a:t>accounts.”</a:t>
            </a:r>
            <a:endParaRPr lang="en-US" sz="3600" dirty="0">
              <a:latin typeface="Arial"/>
              <a:cs typeface="Arial"/>
            </a:endParaRPr>
          </a:p>
          <a:p>
            <a:pPr marL="50800">
              <a:lnSpc>
                <a:spcPct val="100000"/>
              </a:lnSpc>
              <a:spcBef>
                <a:spcPts val="2680"/>
              </a:spcBef>
              <a:tabLst>
                <a:tab pos="1574800" algn="l"/>
              </a:tabLst>
            </a:pPr>
            <a:r>
              <a:rPr lang="en-US" sz="3600" spc="-10" dirty="0">
                <a:latin typeface="Arial"/>
                <a:cs typeface="Arial"/>
              </a:rPr>
              <a:t>Source:</a:t>
            </a:r>
            <a:r>
              <a:rPr lang="en-US" sz="3600" dirty="0">
                <a:latin typeface="Arial"/>
                <a:cs typeface="Arial"/>
              </a:rPr>
              <a:t>	</a:t>
            </a:r>
            <a:r>
              <a:rPr lang="en-US" sz="3600" u="heavy" spc="-20" dirty="0">
                <a:solidFill>
                  <a:srgbClr val="0000FF"/>
                </a:solidFill>
                <a:uFill>
                  <a:solidFill>
                    <a:srgbClr val="0000FF"/>
                  </a:solidFill>
                </a:uFill>
                <a:latin typeface="Arial"/>
                <a:cs typeface="Arial"/>
                <a:hlinkClick r:id="rId4"/>
              </a:rPr>
              <a:t>https://www.investopedia.com/terms/c/chart-</a:t>
            </a:r>
            <a:r>
              <a:rPr lang="en-US" sz="3600" u="heavy" spc="-10" dirty="0">
                <a:solidFill>
                  <a:srgbClr val="0000FF"/>
                </a:solidFill>
                <a:uFill>
                  <a:solidFill>
                    <a:srgbClr val="0000FF"/>
                  </a:solidFill>
                </a:uFill>
                <a:latin typeface="Arial"/>
                <a:cs typeface="Arial"/>
                <a:hlinkClick r:id="rId4"/>
              </a:rPr>
              <a:t>accounts.asp</a:t>
            </a:r>
            <a:endParaRPr lang="en-US" sz="3600" dirty="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5" name="object 5"/>
          <p:cNvSpPr txBox="1">
            <a:spLocks noGrp="1"/>
          </p:cNvSpPr>
          <p:nvPr>
            <p:ph type="title"/>
          </p:nvPr>
        </p:nvSpPr>
        <p:spPr>
          <a:xfrm>
            <a:off x="377190" y="0"/>
            <a:ext cx="17533619" cy="1828800"/>
          </a:xfrm>
          <a:prstGeom prst="rect">
            <a:avLst/>
          </a:prstGeom>
        </p:spPr>
        <p:txBody>
          <a:bodyPr vert="horz" wrap="square" lIns="0" tIns="0" rIns="0" bIns="0" rtlCol="0" anchor="ctr"/>
          <a:lstStyle/>
          <a:p>
            <a:pPr marL="0" algn="l">
              <a:lnSpc>
                <a:spcPct val="100000"/>
              </a:lnSpc>
              <a:spcBef>
                <a:spcPts val="130"/>
              </a:spcBef>
            </a:pPr>
            <a:r>
              <a:rPr lang="en-US" sz="6000" b="1">
                <a:solidFill>
                  <a:srgbClr val="FFFFFF"/>
                </a:solidFill>
              </a:rPr>
              <a:t>STATEMENT OF ACTIVITIES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8287999" cy="10286997"/>
            <a:chOff x="0" y="0"/>
            <a:chExt cx="18287999" cy="10286997"/>
          </a:xfrm>
        </p:grpSpPr>
        <p:pic>
          <p:nvPicPr>
            <p:cNvPr id="3" name="object 3"/>
            <p:cNvPicPr/>
            <p:nvPr/>
          </p:nvPicPr>
          <p:blipFill>
            <a:blip r:embed="rId3" cstate="print"/>
            <a:stretch>
              <a:fillRect/>
            </a:stretch>
          </p:blipFill>
          <p:spPr>
            <a:xfrm>
              <a:off x="0" y="0"/>
              <a:ext cx="18287999" cy="10286997"/>
            </a:xfrm>
            <a:prstGeom prst="rect">
              <a:avLst/>
            </a:prstGeom>
          </p:spPr>
        </p:pic>
        <p:sp>
          <p:nvSpPr>
            <p:cNvPr id="4" name="object 4"/>
            <p:cNvSpPr/>
            <p:nvPr/>
          </p:nvSpPr>
          <p:spPr>
            <a:xfrm>
              <a:off x="3048000" y="1466850"/>
              <a:ext cx="12515850" cy="9525"/>
            </a:xfrm>
            <a:custGeom>
              <a:avLst/>
              <a:gdLst/>
              <a:ahLst/>
              <a:cxnLst/>
              <a:rect l="l" t="t" r="r" b="b"/>
              <a:pathLst>
                <a:path w="12515850" h="9525">
                  <a:moveTo>
                    <a:pt x="12515850" y="0"/>
                  </a:moveTo>
                  <a:lnTo>
                    <a:pt x="0" y="0"/>
                  </a:lnTo>
                  <a:lnTo>
                    <a:pt x="0" y="9525"/>
                  </a:lnTo>
                  <a:lnTo>
                    <a:pt x="12515850" y="9525"/>
                  </a:lnTo>
                  <a:lnTo>
                    <a:pt x="12515850" y="0"/>
                  </a:lnTo>
                  <a:close/>
                </a:path>
              </a:pathLst>
            </a:custGeom>
            <a:solidFill>
              <a:srgbClr val="FFFFFF"/>
            </a:solidFill>
          </p:spPr>
          <p:txBody>
            <a:bodyPr wrap="square" lIns="0" tIns="0" rIns="0" bIns="0" rtlCol="0"/>
            <a:lstStyle/>
            <a:p>
              <a:endParaRPr/>
            </a:p>
          </p:txBody>
        </p:sp>
      </p:grpSp>
      <p:sp>
        <p:nvSpPr>
          <p:cNvPr id="951" name="White BG"/>
          <p:cNvSpPr/>
          <p:nvPr/>
        </p:nvSpPr>
        <p:spPr>
          <a:xfrm>
            <a:off x="0" y="0"/>
            <a:ext cx="18288000" cy="10287000"/>
          </a:xfrm>
          <a:prstGeom prst="rect">
            <a:avLst/>
          </a:prstGeom>
          <a:solidFill>
            <a:srgbClr val="FFFFFF"/>
          </a:solidFill>
          <a:ln>
            <a:noFill/>
          </a:ln>
        </p:spPr>
        <p:txBody>
          <a:bodyPr/>
          <a:lstStyle/>
          <a:p>
            <a:endParaRPr/>
          </a:p>
        </p:txBody>
      </p:sp>
      <p:sp>
        <p:nvSpPr>
          <p:cNvPr id="6" name="object 6"/>
          <p:cNvSpPr txBox="1"/>
          <p:nvPr/>
        </p:nvSpPr>
        <p:spPr>
          <a:xfrm>
            <a:off x="1202055" y="2586989"/>
            <a:ext cx="7088505" cy="3579506"/>
          </a:xfrm>
          <a:prstGeom prst="rect">
            <a:avLst/>
          </a:prstGeom>
        </p:spPr>
        <p:txBody>
          <a:bodyPr vert="horz" wrap="square" lIns="0" tIns="13335" rIns="0" bIns="0" rtlCol="0">
            <a:spAutoFit/>
          </a:bodyPr>
          <a:lstStyle/>
          <a:p>
            <a:pPr marL="12700">
              <a:lnSpc>
                <a:spcPts val="4300"/>
              </a:lnSpc>
              <a:spcBef>
                <a:spcPts val="105"/>
              </a:spcBef>
            </a:pPr>
            <a:r>
              <a:rPr lang="en-US" sz="3000" b="1" spc="-10">
                <a:latin typeface="Arial"/>
                <a:cs typeface="Arial"/>
              </a:rPr>
              <a:t>Revenue</a:t>
            </a:r>
            <a:endParaRPr lang="en-US" sz="3000">
              <a:latin typeface="Arial"/>
              <a:cs typeface="Arial"/>
            </a:endParaRPr>
          </a:p>
          <a:p>
            <a:pPr marL="828675">
              <a:lnSpc>
                <a:spcPts val="4300"/>
              </a:lnSpc>
            </a:pPr>
            <a:r>
              <a:rPr lang="en-US" sz="3000">
                <a:latin typeface="Arial"/>
                <a:cs typeface="Arial"/>
              </a:rPr>
              <a:t>Chapter</a:t>
            </a:r>
            <a:r>
              <a:rPr lang="en-US" sz="3000" spc="-55">
                <a:latin typeface="Arial"/>
                <a:cs typeface="Arial"/>
              </a:rPr>
              <a:t> Rebates/</a:t>
            </a:r>
            <a:r>
              <a:rPr lang="en-US" sz="3000" spc="-20">
                <a:latin typeface="Arial"/>
                <a:cs typeface="Arial"/>
              </a:rPr>
              <a:t>Dues</a:t>
            </a:r>
            <a:endParaRPr lang="en-US" sz="3000">
              <a:latin typeface="Arial"/>
              <a:cs typeface="Arial"/>
            </a:endParaRPr>
          </a:p>
          <a:p>
            <a:pPr marL="828675" marR="2702560">
              <a:lnSpc>
                <a:spcPct val="99900"/>
              </a:lnSpc>
              <a:spcBef>
                <a:spcPts val="40"/>
              </a:spcBef>
            </a:pPr>
            <a:r>
              <a:rPr lang="en-US" sz="3000">
                <a:latin typeface="Arial"/>
                <a:cs typeface="Arial"/>
              </a:rPr>
              <a:t>Education</a:t>
            </a:r>
            <a:r>
              <a:rPr lang="en-US" sz="3000" spc="-55">
                <a:latin typeface="Arial"/>
                <a:cs typeface="Arial"/>
              </a:rPr>
              <a:t> </a:t>
            </a:r>
            <a:r>
              <a:rPr lang="en-US" sz="3000" spc="-10">
                <a:latin typeface="Arial"/>
                <a:cs typeface="Arial"/>
              </a:rPr>
              <a:t>Events </a:t>
            </a:r>
            <a:r>
              <a:rPr lang="en-US" sz="3000">
                <a:latin typeface="Arial"/>
                <a:cs typeface="Arial"/>
              </a:rPr>
              <a:t>Special</a:t>
            </a:r>
            <a:r>
              <a:rPr lang="en-US" sz="3000" spc="-35">
                <a:latin typeface="Arial"/>
                <a:cs typeface="Arial"/>
              </a:rPr>
              <a:t> </a:t>
            </a:r>
            <a:r>
              <a:rPr lang="en-US" sz="3000" spc="-10">
                <a:latin typeface="Arial"/>
                <a:cs typeface="Arial"/>
              </a:rPr>
              <a:t>Events Fundraising</a:t>
            </a:r>
            <a:r>
              <a:rPr lang="en-US" sz="3000" spc="-215">
                <a:latin typeface="Arial"/>
                <a:cs typeface="Arial"/>
              </a:rPr>
              <a:t> </a:t>
            </a:r>
            <a:r>
              <a:rPr lang="en-US" sz="3000" spc="-10">
                <a:latin typeface="Arial"/>
                <a:cs typeface="Arial"/>
              </a:rPr>
              <a:t>Auction</a:t>
            </a:r>
            <a:endParaRPr lang="en-US" sz="3000">
              <a:latin typeface="Arial"/>
              <a:cs typeface="Arial"/>
            </a:endParaRPr>
          </a:p>
          <a:p>
            <a:pPr marL="828675" marR="5080">
              <a:lnSpc>
                <a:spcPts val="4280"/>
              </a:lnSpc>
              <a:spcBef>
                <a:spcPts val="170"/>
              </a:spcBef>
            </a:pPr>
            <a:r>
              <a:rPr lang="en-US" sz="3000" spc="-10">
                <a:latin typeface="Arial"/>
                <a:cs typeface="Arial"/>
              </a:rPr>
              <a:t>Co-l</a:t>
            </a:r>
            <a:r>
              <a:rPr lang="en-US" sz="3000">
                <a:latin typeface="Arial"/>
                <a:cs typeface="Arial"/>
              </a:rPr>
              <a:t>ocated</a:t>
            </a:r>
            <a:r>
              <a:rPr lang="en-US" sz="3000" spc="-20">
                <a:latin typeface="Arial"/>
                <a:cs typeface="Arial"/>
              </a:rPr>
              <a:t> </a:t>
            </a:r>
            <a:r>
              <a:rPr lang="en-US" sz="3000">
                <a:latin typeface="Arial"/>
                <a:cs typeface="Arial"/>
              </a:rPr>
              <a:t>Events</a:t>
            </a:r>
            <a:r>
              <a:rPr lang="en-US" sz="3000" spc="-35">
                <a:latin typeface="Arial"/>
                <a:cs typeface="Arial"/>
              </a:rPr>
              <a:t> </a:t>
            </a:r>
            <a:r>
              <a:rPr lang="en-US" sz="3000">
                <a:latin typeface="Arial"/>
                <a:cs typeface="Arial"/>
              </a:rPr>
              <a:t>(i.e.</a:t>
            </a:r>
            <a:r>
              <a:rPr lang="en-US" sz="3000" spc="-10">
                <a:latin typeface="Arial"/>
                <a:cs typeface="Arial"/>
              </a:rPr>
              <a:t> GMID) </a:t>
            </a:r>
            <a:r>
              <a:rPr lang="en-US" sz="3000">
                <a:latin typeface="Arial"/>
                <a:cs typeface="Arial"/>
              </a:rPr>
              <a:t>Advertising</a:t>
            </a:r>
            <a:r>
              <a:rPr lang="en-US" sz="3000" spc="-70">
                <a:latin typeface="Arial"/>
                <a:cs typeface="Arial"/>
              </a:rPr>
              <a:t> </a:t>
            </a:r>
            <a:r>
              <a:rPr lang="en-US" sz="3000" spc="-10">
                <a:latin typeface="Arial"/>
                <a:cs typeface="Arial"/>
              </a:rPr>
              <a:t>Revenue</a:t>
            </a:r>
            <a:endParaRPr lang="en-US" sz="3000">
              <a:latin typeface="Arial"/>
              <a:cs typeface="Arial"/>
            </a:endParaRPr>
          </a:p>
        </p:txBody>
      </p:sp>
      <p:sp>
        <p:nvSpPr>
          <p:cNvPr id="7" name="object 7"/>
          <p:cNvSpPr txBox="1"/>
          <p:nvPr/>
        </p:nvSpPr>
        <p:spPr>
          <a:xfrm>
            <a:off x="4268215" y="6965524"/>
            <a:ext cx="9525000" cy="474489"/>
          </a:xfrm>
          <a:prstGeom prst="rect">
            <a:avLst/>
          </a:prstGeom>
        </p:spPr>
        <p:txBody>
          <a:bodyPr vert="horz" wrap="square" lIns="0" tIns="12700" rIns="0" bIns="0" rtlCol="0">
            <a:spAutoFit/>
          </a:bodyPr>
          <a:lstStyle/>
          <a:p>
            <a:pPr marL="12700">
              <a:lnSpc>
                <a:spcPct val="100000"/>
              </a:lnSpc>
              <a:spcBef>
                <a:spcPts val="100"/>
              </a:spcBef>
            </a:pPr>
            <a:r>
              <a:rPr lang="en-US" sz="3000" b="1" spc="-20" dirty="0">
                <a:latin typeface="Arial"/>
                <a:cs typeface="Arial"/>
              </a:rPr>
              <a:t>Total</a:t>
            </a:r>
            <a:r>
              <a:rPr lang="en-US" sz="3000" b="1" spc="-95" dirty="0">
                <a:latin typeface="Arial"/>
                <a:cs typeface="Arial"/>
              </a:rPr>
              <a:t> </a:t>
            </a:r>
            <a:r>
              <a:rPr lang="en-US" sz="3000" b="1" dirty="0">
                <a:latin typeface="Arial"/>
                <a:cs typeface="Arial"/>
              </a:rPr>
              <a:t>Revenue</a:t>
            </a:r>
            <a:r>
              <a:rPr lang="en-US" sz="3000" b="1" spc="-60" dirty="0">
                <a:latin typeface="Arial"/>
                <a:cs typeface="Arial"/>
              </a:rPr>
              <a:t> </a:t>
            </a:r>
            <a:r>
              <a:rPr lang="en-US" sz="3000" b="1" dirty="0">
                <a:latin typeface="Arial"/>
                <a:cs typeface="Arial"/>
              </a:rPr>
              <a:t>–</a:t>
            </a:r>
            <a:r>
              <a:rPr lang="en-US" sz="3000" b="1" spc="-50" dirty="0">
                <a:latin typeface="Arial"/>
                <a:cs typeface="Arial"/>
              </a:rPr>
              <a:t> </a:t>
            </a:r>
            <a:r>
              <a:rPr lang="en-US" sz="3000" b="1" spc="-20" dirty="0">
                <a:latin typeface="Arial"/>
                <a:cs typeface="Arial"/>
              </a:rPr>
              <a:t>Total</a:t>
            </a:r>
            <a:r>
              <a:rPr lang="en-US" sz="3000" b="1" spc="-95" dirty="0">
                <a:latin typeface="Arial"/>
                <a:cs typeface="Arial"/>
              </a:rPr>
              <a:t> </a:t>
            </a:r>
            <a:r>
              <a:rPr lang="en-US" sz="3000" b="1" dirty="0">
                <a:latin typeface="Arial"/>
                <a:cs typeface="Arial"/>
              </a:rPr>
              <a:t>Expenses</a:t>
            </a:r>
            <a:r>
              <a:rPr lang="en-US" sz="3000" b="1" spc="-50" dirty="0">
                <a:latin typeface="Arial"/>
                <a:cs typeface="Arial"/>
              </a:rPr>
              <a:t> </a:t>
            </a:r>
            <a:r>
              <a:rPr lang="en-US" sz="3000" b="1" dirty="0">
                <a:latin typeface="Arial"/>
                <a:cs typeface="Arial"/>
              </a:rPr>
              <a:t>=</a:t>
            </a:r>
            <a:r>
              <a:rPr lang="en-US" sz="3000" b="1" spc="-70" dirty="0">
                <a:latin typeface="Arial"/>
                <a:cs typeface="Arial"/>
              </a:rPr>
              <a:t> </a:t>
            </a:r>
            <a:r>
              <a:rPr lang="en-US" sz="3000" b="1" dirty="0">
                <a:latin typeface="Arial"/>
                <a:cs typeface="Arial"/>
              </a:rPr>
              <a:t>Net </a:t>
            </a:r>
            <a:r>
              <a:rPr lang="en-US" sz="3000" b="1" spc="-10" dirty="0">
                <a:latin typeface="Arial"/>
                <a:cs typeface="Arial"/>
              </a:rPr>
              <a:t>Profit</a:t>
            </a:r>
            <a:endParaRPr lang="en-US" sz="3000" dirty="0">
              <a:latin typeface="Arial"/>
              <a:cs typeface="Arial"/>
            </a:endParaRPr>
          </a:p>
        </p:txBody>
      </p:sp>
      <p:sp>
        <p:nvSpPr>
          <p:cNvPr id="8" name="object 8"/>
          <p:cNvSpPr txBox="1"/>
          <p:nvPr/>
        </p:nvSpPr>
        <p:spPr>
          <a:xfrm>
            <a:off x="10701019" y="2590863"/>
            <a:ext cx="6076315" cy="4334520"/>
          </a:xfrm>
          <a:prstGeom prst="rect">
            <a:avLst/>
          </a:prstGeom>
        </p:spPr>
        <p:txBody>
          <a:bodyPr vert="horz" wrap="square" lIns="0" tIns="12700" rIns="0" bIns="0" rtlCol="0">
            <a:spAutoFit/>
          </a:bodyPr>
          <a:lstStyle/>
          <a:p>
            <a:pPr marL="12700">
              <a:lnSpc>
                <a:spcPts val="4300"/>
              </a:lnSpc>
              <a:spcBef>
                <a:spcPts val="100"/>
              </a:spcBef>
            </a:pPr>
            <a:r>
              <a:rPr lang="en-US" sz="3000" b="1" spc="-10">
                <a:latin typeface="Arial"/>
                <a:cs typeface="Arial"/>
              </a:rPr>
              <a:t>Expenses</a:t>
            </a:r>
            <a:endParaRPr lang="en-US" sz="3000">
              <a:latin typeface="Arial"/>
              <a:cs typeface="Arial"/>
            </a:endParaRPr>
          </a:p>
          <a:p>
            <a:pPr marL="828040" marR="241300">
              <a:lnSpc>
                <a:spcPts val="4360"/>
              </a:lnSpc>
              <a:spcBef>
                <a:spcPts val="90"/>
              </a:spcBef>
            </a:pPr>
            <a:r>
              <a:rPr lang="en-US" sz="3000">
                <a:latin typeface="Arial"/>
                <a:cs typeface="Arial"/>
              </a:rPr>
              <a:t>Administrative</a:t>
            </a:r>
            <a:r>
              <a:rPr lang="en-US" sz="3000" spc="-80">
                <a:latin typeface="Arial"/>
                <a:cs typeface="Arial"/>
              </a:rPr>
              <a:t> </a:t>
            </a:r>
            <a:r>
              <a:rPr lang="en-US" sz="3000" spc="-10">
                <a:latin typeface="Arial"/>
                <a:cs typeface="Arial"/>
              </a:rPr>
              <a:t>Expenses </a:t>
            </a:r>
            <a:r>
              <a:rPr lang="en-US" sz="3000">
                <a:latin typeface="Arial"/>
                <a:cs typeface="Arial"/>
              </a:rPr>
              <a:t>Committee</a:t>
            </a:r>
            <a:r>
              <a:rPr lang="en-US" sz="3000" spc="-85">
                <a:latin typeface="Arial"/>
                <a:cs typeface="Arial"/>
              </a:rPr>
              <a:t> </a:t>
            </a:r>
            <a:r>
              <a:rPr lang="en-US" sz="3000" spc="-10">
                <a:latin typeface="Arial"/>
                <a:cs typeface="Arial"/>
              </a:rPr>
              <a:t>Expenses</a:t>
            </a:r>
            <a:endParaRPr lang="en-US" sz="3000">
              <a:latin typeface="Arial"/>
              <a:cs typeface="Arial"/>
            </a:endParaRPr>
          </a:p>
          <a:p>
            <a:pPr marL="1643380">
              <a:lnSpc>
                <a:spcPts val="4125"/>
              </a:lnSpc>
            </a:pPr>
            <a:r>
              <a:rPr lang="en-US" sz="3000">
                <a:latin typeface="Arial"/>
                <a:cs typeface="Arial"/>
              </a:rPr>
              <a:t>Sub-accounts for</a:t>
            </a:r>
            <a:r>
              <a:rPr lang="en-US" sz="3000" spc="-65">
                <a:latin typeface="Arial"/>
                <a:cs typeface="Arial"/>
              </a:rPr>
              <a:t> </a:t>
            </a:r>
            <a:r>
              <a:rPr lang="en-US" sz="3000" spc="-20">
                <a:latin typeface="Arial"/>
                <a:cs typeface="Arial"/>
              </a:rPr>
              <a:t>each </a:t>
            </a:r>
            <a:r>
              <a:rPr lang="en-US" sz="3000" spc="-10">
                <a:latin typeface="Arial"/>
                <a:cs typeface="Arial"/>
              </a:rPr>
              <a:t>Committee </a:t>
            </a:r>
            <a:r>
              <a:rPr lang="en-US" sz="3000">
                <a:latin typeface="Arial"/>
                <a:cs typeface="Arial"/>
              </a:rPr>
              <a:t>Events</a:t>
            </a:r>
            <a:r>
              <a:rPr lang="en-US" sz="3000" spc="-40">
                <a:latin typeface="Arial"/>
                <a:cs typeface="Arial"/>
              </a:rPr>
              <a:t> </a:t>
            </a:r>
            <a:r>
              <a:rPr lang="en-US" sz="3000" spc="-10">
                <a:latin typeface="Arial"/>
                <a:cs typeface="Arial"/>
              </a:rPr>
              <a:t>Expenses</a:t>
            </a:r>
            <a:endParaRPr lang="en-US" sz="3000">
              <a:latin typeface="Arial"/>
              <a:cs typeface="Arial"/>
            </a:endParaRPr>
          </a:p>
          <a:p>
            <a:pPr marL="1643380">
              <a:lnSpc>
                <a:spcPts val="4130"/>
              </a:lnSpc>
            </a:pPr>
            <a:r>
              <a:rPr lang="en-US" sz="3000">
                <a:latin typeface="Arial"/>
                <a:cs typeface="Arial"/>
              </a:rPr>
              <a:t>Sub-accounts</a:t>
            </a:r>
            <a:r>
              <a:rPr lang="en-US" sz="3000" spc="-10">
                <a:latin typeface="Arial"/>
                <a:cs typeface="Arial"/>
              </a:rPr>
              <a:t> </a:t>
            </a:r>
            <a:r>
              <a:rPr lang="en-US" sz="3000">
                <a:latin typeface="Arial"/>
                <a:cs typeface="Arial"/>
              </a:rPr>
              <a:t>for</a:t>
            </a:r>
            <a:r>
              <a:rPr lang="en-US" sz="3000" spc="-65">
                <a:latin typeface="Arial"/>
                <a:cs typeface="Arial"/>
              </a:rPr>
              <a:t> </a:t>
            </a:r>
            <a:r>
              <a:rPr lang="en-US" sz="3000" spc="-20">
                <a:latin typeface="Arial"/>
                <a:cs typeface="Arial"/>
              </a:rPr>
              <a:t>each </a:t>
            </a:r>
            <a:r>
              <a:rPr lang="en-US" sz="3000" spc="-10">
                <a:latin typeface="Arial"/>
                <a:cs typeface="Arial"/>
              </a:rPr>
              <a:t>Event</a:t>
            </a:r>
            <a:endParaRPr lang="en-US" sz="3000">
              <a:latin typeface="Arial"/>
              <a:cs typeface="Arial"/>
            </a:endParaRPr>
          </a:p>
        </p:txBody>
      </p:sp>
      <p:pic>
        <p:nvPicPr>
          <p:cNvPr id="970" name="Picture 970"/>
          <p:cNvPicPr>
            <a:picLocks noChangeAspect="1"/>
          </p:cNvPicPr>
          <p:nvPr/>
        </p:nvPicPr>
        <p:blipFill>
          <a:blip r:embed="rId4"/>
          <a:srcRect t="15000" b="30833"/>
          <a:stretch>
            <a:fillRect/>
          </a:stretch>
        </p:blipFill>
        <p:spPr>
          <a:xfrm>
            <a:off x="6444000" y="7799782"/>
            <a:ext cx="5400000" cy="1950000"/>
          </a:xfrm>
          <a:prstGeom prst="rect">
            <a:avLst/>
          </a:prstGeom>
        </p:spPr>
      </p:pic>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5" name="object 5"/>
          <p:cNvSpPr txBox="1">
            <a:spLocks noGrp="1"/>
          </p:cNvSpPr>
          <p:nvPr>
            <p:ph type="title"/>
          </p:nvPr>
        </p:nvSpPr>
        <p:spPr>
          <a:xfrm>
            <a:off x="377190" y="0"/>
            <a:ext cx="17533619" cy="1828800"/>
          </a:xfrm>
          <a:prstGeom prst="rect">
            <a:avLst/>
          </a:prstGeom>
        </p:spPr>
        <p:txBody>
          <a:bodyPr vert="horz" wrap="square" lIns="0" tIns="0" rIns="0" bIns="0" rtlCol="0" anchor="ctr"/>
          <a:lstStyle/>
          <a:p>
            <a:pPr marL="0" algn="l">
              <a:lnSpc>
                <a:spcPct val="100000"/>
              </a:lnSpc>
              <a:spcBef>
                <a:spcPts val="130"/>
              </a:spcBef>
            </a:pPr>
            <a:r>
              <a:rPr lang="en-US" sz="6000" b="1">
                <a:solidFill>
                  <a:srgbClr val="FFFFFF"/>
                </a:solidFill>
              </a:rPr>
              <a:t>PROFIT AND LOSS STATEMENT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sp>
        <p:nvSpPr>
          <p:cNvPr id="3"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10"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4" name="object 4"/>
          <p:cNvSpPr txBox="1">
            <a:spLocks noGrp="1"/>
          </p:cNvSpPr>
          <p:nvPr>
            <p:ph type="title"/>
          </p:nvPr>
        </p:nvSpPr>
        <p:spPr>
          <a:xfrm>
            <a:off x="209232" y="0"/>
            <a:ext cx="11276330" cy="1828800"/>
          </a:xfrm>
          <a:prstGeom prst="rect">
            <a:avLst/>
          </a:prstGeom>
        </p:spPr>
        <p:txBody>
          <a:bodyPr vert="horz" wrap="square" lIns="0" tIns="0" rIns="0" bIns="0" rtlCol="0" anchor="ctr"/>
          <a:lstStyle/>
          <a:p>
            <a:pPr marL="12700" algn="l">
              <a:lnSpc>
                <a:spcPct val="100000"/>
              </a:lnSpc>
              <a:spcBef>
                <a:spcPts val="130"/>
              </a:spcBef>
            </a:pPr>
            <a:r>
              <a:rPr lang="en-US" sz="6000" b="1">
                <a:solidFill>
                  <a:srgbClr val="FFFFFF"/>
                </a:solidFill>
                <a:latin typeface="Arial"/>
                <a:cs typeface="Arial"/>
              </a:rPr>
              <a:t>THERE’S A </a:t>
            </a:r>
            <a:r>
              <a:rPr lang="en-US" sz="6000" b="1" u="sng">
                <a:solidFill>
                  <a:srgbClr val="FFFFFF"/>
                </a:solidFill>
                <a:uFill>
                  <a:solidFill>
                    <a:srgbClr val="FFFFFF"/>
                  </a:solidFill>
                </a:uFill>
                <a:latin typeface="Arial"/>
                <a:cs typeface="Arial"/>
              </a:rPr>
              <a:t>LOT</a:t>
            </a:r>
            <a:r>
              <a:rPr lang="en-US" sz="6000" b="1">
                <a:solidFill>
                  <a:srgbClr val="FFFFFF"/>
                </a:solidFill>
                <a:latin typeface="Arial"/>
                <a:cs typeface="Arial"/>
              </a:rPr>
              <a:t> TO KNOW…</a:t>
            </a:r>
            <a:endParaRPr lang="en-US" sz="6000" b="1">
              <a:latin typeface="Arial"/>
              <a:cs typeface="Arial"/>
            </a:endParaRPr>
          </a:p>
        </p:txBody>
      </p:sp>
      <p:pic>
        <p:nvPicPr>
          <p:cNvPr id="5" name="object 5"/>
          <p:cNvPicPr/>
          <p:nvPr/>
        </p:nvPicPr>
        <p:blipFill>
          <a:blip r:embed="rId3" cstate="print"/>
          <a:srcRect t="4278" b="4277"/>
          <a:stretch>
            <a:fillRect/>
          </a:stretch>
        </p:blipFill>
        <p:spPr>
          <a:xfrm>
            <a:off x="15283543" y="1990000"/>
            <a:ext cx="2704457" cy="2473082"/>
          </a:xfrm>
          <a:prstGeom prst="rect">
            <a:avLst/>
          </a:prstGeom>
        </p:spPr>
      </p:pic>
      <p:sp>
        <p:nvSpPr>
          <p:cNvPr id="6" name="object 6"/>
          <p:cNvSpPr txBox="1"/>
          <p:nvPr/>
        </p:nvSpPr>
        <p:spPr>
          <a:xfrm>
            <a:off x="549655" y="2626995"/>
            <a:ext cx="8009890" cy="632460"/>
          </a:xfrm>
          <a:prstGeom prst="rect">
            <a:avLst/>
          </a:prstGeom>
        </p:spPr>
        <p:txBody>
          <a:bodyPr vert="horz" wrap="square" lIns="0" tIns="16510" rIns="0" bIns="0" rtlCol="0">
            <a:spAutoFit/>
          </a:bodyPr>
          <a:lstStyle/>
          <a:p>
            <a:pPr marL="12700">
              <a:lnSpc>
                <a:spcPct val="100000"/>
              </a:lnSpc>
              <a:spcBef>
                <a:spcPts val="130"/>
              </a:spcBef>
            </a:pPr>
            <a:r>
              <a:rPr sz="3950" b="1" dirty="0">
                <a:solidFill>
                  <a:schemeClr val="tx1"/>
                </a:solidFill>
                <a:latin typeface="Arial"/>
                <a:cs typeface="Arial"/>
              </a:rPr>
              <a:t>Finance</a:t>
            </a:r>
            <a:r>
              <a:rPr sz="3950" b="1" spc="15" dirty="0">
                <a:solidFill>
                  <a:schemeClr val="tx1"/>
                </a:solidFill>
                <a:latin typeface="Arial"/>
                <a:cs typeface="Arial"/>
              </a:rPr>
              <a:t> </a:t>
            </a:r>
            <a:r>
              <a:rPr sz="3950" b="1" dirty="0">
                <a:solidFill>
                  <a:schemeClr val="tx1"/>
                </a:solidFill>
                <a:latin typeface="Arial"/>
                <a:cs typeface="Arial"/>
              </a:rPr>
              <a:t>Roles</a:t>
            </a:r>
            <a:r>
              <a:rPr sz="3950" b="1" spc="25" dirty="0">
                <a:solidFill>
                  <a:schemeClr val="tx1"/>
                </a:solidFill>
                <a:latin typeface="Arial"/>
                <a:cs typeface="Arial"/>
              </a:rPr>
              <a:t> </a:t>
            </a:r>
            <a:r>
              <a:rPr sz="3950" b="1" dirty="0">
                <a:solidFill>
                  <a:schemeClr val="tx1"/>
                </a:solidFill>
                <a:latin typeface="Arial"/>
                <a:cs typeface="Arial"/>
              </a:rPr>
              <a:t>&amp;</a:t>
            </a:r>
            <a:r>
              <a:rPr sz="3950" b="1" spc="120" dirty="0">
                <a:solidFill>
                  <a:schemeClr val="tx1"/>
                </a:solidFill>
                <a:latin typeface="Arial"/>
                <a:cs typeface="Arial"/>
              </a:rPr>
              <a:t> </a:t>
            </a:r>
            <a:r>
              <a:rPr sz="3950" b="1" spc="-10" dirty="0">
                <a:solidFill>
                  <a:schemeClr val="tx1"/>
                </a:solidFill>
                <a:latin typeface="Arial"/>
                <a:cs typeface="Arial"/>
              </a:rPr>
              <a:t>Responsibilities</a:t>
            </a:r>
            <a:endParaRPr sz="3950" dirty="0">
              <a:solidFill>
                <a:schemeClr val="tx1"/>
              </a:solidFill>
              <a:latin typeface="Arial"/>
              <a:cs typeface="Arial"/>
            </a:endParaRPr>
          </a:p>
        </p:txBody>
      </p:sp>
      <p:sp>
        <p:nvSpPr>
          <p:cNvPr id="7" name="object 7"/>
          <p:cNvSpPr txBox="1"/>
          <p:nvPr/>
        </p:nvSpPr>
        <p:spPr>
          <a:xfrm>
            <a:off x="298958" y="4463082"/>
            <a:ext cx="7910195" cy="4167808"/>
          </a:xfrm>
          <a:prstGeom prst="rect">
            <a:avLst/>
          </a:prstGeom>
        </p:spPr>
        <p:txBody>
          <a:bodyPr vert="horz" wrap="square" lIns="0" tIns="12700" rIns="0" bIns="0" rtlCol="0">
            <a:spAutoFit/>
          </a:bodyPr>
          <a:lstStyle/>
          <a:p>
            <a:pPr marL="698500" indent="-685800">
              <a:lnSpc>
                <a:spcPct val="100000"/>
              </a:lnSpc>
              <a:spcBef>
                <a:spcPts val="100"/>
              </a:spcBef>
              <a:buFont typeface="Arial"/>
              <a:buChar char="•"/>
              <a:tabLst>
                <a:tab pos="698500" algn="l"/>
              </a:tabLst>
            </a:pPr>
            <a:r>
              <a:rPr sz="3000" dirty="0">
                <a:solidFill>
                  <a:schemeClr val="tx1"/>
                </a:solidFill>
                <a:latin typeface="Arial"/>
                <a:cs typeface="Arial"/>
              </a:rPr>
              <a:t>Sponsorship</a:t>
            </a:r>
            <a:r>
              <a:rPr sz="3000" spc="-35" dirty="0">
                <a:solidFill>
                  <a:schemeClr val="tx1"/>
                </a:solidFill>
                <a:latin typeface="Arial"/>
                <a:cs typeface="Arial"/>
              </a:rPr>
              <a:t> </a:t>
            </a:r>
            <a:r>
              <a:rPr sz="3000" dirty="0">
                <a:solidFill>
                  <a:schemeClr val="tx1"/>
                </a:solidFill>
                <a:latin typeface="Arial"/>
                <a:cs typeface="Arial"/>
              </a:rPr>
              <a:t>Roles</a:t>
            </a:r>
            <a:r>
              <a:rPr sz="3000" spc="-85" dirty="0">
                <a:solidFill>
                  <a:schemeClr val="tx1"/>
                </a:solidFill>
                <a:latin typeface="Arial"/>
                <a:cs typeface="Arial"/>
              </a:rPr>
              <a:t> </a:t>
            </a:r>
            <a:r>
              <a:rPr sz="3000" dirty="0">
                <a:solidFill>
                  <a:schemeClr val="tx1"/>
                </a:solidFill>
                <a:latin typeface="Arial"/>
                <a:cs typeface="Arial"/>
              </a:rPr>
              <a:t>&amp;</a:t>
            </a:r>
            <a:r>
              <a:rPr sz="3000" spc="-65" dirty="0">
                <a:solidFill>
                  <a:schemeClr val="tx1"/>
                </a:solidFill>
                <a:latin typeface="Arial"/>
                <a:cs typeface="Arial"/>
              </a:rPr>
              <a:t> </a:t>
            </a:r>
            <a:r>
              <a:rPr sz="3000" spc="-10" dirty="0">
                <a:solidFill>
                  <a:schemeClr val="tx1"/>
                </a:solidFill>
                <a:latin typeface="Arial"/>
                <a:cs typeface="Arial"/>
              </a:rPr>
              <a:t>Responsibilities</a:t>
            </a:r>
            <a:endParaRPr sz="3000" dirty="0">
              <a:solidFill>
                <a:schemeClr val="tx1"/>
              </a:solidFill>
              <a:latin typeface="Arial"/>
              <a:cs typeface="Arial"/>
            </a:endParaRPr>
          </a:p>
          <a:p>
            <a:pPr marL="698500" indent="-685800">
              <a:lnSpc>
                <a:spcPct val="100000"/>
              </a:lnSpc>
              <a:spcBef>
                <a:spcPts val="5"/>
              </a:spcBef>
              <a:buFont typeface="Arial"/>
              <a:buChar char="•"/>
              <a:tabLst>
                <a:tab pos="698500" algn="l"/>
              </a:tabLst>
            </a:pPr>
            <a:r>
              <a:rPr sz="3000" spc="-10" dirty="0">
                <a:solidFill>
                  <a:schemeClr val="tx1"/>
                </a:solidFill>
                <a:latin typeface="Arial"/>
                <a:cs typeface="Arial"/>
              </a:rPr>
              <a:t>Understand</a:t>
            </a:r>
            <a:r>
              <a:rPr sz="3000" spc="-175" dirty="0">
                <a:solidFill>
                  <a:schemeClr val="tx1"/>
                </a:solidFill>
                <a:latin typeface="Arial"/>
                <a:cs typeface="Arial"/>
              </a:rPr>
              <a:t> </a:t>
            </a:r>
            <a:r>
              <a:rPr sz="3000" dirty="0">
                <a:solidFill>
                  <a:schemeClr val="tx1"/>
                </a:solidFill>
                <a:latin typeface="Arial"/>
                <a:cs typeface="Arial"/>
              </a:rPr>
              <a:t>Accounting</a:t>
            </a:r>
            <a:r>
              <a:rPr sz="3000" spc="-105" dirty="0">
                <a:solidFill>
                  <a:schemeClr val="tx1"/>
                </a:solidFill>
                <a:latin typeface="Arial"/>
                <a:cs typeface="Arial"/>
              </a:rPr>
              <a:t> </a:t>
            </a:r>
            <a:r>
              <a:rPr sz="3000" spc="-10" dirty="0">
                <a:solidFill>
                  <a:schemeClr val="tx1"/>
                </a:solidFill>
                <a:latin typeface="Arial"/>
                <a:cs typeface="Arial"/>
              </a:rPr>
              <a:t>Platform</a:t>
            </a:r>
            <a:endParaRPr sz="3000" dirty="0">
              <a:solidFill>
                <a:schemeClr val="tx1"/>
              </a:solidFill>
              <a:latin typeface="Arial"/>
              <a:cs typeface="Arial"/>
            </a:endParaRPr>
          </a:p>
          <a:p>
            <a:pPr marL="698500" indent="-685800">
              <a:lnSpc>
                <a:spcPct val="100000"/>
              </a:lnSpc>
              <a:spcBef>
                <a:spcPts val="5"/>
              </a:spcBef>
              <a:buFont typeface="Arial"/>
              <a:buChar char="•"/>
              <a:tabLst>
                <a:tab pos="698500" algn="l"/>
              </a:tabLst>
            </a:pPr>
            <a:r>
              <a:rPr sz="3000" dirty="0">
                <a:solidFill>
                  <a:schemeClr val="tx1"/>
                </a:solidFill>
                <a:latin typeface="Arial"/>
                <a:cs typeface="Arial"/>
              </a:rPr>
              <a:t>Review</a:t>
            </a:r>
            <a:r>
              <a:rPr sz="3000" spc="-75" dirty="0">
                <a:solidFill>
                  <a:schemeClr val="tx1"/>
                </a:solidFill>
                <a:latin typeface="Arial"/>
                <a:cs typeface="Arial"/>
              </a:rPr>
              <a:t> </a:t>
            </a:r>
            <a:r>
              <a:rPr sz="3000" dirty="0">
                <a:solidFill>
                  <a:schemeClr val="tx1"/>
                </a:solidFill>
                <a:latin typeface="Arial"/>
                <a:cs typeface="Arial"/>
              </a:rPr>
              <a:t>Cash</a:t>
            </a:r>
            <a:r>
              <a:rPr sz="3000" spc="-165" dirty="0">
                <a:solidFill>
                  <a:schemeClr val="tx1"/>
                </a:solidFill>
                <a:latin typeface="Arial"/>
                <a:cs typeface="Arial"/>
              </a:rPr>
              <a:t> </a:t>
            </a:r>
            <a:r>
              <a:rPr sz="3000" dirty="0">
                <a:solidFill>
                  <a:schemeClr val="tx1"/>
                </a:solidFill>
                <a:latin typeface="Arial"/>
                <a:cs typeface="Arial"/>
              </a:rPr>
              <a:t>Analysis</a:t>
            </a:r>
            <a:r>
              <a:rPr sz="3000" spc="-15" dirty="0">
                <a:solidFill>
                  <a:schemeClr val="tx1"/>
                </a:solidFill>
                <a:latin typeface="Arial"/>
                <a:cs typeface="Arial"/>
              </a:rPr>
              <a:t> </a:t>
            </a:r>
            <a:r>
              <a:rPr sz="3000" spc="-20" dirty="0">
                <a:solidFill>
                  <a:schemeClr val="tx1"/>
                </a:solidFill>
                <a:latin typeface="Arial"/>
                <a:cs typeface="Arial"/>
              </a:rPr>
              <a:t>Tool</a:t>
            </a:r>
            <a:endParaRPr sz="3000" dirty="0">
              <a:solidFill>
                <a:schemeClr val="tx1"/>
              </a:solidFill>
              <a:latin typeface="Arial"/>
              <a:cs typeface="Arial"/>
            </a:endParaRPr>
          </a:p>
          <a:p>
            <a:pPr marL="698500" indent="-685800">
              <a:lnSpc>
                <a:spcPct val="100000"/>
              </a:lnSpc>
              <a:buFont typeface="Arial"/>
              <a:buChar char="•"/>
              <a:tabLst>
                <a:tab pos="698500" algn="l"/>
              </a:tabLst>
            </a:pPr>
            <a:r>
              <a:rPr sz="3000" dirty="0">
                <a:solidFill>
                  <a:schemeClr val="tx1"/>
                </a:solidFill>
                <a:latin typeface="Arial"/>
                <a:cs typeface="Arial"/>
              </a:rPr>
              <a:t>Budgeting</a:t>
            </a:r>
            <a:r>
              <a:rPr sz="3000" spc="-85" dirty="0">
                <a:solidFill>
                  <a:schemeClr val="tx1"/>
                </a:solidFill>
                <a:latin typeface="Arial"/>
                <a:cs typeface="Arial"/>
              </a:rPr>
              <a:t> </a:t>
            </a:r>
            <a:r>
              <a:rPr sz="3000" dirty="0">
                <a:solidFill>
                  <a:schemeClr val="tx1"/>
                </a:solidFill>
                <a:latin typeface="Arial"/>
                <a:cs typeface="Arial"/>
              </a:rPr>
              <a:t>and</a:t>
            </a:r>
            <a:r>
              <a:rPr sz="3000" spc="-15" dirty="0">
                <a:solidFill>
                  <a:schemeClr val="tx1"/>
                </a:solidFill>
                <a:latin typeface="Arial"/>
                <a:cs typeface="Arial"/>
              </a:rPr>
              <a:t> </a:t>
            </a:r>
            <a:r>
              <a:rPr sz="3000" spc="-10" dirty="0">
                <a:solidFill>
                  <a:schemeClr val="tx1"/>
                </a:solidFill>
                <a:latin typeface="Arial"/>
                <a:cs typeface="Arial"/>
              </a:rPr>
              <a:t>Forecasting</a:t>
            </a:r>
            <a:endParaRPr sz="3000" dirty="0">
              <a:solidFill>
                <a:schemeClr val="tx1"/>
              </a:solidFill>
              <a:latin typeface="Arial"/>
              <a:cs typeface="Arial"/>
            </a:endParaRPr>
          </a:p>
          <a:p>
            <a:pPr marL="698500" indent="-685800">
              <a:lnSpc>
                <a:spcPct val="100000"/>
              </a:lnSpc>
              <a:spcBef>
                <a:spcPts val="5"/>
              </a:spcBef>
              <a:buFont typeface="Arial"/>
              <a:buChar char="•"/>
              <a:tabLst>
                <a:tab pos="698500" algn="l"/>
              </a:tabLst>
            </a:pPr>
            <a:r>
              <a:rPr sz="3000" dirty="0">
                <a:solidFill>
                  <a:schemeClr val="tx1"/>
                </a:solidFill>
                <a:latin typeface="Arial"/>
                <a:cs typeface="Arial"/>
              </a:rPr>
              <a:t>Working</a:t>
            </a:r>
            <a:r>
              <a:rPr sz="3000" spc="-55" dirty="0">
                <a:solidFill>
                  <a:schemeClr val="tx1"/>
                </a:solidFill>
                <a:latin typeface="Arial"/>
                <a:cs typeface="Arial"/>
              </a:rPr>
              <a:t> </a:t>
            </a:r>
            <a:r>
              <a:rPr sz="3000" dirty="0">
                <a:solidFill>
                  <a:schemeClr val="tx1"/>
                </a:solidFill>
                <a:latin typeface="Arial"/>
                <a:cs typeface="Arial"/>
              </a:rPr>
              <a:t>with</a:t>
            </a:r>
            <a:r>
              <a:rPr sz="3000" spc="-55" dirty="0">
                <a:solidFill>
                  <a:schemeClr val="tx1"/>
                </a:solidFill>
                <a:latin typeface="Arial"/>
                <a:cs typeface="Arial"/>
              </a:rPr>
              <a:t> </a:t>
            </a:r>
            <a:r>
              <a:rPr sz="3000" dirty="0">
                <a:solidFill>
                  <a:schemeClr val="tx1"/>
                </a:solidFill>
                <a:latin typeface="Arial"/>
                <a:cs typeface="Arial"/>
              </a:rPr>
              <a:t>the</a:t>
            </a:r>
            <a:r>
              <a:rPr sz="3000" spc="-110" dirty="0">
                <a:solidFill>
                  <a:schemeClr val="tx1"/>
                </a:solidFill>
                <a:latin typeface="Arial"/>
                <a:cs typeface="Arial"/>
              </a:rPr>
              <a:t> </a:t>
            </a:r>
            <a:r>
              <a:rPr sz="3000" dirty="0">
                <a:solidFill>
                  <a:schemeClr val="tx1"/>
                </a:solidFill>
                <a:latin typeface="Arial"/>
                <a:cs typeface="Arial"/>
              </a:rPr>
              <a:t>Chapter</a:t>
            </a:r>
            <a:r>
              <a:rPr sz="3000" spc="-200" dirty="0">
                <a:solidFill>
                  <a:schemeClr val="tx1"/>
                </a:solidFill>
                <a:latin typeface="Arial"/>
                <a:cs typeface="Arial"/>
              </a:rPr>
              <a:t> </a:t>
            </a:r>
            <a:r>
              <a:rPr sz="3000" spc="-10" dirty="0">
                <a:solidFill>
                  <a:schemeClr val="tx1"/>
                </a:solidFill>
                <a:latin typeface="Arial"/>
                <a:cs typeface="Arial"/>
              </a:rPr>
              <a:t>Administrator</a:t>
            </a:r>
            <a:endParaRPr sz="3000" dirty="0">
              <a:solidFill>
                <a:schemeClr val="tx1"/>
              </a:solidFill>
              <a:latin typeface="Arial"/>
              <a:cs typeface="Arial"/>
            </a:endParaRPr>
          </a:p>
          <a:p>
            <a:pPr marL="698500" indent="-685800">
              <a:lnSpc>
                <a:spcPct val="100000"/>
              </a:lnSpc>
              <a:buFont typeface="Arial"/>
              <a:buChar char="•"/>
              <a:tabLst>
                <a:tab pos="698500" algn="l"/>
              </a:tabLst>
            </a:pPr>
            <a:r>
              <a:rPr lang="en-US" sz="3000" dirty="0">
                <a:solidFill>
                  <a:schemeClr val="tx1"/>
                </a:solidFill>
                <a:latin typeface="Arial"/>
                <a:cs typeface="Arial"/>
              </a:rPr>
              <a:t>Bank </a:t>
            </a:r>
            <a:r>
              <a:rPr sz="3000" dirty="0">
                <a:solidFill>
                  <a:schemeClr val="tx1"/>
                </a:solidFill>
                <a:latin typeface="Arial"/>
                <a:cs typeface="Arial"/>
              </a:rPr>
              <a:t>Accounts</a:t>
            </a:r>
            <a:r>
              <a:rPr sz="3000" spc="-105" dirty="0">
                <a:solidFill>
                  <a:schemeClr val="tx1"/>
                </a:solidFill>
                <a:latin typeface="Arial"/>
                <a:cs typeface="Arial"/>
              </a:rPr>
              <a:t> </a:t>
            </a:r>
            <a:r>
              <a:rPr sz="3000" dirty="0">
                <a:solidFill>
                  <a:schemeClr val="tx1"/>
                </a:solidFill>
                <a:latin typeface="Arial"/>
                <a:cs typeface="Arial"/>
              </a:rPr>
              <a:t>and</a:t>
            </a:r>
            <a:r>
              <a:rPr sz="3000" spc="-55" dirty="0">
                <a:solidFill>
                  <a:schemeClr val="tx1"/>
                </a:solidFill>
                <a:latin typeface="Arial"/>
                <a:cs typeface="Arial"/>
              </a:rPr>
              <a:t> </a:t>
            </a:r>
            <a:r>
              <a:rPr sz="3000" dirty="0">
                <a:solidFill>
                  <a:schemeClr val="tx1"/>
                </a:solidFill>
                <a:latin typeface="Arial"/>
                <a:cs typeface="Arial"/>
              </a:rPr>
              <a:t>Signature</a:t>
            </a:r>
            <a:r>
              <a:rPr sz="3000" spc="-105" dirty="0">
                <a:solidFill>
                  <a:schemeClr val="tx1"/>
                </a:solidFill>
                <a:latin typeface="Arial"/>
                <a:cs typeface="Arial"/>
              </a:rPr>
              <a:t> </a:t>
            </a:r>
            <a:r>
              <a:rPr sz="3000" spc="-10" dirty="0">
                <a:solidFill>
                  <a:schemeClr val="tx1"/>
                </a:solidFill>
                <a:latin typeface="Arial"/>
                <a:cs typeface="Arial"/>
              </a:rPr>
              <a:t>Cards</a:t>
            </a:r>
            <a:endParaRPr sz="3000" dirty="0">
              <a:solidFill>
                <a:schemeClr val="tx1"/>
              </a:solidFill>
              <a:latin typeface="Arial"/>
              <a:cs typeface="Arial"/>
            </a:endParaRPr>
          </a:p>
          <a:p>
            <a:pPr marL="698500" indent="-685800">
              <a:lnSpc>
                <a:spcPct val="100000"/>
              </a:lnSpc>
              <a:spcBef>
                <a:spcPts val="10"/>
              </a:spcBef>
              <a:buFont typeface="Arial"/>
              <a:buChar char="•"/>
              <a:tabLst>
                <a:tab pos="698500" algn="l"/>
              </a:tabLst>
            </a:pPr>
            <a:r>
              <a:rPr sz="3000" dirty="0">
                <a:solidFill>
                  <a:schemeClr val="tx1"/>
                </a:solidFill>
                <a:latin typeface="Arial"/>
                <a:cs typeface="Arial"/>
              </a:rPr>
              <a:t>Review</a:t>
            </a:r>
            <a:r>
              <a:rPr sz="3000" spc="-60" dirty="0">
                <a:solidFill>
                  <a:schemeClr val="tx1"/>
                </a:solidFill>
                <a:latin typeface="Arial"/>
                <a:cs typeface="Arial"/>
              </a:rPr>
              <a:t> </a:t>
            </a:r>
            <a:r>
              <a:rPr sz="3000" spc="-35" dirty="0">
                <a:solidFill>
                  <a:schemeClr val="tx1"/>
                </a:solidFill>
                <a:latin typeface="Arial"/>
                <a:cs typeface="Arial"/>
              </a:rPr>
              <a:t>Taxes/CPA/Timely</a:t>
            </a:r>
            <a:r>
              <a:rPr sz="3000" spc="-65" dirty="0">
                <a:solidFill>
                  <a:schemeClr val="tx1"/>
                </a:solidFill>
                <a:latin typeface="Arial"/>
                <a:cs typeface="Arial"/>
              </a:rPr>
              <a:t> </a:t>
            </a:r>
            <a:r>
              <a:rPr sz="3000" spc="-10" dirty="0">
                <a:solidFill>
                  <a:schemeClr val="tx1"/>
                </a:solidFill>
                <a:latin typeface="Arial"/>
                <a:cs typeface="Arial"/>
              </a:rPr>
              <a:t>Filings</a:t>
            </a:r>
            <a:endParaRPr lang="en-US" sz="3000" dirty="0">
              <a:solidFill>
                <a:schemeClr val="tx1"/>
              </a:solidFill>
              <a:latin typeface="Arial"/>
              <a:cs typeface="Arial"/>
            </a:endParaRPr>
          </a:p>
          <a:p>
            <a:pPr marL="698500" indent="-685800">
              <a:lnSpc>
                <a:spcPct val="100000"/>
              </a:lnSpc>
              <a:spcBef>
                <a:spcPts val="5"/>
              </a:spcBef>
              <a:buFont typeface="Arial"/>
              <a:buChar char="•"/>
              <a:tabLst>
                <a:tab pos="698500" algn="l"/>
              </a:tabLst>
            </a:pPr>
            <a:r>
              <a:rPr sz="3000" dirty="0">
                <a:solidFill>
                  <a:schemeClr val="tx1"/>
                </a:solidFill>
                <a:latin typeface="Arial"/>
                <a:cs typeface="Arial"/>
              </a:rPr>
              <a:t>Contract</a:t>
            </a:r>
            <a:r>
              <a:rPr sz="3000" spc="-40" dirty="0">
                <a:solidFill>
                  <a:schemeClr val="tx1"/>
                </a:solidFill>
                <a:latin typeface="Arial"/>
                <a:cs typeface="Arial"/>
              </a:rPr>
              <a:t> </a:t>
            </a:r>
            <a:r>
              <a:rPr sz="3000" dirty="0">
                <a:solidFill>
                  <a:schemeClr val="tx1"/>
                </a:solidFill>
                <a:latin typeface="Arial"/>
                <a:cs typeface="Arial"/>
              </a:rPr>
              <a:t>Review</a:t>
            </a:r>
            <a:r>
              <a:rPr sz="3000" spc="-95" dirty="0">
                <a:solidFill>
                  <a:schemeClr val="tx1"/>
                </a:solidFill>
                <a:latin typeface="Arial"/>
                <a:cs typeface="Arial"/>
              </a:rPr>
              <a:t> </a:t>
            </a:r>
            <a:r>
              <a:rPr sz="3000" dirty="0">
                <a:solidFill>
                  <a:schemeClr val="tx1"/>
                </a:solidFill>
                <a:latin typeface="Arial"/>
                <a:cs typeface="Arial"/>
              </a:rPr>
              <a:t>and</a:t>
            </a:r>
            <a:r>
              <a:rPr sz="3000" spc="-185" dirty="0">
                <a:solidFill>
                  <a:schemeClr val="tx1"/>
                </a:solidFill>
                <a:latin typeface="Arial"/>
                <a:cs typeface="Arial"/>
              </a:rPr>
              <a:t> </a:t>
            </a:r>
            <a:r>
              <a:rPr sz="3000" spc="-10" dirty="0">
                <a:solidFill>
                  <a:schemeClr val="tx1"/>
                </a:solidFill>
                <a:latin typeface="Arial"/>
                <a:cs typeface="Arial"/>
              </a:rPr>
              <a:t>Approvals</a:t>
            </a:r>
            <a:endParaRPr lang="en-US" sz="3000" spc="-10" dirty="0">
              <a:solidFill>
                <a:schemeClr val="tx1"/>
              </a:solidFill>
              <a:latin typeface="Arial"/>
              <a:cs typeface="Arial"/>
            </a:endParaRPr>
          </a:p>
          <a:p>
            <a:pPr marL="698500" indent="-685800">
              <a:lnSpc>
                <a:spcPct val="100000"/>
              </a:lnSpc>
              <a:spcBef>
                <a:spcPts val="5"/>
              </a:spcBef>
              <a:buFont typeface="Arial"/>
              <a:buChar char="•"/>
              <a:tabLst>
                <a:tab pos="698500" algn="l"/>
              </a:tabLst>
            </a:pPr>
            <a:r>
              <a:rPr lang="en-US" sz="3000" spc="-10" dirty="0">
                <a:solidFill>
                  <a:schemeClr val="tx1"/>
                </a:solidFill>
                <a:latin typeface="Arial"/>
                <a:cs typeface="Arial"/>
              </a:rPr>
              <a:t>Signing cheques</a:t>
            </a:r>
            <a:endParaRPr sz="3000" dirty="0">
              <a:solidFill>
                <a:schemeClr val="tx1"/>
              </a:solidFill>
              <a:latin typeface="Arial"/>
              <a:cs typeface="Arial"/>
            </a:endParaRPr>
          </a:p>
        </p:txBody>
      </p:sp>
      <p:sp>
        <p:nvSpPr>
          <p:cNvPr id="8" name="object 8"/>
          <p:cNvSpPr txBox="1"/>
          <p:nvPr/>
        </p:nvSpPr>
        <p:spPr>
          <a:xfrm>
            <a:off x="8909937" y="4463082"/>
            <a:ext cx="6676390" cy="3706143"/>
          </a:xfrm>
          <a:prstGeom prst="rect">
            <a:avLst/>
          </a:prstGeom>
        </p:spPr>
        <p:txBody>
          <a:bodyPr vert="horz" wrap="square" lIns="0" tIns="12700" rIns="0" bIns="0" rtlCol="0">
            <a:spAutoFit/>
          </a:bodyPr>
          <a:lstStyle/>
          <a:p>
            <a:pPr marL="698500" indent="-685800">
              <a:lnSpc>
                <a:spcPct val="100000"/>
              </a:lnSpc>
              <a:buFont typeface="Arial"/>
              <a:buChar char="•"/>
              <a:tabLst>
                <a:tab pos="698500" algn="l"/>
              </a:tabLst>
            </a:pPr>
            <a:r>
              <a:rPr sz="3000" dirty="0">
                <a:solidFill>
                  <a:schemeClr val="tx1"/>
                </a:solidFill>
                <a:latin typeface="Arial"/>
                <a:cs typeface="Arial"/>
              </a:rPr>
              <a:t>Financial</a:t>
            </a:r>
            <a:r>
              <a:rPr sz="3000" spc="-35" dirty="0">
                <a:solidFill>
                  <a:schemeClr val="tx1"/>
                </a:solidFill>
                <a:latin typeface="Arial"/>
                <a:cs typeface="Arial"/>
              </a:rPr>
              <a:t> </a:t>
            </a:r>
            <a:r>
              <a:rPr sz="3000" dirty="0">
                <a:solidFill>
                  <a:schemeClr val="tx1"/>
                </a:solidFill>
                <a:latin typeface="Arial"/>
                <a:cs typeface="Arial"/>
              </a:rPr>
              <a:t>Policies</a:t>
            </a:r>
            <a:r>
              <a:rPr sz="3000" spc="-110" dirty="0">
                <a:solidFill>
                  <a:schemeClr val="tx1"/>
                </a:solidFill>
                <a:latin typeface="Arial"/>
                <a:cs typeface="Arial"/>
              </a:rPr>
              <a:t> </a:t>
            </a:r>
            <a:r>
              <a:rPr sz="3000" dirty="0">
                <a:solidFill>
                  <a:schemeClr val="tx1"/>
                </a:solidFill>
                <a:latin typeface="Arial"/>
                <a:cs typeface="Arial"/>
              </a:rPr>
              <a:t>and</a:t>
            </a:r>
            <a:r>
              <a:rPr sz="3000" spc="-125" dirty="0">
                <a:solidFill>
                  <a:schemeClr val="tx1"/>
                </a:solidFill>
                <a:latin typeface="Arial"/>
                <a:cs typeface="Arial"/>
              </a:rPr>
              <a:t> </a:t>
            </a:r>
            <a:r>
              <a:rPr sz="3000" spc="-10" dirty="0">
                <a:solidFill>
                  <a:schemeClr val="tx1"/>
                </a:solidFill>
                <a:latin typeface="Arial"/>
                <a:cs typeface="Arial"/>
              </a:rPr>
              <a:t>Reporting</a:t>
            </a:r>
            <a:endParaRPr sz="3000" dirty="0">
              <a:solidFill>
                <a:schemeClr val="tx1"/>
              </a:solidFill>
              <a:latin typeface="Arial"/>
              <a:cs typeface="Arial"/>
            </a:endParaRPr>
          </a:p>
          <a:p>
            <a:pPr marL="698500" indent="-685800">
              <a:lnSpc>
                <a:spcPct val="100000"/>
              </a:lnSpc>
              <a:spcBef>
                <a:spcPts val="5"/>
              </a:spcBef>
              <a:buFont typeface="Arial"/>
              <a:buChar char="•"/>
              <a:tabLst>
                <a:tab pos="698500" algn="l"/>
              </a:tabLst>
            </a:pPr>
            <a:r>
              <a:rPr sz="3000" dirty="0">
                <a:solidFill>
                  <a:schemeClr val="tx1"/>
                </a:solidFill>
                <a:latin typeface="Arial"/>
                <a:cs typeface="Arial"/>
              </a:rPr>
              <a:t>Audits</a:t>
            </a:r>
            <a:r>
              <a:rPr sz="3000" spc="-55" dirty="0">
                <a:solidFill>
                  <a:schemeClr val="tx1"/>
                </a:solidFill>
                <a:latin typeface="Arial"/>
                <a:cs typeface="Arial"/>
              </a:rPr>
              <a:t> </a:t>
            </a:r>
            <a:r>
              <a:rPr sz="3000" dirty="0">
                <a:solidFill>
                  <a:schemeClr val="tx1"/>
                </a:solidFill>
                <a:latin typeface="Arial"/>
                <a:cs typeface="Arial"/>
              </a:rPr>
              <a:t>and</a:t>
            </a:r>
            <a:r>
              <a:rPr sz="3000" spc="-140" dirty="0">
                <a:solidFill>
                  <a:schemeClr val="tx1"/>
                </a:solidFill>
                <a:latin typeface="Arial"/>
                <a:cs typeface="Arial"/>
              </a:rPr>
              <a:t> </a:t>
            </a:r>
            <a:r>
              <a:rPr sz="3000" dirty="0">
                <a:solidFill>
                  <a:schemeClr val="tx1"/>
                </a:solidFill>
                <a:latin typeface="Arial"/>
                <a:cs typeface="Arial"/>
              </a:rPr>
              <a:t>Annual</a:t>
            </a:r>
            <a:r>
              <a:rPr sz="3000" spc="-110" dirty="0">
                <a:solidFill>
                  <a:schemeClr val="tx1"/>
                </a:solidFill>
                <a:latin typeface="Arial"/>
                <a:cs typeface="Arial"/>
              </a:rPr>
              <a:t> </a:t>
            </a:r>
            <a:r>
              <a:rPr sz="3000" spc="-10" dirty="0">
                <a:solidFill>
                  <a:schemeClr val="tx1"/>
                </a:solidFill>
                <a:latin typeface="Arial"/>
                <a:cs typeface="Arial"/>
              </a:rPr>
              <a:t>Reviews</a:t>
            </a:r>
            <a:endParaRPr sz="3000" dirty="0">
              <a:solidFill>
                <a:schemeClr val="tx1"/>
              </a:solidFill>
              <a:latin typeface="Arial"/>
              <a:cs typeface="Arial"/>
            </a:endParaRPr>
          </a:p>
          <a:p>
            <a:pPr marL="698500" indent="-685800">
              <a:lnSpc>
                <a:spcPct val="100000"/>
              </a:lnSpc>
              <a:spcBef>
                <a:spcPts val="5"/>
              </a:spcBef>
              <a:buFont typeface="Arial"/>
              <a:buChar char="•"/>
              <a:tabLst>
                <a:tab pos="698500" algn="l"/>
              </a:tabLst>
            </a:pPr>
            <a:r>
              <a:rPr sz="3000" dirty="0">
                <a:solidFill>
                  <a:schemeClr val="tx1"/>
                </a:solidFill>
                <a:latin typeface="Arial"/>
                <a:cs typeface="Arial"/>
              </a:rPr>
              <a:t>Protecting</a:t>
            </a:r>
            <a:r>
              <a:rPr sz="3000" spc="-75" dirty="0">
                <a:solidFill>
                  <a:schemeClr val="tx1"/>
                </a:solidFill>
                <a:latin typeface="Arial"/>
                <a:cs typeface="Arial"/>
              </a:rPr>
              <a:t> </a:t>
            </a:r>
            <a:r>
              <a:rPr sz="3000" dirty="0">
                <a:solidFill>
                  <a:schemeClr val="tx1"/>
                </a:solidFill>
                <a:latin typeface="Arial"/>
                <a:cs typeface="Arial"/>
              </a:rPr>
              <a:t>your</a:t>
            </a:r>
            <a:r>
              <a:rPr sz="3000" spc="-75" dirty="0">
                <a:solidFill>
                  <a:schemeClr val="tx1"/>
                </a:solidFill>
                <a:latin typeface="Arial"/>
                <a:cs typeface="Arial"/>
              </a:rPr>
              <a:t> </a:t>
            </a:r>
            <a:r>
              <a:rPr sz="3000" dirty="0">
                <a:solidFill>
                  <a:schemeClr val="tx1"/>
                </a:solidFill>
                <a:latin typeface="Arial"/>
                <a:cs typeface="Arial"/>
              </a:rPr>
              <a:t>Chapter’s</a:t>
            </a:r>
            <a:r>
              <a:rPr sz="3000" spc="-120" dirty="0">
                <a:solidFill>
                  <a:schemeClr val="tx1"/>
                </a:solidFill>
                <a:latin typeface="Arial"/>
                <a:cs typeface="Arial"/>
              </a:rPr>
              <a:t> </a:t>
            </a:r>
            <a:r>
              <a:rPr sz="3000" spc="-10" dirty="0">
                <a:solidFill>
                  <a:schemeClr val="tx1"/>
                </a:solidFill>
                <a:latin typeface="Arial"/>
                <a:cs typeface="Arial"/>
              </a:rPr>
              <a:t>assets</a:t>
            </a:r>
            <a:endParaRPr sz="3000" dirty="0">
              <a:solidFill>
                <a:schemeClr val="tx1"/>
              </a:solidFill>
              <a:latin typeface="Arial"/>
              <a:cs typeface="Arial"/>
            </a:endParaRPr>
          </a:p>
          <a:p>
            <a:pPr marL="698500" indent="-685800">
              <a:lnSpc>
                <a:spcPct val="100000"/>
              </a:lnSpc>
              <a:spcBef>
                <a:spcPts val="5"/>
              </a:spcBef>
              <a:buFont typeface="Arial"/>
              <a:buChar char="•"/>
              <a:tabLst>
                <a:tab pos="698500" algn="l"/>
              </a:tabLst>
            </a:pPr>
            <a:r>
              <a:rPr sz="3000" dirty="0">
                <a:solidFill>
                  <a:schemeClr val="tx1"/>
                </a:solidFill>
                <a:latin typeface="Arial"/>
                <a:cs typeface="Arial"/>
              </a:rPr>
              <a:t>Financial</a:t>
            </a:r>
            <a:r>
              <a:rPr sz="3000" spc="-90" dirty="0">
                <a:solidFill>
                  <a:schemeClr val="tx1"/>
                </a:solidFill>
                <a:latin typeface="Arial"/>
                <a:cs typeface="Arial"/>
              </a:rPr>
              <a:t> </a:t>
            </a:r>
            <a:r>
              <a:rPr sz="3000" dirty="0">
                <a:solidFill>
                  <a:schemeClr val="tx1"/>
                </a:solidFill>
                <a:latin typeface="Arial"/>
                <a:cs typeface="Arial"/>
              </a:rPr>
              <a:t>Reporting</a:t>
            </a:r>
            <a:r>
              <a:rPr sz="3000" spc="-114" dirty="0">
                <a:solidFill>
                  <a:schemeClr val="tx1"/>
                </a:solidFill>
                <a:latin typeface="Arial"/>
                <a:cs typeface="Arial"/>
              </a:rPr>
              <a:t> </a:t>
            </a:r>
            <a:r>
              <a:rPr sz="3000" spc="-10" dirty="0">
                <a:solidFill>
                  <a:schemeClr val="tx1"/>
                </a:solidFill>
                <a:latin typeface="Arial"/>
                <a:cs typeface="Arial"/>
              </a:rPr>
              <a:t>Tools</a:t>
            </a:r>
            <a:endParaRPr sz="3000" dirty="0">
              <a:solidFill>
                <a:schemeClr val="tx1"/>
              </a:solidFill>
              <a:latin typeface="Arial"/>
              <a:cs typeface="Arial"/>
            </a:endParaRPr>
          </a:p>
          <a:p>
            <a:pPr marL="698500" indent="-685800">
              <a:lnSpc>
                <a:spcPct val="100000"/>
              </a:lnSpc>
              <a:buFont typeface="Arial"/>
              <a:buChar char="•"/>
              <a:tabLst>
                <a:tab pos="698500" algn="l"/>
              </a:tabLst>
            </a:pPr>
            <a:r>
              <a:rPr sz="3000" dirty="0">
                <a:solidFill>
                  <a:schemeClr val="tx1"/>
                </a:solidFill>
                <a:latin typeface="Arial"/>
                <a:cs typeface="Arial"/>
              </a:rPr>
              <a:t>Fiduciary</a:t>
            </a:r>
            <a:r>
              <a:rPr sz="3000" spc="-105" dirty="0">
                <a:solidFill>
                  <a:schemeClr val="tx1"/>
                </a:solidFill>
                <a:latin typeface="Arial"/>
                <a:cs typeface="Arial"/>
              </a:rPr>
              <a:t> </a:t>
            </a:r>
            <a:r>
              <a:rPr sz="3000" spc="-10" dirty="0">
                <a:solidFill>
                  <a:schemeClr val="tx1"/>
                </a:solidFill>
                <a:latin typeface="Arial"/>
                <a:cs typeface="Arial"/>
              </a:rPr>
              <a:t>responsibilities</a:t>
            </a:r>
            <a:endParaRPr sz="3000" dirty="0">
              <a:solidFill>
                <a:schemeClr val="tx1"/>
              </a:solidFill>
              <a:latin typeface="Arial"/>
              <a:cs typeface="Arial"/>
            </a:endParaRPr>
          </a:p>
          <a:p>
            <a:pPr marL="698500" indent="-685800">
              <a:lnSpc>
                <a:spcPct val="100000"/>
              </a:lnSpc>
              <a:spcBef>
                <a:spcPts val="5"/>
              </a:spcBef>
              <a:buFont typeface="Arial"/>
              <a:buChar char="•"/>
              <a:tabLst>
                <a:tab pos="698500" algn="l"/>
              </a:tabLst>
            </a:pPr>
            <a:r>
              <a:rPr sz="3000" dirty="0">
                <a:solidFill>
                  <a:schemeClr val="tx1"/>
                </a:solidFill>
                <a:latin typeface="Arial"/>
                <a:cs typeface="Arial"/>
              </a:rPr>
              <a:t>Fundraising</a:t>
            </a:r>
            <a:r>
              <a:rPr sz="3000" spc="-110" dirty="0">
                <a:solidFill>
                  <a:schemeClr val="tx1"/>
                </a:solidFill>
                <a:latin typeface="Arial"/>
                <a:cs typeface="Arial"/>
              </a:rPr>
              <a:t> </a:t>
            </a:r>
            <a:r>
              <a:rPr sz="3000" dirty="0">
                <a:solidFill>
                  <a:schemeClr val="tx1"/>
                </a:solidFill>
                <a:latin typeface="Arial"/>
                <a:cs typeface="Arial"/>
              </a:rPr>
              <a:t>and</a:t>
            </a:r>
            <a:r>
              <a:rPr sz="3000" spc="-45" dirty="0">
                <a:solidFill>
                  <a:schemeClr val="tx1"/>
                </a:solidFill>
                <a:latin typeface="Arial"/>
                <a:cs typeface="Arial"/>
              </a:rPr>
              <a:t> </a:t>
            </a:r>
            <a:r>
              <a:rPr sz="3000" spc="-10" dirty="0">
                <a:solidFill>
                  <a:schemeClr val="tx1"/>
                </a:solidFill>
                <a:latin typeface="Arial"/>
                <a:cs typeface="Arial"/>
              </a:rPr>
              <a:t>Silent</a:t>
            </a:r>
            <a:r>
              <a:rPr sz="3000" spc="-170" dirty="0">
                <a:solidFill>
                  <a:schemeClr val="tx1"/>
                </a:solidFill>
                <a:latin typeface="Arial"/>
                <a:cs typeface="Arial"/>
              </a:rPr>
              <a:t> </a:t>
            </a:r>
            <a:r>
              <a:rPr sz="3000" spc="-10" dirty="0">
                <a:solidFill>
                  <a:schemeClr val="tx1"/>
                </a:solidFill>
                <a:latin typeface="Arial"/>
                <a:cs typeface="Arial"/>
              </a:rPr>
              <a:t>Auctions</a:t>
            </a:r>
            <a:endParaRPr sz="3000" dirty="0">
              <a:solidFill>
                <a:schemeClr val="tx1"/>
              </a:solidFill>
              <a:latin typeface="Arial"/>
              <a:cs typeface="Arial"/>
            </a:endParaRPr>
          </a:p>
          <a:p>
            <a:pPr marL="698500" indent="-685800">
              <a:lnSpc>
                <a:spcPct val="100000"/>
              </a:lnSpc>
              <a:spcBef>
                <a:spcPts val="5"/>
              </a:spcBef>
              <a:buFont typeface="Arial"/>
              <a:buChar char="•"/>
              <a:tabLst>
                <a:tab pos="698500" algn="l"/>
              </a:tabLst>
            </a:pPr>
            <a:r>
              <a:rPr sz="3000" dirty="0">
                <a:solidFill>
                  <a:schemeClr val="tx1"/>
                </a:solidFill>
                <a:latin typeface="Arial"/>
                <a:cs typeface="Arial"/>
              </a:rPr>
              <a:t>Special</a:t>
            </a:r>
            <a:r>
              <a:rPr sz="3000" spc="-80" dirty="0">
                <a:solidFill>
                  <a:schemeClr val="tx1"/>
                </a:solidFill>
                <a:latin typeface="Arial"/>
                <a:cs typeface="Arial"/>
              </a:rPr>
              <a:t> </a:t>
            </a:r>
            <a:r>
              <a:rPr sz="3000" spc="-10" dirty="0">
                <a:solidFill>
                  <a:schemeClr val="tx1"/>
                </a:solidFill>
                <a:latin typeface="Arial"/>
                <a:cs typeface="Arial"/>
              </a:rPr>
              <a:t>Events</a:t>
            </a:r>
            <a:endParaRPr sz="3000" dirty="0">
              <a:solidFill>
                <a:schemeClr val="tx1"/>
              </a:solidFill>
              <a:latin typeface="Arial"/>
              <a:cs typeface="Arial"/>
            </a:endParaRPr>
          </a:p>
          <a:p>
            <a:pPr marL="698500" indent="-685800">
              <a:lnSpc>
                <a:spcPct val="100000"/>
              </a:lnSpc>
              <a:spcBef>
                <a:spcPts val="10"/>
              </a:spcBef>
              <a:buFont typeface="Arial"/>
              <a:buChar char="•"/>
              <a:tabLst>
                <a:tab pos="698500" algn="l"/>
              </a:tabLst>
            </a:pPr>
            <a:r>
              <a:rPr sz="3000" dirty="0">
                <a:solidFill>
                  <a:schemeClr val="tx1"/>
                </a:solidFill>
                <a:latin typeface="Arial"/>
                <a:cs typeface="Arial"/>
              </a:rPr>
              <a:t>Chapter</a:t>
            </a:r>
            <a:r>
              <a:rPr sz="3000" spc="-90" dirty="0">
                <a:solidFill>
                  <a:schemeClr val="tx1"/>
                </a:solidFill>
                <a:latin typeface="Arial"/>
                <a:cs typeface="Arial"/>
              </a:rPr>
              <a:t> </a:t>
            </a:r>
            <a:r>
              <a:rPr sz="3000" dirty="0">
                <a:solidFill>
                  <a:schemeClr val="tx1"/>
                </a:solidFill>
                <a:latin typeface="Arial"/>
                <a:cs typeface="Arial"/>
              </a:rPr>
              <a:t>Best</a:t>
            </a:r>
            <a:r>
              <a:rPr sz="3000" spc="5" dirty="0">
                <a:solidFill>
                  <a:schemeClr val="tx1"/>
                </a:solidFill>
                <a:latin typeface="Arial"/>
                <a:cs typeface="Arial"/>
              </a:rPr>
              <a:t> </a:t>
            </a:r>
            <a:r>
              <a:rPr sz="3000" spc="-10" dirty="0">
                <a:solidFill>
                  <a:schemeClr val="tx1"/>
                </a:solidFill>
                <a:latin typeface="Arial"/>
                <a:cs typeface="Arial"/>
              </a:rPr>
              <a:t>Practices</a:t>
            </a:r>
            <a:endParaRPr lang="en-US" sz="3000" dirty="0">
              <a:solidFill>
                <a:schemeClr val="tx1"/>
              </a:solidFill>
              <a:latin typeface="Arial"/>
              <a:cs typeface="Arial"/>
            </a:endParaRPr>
          </a:p>
        </p:txBody>
      </p:sp>
      <p:sp>
        <p:nvSpPr>
          <p:cNvPr id="9" name="object 9"/>
          <p:cNvSpPr txBox="1"/>
          <p:nvPr/>
        </p:nvSpPr>
        <p:spPr>
          <a:xfrm>
            <a:off x="8508110" y="6431534"/>
            <a:ext cx="102870" cy="197490"/>
          </a:xfrm>
          <a:prstGeom prst="rect">
            <a:avLst/>
          </a:prstGeom>
        </p:spPr>
        <p:txBody>
          <a:bodyPr vert="horz" wrap="square" lIns="0" tIns="12700" rIns="0" bIns="0" rtlCol="0">
            <a:spAutoFit/>
          </a:bodyPr>
          <a:lstStyle/>
          <a:p>
            <a:pPr marL="12700">
              <a:lnSpc>
                <a:spcPct val="100000"/>
              </a:lnSpc>
              <a:spcBef>
                <a:spcPts val="100"/>
              </a:spcBef>
            </a:pPr>
            <a:r>
              <a:rPr lang="en-US" sz="1200" spc="-50">
                <a:solidFill>
                  <a:srgbClr val="888888"/>
                </a:solidFill>
                <a:latin typeface="Arial"/>
                <a:cs typeface="Arial"/>
              </a:rPr>
              <a:t>2</a:t>
            </a:r>
            <a:endParaRPr lang="en-US" sz="1200">
              <a:latin typeface="Arial"/>
              <a:cs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grpSp>
        <p:nvGrpSpPr>
          <p:cNvPr id="3" name="object 3"/>
          <p:cNvGrpSpPr/>
          <p:nvPr/>
        </p:nvGrpSpPr>
        <p:grpSpPr>
          <a:xfrm>
            <a:off x="9144000" y="2358925"/>
            <a:ext cx="8691161" cy="5569150"/>
            <a:chOff x="3537780" y="1443330"/>
            <a:chExt cx="9353550" cy="6400800"/>
          </a:xfrm>
        </p:grpSpPr>
        <p:pic>
          <p:nvPicPr>
            <p:cNvPr id="5" name="object 5"/>
            <p:cNvPicPr/>
            <p:nvPr/>
          </p:nvPicPr>
          <p:blipFill>
            <a:blip r:embed="rId3" cstate="print"/>
            <a:stretch>
              <a:fillRect/>
            </a:stretch>
          </p:blipFill>
          <p:spPr>
            <a:xfrm>
              <a:off x="3537780" y="1443330"/>
              <a:ext cx="9353550" cy="6400800"/>
            </a:xfrm>
            <a:prstGeom prst="rect">
              <a:avLst/>
            </a:prstGeom>
          </p:spPr>
        </p:pic>
      </p:grpSp>
      <p:sp>
        <p:nvSpPr>
          <p:cNvPr id="7" name="object 7"/>
          <p:cNvSpPr txBox="1"/>
          <p:nvPr/>
        </p:nvSpPr>
        <p:spPr>
          <a:xfrm>
            <a:off x="560438" y="3462142"/>
            <a:ext cx="7705129" cy="3362715"/>
          </a:xfrm>
          <a:prstGeom prst="rect">
            <a:avLst/>
          </a:prstGeom>
        </p:spPr>
        <p:txBody>
          <a:bodyPr vert="horz" wrap="square" lIns="0" tIns="8255" rIns="0" bIns="0" rtlCol="0">
            <a:spAutoFit/>
          </a:bodyPr>
          <a:lstStyle/>
          <a:p>
            <a:pPr marL="12700" marR="5080">
              <a:lnSpc>
                <a:spcPct val="101600"/>
              </a:lnSpc>
              <a:spcBef>
                <a:spcPts val="65"/>
              </a:spcBef>
              <a:tabLst>
                <a:tab pos="2400935" algn="l"/>
              </a:tabLst>
            </a:pPr>
            <a:r>
              <a:rPr lang="en-US" sz="3600" dirty="0">
                <a:latin typeface="Arial"/>
                <a:cs typeface="Arial"/>
              </a:rPr>
              <a:t>The</a:t>
            </a:r>
            <a:r>
              <a:rPr lang="en-US" sz="3600" spc="25" dirty="0">
                <a:latin typeface="Arial"/>
                <a:cs typeface="Arial"/>
              </a:rPr>
              <a:t> </a:t>
            </a:r>
            <a:r>
              <a:rPr lang="en-US" sz="3600" dirty="0">
                <a:latin typeface="Arial"/>
                <a:cs typeface="Arial"/>
              </a:rPr>
              <a:t>cash</a:t>
            </a:r>
            <a:r>
              <a:rPr lang="en-US" sz="3600" spc="110" dirty="0">
                <a:latin typeface="Arial"/>
                <a:cs typeface="Arial"/>
              </a:rPr>
              <a:t> </a:t>
            </a:r>
            <a:r>
              <a:rPr lang="en-US" sz="3600" dirty="0">
                <a:latin typeface="Arial"/>
                <a:cs typeface="Arial"/>
              </a:rPr>
              <a:t>flow</a:t>
            </a:r>
            <a:r>
              <a:rPr lang="en-US" sz="3600" spc="95" dirty="0">
                <a:latin typeface="Arial"/>
                <a:cs typeface="Arial"/>
              </a:rPr>
              <a:t> </a:t>
            </a:r>
            <a:r>
              <a:rPr lang="en-US" sz="3600" spc="-10" dirty="0">
                <a:latin typeface="Arial"/>
                <a:cs typeface="Arial"/>
              </a:rPr>
              <a:t>statement </a:t>
            </a:r>
            <a:r>
              <a:rPr lang="en-US" sz="3600" dirty="0">
                <a:latin typeface="Arial"/>
                <a:cs typeface="Arial"/>
              </a:rPr>
              <a:t>(CFS)</a:t>
            </a:r>
            <a:r>
              <a:rPr lang="en-US" sz="3600" spc="120" dirty="0">
                <a:latin typeface="Arial"/>
                <a:cs typeface="Arial"/>
              </a:rPr>
              <a:t> </a:t>
            </a:r>
            <a:r>
              <a:rPr lang="en-US" sz="3600" dirty="0">
                <a:latin typeface="Arial"/>
                <a:cs typeface="Arial"/>
              </a:rPr>
              <a:t>measures</a:t>
            </a:r>
            <a:r>
              <a:rPr lang="en-US" sz="3600" spc="125" dirty="0">
                <a:latin typeface="Arial"/>
                <a:cs typeface="Arial"/>
              </a:rPr>
              <a:t> </a:t>
            </a:r>
            <a:r>
              <a:rPr lang="en-US" sz="3600" dirty="0">
                <a:latin typeface="Arial"/>
                <a:cs typeface="Arial"/>
              </a:rPr>
              <a:t>how</a:t>
            </a:r>
            <a:r>
              <a:rPr lang="en-US" sz="3600" spc="85" dirty="0">
                <a:latin typeface="Arial"/>
                <a:cs typeface="Arial"/>
              </a:rPr>
              <a:t> </a:t>
            </a:r>
            <a:r>
              <a:rPr lang="en-US" sz="3600" spc="-20" dirty="0">
                <a:latin typeface="Arial"/>
                <a:cs typeface="Arial"/>
              </a:rPr>
              <a:t>well </a:t>
            </a:r>
            <a:r>
              <a:rPr lang="en-US" sz="3600" dirty="0">
                <a:latin typeface="Arial"/>
                <a:cs typeface="Arial"/>
              </a:rPr>
              <a:t>the</a:t>
            </a:r>
            <a:r>
              <a:rPr lang="en-US" sz="3600" spc="40" dirty="0">
                <a:latin typeface="Arial"/>
                <a:cs typeface="Arial"/>
              </a:rPr>
              <a:t> </a:t>
            </a:r>
            <a:r>
              <a:rPr lang="en-US" sz="3600" spc="-10" dirty="0">
                <a:latin typeface="Arial"/>
                <a:cs typeface="Arial"/>
              </a:rPr>
              <a:t>Chapter </a:t>
            </a:r>
            <a:r>
              <a:rPr lang="en-US" sz="3600" dirty="0">
                <a:latin typeface="Arial"/>
                <a:cs typeface="Arial"/>
              </a:rPr>
              <a:t>manages</a:t>
            </a:r>
            <a:r>
              <a:rPr lang="en-US" sz="3600" spc="250" dirty="0">
                <a:latin typeface="Arial"/>
                <a:cs typeface="Arial"/>
              </a:rPr>
              <a:t> </a:t>
            </a:r>
            <a:r>
              <a:rPr lang="en-US" sz="3600" spc="-25" dirty="0">
                <a:latin typeface="Arial"/>
                <a:cs typeface="Arial"/>
              </a:rPr>
              <a:t>its </a:t>
            </a:r>
            <a:r>
              <a:rPr lang="en-US" sz="3600" dirty="0">
                <a:latin typeface="Arial"/>
                <a:cs typeface="Arial"/>
              </a:rPr>
              <a:t>cash</a:t>
            </a:r>
            <a:r>
              <a:rPr lang="en-US" sz="3600" spc="120" dirty="0">
                <a:latin typeface="Arial"/>
                <a:cs typeface="Arial"/>
              </a:rPr>
              <a:t> </a:t>
            </a:r>
            <a:r>
              <a:rPr lang="en-US" sz="3600" dirty="0">
                <a:latin typeface="Arial"/>
                <a:cs typeface="Arial"/>
              </a:rPr>
              <a:t>position,</a:t>
            </a:r>
            <a:r>
              <a:rPr lang="en-US" sz="3600" spc="120" dirty="0">
                <a:latin typeface="Arial"/>
                <a:cs typeface="Arial"/>
              </a:rPr>
              <a:t> </a:t>
            </a:r>
            <a:r>
              <a:rPr lang="en-US" sz="3600" dirty="0">
                <a:latin typeface="Arial"/>
                <a:cs typeface="Arial"/>
              </a:rPr>
              <a:t>meaning</a:t>
            </a:r>
            <a:r>
              <a:rPr lang="en-US" sz="3600" spc="130" dirty="0">
                <a:latin typeface="Arial"/>
                <a:cs typeface="Arial"/>
              </a:rPr>
              <a:t> </a:t>
            </a:r>
            <a:r>
              <a:rPr lang="en-US" sz="3600" spc="-25" dirty="0">
                <a:latin typeface="Arial"/>
                <a:cs typeface="Arial"/>
              </a:rPr>
              <a:t>how </a:t>
            </a:r>
            <a:r>
              <a:rPr lang="en-US" sz="3600" dirty="0">
                <a:latin typeface="Arial"/>
                <a:cs typeface="Arial"/>
              </a:rPr>
              <a:t>well</a:t>
            </a:r>
            <a:r>
              <a:rPr lang="en-US" sz="3600" spc="95" dirty="0">
                <a:latin typeface="Arial"/>
                <a:cs typeface="Arial"/>
              </a:rPr>
              <a:t> </a:t>
            </a:r>
            <a:r>
              <a:rPr lang="en-US" sz="3600" dirty="0">
                <a:latin typeface="Arial"/>
                <a:cs typeface="Arial"/>
              </a:rPr>
              <a:t>it</a:t>
            </a:r>
            <a:r>
              <a:rPr lang="en-US" sz="3600" spc="65" dirty="0">
                <a:latin typeface="Arial"/>
                <a:cs typeface="Arial"/>
              </a:rPr>
              <a:t> </a:t>
            </a:r>
            <a:r>
              <a:rPr lang="en-US" sz="3600" dirty="0">
                <a:latin typeface="Arial"/>
                <a:cs typeface="Arial"/>
              </a:rPr>
              <a:t>generates</a:t>
            </a:r>
            <a:r>
              <a:rPr lang="en-US" sz="3600" spc="105" dirty="0">
                <a:latin typeface="Arial"/>
                <a:cs typeface="Arial"/>
              </a:rPr>
              <a:t> </a:t>
            </a:r>
            <a:r>
              <a:rPr lang="en-US" sz="3600" dirty="0">
                <a:latin typeface="Arial"/>
                <a:cs typeface="Arial"/>
              </a:rPr>
              <a:t>cash</a:t>
            </a:r>
            <a:r>
              <a:rPr lang="en-US" sz="3600" spc="65" dirty="0">
                <a:latin typeface="Arial"/>
                <a:cs typeface="Arial"/>
              </a:rPr>
              <a:t> </a:t>
            </a:r>
            <a:r>
              <a:rPr lang="en-US" sz="3600" dirty="0">
                <a:latin typeface="Arial"/>
                <a:cs typeface="Arial"/>
              </a:rPr>
              <a:t>to</a:t>
            </a:r>
            <a:r>
              <a:rPr lang="en-US" sz="3600" spc="155" dirty="0">
                <a:latin typeface="Arial"/>
                <a:cs typeface="Arial"/>
              </a:rPr>
              <a:t> </a:t>
            </a:r>
            <a:r>
              <a:rPr lang="en-US" sz="3600" spc="-25" dirty="0">
                <a:latin typeface="Arial"/>
                <a:cs typeface="Arial"/>
              </a:rPr>
              <a:t>pay </a:t>
            </a:r>
            <a:r>
              <a:rPr lang="en-US" sz="3600" dirty="0">
                <a:latin typeface="Arial"/>
                <a:cs typeface="Arial"/>
              </a:rPr>
              <a:t>its</a:t>
            </a:r>
            <a:r>
              <a:rPr lang="en-US" sz="3600" spc="60" dirty="0">
                <a:latin typeface="Arial"/>
                <a:cs typeface="Arial"/>
              </a:rPr>
              <a:t> </a:t>
            </a:r>
            <a:r>
              <a:rPr lang="en-US" sz="3600" dirty="0">
                <a:latin typeface="Arial"/>
                <a:cs typeface="Arial"/>
              </a:rPr>
              <a:t>debt</a:t>
            </a:r>
            <a:r>
              <a:rPr lang="en-US" sz="3600" spc="105" dirty="0">
                <a:latin typeface="Arial"/>
                <a:cs typeface="Arial"/>
              </a:rPr>
              <a:t> </a:t>
            </a:r>
            <a:r>
              <a:rPr lang="en-US" sz="3600" dirty="0">
                <a:latin typeface="Arial"/>
                <a:cs typeface="Arial"/>
              </a:rPr>
              <a:t>obligations</a:t>
            </a:r>
            <a:r>
              <a:rPr lang="en-US" sz="3600" spc="145" dirty="0">
                <a:latin typeface="Arial"/>
                <a:cs typeface="Arial"/>
              </a:rPr>
              <a:t> </a:t>
            </a:r>
            <a:r>
              <a:rPr lang="en-US" sz="3600" dirty="0">
                <a:latin typeface="Arial"/>
                <a:cs typeface="Arial"/>
              </a:rPr>
              <a:t>and</a:t>
            </a:r>
            <a:r>
              <a:rPr lang="en-US" sz="3600" spc="100" dirty="0">
                <a:latin typeface="Arial"/>
                <a:cs typeface="Arial"/>
              </a:rPr>
              <a:t> </a:t>
            </a:r>
            <a:r>
              <a:rPr lang="en-US" sz="3600" spc="-20" dirty="0">
                <a:latin typeface="Arial"/>
                <a:cs typeface="Arial"/>
              </a:rPr>
              <a:t>fund </a:t>
            </a:r>
            <a:r>
              <a:rPr lang="en-US" sz="3600" dirty="0">
                <a:latin typeface="Arial"/>
                <a:cs typeface="Arial"/>
              </a:rPr>
              <a:t>its operating</a:t>
            </a:r>
            <a:r>
              <a:rPr lang="en-US" sz="3600" spc="215" dirty="0">
                <a:latin typeface="Arial"/>
                <a:cs typeface="Arial"/>
              </a:rPr>
              <a:t> </a:t>
            </a:r>
            <a:r>
              <a:rPr lang="en-US" sz="3600" spc="-10" dirty="0">
                <a:latin typeface="Arial"/>
                <a:cs typeface="Arial"/>
              </a:rPr>
              <a:t>expenses.</a:t>
            </a:r>
            <a:endParaRPr lang="en-US" sz="3600" dirty="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6" name="object 6"/>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algn="l">
              <a:lnSpc>
                <a:spcPct val="100000"/>
              </a:lnSpc>
              <a:spcBef>
                <a:spcPts val="130"/>
              </a:spcBef>
            </a:pPr>
            <a:r>
              <a:rPr lang="en-US" sz="6000" b="1">
                <a:solidFill>
                  <a:srgbClr val="FFFFFF"/>
                </a:solidFill>
                <a:latin typeface="Arial"/>
                <a:cs typeface="Arial"/>
              </a:rPr>
              <a:t>CASH FLOW STATEMENT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pic>
        <p:nvPicPr>
          <p:cNvPr id="5" name="object 5"/>
          <p:cNvPicPr/>
          <p:nvPr/>
        </p:nvPicPr>
        <p:blipFill>
          <a:blip r:embed="rId3" cstate="print"/>
          <a:stretch>
            <a:fillRect/>
          </a:stretch>
        </p:blipFill>
        <p:spPr>
          <a:xfrm>
            <a:off x="8267700" y="2321700"/>
            <a:ext cx="10020300" cy="7696200"/>
          </a:xfrm>
          <a:prstGeom prst="rect">
            <a:avLst/>
          </a:prstGeom>
        </p:spPr>
      </p:pic>
      <p:sp>
        <p:nvSpPr>
          <p:cNvPr id="6" name="object 6"/>
          <p:cNvSpPr txBox="1"/>
          <p:nvPr/>
        </p:nvSpPr>
        <p:spPr>
          <a:xfrm>
            <a:off x="1056322" y="2362276"/>
            <a:ext cx="9031605" cy="6501780"/>
          </a:xfrm>
          <a:prstGeom prst="rect">
            <a:avLst/>
          </a:prstGeom>
        </p:spPr>
        <p:txBody>
          <a:bodyPr vert="horz" wrap="square" lIns="0" tIns="12700" rIns="0" bIns="0" rtlCol="0">
            <a:spAutoFit/>
          </a:bodyPr>
          <a:lstStyle/>
          <a:p>
            <a:pPr marL="12700" marR="76835">
              <a:lnSpc>
                <a:spcPct val="100000"/>
              </a:lnSpc>
              <a:spcBef>
                <a:spcPts val="100"/>
              </a:spcBef>
            </a:pPr>
            <a:r>
              <a:rPr lang="en-US" sz="4200">
                <a:latin typeface="Arial"/>
                <a:cs typeface="Arial"/>
              </a:rPr>
              <a:t>Retained</a:t>
            </a:r>
            <a:r>
              <a:rPr lang="en-US" sz="4200" spc="-90">
                <a:latin typeface="Arial"/>
                <a:cs typeface="Arial"/>
              </a:rPr>
              <a:t> </a:t>
            </a:r>
            <a:r>
              <a:rPr lang="en-US" sz="4200">
                <a:latin typeface="Arial"/>
                <a:cs typeface="Arial"/>
              </a:rPr>
              <a:t>Earnings</a:t>
            </a:r>
            <a:r>
              <a:rPr lang="en-US" sz="4200" spc="-55">
                <a:latin typeface="Arial"/>
                <a:cs typeface="Arial"/>
              </a:rPr>
              <a:t> </a:t>
            </a:r>
            <a:r>
              <a:rPr lang="en-US" sz="4200">
                <a:latin typeface="Arial"/>
                <a:cs typeface="Arial"/>
              </a:rPr>
              <a:t>are</a:t>
            </a:r>
            <a:r>
              <a:rPr lang="en-US" sz="4200" spc="-70">
                <a:latin typeface="Arial"/>
                <a:cs typeface="Arial"/>
              </a:rPr>
              <a:t> </a:t>
            </a:r>
            <a:r>
              <a:rPr lang="en-US" sz="4200" b="1">
                <a:latin typeface="Arial"/>
                <a:cs typeface="Arial"/>
              </a:rPr>
              <a:t>a</a:t>
            </a:r>
            <a:r>
              <a:rPr lang="en-US" sz="4200" b="1" spc="-20">
                <a:latin typeface="Arial"/>
                <a:cs typeface="Arial"/>
              </a:rPr>
              <a:t> </a:t>
            </a:r>
            <a:r>
              <a:rPr lang="en-US" sz="4200" b="1">
                <a:latin typeface="Arial"/>
                <a:cs typeface="Arial"/>
              </a:rPr>
              <a:t>part</a:t>
            </a:r>
            <a:r>
              <a:rPr lang="en-US" sz="4200" b="1" spc="-80">
                <a:latin typeface="Arial"/>
                <a:cs typeface="Arial"/>
              </a:rPr>
              <a:t> </a:t>
            </a:r>
            <a:r>
              <a:rPr lang="en-US" sz="4200" b="1">
                <a:latin typeface="Arial"/>
                <a:cs typeface="Arial"/>
              </a:rPr>
              <a:t>of</a:t>
            </a:r>
            <a:r>
              <a:rPr lang="en-US" sz="4200" b="1" spc="-65">
                <a:latin typeface="Arial"/>
                <a:cs typeface="Arial"/>
              </a:rPr>
              <a:t> </a:t>
            </a:r>
            <a:r>
              <a:rPr lang="en-US" sz="4200" spc="-10">
                <a:latin typeface="Arial"/>
                <a:cs typeface="Arial"/>
              </a:rPr>
              <a:t>Chapter’s </a:t>
            </a:r>
            <a:r>
              <a:rPr lang="en-US" sz="4200">
                <a:latin typeface="Arial"/>
                <a:cs typeface="Arial"/>
              </a:rPr>
              <a:t>net</a:t>
            </a:r>
            <a:r>
              <a:rPr lang="en-US" sz="4200" spc="-120">
                <a:latin typeface="Arial"/>
                <a:cs typeface="Arial"/>
              </a:rPr>
              <a:t> </a:t>
            </a:r>
            <a:r>
              <a:rPr lang="en-US" sz="4200">
                <a:latin typeface="Arial"/>
                <a:cs typeface="Arial"/>
              </a:rPr>
              <a:t>income</a:t>
            </a:r>
            <a:r>
              <a:rPr lang="en-US" sz="4200" spc="-135">
                <a:latin typeface="Arial"/>
                <a:cs typeface="Arial"/>
              </a:rPr>
              <a:t> </a:t>
            </a:r>
            <a:r>
              <a:rPr lang="en-US" sz="4200">
                <a:latin typeface="Arial"/>
                <a:cs typeface="Arial"/>
              </a:rPr>
              <a:t>and</a:t>
            </a:r>
            <a:r>
              <a:rPr lang="en-US" sz="4200" spc="-75">
                <a:latin typeface="Arial"/>
                <a:cs typeface="Arial"/>
              </a:rPr>
              <a:t> </a:t>
            </a:r>
            <a:r>
              <a:rPr lang="en-US" sz="4200">
                <a:latin typeface="Arial"/>
                <a:cs typeface="Arial"/>
              </a:rPr>
              <a:t>are</a:t>
            </a:r>
            <a:r>
              <a:rPr lang="en-US" sz="4200" spc="-70">
                <a:latin typeface="Arial"/>
                <a:cs typeface="Arial"/>
              </a:rPr>
              <a:t> </a:t>
            </a:r>
            <a:r>
              <a:rPr lang="en-US" sz="4200">
                <a:latin typeface="Arial"/>
                <a:cs typeface="Arial"/>
              </a:rPr>
              <a:t>appropriated</a:t>
            </a:r>
            <a:r>
              <a:rPr lang="en-US" sz="4200" spc="-70">
                <a:latin typeface="Arial"/>
                <a:cs typeface="Arial"/>
              </a:rPr>
              <a:t> </a:t>
            </a:r>
            <a:r>
              <a:rPr lang="en-US" sz="4200">
                <a:latin typeface="Arial"/>
                <a:cs typeface="Arial"/>
              </a:rPr>
              <a:t>for</a:t>
            </a:r>
            <a:r>
              <a:rPr lang="en-US" sz="4200" spc="-65">
                <a:latin typeface="Arial"/>
                <a:cs typeface="Arial"/>
              </a:rPr>
              <a:t> </a:t>
            </a:r>
            <a:r>
              <a:rPr lang="en-US" sz="4200" spc="-50">
                <a:latin typeface="Arial"/>
                <a:cs typeface="Arial"/>
              </a:rPr>
              <a:t>a </a:t>
            </a:r>
            <a:r>
              <a:rPr lang="en-US" sz="4200">
                <a:latin typeface="Arial"/>
                <a:cs typeface="Arial"/>
              </a:rPr>
              <a:t>specific</a:t>
            </a:r>
            <a:r>
              <a:rPr lang="en-US" sz="4200" spc="15">
                <a:latin typeface="Arial"/>
                <a:cs typeface="Arial"/>
              </a:rPr>
              <a:t> </a:t>
            </a:r>
            <a:r>
              <a:rPr lang="en-US" sz="4200" spc="-10">
                <a:latin typeface="Arial"/>
                <a:cs typeface="Arial"/>
              </a:rPr>
              <a:t>purpose.</a:t>
            </a:r>
            <a:endParaRPr lang="en-US" sz="4200">
              <a:latin typeface="Arial"/>
              <a:cs typeface="Arial"/>
            </a:endParaRPr>
          </a:p>
          <a:p>
            <a:pPr>
              <a:lnSpc>
                <a:spcPct val="100000"/>
              </a:lnSpc>
              <a:spcBef>
                <a:spcPts val="204"/>
              </a:spcBef>
            </a:pPr>
            <a:endParaRPr lang="en-US" sz="4200">
              <a:latin typeface="Arial"/>
              <a:cs typeface="Arial"/>
            </a:endParaRPr>
          </a:p>
          <a:p>
            <a:pPr marL="12700" marR="5080">
              <a:lnSpc>
                <a:spcPct val="100000"/>
              </a:lnSpc>
            </a:pPr>
            <a:r>
              <a:rPr lang="en-US" sz="4200">
                <a:latin typeface="Arial"/>
                <a:cs typeface="Arial"/>
              </a:rPr>
              <a:t>According</a:t>
            </a:r>
            <a:r>
              <a:rPr lang="en-US" sz="4200" spc="-80">
                <a:latin typeface="Arial"/>
                <a:cs typeface="Arial"/>
              </a:rPr>
              <a:t> </a:t>
            </a:r>
            <a:r>
              <a:rPr lang="en-US" sz="4200">
                <a:latin typeface="Arial"/>
                <a:cs typeface="Arial"/>
              </a:rPr>
              <a:t>to</a:t>
            </a:r>
            <a:r>
              <a:rPr lang="en-US" sz="4200" spc="-15">
                <a:latin typeface="Arial"/>
                <a:cs typeface="Arial"/>
              </a:rPr>
              <a:t> </a:t>
            </a:r>
            <a:r>
              <a:rPr lang="en-US" sz="4200">
                <a:latin typeface="Arial"/>
                <a:cs typeface="Arial"/>
              </a:rPr>
              <a:t>the</a:t>
            </a:r>
            <a:r>
              <a:rPr lang="en-US" sz="4200" spc="-95">
                <a:latin typeface="Arial"/>
                <a:cs typeface="Arial"/>
              </a:rPr>
              <a:t> MPI </a:t>
            </a:r>
            <a:r>
              <a:rPr lang="en-US" sz="4200">
                <a:latin typeface="Arial"/>
                <a:cs typeface="Arial"/>
              </a:rPr>
              <a:t>Chapter</a:t>
            </a:r>
            <a:r>
              <a:rPr lang="en-US" sz="4200" spc="-85">
                <a:latin typeface="Arial"/>
                <a:cs typeface="Arial"/>
              </a:rPr>
              <a:t> </a:t>
            </a:r>
            <a:r>
              <a:rPr lang="en-US" sz="4200">
                <a:latin typeface="Arial"/>
                <a:cs typeface="Arial"/>
              </a:rPr>
              <a:t>Policy</a:t>
            </a:r>
            <a:r>
              <a:rPr lang="en-US" sz="4200" spc="-100">
                <a:latin typeface="Arial"/>
                <a:cs typeface="Arial"/>
              </a:rPr>
              <a:t> </a:t>
            </a:r>
            <a:r>
              <a:rPr lang="en-US" sz="4200" spc="-10">
                <a:latin typeface="Arial"/>
                <a:cs typeface="Arial"/>
              </a:rPr>
              <a:t>Manual, </a:t>
            </a:r>
            <a:r>
              <a:rPr lang="en-US" sz="4200">
                <a:latin typeface="Arial"/>
                <a:cs typeface="Arial"/>
              </a:rPr>
              <a:t>Article</a:t>
            </a:r>
            <a:r>
              <a:rPr lang="en-US" sz="4200" spc="-55">
                <a:latin typeface="Arial"/>
                <a:cs typeface="Arial"/>
              </a:rPr>
              <a:t> </a:t>
            </a:r>
            <a:r>
              <a:rPr lang="en-US" sz="4200">
                <a:latin typeface="Arial"/>
                <a:cs typeface="Arial"/>
              </a:rPr>
              <a:t>VI Finance,</a:t>
            </a:r>
            <a:r>
              <a:rPr lang="en-US" sz="4200" spc="-50">
                <a:latin typeface="Arial"/>
                <a:cs typeface="Arial"/>
              </a:rPr>
              <a:t> </a:t>
            </a:r>
            <a:r>
              <a:rPr lang="en-US" sz="4200">
                <a:latin typeface="Arial"/>
                <a:cs typeface="Arial"/>
              </a:rPr>
              <a:t>Section</a:t>
            </a:r>
            <a:r>
              <a:rPr lang="en-US" sz="4200" spc="-120">
                <a:latin typeface="Arial"/>
                <a:cs typeface="Arial"/>
              </a:rPr>
              <a:t> </a:t>
            </a:r>
            <a:r>
              <a:rPr lang="en-US" sz="4200">
                <a:latin typeface="Arial"/>
                <a:cs typeface="Arial"/>
              </a:rPr>
              <a:t>3 Reserve Fund, Item 3.1</a:t>
            </a:r>
            <a:r>
              <a:rPr lang="en-US" sz="4200" spc="-40">
                <a:latin typeface="Arial"/>
                <a:cs typeface="Arial"/>
              </a:rPr>
              <a:t> Terms: the term Reserves for financial purposes will be defined as funds set aside to be used in emergency cases.</a:t>
            </a:r>
            <a:endParaRPr lang="en-US" sz="420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4" name="object 4"/>
          <p:cNvSpPr txBox="1">
            <a:spLocks noGrp="1"/>
          </p:cNvSpPr>
          <p:nvPr>
            <p:ph type="title"/>
          </p:nvPr>
        </p:nvSpPr>
        <p:spPr>
          <a:xfrm>
            <a:off x="377190" y="0"/>
            <a:ext cx="17533619" cy="1828800"/>
          </a:xfrm>
          <a:prstGeom prst="rect">
            <a:avLst/>
          </a:prstGeom>
        </p:spPr>
        <p:txBody>
          <a:bodyPr vert="horz" wrap="square" lIns="0" tIns="0" rIns="0" bIns="0" rtlCol="0" anchor="ctr"/>
          <a:lstStyle/>
          <a:p>
            <a:pPr marL="459105" algn="l">
              <a:lnSpc>
                <a:spcPct val="100000"/>
              </a:lnSpc>
              <a:spcBef>
                <a:spcPts val="130"/>
              </a:spcBef>
            </a:pPr>
            <a:r>
              <a:rPr lang="en-US" sz="6000" b="1">
                <a:solidFill>
                  <a:srgbClr val="FFFFFF"/>
                </a:solidFill>
                <a:latin typeface="Arial"/>
                <a:cs typeface="Arial"/>
              </a:rPr>
              <a:t>CASH RESERVES</a:t>
            </a:r>
            <a:endParaRPr lang="en-US" sz="6000" b="1" dirty="0">
              <a:solidFill>
                <a:srgbClr val="FFFFFF"/>
              </a:solidFill>
              <a:latin typeface="Arial"/>
              <a:cs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grpSp>
        <p:nvGrpSpPr>
          <p:cNvPr id="3" name="object 3"/>
          <p:cNvGrpSpPr/>
          <p:nvPr/>
        </p:nvGrpSpPr>
        <p:grpSpPr>
          <a:xfrm>
            <a:off x="213106" y="1878512"/>
            <a:ext cx="14845030" cy="8015636"/>
            <a:chOff x="213106" y="1757488"/>
            <a:chExt cx="14845030" cy="8015636"/>
          </a:xfrm>
        </p:grpSpPr>
        <p:sp>
          <p:nvSpPr>
            <p:cNvPr id="5" name="object 5"/>
            <p:cNvSpPr/>
            <p:nvPr/>
          </p:nvSpPr>
          <p:spPr>
            <a:xfrm>
              <a:off x="4585420" y="1757488"/>
              <a:ext cx="1165225" cy="205740"/>
            </a:xfrm>
            <a:custGeom>
              <a:avLst/>
              <a:gdLst/>
              <a:ahLst/>
              <a:cxnLst/>
              <a:rect l="l" t="t" r="r" b="b"/>
              <a:pathLst>
                <a:path w="1165225" h="205739">
                  <a:moveTo>
                    <a:pt x="1165113" y="0"/>
                  </a:moveTo>
                  <a:lnTo>
                    <a:pt x="0" y="0"/>
                  </a:lnTo>
                  <a:lnTo>
                    <a:pt x="0" y="205630"/>
                  </a:lnTo>
                  <a:lnTo>
                    <a:pt x="1165113" y="205630"/>
                  </a:lnTo>
                  <a:lnTo>
                    <a:pt x="1165113" y="0"/>
                  </a:lnTo>
                  <a:close/>
                </a:path>
              </a:pathLst>
            </a:custGeom>
            <a:solidFill>
              <a:srgbClr val="C5DFB3"/>
            </a:solidFill>
          </p:spPr>
          <p:txBody>
            <a:bodyPr wrap="square" lIns="0" tIns="0" rIns="0" bIns="0" rtlCol="0"/>
            <a:lstStyle/>
            <a:p>
              <a:endParaRPr/>
            </a:p>
          </p:txBody>
        </p:sp>
        <p:sp>
          <p:nvSpPr>
            <p:cNvPr id="6" name="object 6"/>
            <p:cNvSpPr/>
            <p:nvPr/>
          </p:nvSpPr>
          <p:spPr>
            <a:xfrm>
              <a:off x="5665417" y="1772884"/>
              <a:ext cx="65405" cy="0"/>
            </a:xfrm>
            <a:custGeom>
              <a:avLst/>
              <a:gdLst/>
              <a:ahLst/>
              <a:cxnLst/>
              <a:rect l="l" t="t" r="r" b="b"/>
              <a:pathLst>
                <a:path w="65404">
                  <a:moveTo>
                    <a:pt x="0" y="0"/>
                  </a:moveTo>
                  <a:lnTo>
                    <a:pt x="65406" y="0"/>
                  </a:lnTo>
                </a:path>
              </a:pathLst>
            </a:custGeom>
            <a:ln w="10264">
              <a:solidFill>
                <a:srgbClr val="FF0000"/>
              </a:solidFill>
            </a:ln>
          </p:spPr>
          <p:txBody>
            <a:bodyPr wrap="square" lIns="0" tIns="0" rIns="0" bIns="0" rtlCol="0"/>
            <a:lstStyle/>
            <a:p>
              <a:endParaRPr/>
            </a:p>
          </p:txBody>
        </p:sp>
        <p:sp>
          <p:nvSpPr>
            <p:cNvPr id="7" name="object 7"/>
            <p:cNvSpPr/>
            <p:nvPr/>
          </p:nvSpPr>
          <p:spPr>
            <a:xfrm>
              <a:off x="5658964" y="1767684"/>
              <a:ext cx="78740" cy="10795"/>
            </a:xfrm>
            <a:custGeom>
              <a:avLst/>
              <a:gdLst/>
              <a:ahLst/>
              <a:cxnLst/>
              <a:rect l="l" t="t" r="r" b="b"/>
              <a:pathLst>
                <a:path w="78739" h="10794">
                  <a:moveTo>
                    <a:pt x="78488" y="0"/>
                  </a:moveTo>
                  <a:lnTo>
                    <a:pt x="0" y="0"/>
                  </a:lnTo>
                  <a:lnTo>
                    <a:pt x="0" y="10264"/>
                  </a:lnTo>
                  <a:lnTo>
                    <a:pt x="78488" y="10264"/>
                  </a:lnTo>
                  <a:lnTo>
                    <a:pt x="78488" y="0"/>
                  </a:lnTo>
                  <a:close/>
                </a:path>
              </a:pathLst>
            </a:custGeom>
            <a:solidFill>
              <a:srgbClr val="FF0000"/>
            </a:solidFill>
          </p:spPr>
          <p:txBody>
            <a:bodyPr wrap="square" lIns="0" tIns="0" rIns="0" bIns="0" rtlCol="0"/>
            <a:lstStyle/>
            <a:p>
              <a:endParaRPr/>
            </a:p>
          </p:txBody>
        </p:sp>
        <p:sp>
          <p:nvSpPr>
            <p:cNvPr id="8" name="object 8"/>
            <p:cNvSpPr/>
            <p:nvPr/>
          </p:nvSpPr>
          <p:spPr>
            <a:xfrm>
              <a:off x="5678499" y="1783149"/>
              <a:ext cx="52705" cy="0"/>
            </a:xfrm>
            <a:custGeom>
              <a:avLst/>
              <a:gdLst/>
              <a:ahLst/>
              <a:cxnLst/>
              <a:rect l="l" t="t" r="r" b="b"/>
              <a:pathLst>
                <a:path w="52704">
                  <a:moveTo>
                    <a:pt x="0" y="0"/>
                  </a:moveTo>
                  <a:lnTo>
                    <a:pt x="52325" y="0"/>
                  </a:lnTo>
                </a:path>
              </a:pathLst>
            </a:custGeom>
            <a:ln w="10264">
              <a:solidFill>
                <a:srgbClr val="FF0000"/>
              </a:solidFill>
            </a:ln>
          </p:spPr>
          <p:txBody>
            <a:bodyPr wrap="square" lIns="0" tIns="0" rIns="0" bIns="0" rtlCol="0"/>
            <a:lstStyle/>
            <a:p>
              <a:endParaRPr/>
            </a:p>
          </p:txBody>
        </p:sp>
        <p:sp>
          <p:nvSpPr>
            <p:cNvPr id="9" name="object 9"/>
            <p:cNvSpPr/>
            <p:nvPr/>
          </p:nvSpPr>
          <p:spPr>
            <a:xfrm>
              <a:off x="5672045" y="1777948"/>
              <a:ext cx="65405" cy="10795"/>
            </a:xfrm>
            <a:custGeom>
              <a:avLst/>
              <a:gdLst/>
              <a:ahLst/>
              <a:cxnLst/>
              <a:rect l="l" t="t" r="r" b="b"/>
              <a:pathLst>
                <a:path w="65404" h="10794">
                  <a:moveTo>
                    <a:pt x="65406" y="0"/>
                  </a:moveTo>
                  <a:lnTo>
                    <a:pt x="0" y="0"/>
                  </a:lnTo>
                  <a:lnTo>
                    <a:pt x="0" y="10264"/>
                  </a:lnTo>
                  <a:lnTo>
                    <a:pt x="65406" y="10264"/>
                  </a:lnTo>
                  <a:lnTo>
                    <a:pt x="65406" y="0"/>
                  </a:lnTo>
                  <a:close/>
                </a:path>
              </a:pathLst>
            </a:custGeom>
            <a:solidFill>
              <a:srgbClr val="FF0000"/>
            </a:solidFill>
          </p:spPr>
          <p:txBody>
            <a:bodyPr wrap="square" lIns="0" tIns="0" rIns="0" bIns="0" rtlCol="0"/>
            <a:lstStyle/>
            <a:p>
              <a:endParaRPr/>
            </a:p>
          </p:txBody>
        </p:sp>
        <p:sp>
          <p:nvSpPr>
            <p:cNvPr id="10" name="object 10"/>
            <p:cNvSpPr/>
            <p:nvPr/>
          </p:nvSpPr>
          <p:spPr>
            <a:xfrm>
              <a:off x="5691580" y="1793413"/>
              <a:ext cx="39370" cy="0"/>
            </a:xfrm>
            <a:custGeom>
              <a:avLst/>
              <a:gdLst/>
              <a:ahLst/>
              <a:cxnLst/>
              <a:rect l="l" t="t" r="r" b="b"/>
              <a:pathLst>
                <a:path w="39370">
                  <a:moveTo>
                    <a:pt x="0" y="0"/>
                  </a:moveTo>
                  <a:lnTo>
                    <a:pt x="39244" y="0"/>
                  </a:lnTo>
                </a:path>
              </a:pathLst>
            </a:custGeom>
            <a:ln w="10264">
              <a:solidFill>
                <a:srgbClr val="FF0000"/>
              </a:solidFill>
            </a:ln>
          </p:spPr>
          <p:txBody>
            <a:bodyPr wrap="square" lIns="0" tIns="0" rIns="0" bIns="0" rtlCol="0"/>
            <a:lstStyle/>
            <a:p>
              <a:endParaRPr/>
            </a:p>
          </p:txBody>
        </p:sp>
        <p:sp>
          <p:nvSpPr>
            <p:cNvPr id="11" name="object 11"/>
            <p:cNvSpPr/>
            <p:nvPr/>
          </p:nvSpPr>
          <p:spPr>
            <a:xfrm>
              <a:off x="5685127" y="1788212"/>
              <a:ext cx="52705" cy="10795"/>
            </a:xfrm>
            <a:custGeom>
              <a:avLst/>
              <a:gdLst/>
              <a:ahLst/>
              <a:cxnLst/>
              <a:rect l="l" t="t" r="r" b="b"/>
              <a:pathLst>
                <a:path w="52704" h="10794">
                  <a:moveTo>
                    <a:pt x="52325" y="0"/>
                  </a:moveTo>
                  <a:lnTo>
                    <a:pt x="0" y="0"/>
                  </a:lnTo>
                  <a:lnTo>
                    <a:pt x="0" y="10264"/>
                  </a:lnTo>
                  <a:lnTo>
                    <a:pt x="52325" y="10264"/>
                  </a:lnTo>
                  <a:lnTo>
                    <a:pt x="52325" y="0"/>
                  </a:lnTo>
                  <a:close/>
                </a:path>
              </a:pathLst>
            </a:custGeom>
            <a:solidFill>
              <a:srgbClr val="FF0000"/>
            </a:solidFill>
          </p:spPr>
          <p:txBody>
            <a:bodyPr wrap="square" lIns="0" tIns="0" rIns="0" bIns="0" rtlCol="0"/>
            <a:lstStyle/>
            <a:p>
              <a:endParaRPr/>
            </a:p>
          </p:txBody>
        </p:sp>
        <p:sp>
          <p:nvSpPr>
            <p:cNvPr id="12" name="object 12"/>
            <p:cNvSpPr/>
            <p:nvPr/>
          </p:nvSpPr>
          <p:spPr>
            <a:xfrm>
              <a:off x="5704661" y="1803678"/>
              <a:ext cx="26670" cy="0"/>
            </a:xfrm>
            <a:custGeom>
              <a:avLst/>
              <a:gdLst/>
              <a:ahLst/>
              <a:cxnLst/>
              <a:rect l="l" t="t" r="r" b="b"/>
              <a:pathLst>
                <a:path w="26670">
                  <a:moveTo>
                    <a:pt x="0" y="0"/>
                  </a:moveTo>
                  <a:lnTo>
                    <a:pt x="26162" y="0"/>
                  </a:lnTo>
                </a:path>
              </a:pathLst>
            </a:custGeom>
            <a:ln w="10264">
              <a:solidFill>
                <a:srgbClr val="FF0000"/>
              </a:solidFill>
            </a:ln>
          </p:spPr>
          <p:txBody>
            <a:bodyPr wrap="square" lIns="0" tIns="0" rIns="0" bIns="0" rtlCol="0"/>
            <a:lstStyle/>
            <a:p>
              <a:endParaRPr/>
            </a:p>
          </p:txBody>
        </p:sp>
        <p:sp>
          <p:nvSpPr>
            <p:cNvPr id="13" name="object 13"/>
            <p:cNvSpPr/>
            <p:nvPr/>
          </p:nvSpPr>
          <p:spPr>
            <a:xfrm>
              <a:off x="5698208" y="1798477"/>
              <a:ext cx="39370" cy="10795"/>
            </a:xfrm>
            <a:custGeom>
              <a:avLst/>
              <a:gdLst/>
              <a:ahLst/>
              <a:cxnLst/>
              <a:rect l="l" t="t" r="r" b="b"/>
              <a:pathLst>
                <a:path w="39370" h="10794">
                  <a:moveTo>
                    <a:pt x="39244" y="0"/>
                  </a:moveTo>
                  <a:lnTo>
                    <a:pt x="0" y="0"/>
                  </a:lnTo>
                  <a:lnTo>
                    <a:pt x="0" y="10264"/>
                  </a:lnTo>
                  <a:lnTo>
                    <a:pt x="39244" y="10264"/>
                  </a:lnTo>
                  <a:lnTo>
                    <a:pt x="39244" y="0"/>
                  </a:lnTo>
                  <a:close/>
                </a:path>
              </a:pathLst>
            </a:custGeom>
            <a:solidFill>
              <a:srgbClr val="FF0000"/>
            </a:solidFill>
          </p:spPr>
          <p:txBody>
            <a:bodyPr wrap="square" lIns="0" tIns="0" rIns="0" bIns="0" rtlCol="0"/>
            <a:lstStyle/>
            <a:p>
              <a:endParaRPr/>
            </a:p>
          </p:txBody>
        </p:sp>
        <p:sp>
          <p:nvSpPr>
            <p:cNvPr id="14" name="object 14"/>
            <p:cNvSpPr/>
            <p:nvPr/>
          </p:nvSpPr>
          <p:spPr>
            <a:xfrm>
              <a:off x="5717743" y="1813942"/>
              <a:ext cx="13335" cy="0"/>
            </a:xfrm>
            <a:custGeom>
              <a:avLst/>
              <a:gdLst/>
              <a:ahLst/>
              <a:cxnLst/>
              <a:rect l="l" t="t" r="r" b="b"/>
              <a:pathLst>
                <a:path w="13335">
                  <a:moveTo>
                    <a:pt x="0" y="0"/>
                  </a:moveTo>
                  <a:lnTo>
                    <a:pt x="13081" y="0"/>
                  </a:lnTo>
                </a:path>
              </a:pathLst>
            </a:custGeom>
            <a:ln w="10264">
              <a:solidFill>
                <a:srgbClr val="FF0000"/>
              </a:solidFill>
            </a:ln>
          </p:spPr>
          <p:txBody>
            <a:bodyPr wrap="square" lIns="0" tIns="0" rIns="0" bIns="0" rtlCol="0"/>
            <a:lstStyle/>
            <a:p>
              <a:endParaRPr/>
            </a:p>
          </p:txBody>
        </p:sp>
        <p:sp>
          <p:nvSpPr>
            <p:cNvPr id="15" name="object 15"/>
            <p:cNvSpPr/>
            <p:nvPr/>
          </p:nvSpPr>
          <p:spPr>
            <a:xfrm>
              <a:off x="5711279" y="1808746"/>
              <a:ext cx="26670" cy="20955"/>
            </a:xfrm>
            <a:custGeom>
              <a:avLst/>
              <a:gdLst/>
              <a:ahLst/>
              <a:cxnLst/>
              <a:rect l="l" t="t" r="r" b="b"/>
              <a:pathLst>
                <a:path w="26670" h="20955">
                  <a:moveTo>
                    <a:pt x="26162" y="0"/>
                  </a:moveTo>
                  <a:lnTo>
                    <a:pt x="0" y="0"/>
                  </a:lnTo>
                  <a:lnTo>
                    <a:pt x="0" y="10261"/>
                  </a:lnTo>
                  <a:lnTo>
                    <a:pt x="13081" y="10261"/>
                  </a:lnTo>
                  <a:lnTo>
                    <a:pt x="13081" y="20535"/>
                  </a:lnTo>
                  <a:lnTo>
                    <a:pt x="26162" y="20535"/>
                  </a:lnTo>
                  <a:lnTo>
                    <a:pt x="26162" y="10261"/>
                  </a:lnTo>
                  <a:lnTo>
                    <a:pt x="26162" y="0"/>
                  </a:lnTo>
                  <a:close/>
                </a:path>
              </a:pathLst>
            </a:custGeom>
            <a:solidFill>
              <a:srgbClr val="FF0000"/>
            </a:solidFill>
          </p:spPr>
          <p:txBody>
            <a:bodyPr wrap="square" lIns="0" tIns="0" rIns="0" bIns="0" rtlCol="0"/>
            <a:lstStyle/>
            <a:p>
              <a:endParaRPr/>
            </a:p>
          </p:txBody>
        </p:sp>
        <p:sp>
          <p:nvSpPr>
            <p:cNvPr id="16" name="object 16"/>
            <p:cNvSpPr/>
            <p:nvPr/>
          </p:nvSpPr>
          <p:spPr>
            <a:xfrm>
              <a:off x="4585420" y="1952854"/>
              <a:ext cx="1165225" cy="205740"/>
            </a:xfrm>
            <a:custGeom>
              <a:avLst/>
              <a:gdLst/>
              <a:ahLst/>
              <a:cxnLst/>
              <a:rect l="l" t="t" r="r" b="b"/>
              <a:pathLst>
                <a:path w="1165225" h="205739">
                  <a:moveTo>
                    <a:pt x="1165113" y="0"/>
                  </a:moveTo>
                  <a:lnTo>
                    <a:pt x="0" y="0"/>
                  </a:lnTo>
                  <a:lnTo>
                    <a:pt x="0" y="205288"/>
                  </a:lnTo>
                  <a:lnTo>
                    <a:pt x="1165113" y="205288"/>
                  </a:lnTo>
                  <a:lnTo>
                    <a:pt x="1165113" y="0"/>
                  </a:lnTo>
                  <a:close/>
                </a:path>
              </a:pathLst>
            </a:custGeom>
            <a:solidFill>
              <a:srgbClr val="C5DFB3"/>
            </a:solidFill>
          </p:spPr>
          <p:txBody>
            <a:bodyPr wrap="square" lIns="0" tIns="0" rIns="0" bIns="0" rtlCol="0"/>
            <a:lstStyle/>
            <a:p>
              <a:endParaRPr/>
            </a:p>
          </p:txBody>
        </p:sp>
        <p:sp>
          <p:nvSpPr>
            <p:cNvPr id="17" name="object 17"/>
            <p:cNvSpPr/>
            <p:nvPr/>
          </p:nvSpPr>
          <p:spPr>
            <a:xfrm>
              <a:off x="2281356" y="2538543"/>
              <a:ext cx="10380980" cy="400685"/>
            </a:xfrm>
            <a:custGeom>
              <a:avLst/>
              <a:gdLst/>
              <a:ahLst/>
              <a:cxnLst/>
              <a:rect l="l" t="t" r="r" b="b"/>
              <a:pathLst>
                <a:path w="10380980" h="400685">
                  <a:moveTo>
                    <a:pt x="10380844" y="0"/>
                  </a:moveTo>
                  <a:lnTo>
                    <a:pt x="0" y="0"/>
                  </a:lnTo>
                  <a:lnTo>
                    <a:pt x="0" y="400655"/>
                  </a:lnTo>
                  <a:lnTo>
                    <a:pt x="10380844" y="400655"/>
                  </a:lnTo>
                  <a:lnTo>
                    <a:pt x="10380844" y="0"/>
                  </a:lnTo>
                  <a:close/>
                </a:path>
              </a:pathLst>
            </a:custGeom>
            <a:solidFill>
              <a:srgbClr val="EAD1DC"/>
            </a:solidFill>
          </p:spPr>
          <p:txBody>
            <a:bodyPr wrap="square" lIns="0" tIns="0" rIns="0" bIns="0" rtlCol="0"/>
            <a:lstStyle/>
            <a:p>
              <a:endParaRPr/>
            </a:p>
          </p:txBody>
        </p:sp>
        <p:sp>
          <p:nvSpPr>
            <p:cNvPr id="18" name="object 18"/>
            <p:cNvSpPr/>
            <p:nvPr/>
          </p:nvSpPr>
          <p:spPr>
            <a:xfrm>
              <a:off x="4513385" y="2748964"/>
              <a:ext cx="65405" cy="0"/>
            </a:xfrm>
            <a:custGeom>
              <a:avLst/>
              <a:gdLst/>
              <a:ahLst/>
              <a:cxnLst/>
              <a:rect l="l" t="t" r="r" b="b"/>
              <a:pathLst>
                <a:path w="65404">
                  <a:moveTo>
                    <a:pt x="0" y="0"/>
                  </a:moveTo>
                  <a:lnTo>
                    <a:pt x="65406" y="0"/>
                  </a:lnTo>
                </a:path>
              </a:pathLst>
            </a:custGeom>
            <a:ln w="10264">
              <a:solidFill>
                <a:srgbClr val="FF0000"/>
              </a:solidFill>
            </a:ln>
          </p:spPr>
          <p:txBody>
            <a:bodyPr wrap="square" lIns="0" tIns="0" rIns="0" bIns="0" rtlCol="0"/>
            <a:lstStyle/>
            <a:p>
              <a:endParaRPr/>
            </a:p>
          </p:txBody>
        </p:sp>
        <p:sp>
          <p:nvSpPr>
            <p:cNvPr id="19" name="object 19"/>
            <p:cNvSpPr/>
            <p:nvPr/>
          </p:nvSpPr>
          <p:spPr>
            <a:xfrm>
              <a:off x="4506932" y="2743900"/>
              <a:ext cx="78740" cy="10795"/>
            </a:xfrm>
            <a:custGeom>
              <a:avLst/>
              <a:gdLst/>
              <a:ahLst/>
              <a:cxnLst/>
              <a:rect l="l" t="t" r="r" b="b"/>
              <a:pathLst>
                <a:path w="78739" h="10794">
                  <a:moveTo>
                    <a:pt x="78488" y="0"/>
                  </a:moveTo>
                  <a:lnTo>
                    <a:pt x="0" y="0"/>
                  </a:lnTo>
                  <a:lnTo>
                    <a:pt x="0" y="10264"/>
                  </a:lnTo>
                  <a:lnTo>
                    <a:pt x="78488" y="10264"/>
                  </a:lnTo>
                  <a:lnTo>
                    <a:pt x="78488" y="0"/>
                  </a:lnTo>
                  <a:close/>
                </a:path>
              </a:pathLst>
            </a:custGeom>
            <a:solidFill>
              <a:srgbClr val="FF0000"/>
            </a:solidFill>
          </p:spPr>
          <p:txBody>
            <a:bodyPr wrap="square" lIns="0" tIns="0" rIns="0" bIns="0" rtlCol="0"/>
            <a:lstStyle/>
            <a:p>
              <a:endParaRPr/>
            </a:p>
          </p:txBody>
        </p:sp>
        <p:sp>
          <p:nvSpPr>
            <p:cNvPr id="20" name="object 20"/>
            <p:cNvSpPr/>
            <p:nvPr/>
          </p:nvSpPr>
          <p:spPr>
            <a:xfrm>
              <a:off x="4526467" y="2759228"/>
              <a:ext cx="52705" cy="0"/>
            </a:xfrm>
            <a:custGeom>
              <a:avLst/>
              <a:gdLst/>
              <a:ahLst/>
              <a:cxnLst/>
              <a:rect l="l" t="t" r="r" b="b"/>
              <a:pathLst>
                <a:path w="52704">
                  <a:moveTo>
                    <a:pt x="0" y="0"/>
                  </a:moveTo>
                  <a:lnTo>
                    <a:pt x="52325" y="0"/>
                  </a:lnTo>
                </a:path>
              </a:pathLst>
            </a:custGeom>
            <a:ln w="10264">
              <a:solidFill>
                <a:srgbClr val="FF0000"/>
              </a:solidFill>
            </a:ln>
          </p:spPr>
          <p:txBody>
            <a:bodyPr wrap="square" lIns="0" tIns="0" rIns="0" bIns="0" rtlCol="0"/>
            <a:lstStyle/>
            <a:p>
              <a:endParaRPr/>
            </a:p>
          </p:txBody>
        </p:sp>
        <p:sp>
          <p:nvSpPr>
            <p:cNvPr id="21" name="object 21"/>
            <p:cNvSpPr/>
            <p:nvPr/>
          </p:nvSpPr>
          <p:spPr>
            <a:xfrm>
              <a:off x="4520013" y="2754165"/>
              <a:ext cx="65405" cy="10795"/>
            </a:xfrm>
            <a:custGeom>
              <a:avLst/>
              <a:gdLst/>
              <a:ahLst/>
              <a:cxnLst/>
              <a:rect l="l" t="t" r="r" b="b"/>
              <a:pathLst>
                <a:path w="65404" h="10794">
                  <a:moveTo>
                    <a:pt x="65406" y="0"/>
                  </a:moveTo>
                  <a:lnTo>
                    <a:pt x="0" y="0"/>
                  </a:lnTo>
                  <a:lnTo>
                    <a:pt x="0" y="10264"/>
                  </a:lnTo>
                  <a:lnTo>
                    <a:pt x="65406" y="10264"/>
                  </a:lnTo>
                  <a:lnTo>
                    <a:pt x="65406" y="0"/>
                  </a:lnTo>
                  <a:close/>
                </a:path>
              </a:pathLst>
            </a:custGeom>
            <a:solidFill>
              <a:srgbClr val="FF0000"/>
            </a:solidFill>
          </p:spPr>
          <p:txBody>
            <a:bodyPr wrap="square" lIns="0" tIns="0" rIns="0" bIns="0" rtlCol="0"/>
            <a:lstStyle/>
            <a:p>
              <a:endParaRPr/>
            </a:p>
          </p:txBody>
        </p:sp>
        <p:sp>
          <p:nvSpPr>
            <p:cNvPr id="22" name="object 22"/>
            <p:cNvSpPr/>
            <p:nvPr/>
          </p:nvSpPr>
          <p:spPr>
            <a:xfrm>
              <a:off x="4539548" y="2769493"/>
              <a:ext cx="39370" cy="0"/>
            </a:xfrm>
            <a:custGeom>
              <a:avLst/>
              <a:gdLst/>
              <a:ahLst/>
              <a:cxnLst/>
              <a:rect l="l" t="t" r="r" b="b"/>
              <a:pathLst>
                <a:path w="39370">
                  <a:moveTo>
                    <a:pt x="0" y="0"/>
                  </a:moveTo>
                  <a:lnTo>
                    <a:pt x="39244" y="0"/>
                  </a:lnTo>
                </a:path>
              </a:pathLst>
            </a:custGeom>
            <a:ln w="10264">
              <a:solidFill>
                <a:srgbClr val="FF0000"/>
              </a:solidFill>
            </a:ln>
          </p:spPr>
          <p:txBody>
            <a:bodyPr wrap="square" lIns="0" tIns="0" rIns="0" bIns="0" rtlCol="0"/>
            <a:lstStyle/>
            <a:p>
              <a:endParaRPr/>
            </a:p>
          </p:txBody>
        </p:sp>
        <p:sp>
          <p:nvSpPr>
            <p:cNvPr id="23" name="object 23"/>
            <p:cNvSpPr/>
            <p:nvPr/>
          </p:nvSpPr>
          <p:spPr>
            <a:xfrm>
              <a:off x="4533095" y="2764429"/>
              <a:ext cx="52705" cy="10795"/>
            </a:xfrm>
            <a:custGeom>
              <a:avLst/>
              <a:gdLst/>
              <a:ahLst/>
              <a:cxnLst/>
              <a:rect l="l" t="t" r="r" b="b"/>
              <a:pathLst>
                <a:path w="52704" h="10794">
                  <a:moveTo>
                    <a:pt x="52325" y="0"/>
                  </a:moveTo>
                  <a:lnTo>
                    <a:pt x="0" y="0"/>
                  </a:lnTo>
                  <a:lnTo>
                    <a:pt x="0" y="10264"/>
                  </a:lnTo>
                  <a:lnTo>
                    <a:pt x="52325" y="10264"/>
                  </a:lnTo>
                  <a:lnTo>
                    <a:pt x="52325" y="0"/>
                  </a:lnTo>
                  <a:close/>
                </a:path>
              </a:pathLst>
            </a:custGeom>
            <a:solidFill>
              <a:srgbClr val="FF0000"/>
            </a:solidFill>
          </p:spPr>
          <p:txBody>
            <a:bodyPr wrap="square" lIns="0" tIns="0" rIns="0" bIns="0" rtlCol="0"/>
            <a:lstStyle/>
            <a:p>
              <a:endParaRPr/>
            </a:p>
          </p:txBody>
        </p:sp>
        <p:sp>
          <p:nvSpPr>
            <p:cNvPr id="24" name="object 24"/>
            <p:cNvSpPr/>
            <p:nvPr/>
          </p:nvSpPr>
          <p:spPr>
            <a:xfrm>
              <a:off x="4552629" y="2779757"/>
              <a:ext cx="26670" cy="0"/>
            </a:xfrm>
            <a:custGeom>
              <a:avLst/>
              <a:gdLst/>
              <a:ahLst/>
              <a:cxnLst/>
              <a:rect l="l" t="t" r="r" b="b"/>
              <a:pathLst>
                <a:path w="26670">
                  <a:moveTo>
                    <a:pt x="0" y="0"/>
                  </a:moveTo>
                  <a:lnTo>
                    <a:pt x="26162" y="0"/>
                  </a:lnTo>
                </a:path>
              </a:pathLst>
            </a:custGeom>
            <a:ln w="10264">
              <a:solidFill>
                <a:srgbClr val="FF0000"/>
              </a:solidFill>
            </a:ln>
          </p:spPr>
          <p:txBody>
            <a:bodyPr wrap="square" lIns="0" tIns="0" rIns="0" bIns="0" rtlCol="0"/>
            <a:lstStyle/>
            <a:p>
              <a:endParaRPr/>
            </a:p>
          </p:txBody>
        </p:sp>
        <p:sp>
          <p:nvSpPr>
            <p:cNvPr id="25" name="object 25"/>
            <p:cNvSpPr/>
            <p:nvPr/>
          </p:nvSpPr>
          <p:spPr>
            <a:xfrm>
              <a:off x="4546176" y="2774625"/>
              <a:ext cx="39370" cy="10795"/>
            </a:xfrm>
            <a:custGeom>
              <a:avLst/>
              <a:gdLst/>
              <a:ahLst/>
              <a:cxnLst/>
              <a:rect l="l" t="t" r="r" b="b"/>
              <a:pathLst>
                <a:path w="39370" h="10794">
                  <a:moveTo>
                    <a:pt x="39244" y="0"/>
                  </a:moveTo>
                  <a:lnTo>
                    <a:pt x="0" y="0"/>
                  </a:lnTo>
                  <a:lnTo>
                    <a:pt x="0" y="10606"/>
                  </a:lnTo>
                  <a:lnTo>
                    <a:pt x="39244" y="10606"/>
                  </a:lnTo>
                  <a:lnTo>
                    <a:pt x="39244" y="0"/>
                  </a:lnTo>
                  <a:close/>
                </a:path>
              </a:pathLst>
            </a:custGeom>
            <a:solidFill>
              <a:srgbClr val="FF0000"/>
            </a:solidFill>
          </p:spPr>
          <p:txBody>
            <a:bodyPr wrap="square" lIns="0" tIns="0" rIns="0" bIns="0" rtlCol="0"/>
            <a:lstStyle/>
            <a:p>
              <a:endParaRPr/>
            </a:p>
          </p:txBody>
        </p:sp>
        <p:sp>
          <p:nvSpPr>
            <p:cNvPr id="26" name="object 26"/>
            <p:cNvSpPr/>
            <p:nvPr/>
          </p:nvSpPr>
          <p:spPr>
            <a:xfrm>
              <a:off x="4565711" y="2790432"/>
              <a:ext cx="13335" cy="0"/>
            </a:xfrm>
            <a:custGeom>
              <a:avLst/>
              <a:gdLst/>
              <a:ahLst/>
              <a:cxnLst/>
              <a:rect l="l" t="t" r="r" b="b"/>
              <a:pathLst>
                <a:path w="13335">
                  <a:moveTo>
                    <a:pt x="0" y="0"/>
                  </a:moveTo>
                  <a:lnTo>
                    <a:pt x="13081" y="0"/>
                  </a:lnTo>
                </a:path>
              </a:pathLst>
            </a:custGeom>
            <a:ln w="10264">
              <a:solidFill>
                <a:srgbClr val="FF0000"/>
              </a:solidFill>
            </a:ln>
          </p:spPr>
          <p:txBody>
            <a:bodyPr wrap="square" lIns="0" tIns="0" rIns="0" bIns="0" rtlCol="0"/>
            <a:lstStyle/>
            <a:p>
              <a:endParaRPr/>
            </a:p>
          </p:txBody>
        </p:sp>
        <p:sp>
          <p:nvSpPr>
            <p:cNvPr id="27" name="object 27"/>
            <p:cNvSpPr/>
            <p:nvPr/>
          </p:nvSpPr>
          <p:spPr>
            <a:xfrm>
              <a:off x="4559249" y="2785236"/>
              <a:ext cx="26670" cy="20955"/>
            </a:xfrm>
            <a:custGeom>
              <a:avLst/>
              <a:gdLst/>
              <a:ahLst/>
              <a:cxnLst/>
              <a:rect l="l" t="t" r="r" b="b"/>
              <a:pathLst>
                <a:path w="26670" h="20955">
                  <a:moveTo>
                    <a:pt x="26162" y="0"/>
                  </a:moveTo>
                  <a:lnTo>
                    <a:pt x="0" y="0"/>
                  </a:lnTo>
                  <a:lnTo>
                    <a:pt x="0" y="10261"/>
                  </a:lnTo>
                  <a:lnTo>
                    <a:pt x="13081" y="10261"/>
                  </a:lnTo>
                  <a:lnTo>
                    <a:pt x="13081" y="20535"/>
                  </a:lnTo>
                  <a:lnTo>
                    <a:pt x="26162" y="20535"/>
                  </a:lnTo>
                  <a:lnTo>
                    <a:pt x="26162" y="10261"/>
                  </a:lnTo>
                  <a:lnTo>
                    <a:pt x="26162" y="0"/>
                  </a:lnTo>
                  <a:close/>
                </a:path>
              </a:pathLst>
            </a:custGeom>
            <a:solidFill>
              <a:srgbClr val="FF0000"/>
            </a:solidFill>
          </p:spPr>
          <p:txBody>
            <a:bodyPr wrap="square" lIns="0" tIns="0" rIns="0" bIns="0" rtlCol="0"/>
            <a:lstStyle/>
            <a:p>
              <a:endParaRPr/>
            </a:p>
          </p:txBody>
        </p:sp>
        <p:sp>
          <p:nvSpPr>
            <p:cNvPr id="28" name="object 28"/>
            <p:cNvSpPr/>
            <p:nvPr/>
          </p:nvSpPr>
          <p:spPr>
            <a:xfrm>
              <a:off x="6817449" y="2748964"/>
              <a:ext cx="65405" cy="0"/>
            </a:xfrm>
            <a:custGeom>
              <a:avLst/>
              <a:gdLst/>
              <a:ahLst/>
              <a:cxnLst/>
              <a:rect l="l" t="t" r="r" b="b"/>
              <a:pathLst>
                <a:path w="65404">
                  <a:moveTo>
                    <a:pt x="0" y="0"/>
                  </a:moveTo>
                  <a:lnTo>
                    <a:pt x="65406" y="0"/>
                  </a:lnTo>
                </a:path>
              </a:pathLst>
            </a:custGeom>
            <a:ln w="10264">
              <a:solidFill>
                <a:srgbClr val="FF0000"/>
              </a:solidFill>
            </a:ln>
          </p:spPr>
          <p:txBody>
            <a:bodyPr wrap="square" lIns="0" tIns="0" rIns="0" bIns="0" rtlCol="0"/>
            <a:lstStyle/>
            <a:p>
              <a:endParaRPr/>
            </a:p>
          </p:txBody>
        </p:sp>
        <p:sp>
          <p:nvSpPr>
            <p:cNvPr id="29" name="object 29"/>
            <p:cNvSpPr/>
            <p:nvPr/>
          </p:nvSpPr>
          <p:spPr>
            <a:xfrm>
              <a:off x="6810821" y="2743900"/>
              <a:ext cx="78740" cy="10795"/>
            </a:xfrm>
            <a:custGeom>
              <a:avLst/>
              <a:gdLst/>
              <a:ahLst/>
              <a:cxnLst/>
              <a:rect l="l" t="t" r="r" b="b"/>
              <a:pathLst>
                <a:path w="78740" h="10794">
                  <a:moveTo>
                    <a:pt x="78488" y="0"/>
                  </a:moveTo>
                  <a:lnTo>
                    <a:pt x="0" y="0"/>
                  </a:lnTo>
                  <a:lnTo>
                    <a:pt x="0" y="10264"/>
                  </a:lnTo>
                  <a:lnTo>
                    <a:pt x="78488" y="10264"/>
                  </a:lnTo>
                  <a:lnTo>
                    <a:pt x="78488" y="0"/>
                  </a:lnTo>
                  <a:close/>
                </a:path>
              </a:pathLst>
            </a:custGeom>
            <a:solidFill>
              <a:srgbClr val="FF0000"/>
            </a:solidFill>
          </p:spPr>
          <p:txBody>
            <a:bodyPr wrap="square" lIns="0" tIns="0" rIns="0" bIns="0" rtlCol="0"/>
            <a:lstStyle/>
            <a:p>
              <a:endParaRPr/>
            </a:p>
          </p:txBody>
        </p:sp>
        <p:sp>
          <p:nvSpPr>
            <p:cNvPr id="30" name="object 30"/>
            <p:cNvSpPr/>
            <p:nvPr/>
          </p:nvSpPr>
          <p:spPr>
            <a:xfrm>
              <a:off x="6830531" y="2759228"/>
              <a:ext cx="52705" cy="0"/>
            </a:xfrm>
            <a:custGeom>
              <a:avLst/>
              <a:gdLst/>
              <a:ahLst/>
              <a:cxnLst/>
              <a:rect l="l" t="t" r="r" b="b"/>
              <a:pathLst>
                <a:path w="52704">
                  <a:moveTo>
                    <a:pt x="0" y="0"/>
                  </a:moveTo>
                  <a:lnTo>
                    <a:pt x="52325" y="0"/>
                  </a:lnTo>
                </a:path>
              </a:pathLst>
            </a:custGeom>
            <a:ln w="10264">
              <a:solidFill>
                <a:srgbClr val="FF0000"/>
              </a:solidFill>
            </a:ln>
          </p:spPr>
          <p:txBody>
            <a:bodyPr wrap="square" lIns="0" tIns="0" rIns="0" bIns="0" rtlCol="0"/>
            <a:lstStyle/>
            <a:p>
              <a:endParaRPr/>
            </a:p>
          </p:txBody>
        </p:sp>
        <p:sp>
          <p:nvSpPr>
            <p:cNvPr id="31" name="object 31"/>
            <p:cNvSpPr/>
            <p:nvPr/>
          </p:nvSpPr>
          <p:spPr>
            <a:xfrm>
              <a:off x="6823902" y="2754165"/>
              <a:ext cx="65405" cy="10795"/>
            </a:xfrm>
            <a:custGeom>
              <a:avLst/>
              <a:gdLst/>
              <a:ahLst/>
              <a:cxnLst/>
              <a:rect l="l" t="t" r="r" b="b"/>
              <a:pathLst>
                <a:path w="65404" h="10794">
                  <a:moveTo>
                    <a:pt x="65406" y="0"/>
                  </a:moveTo>
                  <a:lnTo>
                    <a:pt x="0" y="0"/>
                  </a:lnTo>
                  <a:lnTo>
                    <a:pt x="0" y="10264"/>
                  </a:lnTo>
                  <a:lnTo>
                    <a:pt x="65406" y="10264"/>
                  </a:lnTo>
                  <a:lnTo>
                    <a:pt x="65406" y="0"/>
                  </a:lnTo>
                  <a:close/>
                </a:path>
              </a:pathLst>
            </a:custGeom>
            <a:solidFill>
              <a:srgbClr val="FF0000"/>
            </a:solidFill>
          </p:spPr>
          <p:txBody>
            <a:bodyPr wrap="square" lIns="0" tIns="0" rIns="0" bIns="0" rtlCol="0"/>
            <a:lstStyle/>
            <a:p>
              <a:endParaRPr/>
            </a:p>
          </p:txBody>
        </p:sp>
        <p:sp>
          <p:nvSpPr>
            <p:cNvPr id="32" name="object 32"/>
            <p:cNvSpPr/>
            <p:nvPr/>
          </p:nvSpPr>
          <p:spPr>
            <a:xfrm>
              <a:off x="6843612" y="2769493"/>
              <a:ext cx="39370" cy="0"/>
            </a:xfrm>
            <a:custGeom>
              <a:avLst/>
              <a:gdLst/>
              <a:ahLst/>
              <a:cxnLst/>
              <a:rect l="l" t="t" r="r" b="b"/>
              <a:pathLst>
                <a:path w="39370">
                  <a:moveTo>
                    <a:pt x="0" y="0"/>
                  </a:moveTo>
                  <a:lnTo>
                    <a:pt x="39244" y="0"/>
                  </a:lnTo>
                </a:path>
              </a:pathLst>
            </a:custGeom>
            <a:ln w="10264">
              <a:solidFill>
                <a:srgbClr val="FF0000"/>
              </a:solidFill>
            </a:ln>
          </p:spPr>
          <p:txBody>
            <a:bodyPr wrap="square" lIns="0" tIns="0" rIns="0" bIns="0" rtlCol="0"/>
            <a:lstStyle/>
            <a:p>
              <a:endParaRPr/>
            </a:p>
          </p:txBody>
        </p:sp>
        <p:sp>
          <p:nvSpPr>
            <p:cNvPr id="33" name="object 33"/>
            <p:cNvSpPr/>
            <p:nvPr/>
          </p:nvSpPr>
          <p:spPr>
            <a:xfrm>
              <a:off x="6836984" y="2764429"/>
              <a:ext cx="52705" cy="10795"/>
            </a:xfrm>
            <a:custGeom>
              <a:avLst/>
              <a:gdLst/>
              <a:ahLst/>
              <a:cxnLst/>
              <a:rect l="l" t="t" r="r" b="b"/>
              <a:pathLst>
                <a:path w="52704" h="10794">
                  <a:moveTo>
                    <a:pt x="52325" y="0"/>
                  </a:moveTo>
                  <a:lnTo>
                    <a:pt x="0" y="0"/>
                  </a:lnTo>
                  <a:lnTo>
                    <a:pt x="0" y="10264"/>
                  </a:lnTo>
                  <a:lnTo>
                    <a:pt x="52325" y="10264"/>
                  </a:lnTo>
                  <a:lnTo>
                    <a:pt x="52325" y="0"/>
                  </a:lnTo>
                  <a:close/>
                </a:path>
              </a:pathLst>
            </a:custGeom>
            <a:solidFill>
              <a:srgbClr val="FF0000"/>
            </a:solidFill>
          </p:spPr>
          <p:txBody>
            <a:bodyPr wrap="square" lIns="0" tIns="0" rIns="0" bIns="0" rtlCol="0"/>
            <a:lstStyle/>
            <a:p>
              <a:endParaRPr/>
            </a:p>
          </p:txBody>
        </p:sp>
        <p:sp>
          <p:nvSpPr>
            <p:cNvPr id="34" name="object 34"/>
            <p:cNvSpPr/>
            <p:nvPr/>
          </p:nvSpPr>
          <p:spPr>
            <a:xfrm>
              <a:off x="6856693" y="2779757"/>
              <a:ext cx="26670" cy="0"/>
            </a:xfrm>
            <a:custGeom>
              <a:avLst/>
              <a:gdLst/>
              <a:ahLst/>
              <a:cxnLst/>
              <a:rect l="l" t="t" r="r" b="b"/>
              <a:pathLst>
                <a:path w="26670">
                  <a:moveTo>
                    <a:pt x="0" y="0"/>
                  </a:moveTo>
                  <a:lnTo>
                    <a:pt x="26162" y="0"/>
                  </a:lnTo>
                </a:path>
              </a:pathLst>
            </a:custGeom>
            <a:ln w="10264">
              <a:solidFill>
                <a:srgbClr val="FF0000"/>
              </a:solidFill>
            </a:ln>
          </p:spPr>
          <p:txBody>
            <a:bodyPr wrap="square" lIns="0" tIns="0" rIns="0" bIns="0" rtlCol="0"/>
            <a:lstStyle/>
            <a:p>
              <a:endParaRPr/>
            </a:p>
          </p:txBody>
        </p:sp>
        <p:sp>
          <p:nvSpPr>
            <p:cNvPr id="35" name="object 35"/>
            <p:cNvSpPr/>
            <p:nvPr/>
          </p:nvSpPr>
          <p:spPr>
            <a:xfrm>
              <a:off x="6850065" y="2774625"/>
              <a:ext cx="39370" cy="10795"/>
            </a:xfrm>
            <a:custGeom>
              <a:avLst/>
              <a:gdLst/>
              <a:ahLst/>
              <a:cxnLst/>
              <a:rect l="l" t="t" r="r" b="b"/>
              <a:pathLst>
                <a:path w="39370" h="10794">
                  <a:moveTo>
                    <a:pt x="39244" y="0"/>
                  </a:moveTo>
                  <a:lnTo>
                    <a:pt x="0" y="0"/>
                  </a:lnTo>
                  <a:lnTo>
                    <a:pt x="0" y="10606"/>
                  </a:lnTo>
                  <a:lnTo>
                    <a:pt x="39244" y="10606"/>
                  </a:lnTo>
                  <a:lnTo>
                    <a:pt x="39244" y="0"/>
                  </a:lnTo>
                  <a:close/>
                </a:path>
              </a:pathLst>
            </a:custGeom>
            <a:solidFill>
              <a:srgbClr val="FF0000"/>
            </a:solidFill>
          </p:spPr>
          <p:txBody>
            <a:bodyPr wrap="square" lIns="0" tIns="0" rIns="0" bIns="0" rtlCol="0"/>
            <a:lstStyle/>
            <a:p>
              <a:endParaRPr/>
            </a:p>
          </p:txBody>
        </p:sp>
        <p:sp>
          <p:nvSpPr>
            <p:cNvPr id="36" name="object 36"/>
            <p:cNvSpPr/>
            <p:nvPr/>
          </p:nvSpPr>
          <p:spPr>
            <a:xfrm>
              <a:off x="6869775" y="2790432"/>
              <a:ext cx="13335" cy="0"/>
            </a:xfrm>
            <a:custGeom>
              <a:avLst/>
              <a:gdLst/>
              <a:ahLst/>
              <a:cxnLst/>
              <a:rect l="l" t="t" r="r" b="b"/>
              <a:pathLst>
                <a:path w="13334">
                  <a:moveTo>
                    <a:pt x="0" y="0"/>
                  </a:moveTo>
                  <a:lnTo>
                    <a:pt x="13081" y="0"/>
                  </a:lnTo>
                </a:path>
              </a:pathLst>
            </a:custGeom>
            <a:ln w="10264">
              <a:solidFill>
                <a:srgbClr val="FF0000"/>
              </a:solidFill>
            </a:ln>
          </p:spPr>
          <p:txBody>
            <a:bodyPr wrap="square" lIns="0" tIns="0" rIns="0" bIns="0" rtlCol="0"/>
            <a:lstStyle/>
            <a:p>
              <a:endParaRPr/>
            </a:p>
          </p:txBody>
        </p:sp>
        <p:sp>
          <p:nvSpPr>
            <p:cNvPr id="37" name="object 37"/>
            <p:cNvSpPr/>
            <p:nvPr/>
          </p:nvSpPr>
          <p:spPr>
            <a:xfrm>
              <a:off x="6863143" y="2785236"/>
              <a:ext cx="26670" cy="20955"/>
            </a:xfrm>
            <a:custGeom>
              <a:avLst/>
              <a:gdLst/>
              <a:ahLst/>
              <a:cxnLst/>
              <a:rect l="l" t="t" r="r" b="b"/>
              <a:pathLst>
                <a:path w="26670" h="20955">
                  <a:moveTo>
                    <a:pt x="26162" y="0"/>
                  </a:moveTo>
                  <a:lnTo>
                    <a:pt x="0" y="0"/>
                  </a:lnTo>
                  <a:lnTo>
                    <a:pt x="0" y="10261"/>
                  </a:lnTo>
                  <a:lnTo>
                    <a:pt x="13081" y="10261"/>
                  </a:lnTo>
                  <a:lnTo>
                    <a:pt x="13081" y="20535"/>
                  </a:lnTo>
                  <a:lnTo>
                    <a:pt x="26162" y="20535"/>
                  </a:lnTo>
                  <a:lnTo>
                    <a:pt x="26162" y="10261"/>
                  </a:lnTo>
                  <a:lnTo>
                    <a:pt x="26162" y="0"/>
                  </a:lnTo>
                  <a:close/>
                </a:path>
              </a:pathLst>
            </a:custGeom>
            <a:solidFill>
              <a:srgbClr val="FF0000"/>
            </a:solidFill>
          </p:spPr>
          <p:txBody>
            <a:bodyPr wrap="square" lIns="0" tIns="0" rIns="0" bIns="0" rtlCol="0"/>
            <a:lstStyle/>
            <a:p>
              <a:endParaRPr/>
            </a:p>
          </p:txBody>
        </p:sp>
        <p:sp>
          <p:nvSpPr>
            <p:cNvPr id="38" name="object 38"/>
            <p:cNvSpPr/>
            <p:nvPr/>
          </p:nvSpPr>
          <p:spPr>
            <a:xfrm>
              <a:off x="2281356" y="3514759"/>
              <a:ext cx="10380980" cy="195580"/>
            </a:xfrm>
            <a:custGeom>
              <a:avLst/>
              <a:gdLst/>
              <a:ahLst/>
              <a:cxnLst/>
              <a:rect l="l" t="t" r="r" b="b"/>
              <a:pathLst>
                <a:path w="10380980" h="195579">
                  <a:moveTo>
                    <a:pt x="0" y="195366"/>
                  </a:moveTo>
                  <a:lnTo>
                    <a:pt x="10380844" y="195366"/>
                  </a:lnTo>
                  <a:lnTo>
                    <a:pt x="10380844" y="0"/>
                  </a:lnTo>
                  <a:lnTo>
                    <a:pt x="0" y="0"/>
                  </a:lnTo>
                  <a:lnTo>
                    <a:pt x="0" y="195366"/>
                  </a:lnTo>
                  <a:close/>
                </a:path>
              </a:pathLst>
            </a:custGeom>
            <a:solidFill>
              <a:srgbClr val="FFF1CC"/>
            </a:solidFill>
          </p:spPr>
          <p:txBody>
            <a:bodyPr wrap="square" lIns="0" tIns="0" rIns="0" bIns="0" rtlCol="0"/>
            <a:lstStyle/>
            <a:p>
              <a:endParaRPr/>
            </a:p>
          </p:txBody>
        </p:sp>
        <p:sp>
          <p:nvSpPr>
            <p:cNvPr id="39" name="object 39"/>
            <p:cNvSpPr/>
            <p:nvPr/>
          </p:nvSpPr>
          <p:spPr>
            <a:xfrm>
              <a:off x="2281356" y="3710126"/>
              <a:ext cx="10380980" cy="205740"/>
            </a:xfrm>
            <a:custGeom>
              <a:avLst/>
              <a:gdLst/>
              <a:ahLst/>
              <a:cxnLst/>
              <a:rect l="l" t="t" r="r" b="b"/>
              <a:pathLst>
                <a:path w="10380980" h="205739">
                  <a:moveTo>
                    <a:pt x="10380844" y="0"/>
                  </a:moveTo>
                  <a:lnTo>
                    <a:pt x="0" y="0"/>
                  </a:lnTo>
                  <a:lnTo>
                    <a:pt x="0" y="205288"/>
                  </a:lnTo>
                  <a:lnTo>
                    <a:pt x="10380844" y="205288"/>
                  </a:lnTo>
                  <a:lnTo>
                    <a:pt x="10380844" y="0"/>
                  </a:lnTo>
                  <a:close/>
                </a:path>
              </a:pathLst>
            </a:custGeom>
            <a:solidFill>
              <a:srgbClr val="BCD5ED"/>
            </a:solidFill>
          </p:spPr>
          <p:txBody>
            <a:bodyPr wrap="square" lIns="0" tIns="0" rIns="0" bIns="0" rtlCol="0"/>
            <a:lstStyle/>
            <a:p>
              <a:endParaRPr/>
            </a:p>
          </p:txBody>
        </p:sp>
        <p:sp>
          <p:nvSpPr>
            <p:cNvPr id="40" name="object 40"/>
            <p:cNvSpPr/>
            <p:nvPr/>
          </p:nvSpPr>
          <p:spPr>
            <a:xfrm>
              <a:off x="2209322" y="7630457"/>
              <a:ext cx="65405" cy="0"/>
            </a:xfrm>
            <a:custGeom>
              <a:avLst/>
              <a:gdLst/>
              <a:ahLst/>
              <a:cxnLst/>
              <a:rect l="l" t="t" r="r" b="b"/>
              <a:pathLst>
                <a:path w="65405">
                  <a:moveTo>
                    <a:pt x="0" y="0"/>
                  </a:moveTo>
                  <a:lnTo>
                    <a:pt x="65406" y="0"/>
                  </a:lnTo>
                </a:path>
              </a:pathLst>
            </a:custGeom>
            <a:ln w="10264">
              <a:solidFill>
                <a:srgbClr val="FF0000"/>
              </a:solidFill>
            </a:ln>
          </p:spPr>
          <p:txBody>
            <a:bodyPr wrap="square" lIns="0" tIns="0" rIns="0" bIns="0" rtlCol="0"/>
            <a:lstStyle/>
            <a:p>
              <a:endParaRPr/>
            </a:p>
          </p:txBody>
        </p:sp>
        <p:sp>
          <p:nvSpPr>
            <p:cNvPr id="41" name="object 41"/>
            <p:cNvSpPr/>
            <p:nvPr/>
          </p:nvSpPr>
          <p:spPr>
            <a:xfrm>
              <a:off x="2202868" y="7625257"/>
              <a:ext cx="78740" cy="10795"/>
            </a:xfrm>
            <a:custGeom>
              <a:avLst/>
              <a:gdLst/>
              <a:ahLst/>
              <a:cxnLst/>
              <a:rect l="l" t="t" r="r" b="b"/>
              <a:pathLst>
                <a:path w="78739" h="10795">
                  <a:moveTo>
                    <a:pt x="78488" y="0"/>
                  </a:moveTo>
                  <a:lnTo>
                    <a:pt x="0" y="0"/>
                  </a:lnTo>
                  <a:lnTo>
                    <a:pt x="0" y="10264"/>
                  </a:lnTo>
                  <a:lnTo>
                    <a:pt x="78488" y="10264"/>
                  </a:lnTo>
                  <a:lnTo>
                    <a:pt x="78488" y="0"/>
                  </a:lnTo>
                  <a:close/>
                </a:path>
              </a:pathLst>
            </a:custGeom>
            <a:solidFill>
              <a:srgbClr val="FF0000"/>
            </a:solidFill>
          </p:spPr>
          <p:txBody>
            <a:bodyPr wrap="square" lIns="0" tIns="0" rIns="0" bIns="0" rtlCol="0"/>
            <a:lstStyle/>
            <a:p>
              <a:endParaRPr/>
            </a:p>
          </p:txBody>
        </p:sp>
        <p:sp>
          <p:nvSpPr>
            <p:cNvPr id="42" name="object 42"/>
            <p:cNvSpPr/>
            <p:nvPr/>
          </p:nvSpPr>
          <p:spPr>
            <a:xfrm>
              <a:off x="2222403" y="7640721"/>
              <a:ext cx="52705" cy="0"/>
            </a:xfrm>
            <a:custGeom>
              <a:avLst/>
              <a:gdLst/>
              <a:ahLst/>
              <a:cxnLst/>
              <a:rect l="l" t="t" r="r" b="b"/>
              <a:pathLst>
                <a:path w="52705">
                  <a:moveTo>
                    <a:pt x="0" y="0"/>
                  </a:moveTo>
                  <a:lnTo>
                    <a:pt x="52325" y="0"/>
                  </a:lnTo>
                </a:path>
              </a:pathLst>
            </a:custGeom>
            <a:ln w="10264">
              <a:solidFill>
                <a:srgbClr val="FF0000"/>
              </a:solidFill>
            </a:ln>
          </p:spPr>
          <p:txBody>
            <a:bodyPr wrap="square" lIns="0" tIns="0" rIns="0" bIns="0" rtlCol="0"/>
            <a:lstStyle/>
            <a:p>
              <a:endParaRPr/>
            </a:p>
          </p:txBody>
        </p:sp>
        <p:sp>
          <p:nvSpPr>
            <p:cNvPr id="43" name="object 43"/>
            <p:cNvSpPr/>
            <p:nvPr/>
          </p:nvSpPr>
          <p:spPr>
            <a:xfrm>
              <a:off x="2215950" y="7635521"/>
              <a:ext cx="65405" cy="10795"/>
            </a:xfrm>
            <a:custGeom>
              <a:avLst/>
              <a:gdLst/>
              <a:ahLst/>
              <a:cxnLst/>
              <a:rect l="l" t="t" r="r" b="b"/>
              <a:pathLst>
                <a:path w="65405" h="10795">
                  <a:moveTo>
                    <a:pt x="65406" y="0"/>
                  </a:moveTo>
                  <a:lnTo>
                    <a:pt x="0" y="0"/>
                  </a:lnTo>
                  <a:lnTo>
                    <a:pt x="0" y="10264"/>
                  </a:lnTo>
                  <a:lnTo>
                    <a:pt x="65406" y="10264"/>
                  </a:lnTo>
                  <a:lnTo>
                    <a:pt x="65406" y="0"/>
                  </a:lnTo>
                  <a:close/>
                </a:path>
              </a:pathLst>
            </a:custGeom>
            <a:solidFill>
              <a:srgbClr val="FF0000"/>
            </a:solidFill>
          </p:spPr>
          <p:txBody>
            <a:bodyPr wrap="square" lIns="0" tIns="0" rIns="0" bIns="0" rtlCol="0"/>
            <a:lstStyle/>
            <a:p>
              <a:endParaRPr/>
            </a:p>
          </p:txBody>
        </p:sp>
        <p:sp>
          <p:nvSpPr>
            <p:cNvPr id="44" name="object 44"/>
            <p:cNvSpPr/>
            <p:nvPr/>
          </p:nvSpPr>
          <p:spPr>
            <a:xfrm>
              <a:off x="2235484" y="7650986"/>
              <a:ext cx="39370" cy="0"/>
            </a:xfrm>
            <a:custGeom>
              <a:avLst/>
              <a:gdLst/>
              <a:ahLst/>
              <a:cxnLst/>
              <a:rect l="l" t="t" r="r" b="b"/>
              <a:pathLst>
                <a:path w="39369">
                  <a:moveTo>
                    <a:pt x="0" y="0"/>
                  </a:moveTo>
                  <a:lnTo>
                    <a:pt x="39244" y="0"/>
                  </a:lnTo>
                </a:path>
              </a:pathLst>
            </a:custGeom>
            <a:ln w="10264">
              <a:solidFill>
                <a:srgbClr val="FF0000"/>
              </a:solidFill>
            </a:ln>
          </p:spPr>
          <p:txBody>
            <a:bodyPr wrap="square" lIns="0" tIns="0" rIns="0" bIns="0" rtlCol="0"/>
            <a:lstStyle/>
            <a:p>
              <a:endParaRPr/>
            </a:p>
          </p:txBody>
        </p:sp>
        <p:sp>
          <p:nvSpPr>
            <p:cNvPr id="45" name="object 45"/>
            <p:cNvSpPr/>
            <p:nvPr/>
          </p:nvSpPr>
          <p:spPr>
            <a:xfrm>
              <a:off x="2229031" y="7645786"/>
              <a:ext cx="52705" cy="10795"/>
            </a:xfrm>
            <a:custGeom>
              <a:avLst/>
              <a:gdLst/>
              <a:ahLst/>
              <a:cxnLst/>
              <a:rect l="l" t="t" r="r" b="b"/>
              <a:pathLst>
                <a:path w="52705" h="10795">
                  <a:moveTo>
                    <a:pt x="52325" y="0"/>
                  </a:moveTo>
                  <a:lnTo>
                    <a:pt x="0" y="0"/>
                  </a:lnTo>
                  <a:lnTo>
                    <a:pt x="0" y="10264"/>
                  </a:lnTo>
                  <a:lnTo>
                    <a:pt x="52325" y="10264"/>
                  </a:lnTo>
                  <a:lnTo>
                    <a:pt x="52325" y="0"/>
                  </a:lnTo>
                  <a:close/>
                </a:path>
              </a:pathLst>
            </a:custGeom>
            <a:solidFill>
              <a:srgbClr val="FF0000"/>
            </a:solidFill>
          </p:spPr>
          <p:txBody>
            <a:bodyPr wrap="square" lIns="0" tIns="0" rIns="0" bIns="0" rtlCol="0"/>
            <a:lstStyle/>
            <a:p>
              <a:endParaRPr/>
            </a:p>
          </p:txBody>
        </p:sp>
        <p:sp>
          <p:nvSpPr>
            <p:cNvPr id="46" name="object 46"/>
            <p:cNvSpPr/>
            <p:nvPr/>
          </p:nvSpPr>
          <p:spPr>
            <a:xfrm>
              <a:off x="2248566" y="7661250"/>
              <a:ext cx="26670" cy="0"/>
            </a:xfrm>
            <a:custGeom>
              <a:avLst/>
              <a:gdLst/>
              <a:ahLst/>
              <a:cxnLst/>
              <a:rect l="l" t="t" r="r" b="b"/>
              <a:pathLst>
                <a:path w="26669">
                  <a:moveTo>
                    <a:pt x="0" y="0"/>
                  </a:moveTo>
                  <a:lnTo>
                    <a:pt x="26162" y="0"/>
                  </a:lnTo>
                </a:path>
              </a:pathLst>
            </a:custGeom>
            <a:ln w="10264">
              <a:solidFill>
                <a:srgbClr val="FF0000"/>
              </a:solidFill>
            </a:ln>
          </p:spPr>
          <p:txBody>
            <a:bodyPr wrap="square" lIns="0" tIns="0" rIns="0" bIns="0" rtlCol="0"/>
            <a:lstStyle/>
            <a:p>
              <a:endParaRPr/>
            </a:p>
          </p:txBody>
        </p:sp>
        <p:sp>
          <p:nvSpPr>
            <p:cNvPr id="47" name="object 47"/>
            <p:cNvSpPr/>
            <p:nvPr/>
          </p:nvSpPr>
          <p:spPr>
            <a:xfrm>
              <a:off x="2242112" y="7656050"/>
              <a:ext cx="39370" cy="10795"/>
            </a:xfrm>
            <a:custGeom>
              <a:avLst/>
              <a:gdLst/>
              <a:ahLst/>
              <a:cxnLst/>
              <a:rect l="l" t="t" r="r" b="b"/>
              <a:pathLst>
                <a:path w="39369" h="10795">
                  <a:moveTo>
                    <a:pt x="39244" y="0"/>
                  </a:moveTo>
                  <a:lnTo>
                    <a:pt x="0" y="0"/>
                  </a:lnTo>
                  <a:lnTo>
                    <a:pt x="0" y="10264"/>
                  </a:lnTo>
                  <a:lnTo>
                    <a:pt x="39244" y="10264"/>
                  </a:lnTo>
                  <a:lnTo>
                    <a:pt x="39244" y="0"/>
                  </a:lnTo>
                  <a:close/>
                </a:path>
              </a:pathLst>
            </a:custGeom>
            <a:solidFill>
              <a:srgbClr val="FF0000"/>
            </a:solidFill>
          </p:spPr>
          <p:txBody>
            <a:bodyPr wrap="square" lIns="0" tIns="0" rIns="0" bIns="0" rtlCol="0"/>
            <a:lstStyle/>
            <a:p>
              <a:endParaRPr/>
            </a:p>
          </p:txBody>
        </p:sp>
        <p:sp>
          <p:nvSpPr>
            <p:cNvPr id="48" name="object 48"/>
            <p:cNvSpPr/>
            <p:nvPr/>
          </p:nvSpPr>
          <p:spPr>
            <a:xfrm>
              <a:off x="2261647" y="7671515"/>
              <a:ext cx="13335" cy="0"/>
            </a:xfrm>
            <a:custGeom>
              <a:avLst/>
              <a:gdLst/>
              <a:ahLst/>
              <a:cxnLst/>
              <a:rect l="l" t="t" r="r" b="b"/>
              <a:pathLst>
                <a:path w="13335">
                  <a:moveTo>
                    <a:pt x="0" y="0"/>
                  </a:moveTo>
                  <a:lnTo>
                    <a:pt x="13081" y="0"/>
                  </a:lnTo>
                </a:path>
              </a:pathLst>
            </a:custGeom>
            <a:ln w="10264">
              <a:solidFill>
                <a:srgbClr val="FF0000"/>
              </a:solidFill>
            </a:ln>
          </p:spPr>
          <p:txBody>
            <a:bodyPr wrap="square" lIns="0" tIns="0" rIns="0" bIns="0" rtlCol="0"/>
            <a:lstStyle/>
            <a:p>
              <a:endParaRPr/>
            </a:p>
          </p:txBody>
        </p:sp>
        <p:sp>
          <p:nvSpPr>
            <p:cNvPr id="49" name="object 49"/>
            <p:cNvSpPr/>
            <p:nvPr/>
          </p:nvSpPr>
          <p:spPr>
            <a:xfrm>
              <a:off x="2255189" y="7666316"/>
              <a:ext cx="26670" cy="20955"/>
            </a:xfrm>
            <a:custGeom>
              <a:avLst/>
              <a:gdLst/>
              <a:ahLst/>
              <a:cxnLst/>
              <a:rect l="l" t="t" r="r" b="b"/>
              <a:pathLst>
                <a:path w="26669" h="20954">
                  <a:moveTo>
                    <a:pt x="26162" y="0"/>
                  </a:moveTo>
                  <a:lnTo>
                    <a:pt x="0" y="0"/>
                  </a:lnTo>
                  <a:lnTo>
                    <a:pt x="0" y="10274"/>
                  </a:lnTo>
                  <a:lnTo>
                    <a:pt x="13081" y="10274"/>
                  </a:lnTo>
                  <a:lnTo>
                    <a:pt x="13081" y="20535"/>
                  </a:lnTo>
                  <a:lnTo>
                    <a:pt x="26162" y="20535"/>
                  </a:lnTo>
                  <a:lnTo>
                    <a:pt x="26162" y="10274"/>
                  </a:lnTo>
                  <a:lnTo>
                    <a:pt x="26162" y="0"/>
                  </a:lnTo>
                  <a:close/>
                </a:path>
              </a:pathLst>
            </a:custGeom>
            <a:solidFill>
              <a:srgbClr val="FF0000"/>
            </a:solidFill>
          </p:spPr>
          <p:txBody>
            <a:bodyPr wrap="square" lIns="0" tIns="0" rIns="0" bIns="0" rtlCol="0"/>
            <a:lstStyle/>
            <a:p>
              <a:endParaRPr/>
            </a:p>
          </p:txBody>
        </p:sp>
        <p:sp>
          <p:nvSpPr>
            <p:cNvPr id="50" name="object 50"/>
            <p:cNvSpPr/>
            <p:nvPr/>
          </p:nvSpPr>
          <p:spPr>
            <a:xfrm>
              <a:off x="213106" y="7810358"/>
              <a:ext cx="14845030" cy="400685"/>
            </a:xfrm>
            <a:custGeom>
              <a:avLst/>
              <a:gdLst/>
              <a:ahLst/>
              <a:cxnLst/>
              <a:rect l="l" t="t" r="r" b="b"/>
              <a:pathLst>
                <a:path w="14845030" h="400684">
                  <a:moveTo>
                    <a:pt x="14844729" y="0"/>
                  </a:moveTo>
                  <a:lnTo>
                    <a:pt x="0" y="0"/>
                  </a:lnTo>
                  <a:lnTo>
                    <a:pt x="0" y="400655"/>
                  </a:lnTo>
                  <a:lnTo>
                    <a:pt x="14844729" y="400655"/>
                  </a:lnTo>
                  <a:lnTo>
                    <a:pt x="14844729" y="0"/>
                  </a:lnTo>
                  <a:close/>
                </a:path>
              </a:pathLst>
            </a:custGeom>
            <a:solidFill>
              <a:srgbClr val="C5DFB3"/>
            </a:solidFill>
          </p:spPr>
          <p:txBody>
            <a:bodyPr wrap="square" lIns="0" tIns="0" rIns="0" bIns="0" rtlCol="0"/>
            <a:lstStyle/>
            <a:p>
              <a:endParaRPr/>
            </a:p>
          </p:txBody>
        </p:sp>
        <p:sp>
          <p:nvSpPr>
            <p:cNvPr id="51" name="object 51"/>
            <p:cNvSpPr/>
            <p:nvPr/>
          </p:nvSpPr>
          <p:spPr>
            <a:xfrm>
              <a:off x="213106" y="8396157"/>
              <a:ext cx="14845030" cy="400685"/>
            </a:xfrm>
            <a:custGeom>
              <a:avLst/>
              <a:gdLst/>
              <a:ahLst/>
              <a:cxnLst/>
              <a:rect l="l" t="t" r="r" b="b"/>
              <a:pathLst>
                <a:path w="14845030" h="400684">
                  <a:moveTo>
                    <a:pt x="14844729" y="0"/>
                  </a:moveTo>
                  <a:lnTo>
                    <a:pt x="0" y="0"/>
                  </a:lnTo>
                  <a:lnTo>
                    <a:pt x="0" y="400655"/>
                  </a:lnTo>
                  <a:lnTo>
                    <a:pt x="14844729" y="400655"/>
                  </a:lnTo>
                  <a:lnTo>
                    <a:pt x="14844729" y="0"/>
                  </a:lnTo>
                  <a:close/>
                </a:path>
              </a:pathLst>
            </a:custGeom>
            <a:solidFill>
              <a:srgbClr val="EAD1DC"/>
            </a:solidFill>
          </p:spPr>
          <p:txBody>
            <a:bodyPr wrap="square" lIns="0" tIns="0" rIns="0" bIns="0" rtlCol="0"/>
            <a:lstStyle/>
            <a:p>
              <a:endParaRPr/>
            </a:p>
          </p:txBody>
        </p:sp>
        <p:sp>
          <p:nvSpPr>
            <p:cNvPr id="52" name="object 52"/>
            <p:cNvSpPr/>
            <p:nvPr/>
          </p:nvSpPr>
          <p:spPr>
            <a:xfrm>
              <a:off x="213106" y="8981914"/>
              <a:ext cx="14845030" cy="791210"/>
            </a:xfrm>
            <a:custGeom>
              <a:avLst/>
              <a:gdLst/>
              <a:ahLst/>
              <a:cxnLst/>
              <a:rect l="l" t="t" r="r" b="b"/>
              <a:pathLst>
                <a:path w="14845030" h="791209">
                  <a:moveTo>
                    <a:pt x="14844729" y="0"/>
                  </a:moveTo>
                  <a:lnTo>
                    <a:pt x="0" y="0"/>
                  </a:lnTo>
                  <a:lnTo>
                    <a:pt x="0" y="791046"/>
                  </a:lnTo>
                  <a:lnTo>
                    <a:pt x="14844729" y="791046"/>
                  </a:lnTo>
                  <a:lnTo>
                    <a:pt x="14844729" y="0"/>
                  </a:lnTo>
                  <a:close/>
                </a:path>
              </a:pathLst>
            </a:custGeom>
            <a:solidFill>
              <a:srgbClr val="BCD5ED"/>
            </a:solidFill>
          </p:spPr>
          <p:txBody>
            <a:bodyPr wrap="square" lIns="0" tIns="0" rIns="0" bIns="0" rtlCol="0"/>
            <a:lstStyle/>
            <a:p>
              <a:endParaRPr/>
            </a:p>
          </p:txBody>
        </p:sp>
      </p:grpSp>
      <p:sp>
        <p:nvSpPr>
          <p:cNvPr id="54" name="object 54"/>
          <p:cNvSpPr txBox="1"/>
          <p:nvPr/>
        </p:nvSpPr>
        <p:spPr>
          <a:xfrm>
            <a:off x="226569" y="1475079"/>
            <a:ext cx="2222500" cy="384078"/>
          </a:xfrm>
          <a:prstGeom prst="rect">
            <a:avLst/>
          </a:prstGeom>
        </p:spPr>
        <p:txBody>
          <a:bodyPr vert="horz" wrap="square" lIns="0" tIns="14604" rIns="0" bIns="0" rtlCol="0">
            <a:spAutoFit/>
          </a:bodyPr>
          <a:lstStyle/>
          <a:p>
            <a:pPr marL="12700">
              <a:lnSpc>
                <a:spcPct val="100000"/>
              </a:lnSpc>
              <a:spcBef>
                <a:spcPts val="114"/>
              </a:spcBef>
            </a:pPr>
            <a:r>
              <a:rPr lang="en-US" sz="1200" b="1" spc="150">
                <a:latin typeface="Arial"/>
                <a:cs typeface="Arial"/>
              </a:rPr>
              <a:t>Chapter</a:t>
            </a:r>
            <a:r>
              <a:rPr lang="en-US" sz="1200" b="1" spc="15">
                <a:latin typeface="Arial"/>
                <a:cs typeface="Arial"/>
              </a:rPr>
              <a:t> </a:t>
            </a:r>
            <a:r>
              <a:rPr lang="en-US" sz="1200" b="1" spc="155">
                <a:latin typeface="Arial"/>
                <a:cs typeface="Arial"/>
              </a:rPr>
              <a:t>Cash</a:t>
            </a:r>
            <a:r>
              <a:rPr lang="en-US" sz="1200" b="1" spc="45">
                <a:latin typeface="Arial"/>
                <a:cs typeface="Arial"/>
              </a:rPr>
              <a:t> </a:t>
            </a:r>
            <a:r>
              <a:rPr lang="en-US" sz="1200" b="1" spc="170">
                <a:latin typeface="Arial"/>
                <a:cs typeface="Arial"/>
              </a:rPr>
              <a:t>Flow</a:t>
            </a:r>
            <a:r>
              <a:rPr lang="en-US" sz="1200" b="1" spc="30">
                <a:latin typeface="Arial"/>
                <a:cs typeface="Arial"/>
              </a:rPr>
              <a:t> </a:t>
            </a:r>
            <a:r>
              <a:rPr lang="en-US" sz="1200" b="1" spc="130">
                <a:latin typeface="Arial"/>
                <a:cs typeface="Arial"/>
              </a:rPr>
              <a:t>Analysis</a:t>
            </a:r>
            <a:endParaRPr lang="en-US" sz="1200">
              <a:latin typeface="Arial"/>
              <a:cs typeface="Arial"/>
            </a:endParaRPr>
          </a:p>
        </p:txBody>
      </p:sp>
      <p:sp>
        <p:nvSpPr>
          <p:cNvPr id="55" name="object 55"/>
          <p:cNvSpPr txBox="1"/>
          <p:nvPr/>
        </p:nvSpPr>
        <p:spPr>
          <a:xfrm>
            <a:off x="226569" y="1865811"/>
            <a:ext cx="3592195" cy="384078"/>
          </a:xfrm>
          <a:prstGeom prst="rect">
            <a:avLst/>
          </a:prstGeom>
        </p:spPr>
        <p:txBody>
          <a:bodyPr vert="horz" wrap="square" lIns="0" tIns="14604" rIns="0" bIns="0" rtlCol="0">
            <a:spAutoFit/>
          </a:bodyPr>
          <a:lstStyle/>
          <a:p>
            <a:pPr marL="12700">
              <a:lnSpc>
                <a:spcPct val="100000"/>
              </a:lnSpc>
              <a:spcBef>
                <a:spcPts val="114"/>
              </a:spcBef>
            </a:pPr>
            <a:r>
              <a:rPr lang="en-US" sz="1200" b="1" spc="145">
                <a:latin typeface="Arial"/>
                <a:cs typeface="Arial"/>
              </a:rPr>
              <a:t>Operating</a:t>
            </a:r>
            <a:r>
              <a:rPr lang="en-US" sz="1200" b="1" spc="40">
                <a:latin typeface="Arial"/>
                <a:cs typeface="Arial"/>
              </a:rPr>
              <a:t> </a:t>
            </a:r>
            <a:r>
              <a:rPr lang="en-US" sz="1200" b="1" spc="155">
                <a:latin typeface="Arial"/>
                <a:cs typeface="Arial"/>
              </a:rPr>
              <a:t>Cash</a:t>
            </a:r>
            <a:r>
              <a:rPr lang="en-US" sz="1200" b="1" spc="45">
                <a:latin typeface="Arial"/>
                <a:cs typeface="Arial"/>
              </a:rPr>
              <a:t> </a:t>
            </a:r>
            <a:r>
              <a:rPr lang="en-US" sz="1200" b="1" spc="165">
                <a:latin typeface="Arial"/>
                <a:cs typeface="Arial"/>
              </a:rPr>
              <a:t>from</a:t>
            </a:r>
            <a:r>
              <a:rPr lang="en-US" sz="1200" b="1" spc="30">
                <a:latin typeface="Arial"/>
                <a:cs typeface="Arial"/>
              </a:rPr>
              <a:t> </a:t>
            </a:r>
            <a:r>
              <a:rPr lang="en-US" sz="1200" b="1" spc="120">
                <a:latin typeface="Arial"/>
                <a:cs typeface="Arial"/>
              </a:rPr>
              <a:t>Last</a:t>
            </a:r>
            <a:r>
              <a:rPr lang="en-US" sz="1200" b="1" spc="30">
                <a:latin typeface="Arial"/>
                <a:cs typeface="Arial"/>
              </a:rPr>
              <a:t> </a:t>
            </a:r>
            <a:r>
              <a:rPr lang="en-US" sz="1200" b="1" spc="160">
                <a:latin typeface="Arial"/>
                <a:cs typeface="Arial"/>
              </a:rPr>
              <a:t>Statement</a:t>
            </a:r>
            <a:r>
              <a:rPr lang="en-US" sz="1200" b="1" spc="30">
                <a:latin typeface="Arial"/>
                <a:cs typeface="Arial"/>
              </a:rPr>
              <a:t> </a:t>
            </a:r>
            <a:r>
              <a:rPr lang="en-US" sz="1200" b="1" spc="100">
                <a:latin typeface="Arial"/>
                <a:cs typeface="Arial"/>
              </a:rPr>
              <a:t>3/31/20</a:t>
            </a:r>
            <a:endParaRPr lang="en-US" sz="1200">
              <a:latin typeface="Arial"/>
              <a:cs typeface="Arial"/>
            </a:endParaRPr>
          </a:p>
        </p:txBody>
      </p:sp>
      <p:sp>
        <p:nvSpPr>
          <p:cNvPr id="56" name="object 56"/>
          <p:cNvSpPr txBox="1"/>
          <p:nvPr/>
        </p:nvSpPr>
        <p:spPr>
          <a:xfrm>
            <a:off x="226569" y="2060836"/>
            <a:ext cx="2434590" cy="384078"/>
          </a:xfrm>
          <a:prstGeom prst="rect">
            <a:avLst/>
          </a:prstGeom>
        </p:spPr>
        <p:txBody>
          <a:bodyPr vert="horz" wrap="square" lIns="0" tIns="14604" rIns="0" bIns="0" rtlCol="0">
            <a:spAutoFit/>
          </a:bodyPr>
          <a:lstStyle/>
          <a:p>
            <a:pPr marL="12700">
              <a:lnSpc>
                <a:spcPct val="100000"/>
              </a:lnSpc>
              <a:spcBef>
                <a:spcPts val="114"/>
              </a:spcBef>
            </a:pPr>
            <a:r>
              <a:rPr lang="en-US" sz="1200" b="1" spc="160">
                <a:latin typeface="Arial"/>
                <a:cs typeface="Arial"/>
              </a:rPr>
              <a:t>Reserves</a:t>
            </a:r>
            <a:r>
              <a:rPr lang="en-US" sz="1200" b="1" spc="50">
                <a:latin typeface="Arial"/>
                <a:cs typeface="Arial"/>
              </a:rPr>
              <a:t> </a:t>
            </a:r>
            <a:r>
              <a:rPr lang="en-US" sz="1200" b="1" spc="165">
                <a:latin typeface="Arial"/>
                <a:cs typeface="Arial"/>
              </a:rPr>
              <a:t>from</a:t>
            </a:r>
            <a:r>
              <a:rPr lang="en-US" sz="1200" b="1" spc="30">
                <a:latin typeface="Arial"/>
                <a:cs typeface="Arial"/>
              </a:rPr>
              <a:t> </a:t>
            </a:r>
            <a:r>
              <a:rPr lang="en-US" sz="1200" b="1" spc="120">
                <a:latin typeface="Arial"/>
                <a:cs typeface="Arial"/>
              </a:rPr>
              <a:t>Last</a:t>
            </a:r>
            <a:r>
              <a:rPr lang="en-US" sz="1200" b="1" spc="35">
                <a:latin typeface="Arial"/>
                <a:cs typeface="Arial"/>
              </a:rPr>
              <a:t> </a:t>
            </a:r>
            <a:r>
              <a:rPr lang="en-US" sz="1200" b="1" spc="150">
                <a:latin typeface="Arial"/>
                <a:cs typeface="Arial"/>
              </a:rPr>
              <a:t>Statement</a:t>
            </a:r>
            <a:endParaRPr lang="en-US" sz="1200">
              <a:latin typeface="Arial"/>
              <a:cs typeface="Arial"/>
            </a:endParaRPr>
          </a:p>
        </p:txBody>
      </p:sp>
      <p:sp>
        <p:nvSpPr>
          <p:cNvPr id="57" name="object 57"/>
          <p:cNvSpPr txBox="1"/>
          <p:nvPr/>
        </p:nvSpPr>
        <p:spPr>
          <a:xfrm>
            <a:off x="4677197" y="1855957"/>
            <a:ext cx="13602335" cy="591187"/>
          </a:xfrm>
          <a:prstGeom prst="rect">
            <a:avLst/>
          </a:prstGeom>
        </p:spPr>
        <p:txBody>
          <a:bodyPr vert="horz" wrap="square" lIns="0" tIns="24130" rIns="0" bIns="0" rtlCol="0">
            <a:spAutoFit/>
          </a:bodyPr>
          <a:lstStyle/>
          <a:p>
            <a:pPr marL="12700">
              <a:lnSpc>
                <a:spcPct val="100000"/>
              </a:lnSpc>
              <a:spcBef>
                <a:spcPts val="190"/>
              </a:spcBef>
            </a:pPr>
            <a:r>
              <a:rPr lang="en-US" sz="1200" spc="170">
                <a:latin typeface="Arial"/>
                <a:cs typeface="Arial"/>
              </a:rPr>
              <a:t>$</a:t>
            </a:r>
            <a:r>
              <a:rPr lang="en-US" sz="1200" spc="175">
                <a:latin typeface="Arial"/>
                <a:cs typeface="Arial"/>
              </a:rPr>
              <a:t>  </a:t>
            </a:r>
            <a:r>
              <a:rPr lang="en-US" sz="1200" spc="110">
                <a:latin typeface="Arial"/>
                <a:cs typeface="Arial"/>
              </a:rPr>
              <a:t>18,853.43</a:t>
            </a:r>
            <a:r>
              <a:rPr lang="en-US" sz="1200" spc="240">
                <a:latin typeface="Arial"/>
                <a:cs typeface="Arial"/>
              </a:rPr>
              <a:t>  </a:t>
            </a:r>
            <a:r>
              <a:rPr lang="en-US" sz="1200" spc="175">
                <a:latin typeface="Arial"/>
                <a:cs typeface="Arial"/>
              </a:rPr>
              <a:t>Does</a:t>
            </a:r>
            <a:r>
              <a:rPr lang="en-US" sz="1200" spc="55">
                <a:latin typeface="Arial"/>
                <a:cs typeface="Arial"/>
              </a:rPr>
              <a:t> </a:t>
            </a:r>
            <a:r>
              <a:rPr lang="en-US" sz="1200" spc="160">
                <a:latin typeface="Arial"/>
                <a:cs typeface="Arial"/>
              </a:rPr>
              <a:t>not</a:t>
            </a:r>
            <a:r>
              <a:rPr lang="en-US" sz="1200" spc="45">
                <a:latin typeface="Arial"/>
                <a:cs typeface="Arial"/>
              </a:rPr>
              <a:t> </a:t>
            </a:r>
            <a:r>
              <a:rPr lang="en-US" sz="1200" spc="155">
                <a:latin typeface="Arial"/>
                <a:cs typeface="Arial"/>
              </a:rPr>
              <a:t>include</a:t>
            </a:r>
            <a:r>
              <a:rPr lang="en-US" sz="1200" spc="100">
                <a:latin typeface="Arial"/>
                <a:cs typeface="Arial"/>
              </a:rPr>
              <a:t> </a:t>
            </a:r>
            <a:r>
              <a:rPr lang="en-US" sz="1200" spc="190">
                <a:latin typeface="Arial"/>
                <a:cs typeface="Arial"/>
              </a:rPr>
              <a:t>seed</a:t>
            </a:r>
            <a:r>
              <a:rPr lang="en-US" sz="1200" spc="60">
                <a:latin typeface="Arial"/>
                <a:cs typeface="Arial"/>
              </a:rPr>
              <a:t> </a:t>
            </a:r>
            <a:r>
              <a:rPr lang="en-US" sz="1200" spc="200">
                <a:latin typeface="Arial"/>
                <a:cs typeface="Arial"/>
              </a:rPr>
              <a:t>money</a:t>
            </a:r>
            <a:r>
              <a:rPr lang="en-US" sz="1200" spc="65">
                <a:latin typeface="Arial"/>
                <a:cs typeface="Arial"/>
              </a:rPr>
              <a:t> </a:t>
            </a:r>
            <a:r>
              <a:rPr lang="en-US" sz="1200" spc="170">
                <a:latin typeface="Arial"/>
                <a:cs typeface="Arial"/>
              </a:rPr>
              <a:t>and</a:t>
            </a:r>
            <a:r>
              <a:rPr lang="en-US" sz="1200" spc="60">
                <a:latin typeface="Arial"/>
                <a:cs typeface="Arial"/>
              </a:rPr>
              <a:t> </a:t>
            </a:r>
            <a:r>
              <a:rPr lang="en-US" sz="1200" spc="140">
                <a:latin typeface="Arial"/>
                <a:cs typeface="Arial"/>
              </a:rPr>
              <a:t>profits</a:t>
            </a:r>
            <a:r>
              <a:rPr lang="en-US" sz="1200" spc="55">
                <a:latin typeface="Arial"/>
                <a:cs typeface="Arial"/>
              </a:rPr>
              <a:t> </a:t>
            </a:r>
            <a:r>
              <a:rPr lang="en-US" sz="1200" spc="175">
                <a:latin typeface="Arial"/>
                <a:cs typeface="Arial"/>
              </a:rPr>
              <a:t>from</a:t>
            </a:r>
            <a:r>
              <a:rPr lang="en-US" sz="1200" spc="50">
                <a:latin typeface="Arial"/>
                <a:cs typeface="Arial"/>
              </a:rPr>
              <a:t> </a:t>
            </a:r>
            <a:r>
              <a:rPr lang="en-US" sz="1200" spc="170">
                <a:latin typeface="Arial"/>
                <a:cs typeface="Arial"/>
              </a:rPr>
              <a:t>GMID</a:t>
            </a:r>
            <a:r>
              <a:rPr lang="en-US" sz="1200" spc="20">
                <a:latin typeface="Arial"/>
                <a:cs typeface="Arial"/>
              </a:rPr>
              <a:t> </a:t>
            </a:r>
            <a:r>
              <a:rPr lang="en-US" sz="1200" spc="170">
                <a:latin typeface="Arial"/>
                <a:cs typeface="Arial"/>
              </a:rPr>
              <a:t>and</a:t>
            </a:r>
            <a:r>
              <a:rPr lang="en-US" sz="1200" spc="55">
                <a:latin typeface="Arial"/>
                <a:cs typeface="Arial"/>
              </a:rPr>
              <a:t> </a:t>
            </a:r>
            <a:r>
              <a:rPr lang="en-US" sz="1200" spc="155">
                <a:latin typeface="Arial"/>
                <a:cs typeface="Arial"/>
              </a:rPr>
              <a:t>Jingle/Mingle.</a:t>
            </a:r>
            <a:r>
              <a:rPr lang="en-US" sz="1200" spc="70">
                <a:latin typeface="Arial"/>
                <a:cs typeface="Arial"/>
              </a:rPr>
              <a:t> </a:t>
            </a:r>
            <a:r>
              <a:rPr lang="en-US" sz="1200" spc="160">
                <a:latin typeface="Arial"/>
                <a:cs typeface="Arial"/>
              </a:rPr>
              <a:t>There</a:t>
            </a:r>
            <a:r>
              <a:rPr lang="en-US" sz="1200" spc="100">
                <a:latin typeface="Arial"/>
                <a:cs typeface="Arial"/>
              </a:rPr>
              <a:t> </a:t>
            </a:r>
            <a:r>
              <a:rPr lang="en-US" sz="1200" spc="130">
                <a:latin typeface="Arial"/>
                <a:cs typeface="Arial"/>
              </a:rPr>
              <a:t>are</a:t>
            </a:r>
            <a:r>
              <a:rPr lang="en-US" sz="1200" spc="105">
                <a:latin typeface="Arial"/>
                <a:cs typeface="Arial"/>
              </a:rPr>
              <a:t> </a:t>
            </a:r>
            <a:r>
              <a:rPr lang="en-US" sz="1200" spc="145">
                <a:latin typeface="Arial"/>
                <a:cs typeface="Arial"/>
              </a:rPr>
              <a:t>also</a:t>
            </a:r>
            <a:r>
              <a:rPr lang="en-US" sz="1200" spc="55">
                <a:latin typeface="Arial"/>
                <a:cs typeface="Arial"/>
              </a:rPr>
              <a:t> </a:t>
            </a:r>
            <a:r>
              <a:rPr lang="en-US" sz="1200" spc="170">
                <a:latin typeface="Arial"/>
                <a:cs typeface="Arial"/>
              </a:rPr>
              <a:t>GMID</a:t>
            </a:r>
            <a:r>
              <a:rPr lang="en-US" sz="1200" spc="20">
                <a:latin typeface="Arial"/>
                <a:cs typeface="Arial"/>
              </a:rPr>
              <a:t> </a:t>
            </a:r>
            <a:r>
              <a:rPr lang="en-US" sz="1200" spc="140">
                <a:latin typeface="Arial"/>
                <a:cs typeface="Arial"/>
              </a:rPr>
              <a:t>registrations</a:t>
            </a:r>
            <a:r>
              <a:rPr lang="en-US" sz="1200" spc="55">
                <a:latin typeface="Arial"/>
                <a:cs typeface="Arial"/>
              </a:rPr>
              <a:t> </a:t>
            </a:r>
            <a:r>
              <a:rPr lang="en-US" sz="1200" spc="135">
                <a:latin typeface="Arial"/>
                <a:cs typeface="Arial"/>
              </a:rPr>
              <a:t>that</a:t>
            </a:r>
            <a:r>
              <a:rPr lang="en-US" sz="1200" spc="45">
                <a:latin typeface="Arial"/>
                <a:cs typeface="Arial"/>
              </a:rPr>
              <a:t> </a:t>
            </a:r>
            <a:r>
              <a:rPr lang="en-US" sz="1200" spc="200">
                <a:latin typeface="Arial"/>
                <a:cs typeface="Arial"/>
              </a:rPr>
              <a:t>need</a:t>
            </a:r>
            <a:r>
              <a:rPr lang="en-US" sz="1200" spc="55">
                <a:latin typeface="Arial"/>
                <a:cs typeface="Arial"/>
              </a:rPr>
              <a:t> </a:t>
            </a:r>
            <a:r>
              <a:rPr lang="en-US" sz="1200" spc="140">
                <a:latin typeface="Arial"/>
                <a:cs typeface="Arial"/>
              </a:rPr>
              <a:t>to</a:t>
            </a:r>
            <a:r>
              <a:rPr lang="en-US" sz="1200" spc="50">
                <a:latin typeface="Arial"/>
                <a:cs typeface="Arial"/>
              </a:rPr>
              <a:t> </a:t>
            </a:r>
            <a:r>
              <a:rPr lang="en-US" sz="1200" spc="180">
                <a:latin typeface="Arial"/>
                <a:cs typeface="Arial"/>
              </a:rPr>
              <a:t>be</a:t>
            </a:r>
            <a:r>
              <a:rPr lang="en-US" sz="1200" spc="105">
                <a:latin typeface="Arial"/>
                <a:cs typeface="Arial"/>
              </a:rPr>
              <a:t> </a:t>
            </a:r>
            <a:r>
              <a:rPr lang="en-US" sz="1200" spc="180">
                <a:latin typeface="Arial"/>
                <a:cs typeface="Arial"/>
              </a:rPr>
              <a:t>refunded</a:t>
            </a:r>
            <a:r>
              <a:rPr lang="en-US" sz="1200" spc="60">
                <a:latin typeface="Arial"/>
                <a:cs typeface="Arial"/>
              </a:rPr>
              <a:t> </a:t>
            </a:r>
            <a:r>
              <a:rPr lang="en-US" sz="1200" spc="150">
                <a:latin typeface="Arial"/>
                <a:cs typeface="Arial"/>
              </a:rPr>
              <a:t>or</a:t>
            </a:r>
            <a:r>
              <a:rPr lang="en-US" sz="1200" spc="20">
                <a:latin typeface="Arial"/>
                <a:cs typeface="Arial"/>
              </a:rPr>
              <a:t> </a:t>
            </a:r>
            <a:r>
              <a:rPr lang="en-US" sz="1200" spc="165">
                <a:latin typeface="Arial"/>
                <a:cs typeface="Arial"/>
              </a:rPr>
              <a:t>otherwise</a:t>
            </a:r>
            <a:r>
              <a:rPr lang="en-US" sz="1200" spc="105">
                <a:latin typeface="Arial"/>
                <a:cs typeface="Arial"/>
              </a:rPr>
              <a:t> </a:t>
            </a:r>
            <a:r>
              <a:rPr lang="en-US" sz="1200" spc="155">
                <a:latin typeface="Arial"/>
                <a:cs typeface="Arial"/>
              </a:rPr>
              <a:t>dealt</a:t>
            </a:r>
            <a:r>
              <a:rPr lang="en-US" sz="1200" spc="40">
                <a:latin typeface="Arial"/>
                <a:cs typeface="Arial"/>
              </a:rPr>
              <a:t> </a:t>
            </a:r>
            <a:r>
              <a:rPr lang="en-US" sz="1200" spc="150">
                <a:latin typeface="Arial"/>
                <a:cs typeface="Arial"/>
              </a:rPr>
              <a:t>with</a:t>
            </a:r>
            <a:endParaRPr lang="en-US" sz="1200">
              <a:latin typeface="Arial"/>
              <a:cs typeface="Arial"/>
            </a:endParaRPr>
          </a:p>
          <a:p>
            <a:pPr marL="12700">
              <a:lnSpc>
                <a:spcPct val="100000"/>
              </a:lnSpc>
              <a:spcBef>
                <a:spcPts val="95"/>
              </a:spcBef>
            </a:pPr>
            <a:r>
              <a:rPr lang="en-US" sz="1200" spc="170">
                <a:latin typeface="Arial"/>
                <a:cs typeface="Arial"/>
              </a:rPr>
              <a:t>$</a:t>
            </a:r>
            <a:r>
              <a:rPr lang="en-US" sz="1200" spc="-130">
                <a:latin typeface="Arial"/>
                <a:cs typeface="Arial"/>
              </a:rPr>
              <a:t> </a:t>
            </a:r>
            <a:r>
              <a:rPr lang="en-US" sz="1200" spc="100">
                <a:latin typeface="Arial"/>
                <a:cs typeface="Arial"/>
              </a:rPr>
              <a:t>134,551.78</a:t>
            </a:r>
            <a:endParaRPr lang="en-US" sz="1200">
              <a:latin typeface="Arial"/>
              <a:cs typeface="Arial"/>
            </a:endParaRPr>
          </a:p>
        </p:txBody>
      </p:sp>
      <p:sp>
        <p:nvSpPr>
          <p:cNvPr id="58" name="object 58"/>
          <p:cNvSpPr txBox="1"/>
          <p:nvPr/>
        </p:nvSpPr>
        <p:spPr>
          <a:xfrm>
            <a:off x="3826559" y="2451568"/>
            <a:ext cx="380365" cy="199413"/>
          </a:xfrm>
          <a:prstGeom prst="rect">
            <a:avLst/>
          </a:prstGeom>
        </p:spPr>
        <p:txBody>
          <a:bodyPr vert="horz" wrap="square" lIns="0" tIns="14604" rIns="0" bIns="0" rtlCol="0">
            <a:spAutoFit/>
          </a:bodyPr>
          <a:lstStyle/>
          <a:p>
            <a:pPr marL="12700">
              <a:lnSpc>
                <a:spcPct val="100000"/>
              </a:lnSpc>
              <a:spcBef>
                <a:spcPts val="114"/>
              </a:spcBef>
            </a:pPr>
            <a:r>
              <a:rPr lang="en-US" sz="1200" b="1" spc="165">
                <a:latin typeface="Arial"/>
                <a:cs typeface="Arial"/>
              </a:rPr>
              <a:t>May</a:t>
            </a:r>
            <a:endParaRPr lang="en-US" sz="1200">
              <a:latin typeface="Arial"/>
              <a:cs typeface="Arial"/>
            </a:endParaRPr>
          </a:p>
        </p:txBody>
      </p:sp>
      <p:sp>
        <p:nvSpPr>
          <p:cNvPr id="59" name="object 59"/>
          <p:cNvSpPr txBox="1"/>
          <p:nvPr/>
        </p:nvSpPr>
        <p:spPr>
          <a:xfrm>
            <a:off x="4965510" y="2451568"/>
            <a:ext cx="399415" cy="384078"/>
          </a:xfrm>
          <a:prstGeom prst="rect">
            <a:avLst/>
          </a:prstGeom>
        </p:spPr>
        <p:txBody>
          <a:bodyPr vert="horz" wrap="square" lIns="0" tIns="14604" rIns="0" bIns="0" rtlCol="0">
            <a:spAutoFit/>
          </a:bodyPr>
          <a:lstStyle/>
          <a:p>
            <a:pPr marL="12700">
              <a:lnSpc>
                <a:spcPct val="100000"/>
              </a:lnSpc>
              <a:spcBef>
                <a:spcPts val="114"/>
              </a:spcBef>
            </a:pPr>
            <a:r>
              <a:rPr lang="en-US" sz="1200" b="1" spc="130">
                <a:latin typeface="Arial"/>
                <a:cs typeface="Arial"/>
              </a:rPr>
              <a:t>June</a:t>
            </a:r>
            <a:endParaRPr lang="en-US" sz="1200">
              <a:latin typeface="Arial"/>
              <a:cs typeface="Arial"/>
            </a:endParaRPr>
          </a:p>
        </p:txBody>
      </p:sp>
      <p:sp>
        <p:nvSpPr>
          <p:cNvPr id="60" name="object 60"/>
          <p:cNvSpPr txBox="1"/>
          <p:nvPr/>
        </p:nvSpPr>
        <p:spPr>
          <a:xfrm>
            <a:off x="6130274" y="2451568"/>
            <a:ext cx="340995" cy="384078"/>
          </a:xfrm>
          <a:prstGeom prst="rect">
            <a:avLst/>
          </a:prstGeom>
        </p:spPr>
        <p:txBody>
          <a:bodyPr vert="horz" wrap="square" lIns="0" tIns="14604" rIns="0" bIns="0" rtlCol="0">
            <a:spAutoFit/>
          </a:bodyPr>
          <a:lstStyle/>
          <a:p>
            <a:pPr marL="12700">
              <a:lnSpc>
                <a:spcPct val="100000"/>
              </a:lnSpc>
              <a:spcBef>
                <a:spcPts val="114"/>
              </a:spcBef>
            </a:pPr>
            <a:r>
              <a:rPr lang="en-US" sz="1200" b="1" spc="114">
                <a:latin typeface="Arial"/>
                <a:cs typeface="Arial"/>
              </a:rPr>
              <a:t>July</a:t>
            </a:r>
            <a:endParaRPr lang="en-US" sz="1200">
              <a:latin typeface="Arial"/>
              <a:cs typeface="Arial"/>
            </a:endParaRPr>
          </a:p>
        </p:txBody>
      </p:sp>
      <p:sp>
        <p:nvSpPr>
          <p:cNvPr id="61" name="object 61"/>
          <p:cNvSpPr txBox="1"/>
          <p:nvPr/>
        </p:nvSpPr>
        <p:spPr>
          <a:xfrm>
            <a:off x="7164574" y="2451568"/>
            <a:ext cx="591185" cy="384078"/>
          </a:xfrm>
          <a:prstGeom prst="rect">
            <a:avLst/>
          </a:prstGeom>
        </p:spPr>
        <p:txBody>
          <a:bodyPr vert="horz" wrap="square" lIns="0" tIns="14604" rIns="0" bIns="0" rtlCol="0">
            <a:spAutoFit/>
          </a:bodyPr>
          <a:lstStyle/>
          <a:p>
            <a:pPr marL="12700">
              <a:lnSpc>
                <a:spcPct val="100000"/>
              </a:lnSpc>
              <a:spcBef>
                <a:spcPts val="114"/>
              </a:spcBef>
            </a:pPr>
            <a:r>
              <a:rPr lang="en-US" sz="1200" b="1" spc="145">
                <a:latin typeface="Arial"/>
                <a:cs typeface="Arial"/>
              </a:rPr>
              <a:t>August</a:t>
            </a:r>
            <a:endParaRPr lang="en-US" sz="1200">
              <a:latin typeface="Arial"/>
              <a:cs typeface="Arial"/>
            </a:endParaRPr>
          </a:p>
        </p:txBody>
      </p:sp>
      <p:sp>
        <p:nvSpPr>
          <p:cNvPr id="62" name="object 62"/>
          <p:cNvSpPr txBox="1"/>
          <p:nvPr/>
        </p:nvSpPr>
        <p:spPr>
          <a:xfrm>
            <a:off x="8159455" y="2451568"/>
            <a:ext cx="932180" cy="384078"/>
          </a:xfrm>
          <a:prstGeom prst="rect">
            <a:avLst/>
          </a:prstGeom>
        </p:spPr>
        <p:txBody>
          <a:bodyPr vert="horz" wrap="square" lIns="0" tIns="14604" rIns="0" bIns="0" rtlCol="0">
            <a:spAutoFit/>
          </a:bodyPr>
          <a:lstStyle/>
          <a:p>
            <a:pPr marL="12700">
              <a:lnSpc>
                <a:spcPct val="100000"/>
              </a:lnSpc>
              <a:spcBef>
                <a:spcPts val="114"/>
              </a:spcBef>
            </a:pPr>
            <a:r>
              <a:rPr lang="en-US" sz="1200" b="1" spc="165">
                <a:latin typeface="Arial"/>
                <a:cs typeface="Arial"/>
              </a:rPr>
              <a:t>September</a:t>
            </a:r>
            <a:endParaRPr lang="en-US" sz="1200">
              <a:latin typeface="Arial"/>
              <a:cs typeface="Arial"/>
            </a:endParaRPr>
          </a:p>
        </p:txBody>
      </p:sp>
      <p:sp>
        <p:nvSpPr>
          <p:cNvPr id="63" name="object 63"/>
          <p:cNvSpPr txBox="1"/>
          <p:nvPr/>
        </p:nvSpPr>
        <p:spPr>
          <a:xfrm>
            <a:off x="9442475" y="2451568"/>
            <a:ext cx="683895" cy="384078"/>
          </a:xfrm>
          <a:prstGeom prst="rect">
            <a:avLst/>
          </a:prstGeom>
        </p:spPr>
        <p:txBody>
          <a:bodyPr vert="horz" wrap="square" lIns="0" tIns="14604" rIns="0" bIns="0" rtlCol="0">
            <a:spAutoFit/>
          </a:bodyPr>
          <a:lstStyle/>
          <a:p>
            <a:pPr marL="12700">
              <a:lnSpc>
                <a:spcPct val="100000"/>
              </a:lnSpc>
              <a:spcBef>
                <a:spcPts val="114"/>
              </a:spcBef>
            </a:pPr>
            <a:r>
              <a:rPr lang="en-US" sz="1200" b="1" spc="145">
                <a:latin typeface="Arial"/>
                <a:cs typeface="Arial"/>
              </a:rPr>
              <a:t>October</a:t>
            </a:r>
            <a:endParaRPr lang="en-US" sz="1200">
              <a:latin typeface="Arial"/>
              <a:cs typeface="Arial"/>
            </a:endParaRPr>
          </a:p>
        </p:txBody>
      </p:sp>
      <p:sp>
        <p:nvSpPr>
          <p:cNvPr id="64" name="object 64"/>
          <p:cNvSpPr txBox="1"/>
          <p:nvPr/>
        </p:nvSpPr>
        <p:spPr>
          <a:xfrm>
            <a:off x="10489333" y="2451568"/>
            <a:ext cx="892810" cy="384078"/>
          </a:xfrm>
          <a:prstGeom prst="rect">
            <a:avLst/>
          </a:prstGeom>
        </p:spPr>
        <p:txBody>
          <a:bodyPr vert="horz" wrap="square" lIns="0" tIns="14604" rIns="0" bIns="0" rtlCol="0">
            <a:spAutoFit/>
          </a:bodyPr>
          <a:lstStyle/>
          <a:p>
            <a:pPr marL="12700">
              <a:lnSpc>
                <a:spcPct val="100000"/>
              </a:lnSpc>
              <a:spcBef>
                <a:spcPts val="114"/>
              </a:spcBef>
            </a:pPr>
            <a:r>
              <a:rPr lang="en-US" sz="1200" b="1" spc="180">
                <a:latin typeface="Arial"/>
                <a:cs typeface="Arial"/>
              </a:rPr>
              <a:t>November</a:t>
            </a:r>
            <a:endParaRPr lang="en-US" sz="1200">
              <a:latin typeface="Arial"/>
              <a:cs typeface="Arial"/>
            </a:endParaRPr>
          </a:p>
        </p:txBody>
      </p:sp>
      <p:sp>
        <p:nvSpPr>
          <p:cNvPr id="65" name="object 65"/>
          <p:cNvSpPr txBox="1"/>
          <p:nvPr/>
        </p:nvSpPr>
        <p:spPr>
          <a:xfrm>
            <a:off x="11654446" y="2451568"/>
            <a:ext cx="866775" cy="384078"/>
          </a:xfrm>
          <a:prstGeom prst="rect">
            <a:avLst/>
          </a:prstGeom>
        </p:spPr>
        <p:txBody>
          <a:bodyPr vert="horz" wrap="square" lIns="0" tIns="14604" rIns="0" bIns="0" rtlCol="0">
            <a:spAutoFit/>
          </a:bodyPr>
          <a:lstStyle/>
          <a:p>
            <a:pPr marL="12700">
              <a:lnSpc>
                <a:spcPct val="100000"/>
              </a:lnSpc>
              <a:spcBef>
                <a:spcPts val="114"/>
              </a:spcBef>
            </a:pPr>
            <a:r>
              <a:rPr lang="en-US" sz="1200" b="1" spc="170">
                <a:latin typeface="Arial"/>
                <a:cs typeface="Arial"/>
              </a:rPr>
              <a:t>December</a:t>
            </a:r>
            <a:endParaRPr lang="en-US" sz="1200">
              <a:latin typeface="Arial"/>
              <a:cs typeface="Arial"/>
            </a:endParaRPr>
          </a:p>
        </p:txBody>
      </p:sp>
      <p:sp>
        <p:nvSpPr>
          <p:cNvPr id="66" name="object 66"/>
          <p:cNvSpPr txBox="1"/>
          <p:nvPr/>
        </p:nvSpPr>
        <p:spPr>
          <a:xfrm>
            <a:off x="226569" y="2441714"/>
            <a:ext cx="2822575" cy="590739"/>
          </a:xfrm>
          <a:prstGeom prst="rect">
            <a:avLst/>
          </a:prstGeom>
        </p:spPr>
        <p:txBody>
          <a:bodyPr vert="horz" wrap="square" lIns="0" tIns="12065" rIns="0" bIns="0" rtlCol="0">
            <a:spAutoFit/>
          </a:bodyPr>
          <a:lstStyle/>
          <a:p>
            <a:pPr marL="12700" marR="5080">
              <a:lnSpc>
                <a:spcPct val="106600"/>
              </a:lnSpc>
              <a:spcBef>
                <a:spcPts val="95"/>
              </a:spcBef>
              <a:tabLst>
                <a:tab pos="2421255" algn="l"/>
              </a:tabLst>
            </a:pPr>
            <a:r>
              <a:rPr lang="en-US" sz="1200" b="1" spc="120">
                <a:latin typeface="Arial"/>
                <a:cs typeface="Arial"/>
              </a:rPr>
              <a:t>Forecast/Actual</a:t>
            </a:r>
            <a:r>
              <a:rPr lang="en-US" sz="1200" b="1">
                <a:latin typeface="Arial"/>
                <a:cs typeface="Arial"/>
              </a:rPr>
              <a:t>	</a:t>
            </a:r>
            <a:r>
              <a:rPr lang="en-US" sz="1200" b="1" spc="105">
                <a:latin typeface="Arial"/>
                <a:cs typeface="Arial"/>
              </a:rPr>
              <a:t>April </a:t>
            </a:r>
            <a:r>
              <a:rPr lang="en-US" sz="1200" b="1" spc="145">
                <a:latin typeface="Arial"/>
                <a:cs typeface="Arial"/>
              </a:rPr>
              <a:t>Operating</a:t>
            </a:r>
            <a:r>
              <a:rPr lang="en-US" sz="1200" b="1" spc="50">
                <a:latin typeface="Arial"/>
                <a:cs typeface="Arial"/>
              </a:rPr>
              <a:t> </a:t>
            </a:r>
            <a:r>
              <a:rPr lang="en-US" sz="1200" b="1" spc="165">
                <a:latin typeface="Arial"/>
                <a:cs typeface="Arial"/>
              </a:rPr>
              <a:t>Revenue</a:t>
            </a:r>
            <a:endParaRPr lang="en-US" sz="1200">
              <a:latin typeface="Arial"/>
              <a:cs typeface="Arial"/>
            </a:endParaRPr>
          </a:p>
        </p:txBody>
      </p:sp>
      <p:sp>
        <p:nvSpPr>
          <p:cNvPr id="67" name="object 67"/>
          <p:cNvSpPr txBox="1"/>
          <p:nvPr/>
        </p:nvSpPr>
        <p:spPr>
          <a:xfrm>
            <a:off x="13474151" y="2646593"/>
            <a:ext cx="2938145" cy="384078"/>
          </a:xfrm>
          <a:prstGeom prst="rect">
            <a:avLst/>
          </a:prstGeom>
        </p:spPr>
        <p:txBody>
          <a:bodyPr vert="horz" wrap="square" lIns="0" tIns="14604" rIns="0" bIns="0" rtlCol="0">
            <a:spAutoFit/>
          </a:bodyPr>
          <a:lstStyle/>
          <a:p>
            <a:pPr marL="12700">
              <a:lnSpc>
                <a:spcPct val="100000"/>
              </a:lnSpc>
              <a:spcBef>
                <a:spcPts val="114"/>
              </a:spcBef>
            </a:pPr>
            <a:r>
              <a:rPr lang="en-US" sz="1200" spc="165">
                <a:latin typeface="Arial"/>
                <a:cs typeface="Arial"/>
              </a:rPr>
              <a:t>Rebates</a:t>
            </a:r>
            <a:r>
              <a:rPr lang="en-US" sz="1200" spc="50">
                <a:latin typeface="Arial"/>
                <a:cs typeface="Arial"/>
              </a:rPr>
              <a:t> </a:t>
            </a:r>
            <a:r>
              <a:rPr lang="en-US" sz="1200" spc="185">
                <a:latin typeface="Arial"/>
                <a:cs typeface="Arial"/>
              </a:rPr>
              <a:t>on</a:t>
            </a:r>
            <a:r>
              <a:rPr lang="en-US" sz="1200" spc="55">
                <a:latin typeface="Arial"/>
                <a:cs typeface="Arial"/>
              </a:rPr>
              <a:t> </a:t>
            </a:r>
            <a:r>
              <a:rPr lang="en-US" sz="1200" spc="125">
                <a:latin typeface="Arial"/>
                <a:cs typeface="Arial"/>
              </a:rPr>
              <a:t>120</a:t>
            </a:r>
            <a:r>
              <a:rPr lang="en-US" sz="1200" spc="-15">
                <a:latin typeface="Arial"/>
                <a:cs typeface="Arial"/>
              </a:rPr>
              <a:t> </a:t>
            </a:r>
            <a:r>
              <a:rPr lang="en-US" sz="1200" spc="160">
                <a:latin typeface="Arial"/>
                <a:cs typeface="Arial"/>
              </a:rPr>
              <a:t>day</a:t>
            </a:r>
            <a:r>
              <a:rPr lang="en-US" sz="1200" spc="65">
                <a:latin typeface="Arial"/>
                <a:cs typeface="Arial"/>
              </a:rPr>
              <a:t> </a:t>
            </a:r>
            <a:r>
              <a:rPr lang="en-US" sz="1200" spc="160">
                <a:latin typeface="Arial"/>
                <a:cs typeface="Arial"/>
              </a:rPr>
              <a:t>freeze</a:t>
            </a:r>
            <a:r>
              <a:rPr lang="en-US" sz="1200" spc="100">
                <a:latin typeface="Arial"/>
                <a:cs typeface="Arial"/>
              </a:rPr>
              <a:t> </a:t>
            </a:r>
            <a:r>
              <a:rPr lang="en-US" sz="1200" spc="175">
                <a:latin typeface="Arial"/>
                <a:cs typeface="Arial"/>
              </a:rPr>
              <a:t>from</a:t>
            </a:r>
            <a:r>
              <a:rPr lang="en-US" sz="1200" spc="45">
                <a:latin typeface="Arial"/>
                <a:cs typeface="Arial"/>
              </a:rPr>
              <a:t> </a:t>
            </a:r>
            <a:r>
              <a:rPr lang="en-US" sz="1200" spc="140">
                <a:latin typeface="Arial"/>
                <a:cs typeface="Arial"/>
              </a:rPr>
              <a:t>May</a:t>
            </a:r>
            <a:endParaRPr lang="en-US" sz="1200">
              <a:latin typeface="Arial"/>
              <a:cs typeface="Arial"/>
            </a:endParaRPr>
          </a:p>
        </p:txBody>
      </p:sp>
      <p:sp>
        <p:nvSpPr>
          <p:cNvPr id="68" name="object 68"/>
          <p:cNvSpPr txBox="1"/>
          <p:nvPr/>
        </p:nvSpPr>
        <p:spPr>
          <a:xfrm>
            <a:off x="13474151" y="2841891"/>
            <a:ext cx="3659504" cy="384078"/>
          </a:xfrm>
          <a:prstGeom prst="rect">
            <a:avLst/>
          </a:prstGeom>
        </p:spPr>
        <p:txBody>
          <a:bodyPr vert="horz" wrap="square" lIns="0" tIns="14604" rIns="0" bIns="0" rtlCol="0">
            <a:spAutoFit/>
          </a:bodyPr>
          <a:lstStyle/>
          <a:p>
            <a:pPr marL="12700">
              <a:lnSpc>
                <a:spcPct val="100000"/>
              </a:lnSpc>
              <a:spcBef>
                <a:spcPts val="114"/>
              </a:spcBef>
            </a:pPr>
            <a:r>
              <a:rPr lang="en-US" sz="1200" spc="155">
                <a:latin typeface="Arial"/>
                <a:cs typeface="Arial"/>
              </a:rPr>
              <a:t>Plans</a:t>
            </a:r>
            <a:r>
              <a:rPr lang="en-US" sz="1200" spc="50">
                <a:latin typeface="Arial"/>
                <a:cs typeface="Arial"/>
              </a:rPr>
              <a:t> </a:t>
            </a:r>
            <a:r>
              <a:rPr lang="en-US" sz="1200" spc="130">
                <a:latin typeface="Arial"/>
                <a:cs typeface="Arial"/>
              </a:rPr>
              <a:t>are</a:t>
            </a:r>
            <a:r>
              <a:rPr lang="en-US" sz="1200" spc="105">
                <a:latin typeface="Arial"/>
                <a:cs typeface="Arial"/>
              </a:rPr>
              <a:t> </a:t>
            </a:r>
            <a:r>
              <a:rPr lang="en-US" sz="1200" spc="150">
                <a:latin typeface="Arial"/>
                <a:cs typeface="Arial"/>
              </a:rPr>
              <a:t>for</a:t>
            </a:r>
            <a:r>
              <a:rPr lang="en-US" sz="1200" spc="15">
                <a:latin typeface="Arial"/>
                <a:cs typeface="Arial"/>
              </a:rPr>
              <a:t> </a:t>
            </a:r>
            <a:r>
              <a:rPr lang="en-US" sz="1200" spc="155">
                <a:latin typeface="Arial"/>
                <a:cs typeface="Arial"/>
              </a:rPr>
              <a:t>rebates</a:t>
            </a:r>
            <a:r>
              <a:rPr lang="en-US" sz="1200" spc="55">
                <a:latin typeface="Arial"/>
                <a:cs typeface="Arial"/>
              </a:rPr>
              <a:t> </a:t>
            </a:r>
            <a:r>
              <a:rPr lang="en-US" sz="1200" spc="140">
                <a:latin typeface="Arial"/>
                <a:cs typeface="Arial"/>
              </a:rPr>
              <a:t>to</a:t>
            </a:r>
            <a:r>
              <a:rPr lang="en-US" sz="1200" spc="50">
                <a:latin typeface="Arial"/>
                <a:cs typeface="Arial"/>
              </a:rPr>
              <a:t> </a:t>
            </a:r>
            <a:r>
              <a:rPr lang="en-US" sz="1200" spc="175">
                <a:latin typeface="Arial"/>
                <a:cs typeface="Arial"/>
              </a:rPr>
              <a:t>begin</a:t>
            </a:r>
            <a:r>
              <a:rPr lang="en-US" sz="1200" spc="55">
                <a:latin typeface="Arial"/>
                <a:cs typeface="Arial"/>
              </a:rPr>
              <a:t> </a:t>
            </a:r>
            <a:r>
              <a:rPr lang="en-US" sz="1200" spc="145">
                <a:latin typeface="Arial"/>
                <a:cs typeface="Arial"/>
              </a:rPr>
              <a:t>again</a:t>
            </a:r>
            <a:r>
              <a:rPr lang="en-US" sz="1200" spc="55">
                <a:latin typeface="Arial"/>
                <a:cs typeface="Arial"/>
              </a:rPr>
              <a:t> </a:t>
            </a:r>
            <a:r>
              <a:rPr lang="en-US" sz="1200" spc="160">
                <a:latin typeface="Arial"/>
                <a:cs typeface="Arial"/>
              </a:rPr>
              <a:t>in</a:t>
            </a:r>
            <a:r>
              <a:rPr lang="en-US" sz="1200" spc="55">
                <a:latin typeface="Arial"/>
                <a:cs typeface="Arial"/>
              </a:rPr>
              <a:t> </a:t>
            </a:r>
            <a:r>
              <a:rPr lang="en-US" sz="1200" spc="155">
                <a:latin typeface="Arial"/>
                <a:cs typeface="Arial"/>
              </a:rPr>
              <a:t>August</a:t>
            </a:r>
            <a:endParaRPr lang="en-US" sz="1200">
              <a:latin typeface="Arial"/>
              <a:cs typeface="Arial"/>
            </a:endParaRPr>
          </a:p>
        </p:txBody>
      </p:sp>
      <p:sp>
        <p:nvSpPr>
          <p:cNvPr id="69" name="object 69"/>
          <p:cNvSpPr txBox="1"/>
          <p:nvPr/>
        </p:nvSpPr>
        <p:spPr>
          <a:xfrm>
            <a:off x="226569" y="2831627"/>
            <a:ext cx="1633855" cy="590739"/>
          </a:xfrm>
          <a:prstGeom prst="rect">
            <a:avLst/>
          </a:prstGeom>
        </p:spPr>
        <p:txBody>
          <a:bodyPr vert="horz" wrap="square" lIns="0" tIns="12065" rIns="0" bIns="0" rtlCol="0">
            <a:spAutoFit/>
          </a:bodyPr>
          <a:lstStyle/>
          <a:p>
            <a:pPr marL="12700" marR="5080">
              <a:lnSpc>
                <a:spcPct val="106900"/>
              </a:lnSpc>
              <a:spcBef>
                <a:spcPts val="95"/>
              </a:spcBef>
            </a:pPr>
            <a:r>
              <a:rPr lang="en-US" sz="1200" b="1" spc="145">
                <a:latin typeface="Arial"/>
                <a:cs typeface="Arial"/>
              </a:rPr>
              <a:t>Operating</a:t>
            </a:r>
            <a:r>
              <a:rPr lang="en-US" sz="1200" b="1" spc="50">
                <a:latin typeface="Arial"/>
                <a:cs typeface="Arial"/>
              </a:rPr>
              <a:t> </a:t>
            </a:r>
            <a:r>
              <a:rPr lang="en-US" sz="1200" b="1" spc="155">
                <a:latin typeface="Arial"/>
                <a:cs typeface="Arial"/>
              </a:rPr>
              <a:t>Expenses </a:t>
            </a:r>
            <a:r>
              <a:rPr lang="en-US" sz="1200" b="1" spc="120">
                <a:latin typeface="Arial"/>
                <a:cs typeface="Arial"/>
              </a:rPr>
              <a:t>Profit/Loss</a:t>
            </a:r>
            <a:endParaRPr lang="en-US" sz="1200">
              <a:latin typeface="Arial"/>
              <a:cs typeface="Arial"/>
            </a:endParaRPr>
          </a:p>
        </p:txBody>
      </p:sp>
      <p:sp>
        <p:nvSpPr>
          <p:cNvPr id="70" name="object 70"/>
          <p:cNvSpPr txBox="1"/>
          <p:nvPr/>
        </p:nvSpPr>
        <p:spPr>
          <a:xfrm>
            <a:off x="2452144" y="2636465"/>
            <a:ext cx="975994" cy="789319"/>
          </a:xfrm>
          <a:prstGeom prst="rect">
            <a:avLst/>
          </a:prstGeom>
        </p:spPr>
        <p:txBody>
          <a:bodyPr vert="horz" wrap="square" lIns="0" tIns="24765" rIns="0" bIns="0" rtlCol="0">
            <a:spAutoFit/>
          </a:bodyPr>
          <a:lstStyle/>
          <a:p>
            <a:pPr marR="8255" algn="r">
              <a:lnSpc>
                <a:spcPct val="100000"/>
              </a:lnSpc>
              <a:spcBef>
                <a:spcPts val="195"/>
              </a:spcBef>
            </a:pPr>
            <a:r>
              <a:rPr sz="1200" spc="125">
                <a:latin typeface="Arial"/>
                <a:cs typeface="Arial"/>
              </a:rPr>
              <a:t>$20,948.11</a:t>
            </a:r>
            <a:endParaRPr sz="1200">
              <a:latin typeface="Arial"/>
              <a:cs typeface="Arial"/>
            </a:endParaRPr>
          </a:p>
          <a:p>
            <a:pPr marR="8255" algn="r">
              <a:lnSpc>
                <a:spcPct val="100000"/>
              </a:lnSpc>
              <a:spcBef>
                <a:spcPts val="95"/>
              </a:spcBef>
            </a:pPr>
            <a:r>
              <a:rPr sz="1200" spc="125">
                <a:latin typeface="Arial"/>
                <a:cs typeface="Arial"/>
              </a:rPr>
              <a:t>$3,807.41</a:t>
            </a:r>
            <a:endParaRPr sz="1200">
              <a:latin typeface="Arial"/>
              <a:cs typeface="Arial"/>
            </a:endParaRPr>
          </a:p>
          <a:p>
            <a:pPr marL="116839">
              <a:lnSpc>
                <a:spcPct val="100000"/>
              </a:lnSpc>
              <a:spcBef>
                <a:spcPts val="100"/>
              </a:spcBef>
            </a:pPr>
            <a:r>
              <a:rPr lang="en-US" sz="1200" spc="100">
                <a:latin typeface="Arial"/>
                <a:cs typeface="Arial"/>
              </a:rPr>
              <a:t>$17,140.70</a:t>
            </a:r>
            <a:endParaRPr lang="en-US" sz="1200">
              <a:latin typeface="Arial"/>
              <a:cs typeface="Arial"/>
            </a:endParaRPr>
          </a:p>
        </p:txBody>
      </p:sp>
      <p:sp>
        <p:nvSpPr>
          <p:cNvPr id="71" name="object 71"/>
          <p:cNvSpPr txBox="1"/>
          <p:nvPr/>
        </p:nvSpPr>
        <p:spPr>
          <a:xfrm>
            <a:off x="3603827" y="2636465"/>
            <a:ext cx="975994" cy="789319"/>
          </a:xfrm>
          <a:prstGeom prst="rect">
            <a:avLst/>
          </a:prstGeom>
        </p:spPr>
        <p:txBody>
          <a:bodyPr vert="horz" wrap="square" lIns="0" tIns="24765" rIns="0" bIns="0" rtlCol="0">
            <a:spAutoFit/>
          </a:bodyPr>
          <a:lstStyle/>
          <a:p>
            <a:pPr marR="8255" algn="r">
              <a:lnSpc>
                <a:spcPct val="100000"/>
              </a:lnSpc>
              <a:spcBef>
                <a:spcPts val="195"/>
              </a:spcBef>
            </a:pPr>
            <a:r>
              <a:rPr sz="1200" spc="125">
                <a:latin typeface="Arial"/>
                <a:cs typeface="Arial"/>
              </a:rPr>
              <a:t>$2,997.37</a:t>
            </a:r>
            <a:endParaRPr sz="1200">
              <a:latin typeface="Arial"/>
              <a:cs typeface="Arial"/>
            </a:endParaRPr>
          </a:p>
          <a:p>
            <a:pPr marR="8890" algn="r">
              <a:lnSpc>
                <a:spcPct val="100000"/>
              </a:lnSpc>
              <a:spcBef>
                <a:spcPts val="95"/>
              </a:spcBef>
            </a:pPr>
            <a:r>
              <a:rPr sz="1200" spc="125">
                <a:latin typeface="Arial"/>
                <a:cs typeface="Arial"/>
              </a:rPr>
              <a:t>$15,143.38</a:t>
            </a:r>
            <a:endParaRPr sz="1200">
              <a:latin typeface="Arial"/>
              <a:cs typeface="Arial"/>
            </a:endParaRPr>
          </a:p>
          <a:p>
            <a:pPr marL="52069">
              <a:lnSpc>
                <a:spcPct val="100000"/>
              </a:lnSpc>
              <a:spcBef>
                <a:spcPts val="100"/>
              </a:spcBef>
            </a:pPr>
            <a:r>
              <a:rPr lang="en-US" sz="1200" spc="145">
                <a:latin typeface="Arial"/>
                <a:cs typeface="Arial"/>
              </a:rPr>
              <a:t>-</a:t>
            </a:r>
            <a:r>
              <a:rPr lang="en-US" sz="1200" spc="100">
                <a:latin typeface="Arial"/>
                <a:cs typeface="Arial"/>
              </a:rPr>
              <a:t>$12,146.01</a:t>
            </a:r>
            <a:endParaRPr lang="en-US" sz="1200">
              <a:latin typeface="Arial"/>
              <a:cs typeface="Arial"/>
            </a:endParaRPr>
          </a:p>
        </p:txBody>
      </p:sp>
      <p:sp>
        <p:nvSpPr>
          <p:cNvPr id="72" name="object 72"/>
          <p:cNvSpPr txBox="1"/>
          <p:nvPr/>
        </p:nvSpPr>
        <p:spPr>
          <a:xfrm>
            <a:off x="4860336" y="2636465"/>
            <a:ext cx="871219" cy="789319"/>
          </a:xfrm>
          <a:prstGeom prst="rect">
            <a:avLst/>
          </a:prstGeom>
        </p:spPr>
        <p:txBody>
          <a:bodyPr vert="horz" wrap="square" lIns="0" tIns="24765" rIns="0" bIns="0" rtlCol="0">
            <a:spAutoFit/>
          </a:bodyPr>
          <a:lstStyle/>
          <a:p>
            <a:pPr marR="8255" algn="r">
              <a:lnSpc>
                <a:spcPct val="100000"/>
              </a:lnSpc>
              <a:spcBef>
                <a:spcPts val="195"/>
              </a:spcBef>
            </a:pPr>
            <a:r>
              <a:rPr sz="1200" spc="130">
                <a:latin typeface="Arial"/>
                <a:cs typeface="Arial"/>
              </a:rPr>
              <a:t>$0.00</a:t>
            </a:r>
            <a:endParaRPr sz="1200">
              <a:latin typeface="Arial"/>
              <a:cs typeface="Arial"/>
            </a:endParaRPr>
          </a:p>
          <a:p>
            <a:pPr marR="8890" algn="r">
              <a:lnSpc>
                <a:spcPct val="100000"/>
              </a:lnSpc>
              <a:spcBef>
                <a:spcPts val="95"/>
              </a:spcBef>
            </a:pPr>
            <a:r>
              <a:rPr sz="1200" spc="125">
                <a:latin typeface="Arial"/>
                <a:cs typeface="Arial"/>
              </a:rPr>
              <a:t>$4,580.00</a:t>
            </a:r>
            <a:endParaRPr sz="1200">
              <a:latin typeface="Arial"/>
              <a:cs typeface="Arial"/>
            </a:endParaRPr>
          </a:p>
          <a:p>
            <a:pPr marL="39370">
              <a:lnSpc>
                <a:spcPct val="100000"/>
              </a:lnSpc>
              <a:spcBef>
                <a:spcPts val="100"/>
              </a:spcBef>
            </a:pPr>
            <a:r>
              <a:rPr lang="en-US" sz="1200" spc="145">
                <a:latin typeface="Arial"/>
                <a:cs typeface="Arial"/>
              </a:rPr>
              <a:t>-</a:t>
            </a:r>
            <a:r>
              <a:rPr lang="en-US" sz="1200" spc="100">
                <a:latin typeface="Arial"/>
                <a:cs typeface="Arial"/>
              </a:rPr>
              <a:t>$4,580.00</a:t>
            </a:r>
            <a:endParaRPr lang="en-US" sz="1200">
              <a:latin typeface="Arial"/>
              <a:cs typeface="Arial"/>
            </a:endParaRPr>
          </a:p>
        </p:txBody>
      </p:sp>
      <p:sp>
        <p:nvSpPr>
          <p:cNvPr id="73" name="object 73"/>
          <p:cNvSpPr txBox="1"/>
          <p:nvPr/>
        </p:nvSpPr>
        <p:spPr>
          <a:xfrm>
            <a:off x="6012542" y="2636465"/>
            <a:ext cx="871219" cy="789319"/>
          </a:xfrm>
          <a:prstGeom prst="rect">
            <a:avLst/>
          </a:prstGeom>
        </p:spPr>
        <p:txBody>
          <a:bodyPr vert="horz" wrap="square" lIns="0" tIns="24765" rIns="0" bIns="0" rtlCol="0">
            <a:spAutoFit/>
          </a:bodyPr>
          <a:lstStyle/>
          <a:p>
            <a:pPr marR="7620" algn="r">
              <a:lnSpc>
                <a:spcPct val="100000"/>
              </a:lnSpc>
              <a:spcBef>
                <a:spcPts val="195"/>
              </a:spcBef>
            </a:pPr>
            <a:r>
              <a:rPr sz="1200" spc="130">
                <a:latin typeface="Arial"/>
                <a:cs typeface="Arial"/>
              </a:rPr>
              <a:t>$0.00</a:t>
            </a:r>
            <a:endParaRPr sz="1200">
              <a:latin typeface="Arial"/>
              <a:cs typeface="Arial"/>
            </a:endParaRPr>
          </a:p>
          <a:p>
            <a:pPr marR="8255" algn="r">
              <a:lnSpc>
                <a:spcPct val="100000"/>
              </a:lnSpc>
              <a:spcBef>
                <a:spcPts val="95"/>
              </a:spcBef>
            </a:pPr>
            <a:r>
              <a:rPr sz="1200" spc="125">
                <a:latin typeface="Arial"/>
                <a:cs typeface="Arial"/>
              </a:rPr>
              <a:t>$6,168.00</a:t>
            </a:r>
            <a:endParaRPr sz="1200">
              <a:latin typeface="Arial"/>
              <a:cs typeface="Arial"/>
            </a:endParaRPr>
          </a:p>
          <a:p>
            <a:pPr marL="38735">
              <a:lnSpc>
                <a:spcPct val="100000"/>
              </a:lnSpc>
              <a:spcBef>
                <a:spcPts val="100"/>
              </a:spcBef>
            </a:pPr>
            <a:r>
              <a:rPr lang="en-US" sz="1200" spc="145">
                <a:latin typeface="Arial"/>
                <a:cs typeface="Arial"/>
              </a:rPr>
              <a:t>-</a:t>
            </a:r>
            <a:r>
              <a:rPr lang="en-US" sz="1200" spc="100">
                <a:latin typeface="Arial"/>
                <a:cs typeface="Arial"/>
              </a:rPr>
              <a:t>$6,168.00</a:t>
            </a:r>
            <a:endParaRPr lang="en-US" sz="1200">
              <a:latin typeface="Arial"/>
              <a:cs typeface="Arial"/>
            </a:endParaRPr>
          </a:p>
        </p:txBody>
      </p:sp>
      <p:sp>
        <p:nvSpPr>
          <p:cNvPr id="74" name="object 74"/>
          <p:cNvSpPr txBox="1"/>
          <p:nvPr/>
        </p:nvSpPr>
        <p:spPr>
          <a:xfrm>
            <a:off x="7164574" y="2636465"/>
            <a:ext cx="870585" cy="789319"/>
          </a:xfrm>
          <a:prstGeom prst="rect">
            <a:avLst/>
          </a:prstGeom>
        </p:spPr>
        <p:txBody>
          <a:bodyPr vert="horz" wrap="square" lIns="0" tIns="24765" rIns="0" bIns="0" rtlCol="0">
            <a:spAutoFit/>
          </a:bodyPr>
          <a:lstStyle/>
          <a:p>
            <a:pPr marR="7620" algn="r">
              <a:lnSpc>
                <a:spcPct val="100000"/>
              </a:lnSpc>
              <a:spcBef>
                <a:spcPts val="195"/>
              </a:spcBef>
            </a:pPr>
            <a:r>
              <a:rPr sz="1200" spc="130">
                <a:latin typeface="Arial"/>
                <a:cs typeface="Arial"/>
              </a:rPr>
              <a:t>$0.00</a:t>
            </a:r>
            <a:endParaRPr sz="1200">
              <a:latin typeface="Arial"/>
              <a:cs typeface="Arial"/>
            </a:endParaRPr>
          </a:p>
          <a:p>
            <a:pPr marR="8255" algn="r">
              <a:lnSpc>
                <a:spcPct val="100000"/>
              </a:lnSpc>
              <a:spcBef>
                <a:spcPts val="95"/>
              </a:spcBef>
            </a:pPr>
            <a:r>
              <a:rPr sz="1200" spc="125">
                <a:latin typeface="Arial"/>
                <a:cs typeface="Arial"/>
              </a:rPr>
              <a:t>$3,768.00</a:t>
            </a:r>
            <a:endParaRPr sz="1200">
              <a:latin typeface="Arial"/>
              <a:cs typeface="Arial"/>
            </a:endParaRPr>
          </a:p>
          <a:p>
            <a:pPr marL="38100">
              <a:lnSpc>
                <a:spcPct val="100000"/>
              </a:lnSpc>
              <a:spcBef>
                <a:spcPts val="100"/>
              </a:spcBef>
            </a:pPr>
            <a:r>
              <a:rPr lang="en-US" sz="1200" spc="145">
                <a:latin typeface="Arial"/>
                <a:cs typeface="Arial"/>
              </a:rPr>
              <a:t>-</a:t>
            </a:r>
            <a:r>
              <a:rPr lang="en-US" sz="1200" spc="100">
                <a:latin typeface="Arial"/>
                <a:cs typeface="Arial"/>
              </a:rPr>
              <a:t>$3,768.00</a:t>
            </a:r>
            <a:endParaRPr lang="en-US" sz="1200">
              <a:latin typeface="Arial"/>
              <a:cs typeface="Arial"/>
            </a:endParaRPr>
          </a:p>
        </p:txBody>
      </p:sp>
      <p:sp>
        <p:nvSpPr>
          <p:cNvPr id="75" name="object 75"/>
          <p:cNvSpPr txBox="1"/>
          <p:nvPr/>
        </p:nvSpPr>
        <p:spPr>
          <a:xfrm>
            <a:off x="8316431" y="2636465"/>
            <a:ext cx="871219" cy="789319"/>
          </a:xfrm>
          <a:prstGeom prst="rect">
            <a:avLst/>
          </a:prstGeom>
        </p:spPr>
        <p:txBody>
          <a:bodyPr vert="horz" wrap="square" lIns="0" tIns="24765" rIns="0" bIns="0" rtlCol="0">
            <a:spAutoFit/>
          </a:bodyPr>
          <a:lstStyle/>
          <a:p>
            <a:pPr marR="7620" algn="r">
              <a:lnSpc>
                <a:spcPct val="100000"/>
              </a:lnSpc>
              <a:spcBef>
                <a:spcPts val="195"/>
              </a:spcBef>
            </a:pPr>
            <a:r>
              <a:rPr sz="1200" spc="130">
                <a:latin typeface="Arial"/>
                <a:cs typeface="Arial"/>
              </a:rPr>
              <a:t>$0.00</a:t>
            </a:r>
            <a:endParaRPr sz="1200">
              <a:latin typeface="Arial"/>
              <a:cs typeface="Arial"/>
            </a:endParaRPr>
          </a:p>
          <a:p>
            <a:pPr marR="8255" algn="r">
              <a:lnSpc>
                <a:spcPct val="100000"/>
              </a:lnSpc>
              <a:spcBef>
                <a:spcPts val="95"/>
              </a:spcBef>
            </a:pPr>
            <a:r>
              <a:rPr sz="1200" spc="125">
                <a:latin typeface="Arial"/>
                <a:cs typeface="Arial"/>
              </a:rPr>
              <a:t>$4,308.00</a:t>
            </a:r>
            <a:endParaRPr sz="1200">
              <a:latin typeface="Arial"/>
              <a:cs typeface="Arial"/>
            </a:endParaRPr>
          </a:p>
          <a:p>
            <a:pPr marL="38735">
              <a:lnSpc>
                <a:spcPct val="100000"/>
              </a:lnSpc>
              <a:spcBef>
                <a:spcPts val="100"/>
              </a:spcBef>
            </a:pPr>
            <a:r>
              <a:rPr lang="en-US" sz="1200" spc="145">
                <a:latin typeface="Arial"/>
                <a:cs typeface="Arial"/>
              </a:rPr>
              <a:t>-</a:t>
            </a:r>
            <a:r>
              <a:rPr lang="en-US" sz="1200" spc="100">
                <a:latin typeface="Arial"/>
                <a:cs typeface="Arial"/>
              </a:rPr>
              <a:t>$4,308.00</a:t>
            </a:r>
            <a:endParaRPr lang="en-US" sz="1200">
              <a:latin typeface="Arial"/>
              <a:cs typeface="Arial"/>
            </a:endParaRPr>
          </a:p>
        </p:txBody>
      </p:sp>
      <p:sp>
        <p:nvSpPr>
          <p:cNvPr id="76" name="object 76"/>
          <p:cNvSpPr txBox="1"/>
          <p:nvPr/>
        </p:nvSpPr>
        <p:spPr>
          <a:xfrm>
            <a:off x="9468638" y="2636465"/>
            <a:ext cx="871219" cy="789319"/>
          </a:xfrm>
          <a:prstGeom prst="rect">
            <a:avLst/>
          </a:prstGeom>
        </p:spPr>
        <p:txBody>
          <a:bodyPr vert="horz" wrap="square" lIns="0" tIns="24765" rIns="0" bIns="0" rtlCol="0">
            <a:spAutoFit/>
          </a:bodyPr>
          <a:lstStyle/>
          <a:p>
            <a:pPr marR="8255" algn="r">
              <a:lnSpc>
                <a:spcPct val="100000"/>
              </a:lnSpc>
              <a:spcBef>
                <a:spcPts val="195"/>
              </a:spcBef>
            </a:pPr>
            <a:r>
              <a:rPr sz="1200" spc="130">
                <a:latin typeface="Arial"/>
                <a:cs typeface="Arial"/>
              </a:rPr>
              <a:t>$0.00</a:t>
            </a:r>
            <a:endParaRPr sz="1200">
              <a:latin typeface="Arial"/>
              <a:cs typeface="Arial"/>
            </a:endParaRPr>
          </a:p>
          <a:p>
            <a:pPr marR="8255" algn="r">
              <a:lnSpc>
                <a:spcPct val="100000"/>
              </a:lnSpc>
              <a:spcBef>
                <a:spcPts val="95"/>
              </a:spcBef>
            </a:pPr>
            <a:r>
              <a:rPr sz="1200" spc="125">
                <a:latin typeface="Arial"/>
                <a:cs typeface="Arial"/>
              </a:rPr>
              <a:t>$4,858.00</a:t>
            </a:r>
            <a:endParaRPr sz="1200">
              <a:latin typeface="Arial"/>
              <a:cs typeface="Arial"/>
            </a:endParaRPr>
          </a:p>
          <a:p>
            <a:pPr marL="38735">
              <a:lnSpc>
                <a:spcPct val="100000"/>
              </a:lnSpc>
              <a:spcBef>
                <a:spcPts val="100"/>
              </a:spcBef>
            </a:pPr>
            <a:r>
              <a:rPr lang="en-US" sz="1200" spc="145">
                <a:latin typeface="Arial"/>
                <a:cs typeface="Arial"/>
              </a:rPr>
              <a:t>-</a:t>
            </a:r>
            <a:r>
              <a:rPr lang="en-US" sz="1200" spc="100">
                <a:latin typeface="Arial"/>
                <a:cs typeface="Arial"/>
              </a:rPr>
              <a:t>$4,858.00</a:t>
            </a:r>
            <a:endParaRPr lang="en-US" sz="1200">
              <a:latin typeface="Arial"/>
              <a:cs typeface="Arial"/>
            </a:endParaRPr>
          </a:p>
        </p:txBody>
      </p:sp>
      <p:sp>
        <p:nvSpPr>
          <p:cNvPr id="77" name="object 77"/>
          <p:cNvSpPr txBox="1"/>
          <p:nvPr/>
        </p:nvSpPr>
        <p:spPr>
          <a:xfrm>
            <a:off x="10620495" y="2636465"/>
            <a:ext cx="871219" cy="789319"/>
          </a:xfrm>
          <a:prstGeom prst="rect">
            <a:avLst/>
          </a:prstGeom>
        </p:spPr>
        <p:txBody>
          <a:bodyPr vert="horz" wrap="square" lIns="0" tIns="24765" rIns="0" bIns="0" rtlCol="0">
            <a:spAutoFit/>
          </a:bodyPr>
          <a:lstStyle/>
          <a:p>
            <a:pPr marR="8255" algn="r">
              <a:lnSpc>
                <a:spcPct val="100000"/>
              </a:lnSpc>
              <a:spcBef>
                <a:spcPts val="195"/>
              </a:spcBef>
            </a:pPr>
            <a:r>
              <a:rPr sz="1200" spc="130">
                <a:latin typeface="Arial"/>
                <a:cs typeface="Arial"/>
              </a:rPr>
              <a:t>$0.00</a:t>
            </a:r>
            <a:endParaRPr sz="1200">
              <a:latin typeface="Arial"/>
              <a:cs typeface="Arial"/>
            </a:endParaRPr>
          </a:p>
          <a:p>
            <a:pPr marR="8255" algn="r">
              <a:lnSpc>
                <a:spcPct val="100000"/>
              </a:lnSpc>
              <a:spcBef>
                <a:spcPts val="95"/>
              </a:spcBef>
            </a:pPr>
            <a:r>
              <a:rPr sz="1200" spc="125">
                <a:latin typeface="Arial"/>
                <a:cs typeface="Arial"/>
              </a:rPr>
              <a:t>$3,958.00</a:t>
            </a:r>
            <a:endParaRPr sz="1200">
              <a:latin typeface="Arial"/>
              <a:cs typeface="Arial"/>
            </a:endParaRPr>
          </a:p>
          <a:p>
            <a:pPr marL="38735">
              <a:lnSpc>
                <a:spcPct val="100000"/>
              </a:lnSpc>
              <a:spcBef>
                <a:spcPts val="100"/>
              </a:spcBef>
            </a:pPr>
            <a:r>
              <a:rPr lang="en-US" sz="1200" spc="145">
                <a:latin typeface="Arial"/>
                <a:cs typeface="Arial"/>
              </a:rPr>
              <a:t>-</a:t>
            </a:r>
            <a:r>
              <a:rPr lang="en-US" sz="1200" spc="100">
                <a:latin typeface="Arial"/>
                <a:cs typeface="Arial"/>
              </a:rPr>
              <a:t>$3,958.00</a:t>
            </a:r>
            <a:endParaRPr lang="en-US" sz="1200">
              <a:latin typeface="Arial"/>
              <a:cs typeface="Arial"/>
            </a:endParaRPr>
          </a:p>
        </p:txBody>
      </p:sp>
      <p:sp>
        <p:nvSpPr>
          <p:cNvPr id="78" name="object 78"/>
          <p:cNvSpPr txBox="1"/>
          <p:nvPr/>
        </p:nvSpPr>
        <p:spPr>
          <a:xfrm>
            <a:off x="11772179" y="2636465"/>
            <a:ext cx="871219" cy="789319"/>
          </a:xfrm>
          <a:prstGeom prst="rect">
            <a:avLst/>
          </a:prstGeom>
        </p:spPr>
        <p:txBody>
          <a:bodyPr vert="horz" wrap="square" lIns="0" tIns="24765" rIns="0" bIns="0" rtlCol="0">
            <a:spAutoFit/>
          </a:bodyPr>
          <a:lstStyle/>
          <a:p>
            <a:pPr marR="8255" algn="r">
              <a:lnSpc>
                <a:spcPct val="100000"/>
              </a:lnSpc>
              <a:spcBef>
                <a:spcPts val="195"/>
              </a:spcBef>
            </a:pPr>
            <a:r>
              <a:rPr sz="1200" spc="130">
                <a:latin typeface="Arial"/>
                <a:cs typeface="Arial"/>
              </a:rPr>
              <a:t>$0.00</a:t>
            </a:r>
            <a:endParaRPr sz="1200">
              <a:latin typeface="Arial"/>
              <a:cs typeface="Arial"/>
            </a:endParaRPr>
          </a:p>
          <a:p>
            <a:pPr marR="8890" algn="r">
              <a:lnSpc>
                <a:spcPct val="100000"/>
              </a:lnSpc>
              <a:spcBef>
                <a:spcPts val="95"/>
              </a:spcBef>
            </a:pPr>
            <a:r>
              <a:rPr sz="1200" spc="125">
                <a:latin typeface="Arial"/>
                <a:cs typeface="Arial"/>
              </a:rPr>
              <a:t>$3,958.00</a:t>
            </a:r>
            <a:endParaRPr sz="1200">
              <a:latin typeface="Arial"/>
              <a:cs typeface="Arial"/>
            </a:endParaRPr>
          </a:p>
          <a:p>
            <a:pPr marL="38735">
              <a:lnSpc>
                <a:spcPct val="100000"/>
              </a:lnSpc>
              <a:spcBef>
                <a:spcPts val="100"/>
              </a:spcBef>
            </a:pPr>
            <a:r>
              <a:rPr lang="en-US" sz="1200" spc="145">
                <a:latin typeface="Arial"/>
                <a:cs typeface="Arial"/>
              </a:rPr>
              <a:t>-</a:t>
            </a:r>
            <a:r>
              <a:rPr lang="en-US" sz="1200" spc="100">
                <a:latin typeface="Arial"/>
                <a:cs typeface="Arial"/>
              </a:rPr>
              <a:t>$3,958.00</a:t>
            </a:r>
            <a:endParaRPr lang="en-US" sz="1200">
              <a:latin typeface="Arial"/>
              <a:cs typeface="Arial"/>
            </a:endParaRPr>
          </a:p>
        </p:txBody>
      </p:sp>
      <p:sp>
        <p:nvSpPr>
          <p:cNvPr id="79" name="object 79"/>
          <p:cNvSpPr txBox="1"/>
          <p:nvPr/>
        </p:nvSpPr>
        <p:spPr>
          <a:xfrm>
            <a:off x="3708827" y="3427648"/>
            <a:ext cx="871219" cy="384078"/>
          </a:xfrm>
          <a:prstGeom prst="rect">
            <a:avLst/>
          </a:prstGeom>
        </p:spPr>
        <p:txBody>
          <a:bodyPr vert="horz" wrap="square" lIns="0" tIns="14604" rIns="0" bIns="0" rtlCol="0">
            <a:spAutoFit/>
          </a:bodyPr>
          <a:lstStyle/>
          <a:p>
            <a:pPr marL="12700">
              <a:lnSpc>
                <a:spcPct val="100000"/>
              </a:lnSpc>
              <a:spcBef>
                <a:spcPts val="114"/>
              </a:spcBef>
            </a:pPr>
            <a:r>
              <a:rPr lang="en-US" sz="1200" spc="100">
                <a:latin typeface="Arial"/>
                <a:cs typeface="Arial"/>
              </a:rPr>
              <a:t>$39,540.67</a:t>
            </a:r>
            <a:endParaRPr lang="en-US" sz="1200">
              <a:latin typeface="Arial"/>
              <a:cs typeface="Arial"/>
            </a:endParaRPr>
          </a:p>
        </p:txBody>
      </p:sp>
      <p:sp>
        <p:nvSpPr>
          <p:cNvPr id="80" name="object 80"/>
          <p:cNvSpPr txBox="1"/>
          <p:nvPr/>
        </p:nvSpPr>
        <p:spPr>
          <a:xfrm>
            <a:off x="4860336" y="3427648"/>
            <a:ext cx="871219" cy="384078"/>
          </a:xfrm>
          <a:prstGeom prst="rect">
            <a:avLst/>
          </a:prstGeom>
        </p:spPr>
        <p:txBody>
          <a:bodyPr vert="horz" wrap="square" lIns="0" tIns="14604" rIns="0" bIns="0" rtlCol="0">
            <a:spAutoFit/>
          </a:bodyPr>
          <a:lstStyle/>
          <a:p>
            <a:pPr marL="12700">
              <a:lnSpc>
                <a:spcPct val="100000"/>
              </a:lnSpc>
              <a:spcBef>
                <a:spcPts val="114"/>
              </a:spcBef>
            </a:pPr>
            <a:r>
              <a:rPr lang="en-US" sz="1200" spc="100">
                <a:latin typeface="Arial"/>
                <a:cs typeface="Arial"/>
              </a:rPr>
              <a:t>$44,960.67</a:t>
            </a:r>
            <a:endParaRPr lang="en-US" sz="1200">
              <a:latin typeface="Arial"/>
              <a:cs typeface="Arial"/>
            </a:endParaRPr>
          </a:p>
        </p:txBody>
      </p:sp>
      <p:sp>
        <p:nvSpPr>
          <p:cNvPr id="81" name="object 81"/>
          <p:cNvSpPr txBox="1"/>
          <p:nvPr/>
        </p:nvSpPr>
        <p:spPr>
          <a:xfrm>
            <a:off x="6012542" y="3427648"/>
            <a:ext cx="871219" cy="384078"/>
          </a:xfrm>
          <a:prstGeom prst="rect">
            <a:avLst/>
          </a:prstGeom>
        </p:spPr>
        <p:txBody>
          <a:bodyPr vert="horz" wrap="square" lIns="0" tIns="14604" rIns="0" bIns="0" rtlCol="0">
            <a:spAutoFit/>
          </a:bodyPr>
          <a:lstStyle/>
          <a:p>
            <a:pPr marL="12700">
              <a:lnSpc>
                <a:spcPct val="100000"/>
              </a:lnSpc>
              <a:spcBef>
                <a:spcPts val="114"/>
              </a:spcBef>
            </a:pPr>
            <a:r>
              <a:rPr lang="en-US" sz="1200" spc="100">
                <a:latin typeface="Arial"/>
                <a:cs typeface="Arial"/>
              </a:rPr>
              <a:t>$38,792.67</a:t>
            </a:r>
            <a:endParaRPr lang="en-US" sz="1200">
              <a:latin typeface="Arial"/>
              <a:cs typeface="Arial"/>
            </a:endParaRPr>
          </a:p>
        </p:txBody>
      </p:sp>
      <p:sp>
        <p:nvSpPr>
          <p:cNvPr id="82" name="object 82"/>
          <p:cNvSpPr txBox="1"/>
          <p:nvPr/>
        </p:nvSpPr>
        <p:spPr>
          <a:xfrm>
            <a:off x="7164574" y="3427648"/>
            <a:ext cx="871219" cy="384078"/>
          </a:xfrm>
          <a:prstGeom prst="rect">
            <a:avLst/>
          </a:prstGeom>
        </p:spPr>
        <p:txBody>
          <a:bodyPr vert="horz" wrap="square" lIns="0" tIns="14604" rIns="0" bIns="0" rtlCol="0">
            <a:spAutoFit/>
          </a:bodyPr>
          <a:lstStyle/>
          <a:p>
            <a:pPr marL="12700">
              <a:lnSpc>
                <a:spcPct val="100000"/>
              </a:lnSpc>
              <a:spcBef>
                <a:spcPts val="114"/>
              </a:spcBef>
            </a:pPr>
            <a:r>
              <a:rPr lang="en-US" sz="1200" spc="100">
                <a:latin typeface="Arial"/>
                <a:cs typeface="Arial"/>
              </a:rPr>
              <a:t>$35,024.67</a:t>
            </a:r>
            <a:endParaRPr lang="en-US" sz="1200">
              <a:latin typeface="Arial"/>
              <a:cs typeface="Arial"/>
            </a:endParaRPr>
          </a:p>
        </p:txBody>
      </p:sp>
      <p:sp>
        <p:nvSpPr>
          <p:cNvPr id="83" name="object 83"/>
          <p:cNvSpPr txBox="1"/>
          <p:nvPr/>
        </p:nvSpPr>
        <p:spPr>
          <a:xfrm>
            <a:off x="8316431" y="3427648"/>
            <a:ext cx="871219" cy="384078"/>
          </a:xfrm>
          <a:prstGeom prst="rect">
            <a:avLst/>
          </a:prstGeom>
        </p:spPr>
        <p:txBody>
          <a:bodyPr vert="horz" wrap="square" lIns="0" tIns="14604" rIns="0" bIns="0" rtlCol="0">
            <a:spAutoFit/>
          </a:bodyPr>
          <a:lstStyle/>
          <a:p>
            <a:pPr marL="12700">
              <a:lnSpc>
                <a:spcPct val="100000"/>
              </a:lnSpc>
              <a:spcBef>
                <a:spcPts val="114"/>
              </a:spcBef>
            </a:pPr>
            <a:r>
              <a:rPr lang="en-US" sz="1200" spc="100">
                <a:latin typeface="Arial"/>
                <a:cs typeface="Arial"/>
              </a:rPr>
              <a:t>$40,716.67</a:t>
            </a:r>
            <a:endParaRPr lang="en-US" sz="1200">
              <a:latin typeface="Arial"/>
              <a:cs typeface="Arial"/>
            </a:endParaRPr>
          </a:p>
        </p:txBody>
      </p:sp>
      <p:sp>
        <p:nvSpPr>
          <p:cNvPr id="84" name="object 84"/>
          <p:cNvSpPr txBox="1"/>
          <p:nvPr/>
        </p:nvSpPr>
        <p:spPr>
          <a:xfrm>
            <a:off x="9468638" y="3427648"/>
            <a:ext cx="871219" cy="384078"/>
          </a:xfrm>
          <a:prstGeom prst="rect">
            <a:avLst/>
          </a:prstGeom>
        </p:spPr>
        <p:txBody>
          <a:bodyPr vert="horz" wrap="square" lIns="0" tIns="14604" rIns="0" bIns="0" rtlCol="0">
            <a:spAutoFit/>
          </a:bodyPr>
          <a:lstStyle/>
          <a:p>
            <a:pPr marL="12700">
              <a:lnSpc>
                <a:spcPct val="100000"/>
              </a:lnSpc>
              <a:spcBef>
                <a:spcPts val="114"/>
              </a:spcBef>
            </a:pPr>
            <a:r>
              <a:rPr lang="en-US" sz="1200" spc="100">
                <a:latin typeface="Arial"/>
                <a:cs typeface="Arial"/>
              </a:rPr>
              <a:t>$35,858.67</a:t>
            </a:r>
            <a:endParaRPr lang="en-US" sz="1200">
              <a:latin typeface="Arial"/>
              <a:cs typeface="Arial"/>
            </a:endParaRPr>
          </a:p>
        </p:txBody>
      </p:sp>
      <p:sp>
        <p:nvSpPr>
          <p:cNvPr id="85" name="object 85"/>
          <p:cNvSpPr txBox="1"/>
          <p:nvPr/>
        </p:nvSpPr>
        <p:spPr>
          <a:xfrm>
            <a:off x="10620495" y="3427648"/>
            <a:ext cx="871219" cy="384078"/>
          </a:xfrm>
          <a:prstGeom prst="rect">
            <a:avLst/>
          </a:prstGeom>
        </p:spPr>
        <p:txBody>
          <a:bodyPr vert="horz" wrap="square" lIns="0" tIns="14604" rIns="0" bIns="0" rtlCol="0">
            <a:spAutoFit/>
          </a:bodyPr>
          <a:lstStyle/>
          <a:p>
            <a:pPr marL="12700">
              <a:lnSpc>
                <a:spcPct val="100000"/>
              </a:lnSpc>
              <a:spcBef>
                <a:spcPts val="114"/>
              </a:spcBef>
            </a:pPr>
            <a:r>
              <a:rPr lang="en-US" sz="1200" spc="100">
                <a:latin typeface="Arial"/>
                <a:cs typeface="Arial"/>
              </a:rPr>
              <a:t>$31,900.67</a:t>
            </a:r>
            <a:endParaRPr lang="en-US" sz="1200">
              <a:latin typeface="Arial"/>
              <a:cs typeface="Arial"/>
            </a:endParaRPr>
          </a:p>
        </p:txBody>
      </p:sp>
      <p:sp>
        <p:nvSpPr>
          <p:cNvPr id="86" name="object 86"/>
          <p:cNvSpPr txBox="1"/>
          <p:nvPr/>
        </p:nvSpPr>
        <p:spPr>
          <a:xfrm>
            <a:off x="11772179" y="3427648"/>
            <a:ext cx="871219" cy="384078"/>
          </a:xfrm>
          <a:prstGeom prst="rect">
            <a:avLst/>
          </a:prstGeom>
        </p:spPr>
        <p:txBody>
          <a:bodyPr vert="horz" wrap="square" lIns="0" tIns="14604" rIns="0" bIns="0" rtlCol="0">
            <a:spAutoFit/>
          </a:bodyPr>
          <a:lstStyle/>
          <a:p>
            <a:pPr marL="12700">
              <a:lnSpc>
                <a:spcPct val="100000"/>
              </a:lnSpc>
              <a:spcBef>
                <a:spcPts val="114"/>
              </a:spcBef>
            </a:pPr>
            <a:r>
              <a:rPr lang="en-US" sz="1200" spc="100">
                <a:latin typeface="Arial"/>
                <a:cs typeface="Arial"/>
              </a:rPr>
              <a:t>$37,942.67</a:t>
            </a:r>
            <a:endParaRPr lang="en-US" sz="1200">
              <a:latin typeface="Arial"/>
              <a:cs typeface="Arial"/>
            </a:endParaRPr>
          </a:p>
        </p:txBody>
      </p:sp>
      <p:sp>
        <p:nvSpPr>
          <p:cNvPr id="87" name="object 87"/>
          <p:cNvSpPr txBox="1"/>
          <p:nvPr/>
        </p:nvSpPr>
        <p:spPr>
          <a:xfrm>
            <a:off x="4755685" y="3623083"/>
            <a:ext cx="972185" cy="210820"/>
          </a:xfrm>
          <a:prstGeom prst="rect">
            <a:avLst/>
          </a:prstGeom>
        </p:spPr>
        <p:txBody>
          <a:bodyPr vert="horz" wrap="square" lIns="0" tIns="14604" rIns="0" bIns="0" rtlCol="0">
            <a:spAutoFit/>
          </a:bodyPr>
          <a:lstStyle/>
          <a:p>
            <a:pPr marL="12700">
              <a:lnSpc>
                <a:spcPct val="100000"/>
              </a:lnSpc>
              <a:spcBef>
                <a:spcPts val="114"/>
              </a:spcBef>
            </a:pPr>
            <a:r>
              <a:rPr sz="1200" spc="125">
                <a:latin typeface="Arial"/>
                <a:cs typeface="Arial"/>
              </a:rPr>
              <a:t>$10,000.00</a:t>
            </a:r>
            <a:endParaRPr sz="1200">
              <a:latin typeface="Arial"/>
              <a:cs typeface="Arial"/>
            </a:endParaRPr>
          </a:p>
        </p:txBody>
      </p:sp>
      <p:sp>
        <p:nvSpPr>
          <p:cNvPr id="88" name="object 88"/>
          <p:cNvSpPr txBox="1"/>
          <p:nvPr/>
        </p:nvSpPr>
        <p:spPr>
          <a:xfrm>
            <a:off x="8211955" y="3623083"/>
            <a:ext cx="972185" cy="210820"/>
          </a:xfrm>
          <a:prstGeom prst="rect">
            <a:avLst/>
          </a:prstGeom>
        </p:spPr>
        <p:txBody>
          <a:bodyPr vert="horz" wrap="square" lIns="0" tIns="14604" rIns="0" bIns="0" rtlCol="0">
            <a:spAutoFit/>
          </a:bodyPr>
          <a:lstStyle/>
          <a:p>
            <a:pPr marL="12700">
              <a:lnSpc>
                <a:spcPct val="100000"/>
              </a:lnSpc>
              <a:spcBef>
                <a:spcPts val="114"/>
              </a:spcBef>
            </a:pPr>
            <a:r>
              <a:rPr sz="1200" spc="125">
                <a:latin typeface="Arial"/>
                <a:cs typeface="Arial"/>
              </a:rPr>
              <a:t>$10,000.00</a:t>
            </a:r>
            <a:endParaRPr sz="1200">
              <a:latin typeface="Arial"/>
              <a:cs typeface="Arial"/>
            </a:endParaRPr>
          </a:p>
        </p:txBody>
      </p:sp>
      <p:sp>
        <p:nvSpPr>
          <p:cNvPr id="89" name="object 89"/>
          <p:cNvSpPr txBox="1"/>
          <p:nvPr/>
        </p:nvSpPr>
        <p:spPr>
          <a:xfrm>
            <a:off x="11667528" y="3623083"/>
            <a:ext cx="972185" cy="210820"/>
          </a:xfrm>
          <a:prstGeom prst="rect">
            <a:avLst/>
          </a:prstGeom>
        </p:spPr>
        <p:txBody>
          <a:bodyPr vert="horz" wrap="square" lIns="0" tIns="14604" rIns="0" bIns="0" rtlCol="0">
            <a:spAutoFit/>
          </a:bodyPr>
          <a:lstStyle/>
          <a:p>
            <a:pPr marL="12700">
              <a:lnSpc>
                <a:spcPct val="100000"/>
              </a:lnSpc>
              <a:spcBef>
                <a:spcPts val="114"/>
              </a:spcBef>
            </a:pPr>
            <a:r>
              <a:rPr sz="1200" spc="125">
                <a:latin typeface="Arial"/>
                <a:cs typeface="Arial"/>
              </a:rPr>
              <a:t>$10,000.00</a:t>
            </a:r>
            <a:endParaRPr sz="1200">
              <a:latin typeface="Arial"/>
              <a:cs typeface="Arial"/>
            </a:endParaRPr>
          </a:p>
        </p:txBody>
      </p:sp>
      <p:sp>
        <p:nvSpPr>
          <p:cNvPr id="90" name="object 90"/>
          <p:cNvSpPr txBox="1"/>
          <p:nvPr/>
        </p:nvSpPr>
        <p:spPr>
          <a:xfrm>
            <a:off x="3708827" y="3818108"/>
            <a:ext cx="867410" cy="210820"/>
          </a:xfrm>
          <a:prstGeom prst="rect">
            <a:avLst/>
          </a:prstGeom>
        </p:spPr>
        <p:txBody>
          <a:bodyPr vert="horz" wrap="square" lIns="0" tIns="14604" rIns="0" bIns="0" rtlCol="0">
            <a:spAutoFit/>
          </a:bodyPr>
          <a:lstStyle/>
          <a:p>
            <a:pPr marL="12700">
              <a:lnSpc>
                <a:spcPct val="100000"/>
              </a:lnSpc>
              <a:spcBef>
                <a:spcPts val="114"/>
              </a:spcBef>
            </a:pPr>
            <a:r>
              <a:rPr sz="1200" spc="125">
                <a:latin typeface="Arial"/>
                <a:cs typeface="Arial"/>
              </a:rPr>
              <a:t>$8,475.23</a:t>
            </a:r>
            <a:endParaRPr sz="1200">
              <a:latin typeface="Arial"/>
              <a:cs typeface="Arial"/>
            </a:endParaRPr>
          </a:p>
        </p:txBody>
      </p:sp>
      <p:sp>
        <p:nvSpPr>
          <p:cNvPr id="91" name="object 91"/>
          <p:cNvSpPr txBox="1"/>
          <p:nvPr/>
        </p:nvSpPr>
        <p:spPr>
          <a:xfrm>
            <a:off x="5227137" y="3818108"/>
            <a:ext cx="501015" cy="210820"/>
          </a:xfrm>
          <a:prstGeom prst="rect">
            <a:avLst/>
          </a:prstGeom>
        </p:spPr>
        <p:txBody>
          <a:bodyPr vert="horz" wrap="square" lIns="0" tIns="14604" rIns="0" bIns="0" rtlCol="0">
            <a:spAutoFit/>
          </a:bodyPr>
          <a:lstStyle/>
          <a:p>
            <a:pPr marL="12700">
              <a:lnSpc>
                <a:spcPct val="100000"/>
              </a:lnSpc>
              <a:spcBef>
                <a:spcPts val="114"/>
              </a:spcBef>
            </a:pPr>
            <a:r>
              <a:rPr sz="1200" spc="130">
                <a:latin typeface="Arial"/>
                <a:cs typeface="Arial"/>
              </a:rPr>
              <a:t>$0.00</a:t>
            </a:r>
            <a:endParaRPr sz="1200">
              <a:latin typeface="Arial"/>
              <a:cs typeface="Arial"/>
            </a:endParaRPr>
          </a:p>
        </p:txBody>
      </p:sp>
      <p:sp>
        <p:nvSpPr>
          <p:cNvPr id="92" name="object 92"/>
          <p:cNvSpPr txBox="1"/>
          <p:nvPr/>
        </p:nvSpPr>
        <p:spPr>
          <a:xfrm>
            <a:off x="6379169" y="3818108"/>
            <a:ext cx="501015" cy="210820"/>
          </a:xfrm>
          <a:prstGeom prst="rect">
            <a:avLst/>
          </a:prstGeom>
        </p:spPr>
        <p:txBody>
          <a:bodyPr vert="horz" wrap="square" lIns="0" tIns="14604" rIns="0" bIns="0" rtlCol="0">
            <a:spAutoFit/>
          </a:bodyPr>
          <a:lstStyle/>
          <a:p>
            <a:pPr marL="12700">
              <a:lnSpc>
                <a:spcPct val="100000"/>
              </a:lnSpc>
              <a:spcBef>
                <a:spcPts val="114"/>
              </a:spcBef>
            </a:pPr>
            <a:r>
              <a:rPr sz="1200" spc="130">
                <a:latin typeface="Arial"/>
                <a:cs typeface="Arial"/>
              </a:rPr>
              <a:t>$0.00</a:t>
            </a:r>
            <a:endParaRPr sz="1200">
              <a:latin typeface="Arial"/>
              <a:cs typeface="Arial"/>
            </a:endParaRPr>
          </a:p>
        </p:txBody>
      </p:sp>
      <p:sp>
        <p:nvSpPr>
          <p:cNvPr id="93" name="object 93"/>
          <p:cNvSpPr txBox="1"/>
          <p:nvPr/>
        </p:nvSpPr>
        <p:spPr>
          <a:xfrm>
            <a:off x="7531201" y="3818108"/>
            <a:ext cx="501015" cy="210820"/>
          </a:xfrm>
          <a:prstGeom prst="rect">
            <a:avLst/>
          </a:prstGeom>
        </p:spPr>
        <p:txBody>
          <a:bodyPr vert="horz" wrap="square" lIns="0" tIns="14604" rIns="0" bIns="0" rtlCol="0">
            <a:spAutoFit/>
          </a:bodyPr>
          <a:lstStyle/>
          <a:p>
            <a:pPr marL="12700">
              <a:lnSpc>
                <a:spcPct val="100000"/>
              </a:lnSpc>
              <a:spcBef>
                <a:spcPts val="114"/>
              </a:spcBef>
            </a:pPr>
            <a:r>
              <a:rPr sz="1200" spc="130">
                <a:latin typeface="Arial"/>
                <a:cs typeface="Arial"/>
              </a:rPr>
              <a:t>$0.00</a:t>
            </a:r>
            <a:endParaRPr sz="1200">
              <a:latin typeface="Arial"/>
              <a:cs typeface="Arial"/>
            </a:endParaRPr>
          </a:p>
        </p:txBody>
      </p:sp>
      <p:sp>
        <p:nvSpPr>
          <p:cNvPr id="94" name="object 94"/>
          <p:cNvSpPr txBox="1"/>
          <p:nvPr/>
        </p:nvSpPr>
        <p:spPr>
          <a:xfrm>
            <a:off x="8683233" y="3818108"/>
            <a:ext cx="501015" cy="210820"/>
          </a:xfrm>
          <a:prstGeom prst="rect">
            <a:avLst/>
          </a:prstGeom>
        </p:spPr>
        <p:txBody>
          <a:bodyPr vert="horz" wrap="square" lIns="0" tIns="14604" rIns="0" bIns="0" rtlCol="0">
            <a:spAutoFit/>
          </a:bodyPr>
          <a:lstStyle/>
          <a:p>
            <a:pPr marL="12700">
              <a:lnSpc>
                <a:spcPct val="100000"/>
              </a:lnSpc>
              <a:spcBef>
                <a:spcPts val="114"/>
              </a:spcBef>
            </a:pPr>
            <a:r>
              <a:rPr sz="1200" spc="130">
                <a:latin typeface="Arial"/>
                <a:cs typeface="Arial"/>
              </a:rPr>
              <a:t>$0.00</a:t>
            </a:r>
            <a:endParaRPr sz="1200">
              <a:latin typeface="Arial"/>
              <a:cs typeface="Arial"/>
            </a:endParaRPr>
          </a:p>
        </p:txBody>
      </p:sp>
      <p:sp>
        <p:nvSpPr>
          <p:cNvPr id="95" name="object 95"/>
          <p:cNvSpPr txBox="1"/>
          <p:nvPr/>
        </p:nvSpPr>
        <p:spPr>
          <a:xfrm>
            <a:off x="9834916" y="3818108"/>
            <a:ext cx="501015" cy="210820"/>
          </a:xfrm>
          <a:prstGeom prst="rect">
            <a:avLst/>
          </a:prstGeom>
        </p:spPr>
        <p:txBody>
          <a:bodyPr vert="horz" wrap="square" lIns="0" tIns="14604" rIns="0" bIns="0" rtlCol="0">
            <a:spAutoFit/>
          </a:bodyPr>
          <a:lstStyle/>
          <a:p>
            <a:pPr marL="12700">
              <a:lnSpc>
                <a:spcPct val="100000"/>
              </a:lnSpc>
              <a:spcBef>
                <a:spcPts val="114"/>
              </a:spcBef>
            </a:pPr>
            <a:r>
              <a:rPr sz="1200" spc="130">
                <a:latin typeface="Arial"/>
                <a:cs typeface="Arial"/>
              </a:rPr>
              <a:t>$0.00</a:t>
            </a:r>
            <a:endParaRPr sz="1200">
              <a:latin typeface="Arial"/>
              <a:cs typeface="Arial"/>
            </a:endParaRPr>
          </a:p>
        </p:txBody>
      </p:sp>
      <p:sp>
        <p:nvSpPr>
          <p:cNvPr id="96" name="object 96"/>
          <p:cNvSpPr txBox="1"/>
          <p:nvPr/>
        </p:nvSpPr>
        <p:spPr>
          <a:xfrm>
            <a:off x="10986947" y="3818108"/>
            <a:ext cx="501015" cy="210820"/>
          </a:xfrm>
          <a:prstGeom prst="rect">
            <a:avLst/>
          </a:prstGeom>
        </p:spPr>
        <p:txBody>
          <a:bodyPr vert="horz" wrap="square" lIns="0" tIns="14604" rIns="0" bIns="0" rtlCol="0">
            <a:spAutoFit/>
          </a:bodyPr>
          <a:lstStyle/>
          <a:p>
            <a:pPr marL="12700">
              <a:lnSpc>
                <a:spcPct val="100000"/>
              </a:lnSpc>
              <a:spcBef>
                <a:spcPts val="114"/>
              </a:spcBef>
            </a:pPr>
            <a:r>
              <a:rPr sz="1200" spc="130">
                <a:latin typeface="Arial"/>
                <a:cs typeface="Arial"/>
              </a:rPr>
              <a:t>$0.00</a:t>
            </a:r>
            <a:endParaRPr sz="1200">
              <a:latin typeface="Arial"/>
              <a:cs typeface="Arial"/>
            </a:endParaRPr>
          </a:p>
        </p:txBody>
      </p:sp>
      <p:sp>
        <p:nvSpPr>
          <p:cNvPr id="97" name="object 97"/>
          <p:cNvSpPr txBox="1"/>
          <p:nvPr/>
        </p:nvSpPr>
        <p:spPr>
          <a:xfrm>
            <a:off x="12138805" y="3818108"/>
            <a:ext cx="501015" cy="210820"/>
          </a:xfrm>
          <a:prstGeom prst="rect">
            <a:avLst/>
          </a:prstGeom>
        </p:spPr>
        <p:txBody>
          <a:bodyPr vert="horz" wrap="square" lIns="0" tIns="14604" rIns="0" bIns="0" rtlCol="0">
            <a:spAutoFit/>
          </a:bodyPr>
          <a:lstStyle/>
          <a:p>
            <a:pPr marL="12700">
              <a:lnSpc>
                <a:spcPct val="100000"/>
              </a:lnSpc>
              <a:spcBef>
                <a:spcPts val="114"/>
              </a:spcBef>
            </a:pPr>
            <a:r>
              <a:rPr sz="1200" spc="130">
                <a:latin typeface="Arial"/>
                <a:cs typeface="Arial"/>
              </a:rPr>
              <a:t>$0.00</a:t>
            </a:r>
            <a:endParaRPr sz="1200">
              <a:latin typeface="Arial"/>
              <a:cs typeface="Arial"/>
            </a:endParaRPr>
          </a:p>
        </p:txBody>
      </p:sp>
      <p:sp>
        <p:nvSpPr>
          <p:cNvPr id="98" name="object 98"/>
          <p:cNvSpPr txBox="1"/>
          <p:nvPr/>
        </p:nvSpPr>
        <p:spPr>
          <a:xfrm>
            <a:off x="226569" y="3417384"/>
            <a:ext cx="3201670" cy="1751120"/>
          </a:xfrm>
          <a:prstGeom prst="rect">
            <a:avLst/>
          </a:prstGeom>
        </p:spPr>
        <p:txBody>
          <a:bodyPr vert="horz" wrap="square" lIns="0" tIns="24765" rIns="0" bIns="0" rtlCol="0">
            <a:spAutoFit/>
          </a:bodyPr>
          <a:lstStyle/>
          <a:p>
            <a:pPr marL="12700">
              <a:lnSpc>
                <a:spcPct val="100000"/>
              </a:lnSpc>
              <a:spcBef>
                <a:spcPts val="195"/>
              </a:spcBef>
              <a:tabLst>
                <a:tab pos="2342515" algn="l"/>
              </a:tabLst>
            </a:pPr>
            <a:r>
              <a:rPr lang="en-US" sz="1200" b="1" spc="155">
                <a:latin typeface="Arial"/>
                <a:cs typeface="Arial"/>
              </a:rPr>
              <a:t>Cash</a:t>
            </a:r>
            <a:r>
              <a:rPr lang="en-US" sz="1200" b="1" spc="30">
                <a:latin typeface="Arial"/>
                <a:cs typeface="Arial"/>
              </a:rPr>
              <a:t> </a:t>
            </a:r>
            <a:r>
              <a:rPr lang="en-US" sz="1200" b="1" spc="150">
                <a:latin typeface="Arial"/>
                <a:cs typeface="Arial"/>
              </a:rPr>
              <a:t>Flow</a:t>
            </a:r>
            <a:r>
              <a:rPr lang="en-US" sz="1200" b="1">
                <a:latin typeface="Arial"/>
                <a:cs typeface="Arial"/>
              </a:rPr>
              <a:t>	</a:t>
            </a:r>
            <a:r>
              <a:rPr lang="en-US" sz="1200" spc="100">
                <a:latin typeface="Arial"/>
                <a:cs typeface="Arial"/>
              </a:rPr>
              <a:t>$43,211.45</a:t>
            </a:r>
            <a:endParaRPr lang="en-US" sz="1200">
              <a:latin typeface="Arial"/>
              <a:cs typeface="Arial"/>
            </a:endParaRPr>
          </a:p>
          <a:p>
            <a:pPr marL="12700">
              <a:lnSpc>
                <a:spcPct val="100000"/>
              </a:lnSpc>
              <a:spcBef>
                <a:spcPts val="100"/>
              </a:spcBef>
            </a:pPr>
            <a:r>
              <a:rPr sz="1200" b="1" spc="180">
                <a:latin typeface="Arial"/>
                <a:cs typeface="Arial"/>
              </a:rPr>
              <a:t>Transfers</a:t>
            </a:r>
            <a:r>
              <a:rPr sz="1200" b="1" spc="50">
                <a:latin typeface="Arial"/>
                <a:cs typeface="Arial"/>
              </a:rPr>
              <a:t> </a:t>
            </a:r>
            <a:r>
              <a:rPr sz="1200" b="1" spc="185">
                <a:latin typeface="Arial"/>
                <a:cs typeface="Arial"/>
              </a:rPr>
              <a:t>from</a:t>
            </a:r>
            <a:r>
              <a:rPr sz="1200" b="1" spc="-60">
                <a:latin typeface="Arial"/>
                <a:cs typeface="Arial"/>
              </a:rPr>
              <a:t> </a:t>
            </a:r>
            <a:r>
              <a:rPr sz="1200" b="1" spc="210">
                <a:latin typeface="Arial"/>
                <a:cs typeface="Arial"/>
              </a:rPr>
              <a:t>Reserves</a:t>
            </a:r>
            <a:endParaRPr sz="1200">
              <a:latin typeface="Arial"/>
              <a:cs typeface="Arial"/>
            </a:endParaRPr>
          </a:p>
          <a:p>
            <a:pPr marL="12700">
              <a:lnSpc>
                <a:spcPct val="100000"/>
              </a:lnSpc>
              <a:spcBef>
                <a:spcPts val="95"/>
              </a:spcBef>
              <a:tabLst>
                <a:tab pos="2342515" algn="l"/>
              </a:tabLst>
            </a:pPr>
            <a:r>
              <a:rPr lang="en-US" sz="1200" b="1" spc="155">
                <a:latin typeface="Arial"/>
                <a:cs typeface="Arial"/>
              </a:rPr>
              <a:t>Change</a:t>
            </a:r>
            <a:r>
              <a:rPr lang="en-US" sz="1200" b="1" spc="95">
                <a:latin typeface="Arial"/>
                <a:cs typeface="Arial"/>
              </a:rPr>
              <a:t> </a:t>
            </a:r>
            <a:r>
              <a:rPr lang="en-US" sz="1200" b="1" spc="140">
                <a:latin typeface="Arial"/>
                <a:cs typeface="Arial"/>
              </a:rPr>
              <a:t>in</a:t>
            </a:r>
            <a:r>
              <a:rPr lang="en-US" sz="1200" b="1" spc="40">
                <a:latin typeface="Arial"/>
                <a:cs typeface="Arial"/>
              </a:rPr>
              <a:t> </a:t>
            </a:r>
            <a:r>
              <a:rPr lang="en-US" sz="1200" b="1" spc="150">
                <a:latin typeface="Arial"/>
                <a:cs typeface="Arial"/>
              </a:rPr>
              <a:t>Reserves</a:t>
            </a:r>
            <a:r>
              <a:rPr lang="en-US" sz="1200" b="1">
                <a:latin typeface="Arial"/>
                <a:cs typeface="Arial"/>
              </a:rPr>
              <a:t>	</a:t>
            </a:r>
            <a:r>
              <a:rPr sz="1200" spc="125">
                <a:latin typeface="Arial"/>
                <a:cs typeface="Arial"/>
              </a:rPr>
              <a:t>$7,217.32</a:t>
            </a:r>
            <a:endParaRPr sz="1200">
              <a:latin typeface="Arial"/>
              <a:cs typeface="Arial"/>
            </a:endParaRPr>
          </a:p>
          <a:p>
            <a:pPr>
              <a:lnSpc>
                <a:spcPct val="100000"/>
              </a:lnSpc>
              <a:spcBef>
                <a:spcPts val="250"/>
              </a:spcBef>
            </a:pPr>
            <a:endParaRPr sz="1200">
              <a:latin typeface="Arial"/>
              <a:cs typeface="Arial"/>
            </a:endParaRPr>
          </a:p>
          <a:p>
            <a:pPr marL="12700">
              <a:lnSpc>
                <a:spcPct val="100000"/>
              </a:lnSpc>
              <a:tabLst>
                <a:tab pos="2251075" algn="l"/>
              </a:tabLst>
            </a:pPr>
            <a:r>
              <a:rPr lang="en-US" sz="1200" b="1" spc="229">
                <a:latin typeface="Arial"/>
                <a:cs typeface="Arial"/>
              </a:rPr>
              <a:t>New</a:t>
            </a:r>
            <a:r>
              <a:rPr lang="en-US" sz="1200" b="1" spc="20">
                <a:latin typeface="Arial"/>
                <a:cs typeface="Arial"/>
              </a:rPr>
              <a:t> </a:t>
            </a:r>
            <a:r>
              <a:rPr lang="en-US" sz="1200" b="1" spc="150">
                <a:latin typeface="Arial"/>
                <a:cs typeface="Arial"/>
              </a:rPr>
              <a:t>Reserves</a:t>
            </a:r>
            <a:r>
              <a:rPr lang="en-US" sz="1200" b="1">
                <a:latin typeface="Arial"/>
                <a:cs typeface="Arial"/>
              </a:rPr>
              <a:t>	</a:t>
            </a:r>
            <a:r>
              <a:rPr lang="en-US" sz="1200" spc="100">
                <a:latin typeface="Arial"/>
                <a:cs typeface="Arial"/>
              </a:rPr>
              <a:t>$141,769.10</a:t>
            </a:r>
            <a:endParaRPr lang="en-US" sz="1200">
              <a:latin typeface="Arial"/>
              <a:cs typeface="Arial"/>
            </a:endParaRPr>
          </a:p>
        </p:txBody>
      </p:sp>
      <p:sp>
        <p:nvSpPr>
          <p:cNvPr id="99" name="object 99"/>
          <p:cNvSpPr txBox="1"/>
          <p:nvPr/>
        </p:nvSpPr>
        <p:spPr>
          <a:xfrm>
            <a:off x="3616909" y="4208430"/>
            <a:ext cx="962660" cy="384078"/>
          </a:xfrm>
          <a:prstGeom prst="rect">
            <a:avLst/>
          </a:prstGeom>
        </p:spPr>
        <p:txBody>
          <a:bodyPr vert="horz" wrap="square" lIns="0" tIns="14604" rIns="0" bIns="0" rtlCol="0">
            <a:spAutoFit/>
          </a:bodyPr>
          <a:lstStyle/>
          <a:p>
            <a:pPr marL="12700">
              <a:lnSpc>
                <a:spcPct val="100000"/>
              </a:lnSpc>
              <a:spcBef>
                <a:spcPts val="114"/>
              </a:spcBef>
            </a:pPr>
            <a:r>
              <a:rPr lang="en-US" sz="1200" spc="100">
                <a:latin typeface="Arial"/>
                <a:cs typeface="Arial"/>
              </a:rPr>
              <a:t>$150,244.33</a:t>
            </a:r>
            <a:endParaRPr lang="en-US" sz="1200">
              <a:latin typeface="Arial"/>
              <a:cs typeface="Arial"/>
            </a:endParaRPr>
          </a:p>
        </p:txBody>
      </p:sp>
      <p:sp>
        <p:nvSpPr>
          <p:cNvPr id="100" name="object 100"/>
          <p:cNvSpPr txBox="1"/>
          <p:nvPr/>
        </p:nvSpPr>
        <p:spPr>
          <a:xfrm>
            <a:off x="4768766" y="4208430"/>
            <a:ext cx="962660" cy="384078"/>
          </a:xfrm>
          <a:prstGeom prst="rect">
            <a:avLst/>
          </a:prstGeom>
        </p:spPr>
        <p:txBody>
          <a:bodyPr vert="horz" wrap="square" lIns="0" tIns="14604" rIns="0" bIns="0" rtlCol="0">
            <a:spAutoFit/>
          </a:bodyPr>
          <a:lstStyle/>
          <a:p>
            <a:pPr marL="12700">
              <a:lnSpc>
                <a:spcPct val="100000"/>
              </a:lnSpc>
              <a:spcBef>
                <a:spcPts val="114"/>
              </a:spcBef>
            </a:pPr>
            <a:r>
              <a:rPr lang="en-US" sz="1200" spc="100">
                <a:latin typeface="Arial"/>
                <a:cs typeface="Arial"/>
              </a:rPr>
              <a:t>$140,244.33</a:t>
            </a:r>
            <a:endParaRPr lang="en-US" sz="1200">
              <a:latin typeface="Arial"/>
              <a:cs typeface="Arial"/>
            </a:endParaRPr>
          </a:p>
        </p:txBody>
      </p:sp>
      <p:sp>
        <p:nvSpPr>
          <p:cNvPr id="101" name="object 101"/>
          <p:cNvSpPr txBox="1"/>
          <p:nvPr/>
        </p:nvSpPr>
        <p:spPr>
          <a:xfrm>
            <a:off x="5920973" y="4208430"/>
            <a:ext cx="962660" cy="384078"/>
          </a:xfrm>
          <a:prstGeom prst="rect">
            <a:avLst/>
          </a:prstGeom>
        </p:spPr>
        <p:txBody>
          <a:bodyPr vert="horz" wrap="square" lIns="0" tIns="14604" rIns="0" bIns="0" rtlCol="0">
            <a:spAutoFit/>
          </a:bodyPr>
          <a:lstStyle/>
          <a:p>
            <a:pPr marL="12700">
              <a:lnSpc>
                <a:spcPct val="100000"/>
              </a:lnSpc>
              <a:spcBef>
                <a:spcPts val="114"/>
              </a:spcBef>
            </a:pPr>
            <a:r>
              <a:rPr lang="en-US" sz="1200" spc="100">
                <a:latin typeface="Arial"/>
                <a:cs typeface="Arial"/>
              </a:rPr>
              <a:t>$140,244.33</a:t>
            </a:r>
            <a:endParaRPr lang="en-US" sz="1200">
              <a:latin typeface="Arial"/>
              <a:cs typeface="Arial"/>
            </a:endParaRPr>
          </a:p>
        </p:txBody>
      </p:sp>
      <p:sp>
        <p:nvSpPr>
          <p:cNvPr id="102" name="object 102"/>
          <p:cNvSpPr txBox="1"/>
          <p:nvPr/>
        </p:nvSpPr>
        <p:spPr>
          <a:xfrm>
            <a:off x="7072830" y="4208430"/>
            <a:ext cx="962660" cy="384078"/>
          </a:xfrm>
          <a:prstGeom prst="rect">
            <a:avLst/>
          </a:prstGeom>
        </p:spPr>
        <p:txBody>
          <a:bodyPr vert="horz" wrap="square" lIns="0" tIns="14604" rIns="0" bIns="0" rtlCol="0">
            <a:spAutoFit/>
          </a:bodyPr>
          <a:lstStyle/>
          <a:p>
            <a:pPr marL="12700">
              <a:lnSpc>
                <a:spcPct val="100000"/>
              </a:lnSpc>
              <a:spcBef>
                <a:spcPts val="114"/>
              </a:spcBef>
            </a:pPr>
            <a:r>
              <a:rPr lang="en-US" sz="1200" spc="100">
                <a:latin typeface="Arial"/>
                <a:cs typeface="Arial"/>
              </a:rPr>
              <a:t>$140,244.33</a:t>
            </a:r>
            <a:endParaRPr lang="en-US" sz="1200">
              <a:latin typeface="Arial"/>
              <a:cs typeface="Arial"/>
            </a:endParaRPr>
          </a:p>
        </p:txBody>
      </p:sp>
      <p:sp>
        <p:nvSpPr>
          <p:cNvPr id="103" name="object 103"/>
          <p:cNvSpPr txBox="1"/>
          <p:nvPr/>
        </p:nvSpPr>
        <p:spPr>
          <a:xfrm>
            <a:off x="8225036" y="4208430"/>
            <a:ext cx="962660" cy="384078"/>
          </a:xfrm>
          <a:prstGeom prst="rect">
            <a:avLst/>
          </a:prstGeom>
        </p:spPr>
        <p:txBody>
          <a:bodyPr vert="horz" wrap="square" lIns="0" tIns="14604" rIns="0" bIns="0" rtlCol="0">
            <a:spAutoFit/>
          </a:bodyPr>
          <a:lstStyle/>
          <a:p>
            <a:pPr marL="12700">
              <a:lnSpc>
                <a:spcPct val="100000"/>
              </a:lnSpc>
              <a:spcBef>
                <a:spcPts val="114"/>
              </a:spcBef>
            </a:pPr>
            <a:r>
              <a:rPr lang="en-US" sz="1200" spc="100">
                <a:latin typeface="Arial"/>
                <a:cs typeface="Arial"/>
              </a:rPr>
              <a:t>$130,244.33</a:t>
            </a:r>
            <a:endParaRPr lang="en-US" sz="1200">
              <a:latin typeface="Arial"/>
              <a:cs typeface="Arial"/>
            </a:endParaRPr>
          </a:p>
        </p:txBody>
      </p:sp>
      <p:sp>
        <p:nvSpPr>
          <p:cNvPr id="104" name="object 104"/>
          <p:cNvSpPr txBox="1"/>
          <p:nvPr/>
        </p:nvSpPr>
        <p:spPr>
          <a:xfrm>
            <a:off x="9377068" y="4208430"/>
            <a:ext cx="962660" cy="384078"/>
          </a:xfrm>
          <a:prstGeom prst="rect">
            <a:avLst/>
          </a:prstGeom>
        </p:spPr>
        <p:txBody>
          <a:bodyPr vert="horz" wrap="square" lIns="0" tIns="14604" rIns="0" bIns="0" rtlCol="0">
            <a:spAutoFit/>
          </a:bodyPr>
          <a:lstStyle/>
          <a:p>
            <a:pPr marL="12700">
              <a:lnSpc>
                <a:spcPct val="100000"/>
              </a:lnSpc>
              <a:spcBef>
                <a:spcPts val="114"/>
              </a:spcBef>
            </a:pPr>
            <a:r>
              <a:rPr lang="en-US" sz="1200" spc="100">
                <a:latin typeface="Arial"/>
                <a:cs typeface="Arial"/>
              </a:rPr>
              <a:t>$130,244.33</a:t>
            </a:r>
            <a:endParaRPr lang="en-US" sz="1200">
              <a:latin typeface="Arial"/>
              <a:cs typeface="Arial"/>
            </a:endParaRPr>
          </a:p>
        </p:txBody>
      </p:sp>
      <p:sp>
        <p:nvSpPr>
          <p:cNvPr id="105" name="object 105"/>
          <p:cNvSpPr txBox="1"/>
          <p:nvPr/>
        </p:nvSpPr>
        <p:spPr>
          <a:xfrm>
            <a:off x="10528577" y="4208430"/>
            <a:ext cx="962660" cy="384078"/>
          </a:xfrm>
          <a:prstGeom prst="rect">
            <a:avLst/>
          </a:prstGeom>
        </p:spPr>
        <p:txBody>
          <a:bodyPr vert="horz" wrap="square" lIns="0" tIns="14604" rIns="0" bIns="0" rtlCol="0">
            <a:spAutoFit/>
          </a:bodyPr>
          <a:lstStyle/>
          <a:p>
            <a:pPr marL="12700">
              <a:lnSpc>
                <a:spcPct val="100000"/>
              </a:lnSpc>
              <a:spcBef>
                <a:spcPts val="114"/>
              </a:spcBef>
            </a:pPr>
            <a:r>
              <a:rPr lang="en-US" sz="1200" spc="100">
                <a:latin typeface="Arial"/>
                <a:cs typeface="Arial"/>
              </a:rPr>
              <a:t>$130,244.33</a:t>
            </a:r>
            <a:endParaRPr lang="en-US" sz="1200">
              <a:latin typeface="Arial"/>
              <a:cs typeface="Arial"/>
            </a:endParaRPr>
          </a:p>
        </p:txBody>
      </p:sp>
      <p:sp>
        <p:nvSpPr>
          <p:cNvPr id="106" name="object 106"/>
          <p:cNvSpPr txBox="1"/>
          <p:nvPr/>
        </p:nvSpPr>
        <p:spPr>
          <a:xfrm>
            <a:off x="11680609" y="4208430"/>
            <a:ext cx="962660" cy="384078"/>
          </a:xfrm>
          <a:prstGeom prst="rect">
            <a:avLst/>
          </a:prstGeom>
        </p:spPr>
        <p:txBody>
          <a:bodyPr vert="horz" wrap="square" lIns="0" tIns="14604" rIns="0" bIns="0" rtlCol="0">
            <a:spAutoFit/>
          </a:bodyPr>
          <a:lstStyle/>
          <a:p>
            <a:pPr marL="12700">
              <a:lnSpc>
                <a:spcPct val="100000"/>
              </a:lnSpc>
              <a:spcBef>
                <a:spcPts val="114"/>
              </a:spcBef>
            </a:pPr>
            <a:r>
              <a:rPr lang="en-US" sz="1200" spc="100">
                <a:latin typeface="Arial"/>
                <a:cs typeface="Arial"/>
              </a:rPr>
              <a:t>$120,244.33</a:t>
            </a:r>
            <a:endParaRPr lang="en-US" sz="1200">
              <a:latin typeface="Arial"/>
              <a:cs typeface="Arial"/>
            </a:endParaRPr>
          </a:p>
        </p:txBody>
      </p:sp>
      <p:sp>
        <p:nvSpPr>
          <p:cNvPr id="107" name="object 107"/>
          <p:cNvSpPr txBox="1"/>
          <p:nvPr/>
        </p:nvSpPr>
        <p:spPr>
          <a:xfrm>
            <a:off x="226569" y="7712710"/>
            <a:ext cx="16393794" cy="2574290"/>
          </a:xfrm>
          <a:prstGeom prst="rect">
            <a:avLst/>
          </a:prstGeom>
        </p:spPr>
        <p:txBody>
          <a:bodyPr vert="horz" wrap="square" lIns="0" tIns="24765" rIns="0" bIns="0" rtlCol="0">
            <a:spAutoFit/>
          </a:bodyPr>
          <a:lstStyle/>
          <a:p>
            <a:pPr marL="12700">
              <a:lnSpc>
                <a:spcPct val="100000"/>
              </a:lnSpc>
              <a:spcBef>
                <a:spcPts val="195"/>
              </a:spcBef>
            </a:pPr>
            <a:r>
              <a:rPr lang="en-US" sz="1200" spc="125">
                <a:latin typeface="Arial"/>
                <a:cs typeface="Arial"/>
              </a:rPr>
              <a:t>Instructions:</a:t>
            </a:r>
            <a:endParaRPr lang="en-US" sz="1200">
              <a:latin typeface="Arial"/>
              <a:cs typeface="Arial"/>
            </a:endParaRPr>
          </a:p>
          <a:p>
            <a:pPr marL="12700">
              <a:lnSpc>
                <a:spcPct val="100000"/>
              </a:lnSpc>
              <a:spcBef>
                <a:spcPts val="100"/>
              </a:spcBef>
            </a:pPr>
            <a:r>
              <a:rPr sz="1200" spc="175">
                <a:latin typeface="Arial"/>
                <a:cs typeface="Arial"/>
              </a:rPr>
              <a:t>The</a:t>
            </a:r>
            <a:r>
              <a:rPr sz="1200" spc="50">
                <a:latin typeface="Arial"/>
                <a:cs typeface="Arial"/>
              </a:rPr>
              <a:t> </a:t>
            </a:r>
            <a:r>
              <a:rPr sz="1200" spc="130">
                <a:latin typeface="Arial"/>
                <a:cs typeface="Arial"/>
              </a:rPr>
              <a:t>operating</a:t>
            </a:r>
            <a:r>
              <a:rPr sz="1200" spc="50">
                <a:latin typeface="Arial"/>
                <a:cs typeface="Arial"/>
              </a:rPr>
              <a:t> </a:t>
            </a:r>
            <a:r>
              <a:rPr sz="1200" spc="160">
                <a:latin typeface="Arial"/>
                <a:cs typeface="Arial"/>
              </a:rPr>
              <a:t>account</a:t>
            </a:r>
            <a:r>
              <a:rPr sz="1200" spc="75">
                <a:latin typeface="Arial"/>
                <a:cs typeface="Arial"/>
              </a:rPr>
              <a:t> </a:t>
            </a:r>
            <a:r>
              <a:rPr sz="1200" spc="195">
                <a:latin typeface="Arial"/>
                <a:cs typeface="Arial"/>
              </a:rPr>
              <a:t>cash</a:t>
            </a:r>
            <a:r>
              <a:rPr sz="1200" spc="50">
                <a:latin typeface="Arial"/>
                <a:cs typeface="Arial"/>
              </a:rPr>
              <a:t> </a:t>
            </a:r>
            <a:r>
              <a:rPr sz="1200" spc="170">
                <a:latin typeface="Arial"/>
                <a:cs typeface="Arial"/>
              </a:rPr>
              <a:t>number</a:t>
            </a:r>
            <a:r>
              <a:rPr sz="1200" spc="90">
                <a:latin typeface="Arial"/>
                <a:cs typeface="Arial"/>
              </a:rPr>
              <a:t> </a:t>
            </a:r>
            <a:r>
              <a:rPr sz="1200" spc="114">
                <a:latin typeface="Arial"/>
                <a:cs typeface="Arial"/>
              </a:rPr>
              <a:t>(highlighted</a:t>
            </a:r>
            <a:r>
              <a:rPr sz="1200" spc="55">
                <a:latin typeface="Arial"/>
                <a:cs typeface="Arial"/>
              </a:rPr>
              <a:t> </a:t>
            </a:r>
            <a:r>
              <a:rPr sz="1200" spc="114">
                <a:latin typeface="Arial"/>
                <a:cs typeface="Arial"/>
              </a:rPr>
              <a:t>in</a:t>
            </a:r>
            <a:r>
              <a:rPr sz="1200" spc="50">
                <a:latin typeface="Arial"/>
                <a:cs typeface="Arial"/>
              </a:rPr>
              <a:t> </a:t>
            </a:r>
            <a:r>
              <a:rPr sz="1200" spc="135">
                <a:latin typeface="Arial"/>
                <a:cs typeface="Arial"/>
              </a:rPr>
              <a:t>green)</a:t>
            </a:r>
            <a:r>
              <a:rPr sz="1200" spc="90">
                <a:latin typeface="Arial"/>
                <a:cs typeface="Arial"/>
              </a:rPr>
              <a:t> </a:t>
            </a:r>
            <a:r>
              <a:rPr sz="1200" spc="185">
                <a:latin typeface="Arial"/>
                <a:cs typeface="Arial"/>
              </a:rPr>
              <a:t>can</a:t>
            </a:r>
            <a:r>
              <a:rPr sz="1200" spc="50">
                <a:latin typeface="Arial"/>
                <a:cs typeface="Arial"/>
              </a:rPr>
              <a:t> </a:t>
            </a:r>
            <a:r>
              <a:rPr sz="1200" spc="170">
                <a:latin typeface="Arial"/>
                <a:cs typeface="Arial"/>
              </a:rPr>
              <a:t>be</a:t>
            </a:r>
            <a:r>
              <a:rPr sz="1200" spc="55">
                <a:latin typeface="Arial"/>
                <a:cs typeface="Arial"/>
              </a:rPr>
              <a:t> </a:t>
            </a:r>
            <a:r>
              <a:rPr sz="1200" spc="120">
                <a:latin typeface="Arial"/>
                <a:cs typeface="Arial"/>
              </a:rPr>
              <a:t>pulled</a:t>
            </a:r>
            <a:r>
              <a:rPr sz="1200" spc="50">
                <a:latin typeface="Arial"/>
                <a:cs typeface="Arial"/>
              </a:rPr>
              <a:t> </a:t>
            </a:r>
            <a:r>
              <a:rPr sz="1200" spc="150">
                <a:latin typeface="Arial"/>
                <a:cs typeface="Arial"/>
              </a:rPr>
              <a:t>from</a:t>
            </a:r>
            <a:r>
              <a:rPr sz="1200" spc="140">
                <a:latin typeface="Arial"/>
                <a:cs typeface="Arial"/>
              </a:rPr>
              <a:t> </a:t>
            </a:r>
            <a:r>
              <a:rPr sz="1200" spc="155">
                <a:latin typeface="Arial"/>
                <a:cs typeface="Arial"/>
              </a:rPr>
              <a:t>Quickbooks</a:t>
            </a:r>
            <a:r>
              <a:rPr sz="1200" spc="140">
                <a:latin typeface="Arial"/>
                <a:cs typeface="Arial"/>
              </a:rPr>
              <a:t> </a:t>
            </a:r>
            <a:r>
              <a:rPr sz="1200" spc="110">
                <a:latin typeface="Arial"/>
                <a:cs typeface="Arial"/>
              </a:rPr>
              <a:t>after</a:t>
            </a:r>
            <a:r>
              <a:rPr sz="1200" spc="90">
                <a:latin typeface="Arial"/>
                <a:cs typeface="Arial"/>
              </a:rPr>
              <a:t> </a:t>
            </a:r>
            <a:r>
              <a:rPr sz="1200" spc="135">
                <a:latin typeface="Arial"/>
                <a:cs typeface="Arial"/>
              </a:rPr>
              <a:t>reconciling</a:t>
            </a:r>
            <a:r>
              <a:rPr sz="1200" spc="50">
                <a:latin typeface="Arial"/>
                <a:cs typeface="Arial"/>
              </a:rPr>
              <a:t> </a:t>
            </a:r>
            <a:r>
              <a:rPr sz="1200" spc="140">
                <a:latin typeface="Arial"/>
                <a:cs typeface="Arial"/>
              </a:rPr>
              <a:t>with</a:t>
            </a:r>
            <a:r>
              <a:rPr sz="1200" spc="55">
                <a:latin typeface="Arial"/>
                <a:cs typeface="Arial"/>
              </a:rPr>
              <a:t> </a:t>
            </a:r>
            <a:r>
              <a:rPr sz="1200" spc="130">
                <a:latin typeface="Arial"/>
                <a:cs typeface="Arial"/>
              </a:rPr>
              <a:t>your</a:t>
            </a:r>
            <a:r>
              <a:rPr sz="1200" spc="85">
                <a:latin typeface="Arial"/>
                <a:cs typeface="Arial"/>
              </a:rPr>
              <a:t> </a:t>
            </a:r>
            <a:r>
              <a:rPr sz="1200" spc="155">
                <a:latin typeface="Arial"/>
                <a:cs typeface="Arial"/>
              </a:rPr>
              <a:t>bank</a:t>
            </a:r>
            <a:r>
              <a:rPr sz="1200" spc="40">
                <a:latin typeface="Arial"/>
                <a:cs typeface="Arial"/>
              </a:rPr>
              <a:t> </a:t>
            </a:r>
            <a:r>
              <a:rPr sz="1200" spc="145">
                <a:latin typeface="Arial"/>
                <a:cs typeface="Arial"/>
              </a:rPr>
              <a:t>statement.</a:t>
            </a:r>
            <a:r>
              <a:rPr sz="1200" spc="65">
                <a:latin typeface="Arial"/>
                <a:cs typeface="Arial"/>
              </a:rPr>
              <a:t> </a:t>
            </a:r>
            <a:r>
              <a:rPr sz="1200" spc="204">
                <a:latin typeface="Arial"/>
                <a:cs typeface="Arial"/>
              </a:rPr>
              <a:t>Be</a:t>
            </a:r>
            <a:r>
              <a:rPr sz="1200" spc="50">
                <a:latin typeface="Arial"/>
                <a:cs typeface="Arial"/>
              </a:rPr>
              <a:t> </a:t>
            </a:r>
            <a:r>
              <a:rPr sz="1200" spc="165">
                <a:latin typeface="Arial"/>
                <a:cs typeface="Arial"/>
              </a:rPr>
              <a:t>sure</a:t>
            </a:r>
            <a:r>
              <a:rPr sz="1200" spc="50">
                <a:latin typeface="Arial"/>
                <a:cs typeface="Arial"/>
              </a:rPr>
              <a:t> </a:t>
            </a:r>
            <a:r>
              <a:rPr sz="1200" spc="130">
                <a:latin typeface="Arial"/>
                <a:cs typeface="Arial"/>
              </a:rPr>
              <a:t>to</a:t>
            </a:r>
            <a:r>
              <a:rPr sz="1200" spc="50">
                <a:latin typeface="Arial"/>
                <a:cs typeface="Arial"/>
              </a:rPr>
              <a:t> </a:t>
            </a:r>
            <a:r>
              <a:rPr sz="1200" spc="105">
                <a:latin typeface="Arial"/>
                <a:cs typeface="Arial"/>
              </a:rPr>
              <a:t>pull</a:t>
            </a:r>
            <a:r>
              <a:rPr sz="1200" spc="55">
                <a:latin typeface="Arial"/>
                <a:cs typeface="Arial"/>
              </a:rPr>
              <a:t> </a:t>
            </a:r>
            <a:r>
              <a:rPr sz="1200" spc="130">
                <a:latin typeface="Arial"/>
                <a:cs typeface="Arial"/>
              </a:rPr>
              <a:t>your</a:t>
            </a:r>
            <a:r>
              <a:rPr sz="1200" spc="90">
                <a:latin typeface="Arial"/>
                <a:cs typeface="Arial"/>
              </a:rPr>
              <a:t> </a:t>
            </a:r>
            <a:r>
              <a:rPr sz="1200" spc="125">
                <a:latin typeface="Arial"/>
                <a:cs typeface="Arial"/>
              </a:rPr>
              <a:t>report</a:t>
            </a:r>
            <a:r>
              <a:rPr sz="1200" spc="70">
                <a:latin typeface="Arial"/>
                <a:cs typeface="Arial"/>
              </a:rPr>
              <a:t> </a:t>
            </a:r>
            <a:r>
              <a:rPr sz="1200" spc="110">
                <a:latin typeface="Arial"/>
                <a:cs typeface="Arial"/>
              </a:rPr>
              <a:t>is</a:t>
            </a:r>
            <a:r>
              <a:rPr sz="1200" spc="140">
                <a:latin typeface="Arial"/>
                <a:cs typeface="Arial"/>
              </a:rPr>
              <a:t> </a:t>
            </a:r>
            <a:r>
              <a:rPr sz="1200" spc="170">
                <a:latin typeface="Arial"/>
                <a:cs typeface="Arial"/>
              </a:rPr>
              <a:t>on</a:t>
            </a:r>
            <a:r>
              <a:rPr sz="1200" spc="55">
                <a:latin typeface="Arial"/>
                <a:cs typeface="Arial"/>
              </a:rPr>
              <a:t> </a:t>
            </a:r>
            <a:r>
              <a:rPr sz="1200" spc="190">
                <a:latin typeface="Arial"/>
                <a:cs typeface="Arial"/>
              </a:rPr>
              <a:t>a</a:t>
            </a:r>
            <a:r>
              <a:rPr sz="1200" spc="50">
                <a:latin typeface="Arial"/>
                <a:cs typeface="Arial"/>
              </a:rPr>
              <a:t> </a:t>
            </a:r>
            <a:r>
              <a:rPr sz="1200" spc="170">
                <a:latin typeface="Arial"/>
                <a:cs typeface="Arial"/>
              </a:rPr>
              <a:t>"cash</a:t>
            </a:r>
            <a:r>
              <a:rPr sz="1200" spc="50">
                <a:latin typeface="Arial"/>
                <a:cs typeface="Arial"/>
              </a:rPr>
              <a:t> </a:t>
            </a:r>
            <a:r>
              <a:rPr sz="1200" spc="130">
                <a:latin typeface="Arial"/>
                <a:cs typeface="Arial"/>
              </a:rPr>
              <a:t>basis."</a:t>
            </a:r>
            <a:endParaRPr sz="1200">
              <a:latin typeface="Arial"/>
              <a:cs typeface="Arial"/>
            </a:endParaRPr>
          </a:p>
          <a:p>
            <a:pPr marL="12700">
              <a:lnSpc>
                <a:spcPct val="100000"/>
              </a:lnSpc>
              <a:spcBef>
                <a:spcPts val="95"/>
              </a:spcBef>
            </a:pPr>
            <a:r>
              <a:rPr lang="en-US" sz="1200" spc="160">
                <a:latin typeface="Arial"/>
                <a:cs typeface="Arial"/>
              </a:rPr>
              <a:t>The</a:t>
            </a:r>
            <a:r>
              <a:rPr lang="en-US" sz="1200" spc="100">
                <a:latin typeface="Arial"/>
                <a:cs typeface="Arial"/>
              </a:rPr>
              <a:t> </a:t>
            </a:r>
            <a:r>
              <a:rPr lang="en-US" sz="1200" spc="180">
                <a:latin typeface="Arial"/>
                <a:cs typeface="Arial"/>
              </a:rPr>
              <a:t>opening</a:t>
            </a:r>
            <a:r>
              <a:rPr lang="en-US" sz="1200" spc="45">
                <a:latin typeface="Arial"/>
                <a:cs typeface="Arial"/>
              </a:rPr>
              <a:t> </a:t>
            </a:r>
            <a:r>
              <a:rPr lang="en-US" sz="1200" spc="170">
                <a:latin typeface="Arial"/>
                <a:cs typeface="Arial"/>
              </a:rPr>
              <a:t>Reserves</a:t>
            </a:r>
            <a:r>
              <a:rPr lang="en-US" sz="1200" spc="55">
                <a:latin typeface="Arial"/>
                <a:cs typeface="Arial"/>
              </a:rPr>
              <a:t> </a:t>
            </a:r>
            <a:r>
              <a:rPr lang="en-US" sz="1200" spc="195">
                <a:latin typeface="Arial"/>
                <a:cs typeface="Arial"/>
              </a:rPr>
              <a:t>number</a:t>
            </a:r>
            <a:r>
              <a:rPr lang="en-US" sz="1200" spc="20">
                <a:latin typeface="Arial"/>
                <a:cs typeface="Arial"/>
              </a:rPr>
              <a:t> </a:t>
            </a:r>
            <a:r>
              <a:rPr lang="en-US" sz="1200" spc="145">
                <a:latin typeface="Arial"/>
                <a:cs typeface="Arial"/>
              </a:rPr>
              <a:t>(also</a:t>
            </a:r>
            <a:r>
              <a:rPr lang="en-US" sz="1200" spc="55">
                <a:latin typeface="Arial"/>
                <a:cs typeface="Arial"/>
              </a:rPr>
              <a:t> </a:t>
            </a:r>
            <a:r>
              <a:rPr lang="en-US" sz="1200" spc="160">
                <a:latin typeface="Arial"/>
                <a:cs typeface="Arial"/>
              </a:rPr>
              <a:t>highlighted</a:t>
            </a:r>
            <a:r>
              <a:rPr lang="en-US" sz="1200" spc="55">
                <a:latin typeface="Arial"/>
                <a:cs typeface="Arial"/>
              </a:rPr>
              <a:t> </a:t>
            </a:r>
            <a:r>
              <a:rPr lang="en-US" sz="1200" spc="160">
                <a:latin typeface="Arial"/>
                <a:cs typeface="Arial"/>
              </a:rPr>
              <a:t>in</a:t>
            </a:r>
            <a:r>
              <a:rPr lang="en-US" sz="1200" spc="60">
                <a:latin typeface="Arial"/>
                <a:cs typeface="Arial"/>
              </a:rPr>
              <a:t> </a:t>
            </a:r>
            <a:r>
              <a:rPr lang="en-US" sz="1200" spc="160">
                <a:latin typeface="Arial"/>
                <a:cs typeface="Arial"/>
              </a:rPr>
              <a:t>green)</a:t>
            </a:r>
            <a:r>
              <a:rPr lang="en-US" sz="1200" spc="95">
                <a:latin typeface="Arial"/>
                <a:cs typeface="Arial"/>
              </a:rPr>
              <a:t> </a:t>
            </a:r>
            <a:r>
              <a:rPr lang="en-US" sz="1200" spc="170">
                <a:latin typeface="Arial"/>
                <a:cs typeface="Arial"/>
              </a:rPr>
              <a:t>should</a:t>
            </a:r>
            <a:r>
              <a:rPr lang="en-US" sz="1200" spc="55">
                <a:latin typeface="Arial"/>
                <a:cs typeface="Arial"/>
              </a:rPr>
              <a:t> </a:t>
            </a:r>
            <a:r>
              <a:rPr lang="en-US" sz="1200" spc="160">
                <a:latin typeface="Arial"/>
                <a:cs typeface="Arial"/>
              </a:rPr>
              <a:t>match</a:t>
            </a:r>
            <a:r>
              <a:rPr lang="en-US" sz="1200" spc="60">
                <a:latin typeface="Arial"/>
                <a:cs typeface="Arial"/>
              </a:rPr>
              <a:t> </a:t>
            </a:r>
            <a:r>
              <a:rPr lang="en-US" sz="1200" spc="155">
                <a:latin typeface="Arial"/>
                <a:cs typeface="Arial"/>
              </a:rPr>
              <a:t>the</a:t>
            </a:r>
            <a:r>
              <a:rPr lang="en-US" sz="1200" spc="100">
                <a:latin typeface="Arial"/>
                <a:cs typeface="Arial"/>
              </a:rPr>
              <a:t> </a:t>
            </a:r>
            <a:r>
              <a:rPr lang="en-US" sz="1200" spc="145">
                <a:latin typeface="Arial"/>
                <a:cs typeface="Arial"/>
              </a:rPr>
              <a:t>closing</a:t>
            </a:r>
            <a:r>
              <a:rPr lang="en-US" sz="1200" spc="45">
                <a:latin typeface="Arial"/>
                <a:cs typeface="Arial"/>
              </a:rPr>
              <a:t> </a:t>
            </a:r>
            <a:r>
              <a:rPr lang="en-US" sz="1200" spc="150">
                <a:latin typeface="Arial"/>
                <a:cs typeface="Arial"/>
              </a:rPr>
              <a:t>balance</a:t>
            </a:r>
            <a:r>
              <a:rPr lang="en-US" sz="1200" spc="105">
                <a:latin typeface="Arial"/>
                <a:cs typeface="Arial"/>
              </a:rPr>
              <a:t> </a:t>
            </a:r>
            <a:r>
              <a:rPr lang="en-US" sz="1200" spc="185">
                <a:latin typeface="Arial"/>
                <a:cs typeface="Arial"/>
              </a:rPr>
              <a:t>on</a:t>
            </a:r>
            <a:r>
              <a:rPr lang="en-US" sz="1200" spc="55">
                <a:latin typeface="Arial"/>
                <a:cs typeface="Arial"/>
              </a:rPr>
              <a:t> </a:t>
            </a:r>
            <a:r>
              <a:rPr lang="en-US" sz="1200" spc="165">
                <a:latin typeface="Arial"/>
                <a:cs typeface="Arial"/>
              </a:rPr>
              <a:t>your</a:t>
            </a:r>
            <a:r>
              <a:rPr lang="en-US" sz="1200" spc="20">
                <a:latin typeface="Arial"/>
                <a:cs typeface="Arial"/>
              </a:rPr>
              <a:t> </a:t>
            </a:r>
            <a:r>
              <a:rPr lang="en-US" sz="1200" spc="145">
                <a:latin typeface="Arial"/>
                <a:cs typeface="Arial"/>
              </a:rPr>
              <a:t>March</a:t>
            </a:r>
            <a:r>
              <a:rPr lang="en-US" sz="1200" spc="60">
                <a:latin typeface="Arial"/>
                <a:cs typeface="Arial"/>
              </a:rPr>
              <a:t> </a:t>
            </a:r>
            <a:r>
              <a:rPr lang="en-US" sz="1200" spc="165">
                <a:latin typeface="Arial"/>
                <a:cs typeface="Arial"/>
              </a:rPr>
              <a:t>bank</a:t>
            </a:r>
            <a:r>
              <a:rPr lang="en-US" sz="1200" spc="60">
                <a:latin typeface="Arial"/>
                <a:cs typeface="Arial"/>
              </a:rPr>
              <a:t> </a:t>
            </a:r>
            <a:r>
              <a:rPr lang="en-US" sz="1200" spc="145">
                <a:latin typeface="Arial"/>
                <a:cs typeface="Arial"/>
              </a:rPr>
              <a:t>statement.</a:t>
            </a:r>
            <a:endParaRPr lang="en-US" sz="1200">
              <a:latin typeface="Arial"/>
              <a:cs typeface="Arial"/>
            </a:endParaRPr>
          </a:p>
          <a:p>
            <a:pPr>
              <a:lnSpc>
                <a:spcPct val="100000"/>
              </a:lnSpc>
              <a:spcBef>
                <a:spcPts val="70"/>
              </a:spcBef>
            </a:pPr>
            <a:endParaRPr lang="en-US" sz="1200">
              <a:latin typeface="Arial"/>
              <a:cs typeface="Arial"/>
            </a:endParaRPr>
          </a:p>
          <a:p>
            <a:pPr marL="12700" marR="5080">
              <a:lnSpc>
                <a:spcPct val="106800"/>
              </a:lnSpc>
              <a:spcBef>
                <a:spcPts val="5"/>
              </a:spcBef>
            </a:pPr>
            <a:r>
              <a:rPr lang="en-US" sz="1200" spc="140">
                <a:latin typeface="Arial"/>
                <a:cs typeface="Arial"/>
              </a:rPr>
              <a:t>Forecast</a:t>
            </a:r>
            <a:r>
              <a:rPr lang="en-US" sz="1200" spc="40">
                <a:latin typeface="Arial"/>
                <a:cs typeface="Arial"/>
              </a:rPr>
              <a:t> </a:t>
            </a:r>
            <a:r>
              <a:rPr lang="en-US" sz="1200" spc="165">
                <a:latin typeface="Arial"/>
                <a:cs typeface="Arial"/>
              </a:rPr>
              <a:t>your</a:t>
            </a:r>
            <a:r>
              <a:rPr lang="en-US" sz="1200" spc="25">
                <a:latin typeface="Arial"/>
                <a:cs typeface="Arial"/>
              </a:rPr>
              <a:t> </a:t>
            </a:r>
            <a:r>
              <a:rPr lang="en-US" sz="1200" spc="180">
                <a:latin typeface="Arial"/>
                <a:cs typeface="Arial"/>
              </a:rPr>
              <a:t>revenue</a:t>
            </a:r>
            <a:r>
              <a:rPr lang="en-US" sz="1200" spc="105">
                <a:latin typeface="Arial"/>
                <a:cs typeface="Arial"/>
              </a:rPr>
              <a:t> </a:t>
            </a:r>
            <a:r>
              <a:rPr lang="en-US" sz="1200" spc="170">
                <a:latin typeface="Arial"/>
                <a:cs typeface="Arial"/>
              </a:rPr>
              <a:t>and</a:t>
            </a:r>
            <a:r>
              <a:rPr lang="en-US" sz="1200" spc="60">
                <a:latin typeface="Arial"/>
                <a:cs typeface="Arial"/>
              </a:rPr>
              <a:t> </a:t>
            </a:r>
            <a:r>
              <a:rPr lang="en-US" sz="1200" spc="185">
                <a:latin typeface="Arial"/>
                <a:cs typeface="Arial"/>
              </a:rPr>
              <a:t>expenses</a:t>
            </a:r>
            <a:r>
              <a:rPr lang="en-US" sz="1200" spc="60">
                <a:latin typeface="Arial"/>
                <a:cs typeface="Arial"/>
              </a:rPr>
              <a:t> </a:t>
            </a:r>
            <a:r>
              <a:rPr lang="en-US" sz="1200" spc="155">
                <a:latin typeface="Arial"/>
                <a:cs typeface="Arial"/>
              </a:rPr>
              <a:t>through</a:t>
            </a:r>
            <a:r>
              <a:rPr lang="en-US" sz="1200" spc="60">
                <a:latin typeface="Arial"/>
                <a:cs typeface="Arial"/>
              </a:rPr>
              <a:t> </a:t>
            </a:r>
            <a:r>
              <a:rPr lang="en-US" sz="1200" spc="190">
                <a:latin typeface="Arial"/>
                <a:cs typeface="Arial"/>
              </a:rPr>
              <a:t>December</a:t>
            </a:r>
            <a:r>
              <a:rPr lang="en-US" sz="1200" spc="25">
                <a:latin typeface="Arial"/>
                <a:cs typeface="Arial"/>
              </a:rPr>
              <a:t> </a:t>
            </a:r>
            <a:r>
              <a:rPr lang="en-US" sz="1200" spc="155">
                <a:latin typeface="Arial"/>
                <a:cs typeface="Arial"/>
              </a:rPr>
              <a:t>(line</a:t>
            </a:r>
            <a:r>
              <a:rPr lang="en-US" sz="1200" spc="105">
                <a:latin typeface="Arial"/>
                <a:cs typeface="Arial"/>
              </a:rPr>
              <a:t> </a:t>
            </a:r>
            <a:r>
              <a:rPr lang="en-US" sz="1200" spc="175">
                <a:latin typeface="Arial"/>
                <a:cs typeface="Arial"/>
              </a:rPr>
              <a:t>by</a:t>
            </a:r>
            <a:r>
              <a:rPr lang="en-US" sz="1200" spc="70">
                <a:latin typeface="Arial"/>
                <a:cs typeface="Arial"/>
              </a:rPr>
              <a:t> </a:t>
            </a:r>
            <a:r>
              <a:rPr lang="en-US" sz="1200" spc="155">
                <a:latin typeface="Arial"/>
                <a:cs typeface="Arial"/>
              </a:rPr>
              <a:t>line)</a:t>
            </a:r>
            <a:r>
              <a:rPr lang="en-US" sz="1200" spc="95">
                <a:latin typeface="Arial"/>
                <a:cs typeface="Arial"/>
              </a:rPr>
              <a:t> </a:t>
            </a:r>
            <a:r>
              <a:rPr lang="en-US" sz="1200" spc="150">
                <a:latin typeface="Arial"/>
                <a:cs typeface="Arial"/>
              </a:rPr>
              <a:t>taking</a:t>
            </a:r>
            <a:r>
              <a:rPr lang="en-US" sz="1200" spc="45">
                <a:latin typeface="Arial"/>
                <a:cs typeface="Arial"/>
              </a:rPr>
              <a:t> </a:t>
            </a:r>
            <a:r>
              <a:rPr lang="en-US" sz="1200" spc="150">
                <a:latin typeface="Arial"/>
                <a:cs typeface="Arial"/>
              </a:rPr>
              <a:t>into</a:t>
            </a:r>
            <a:r>
              <a:rPr lang="en-US" sz="1200" spc="55">
                <a:latin typeface="Arial"/>
                <a:cs typeface="Arial"/>
              </a:rPr>
              <a:t> </a:t>
            </a:r>
            <a:r>
              <a:rPr lang="en-US" sz="1200" spc="150">
                <a:latin typeface="Arial"/>
                <a:cs typeface="Arial"/>
              </a:rPr>
              <a:t>consideration</a:t>
            </a:r>
            <a:r>
              <a:rPr lang="en-US" sz="1200" spc="60">
                <a:latin typeface="Arial"/>
                <a:cs typeface="Arial"/>
              </a:rPr>
              <a:t> </a:t>
            </a:r>
            <a:r>
              <a:rPr lang="en-US" sz="1200" spc="145">
                <a:latin typeface="Arial"/>
                <a:cs typeface="Arial"/>
              </a:rPr>
              <a:t>anticipated</a:t>
            </a:r>
            <a:r>
              <a:rPr lang="en-US" sz="1200" spc="60">
                <a:latin typeface="Arial"/>
                <a:cs typeface="Arial"/>
              </a:rPr>
              <a:t> </a:t>
            </a:r>
            <a:r>
              <a:rPr lang="en-US" sz="1200" spc="140">
                <a:latin typeface="Arial"/>
                <a:cs typeface="Arial"/>
              </a:rPr>
              <a:t>lost</a:t>
            </a:r>
            <a:r>
              <a:rPr lang="en-US" sz="1200" spc="45">
                <a:latin typeface="Arial"/>
                <a:cs typeface="Arial"/>
              </a:rPr>
              <a:t> </a:t>
            </a:r>
            <a:r>
              <a:rPr lang="en-US" sz="1200" spc="180">
                <a:latin typeface="Arial"/>
                <a:cs typeface="Arial"/>
              </a:rPr>
              <a:t>revenue</a:t>
            </a:r>
            <a:r>
              <a:rPr lang="en-US" sz="1200" spc="105">
                <a:latin typeface="Arial"/>
                <a:cs typeface="Arial"/>
              </a:rPr>
              <a:t> </a:t>
            </a:r>
            <a:r>
              <a:rPr lang="en-US" sz="1200" spc="170">
                <a:latin typeface="Arial"/>
                <a:cs typeface="Arial"/>
              </a:rPr>
              <a:t>and</a:t>
            </a:r>
            <a:r>
              <a:rPr lang="en-US" sz="1200" spc="60">
                <a:latin typeface="Arial"/>
                <a:cs typeface="Arial"/>
              </a:rPr>
              <a:t> </a:t>
            </a:r>
            <a:r>
              <a:rPr lang="en-US" sz="1200" spc="130">
                <a:latin typeface="Arial"/>
                <a:cs typeface="Arial"/>
              </a:rPr>
              <a:t>cost</a:t>
            </a:r>
            <a:r>
              <a:rPr lang="en-US" sz="1200" spc="45">
                <a:latin typeface="Arial"/>
                <a:cs typeface="Arial"/>
              </a:rPr>
              <a:t> </a:t>
            </a:r>
            <a:r>
              <a:rPr lang="en-US" sz="1200" spc="155">
                <a:latin typeface="Arial"/>
                <a:cs typeface="Arial"/>
              </a:rPr>
              <a:t>saving</a:t>
            </a:r>
            <a:r>
              <a:rPr lang="en-US" sz="1200" spc="40">
                <a:latin typeface="Arial"/>
                <a:cs typeface="Arial"/>
              </a:rPr>
              <a:t> </a:t>
            </a:r>
            <a:r>
              <a:rPr lang="en-US" sz="1200" spc="165">
                <a:latin typeface="Arial"/>
                <a:cs typeface="Arial"/>
              </a:rPr>
              <a:t>measures.</a:t>
            </a:r>
            <a:r>
              <a:rPr lang="en-US" sz="1200" spc="70">
                <a:latin typeface="Arial"/>
                <a:cs typeface="Arial"/>
              </a:rPr>
              <a:t> </a:t>
            </a:r>
            <a:r>
              <a:rPr lang="en-US" sz="1200" spc="150">
                <a:latin typeface="Arial"/>
                <a:cs typeface="Arial"/>
              </a:rPr>
              <a:t>Enter</a:t>
            </a:r>
            <a:r>
              <a:rPr lang="en-US" sz="1200" spc="25">
                <a:latin typeface="Arial"/>
                <a:cs typeface="Arial"/>
              </a:rPr>
              <a:t> </a:t>
            </a:r>
            <a:r>
              <a:rPr lang="en-US" sz="1200" spc="155">
                <a:latin typeface="Arial"/>
                <a:cs typeface="Arial"/>
              </a:rPr>
              <a:t>the</a:t>
            </a:r>
            <a:r>
              <a:rPr lang="en-US" sz="1200" spc="105">
                <a:latin typeface="Arial"/>
                <a:cs typeface="Arial"/>
              </a:rPr>
              <a:t> </a:t>
            </a:r>
            <a:r>
              <a:rPr lang="en-US" sz="1200" spc="130">
                <a:latin typeface="Arial"/>
                <a:cs typeface="Arial"/>
              </a:rPr>
              <a:t>totals</a:t>
            </a:r>
            <a:r>
              <a:rPr lang="en-US" sz="1200" spc="60">
                <a:latin typeface="Arial"/>
                <a:cs typeface="Arial"/>
              </a:rPr>
              <a:t> </a:t>
            </a:r>
            <a:r>
              <a:rPr lang="en-US" sz="1200" spc="175">
                <a:latin typeface="Arial"/>
                <a:cs typeface="Arial"/>
              </a:rPr>
              <a:t>by</a:t>
            </a:r>
            <a:r>
              <a:rPr lang="en-US" sz="1200" spc="70">
                <a:latin typeface="Arial"/>
                <a:cs typeface="Arial"/>
              </a:rPr>
              <a:t> </a:t>
            </a:r>
            <a:r>
              <a:rPr lang="en-US" sz="1200" spc="185">
                <a:latin typeface="Arial"/>
                <a:cs typeface="Arial"/>
              </a:rPr>
              <a:t>month</a:t>
            </a:r>
            <a:r>
              <a:rPr lang="en-US" sz="1200" spc="55">
                <a:latin typeface="Arial"/>
                <a:cs typeface="Arial"/>
              </a:rPr>
              <a:t> </a:t>
            </a:r>
            <a:r>
              <a:rPr lang="en-US" sz="1200" spc="160">
                <a:latin typeface="Arial"/>
                <a:cs typeface="Arial"/>
              </a:rPr>
              <a:t>in</a:t>
            </a:r>
            <a:r>
              <a:rPr lang="en-US" sz="1200" spc="60">
                <a:latin typeface="Arial"/>
                <a:cs typeface="Arial"/>
              </a:rPr>
              <a:t> </a:t>
            </a:r>
            <a:r>
              <a:rPr lang="en-US" sz="1200" spc="155">
                <a:latin typeface="Arial"/>
                <a:cs typeface="Arial"/>
              </a:rPr>
              <a:t>the</a:t>
            </a:r>
            <a:r>
              <a:rPr lang="en-US" sz="1200" spc="110">
                <a:latin typeface="Arial"/>
                <a:cs typeface="Arial"/>
              </a:rPr>
              <a:t> </a:t>
            </a:r>
            <a:r>
              <a:rPr lang="en-US" sz="1200" spc="180">
                <a:latin typeface="Arial"/>
                <a:cs typeface="Arial"/>
              </a:rPr>
              <a:t>yellow</a:t>
            </a:r>
            <a:r>
              <a:rPr lang="en-US" sz="1200" spc="75">
                <a:latin typeface="Arial"/>
                <a:cs typeface="Arial"/>
              </a:rPr>
              <a:t> </a:t>
            </a:r>
            <a:r>
              <a:rPr lang="en-US" sz="1200" spc="160">
                <a:latin typeface="Arial"/>
                <a:cs typeface="Arial"/>
              </a:rPr>
              <a:t>highlighted</a:t>
            </a:r>
            <a:r>
              <a:rPr lang="en-US" sz="1200" spc="60">
                <a:latin typeface="Arial"/>
                <a:cs typeface="Arial"/>
              </a:rPr>
              <a:t> </a:t>
            </a:r>
            <a:r>
              <a:rPr lang="en-US" sz="1200" spc="114">
                <a:latin typeface="Arial"/>
                <a:cs typeface="Arial"/>
              </a:rPr>
              <a:t>area. </a:t>
            </a:r>
            <a:r>
              <a:rPr lang="en-US" sz="1200" spc="160">
                <a:latin typeface="Arial"/>
                <a:cs typeface="Arial"/>
              </a:rPr>
              <a:t>The</a:t>
            </a:r>
            <a:r>
              <a:rPr lang="en-US" sz="1200" spc="100">
                <a:latin typeface="Arial"/>
                <a:cs typeface="Arial"/>
              </a:rPr>
              <a:t> </a:t>
            </a:r>
            <a:r>
              <a:rPr lang="en-US" sz="1200" spc="145">
                <a:latin typeface="Arial"/>
                <a:cs typeface="Arial"/>
              </a:rPr>
              <a:t>profit/loss</a:t>
            </a:r>
            <a:r>
              <a:rPr lang="en-US" sz="1200" spc="55">
                <a:latin typeface="Arial"/>
                <a:cs typeface="Arial"/>
              </a:rPr>
              <a:t> </a:t>
            </a:r>
            <a:r>
              <a:rPr lang="en-US" sz="1200" spc="155">
                <a:latin typeface="Arial"/>
                <a:cs typeface="Arial"/>
              </a:rPr>
              <a:t>line</a:t>
            </a:r>
            <a:r>
              <a:rPr lang="en-US" sz="1200" spc="105">
                <a:latin typeface="Arial"/>
                <a:cs typeface="Arial"/>
              </a:rPr>
              <a:t> </a:t>
            </a:r>
            <a:r>
              <a:rPr lang="en-US" sz="1200" spc="170">
                <a:latin typeface="Arial"/>
                <a:cs typeface="Arial"/>
              </a:rPr>
              <a:t>and</a:t>
            </a:r>
            <a:r>
              <a:rPr lang="en-US" sz="1200" spc="55">
                <a:latin typeface="Arial"/>
                <a:cs typeface="Arial"/>
              </a:rPr>
              <a:t> </a:t>
            </a:r>
            <a:r>
              <a:rPr lang="en-US" sz="1200" spc="140">
                <a:latin typeface="Arial"/>
                <a:cs typeface="Arial"/>
              </a:rPr>
              <a:t>cash</a:t>
            </a:r>
            <a:r>
              <a:rPr lang="en-US" sz="1200" spc="55">
                <a:latin typeface="Arial"/>
                <a:cs typeface="Arial"/>
              </a:rPr>
              <a:t> </a:t>
            </a:r>
            <a:r>
              <a:rPr lang="en-US" sz="1200" spc="175">
                <a:latin typeface="Arial"/>
                <a:cs typeface="Arial"/>
              </a:rPr>
              <a:t>flow</a:t>
            </a:r>
            <a:r>
              <a:rPr lang="en-US" sz="1200" spc="70">
                <a:latin typeface="Arial"/>
                <a:cs typeface="Arial"/>
              </a:rPr>
              <a:t> </a:t>
            </a:r>
            <a:r>
              <a:rPr lang="en-US" sz="1200" spc="155">
                <a:latin typeface="Arial"/>
                <a:cs typeface="Arial"/>
              </a:rPr>
              <a:t>line</a:t>
            </a:r>
            <a:r>
              <a:rPr lang="en-US" sz="1200" spc="105">
                <a:latin typeface="Arial"/>
                <a:cs typeface="Arial"/>
              </a:rPr>
              <a:t> </a:t>
            </a:r>
            <a:r>
              <a:rPr lang="en-US" sz="1200" spc="150">
                <a:latin typeface="Arial"/>
                <a:cs typeface="Arial"/>
              </a:rPr>
              <a:t>will</a:t>
            </a:r>
            <a:r>
              <a:rPr lang="en-US" sz="1200" spc="100">
                <a:latin typeface="Arial"/>
                <a:cs typeface="Arial"/>
              </a:rPr>
              <a:t> </a:t>
            </a:r>
            <a:r>
              <a:rPr lang="en-US" sz="1200" spc="145">
                <a:latin typeface="Arial"/>
                <a:cs typeface="Arial"/>
              </a:rPr>
              <a:t>automatically</a:t>
            </a:r>
            <a:r>
              <a:rPr lang="en-US" sz="1200" spc="65">
                <a:latin typeface="Arial"/>
                <a:cs typeface="Arial"/>
              </a:rPr>
              <a:t> </a:t>
            </a:r>
            <a:r>
              <a:rPr lang="en-US" sz="1200" spc="160">
                <a:latin typeface="Arial"/>
                <a:cs typeface="Arial"/>
              </a:rPr>
              <a:t>populate.</a:t>
            </a:r>
            <a:r>
              <a:rPr lang="en-US" sz="1200" spc="70">
                <a:latin typeface="Arial"/>
                <a:cs typeface="Arial"/>
              </a:rPr>
              <a:t> </a:t>
            </a:r>
            <a:r>
              <a:rPr lang="en-US" sz="1200" spc="160">
                <a:latin typeface="Arial"/>
                <a:cs typeface="Arial"/>
              </a:rPr>
              <a:t>The</a:t>
            </a:r>
            <a:r>
              <a:rPr lang="en-US" sz="1200" spc="100">
                <a:latin typeface="Arial"/>
                <a:cs typeface="Arial"/>
              </a:rPr>
              <a:t> </a:t>
            </a:r>
            <a:r>
              <a:rPr lang="en-US" sz="1200" spc="140">
                <a:latin typeface="Arial"/>
                <a:cs typeface="Arial"/>
              </a:rPr>
              <a:t>cash</a:t>
            </a:r>
            <a:r>
              <a:rPr lang="en-US" sz="1200" spc="55">
                <a:latin typeface="Arial"/>
                <a:cs typeface="Arial"/>
              </a:rPr>
              <a:t> </a:t>
            </a:r>
            <a:r>
              <a:rPr lang="en-US" sz="1200" spc="175">
                <a:latin typeface="Arial"/>
                <a:cs typeface="Arial"/>
              </a:rPr>
              <a:t>flow</a:t>
            </a:r>
            <a:r>
              <a:rPr lang="en-US" sz="1200" spc="75">
                <a:latin typeface="Arial"/>
                <a:cs typeface="Arial"/>
              </a:rPr>
              <a:t> </a:t>
            </a:r>
            <a:r>
              <a:rPr lang="en-US" sz="1200" spc="125">
                <a:latin typeface="Arial"/>
                <a:cs typeface="Arial"/>
              </a:rPr>
              <a:t>chart</a:t>
            </a:r>
            <a:r>
              <a:rPr lang="en-US" sz="1200" spc="40">
                <a:latin typeface="Arial"/>
                <a:cs typeface="Arial"/>
              </a:rPr>
              <a:t> </a:t>
            </a:r>
            <a:r>
              <a:rPr lang="en-US" sz="1200" spc="150">
                <a:latin typeface="Arial"/>
                <a:cs typeface="Arial"/>
              </a:rPr>
              <a:t>will</a:t>
            </a:r>
            <a:r>
              <a:rPr lang="en-US" sz="1200" spc="100">
                <a:latin typeface="Arial"/>
                <a:cs typeface="Arial"/>
              </a:rPr>
              <a:t> </a:t>
            </a:r>
            <a:r>
              <a:rPr lang="en-US" sz="1200" spc="175">
                <a:latin typeface="Arial"/>
                <a:cs typeface="Arial"/>
              </a:rPr>
              <a:t>begin</a:t>
            </a:r>
            <a:r>
              <a:rPr lang="en-US" sz="1200" spc="55">
                <a:latin typeface="Arial"/>
                <a:cs typeface="Arial"/>
              </a:rPr>
              <a:t> </a:t>
            </a:r>
            <a:r>
              <a:rPr lang="en-US" sz="1200" spc="140">
                <a:latin typeface="Arial"/>
                <a:cs typeface="Arial"/>
              </a:rPr>
              <a:t>to</a:t>
            </a:r>
            <a:r>
              <a:rPr lang="en-US" sz="1200" spc="50">
                <a:latin typeface="Arial"/>
                <a:cs typeface="Arial"/>
              </a:rPr>
              <a:t> </a:t>
            </a:r>
            <a:r>
              <a:rPr lang="en-US" sz="1200" spc="145">
                <a:latin typeface="Arial"/>
                <a:cs typeface="Arial"/>
              </a:rPr>
              <a:t>take</a:t>
            </a:r>
            <a:r>
              <a:rPr lang="en-US" sz="1200" spc="105">
                <a:latin typeface="Arial"/>
                <a:cs typeface="Arial"/>
              </a:rPr>
              <a:t> </a:t>
            </a:r>
            <a:r>
              <a:rPr lang="en-US" sz="1200" spc="150">
                <a:latin typeface="Arial"/>
                <a:cs typeface="Arial"/>
              </a:rPr>
              <a:t>shape.</a:t>
            </a:r>
            <a:endParaRPr lang="en-US" sz="1200">
              <a:latin typeface="Arial"/>
              <a:cs typeface="Arial"/>
            </a:endParaRPr>
          </a:p>
          <a:p>
            <a:pPr>
              <a:lnSpc>
                <a:spcPct val="100000"/>
              </a:lnSpc>
              <a:spcBef>
                <a:spcPts val="70"/>
              </a:spcBef>
            </a:pPr>
            <a:endParaRPr lang="en-US" sz="1200">
              <a:latin typeface="Arial"/>
              <a:cs typeface="Arial"/>
            </a:endParaRPr>
          </a:p>
          <a:p>
            <a:pPr marL="12700" marR="4211320">
              <a:lnSpc>
                <a:spcPct val="106800"/>
              </a:lnSpc>
            </a:pPr>
            <a:r>
              <a:rPr lang="en-US" sz="1200" spc="160">
                <a:latin typeface="Arial"/>
                <a:cs typeface="Arial"/>
              </a:rPr>
              <a:t>The</a:t>
            </a:r>
            <a:r>
              <a:rPr lang="en-US" sz="1200" spc="100">
                <a:latin typeface="Arial"/>
                <a:cs typeface="Arial"/>
              </a:rPr>
              <a:t> </a:t>
            </a:r>
            <a:r>
              <a:rPr lang="en-US" sz="1200" spc="165">
                <a:latin typeface="Arial"/>
                <a:cs typeface="Arial"/>
              </a:rPr>
              <a:t>Draw</a:t>
            </a:r>
            <a:r>
              <a:rPr lang="en-US" sz="1200" spc="70">
                <a:latin typeface="Arial"/>
                <a:cs typeface="Arial"/>
              </a:rPr>
              <a:t> </a:t>
            </a:r>
            <a:r>
              <a:rPr lang="en-US" sz="1200" spc="175">
                <a:latin typeface="Arial"/>
                <a:cs typeface="Arial"/>
              </a:rPr>
              <a:t>from</a:t>
            </a:r>
            <a:r>
              <a:rPr lang="en-US" sz="1200" spc="45">
                <a:latin typeface="Arial"/>
                <a:cs typeface="Arial"/>
              </a:rPr>
              <a:t> </a:t>
            </a:r>
            <a:r>
              <a:rPr lang="en-US" sz="1200" spc="170">
                <a:latin typeface="Arial"/>
                <a:cs typeface="Arial"/>
              </a:rPr>
              <a:t>Reserves</a:t>
            </a:r>
            <a:r>
              <a:rPr lang="en-US" sz="1200" spc="55">
                <a:latin typeface="Arial"/>
                <a:cs typeface="Arial"/>
              </a:rPr>
              <a:t> </a:t>
            </a:r>
            <a:r>
              <a:rPr lang="en-US" sz="1200" spc="155">
                <a:latin typeface="Arial"/>
                <a:cs typeface="Arial"/>
              </a:rPr>
              <a:t>line</a:t>
            </a:r>
            <a:r>
              <a:rPr lang="en-US" sz="1200" spc="105">
                <a:latin typeface="Arial"/>
                <a:cs typeface="Arial"/>
              </a:rPr>
              <a:t> </a:t>
            </a:r>
            <a:r>
              <a:rPr lang="en-US" sz="1200" spc="160">
                <a:latin typeface="Arial"/>
                <a:cs typeface="Arial"/>
              </a:rPr>
              <a:t>(highlighted</a:t>
            </a:r>
            <a:r>
              <a:rPr lang="en-US" sz="1200" spc="55">
                <a:latin typeface="Arial"/>
                <a:cs typeface="Arial"/>
              </a:rPr>
              <a:t> </a:t>
            </a:r>
            <a:r>
              <a:rPr lang="en-US" sz="1200" spc="160">
                <a:latin typeface="Arial"/>
                <a:cs typeface="Arial"/>
              </a:rPr>
              <a:t>in</a:t>
            </a:r>
            <a:r>
              <a:rPr lang="en-US" sz="1200" spc="55">
                <a:latin typeface="Arial"/>
                <a:cs typeface="Arial"/>
              </a:rPr>
              <a:t> </a:t>
            </a:r>
            <a:r>
              <a:rPr lang="en-US" sz="1200" spc="165">
                <a:latin typeface="Arial"/>
                <a:cs typeface="Arial"/>
              </a:rPr>
              <a:t>blue)</a:t>
            </a:r>
            <a:r>
              <a:rPr lang="en-US" sz="1200" spc="90">
                <a:latin typeface="Arial"/>
                <a:cs typeface="Arial"/>
              </a:rPr>
              <a:t> </a:t>
            </a:r>
            <a:r>
              <a:rPr lang="en-US" sz="1200" spc="160">
                <a:latin typeface="Arial"/>
                <a:cs typeface="Arial"/>
              </a:rPr>
              <a:t>allows</a:t>
            </a:r>
            <a:r>
              <a:rPr lang="en-US" sz="1200" spc="55">
                <a:latin typeface="Arial"/>
                <a:cs typeface="Arial"/>
              </a:rPr>
              <a:t> </a:t>
            </a:r>
            <a:r>
              <a:rPr lang="en-US" sz="1200" spc="180">
                <a:latin typeface="Arial"/>
                <a:cs typeface="Arial"/>
              </a:rPr>
              <a:t>you</a:t>
            </a:r>
            <a:r>
              <a:rPr lang="en-US" sz="1200" spc="55">
                <a:latin typeface="Arial"/>
                <a:cs typeface="Arial"/>
              </a:rPr>
              <a:t> </a:t>
            </a:r>
            <a:r>
              <a:rPr lang="en-US" sz="1200" spc="140">
                <a:latin typeface="Arial"/>
                <a:cs typeface="Arial"/>
              </a:rPr>
              <a:t>to</a:t>
            </a:r>
            <a:r>
              <a:rPr lang="en-US" sz="1200" spc="50">
                <a:latin typeface="Arial"/>
                <a:cs typeface="Arial"/>
              </a:rPr>
              <a:t> </a:t>
            </a:r>
            <a:r>
              <a:rPr lang="en-US" sz="1200" spc="140">
                <a:latin typeface="Arial"/>
                <a:cs typeface="Arial"/>
              </a:rPr>
              <a:t>forecast</a:t>
            </a:r>
            <a:r>
              <a:rPr lang="en-US" sz="1200" spc="40">
                <a:latin typeface="Arial"/>
                <a:cs typeface="Arial"/>
              </a:rPr>
              <a:t> </a:t>
            </a:r>
            <a:r>
              <a:rPr lang="en-US" sz="1200" spc="140">
                <a:latin typeface="Arial"/>
                <a:cs typeface="Arial"/>
              </a:rPr>
              <a:t>cash</a:t>
            </a:r>
            <a:r>
              <a:rPr lang="en-US" sz="1200" spc="55">
                <a:latin typeface="Arial"/>
                <a:cs typeface="Arial"/>
              </a:rPr>
              <a:t> </a:t>
            </a:r>
            <a:r>
              <a:rPr lang="en-US" sz="1200" spc="160">
                <a:latin typeface="Arial"/>
                <a:cs typeface="Arial"/>
              </a:rPr>
              <a:t>draws</a:t>
            </a:r>
            <a:r>
              <a:rPr lang="en-US" sz="1200" spc="55">
                <a:latin typeface="Arial"/>
                <a:cs typeface="Arial"/>
              </a:rPr>
              <a:t> </a:t>
            </a:r>
            <a:r>
              <a:rPr lang="en-US" sz="1200" spc="175">
                <a:latin typeface="Arial"/>
                <a:cs typeface="Arial"/>
              </a:rPr>
              <a:t>from</a:t>
            </a:r>
            <a:r>
              <a:rPr lang="en-US" sz="1200" spc="45">
                <a:latin typeface="Arial"/>
                <a:cs typeface="Arial"/>
              </a:rPr>
              <a:t> </a:t>
            </a:r>
            <a:r>
              <a:rPr lang="en-US" sz="1200" spc="160">
                <a:latin typeface="Arial"/>
                <a:cs typeface="Arial"/>
              </a:rPr>
              <a:t>reserves</a:t>
            </a:r>
            <a:r>
              <a:rPr lang="en-US" sz="1200" spc="55">
                <a:latin typeface="Arial"/>
                <a:cs typeface="Arial"/>
              </a:rPr>
              <a:t> </a:t>
            </a:r>
            <a:r>
              <a:rPr lang="en-US" sz="1200" spc="170">
                <a:latin typeface="Arial"/>
                <a:cs typeface="Arial"/>
              </a:rPr>
              <a:t>and</a:t>
            </a:r>
            <a:r>
              <a:rPr lang="en-US" sz="1200" spc="60">
                <a:latin typeface="Arial"/>
                <a:cs typeface="Arial"/>
              </a:rPr>
              <a:t> </a:t>
            </a:r>
            <a:r>
              <a:rPr lang="en-US" sz="1200" spc="160">
                <a:latin typeface="Arial"/>
                <a:cs typeface="Arial"/>
              </a:rPr>
              <a:t>pinpoints</a:t>
            </a:r>
            <a:r>
              <a:rPr lang="en-US" sz="1200" spc="55">
                <a:latin typeface="Arial"/>
                <a:cs typeface="Arial"/>
              </a:rPr>
              <a:t> </a:t>
            </a:r>
            <a:r>
              <a:rPr lang="en-US" sz="1200" spc="155">
                <a:latin typeface="Arial"/>
                <a:cs typeface="Arial"/>
              </a:rPr>
              <a:t>the</a:t>
            </a:r>
            <a:r>
              <a:rPr lang="en-US" sz="1200" spc="100">
                <a:latin typeface="Arial"/>
                <a:cs typeface="Arial"/>
              </a:rPr>
              <a:t> </a:t>
            </a:r>
            <a:r>
              <a:rPr lang="en-US" sz="1200" spc="165">
                <a:latin typeface="Arial"/>
                <a:cs typeface="Arial"/>
              </a:rPr>
              <a:t>timing</a:t>
            </a:r>
            <a:r>
              <a:rPr lang="en-US" sz="1200" spc="40">
                <a:latin typeface="Arial"/>
                <a:cs typeface="Arial"/>
              </a:rPr>
              <a:t> </a:t>
            </a:r>
            <a:r>
              <a:rPr lang="en-US" sz="1200" spc="215">
                <a:latin typeface="Arial"/>
                <a:cs typeface="Arial"/>
              </a:rPr>
              <a:t>when</a:t>
            </a:r>
            <a:r>
              <a:rPr lang="en-US" sz="1200" spc="55">
                <a:latin typeface="Arial"/>
                <a:cs typeface="Arial"/>
              </a:rPr>
              <a:t> </a:t>
            </a:r>
            <a:r>
              <a:rPr lang="en-US" sz="1200" spc="160">
                <a:latin typeface="Arial"/>
                <a:cs typeface="Arial"/>
              </a:rPr>
              <a:t>reserves</a:t>
            </a:r>
            <a:r>
              <a:rPr lang="en-US" sz="1200" spc="55">
                <a:latin typeface="Arial"/>
                <a:cs typeface="Arial"/>
              </a:rPr>
              <a:t> </a:t>
            </a:r>
            <a:r>
              <a:rPr lang="en-US" sz="1200" spc="130">
                <a:latin typeface="Arial"/>
                <a:cs typeface="Arial"/>
              </a:rPr>
              <a:t>are</a:t>
            </a:r>
            <a:r>
              <a:rPr lang="en-US" sz="1200" spc="105">
                <a:latin typeface="Arial"/>
                <a:cs typeface="Arial"/>
              </a:rPr>
              <a:t> </a:t>
            </a:r>
            <a:r>
              <a:rPr lang="en-US" sz="1200" spc="175">
                <a:latin typeface="Arial"/>
                <a:cs typeface="Arial"/>
              </a:rPr>
              <a:t>needed. </a:t>
            </a:r>
            <a:r>
              <a:rPr lang="en-US" sz="1200" spc="105">
                <a:latin typeface="Arial"/>
                <a:cs typeface="Arial"/>
              </a:rPr>
              <a:t>If</a:t>
            </a:r>
            <a:r>
              <a:rPr lang="en-US" sz="1200" spc="85">
                <a:latin typeface="Arial"/>
                <a:cs typeface="Arial"/>
              </a:rPr>
              <a:t> </a:t>
            </a:r>
            <a:r>
              <a:rPr lang="en-US" sz="1200" spc="165">
                <a:latin typeface="Arial"/>
                <a:cs typeface="Arial"/>
              </a:rPr>
              <a:t>your</a:t>
            </a:r>
            <a:r>
              <a:rPr lang="en-US" sz="1200" spc="15">
                <a:latin typeface="Arial"/>
                <a:cs typeface="Arial"/>
              </a:rPr>
              <a:t> </a:t>
            </a:r>
            <a:r>
              <a:rPr lang="en-US" sz="1200" spc="155">
                <a:latin typeface="Arial"/>
                <a:cs typeface="Arial"/>
              </a:rPr>
              <a:t>operating</a:t>
            </a:r>
            <a:r>
              <a:rPr lang="en-US" sz="1200" spc="40">
                <a:latin typeface="Arial"/>
                <a:cs typeface="Arial"/>
              </a:rPr>
              <a:t> </a:t>
            </a:r>
            <a:r>
              <a:rPr lang="en-US" sz="1200" spc="145">
                <a:latin typeface="Arial"/>
                <a:cs typeface="Arial"/>
              </a:rPr>
              <a:t>account</a:t>
            </a:r>
            <a:r>
              <a:rPr lang="en-US" sz="1200" spc="40">
                <a:latin typeface="Arial"/>
                <a:cs typeface="Arial"/>
              </a:rPr>
              <a:t> </a:t>
            </a:r>
            <a:r>
              <a:rPr lang="en-US" sz="1200" spc="120">
                <a:latin typeface="Arial"/>
                <a:cs typeface="Arial"/>
              </a:rPr>
              <a:t>starts</a:t>
            </a:r>
            <a:r>
              <a:rPr lang="en-US" sz="1200" spc="55">
                <a:latin typeface="Arial"/>
                <a:cs typeface="Arial"/>
              </a:rPr>
              <a:t> </a:t>
            </a:r>
            <a:r>
              <a:rPr lang="en-US" sz="1200" spc="140">
                <a:latin typeface="Arial"/>
                <a:cs typeface="Arial"/>
              </a:rPr>
              <a:t>to</a:t>
            </a:r>
            <a:r>
              <a:rPr lang="en-US" sz="1200" spc="50">
                <a:latin typeface="Arial"/>
                <a:cs typeface="Arial"/>
              </a:rPr>
              <a:t> </a:t>
            </a:r>
            <a:r>
              <a:rPr lang="en-US" sz="1200" spc="165">
                <a:latin typeface="Arial"/>
                <a:cs typeface="Arial"/>
              </a:rPr>
              <a:t>go</a:t>
            </a:r>
            <a:r>
              <a:rPr lang="en-US" sz="1200" spc="50">
                <a:latin typeface="Arial"/>
                <a:cs typeface="Arial"/>
              </a:rPr>
              <a:t> </a:t>
            </a:r>
            <a:r>
              <a:rPr lang="en-US" sz="1200" spc="140">
                <a:latin typeface="Arial"/>
                <a:cs typeface="Arial"/>
              </a:rPr>
              <a:t>cash</a:t>
            </a:r>
            <a:r>
              <a:rPr lang="en-US" sz="1200" spc="50">
                <a:latin typeface="Arial"/>
                <a:cs typeface="Arial"/>
              </a:rPr>
              <a:t> </a:t>
            </a:r>
            <a:r>
              <a:rPr lang="en-US" sz="1200" spc="155">
                <a:latin typeface="Arial"/>
                <a:cs typeface="Arial"/>
              </a:rPr>
              <a:t>negative,</a:t>
            </a:r>
            <a:r>
              <a:rPr lang="en-US" sz="1200" spc="70">
                <a:latin typeface="Arial"/>
                <a:cs typeface="Arial"/>
              </a:rPr>
              <a:t> </a:t>
            </a:r>
            <a:r>
              <a:rPr lang="en-US" sz="1200" spc="170">
                <a:latin typeface="Arial"/>
                <a:cs typeface="Arial"/>
              </a:rPr>
              <a:t>enter</a:t>
            </a:r>
            <a:r>
              <a:rPr lang="en-US" sz="1200" spc="20">
                <a:latin typeface="Arial"/>
                <a:cs typeface="Arial"/>
              </a:rPr>
              <a:t> </a:t>
            </a:r>
            <a:r>
              <a:rPr lang="en-US" sz="1200" spc="155">
                <a:latin typeface="Arial"/>
                <a:cs typeface="Arial"/>
              </a:rPr>
              <a:t>the</a:t>
            </a:r>
            <a:r>
              <a:rPr lang="en-US" sz="1200" spc="100">
                <a:latin typeface="Arial"/>
                <a:cs typeface="Arial"/>
              </a:rPr>
              <a:t> </a:t>
            </a:r>
            <a:r>
              <a:rPr lang="en-US" sz="1200" spc="180">
                <a:latin typeface="Arial"/>
                <a:cs typeface="Arial"/>
              </a:rPr>
              <a:t>amount</a:t>
            </a:r>
            <a:r>
              <a:rPr lang="en-US" sz="1200" spc="40">
                <a:latin typeface="Arial"/>
                <a:cs typeface="Arial"/>
              </a:rPr>
              <a:t> </a:t>
            </a:r>
            <a:r>
              <a:rPr lang="en-US" sz="1200" spc="180">
                <a:latin typeface="Arial"/>
                <a:cs typeface="Arial"/>
              </a:rPr>
              <a:t>you</a:t>
            </a:r>
            <a:r>
              <a:rPr lang="en-US" sz="1200" spc="55">
                <a:latin typeface="Arial"/>
                <a:cs typeface="Arial"/>
              </a:rPr>
              <a:t> </a:t>
            </a:r>
            <a:r>
              <a:rPr lang="en-US" sz="1200" spc="175">
                <a:latin typeface="Arial"/>
                <a:cs typeface="Arial"/>
              </a:rPr>
              <a:t>want</a:t>
            </a:r>
            <a:r>
              <a:rPr lang="en-US" sz="1200" spc="40">
                <a:latin typeface="Arial"/>
                <a:cs typeface="Arial"/>
              </a:rPr>
              <a:t> </a:t>
            </a:r>
            <a:r>
              <a:rPr lang="en-US" sz="1200" spc="140">
                <a:latin typeface="Arial"/>
                <a:cs typeface="Arial"/>
              </a:rPr>
              <a:t>to</a:t>
            </a:r>
            <a:r>
              <a:rPr lang="en-US" sz="1200" spc="50">
                <a:latin typeface="Arial"/>
                <a:cs typeface="Arial"/>
              </a:rPr>
              <a:t> </a:t>
            </a:r>
            <a:r>
              <a:rPr lang="en-US" sz="1200" spc="165">
                <a:latin typeface="Arial"/>
                <a:cs typeface="Arial"/>
              </a:rPr>
              <a:t>draw</a:t>
            </a:r>
            <a:r>
              <a:rPr lang="en-US" sz="1200" spc="70">
                <a:latin typeface="Arial"/>
                <a:cs typeface="Arial"/>
              </a:rPr>
              <a:t> </a:t>
            </a:r>
            <a:r>
              <a:rPr lang="en-US" sz="1200" spc="175">
                <a:latin typeface="Arial"/>
                <a:cs typeface="Arial"/>
              </a:rPr>
              <a:t>from</a:t>
            </a:r>
            <a:r>
              <a:rPr lang="en-US" sz="1200" spc="45">
                <a:latin typeface="Arial"/>
                <a:cs typeface="Arial"/>
              </a:rPr>
              <a:t> </a:t>
            </a:r>
            <a:r>
              <a:rPr lang="en-US" sz="1200" spc="160">
                <a:latin typeface="Arial"/>
                <a:cs typeface="Arial"/>
              </a:rPr>
              <a:t>reserves</a:t>
            </a:r>
            <a:r>
              <a:rPr lang="en-US" sz="1200" spc="50">
                <a:latin typeface="Arial"/>
                <a:cs typeface="Arial"/>
              </a:rPr>
              <a:t> </a:t>
            </a:r>
            <a:r>
              <a:rPr lang="en-US" sz="1200" spc="160">
                <a:latin typeface="Arial"/>
                <a:cs typeface="Arial"/>
              </a:rPr>
              <a:t>inside</a:t>
            </a:r>
            <a:r>
              <a:rPr lang="en-US" sz="1200" spc="105">
                <a:latin typeface="Arial"/>
                <a:cs typeface="Arial"/>
              </a:rPr>
              <a:t> </a:t>
            </a:r>
            <a:r>
              <a:rPr lang="en-US" sz="1200" spc="135">
                <a:latin typeface="Arial"/>
                <a:cs typeface="Arial"/>
              </a:rPr>
              <a:t>that</a:t>
            </a:r>
            <a:r>
              <a:rPr lang="en-US" sz="1200" spc="35">
                <a:latin typeface="Arial"/>
                <a:cs typeface="Arial"/>
              </a:rPr>
              <a:t> </a:t>
            </a:r>
            <a:r>
              <a:rPr lang="en-US" sz="1200" spc="160">
                <a:latin typeface="Arial"/>
                <a:cs typeface="Arial"/>
              </a:rPr>
              <a:t>month.</a:t>
            </a:r>
            <a:endParaRPr lang="en-US" sz="1200">
              <a:latin typeface="Arial"/>
              <a:cs typeface="Arial"/>
            </a:endParaRPr>
          </a:p>
          <a:p>
            <a:pPr marL="12700">
              <a:lnSpc>
                <a:spcPct val="100000"/>
              </a:lnSpc>
              <a:spcBef>
                <a:spcPts val="95"/>
              </a:spcBef>
            </a:pPr>
            <a:r>
              <a:rPr lang="en-US" sz="1200" spc="165">
                <a:latin typeface="Arial"/>
                <a:cs typeface="Arial"/>
              </a:rPr>
              <a:t>You</a:t>
            </a:r>
            <a:r>
              <a:rPr lang="en-US" sz="1200" spc="50">
                <a:latin typeface="Arial"/>
                <a:cs typeface="Arial"/>
              </a:rPr>
              <a:t> </a:t>
            </a:r>
            <a:r>
              <a:rPr lang="en-US" sz="1200" spc="140">
                <a:latin typeface="Arial"/>
                <a:cs typeface="Arial"/>
              </a:rPr>
              <a:t>can</a:t>
            </a:r>
            <a:r>
              <a:rPr lang="en-US" sz="1200" spc="55">
                <a:latin typeface="Arial"/>
                <a:cs typeface="Arial"/>
              </a:rPr>
              <a:t> </a:t>
            </a:r>
            <a:r>
              <a:rPr lang="en-US" sz="1200" spc="140">
                <a:latin typeface="Arial"/>
                <a:cs typeface="Arial"/>
              </a:rPr>
              <a:t>forecast</a:t>
            </a:r>
            <a:r>
              <a:rPr lang="en-US" sz="1200" spc="40">
                <a:latin typeface="Arial"/>
                <a:cs typeface="Arial"/>
              </a:rPr>
              <a:t> </a:t>
            </a:r>
            <a:r>
              <a:rPr lang="en-US" sz="1200" spc="165">
                <a:latin typeface="Arial"/>
                <a:cs typeface="Arial"/>
              </a:rPr>
              <a:t>your</a:t>
            </a:r>
            <a:r>
              <a:rPr lang="en-US" sz="1200" spc="15">
                <a:latin typeface="Arial"/>
                <a:cs typeface="Arial"/>
              </a:rPr>
              <a:t> </a:t>
            </a:r>
            <a:r>
              <a:rPr lang="en-US" sz="1200" spc="165">
                <a:latin typeface="Arial"/>
                <a:cs typeface="Arial"/>
              </a:rPr>
              <a:t>draw</a:t>
            </a:r>
            <a:r>
              <a:rPr lang="en-US" sz="1200" spc="70">
                <a:latin typeface="Arial"/>
                <a:cs typeface="Arial"/>
              </a:rPr>
              <a:t> </a:t>
            </a:r>
            <a:r>
              <a:rPr lang="en-US" sz="1200" spc="175">
                <a:latin typeface="Arial"/>
                <a:cs typeface="Arial"/>
              </a:rPr>
              <a:t>from</a:t>
            </a:r>
            <a:r>
              <a:rPr lang="en-US" sz="1200" spc="45">
                <a:latin typeface="Arial"/>
                <a:cs typeface="Arial"/>
              </a:rPr>
              <a:t> </a:t>
            </a:r>
            <a:r>
              <a:rPr lang="en-US" sz="1200" spc="160">
                <a:latin typeface="Arial"/>
                <a:cs typeface="Arial"/>
              </a:rPr>
              <a:t>reserves</a:t>
            </a:r>
            <a:r>
              <a:rPr lang="en-US" sz="1200" spc="55">
                <a:latin typeface="Arial"/>
                <a:cs typeface="Arial"/>
              </a:rPr>
              <a:t> </a:t>
            </a:r>
            <a:r>
              <a:rPr lang="en-US" sz="1200" spc="165">
                <a:latin typeface="Arial"/>
                <a:cs typeface="Arial"/>
              </a:rPr>
              <a:t>slowly</a:t>
            </a:r>
            <a:r>
              <a:rPr lang="en-US" sz="1200" spc="60">
                <a:latin typeface="Arial"/>
                <a:cs typeface="Arial"/>
              </a:rPr>
              <a:t> </a:t>
            </a:r>
            <a:r>
              <a:rPr lang="en-US" sz="1200" spc="170">
                <a:latin typeface="Arial"/>
                <a:cs typeface="Arial"/>
              </a:rPr>
              <a:t>and</a:t>
            </a:r>
            <a:r>
              <a:rPr lang="en-US" sz="1200" spc="55">
                <a:latin typeface="Arial"/>
                <a:cs typeface="Arial"/>
              </a:rPr>
              <a:t> </a:t>
            </a:r>
            <a:r>
              <a:rPr lang="en-US" sz="1200" spc="175">
                <a:latin typeface="Arial"/>
                <a:cs typeface="Arial"/>
              </a:rPr>
              <a:t>over</a:t>
            </a:r>
            <a:r>
              <a:rPr lang="en-US" sz="1200" spc="20">
                <a:latin typeface="Arial"/>
                <a:cs typeface="Arial"/>
              </a:rPr>
              <a:t> </a:t>
            </a:r>
            <a:r>
              <a:rPr lang="en-US" sz="1200" spc="165">
                <a:latin typeface="Arial"/>
                <a:cs typeface="Arial"/>
              </a:rPr>
              <a:t>multiple</a:t>
            </a:r>
            <a:r>
              <a:rPr lang="en-US" sz="1200" spc="100">
                <a:latin typeface="Arial"/>
                <a:cs typeface="Arial"/>
              </a:rPr>
              <a:t> </a:t>
            </a:r>
            <a:r>
              <a:rPr lang="en-US" sz="1200" spc="165">
                <a:latin typeface="Arial"/>
                <a:cs typeface="Arial"/>
              </a:rPr>
              <a:t>months.</a:t>
            </a:r>
            <a:r>
              <a:rPr lang="en-US" sz="1200" spc="65">
                <a:latin typeface="Arial"/>
                <a:cs typeface="Arial"/>
              </a:rPr>
              <a:t> </a:t>
            </a:r>
            <a:r>
              <a:rPr lang="en-US" sz="1200" spc="155">
                <a:latin typeface="Arial"/>
                <a:cs typeface="Arial"/>
              </a:rPr>
              <a:t>For</a:t>
            </a:r>
            <a:r>
              <a:rPr lang="en-US" sz="1200" spc="15">
                <a:latin typeface="Arial"/>
                <a:cs typeface="Arial"/>
              </a:rPr>
              <a:t> </a:t>
            </a:r>
            <a:r>
              <a:rPr lang="en-US" sz="1200" spc="180">
                <a:latin typeface="Arial"/>
                <a:cs typeface="Arial"/>
              </a:rPr>
              <a:t>example:</a:t>
            </a:r>
            <a:r>
              <a:rPr lang="en-US" sz="1200" spc="45">
                <a:latin typeface="Arial"/>
                <a:cs typeface="Arial"/>
              </a:rPr>
              <a:t> </a:t>
            </a:r>
            <a:r>
              <a:rPr lang="en-US" sz="1200" spc="180">
                <a:latin typeface="Arial"/>
                <a:cs typeface="Arial"/>
              </a:rPr>
              <a:t>you</a:t>
            </a:r>
            <a:r>
              <a:rPr lang="en-US" sz="1200" spc="55">
                <a:latin typeface="Arial"/>
                <a:cs typeface="Arial"/>
              </a:rPr>
              <a:t> </a:t>
            </a:r>
            <a:r>
              <a:rPr lang="en-US" sz="1200" spc="140">
                <a:latin typeface="Arial"/>
                <a:cs typeface="Arial"/>
              </a:rPr>
              <a:t>can</a:t>
            </a:r>
            <a:r>
              <a:rPr lang="en-US" sz="1200" spc="50">
                <a:latin typeface="Arial"/>
                <a:cs typeface="Arial"/>
              </a:rPr>
              <a:t> </a:t>
            </a:r>
            <a:r>
              <a:rPr lang="en-US" sz="1200" spc="165">
                <a:latin typeface="Arial"/>
                <a:cs typeface="Arial"/>
              </a:rPr>
              <a:t>draw</a:t>
            </a:r>
            <a:r>
              <a:rPr lang="en-US" sz="1200" spc="70">
                <a:latin typeface="Arial"/>
                <a:cs typeface="Arial"/>
              </a:rPr>
              <a:t> </a:t>
            </a:r>
            <a:r>
              <a:rPr lang="en-US" sz="1200" spc="175">
                <a:latin typeface="Arial"/>
                <a:cs typeface="Arial"/>
              </a:rPr>
              <a:t>from</a:t>
            </a:r>
            <a:r>
              <a:rPr lang="en-US" sz="1200" spc="45">
                <a:latin typeface="Arial"/>
                <a:cs typeface="Arial"/>
              </a:rPr>
              <a:t> </a:t>
            </a:r>
            <a:r>
              <a:rPr lang="en-US" sz="1200" spc="160">
                <a:latin typeface="Arial"/>
                <a:cs typeface="Arial"/>
              </a:rPr>
              <a:t>reserves</a:t>
            </a:r>
            <a:r>
              <a:rPr lang="en-US" sz="1200" spc="55">
                <a:latin typeface="Arial"/>
                <a:cs typeface="Arial"/>
              </a:rPr>
              <a:t> </a:t>
            </a:r>
            <a:r>
              <a:rPr lang="en-US" sz="1200" spc="160">
                <a:latin typeface="Arial"/>
                <a:cs typeface="Arial"/>
              </a:rPr>
              <a:t>in</a:t>
            </a:r>
            <a:r>
              <a:rPr lang="en-US" sz="1200" spc="55">
                <a:latin typeface="Arial"/>
                <a:cs typeface="Arial"/>
              </a:rPr>
              <a:t> </a:t>
            </a:r>
            <a:r>
              <a:rPr lang="en-US" sz="1200" spc="145">
                <a:latin typeface="Arial"/>
                <a:cs typeface="Arial"/>
              </a:rPr>
              <a:t>April</a:t>
            </a:r>
            <a:r>
              <a:rPr lang="en-US" sz="1200" spc="100">
                <a:latin typeface="Arial"/>
                <a:cs typeface="Arial"/>
              </a:rPr>
              <a:t> </a:t>
            </a:r>
            <a:r>
              <a:rPr lang="en-US" sz="1200" spc="170">
                <a:latin typeface="Arial"/>
                <a:cs typeface="Arial"/>
              </a:rPr>
              <a:t>and</a:t>
            </a:r>
            <a:r>
              <a:rPr lang="en-US" sz="1200" spc="50">
                <a:latin typeface="Arial"/>
                <a:cs typeface="Arial"/>
              </a:rPr>
              <a:t> </a:t>
            </a:r>
            <a:r>
              <a:rPr lang="en-US" sz="1200" spc="145">
                <a:latin typeface="Arial"/>
                <a:cs typeface="Arial"/>
              </a:rPr>
              <a:t>again</a:t>
            </a:r>
            <a:r>
              <a:rPr lang="en-US" sz="1200" spc="55">
                <a:latin typeface="Arial"/>
                <a:cs typeface="Arial"/>
              </a:rPr>
              <a:t> </a:t>
            </a:r>
            <a:r>
              <a:rPr lang="en-US" sz="1200" spc="160">
                <a:latin typeface="Arial"/>
                <a:cs typeface="Arial"/>
              </a:rPr>
              <a:t>in</a:t>
            </a:r>
            <a:r>
              <a:rPr lang="en-US" sz="1200" spc="55">
                <a:latin typeface="Arial"/>
                <a:cs typeface="Arial"/>
              </a:rPr>
              <a:t> </a:t>
            </a:r>
            <a:r>
              <a:rPr lang="en-US" sz="1200" spc="130">
                <a:latin typeface="Arial"/>
                <a:cs typeface="Arial"/>
              </a:rPr>
              <a:t>July.</a:t>
            </a:r>
            <a:endParaRPr lang="en-US" sz="1200">
              <a:latin typeface="Arial"/>
              <a:cs typeface="Arial"/>
            </a:endParaRPr>
          </a:p>
          <a:p>
            <a:pPr marL="12700">
              <a:lnSpc>
                <a:spcPct val="100000"/>
              </a:lnSpc>
              <a:spcBef>
                <a:spcPts val="100"/>
              </a:spcBef>
            </a:pPr>
            <a:r>
              <a:rPr lang="en-US" sz="1200" spc="215">
                <a:latin typeface="Arial"/>
                <a:cs typeface="Arial"/>
              </a:rPr>
              <a:t>When</a:t>
            </a:r>
            <a:r>
              <a:rPr lang="en-US" sz="1200" spc="55">
                <a:latin typeface="Arial"/>
                <a:cs typeface="Arial"/>
              </a:rPr>
              <a:t> </a:t>
            </a:r>
            <a:r>
              <a:rPr lang="en-US" sz="1200" spc="180">
                <a:latin typeface="Arial"/>
                <a:cs typeface="Arial"/>
              </a:rPr>
              <a:t>you</a:t>
            </a:r>
            <a:r>
              <a:rPr lang="en-US" sz="1200" spc="55">
                <a:latin typeface="Arial"/>
                <a:cs typeface="Arial"/>
              </a:rPr>
              <a:t> </a:t>
            </a:r>
            <a:r>
              <a:rPr lang="en-US" sz="1200" spc="170">
                <a:latin typeface="Arial"/>
                <a:cs typeface="Arial"/>
              </a:rPr>
              <a:t>see</a:t>
            </a:r>
            <a:r>
              <a:rPr lang="en-US" sz="1200" spc="100">
                <a:latin typeface="Arial"/>
                <a:cs typeface="Arial"/>
              </a:rPr>
              <a:t> </a:t>
            </a:r>
            <a:r>
              <a:rPr lang="en-US" sz="1200" spc="140">
                <a:latin typeface="Arial"/>
                <a:cs typeface="Arial"/>
              </a:rPr>
              <a:t>cash</a:t>
            </a:r>
            <a:r>
              <a:rPr lang="en-US" sz="1200" spc="60">
                <a:latin typeface="Arial"/>
                <a:cs typeface="Arial"/>
              </a:rPr>
              <a:t> </a:t>
            </a:r>
            <a:r>
              <a:rPr lang="en-US" sz="1200" spc="135">
                <a:latin typeface="Arial"/>
                <a:cs typeface="Arial"/>
              </a:rPr>
              <a:t>starting</a:t>
            </a:r>
            <a:r>
              <a:rPr lang="en-US" sz="1200" spc="40">
                <a:latin typeface="Arial"/>
                <a:cs typeface="Arial"/>
              </a:rPr>
              <a:t> </a:t>
            </a:r>
            <a:r>
              <a:rPr lang="en-US" sz="1200" spc="140">
                <a:latin typeface="Arial"/>
                <a:cs typeface="Arial"/>
              </a:rPr>
              <a:t>to</a:t>
            </a:r>
            <a:r>
              <a:rPr lang="en-US" sz="1200" spc="50">
                <a:latin typeface="Arial"/>
                <a:cs typeface="Arial"/>
              </a:rPr>
              <a:t> </a:t>
            </a:r>
            <a:r>
              <a:rPr lang="en-US" sz="1200" spc="165">
                <a:latin typeface="Arial"/>
                <a:cs typeface="Arial"/>
              </a:rPr>
              <a:t>build</a:t>
            </a:r>
            <a:r>
              <a:rPr lang="en-US" sz="1200" spc="55">
                <a:latin typeface="Arial"/>
                <a:cs typeface="Arial"/>
              </a:rPr>
              <a:t> </a:t>
            </a:r>
            <a:r>
              <a:rPr lang="en-US" sz="1200" spc="160">
                <a:latin typeface="Arial"/>
                <a:cs typeface="Arial"/>
              </a:rPr>
              <a:t>in</a:t>
            </a:r>
            <a:r>
              <a:rPr lang="en-US" sz="1200" spc="55">
                <a:latin typeface="Arial"/>
                <a:cs typeface="Arial"/>
              </a:rPr>
              <a:t> </a:t>
            </a:r>
            <a:r>
              <a:rPr lang="en-US" sz="1200" spc="165">
                <a:latin typeface="Arial"/>
                <a:cs typeface="Arial"/>
              </a:rPr>
              <a:t>your</a:t>
            </a:r>
            <a:r>
              <a:rPr lang="en-US" sz="1200" spc="20">
                <a:latin typeface="Arial"/>
                <a:cs typeface="Arial"/>
              </a:rPr>
              <a:t> </a:t>
            </a:r>
            <a:r>
              <a:rPr lang="en-US" sz="1200" spc="155">
                <a:latin typeface="Arial"/>
                <a:cs typeface="Arial"/>
              </a:rPr>
              <a:t>operating</a:t>
            </a:r>
            <a:r>
              <a:rPr lang="en-US" sz="1200" spc="40">
                <a:latin typeface="Arial"/>
                <a:cs typeface="Arial"/>
              </a:rPr>
              <a:t> </a:t>
            </a:r>
            <a:r>
              <a:rPr lang="en-US" sz="1200" spc="135">
                <a:latin typeface="Arial"/>
                <a:cs typeface="Arial"/>
              </a:rPr>
              <a:t>account,</a:t>
            </a:r>
            <a:r>
              <a:rPr lang="en-US" sz="1200" spc="70">
                <a:latin typeface="Arial"/>
                <a:cs typeface="Arial"/>
              </a:rPr>
              <a:t> </a:t>
            </a:r>
            <a:r>
              <a:rPr lang="en-US" sz="1200" spc="180">
                <a:latin typeface="Arial"/>
                <a:cs typeface="Arial"/>
              </a:rPr>
              <a:t>you</a:t>
            </a:r>
            <a:r>
              <a:rPr lang="en-US" sz="1200" spc="55">
                <a:latin typeface="Arial"/>
                <a:cs typeface="Arial"/>
              </a:rPr>
              <a:t> </a:t>
            </a:r>
            <a:r>
              <a:rPr lang="en-US" sz="1200" spc="140">
                <a:latin typeface="Arial"/>
                <a:cs typeface="Arial"/>
              </a:rPr>
              <a:t>can</a:t>
            </a:r>
            <a:r>
              <a:rPr lang="en-US" sz="1200" spc="55">
                <a:latin typeface="Arial"/>
                <a:cs typeface="Arial"/>
              </a:rPr>
              <a:t> </a:t>
            </a:r>
            <a:r>
              <a:rPr lang="en-US" sz="1200" spc="145">
                <a:latin typeface="Arial"/>
                <a:cs typeface="Arial"/>
              </a:rPr>
              <a:t>restore</a:t>
            </a:r>
            <a:r>
              <a:rPr lang="en-US" sz="1200" spc="105">
                <a:latin typeface="Arial"/>
                <a:cs typeface="Arial"/>
              </a:rPr>
              <a:t> </a:t>
            </a:r>
            <a:r>
              <a:rPr lang="en-US" sz="1200" spc="170">
                <a:latin typeface="Arial"/>
                <a:cs typeface="Arial"/>
              </a:rPr>
              <a:t>funds</a:t>
            </a:r>
            <a:r>
              <a:rPr lang="en-US" sz="1200" spc="55">
                <a:latin typeface="Arial"/>
                <a:cs typeface="Arial"/>
              </a:rPr>
              <a:t> </a:t>
            </a:r>
            <a:r>
              <a:rPr lang="en-US" sz="1200" spc="140">
                <a:latin typeface="Arial"/>
                <a:cs typeface="Arial"/>
              </a:rPr>
              <a:t>back</a:t>
            </a:r>
            <a:r>
              <a:rPr lang="en-US" sz="1200" spc="60">
                <a:latin typeface="Arial"/>
                <a:cs typeface="Arial"/>
              </a:rPr>
              <a:t> </a:t>
            </a:r>
            <a:r>
              <a:rPr lang="en-US" sz="1200" spc="150">
                <a:latin typeface="Arial"/>
                <a:cs typeface="Arial"/>
              </a:rPr>
              <a:t>into</a:t>
            </a:r>
            <a:r>
              <a:rPr lang="en-US" sz="1200" spc="50">
                <a:latin typeface="Arial"/>
                <a:cs typeface="Arial"/>
              </a:rPr>
              <a:t> </a:t>
            </a:r>
            <a:r>
              <a:rPr lang="en-US" sz="1200" spc="160">
                <a:latin typeface="Arial"/>
                <a:cs typeface="Arial"/>
              </a:rPr>
              <a:t>reserves</a:t>
            </a:r>
            <a:r>
              <a:rPr lang="en-US" sz="1200" spc="60">
                <a:latin typeface="Arial"/>
                <a:cs typeface="Arial"/>
              </a:rPr>
              <a:t> </a:t>
            </a:r>
            <a:r>
              <a:rPr lang="en-US" sz="1200" spc="175">
                <a:latin typeface="Arial"/>
                <a:cs typeface="Arial"/>
              </a:rPr>
              <a:t>by</a:t>
            </a:r>
            <a:r>
              <a:rPr lang="en-US" sz="1200" spc="65">
                <a:latin typeface="Arial"/>
                <a:cs typeface="Arial"/>
              </a:rPr>
              <a:t> </a:t>
            </a:r>
            <a:r>
              <a:rPr lang="en-US" sz="1200" spc="165">
                <a:latin typeface="Arial"/>
                <a:cs typeface="Arial"/>
              </a:rPr>
              <a:t>entering</a:t>
            </a:r>
            <a:r>
              <a:rPr lang="en-US" sz="1200" spc="40">
                <a:latin typeface="Arial"/>
                <a:cs typeface="Arial"/>
              </a:rPr>
              <a:t> </a:t>
            </a:r>
            <a:r>
              <a:rPr lang="en-US" sz="1200" spc="160">
                <a:latin typeface="Arial"/>
                <a:cs typeface="Arial"/>
              </a:rPr>
              <a:t>a</a:t>
            </a:r>
            <a:r>
              <a:rPr lang="en-US" sz="1200" spc="25">
                <a:latin typeface="Arial"/>
                <a:cs typeface="Arial"/>
              </a:rPr>
              <a:t> </a:t>
            </a:r>
            <a:r>
              <a:rPr lang="en-US" sz="1200" spc="160">
                <a:latin typeface="Arial"/>
                <a:cs typeface="Arial"/>
              </a:rPr>
              <a:t>negative</a:t>
            </a:r>
            <a:r>
              <a:rPr lang="en-US" sz="1200" spc="100">
                <a:latin typeface="Arial"/>
                <a:cs typeface="Arial"/>
              </a:rPr>
              <a:t> </a:t>
            </a:r>
            <a:r>
              <a:rPr lang="en-US" sz="1200" spc="195">
                <a:latin typeface="Arial"/>
                <a:cs typeface="Arial"/>
              </a:rPr>
              <a:t>number</a:t>
            </a:r>
            <a:r>
              <a:rPr lang="en-US" sz="1200" spc="20">
                <a:latin typeface="Arial"/>
                <a:cs typeface="Arial"/>
              </a:rPr>
              <a:t> </a:t>
            </a:r>
            <a:r>
              <a:rPr lang="en-US" sz="1200" spc="175">
                <a:latin typeface="Arial"/>
                <a:cs typeface="Arial"/>
              </a:rPr>
              <a:t>(example:</a:t>
            </a:r>
            <a:r>
              <a:rPr lang="en-US" sz="1200" spc="50">
                <a:latin typeface="Arial"/>
                <a:cs typeface="Arial"/>
              </a:rPr>
              <a:t> </a:t>
            </a:r>
            <a:r>
              <a:rPr lang="en-US" sz="1200" spc="145">
                <a:latin typeface="Arial"/>
                <a:cs typeface="Arial"/>
              </a:rPr>
              <a:t>-</a:t>
            </a:r>
            <a:r>
              <a:rPr lang="en-US" sz="1200" spc="95">
                <a:latin typeface="Arial"/>
                <a:cs typeface="Arial"/>
              </a:rPr>
              <a:t>$5,000.)</a:t>
            </a:r>
            <a:endParaRPr lang="en-US" sz="1200">
              <a:latin typeface="Arial"/>
              <a:cs typeface="Arial"/>
            </a:endParaRPr>
          </a:p>
          <a:p>
            <a:pPr>
              <a:lnSpc>
                <a:spcPct val="100000"/>
              </a:lnSpc>
              <a:spcBef>
                <a:spcPts val="245"/>
              </a:spcBef>
            </a:pPr>
            <a:endParaRPr lang="en-US" sz="1200">
              <a:latin typeface="Arial"/>
              <a:cs typeface="Arial"/>
            </a:endParaRPr>
          </a:p>
          <a:p>
            <a:pPr marL="12700">
              <a:lnSpc>
                <a:spcPct val="100000"/>
              </a:lnSpc>
              <a:spcBef>
                <a:spcPts val="5"/>
              </a:spcBef>
            </a:pPr>
            <a:r>
              <a:rPr sz="1200" spc="185">
                <a:latin typeface="Arial"/>
                <a:cs typeface="Arial"/>
              </a:rPr>
              <a:t>New</a:t>
            </a:r>
            <a:r>
              <a:rPr sz="1200" spc="100">
                <a:latin typeface="Arial"/>
                <a:cs typeface="Arial"/>
              </a:rPr>
              <a:t> </a:t>
            </a:r>
            <a:r>
              <a:rPr sz="1200" spc="165">
                <a:latin typeface="Arial"/>
                <a:cs typeface="Arial"/>
              </a:rPr>
              <a:t>Reserves</a:t>
            </a:r>
            <a:r>
              <a:rPr sz="1200" spc="135">
                <a:latin typeface="Arial"/>
                <a:cs typeface="Arial"/>
              </a:rPr>
              <a:t> </a:t>
            </a:r>
            <a:r>
              <a:rPr sz="1200" spc="105">
                <a:latin typeface="Arial"/>
                <a:cs typeface="Arial"/>
              </a:rPr>
              <a:t>(line</a:t>
            </a:r>
            <a:r>
              <a:rPr sz="1200" spc="50">
                <a:latin typeface="Arial"/>
                <a:cs typeface="Arial"/>
              </a:rPr>
              <a:t> </a:t>
            </a:r>
            <a:r>
              <a:rPr sz="1200" spc="135">
                <a:latin typeface="Arial"/>
                <a:cs typeface="Arial"/>
              </a:rPr>
              <a:t>16)</a:t>
            </a:r>
            <a:r>
              <a:rPr sz="1200" spc="85">
                <a:latin typeface="Arial"/>
                <a:cs typeface="Arial"/>
              </a:rPr>
              <a:t> </a:t>
            </a:r>
            <a:r>
              <a:rPr sz="1200" spc="145">
                <a:latin typeface="Arial"/>
                <a:cs typeface="Arial"/>
              </a:rPr>
              <a:t>keeps</a:t>
            </a:r>
            <a:r>
              <a:rPr sz="1200" spc="140">
                <a:latin typeface="Arial"/>
                <a:cs typeface="Arial"/>
              </a:rPr>
              <a:t> </a:t>
            </a:r>
            <a:r>
              <a:rPr sz="1200" spc="190">
                <a:latin typeface="Arial"/>
                <a:cs typeface="Arial"/>
              </a:rPr>
              <a:t>a</a:t>
            </a:r>
            <a:r>
              <a:rPr sz="1200" spc="50">
                <a:latin typeface="Arial"/>
                <a:cs typeface="Arial"/>
              </a:rPr>
              <a:t> </a:t>
            </a:r>
            <a:r>
              <a:rPr sz="1200" spc="135">
                <a:latin typeface="Arial"/>
                <a:cs typeface="Arial"/>
              </a:rPr>
              <a:t>running</a:t>
            </a:r>
            <a:r>
              <a:rPr sz="1200" spc="50">
                <a:latin typeface="Arial"/>
                <a:cs typeface="Arial"/>
              </a:rPr>
              <a:t> </a:t>
            </a:r>
            <a:r>
              <a:rPr sz="1200" spc="150">
                <a:latin typeface="Arial"/>
                <a:cs typeface="Arial"/>
              </a:rPr>
              <a:t>reserve</a:t>
            </a:r>
            <a:r>
              <a:rPr sz="1200" spc="50">
                <a:latin typeface="Arial"/>
                <a:cs typeface="Arial"/>
              </a:rPr>
              <a:t> </a:t>
            </a:r>
            <a:r>
              <a:rPr sz="1200" spc="150">
                <a:latin typeface="Arial"/>
                <a:cs typeface="Arial"/>
              </a:rPr>
              <a:t>balance</a:t>
            </a:r>
            <a:r>
              <a:rPr sz="1200" spc="50">
                <a:latin typeface="Arial"/>
                <a:cs typeface="Arial"/>
              </a:rPr>
              <a:t> </a:t>
            </a:r>
            <a:r>
              <a:rPr sz="1200" spc="160">
                <a:latin typeface="Arial"/>
                <a:cs typeface="Arial"/>
              </a:rPr>
              <a:t>as</a:t>
            </a:r>
            <a:r>
              <a:rPr sz="1200" spc="135">
                <a:latin typeface="Arial"/>
                <a:cs typeface="Arial"/>
              </a:rPr>
              <a:t> </a:t>
            </a:r>
            <a:r>
              <a:rPr sz="1200" spc="150">
                <a:latin typeface="Arial"/>
                <a:cs typeface="Arial"/>
              </a:rPr>
              <a:t>you</a:t>
            </a:r>
            <a:r>
              <a:rPr sz="1200" spc="50">
                <a:latin typeface="Arial"/>
                <a:cs typeface="Arial"/>
              </a:rPr>
              <a:t> </a:t>
            </a:r>
            <a:r>
              <a:rPr sz="1200" spc="165">
                <a:latin typeface="Arial"/>
                <a:cs typeface="Arial"/>
              </a:rPr>
              <a:t>draw</a:t>
            </a:r>
            <a:r>
              <a:rPr sz="1200" spc="100">
                <a:latin typeface="Arial"/>
                <a:cs typeface="Arial"/>
              </a:rPr>
              <a:t> </a:t>
            </a:r>
            <a:r>
              <a:rPr sz="1200" spc="165">
                <a:latin typeface="Arial"/>
                <a:cs typeface="Arial"/>
              </a:rPr>
              <a:t>and</a:t>
            </a:r>
            <a:r>
              <a:rPr sz="1200" spc="50">
                <a:latin typeface="Arial"/>
                <a:cs typeface="Arial"/>
              </a:rPr>
              <a:t> </a:t>
            </a:r>
            <a:r>
              <a:rPr sz="1200" spc="140">
                <a:latin typeface="Arial"/>
                <a:cs typeface="Arial"/>
              </a:rPr>
              <a:t>restore</a:t>
            </a:r>
            <a:r>
              <a:rPr sz="1200" spc="50">
                <a:latin typeface="Arial"/>
                <a:cs typeface="Arial"/>
              </a:rPr>
              <a:t> </a:t>
            </a:r>
            <a:r>
              <a:rPr sz="1200" spc="135">
                <a:latin typeface="Arial"/>
                <a:cs typeface="Arial"/>
              </a:rPr>
              <a:t>the</a:t>
            </a:r>
            <a:r>
              <a:rPr sz="1200" spc="50">
                <a:latin typeface="Arial"/>
                <a:cs typeface="Arial"/>
              </a:rPr>
              <a:t> </a:t>
            </a:r>
            <a:r>
              <a:rPr sz="1200" spc="150">
                <a:latin typeface="Arial"/>
                <a:cs typeface="Arial"/>
              </a:rPr>
              <a:t>reserve</a:t>
            </a:r>
            <a:r>
              <a:rPr sz="1200" spc="50">
                <a:latin typeface="Arial"/>
                <a:cs typeface="Arial"/>
              </a:rPr>
              <a:t> </a:t>
            </a:r>
            <a:r>
              <a:rPr sz="1200" spc="110">
                <a:latin typeface="Arial"/>
                <a:cs typeface="Arial"/>
              </a:rPr>
              <a:t>fund.</a:t>
            </a:r>
            <a:endParaRPr sz="1200">
              <a:latin typeface="Arial"/>
              <a:cs typeface="Arial"/>
            </a:endParaRPr>
          </a:p>
        </p:txBody>
      </p:sp>
      <p:grpSp>
        <p:nvGrpSpPr>
          <p:cNvPr id="108" name="object 108"/>
          <p:cNvGrpSpPr/>
          <p:nvPr/>
        </p:nvGrpSpPr>
        <p:grpSpPr>
          <a:xfrm>
            <a:off x="200025" y="1292596"/>
            <a:ext cx="18088584" cy="8992141"/>
            <a:chOff x="200025" y="1171572"/>
            <a:chExt cx="18088584" cy="8992141"/>
          </a:xfrm>
        </p:grpSpPr>
        <p:sp>
          <p:nvSpPr>
            <p:cNvPr id="109" name="object 109"/>
            <p:cNvSpPr/>
            <p:nvPr/>
          </p:nvSpPr>
          <p:spPr>
            <a:xfrm>
              <a:off x="2281269" y="1176862"/>
              <a:ext cx="13335" cy="195580"/>
            </a:xfrm>
            <a:custGeom>
              <a:avLst/>
              <a:gdLst/>
              <a:ahLst/>
              <a:cxnLst/>
              <a:rect l="l" t="t" r="r" b="b"/>
              <a:pathLst>
                <a:path w="13335" h="195580">
                  <a:moveTo>
                    <a:pt x="0" y="195298"/>
                  </a:moveTo>
                  <a:lnTo>
                    <a:pt x="13081" y="195298"/>
                  </a:lnTo>
                  <a:lnTo>
                    <a:pt x="13081" y="0"/>
                  </a:lnTo>
                  <a:lnTo>
                    <a:pt x="0" y="0"/>
                  </a:lnTo>
                  <a:lnTo>
                    <a:pt x="0" y="195298"/>
                  </a:lnTo>
                  <a:close/>
                </a:path>
              </a:pathLst>
            </a:custGeom>
            <a:solidFill>
              <a:srgbClr val="D3D3D3"/>
            </a:solidFill>
          </p:spPr>
          <p:txBody>
            <a:bodyPr wrap="square" lIns="0" tIns="0" rIns="0" bIns="0" rtlCol="0"/>
            <a:lstStyle/>
            <a:p>
              <a:endParaRPr/>
            </a:p>
          </p:txBody>
        </p:sp>
        <p:sp>
          <p:nvSpPr>
            <p:cNvPr id="110" name="object 110"/>
            <p:cNvSpPr/>
            <p:nvPr/>
          </p:nvSpPr>
          <p:spPr>
            <a:xfrm>
              <a:off x="2281356" y="1171730"/>
              <a:ext cx="13335" cy="205740"/>
            </a:xfrm>
            <a:custGeom>
              <a:avLst/>
              <a:gdLst/>
              <a:ahLst/>
              <a:cxnLst/>
              <a:rect l="l" t="t" r="r" b="b"/>
              <a:pathLst>
                <a:path w="13335" h="205740">
                  <a:moveTo>
                    <a:pt x="13081" y="0"/>
                  </a:moveTo>
                  <a:lnTo>
                    <a:pt x="0" y="0"/>
                  </a:lnTo>
                  <a:lnTo>
                    <a:pt x="0" y="205630"/>
                  </a:lnTo>
                  <a:lnTo>
                    <a:pt x="13081" y="205630"/>
                  </a:lnTo>
                  <a:lnTo>
                    <a:pt x="13081" y="0"/>
                  </a:lnTo>
                  <a:close/>
                </a:path>
              </a:pathLst>
            </a:custGeom>
            <a:solidFill>
              <a:srgbClr val="D3D3D3"/>
            </a:solidFill>
          </p:spPr>
          <p:txBody>
            <a:bodyPr wrap="square" lIns="0" tIns="0" rIns="0" bIns="0" rtlCol="0"/>
            <a:lstStyle/>
            <a:p>
              <a:endParaRPr/>
            </a:p>
          </p:txBody>
        </p:sp>
        <p:sp>
          <p:nvSpPr>
            <p:cNvPr id="111" name="object 111"/>
            <p:cNvSpPr/>
            <p:nvPr/>
          </p:nvSpPr>
          <p:spPr>
            <a:xfrm>
              <a:off x="206565" y="1762620"/>
              <a:ext cx="4372610" cy="0"/>
            </a:xfrm>
            <a:custGeom>
              <a:avLst/>
              <a:gdLst/>
              <a:ahLst/>
              <a:cxnLst/>
              <a:rect l="l" t="t" r="r" b="b"/>
              <a:pathLst>
                <a:path w="4372610">
                  <a:moveTo>
                    <a:pt x="0" y="0"/>
                  </a:moveTo>
                  <a:lnTo>
                    <a:pt x="4372226" y="0"/>
                  </a:lnTo>
                </a:path>
              </a:pathLst>
            </a:custGeom>
            <a:ln w="10264">
              <a:solidFill>
                <a:srgbClr val="D3D3D3"/>
              </a:solidFill>
            </a:ln>
          </p:spPr>
          <p:txBody>
            <a:bodyPr wrap="square" lIns="0" tIns="0" rIns="0" bIns="0" rtlCol="0"/>
            <a:lstStyle/>
            <a:p>
              <a:endParaRPr/>
            </a:p>
          </p:txBody>
        </p:sp>
        <p:sp>
          <p:nvSpPr>
            <p:cNvPr id="112" name="object 112"/>
            <p:cNvSpPr/>
            <p:nvPr/>
          </p:nvSpPr>
          <p:spPr>
            <a:xfrm>
              <a:off x="200025" y="1757419"/>
              <a:ext cx="4385945" cy="10795"/>
            </a:xfrm>
            <a:custGeom>
              <a:avLst/>
              <a:gdLst/>
              <a:ahLst/>
              <a:cxnLst/>
              <a:rect l="l" t="t" r="r" b="b"/>
              <a:pathLst>
                <a:path w="4385945" h="10794">
                  <a:moveTo>
                    <a:pt x="4385395" y="0"/>
                  </a:moveTo>
                  <a:lnTo>
                    <a:pt x="0" y="0"/>
                  </a:lnTo>
                  <a:lnTo>
                    <a:pt x="0" y="10264"/>
                  </a:lnTo>
                  <a:lnTo>
                    <a:pt x="4385395" y="10264"/>
                  </a:lnTo>
                  <a:lnTo>
                    <a:pt x="4385395" y="0"/>
                  </a:lnTo>
                  <a:close/>
                </a:path>
              </a:pathLst>
            </a:custGeom>
            <a:solidFill>
              <a:srgbClr val="D3D3D3"/>
            </a:solidFill>
          </p:spPr>
          <p:txBody>
            <a:bodyPr wrap="square" lIns="0" tIns="0" rIns="0" bIns="0" rtlCol="0"/>
            <a:lstStyle/>
            <a:p>
              <a:endParaRPr/>
            </a:p>
          </p:txBody>
        </p:sp>
        <p:sp>
          <p:nvSpPr>
            <p:cNvPr id="113" name="object 113"/>
            <p:cNvSpPr/>
            <p:nvPr/>
          </p:nvSpPr>
          <p:spPr>
            <a:xfrm>
              <a:off x="4585333" y="1176862"/>
              <a:ext cx="13335" cy="575945"/>
            </a:xfrm>
            <a:custGeom>
              <a:avLst/>
              <a:gdLst/>
              <a:ahLst/>
              <a:cxnLst/>
              <a:rect l="l" t="t" r="r" b="b"/>
              <a:pathLst>
                <a:path w="13335" h="575944">
                  <a:moveTo>
                    <a:pt x="0" y="575492"/>
                  </a:moveTo>
                  <a:lnTo>
                    <a:pt x="13081" y="575492"/>
                  </a:lnTo>
                  <a:lnTo>
                    <a:pt x="13081" y="0"/>
                  </a:lnTo>
                  <a:lnTo>
                    <a:pt x="0" y="0"/>
                  </a:lnTo>
                  <a:lnTo>
                    <a:pt x="0" y="575492"/>
                  </a:lnTo>
                  <a:close/>
                </a:path>
              </a:pathLst>
            </a:custGeom>
            <a:solidFill>
              <a:srgbClr val="D3D3D3"/>
            </a:solidFill>
          </p:spPr>
          <p:txBody>
            <a:bodyPr wrap="square" lIns="0" tIns="0" rIns="0" bIns="0" rtlCol="0"/>
            <a:lstStyle/>
            <a:p>
              <a:endParaRPr/>
            </a:p>
          </p:txBody>
        </p:sp>
        <p:sp>
          <p:nvSpPr>
            <p:cNvPr id="114" name="object 114"/>
            <p:cNvSpPr/>
            <p:nvPr/>
          </p:nvSpPr>
          <p:spPr>
            <a:xfrm>
              <a:off x="4585420" y="1171662"/>
              <a:ext cx="13335" cy="586105"/>
            </a:xfrm>
            <a:custGeom>
              <a:avLst/>
              <a:gdLst/>
              <a:ahLst/>
              <a:cxnLst/>
              <a:rect l="l" t="t" r="r" b="b"/>
              <a:pathLst>
                <a:path w="13335" h="586105">
                  <a:moveTo>
                    <a:pt x="13081" y="0"/>
                  </a:moveTo>
                  <a:lnTo>
                    <a:pt x="0" y="0"/>
                  </a:lnTo>
                  <a:lnTo>
                    <a:pt x="0" y="585757"/>
                  </a:lnTo>
                  <a:lnTo>
                    <a:pt x="13081" y="585757"/>
                  </a:lnTo>
                  <a:lnTo>
                    <a:pt x="13081" y="0"/>
                  </a:lnTo>
                  <a:close/>
                </a:path>
              </a:pathLst>
            </a:custGeom>
            <a:solidFill>
              <a:srgbClr val="D3D3D3"/>
            </a:solidFill>
          </p:spPr>
          <p:txBody>
            <a:bodyPr wrap="square" lIns="0" tIns="0" rIns="0" bIns="0" rtlCol="0"/>
            <a:lstStyle/>
            <a:p>
              <a:endParaRPr/>
            </a:p>
          </p:txBody>
        </p:sp>
        <p:sp>
          <p:nvSpPr>
            <p:cNvPr id="115" name="object 115"/>
            <p:cNvSpPr/>
            <p:nvPr/>
          </p:nvSpPr>
          <p:spPr>
            <a:xfrm>
              <a:off x="5737365" y="1176862"/>
              <a:ext cx="13335" cy="575945"/>
            </a:xfrm>
            <a:custGeom>
              <a:avLst/>
              <a:gdLst/>
              <a:ahLst/>
              <a:cxnLst/>
              <a:rect l="l" t="t" r="r" b="b"/>
              <a:pathLst>
                <a:path w="13335" h="575944">
                  <a:moveTo>
                    <a:pt x="0" y="575492"/>
                  </a:moveTo>
                  <a:lnTo>
                    <a:pt x="13081" y="575492"/>
                  </a:lnTo>
                  <a:lnTo>
                    <a:pt x="13081" y="0"/>
                  </a:lnTo>
                  <a:lnTo>
                    <a:pt x="0" y="0"/>
                  </a:lnTo>
                  <a:lnTo>
                    <a:pt x="0" y="575492"/>
                  </a:lnTo>
                  <a:close/>
                </a:path>
              </a:pathLst>
            </a:custGeom>
            <a:solidFill>
              <a:srgbClr val="D3D3D3"/>
            </a:solidFill>
          </p:spPr>
          <p:txBody>
            <a:bodyPr wrap="square" lIns="0" tIns="0" rIns="0" bIns="0" rtlCol="0"/>
            <a:lstStyle/>
            <a:p>
              <a:endParaRPr/>
            </a:p>
          </p:txBody>
        </p:sp>
        <p:sp>
          <p:nvSpPr>
            <p:cNvPr id="116" name="object 116"/>
            <p:cNvSpPr/>
            <p:nvPr/>
          </p:nvSpPr>
          <p:spPr>
            <a:xfrm>
              <a:off x="5737452" y="1171662"/>
              <a:ext cx="13335" cy="586105"/>
            </a:xfrm>
            <a:custGeom>
              <a:avLst/>
              <a:gdLst/>
              <a:ahLst/>
              <a:cxnLst/>
              <a:rect l="l" t="t" r="r" b="b"/>
              <a:pathLst>
                <a:path w="13335" h="586105">
                  <a:moveTo>
                    <a:pt x="13081" y="0"/>
                  </a:moveTo>
                  <a:lnTo>
                    <a:pt x="0" y="0"/>
                  </a:lnTo>
                  <a:lnTo>
                    <a:pt x="0" y="585757"/>
                  </a:lnTo>
                  <a:lnTo>
                    <a:pt x="13081" y="585757"/>
                  </a:lnTo>
                  <a:lnTo>
                    <a:pt x="13081" y="0"/>
                  </a:lnTo>
                  <a:close/>
                </a:path>
              </a:pathLst>
            </a:custGeom>
            <a:solidFill>
              <a:srgbClr val="D3D3D3"/>
            </a:solidFill>
          </p:spPr>
          <p:txBody>
            <a:bodyPr wrap="square" lIns="0" tIns="0" rIns="0" bIns="0" rtlCol="0"/>
            <a:lstStyle/>
            <a:p>
              <a:endParaRPr/>
            </a:p>
          </p:txBody>
        </p:sp>
        <p:sp>
          <p:nvSpPr>
            <p:cNvPr id="117" name="object 117"/>
            <p:cNvSpPr/>
            <p:nvPr/>
          </p:nvSpPr>
          <p:spPr>
            <a:xfrm>
              <a:off x="3433301" y="1176862"/>
              <a:ext cx="13335" cy="586105"/>
            </a:xfrm>
            <a:custGeom>
              <a:avLst/>
              <a:gdLst/>
              <a:ahLst/>
              <a:cxnLst/>
              <a:rect l="l" t="t" r="r" b="b"/>
              <a:pathLst>
                <a:path w="13335" h="586105">
                  <a:moveTo>
                    <a:pt x="0" y="585757"/>
                  </a:moveTo>
                  <a:lnTo>
                    <a:pt x="13081" y="585757"/>
                  </a:lnTo>
                  <a:lnTo>
                    <a:pt x="13081" y="0"/>
                  </a:lnTo>
                  <a:lnTo>
                    <a:pt x="0" y="0"/>
                  </a:lnTo>
                  <a:lnTo>
                    <a:pt x="0" y="585757"/>
                  </a:lnTo>
                  <a:close/>
                </a:path>
              </a:pathLst>
            </a:custGeom>
            <a:solidFill>
              <a:srgbClr val="D3D3D3"/>
            </a:solidFill>
          </p:spPr>
          <p:txBody>
            <a:bodyPr wrap="square" lIns="0" tIns="0" rIns="0" bIns="0" rtlCol="0"/>
            <a:lstStyle/>
            <a:p>
              <a:endParaRPr/>
            </a:p>
          </p:txBody>
        </p:sp>
        <p:sp>
          <p:nvSpPr>
            <p:cNvPr id="118" name="object 118"/>
            <p:cNvSpPr/>
            <p:nvPr/>
          </p:nvSpPr>
          <p:spPr>
            <a:xfrm>
              <a:off x="3433388" y="1171662"/>
              <a:ext cx="13335" cy="596265"/>
            </a:xfrm>
            <a:custGeom>
              <a:avLst/>
              <a:gdLst/>
              <a:ahLst/>
              <a:cxnLst/>
              <a:rect l="l" t="t" r="r" b="b"/>
              <a:pathLst>
                <a:path w="13335" h="596264">
                  <a:moveTo>
                    <a:pt x="13081" y="0"/>
                  </a:moveTo>
                  <a:lnTo>
                    <a:pt x="0" y="0"/>
                  </a:lnTo>
                  <a:lnTo>
                    <a:pt x="0" y="596021"/>
                  </a:lnTo>
                  <a:lnTo>
                    <a:pt x="13081" y="596021"/>
                  </a:lnTo>
                  <a:lnTo>
                    <a:pt x="13081" y="0"/>
                  </a:lnTo>
                  <a:close/>
                </a:path>
              </a:pathLst>
            </a:custGeom>
            <a:solidFill>
              <a:srgbClr val="D3D3D3"/>
            </a:solidFill>
          </p:spPr>
          <p:txBody>
            <a:bodyPr wrap="square" lIns="0" tIns="0" rIns="0" bIns="0" rtlCol="0"/>
            <a:lstStyle/>
            <a:p>
              <a:endParaRPr/>
            </a:p>
          </p:txBody>
        </p:sp>
        <p:sp>
          <p:nvSpPr>
            <p:cNvPr id="119" name="object 119"/>
            <p:cNvSpPr/>
            <p:nvPr/>
          </p:nvSpPr>
          <p:spPr>
            <a:xfrm>
              <a:off x="206565" y="1957918"/>
              <a:ext cx="4372610" cy="0"/>
            </a:xfrm>
            <a:custGeom>
              <a:avLst/>
              <a:gdLst/>
              <a:ahLst/>
              <a:cxnLst/>
              <a:rect l="l" t="t" r="r" b="b"/>
              <a:pathLst>
                <a:path w="4372610">
                  <a:moveTo>
                    <a:pt x="0" y="0"/>
                  </a:moveTo>
                  <a:lnTo>
                    <a:pt x="4372226" y="0"/>
                  </a:lnTo>
                </a:path>
              </a:pathLst>
            </a:custGeom>
            <a:ln w="10264">
              <a:solidFill>
                <a:srgbClr val="D3D3D3"/>
              </a:solidFill>
            </a:ln>
          </p:spPr>
          <p:txBody>
            <a:bodyPr wrap="square" lIns="0" tIns="0" rIns="0" bIns="0" rtlCol="0"/>
            <a:lstStyle/>
            <a:p>
              <a:endParaRPr/>
            </a:p>
          </p:txBody>
        </p:sp>
        <p:sp>
          <p:nvSpPr>
            <p:cNvPr id="120" name="object 120"/>
            <p:cNvSpPr/>
            <p:nvPr/>
          </p:nvSpPr>
          <p:spPr>
            <a:xfrm>
              <a:off x="200025" y="1952854"/>
              <a:ext cx="4385945" cy="10795"/>
            </a:xfrm>
            <a:custGeom>
              <a:avLst/>
              <a:gdLst/>
              <a:ahLst/>
              <a:cxnLst/>
              <a:rect l="l" t="t" r="r" b="b"/>
              <a:pathLst>
                <a:path w="4385945" h="10794">
                  <a:moveTo>
                    <a:pt x="4385395" y="0"/>
                  </a:moveTo>
                  <a:lnTo>
                    <a:pt x="0" y="0"/>
                  </a:lnTo>
                  <a:lnTo>
                    <a:pt x="0" y="10264"/>
                  </a:lnTo>
                  <a:lnTo>
                    <a:pt x="4385395" y="10264"/>
                  </a:lnTo>
                  <a:lnTo>
                    <a:pt x="4385395" y="0"/>
                  </a:lnTo>
                  <a:close/>
                </a:path>
              </a:pathLst>
            </a:custGeom>
            <a:solidFill>
              <a:srgbClr val="D3D3D3"/>
            </a:solidFill>
          </p:spPr>
          <p:txBody>
            <a:bodyPr wrap="square" lIns="0" tIns="0" rIns="0" bIns="0" rtlCol="0"/>
            <a:lstStyle/>
            <a:p>
              <a:endParaRPr/>
            </a:p>
          </p:txBody>
        </p:sp>
        <p:sp>
          <p:nvSpPr>
            <p:cNvPr id="121" name="object 121"/>
            <p:cNvSpPr/>
            <p:nvPr/>
          </p:nvSpPr>
          <p:spPr>
            <a:xfrm>
              <a:off x="6889397" y="1176862"/>
              <a:ext cx="13335" cy="586105"/>
            </a:xfrm>
            <a:custGeom>
              <a:avLst/>
              <a:gdLst/>
              <a:ahLst/>
              <a:cxnLst/>
              <a:rect l="l" t="t" r="r" b="b"/>
              <a:pathLst>
                <a:path w="13334" h="586105">
                  <a:moveTo>
                    <a:pt x="0" y="585757"/>
                  </a:moveTo>
                  <a:lnTo>
                    <a:pt x="13081" y="585757"/>
                  </a:lnTo>
                  <a:lnTo>
                    <a:pt x="13081" y="0"/>
                  </a:lnTo>
                  <a:lnTo>
                    <a:pt x="0" y="0"/>
                  </a:lnTo>
                  <a:lnTo>
                    <a:pt x="0" y="585757"/>
                  </a:lnTo>
                  <a:close/>
                </a:path>
              </a:pathLst>
            </a:custGeom>
            <a:solidFill>
              <a:srgbClr val="D3D3D3"/>
            </a:solidFill>
          </p:spPr>
          <p:txBody>
            <a:bodyPr wrap="square" lIns="0" tIns="0" rIns="0" bIns="0" rtlCol="0"/>
            <a:lstStyle/>
            <a:p>
              <a:endParaRPr/>
            </a:p>
          </p:txBody>
        </p:sp>
        <p:sp>
          <p:nvSpPr>
            <p:cNvPr id="122" name="object 122"/>
            <p:cNvSpPr/>
            <p:nvPr/>
          </p:nvSpPr>
          <p:spPr>
            <a:xfrm>
              <a:off x="6889309" y="1171662"/>
              <a:ext cx="13335" cy="596265"/>
            </a:xfrm>
            <a:custGeom>
              <a:avLst/>
              <a:gdLst/>
              <a:ahLst/>
              <a:cxnLst/>
              <a:rect l="l" t="t" r="r" b="b"/>
              <a:pathLst>
                <a:path w="13334" h="596264">
                  <a:moveTo>
                    <a:pt x="13081" y="0"/>
                  </a:moveTo>
                  <a:lnTo>
                    <a:pt x="0" y="0"/>
                  </a:lnTo>
                  <a:lnTo>
                    <a:pt x="0" y="596021"/>
                  </a:lnTo>
                  <a:lnTo>
                    <a:pt x="13081" y="596021"/>
                  </a:lnTo>
                  <a:lnTo>
                    <a:pt x="13081" y="0"/>
                  </a:lnTo>
                  <a:close/>
                </a:path>
              </a:pathLst>
            </a:custGeom>
            <a:solidFill>
              <a:srgbClr val="D3D3D3"/>
            </a:solidFill>
          </p:spPr>
          <p:txBody>
            <a:bodyPr wrap="square" lIns="0" tIns="0" rIns="0" bIns="0" rtlCol="0"/>
            <a:lstStyle/>
            <a:p>
              <a:endParaRPr/>
            </a:p>
          </p:txBody>
        </p:sp>
        <p:sp>
          <p:nvSpPr>
            <p:cNvPr id="123" name="object 123"/>
            <p:cNvSpPr/>
            <p:nvPr/>
          </p:nvSpPr>
          <p:spPr>
            <a:xfrm>
              <a:off x="8041429" y="1176862"/>
              <a:ext cx="13335" cy="586105"/>
            </a:xfrm>
            <a:custGeom>
              <a:avLst/>
              <a:gdLst/>
              <a:ahLst/>
              <a:cxnLst/>
              <a:rect l="l" t="t" r="r" b="b"/>
              <a:pathLst>
                <a:path w="13334" h="586105">
                  <a:moveTo>
                    <a:pt x="0" y="585757"/>
                  </a:moveTo>
                  <a:lnTo>
                    <a:pt x="13081" y="585757"/>
                  </a:lnTo>
                  <a:lnTo>
                    <a:pt x="13081" y="0"/>
                  </a:lnTo>
                  <a:lnTo>
                    <a:pt x="0" y="0"/>
                  </a:lnTo>
                  <a:lnTo>
                    <a:pt x="0" y="585757"/>
                  </a:lnTo>
                  <a:close/>
                </a:path>
              </a:pathLst>
            </a:custGeom>
            <a:solidFill>
              <a:srgbClr val="D3D3D3"/>
            </a:solidFill>
          </p:spPr>
          <p:txBody>
            <a:bodyPr wrap="square" lIns="0" tIns="0" rIns="0" bIns="0" rtlCol="0"/>
            <a:lstStyle/>
            <a:p>
              <a:endParaRPr/>
            </a:p>
          </p:txBody>
        </p:sp>
        <p:sp>
          <p:nvSpPr>
            <p:cNvPr id="124" name="object 124"/>
            <p:cNvSpPr/>
            <p:nvPr/>
          </p:nvSpPr>
          <p:spPr>
            <a:xfrm>
              <a:off x="8041516" y="1171662"/>
              <a:ext cx="13335" cy="596265"/>
            </a:xfrm>
            <a:custGeom>
              <a:avLst/>
              <a:gdLst/>
              <a:ahLst/>
              <a:cxnLst/>
              <a:rect l="l" t="t" r="r" b="b"/>
              <a:pathLst>
                <a:path w="13334" h="596264">
                  <a:moveTo>
                    <a:pt x="13081" y="0"/>
                  </a:moveTo>
                  <a:lnTo>
                    <a:pt x="0" y="0"/>
                  </a:lnTo>
                  <a:lnTo>
                    <a:pt x="0" y="596021"/>
                  </a:lnTo>
                  <a:lnTo>
                    <a:pt x="13081" y="596021"/>
                  </a:lnTo>
                  <a:lnTo>
                    <a:pt x="13081" y="0"/>
                  </a:lnTo>
                  <a:close/>
                </a:path>
              </a:pathLst>
            </a:custGeom>
            <a:solidFill>
              <a:srgbClr val="D3D3D3"/>
            </a:solidFill>
          </p:spPr>
          <p:txBody>
            <a:bodyPr wrap="square" lIns="0" tIns="0" rIns="0" bIns="0" rtlCol="0"/>
            <a:lstStyle/>
            <a:p>
              <a:endParaRPr/>
            </a:p>
          </p:txBody>
        </p:sp>
        <p:sp>
          <p:nvSpPr>
            <p:cNvPr id="125" name="object 125"/>
            <p:cNvSpPr/>
            <p:nvPr/>
          </p:nvSpPr>
          <p:spPr>
            <a:xfrm>
              <a:off x="9193112" y="1176862"/>
              <a:ext cx="13335" cy="586105"/>
            </a:xfrm>
            <a:custGeom>
              <a:avLst/>
              <a:gdLst/>
              <a:ahLst/>
              <a:cxnLst/>
              <a:rect l="l" t="t" r="r" b="b"/>
              <a:pathLst>
                <a:path w="13334" h="586105">
                  <a:moveTo>
                    <a:pt x="0" y="585757"/>
                  </a:moveTo>
                  <a:lnTo>
                    <a:pt x="13081" y="585757"/>
                  </a:lnTo>
                  <a:lnTo>
                    <a:pt x="13081" y="0"/>
                  </a:lnTo>
                  <a:lnTo>
                    <a:pt x="0" y="0"/>
                  </a:lnTo>
                  <a:lnTo>
                    <a:pt x="0" y="585757"/>
                  </a:lnTo>
                  <a:close/>
                </a:path>
              </a:pathLst>
            </a:custGeom>
            <a:solidFill>
              <a:srgbClr val="D3D3D3"/>
            </a:solidFill>
          </p:spPr>
          <p:txBody>
            <a:bodyPr wrap="square" lIns="0" tIns="0" rIns="0" bIns="0" rtlCol="0"/>
            <a:lstStyle/>
            <a:p>
              <a:endParaRPr/>
            </a:p>
          </p:txBody>
        </p:sp>
        <p:sp>
          <p:nvSpPr>
            <p:cNvPr id="126" name="object 126"/>
            <p:cNvSpPr/>
            <p:nvPr/>
          </p:nvSpPr>
          <p:spPr>
            <a:xfrm>
              <a:off x="9193024" y="1171662"/>
              <a:ext cx="13335" cy="596265"/>
            </a:xfrm>
            <a:custGeom>
              <a:avLst/>
              <a:gdLst/>
              <a:ahLst/>
              <a:cxnLst/>
              <a:rect l="l" t="t" r="r" b="b"/>
              <a:pathLst>
                <a:path w="13334" h="596264">
                  <a:moveTo>
                    <a:pt x="13081" y="0"/>
                  </a:moveTo>
                  <a:lnTo>
                    <a:pt x="0" y="0"/>
                  </a:lnTo>
                  <a:lnTo>
                    <a:pt x="0" y="596021"/>
                  </a:lnTo>
                  <a:lnTo>
                    <a:pt x="13081" y="596021"/>
                  </a:lnTo>
                  <a:lnTo>
                    <a:pt x="13081" y="0"/>
                  </a:lnTo>
                  <a:close/>
                </a:path>
              </a:pathLst>
            </a:custGeom>
            <a:solidFill>
              <a:srgbClr val="D3D3D3"/>
            </a:solidFill>
          </p:spPr>
          <p:txBody>
            <a:bodyPr wrap="square" lIns="0" tIns="0" rIns="0" bIns="0" rtlCol="0"/>
            <a:lstStyle/>
            <a:p>
              <a:endParaRPr/>
            </a:p>
          </p:txBody>
        </p:sp>
        <p:sp>
          <p:nvSpPr>
            <p:cNvPr id="127" name="object 127"/>
            <p:cNvSpPr/>
            <p:nvPr/>
          </p:nvSpPr>
          <p:spPr>
            <a:xfrm>
              <a:off x="10345144" y="1176862"/>
              <a:ext cx="13335" cy="586105"/>
            </a:xfrm>
            <a:custGeom>
              <a:avLst/>
              <a:gdLst/>
              <a:ahLst/>
              <a:cxnLst/>
              <a:rect l="l" t="t" r="r" b="b"/>
              <a:pathLst>
                <a:path w="13334" h="586105">
                  <a:moveTo>
                    <a:pt x="0" y="585757"/>
                  </a:moveTo>
                  <a:lnTo>
                    <a:pt x="13080" y="585757"/>
                  </a:lnTo>
                  <a:lnTo>
                    <a:pt x="13080" y="0"/>
                  </a:lnTo>
                  <a:lnTo>
                    <a:pt x="0" y="0"/>
                  </a:lnTo>
                  <a:lnTo>
                    <a:pt x="0" y="585757"/>
                  </a:lnTo>
                  <a:close/>
                </a:path>
              </a:pathLst>
            </a:custGeom>
            <a:solidFill>
              <a:srgbClr val="D3D3D3"/>
            </a:solidFill>
          </p:spPr>
          <p:txBody>
            <a:bodyPr wrap="square" lIns="0" tIns="0" rIns="0" bIns="0" rtlCol="0"/>
            <a:lstStyle/>
            <a:p>
              <a:endParaRPr/>
            </a:p>
          </p:txBody>
        </p:sp>
        <p:sp>
          <p:nvSpPr>
            <p:cNvPr id="128" name="object 128"/>
            <p:cNvSpPr/>
            <p:nvPr/>
          </p:nvSpPr>
          <p:spPr>
            <a:xfrm>
              <a:off x="10345056" y="1171662"/>
              <a:ext cx="13335" cy="596265"/>
            </a:xfrm>
            <a:custGeom>
              <a:avLst/>
              <a:gdLst/>
              <a:ahLst/>
              <a:cxnLst/>
              <a:rect l="l" t="t" r="r" b="b"/>
              <a:pathLst>
                <a:path w="13334" h="596264">
                  <a:moveTo>
                    <a:pt x="13081" y="0"/>
                  </a:moveTo>
                  <a:lnTo>
                    <a:pt x="0" y="0"/>
                  </a:lnTo>
                  <a:lnTo>
                    <a:pt x="0" y="596021"/>
                  </a:lnTo>
                  <a:lnTo>
                    <a:pt x="13081" y="596021"/>
                  </a:lnTo>
                  <a:lnTo>
                    <a:pt x="13081" y="0"/>
                  </a:lnTo>
                  <a:close/>
                </a:path>
              </a:pathLst>
            </a:custGeom>
            <a:solidFill>
              <a:srgbClr val="D3D3D3"/>
            </a:solidFill>
          </p:spPr>
          <p:txBody>
            <a:bodyPr wrap="square" lIns="0" tIns="0" rIns="0" bIns="0" rtlCol="0"/>
            <a:lstStyle/>
            <a:p>
              <a:endParaRPr/>
            </a:p>
          </p:txBody>
        </p:sp>
        <p:sp>
          <p:nvSpPr>
            <p:cNvPr id="129" name="object 129"/>
            <p:cNvSpPr/>
            <p:nvPr/>
          </p:nvSpPr>
          <p:spPr>
            <a:xfrm>
              <a:off x="11497175" y="1176862"/>
              <a:ext cx="13335" cy="586105"/>
            </a:xfrm>
            <a:custGeom>
              <a:avLst/>
              <a:gdLst/>
              <a:ahLst/>
              <a:cxnLst/>
              <a:rect l="l" t="t" r="r" b="b"/>
              <a:pathLst>
                <a:path w="13334" h="586105">
                  <a:moveTo>
                    <a:pt x="0" y="585757"/>
                  </a:moveTo>
                  <a:lnTo>
                    <a:pt x="13080" y="585757"/>
                  </a:lnTo>
                  <a:lnTo>
                    <a:pt x="13080" y="0"/>
                  </a:lnTo>
                  <a:lnTo>
                    <a:pt x="0" y="0"/>
                  </a:lnTo>
                  <a:lnTo>
                    <a:pt x="0" y="585757"/>
                  </a:lnTo>
                  <a:close/>
                </a:path>
              </a:pathLst>
            </a:custGeom>
            <a:solidFill>
              <a:srgbClr val="D3D3D3"/>
            </a:solidFill>
          </p:spPr>
          <p:txBody>
            <a:bodyPr wrap="square" lIns="0" tIns="0" rIns="0" bIns="0" rtlCol="0"/>
            <a:lstStyle/>
            <a:p>
              <a:endParaRPr/>
            </a:p>
          </p:txBody>
        </p:sp>
        <p:sp>
          <p:nvSpPr>
            <p:cNvPr id="130" name="object 130"/>
            <p:cNvSpPr/>
            <p:nvPr/>
          </p:nvSpPr>
          <p:spPr>
            <a:xfrm>
              <a:off x="11497088" y="1171662"/>
              <a:ext cx="13335" cy="596265"/>
            </a:xfrm>
            <a:custGeom>
              <a:avLst/>
              <a:gdLst/>
              <a:ahLst/>
              <a:cxnLst/>
              <a:rect l="l" t="t" r="r" b="b"/>
              <a:pathLst>
                <a:path w="13334" h="596264">
                  <a:moveTo>
                    <a:pt x="13081" y="0"/>
                  </a:moveTo>
                  <a:lnTo>
                    <a:pt x="0" y="0"/>
                  </a:lnTo>
                  <a:lnTo>
                    <a:pt x="0" y="596021"/>
                  </a:lnTo>
                  <a:lnTo>
                    <a:pt x="13081" y="596021"/>
                  </a:lnTo>
                  <a:lnTo>
                    <a:pt x="13081" y="0"/>
                  </a:lnTo>
                  <a:close/>
                </a:path>
              </a:pathLst>
            </a:custGeom>
            <a:solidFill>
              <a:srgbClr val="D3D3D3"/>
            </a:solidFill>
          </p:spPr>
          <p:txBody>
            <a:bodyPr wrap="square" lIns="0" tIns="0" rIns="0" bIns="0" rtlCol="0"/>
            <a:lstStyle/>
            <a:p>
              <a:endParaRPr/>
            </a:p>
          </p:txBody>
        </p:sp>
        <p:sp>
          <p:nvSpPr>
            <p:cNvPr id="131" name="object 131"/>
            <p:cNvSpPr/>
            <p:nvPr/>
          </p:nvSpPr>
          <p:spPr>
            <a:xfrm>
              <a:off x="12649207" y="1176862"/>
              <a:ext cx="13335" cy="586105"/>
            </a:xfrm>
            <a:custGeom>
              <a:avLst/>
              <a:gdLst/>
              <a:ahLst/>
              <a:cxnLst/>
              <a:rect l="l" t="t" r="r" b="b"/>
              <a:pathLst>
                <a:path w="13334" h="586105">
                  <a:moveTo>
                    <a:pt x="0" y="585757"/>
                  </a:moveTo>
                  <a:lnTo>
                    <a:pt x="13080" y="585757"/>
                  </a:lnTo>
                  <a:lnTo>
                    <a:pt x="13080" y="0"/>
                  </a:lnTo>
                  <a:lnTo>
                    <a:pt x="0" y="0"/>
                  </a:lnTo>
                  <a:lnTo>
                    <a:pt x="0" y="585757"/>
                  </a:lnTo>
                  <a:close/>
                </a:path>
              </a:pathLst>
            </a:custGeom>
            <a:solidFill>
              <a:srgbClr val="D3D3D3"/>
            </a:solidFill>
          </p:spPr>
          <p:txBody>
            <a:bodyPr wrap="square" lIns="0" tIns="0" rIns="0" bIns="0" rtlCol="0"/>
            <a:lstStyle/>
            <a:p>
              <a:endParaRPr/>
            </a:p>
          </p:txBody>
        </p:sp>
        <p:sp>
          <p:nvSpPr>
            <p:cNvPr id="132" name="object 132"/>
            <p:cNvSpPr/>
            <p:nvPr/>
          </p:nvSpPr>
          <p:spPr>
            <a:xfrm>
              <a:off x="12649120" y="1171662"/>
              <a:ext cx="13335" cy="596265"/>
            </a:xfrm>
            <a:custGeom>
              <a:avLst/>
              <a:gdLst/>
              <a:ahLst/>
              <a:cxnLst/>
              <a:rect l="l" t="t" r="r" b="b"/>
              <a:pathLst>
                <a:path w="13334" h="596264">
                  <a:moveTo>
                    <a:pt x="13081" y="0"/>
                  </a:moveTo>
                  <a:lnTo>
                    <a:pt x="0" y="0"/>
                  </a:lnTo>
                  <a:lnTo>
                    <a:pt x="0" y="596021"/>
                  </a:lnTo>
                  <a:lnTo>
                    <a:pt x="13081" y="596021"/>
                  </a:lnTo>
                  <a:lnTo>
                    <a:pt x="13081" y="0"/>
                  </a:lnTo>
                  <a:close/>
                </a:path>
              </a:pathLst>
            </a:custGeom>
            <a:solidFill>
              <a:srgbClr val="D3D3D3"/>
            </a:solidFill>
          </p:spPr>
          <p:txBody>
            <a:bodyPr wrap="square" lIns="0" tIns="0" rIns="0" bIns="0" rtlCol="0"/>
            <a:lstStyle/>
            <a:p>
              <a:endParaRPr/>
            </a:p>
          </p:txBody>
        </p:sp>
        <p:sp>
          <p:nvSpPr>
            <p:cNvPr id="133" name="object 133"/>
            <p:cNvSpPr/>
            <p:nvPr/>
          </p:nvSpPr>
          <p:spPr>
            <a:xfrm>
              <a:off x="13447520" y="1176862"/>
              <a:ext cx="13335" cy="586105"/>
            </a:xfrm>
            <a:custGeom>
              <a:avLst/>
              <a:gdLst/>
              <a:ahLst/>
              <a:cxnLst/>
              <a:rect l="l" t="t" r="r" b="b"/>
              <a:pathLst>
                <a:path w="13334" h="586105">
                  <a:moveTo>
                    <a:pt x="0" y="585757"/>
                  </a:moveTo>
                  <a:lnTo>
                    <a:pt x="13080" y="585757"/>
                  </a:lnTo>
                  <a:lnTo>
                    <a:pt x="13080" y="0"/>
                  </a:lnTo>
                  <a:lnTo>
                    <a:pt x="0" y="0"/>
                  </a:lnTo>
                  <a:lnTo>
                    <a:pt x="0" y="585757"/>
                  </a:lnTo>
                  <a:close/>
                </a:path>
              </a:pathLst>
            </a:custGeom>
            <a:solidFill>
              <a:srgbClr val="D3D3D3"/>
            </a:solidFill>
          </p:spPr>
          <p:txBody>
            <a:bodyPr wrap="square" lIns="0" tIns="0" rIns="0" bIns="0" rtlCol="0"/>
            <a:lstStyle/>
            <a:p>
              <a:endParaRPr/>
            </a:p>
          </p:txBody>
        </p:sp>
        <p:sp>
          <p:nvSpPr>
            <p:cNvPr id="134" name="object 134"/>
            <p:cNvSpPr/>
            <p:nvPr/>
          </p:nvSpPr>
          <p:spPr>
            <a:xfrm>
              <a:off x="13447607" y="1171662"/>
              <a:ext cx="13335" cy="596265"/>
            </a:xfrm>
            <a:custGeom>
              <a:avLst/>
              <a:gdLst/>
              <a:ahLst/>
              <a:cxnLst/>
              <a:rect l="l" t="t" r="r" b="b"/>
              <a:pathLst>
                <a:path w="13334" h="596264">
                  <a:moveTo>
                    <a:pt x="13081" y="0"/>
                  </a:moveTo>
                  <a:lnTo>
                    <a:pt x="0" y="0"/>
                  </a:lnTo>
                  <a:lnTo>
                    <a:pt x="0" y="596021"/>
                  </a:lnTo>
                  <a:lnTo>
                    <a:pt x="13081" y="596021"/>
                  </a:lnTo>
                  <a:lnTo>
                    <a:pt x="13081" y="0"/>
                  </a:lnTo>
                  <a:close/>
                </a:path>
              </a:pathLst>
            </a:custGeom>
            <a:solidFill>
              <a:srgbClr val="D3D3D3"/>
            </a:solidFill>
          </p:spPr>
          <p:txBody>
            <a:bodyPr wrap="square" lIns="0" tIns="0" rIns="0" bIns="0" rtlCol="0"/>
            <a:lstStyle/>
            <a:p>
              <a:endParaRPr/>
            </a:p>
          </p:txBody>
        </p:sp>
        <p:sp>
          <p:nvSpPr>
            <p:cNvPr id="135" name="object 135"/>
            <p:cNvSpPr/>
            <p:nvPr/>
          </p:nvSpPr>
          <p:spPr>
            <a:xfrm>
              <a:off x="14245831" y="1176862"/>
              <a:ext cx="13335" cy="586105"/>
            </a:xfrm>
            <a:custGeom>
              <a:avLst/>
              <a:gdLst/>
              <a:ahLst/>
              <a:cxnLst/>
              <a:rect l="l" t="t" r="r" b="b"/>
              <a:pathLst>
                <a:path w="13334" h="586105">
                  <a:moveTo>
                    <a:pt x="0" y="585757"/>
                  </a:moveTo>
                  <a:lnTo>
                    <a:pt x="13080" y="585757"/>
                  </a:lnTo>
                  <a:lnTo>
                    <a:pt x="13080" y="0"/>
                  </a:lnTo>
                  <a:lnTo>
                    <a:pt x="0" y="0"/>
                  </a:lnTo>
                  <a:lnTo>
                    <a:pt x="0" y="585757"/>
                  </a:lnTo>
                  <a:close/>
                </a:path>
              </a:pathLst>
            </a:custGeom>
            <a:solidFill>
              <a:srgbClr val="D3D3D3"/>
            </a:solidFill>
          </p:spPr>
          <p:txBody>
            <a:bodyPr wrap="square" lIns="0" tIns="0" rIns="0" bIns="0" rtlCol="0"/>
            <a:lstStyle/>
            <a:p>
              <a:endParaRPr/>
            </a:p>
          </p:txBody>
        </p:sp>
        <p:sp>
          <p:nvSpPr>
            <p:cNvPr id="136" name="object 136"/>
            <p:cNvSpPr/>
            <p:nvPr/>
          </p:nvSpPr>
          <p:spPr>
            <a:xfrm>
              <a:off x="14245918" y="1171662"/>
              <a:ext cx="13335" cy="596265"/>
            </a:xfrm>
            <a:custGeom>
              <a:avLst/>
              <a:gdLst/>
              <a:ahLst/>
              <a:cxnLst/>
              <a:rect l="l" t="t" r="r" b="b"/>
              <a:pathLst>
                <a:path w="13334" h="596264">
                  <a:moveTo>
                    <a:pt x="13081" y="0"/>
                  </a:moveTo>
                  <a:lnTo>
                    <a:pt x="0" y="0"/>
                  </a:lnTo>
                  <a:lnTo>
                    <a:pt x="0" y="596021"/>
                  </a:lnTo>
                  <a:lnTo>
                    <a:pt x="13081" y="596021"/>
                  </a:lnTo>
                  <a:lnTo>
                    <a:pt x="13081" y="0"/>
                  </a:lnTo>
                  <a:close/>
                </a:path>
              </a:pathLst>
            </a:custGeom>
            <a:solidFill>
              <a:srgbClr val="D3D3D3"/>
            </a:solidFill>
          </p:spPr>
          <p:txBody>
            <a:bodyPr wrap="square" lIns="0" tIns="0" rIns="0" bIns="0" rtlCol="0"/>
            <a:lstStyle/>
            <a:p>
              <a:endParaRPr/>
            </a:p>
          </p:txBody>
        </p:sp>
        <p:sp>
          <p:nvSpPr>
            <p:cNvPr id="137" name="object 137"/>
            <p:cNvSpPr/>
            <p:nvPr/>
          </p:nvSpPr>
          <p:spPr>
            <a:xfrm>
              <a:off x="15044841" y="1176862"/>
              <a:ext cx="13335" cy="586105"/>
            </a:xfrm>
            <a:custGeom>
              <a:avLst/>
              <a:gdLst/>
              <a:ahLst/>
              <a:cxnLst/>
              <a:rect l="l" t="t" r="r" b="b"/>
              <a:pathLst>
                <a:path w="13334" h="586105">
                  <a:moveTo>
                    <a:pt x="0" y="585757"/>
                  </a:moveTo>
                  <a:lnTo>
                    <a:pt x="13080" y="585757"/>
                  </a:lnTo>
                  <a:lnTo>
                    <a:pt x="13080" y="0"/>
                  </a:lnTo>
                  <a:lnTo>
                    <a:pt x="0" y="0"/>
                  </a:lnTo>
                  <a:lnTo>
                    <a:pt x="0" y="585757"/>
                  </a:lnTo>
                  <a:close/>
                </a:path>
              </a:pathLst>
            </a:custGeom>
            <a:solidFill>
              <a:srgbClr val="D3D3D3"/>
            </a:solidFill>
          </p:spPr>
          <p:txBody>
            <a:bodyPr wrap="square" lIns="0" tIns="0" rIns="0" bIns="0" rtlCol="0"/>
            <a:lstStyle/>
            <a:p>
              <a:endParaRPr/>
            </a:p>
          </p:txBody>
        </p:sp>
        <p:sp>
          <p:nvSpPr>
            <p:cNvPr id="138" name="object 138"/>
            <p:cNvSpPr/>
            <p:nvPr/>
          </p:nvSpPr>
          <p:spPr>
            <a:xfrm>
              <a:off x="15044753" y="1171662"/>
              <a:ext cx="13335" cy="596265"/>
            </a:xfrm>
            <a:custGeom>
              <a:avLst/>
              <a:gdLst/>
              <a:ahLst/>
              <a:cxnLst/>
              <a:rect l="l" t="t" r="r" b="b"/>
              <a:pathLst>
                <a:path w="13334" h="596264">
                  <a:moveTo>
                    <a:pt x="13081" y="0"/>
                  </a:moveTo>
                  <a:lnTo>
                    <a:pt x="0" y="0"/>
                  </a:lnTo>
                  <a:lnTo>
                    <a:pt x="0" y="596021"/>
                  </a:lnTo>
                  <a:lnTo>
                    <a:pt x="13081" y="596021"/>
                  </a:lnTo>
                  <a:lnTo>
                    <a:pt x="13081" y="0"/>
                  </a:lnTo>
                  <a:close/>
                </a:path>
              </a:pathLst>
            </a:custGeom>
            <a:solidFill>
              <a:srgbClr val="D3D3D3"/>
            </a:solidFill>
          </p:spPr>
          <p:txBody>
            <a:bodyPr wrap="square" lIns="0" tIns="0" rIns="0" bIns="0" rtlCol="0"/>
            <a:lstStyle/>
            <a:p>
              <a:endParaRPr/>
            </a:p>
          </p:txBody>
        </p:sp>
        <p:sp>
          <p:nvSpPr>
            <p:cNvPr id="139" name="object 139"/>
            <p:cNvSpPr/>
            <p:nvPr/>
          </p:nvSpPr>
          <p:spPr>
            <a:xfrm>
              <a:off x="15843153" y="1176862"/>
              <a:ext cx="13335" cy="586105"/>
            </a:xfrm>
            <a:custGeom>
              <a:avLst/>
              <a:gdLst/>
              <a:ahLst/>
              <a:cxnLst/>
              <a:rect l="l" t="t" r="r" b="b"/>
              <a:pathLst>
                <a:path w="13334" h="586105">
                  <a:moveTo>
                    <a:pt x="0" y="585757"/>
                  </a:moveTo>
                  <a:lnTo>
                    <a:pt x="13080" y="585757"/>
                  </a:lnTo>
                  <a:lnTo>
                    <a:pt x="13080" y="0"/>
                  </a:lnTo>
                  <a:lnTo>
                    <a:pt x="0" y="0"/>
                  </a:lnTo>
                  <a:lnTo>
                    <a:pt x="0" y="585757"/>
                  </a:lnTo>
                  <a:close/>
                </a:path>
              </a:pathLst>
            </a:custGeom>
            <a:solidFill>
              <a:srgbClr val="D3D3D3"/>
            </a:solidFill>
          </p:spPr>
          <p:txBody>
            <a:bodyPr wrap="square" lIns="0" tIns="0" rIns="0" bIns="0" rtlCol="0"/>
            <a:lstStyle/>
            <a:p>
              <a:endParaRPr/>
            </a:p>
          </p:txBody>
        </p:sp>
        <p:sp>
          <p:nvSpPr>
            <p:cNvPr id="140" name="object 140"/>
            <p:cNvSpPr/>
            <p:nvPr/>
          </p:nvSpPr>
          <p:spPr>
            <a:xfrm>
              <a:off x="15843239" y="1171662"/>
              <a:ext cx="13335" cy="596265"/>
            </a:xfrm>
            <a:custGeom>
              <a:avLst/>
              <a:gdLst/>
              <a:ahLst/>
              <a:cxnLst/>
              <a:rect l="l" t="t" r="r" b="b"/>
              <a:pathLst>
                <a:path w="13334" h="596264">
                  <a:moveTo>
                    <a:pt x="13081" y="0"/>
                  </a:moveTo>
                  <a:lnTo>
                    <a:pt x="0" y="0"/>
                  </a:lnTo>
                  <a:lnTo>
                    <a:pt x="0" y="596021"/>
                  </a:lnTo>
                  <a:lnTo>
                    <a:pt x="13081" y="596021"/>
                  </a:lnTo>
                  <a:lnTo>
                    <a:pt x="13081" y="0"/>
                  </a:lnTo>
                  <a:close/>
                </a:path>
              </a:pathLst>
            </a:custGeom>
            <a:solidFill>
              <a:srgbClr val="D3D3D3"/>
            </a:solidFill>
          </p:spPr>
          <p:txBody>
            <a:bodyPr wrap="square" lIns="0" tIns="0" rIns="0" bIns="0" rtlCol="0"/>
            <a:lstStyle/>
            <a:p>
              <a:endParaRPr/>
            </a:p>
          </p:txBody>
        </p:sp>
        <p:sp>
          <p:nvSpPr>
            <p:cNvPr id="141" name="object 141"/>
            <p:cNvSpPr/>
            <p:nvPr/>
          </p:nvSpPr>
          <p:spPr>
            <a:xfrm>
              <a:off x="16641640" y="1176862"/>
              <a:ext cx="13335" cy="586105"/>
            </a:xfrm>
            <a:custGeom>
              <a:avLst/>
              <a:gdLst/>
              <a:ahLst/>
              <a:cxnLst/>
              <a:rect l="l" t="t" r="r" b="b"/>
              <a:pathLst>
                <a:path w="13334" h="586105">
                  <a:moveTo>
                    <a:pt x="0" y="585757"/>
                  </a:moveTo>
                  <a:lnTo>
                    <a:pt x="13080" y="585757"/>
                  </a:lnTo>
                  <a:lnTo>
                    <a:pt x="13080" y="0"/>
                  </a:lnTo>
                  <a:lnTo>
                    <a:pt x="0" y="0"/>
                  </a:lnTo>
                  <a:lnTo>
                    <a:pt x="0" y="585757"/>
                  </a:lnTo>
                  <a:close/>
                </a:path>
              </a:pathLst>
            </a:custGeom>
            <a:solidFill>
              <a:srgbClr val="D3D3D3"/>
            </a:solidFill>
          </p:spPr>
          <p:txBody>
            <a:bodyPr wrap="square" lIns="0" tIns="0" rIns="0" bIns="0" rtlCol="0"/>
            <a:lstStyle/>
            <a:p>
              <a:endParaRPr/>
            </a:p>
          </p:txBody>
        </p:sp>
        <p:sp>
          <p:nvSpPr>
            <p:cNvPr id="142" name="object 142"/>
            <p:cNvSpPr/>
            <p:nvPr/>
          </p:nvSpPr>
          <p:spPr>
            <a:xfrm>
              <a:off x="16641551" y="1171662"/>
              <a:ext cx="13335" cy="596265"/>
            </a:xfrm>
            <a:custGeom>
              <a:avLst/>
              <a:gdLst/>
              <a:ahLst/>
              <a:cxnLst/>
              <a:rect l="l" t="t" r="r" b="b"/>
              <a:pathLst>
                <a:path w="13334" h="596264">
                  <a:moveTo>
                    <a:pt x="13081" y="0"/>
                  </a:moveTo>
                  <a:lnTo>
                    <a:pt x="0" y="0"/>
                  </a:lnTo>
                  <a:lnTo>
                    <a:pt x="0" y="596021"/>
                  </a:lnTo>
                  <a:lnTo>
                    <a:pt x="13081" y="596021"/>
                  </a:lnTo>
                  <a:lnTo>
                    <a:pt x="13081" y="0"/>
                  </a:lnTo>
                  <a:close/>
                </a:path>
              </a:pathLst>
            </a:custGeom>
            <a:solidFill>
              <a:srgbClr val="D3D3D3"/>
            </a:solidFill>
          </p:spPr>
          <p:txBody>
            <a:bodyPr wrap="square" lIns="0" tIns="0" rIns="0" bIns="0" rtlCol="0"/>
            <a:lstStyle/>
            <a:p>
              <a:endParaRPr/>
            </a:p>
          </p:txBody>
        </p:sp>
        <p:sp>
          <p:nvSpPr>
            <p:cNvPr id="143" name="object 143"/>
            <p:cNvSpPr/>
            <p:nvPr/>
          </p:nvSpPr>
          <p:spPr>
            <a:xfrm>
              <a:off x="17439950" y="1176862"/>
              <a:ext cx="13335" cy="586105"/>
            </a:xfrm>
            <a:custGeom>
              <a:avLst/>
              <a:gdLst/>
              <a:ahLst/>
              <a:cxnLst/>
              <a:rect l="l" t="t" r="r" b="b"/>
              <a:pathLst>
                <a:path w="13334" h="586105">
                  <a:moveTo>
                    <a:pt x="0" y="585757"/>
                  </a:moveTo>
                  <a:lnTo>
                    <a:pt x="13080" y="585757"/>
                  </a:lnTo>
                  <a:lnTo>
                    <a:pt x="13080" y="0"/>
                  </a:lnTo>
                  <a:lnTo>
                    <a:pt x="0" y="0"/>
                  </a:lnTo>
                  <a:lnTo>
                    <a:pt x="0" y="585757"/>
                  </a:lnTo>
                  <a:close/>
                </a:path>
              </a:pathLst>
            </a:custGeom>
            <a:solidFill>
              <a:srgbClr val="D3D3D3"/>
            </a:solidFill>
          </p:spPr>
          <p:txBody>
            <a:bodyPr wrap="square" lIns="0" tIns="0" rIns="0" bIns="0" rtlCol="0"/>
            <a:lstStyle/>
            <a:p>
              <a:endParaRPr/>
            </a:p>
          </p:txBody>
        </p:sp>
        <p:sp>
          <p:nvSpPr>
            <p:cNvPr id="144" name="object 144"/>
            <p:cNvSpPr/>
            <p:nvPr/>
          </p:nvSpPr>
          <p:spPr>
            <a:xfrm>
              <a:off x="17439864" y="1171662"/>
              <a:ext cx="13335" cy="596265"/>
            </a:xfrm>
            <a:custGeom>
              <a:avLst/>
              <a:gdLst/>
              <a:ahLst/>
              <a:cxnLst/>
              <a:rect l="l" t="t" r="r" b="b"/>
              <a:pathLst>
                <a:path w="13334" h="596264">
                  <a:moveTo>
                    <a:pt x="13081" y="0"/>
                  </a:moveTo>
                  <a:lnTo>
                    <a:pt x="0" y="0"/>
                  </a:lnTo>
                  <a:lnTo>
                    <a:pt x="0" y="596021"/>
                  </a:lnTo>
                  <a:lnTo>
                    <a:pt x="13081" y="596021"/>
                  </a:lnTo>
                  <a:lnTo>
                    <a:pt x="13081" y="0"/>
                  </a:lnTo>
                  <a:close/>
                </a:path>
              </a:pathLst>
            </a:custGeom>
            <a:solidFill>
              <a:srgbClr val="D3D3D3"/>
            </a:solidFill>
          </p:spPr>
          <p:txBody>
            <a:bodyPr wrap="square" lIns="0" tIns="0" rIns="0" bIns="0" rtlCol="0"/>
            <a:lstStyle/>
            <a:p>
              <a:endParaRPr/>
            </a:p>
          </p:txBody>
        </p:sp>
        <p:sp>
          <p:nvSpPr>
            <p:cNvPr id="145" name="object 145"/>
            <p:cNvSpPr/>
            <p:nvPr/>
          </p:nvSpPr>
          <p:spPr>
            <a:xfrm>
              <a:off x="18238785" y="1176862"/>
              <a:ext cx="13335" cy="586105"/>
            </a:xfrm>
            <a:custGeom>
              <a:avLst/>
              <a:gdLst/>
              <a:ahLst/>
              <a:cxnLst/>
              <a:rect l="l" t="t" r="r" b="b"/>
              <a:pathLst>
                <a:path w="13334" h="586105">
                  <a:moveTo>
                    <a:pt x="0" y="585757"/>
                  </a:moveTo>
                  <a:lnTo>
                    <a:pt x="13080" y="585757"/>
                  </a:lnTo>
                  <a:lnTo>
                    <a:pt x="13080" y="0"/>
                  </a:lnTo>
                  <a:lnTo>
                    <a:pt x="0" y="0"/>
                  </a:lnTo>
                  <a:lnTo>
                    <a:pt x="0" y="585757"/>
                  </a:lnTo>
                  <a:close/>
                </a:path>
              </a:pathLst>
            </a:custGeom>
            <a:solidFill>
              <a:srgbClr val="D3D3D3"/>
            </a:solidFill>
          </p:spPr>
          <p:txBody>
            <a:bodyPr wrap="square" lIns="0" tIns="0" rIns="0" bIns="0" rtlCol="0"/>
            <a:lstStyle/>
            <a:p>
              <a:endParaRPr/>
            </a:p>
          </p:txBody>
        </p:sp>
        <p:sp>
          <p:nvSpPr>
            <p:cNvPr id="146" name="object 146"/>
            <p:cNvSpPr/>
            <p:nvPr/>
          </p:nvSpPr>
          <p:spPr>
            <a:xfrm>
              <a:off x="18238699" y="1171662"/>
              <a:ext cx="13335" cy="596265"/>
            </a:xfrm>
            <a:custGeom>
              <a:avLst/>
              <a:gdLst/>
              <a:ahLst/>
              <a:cxnLst/>
              <a:rect l="l" t="t" r="r" b="b"/>
              <a:pathLst>
                <a:path w="13334" h="596264">
                  <a:moveTo>
                    <a:pt x="13081" y="0"/>
                  </a:moveTo>
                  <a:lnTo>
                    <a:pt x="0" y="0"/>
                  </a:lnTo>
                  <a:lnTo>
                    <a:pt x="0" y="596021"/>
                  </a:lnTo>
                  <a:lnTo>
                    <a:pt x="13081" y="596021"/>
                  </a:lnTo>
                  <a:lnTo>
                    <a:pt x="13081" y="0"/>
                  </a:lnTo>
                  <a:close/>
                </a:path>
              </a:pathLst>
            </a:custGeom>
            <a:solidFill>
              <a:srgbClr val="D3D3D3"/>
            </a:solidFill>
          </p:spPr>
          <p:txBody>
            <a:bodyPr wrap="square" lIns="0" tIns="0" rIns="0" bIns="0" rtlCol="0"/>
            <a:lstStyle/>
            <a:p>
              <a:endParaRPr/>
            </a:p>
          </p:txBody>
        </p:sp>
        <p:sp>
          <p:nvSpPr>
            <p:cNvPr id="147" name="object 147"/>
            <p:cNvSpPr/>
            <p:nvPr/>
          </p:nvSpPr>
          <p:spPr>
            <a:xfrm>
              <a:off x="2281269" y="1577449"/>
              <a:ext cx="13335" cy="185420"/>
            </a:xfrm>
            <a:custGeom>
              <a:avLst/>
              <a:gdLst/>
              <a:ahLst/>
              <a:cxnLst/>
              <a:rect l="l" t="t" r="r" b="b"/>
              <a:pathLst>
                <a:path w="13335" h="185419">
                  <a:moveTo>
                    <a:pt x="0" y="185170"/>
                  </a:moveTo>
                  <a:lnTo>
                    <a:pt x="13081" y="185170"/>
                  </a:lnTo>
                  <a:lnTo>
                    <a:pt x="13081" y="0"/>
                  </a:lnTo>
                  <a:lnTo>
                    <a:pt x="0" y="0"/>
                  </a:lnTo>
                  <a:lnTo>
                    <a:pt x="0" y="185170"/>
                  </a:lnTo>
                  <a:close/>
                </a:path>
              </a:pathLst>
            </a:custGeom>
            <a:solidFill>
              <a:srgbClr val="D3D3D3"/>
            </a:solidFill>
          </p:spPr>
          <p:txBody>
            <a:bodyPr wrap="square" lIns="0" tIns="0" rIns="0" bIns="0" rtlCol="0"/>
            <a:lstStyle/>
            <a:p>
              <a:endParaRPr/>
            </a:p>
          </p:txBody>
        </p:sp>
        <p:sp>
          <p:nvSpPr>
            <p:cNvPr id="148" name="object 148"/>
            <p:cNvSpPr/>
            <p:nvPr/>
          </p:nvSpPr>
          <p:spPr>
            <a:xfrm>
              <a:off x="2281356" y="1572317"/>
              <a:ext cx="13335" cy="195580"/>
            </a:xfrm>
            <a:custGeom>
              <a:avLst/>
              <a:gdLst/>
              <a:ahLst/>
              <a:cxnLst/>
              <a:rect l="l" t="t" r="r" b="b"/>
              <a:pathLst>
                <a:path w="13335" h="195580">
                  <a:moveTo>
                    <a:pt x="13081" y="0"/>
                  </a:moveTo>
                  <a:lnTo>
                    <a:pt x="0" y="0"/>
                  </a:lnTo>
                  <a:lnTo>
                    <a:pt x="0" y="195366"/>
                  </a:lnTo>
                  <a:lnTo>
                    <a:pt x="13081" y="195366"/>
                  </a:lnTo>
                  <a:lnTo>
                    <a:pt x="13081" y="0"/>
                  </a:lnTo>
                  <a:close/>
                </a:path>
              </a:pathLst>
            </a:custGeom>
            <a:solidFill>
              <a:srgbClr val="D3D3D3"/>
            </a:solidFill>
          </p:spPr>
          <p:txBody>
            <a:bodyPr wrap="square" lIns="0" tIns="0" rIns="0" bIns="0" rtlCol="0"/>
            <a:lstStyle/>
            <a:p>
              <a:endParaRPr/>
            </a:p>
          </p:txBody>
        </p:sp>
        <p:sp>
          <p:nvSpPr>
            <p:cNvPr id="149" name="object 149"/>
            <p:cNvSpPr/>
            <p:nvPr/>
          </p:nvSpPr>
          <p:spPr>
            <a:xfrm>
              <a:off x="206565" y="2152942"/>
              <a:ext cx="4372610" cy="0"/>
            </a:xfrm>
            <a:custGeom>
              <a:avLst/>
              <a:gdLst/>
              <a:ahLst/>
              <a:cxnLst/>
              <a:rect l="l" t="t" r="r" b="b"/>
              <a:pathLst>
                <a:path w="4372610">
                  <a:moveTo>
                    <a:pt x="0" y="0"/>
                  </a:moveTo>
                  <a:lnTo>
                    <a:pt x="4372226" y="0"/>
                  </a:lnTo>
                </a:path>
              </a:pathLst>
            </a:custGeom>
            <a:ln w="10264">
              <a:solidFill>
                <a:srgbClr val="D3D3D3"/>
              </a:solidFill>
            </a:ln>
          </p:spPr>
          <p:txBody>
            <a:bodyPr wrap="square" lIns="0" tIns="0" rIns="0" bIns="0" rtlCol="0"/>
            <a:lstStyle/>
            <a:p>
              <a:endParaRPr/>
            </a:p>
          </p:txBody>
        </p:sp>
        <p:sp>
          <p:nvSpPr>
            <p:cNvPr id="150" name="object 150"/>
            <p:cNvSpPr/>
            <p:nvPr/>
          </p:nvSpPr>
          <p:spPr>
            <a:xfrm>
              <a:off x="200025" y="2147878"/>
              <a:ext cx="4385945" cy="10795"/>
            </a:xfrm>
            <a:custGeom>
              <a:avLst/>
              <a:gdLst/>
              <a:ahLst/>
              <a:cxnLst/>
              <a:rect l="l" t="t" r="r" b="b"/>
              <a:pathLst>
                <a:path w="4385945" h="10794">
                  <a:moveTo>
                    <a:pt x="4385395" y="0"/>
                  </a:moveTo>
                  <a:lnTo>
                    <a:pt x="0" y="0"/>
                  </a:lnTo>
                  <a:lnTo>
                    <a:pt x="0" y="10264"/>
                  </a:lnTo>
                  <a:lnTo>
                    <a:pt x="4385395" y="10264"/>
                  </a:lnTo>
                  <a:lnTo>
                    <a:pt x="4385395" y="0"/>
                  </a:lnTo>
                  <a:close/>
                </a:path>
              </a:pathLst>
            </a:custGeom>
            <a:solidFill>
              <a:srgbClr val="D3D3D3"/>
            </a:solidFill>
          </p:spPr>
          <p:txBody>
            <a:bodyPr wrap="square" lIns="0" tIns="0" rIns="0" bIns="0" rtlCol="0"/>
            <a:lstStyle/>
            <a:p>
              <a:endParaRPr/>
            </a:p>
          </p:txBody>
        </p:sp>
        <p:sp>
          <p:nvSpPr>
            <p:cNvPr id="151" name="object 151"/>
            <p:cNvSpPr/>
            <p:nvPr/>
          </p:nvSpPr>
          <p:spPr>
            <a:xfrm>
              <a:off x="206565" y="2543675"/>
              <a:ext cx="2068195" cy="0"/>
            </a:xfrm>
            <a:custGeom>
              <a:avLst/>
              <a:gdLst/>
              <a:ahLst/>
              <a:cxnLst/>
              <a:rect l="l" t="t" r="r" b="b"/>
              <a:pathLst>
                <a:path w="2068195">
                  <a:moveTo>
                    <a:pt x="0" y="0"/>
                  </a:moveTo>
                  <a:lnTo>
                    <a:pt x="2068163" y="0"/>
                  </a:lnTo>
                </a:path>
              </a:pathLst>
            </a:custGeom>
            <a:ln w="10264">
              <a:solidFill>
                <a:srgbClr val="D3D3D3"/>
              </a:solidFill>
            </a:ln>
          </p:spPr>
          <p:txBody>
            <a:bodyPr wrap="square" lIns="0" tIns="0" rIns="0" bIns="0" rtlCol="0"/>
            <a:lstStyle/>
            <a:p>
              <a:endParaRPr/>
            </a:p>
          </p:txBody>
        </p:sp>
        <p:sp>
          <p:nvSpPr>
            <p:cNvPr id="152" name="object 152"/>
            <p:cNvSpPr/>
            <p:nvPr/>
          </p:nvSpPr>
          <p:spPr>
            <a:xfrm>
              <a:off x="200025" y="2538611"/>
              <a:ext cx="2081530" cy="10795"/>
            </a:xfrm>
            <a:custGeom>
              <a:avLst/>
              <a:gdLst/>
              <a:ahLst/>
              <a:cxnLst/>
              <a:rect l="l" t="t" r="r" b="b"/>
              <a:pathLst>
                <a:path w="2081530" h="10794">
                  <a:moveTo>
                    <a:pt x="2081331" y="0"/>
                  </a:moveTo>
                  <a:lnTo>
                    <a:pt x="0" y="0"/>
                  </a:lnTo>
                  <a:lnTo>
                    <a:pt x="0" y="10264"/>
                  </a:lnTo>
                  <a:lnTo>
                    <a:pt x="2081331" y="10264"/>
                  </a:lnTo>
                  <a:lnTo>
                    <a:pt x="2081331" y="0"/>
                  </a:lnTo>
                  <a:close/>
                </a:path>
              </a:pathLst>
            </a:custGeom>
            <a:solidFill>
              <a:srgbClr val="D3D3D3"/>
            </a:solidFill>
          </p:spPr>
          <p:txBody>
            <a:bodyPr wrap="square" lIns="0" tIns="0" rIns="0" bIns="0" rtlCol="0"/>
            <a:lstStyle/>
            <a:p>
              <a:endParaRPr/>
            </a:p>
          </p:txBody>
        </p:sp>
        <p:sp>
          <p:nvSpPr>
            <p:cNvPr id="153" name="object 153"/>
            <p:cNvSpPr/>
            <p:nvPr/>
          </p:nvSpPr>
          <p:spPr>
            <a:xfrm>
              <a:off x="2281269" y="2163207"/>
              <a:ext cx="13335" cy="370205"/>
            </a:xfrm>
            <a:custGeom>
              <a:avLst/>
              <a:gdLst/>
              <a:ahLst/>
              <a:cxnLst/>
              <a:rect l="l" t="t" r="r" b="b"/>
              <a:pathLst>
                <a:path w="13335" h="370205">
                  <a:moveTo>
                    <a:pt x="0" y="370204"/>
                  </a:moveTo>
                  <a:lnTo>
                    <a:pt x="13081" y="370204"/>
                  </a:lnTo>
                  <a:lnTo>
                    <a:pt x="13081" y="0"/>
                  </a:lnTo>
                  <a:lnTo>
                    <a:pt x="0" y="0"/>
                  </a:lnTo>
                  <a:lnTo>
                    <a:pt x="0" y="370204"/>
                  </a:lnTo>
                  <a:close/>
                </a:path>
              </a:pathLst>
            </a:custGeom>
            <a:solidFill>
              <a:srgbClr val="D3D3D3"/>
            </a:solidFill>
          </p:spPr>
          <p:txBody>
            <a:bodyPr wrap="square" lIns="0" tIns="0" rIns="0" bIns="0" rtlCol="0"/>
            <a:lstStyle/>
            <a:p>
              <a:endParaRPr/>
            </a:p>
          </p:txBody>
        </p:sp>
        <p:sp>
          <p:nvSpPr>
            <p:cNvPr id="154" name="object 154"/>
            <p:cNvSpPr/>
            <p:nvPr/>
          </p:nvSpPr>
          <p:spPr>
            <a:xfrm>
              <a:off x="2281356" y="2158143"/>
              <a:ext cx="13335" cy="381000"/>
            </a:xfrm>
            <a:custGeom>
              <a:avLst/>
              <a:gdLst/>
              <a:ahLst/>
              <a:cxnLst/>
              <a:rect l="l" t="t" r="r" b="b"/>
              <a:pathLst>
                <a:path w="13335" h="381000">
                  <a:moveTo>
                    <a:pt x="13081" y="0"/>
                  </a:moveTo>
                  <a:lnTo>
                    <a:pt x="0" y="0"/>
                  </a:lnTo>
                  <a:lnTo>
                    <a:pt x="0" y="380468"/>
                  </a:lnTo>
                  <a:lnTo>
                    <a:pt x="13081" y="380468"/>
                  </a:lnTo>
                  <a:lnTo>
                    <a:pt x="13081" y="0"/>
                  </a:lnTo>
                  <a:close/>
                </a:path>
              </a:pathLst>
            </a:custGeom>
            <a:solidFill>
              <a:srgbClr val="D3D3D3"/>
            </a:solidFill>
          </p:spPr>
          <p:txBody>
            <a:bodyPr wrap="square" lIns="0" tIns="0" rIns="0" bIns="0" rtlCol="0"/>
            <a:lstStyle/>
            <a:p>
              <a:endParaRPr/>
            </a:p>
          </p:txBody>
        </p:sp>
        <p:sp>
          <p:nvSpPr>
            <p:cNvPr id="155" name="object 155"/>
            <p:cNvSpPr/>
            <p:nvPr/>
          </p:nvSpPr>
          <p:spPr>
            <a:xfrm>
              <a:off x="3433301" y="1968182"/>
              <a:ext cx="13335" cy="565785"/>
            </a:xfrm>
            <a:custGeom>
              <a:avLst/>
              <a:gdLst/>
              <a:ahLst/>
              <a:cxnLst/>
              <a:rect l="l" t="t" r="r" b="b"/>
              <a:pathLst>
                <a:path w="13335" h="565785">
                  <a:moveTo>
                    <a:pt x="0" y="565228"/>
                  </a:moveTo>
                  <a:lnTo>
                    <a:pt x="13081" y="565228"/>
                  </a:lnTo>
                  <a:lnTo>
                    <a:pt x="13081" y="0"/>
                  </a:lnTo>
                  <a:lnTo>
                    <a:pt x="0" y="0"/>
                  </a:lnTo>
                  <a:lnTo>
                    <a:pt x="0" y="565228"/>
                  </a:lnTo>
                  <a:close/>
                </a:path>
              </a:pathLst>
            </a:custGeom>
            <a:solidFill>
              <a:srgbClr val="D3D3D3"/>
            </a:solidFill>
          </p:spPr>
          <p:txBody>
            <a:bodyPr wrap="square" lIns="0" tIns="0" rIns="0" bIns="0" rtlCol="0"/>
            <a:lstStyle/>
            <a:p>
              <a:endParaRPr/>
            </a:p>
          </p:txBody>
        </p:sp>
        <p:sp>
          <p:nvSpPr>
            <p:cNvPr id="156" name="object 156"/>
            <p:cNvSpPr/>
            <p:nvPr/>
          </p:nvSpPr>
          <p:spPr>
            <a:xfrm>
              <a:off x="3433388" y="1963118"/>
              <a:ext cx="13335" cy="575945"/>
            </a:xfrm>
            <a:custGeom>
              <a:avLst/>
              <a:gdLst/>
              <a:ahLst/>
              <a:cxnLst/>
              <a:rect l="l" t="t" r="r" b="b"/>
              <a:pathLst>
                <a:path w="13335" h="575944">
                  <a:moveTo>
                    <a:pt x="13081" y="0"/>
                  </a:moveTo>
                  <a:lnTo>
                    <a:pt x="0" y="0"/>
                  </a:lnTo>
                  <a:lnTo>
                    <a:pt x="0" y="575492"/>
                  </a:lnTo>
                  <a:lnTo>
                    <a:pt x="13081" y="575492"/>
                  </a:lnTo>
                  <a:lnTo>
                    <a:pt x="13081" y="0"/>
                  </a:lnTo>
                  <a:close/>
                </a:path>
              </a:pathLst>
            </a:custGeom>
            <a:solidFill>
              <a:srgbClr val="D3D3D3"/>
            </a:solidFill>
          </p:spPr>
          <p:txBody>
            <a:bodyPr wrap="square" lIns="0" tIns="0" rIns="0" bIns="0" rtlCol="0"/>
            <a:lstStyle/>
            <a:p>
              <a:endParaRPr/>
            </a:p>
          </p:txBody>
        </p:sp>
        <p:sp>
          <p:nvSpPr>
            <p:cNvPr id="157" name="object 157"/>
            <p:cNvSpPr/>
            <p:nvPr/>
          </p:nvSpPr>
          <p:spPr>
            <a:xfrm>
              <a:off x="4585333" y="2163207"/>
              <a:ext cx="13335" cy="370205"/>
            </a:xfrm>
            <a:custGeom>
              <a:avLst/>
              <a:gdLst/>
              <a:ahLst/>
              <a:cxnLst/>
              <a:rect l="l" t="t" r="r" b="b"/>
              <a:pathLst>
                <a:path w="13335" h="370205">
                  <a:moveTo>
                    <a:pt x="0" y="370204"/>
                  </a:moveTo>
                  <a:lnTo>
                    <a:pt x="13081" y="370204"/>
                  </a:lnTo>
                  <a:lnTo>
                    <a:pt x="13081" y="0"/>
                  </a:lnTo>
                  <a:lnTo>
                    <a:pt x="0" y="0"/>
                  </a:lnTo>
                  <a:lnTo>
                    <a:pt x="0" y="370204"/>
                  </a:lnTo>
                  <a:close/>
                </a:path>
              </a:pathLst>
            </a:custGeom>
            <a:solidFill>
              <a:srgbClr val="D3D3D3"/>
            </a:solidFill>
          </p:spPr>
          <p:txBody>
            <a:bodyPr wrap="square" lIns="0" tIns="0" rIns="0" bIns="0" rtlCol="0"/>
            <a:lstStyle/>
            <a:p>
              <a:endParaRPr/>
            </a:p>
          </p:txBody>
        </p:sp>
        <p:sp>
          <p:nvSpPr>
            <p:cNvPr id="158" name="object 158"/>
            <p:cNvSpPr/>
            <p:nvPr/>
          </p:nvSpPr>
          <p:spPr>
            <a:xfrm>
              <a:off x="4585420" y="2158143"/>
              <a:ext cx="13335" cy="381000"/>
            </a:xfrm>
            <a:custGeom>
              <a:avLst/>
              <a:gdLst/>
              <a:ahLst/>
              <a:cxnLst/>
              <a:rect l="l" t="t" r="r" b="b"/>
              <a:pathLst>
                <a:path w="13335" h="381000">
                  <a:moveTo>
                    <a:pt x="13081" y="0"/>
                  </a:moveTo>
                  <a:lnTo>
                    <a:pt x="0" y="0"/>
                  </a:lnTo>
                  <a:lnTo>
                    <a:pt x="0" y="380468"/>
                  </a:lnTo>
                  <a:lnTo>
                    <a:pt x="13081" y="380468"/>
                  </a:lnTo>
                  <a:lnTo>
                    <a:pt x="13081" y="0"/>
                  </a:lnTo>
                  <a:close/>
                </a:path>
              </a:pathLst>
            </a:custGeom>
            <a:solidFill>
              <a:srgbClr val="D3D3D3"/>
            </a:solidFill>
          </p:spPr>
          <p:txBody>
            <a:bodyPr wrap="square" lIns="0" tIns="0" rIns="0" bIns="0" rtlCol="0"/>
            <a:lstStyle/>
            <a:p>
              <a:endParaRPr/>
            </a:p>
          </p:txBody>
        </p:sp>
        <p:sp>
          <p:nvSpPr>
            <p:cNvPr id="159" name="object 159"/>
            <p:cNvSpPr/>
            <p:nvPr/>
          </p:nvSpPr>
          <p:spPr>
            <a:xfrm>
              <a:off x="5737365" y="2163207"/>
              <a:ext cx="13335" cy="370205"/>
            </a:xfrm>
            <a:custGeom>
              <a:avLst/>
              <a:gdLst/>
              <a:ahLst/>
              <a:cxnLst/>
              <a:rect l="l" t="t" r="r" b="b"/>
              <a:pathLst>
                <a:path w="13335" h="370205">
                  <a:moveTo>
                    <a:pt x="0" y="370204"/>
                  </a:moveTo>
                  <a:lnTo>
                    <a:pt x="13081" y="370204"/>
                  </a:lnTo>
                  <a:lnTo>
                    <a:pt x="13081" y="0"/>
                  </a:lnTo>
                  <a:lnTo>
                    <a:pt x="0" y="0"/>
                  </a:lnTo>
                  <a:lnTo>
                    <a:pt x="0" y="370204"/>
                  </a:lnTo>
                  <a:close/>
                </a:path>
              </a:pathLst>
            </a:custGeom>
            <a:solidFill>
              <a:srgbClr val="D3D3D3"/>
            </a:solidFill>
          </p:spPr>
          <p:txBody>
            <a:bodyPr wrap="square" lIns="0" tIns="0" rIns="0" bIns="0" rtlCol="0"/>
            <a:lstStyle/>
            <a:p>
              <a:endParaRPr/>
            </a:p>
          </p:txBody>
        </p:sp>
        <p:sp>
          <p:nvSpPr>
            <p:cNvPr id="160" name="object 160"/>
            <p:cNvSpPr/>
            <p:nvPr/>
          </p:nvSpPr>
          <p:spPr>
            <a:xfrm>
              <a:off x="5737452" y="2158143"/>
              <a:ext cx="13335" cy="381000"/>
            </a:xfrm>
            <a:custGeom>
              <a:avLst/>
              <a:gdLst/>
              <a:ahLst/>
              <a:cxnLst/>
              <a:rect l="l" t="t" r="r" b="b"/>
              <a:pathLst>
                <a:path w="13335" h="381000">
                  <a:moveTo>
                    <a:pt x="13081" y="0"/>
                  </a:moveTo>
                  <a:lnTo>
                    <a:pt x="0" y="0"/>
                  </a:lnTo>
                  <a:lnTo>
                    <a:pt x="0" y="380468"/>
                  </a:lnTo>
                  <a:lnTo>
                    <a:pt x="13081" y="380468"/>
                  </a:lnTo>
                  <a:lnTo>
                    <a:pt x="13081" y="0"/>
                  </a:lnTo>
                  <a:close/>
                </a:path>
              </a:pathLst>
            </a:custGeom>
            <a:solidFill>
              <a:srgbClr val="D3D3D3"/>
            </a:solidFill>
          </p:spPr>
          <p:txBody>
            <a:bodyPr wrap="square" lIns="0" tIns="0" rIns="0" bIns="0" rtlCol="0"/>
            <a:lstStyle/>
            <a:p>
              <a:endParaRPr/>
            </a:p>
          </p:txBody>
        </p:sp>
        <p:sp>
          <p:nvSpPr>
            <p:cNvPr id="161" name="object 161"/>
            <p:cNvSpPr/>
            <p:nvPr/>
          </p:nvSpPr>
          <p:spPr>
            <a:xfrm>
              <a:off x="6889397" y="1968182"/>
              <a:ext cx="13335" cy="565785"/>
            </a:xfrm>
            <a:custGeom>
              <a:avLst/>
              <a:gdLst/>
              <a:ahLst/>
              <a:cxnLst/>
              <a:rect l="l" t="t" r="r" b="b"/>
              <a:pathLst>
                <a:path w="13334" h="565785">
                  <a:moveTo>
                    <a:pt x="0" y="565228"/>
                  </a:moveTo>
                  <a:lnTo>
                    <a:pt x="13081" y="565228"/>
                  </a:lnTo>
                  <a:lnTo>
                    <a:pt x="13081" y="0"/>
                  </a:lnTo>
                  <a:lnTo>
                    <a:pt x="0" y="0"/>
                  </a:lnTo>
                  <a:lnTo>
                    <a:pt x="0" y="565228"/>
                  </a:lnTo>
                  <a:close/>
                </a:path>
              </a:pathLst>
            </a:custGeom>
            <a:solidFill>
              <a:srgbClr val="D3D3D3"/>
            </a:solidFill>
          </p:spPr>
          <p:txBody>
            <a:bodyPr wrap="square" lIns="0" tIns="0" rIns="0" bIns="0" rtlCol="0"/>
            <a:lstStyle/>
            <a:p>
              <a:endParaRPr/>
            </a:p>
          </p:txBody>
        </p:sp>
        <p:sp>
          <p:nvSpPr>
            <p:cNvPr id="162" name="object 162"/>
            <p:cNvSpPr/>
            <p:nvPr/>
          </p:nvSpPr>
          <p:spPr>
            <a:xfrm>
              <a:off x="6889309" y="1963118"/>
              <a:ext cx="13335" cy="575945"/>
            </a:xfrm>
            <a:custGeom>
              <a:avLst/>
              <a:gdLst/>
              <a:ahLst/>
              <a:cxnLst/>
              <a:rect l="l" t="t" r="r" b="b"/>
              <a:pathLst>
                <a:path w="13334" h="575944">
                  <a:moveTo>
                    <a:pt x="13081" y="0"/>
                  </a:moveTo>
                  <a:lnTo>
                    <a:pt x="0" y="0"/>
                  </a:lnTo>
                  <a:lnTo>
                    <a:pt x="0" y="575492"/>
                  </a:lnTo>
                  <a:lnTo>
                    <a:pt x="13081" y="575492"/>
                  </a:lnTo>
                  <a:lnTo>
                    <a:pt x="13081" y="0"/>
                  </a:lnTo>
                  <a:close/>
                </a:path>
              </a:pathLst>
            </a:custGeom>
            <a:solidFill>
              <a:srgbClr val="D3D3D3"/>
            </a:solidFill>
          </p:spPr>
          <p:txBody>
            <a:bodyPr wrap="square" lIns="0" tIns="0" rIns="0" bIns="0" rtlCol="0"/>
            <a:lstStyle/>
            <a:p>
              <a:endParaRPr/>
            </a:p>
          </p:txBody>
        </p:sp>
        <p:sp>
          <p:nvSpPr>
            <p:cNvPr id="163" name="object 163"/>
            <p:cNvSpPr/>
            <p:nvPr/>
          </p:nvSpPr>
          <p:spPr>
            <a:xfrm>
              <a:off x="8041429" y="1968182"/>
              <a:ext cx="13335" cy="565785"/>
            </a:xfrm>
            <a:custGeom>
              <a:avLst/>
              <a:gdLst/>
              <a:ahLst/>
              <a:cxnLst/>
              <a:rect l="l" t="t" r="r" b="b"/>
              <a:pathLst>
                <a:path w="13334" h="565785">
                  <a:moveTo>
                    <a:pt x="0" y="565228"/>
                  </a:moveTo>
                  <a:lnTo>
                    <a:pt x="13081" y="565228"/>
                  </a:lnTo>
                  <a:lnTo>
                    <a:pt x="13081" y="0"/>
                  </a:lnTo>
                  <a:lnTo>
                    <a:pt x="0" y="0"/>
                  </a:lnTo>
                  <a:lnTo>
                    <a:pt x="0" y="565228"/>
                  </a:lnTo>
                  <a:close/>
                </a:path>
              </a:pathLst>
            </a:custGeom>
            <a:solidFill>
              <a:srgbClr val="D3D3D3"/>
            </a:solidFill>
          </p:spPr>
          <p:txBody>
            <a:bodyPr wrap="square" lIns="0" tIns="0" rIns="0" bIns="0" rtlCol="0"/>
            <a:lstStyle/>
            <a:p>
              <a:endParaRPr/>
            </a:p>
          </p:txBody>
        </p:sp>
        <p:sp>
          <p:nvSpPr>
            <p:cNvPr id="164" name="object 164"/>
            <p:cNvSpPr/>
            <p:nvPr/>
          </p:nvSpPr>
          <p:spPr>
            <a:xfrm>
              <a:off x="8041516" y="1963118"/>
              <a:ext cx="13335" cy="575945"/>
            </a:xfrm>
            <a:custGeom>
              <a:avLst/>
              <a:gdLst/>
              <a:ahLst/>
              <a:cxnLst/>
              <a:rect l="l" t="t" r="r" b="b"/>
              <a:pathLst>
                <a:path w="13334" h="575944">
                  <a:moveTo>
                    <a:pt x="13081" y="0"/>
                  </a:moveTo>
                  <a:lnTo>
                    <a:pt x="0" y="0"/>
                  </a:lnTo>
                  <a:lnTo>
                    <a:pt x="0" y="575492"/>
                  </a:lnTo>
                  <a:lnTo>
                    <a:pt x="13081" y="575492"/>
                  </a:lnTo>
                  <a:lnTo>
                    <a:pt x="13081" y="0"/>
                  </a:lnTo>
                  <a:close/>
                </a:path>
              </a:pathLst>
            </a:custGeom>
            <a:solidFill>
              <a:srgbClr val="D3D3D3"/>
            </a:solidFill>
          </p:spPr>
          <p:txBody>
            <a:bodyPr wrap="square" lIns="0" tIns="0" rIns="0" bIns="0" rtlCol="0"/>
            <a:lstStyle/>
            <a:p>
              <a:endParaRPr/>
            </a:p>
          </p:txBody>
        </p:sp>
        <p:sp>
          <p:nvSpPr>
            <p:cNvPr id="165" name="object 165"/>
            <p:cNvSpPr/>
            <p:nvPr/>
          </p:nvSpPr>
          <p:spPr>
            <a:xfrm>
              <a:off x="9193112" y="1968182"/>
              <a:ext cx="13335" cy="565785"/>
            </a:xfrm>
            <a:custGeom>
              <a:avLst/>
              <a:gdLst/>
              <a:ahLst/>
              <a:cxnLst/>
              <a:rect l="l" t="t" r="r" b="b"/>
              <a:pathLst>
                <a:path w="13334" h="565785">
                  <a:moveTo>
                    <a:pt x="0" y="565228"/>
                  </a:moveTo>
                  <a:lnTo>
                    <a:pt x="13081" y="565228"/>
                  </a:lnTo>
                  <a:lnTo>
                    <a:pt x="13081" y="0"/>
                  </a:lnTo>
                  <a:lnTo>
                    <a:pt x="0" y="0"/>
                  </a:lnTo>
                  <a:lnTo>
                    <a:pt x="0" y="565228"/>
                  </a:lnTo>
                  <a:close/>
                </a:path>
              </a:pathLst>
            </a:custGeom>
            <a:solidFill>
              <a:srgbClr val="D3D3D3"/>
            </a:solidFill>
          </p:spPr>
          <p:txBody>
            <a:bodyPr wrap="square" lIns="0" tIns="0" rIns="0" bIns="0" rtlCol="0"/>
            <a:lstStyle/>
            <a:p>
              <a:endParaRPr/>
            </a:p>
          </p:txBody>
        </p:sp>
        <p:sp>
          <p:nvSpPr>
            <p:cNvPr id="166" name="object 166"/>
            <p:cNvSpPr/>
            <p:nvPr/>
          </p:nvSpPr>
          <p:spPr>
            <a:xfrm>
              <a:off x="9193024" y="1963118"/>
              <a:ext cx="13335" cy="575945"/>
            </a:xfrm>
            <a:custGeom>
              <a:avLst/>
              <a:gdLst/>
              <a:ahLst/>
              <a:cxnLst/>
              <a:rect l="l" t="t" r="r" b="b"/>
              <a:pathLst>
                <a:path w="13334" h="575944">
                  <a:moveTo>
                    <a:pt x="13081" y="0"/>
                  </a:moveTo>
                  <a:lnTo>
                    <a:pt x="0" y="0"/>
                  </a:lnTo>
                  <a:lnTo>
                    <a:pt x="0" y="575492"/>
                  </a:lnTo>
                  <a:lnTo>
                    <a:pt x="13081" y="575492"/>
                  </a:lnTo>
                  <a:lnTo>
                    <a:pt x="13081" y="0"/>
                  </a:lnTo>
                  <a:close/>
                </a:path>
              </a:pathLst>
            </a:custGeom>
            <a:solidFill>
              <a:srgbClr val="D3D3D3"/>
            </a:solidFill>
          </p:spPr>
          <p:txBody>
            <a:bodyPr wrap="square" lIns="0" tIns="0" rIns="0" bIns="0" rtlCol="0"/>
            <a:lstStyle/>
            <a:p>
              <a:endParaRPr/>
            </a:p>
          </p:txBody>
        </p:sp>
        <p:sp>
          <p:nvSpPr>
            <p:cNvPr id="167" name="object 167"/>
            <p:cNvSpPr/>
            <p:nvPr/>
          </p:nvSpPr>
          <p:spPr>
            <a:xfrm>
              <a:off x="10345144" y="1968182"/>
              <a:ext cx="13335" cy="565785"/>
            </a:xfrm>
            <a:custGeom>
              <a:avLst/>
              <a:gdLst/>
              <a:ahLst/>
              <a:cxnLst/>
              <a:rect l="l" t="t" r="r" b="b"/>
              <a:pathLst>
                <a:path w="13334" h="565785">
                  <a:moveTo>
                    <a:pt x="0" y="565228"/>
                  </a:moveTo>
                  <a:lnTo>
                    <a:pt x="13080" y="565228"/>
                  </a:lnTo>
                  <a:lnTo>
                    <a:pt x="13080" y="0"/>
                  </a:lnTo>
                  <a:lnTo>
                    <a:pt x="0" y="0"/>
                  </a:lnTo>
                  <a:lnTo>
                    <a:pt x="0" y="565228"/>
                  </a:lnTo>
                  <a:close/>
                </a:path>
              </a:pathLst>
            </a:custGeom>
            <a:solidFill>
              <a:srgbClr val="D3D3D3"/>
            </a:solidFill>
          </p:spPr>
          <p:txBody>
            <a:bodyPr wrap="square" lIns="0" tIns="0" rIns="0" bIns="0" rtlCol="0"/>
            <a:lstStyle/>
            <a:p>
              <a:endParaRPr/>
            </a:p>
          </p:txBody>
        </p:sp>
        <p:sp>
          <p:nvSpPr>
            <p:cNvPr id="168" name="object 168"/>
            <p:cNvSpPr/>
            <p:nvPr/>
          </p:nvSpPr>
          <p:spPr>
            <a:xfrm>
              <a:off x="10345056" y="1963118"/>
              <a:ext cx="13335" cy="575945"/>
            </a:xfrm>
            <a:custGeom>
              <a:avLst/>
              <a:gdLst/>
              <a:ahLst/>
              <a:cxnLst/>
              <a:rect l="l" t="t" r="r" b="b"/>
              <a:pathLst>
                <a:path w="13334" h="575944">
                  <a:moveTo>
                    <a:pt x="13081" y="0"/>
                  </a:moveTo>
                  <a:lnTo>
                    <a:pt x="0" y="0"/>
                  </a:lnTo>
                  <a:lnTo>
                    <a:pt x="0" y="575492"/>
                  </a:lnTo>
                  <a:lnTo>
                    <a:pt x="13081" y="575492"/>
                  </a:lnTo>
                  <a:lnTo>
                    <a:pt x="13081" y="0"/>
                  </a:lnTo>
                  <a:close/>
                </a:path>
              </a:pathLst>
            </a:custGeom>
            <a:solidFill>
              <a:srgbClr val="D3D3D3"/>
            </a:solidFill>
          </p:spPr>
          <p:txBody>
            <a:bodyPr wrap="square" lIns="0" tIns="0" rIns="0" bIns="0" rtlCol="0"/>
            <a:lstStyle/>
            <a:p>
              <a:endParaRPr/>
            </a:p>
          </p:txBody>
        </p:sp>
        <p:sp>
          <p:nvSpPr>
            <p:cNvPr id="169" name="object 169"/>
            <p:cNvSpPr/>
            <p:nvPr/>
          </p:nvSpPr>
          <p:spPr>
            <a:xfrm>
              <a:off x="11497175" y="1968182"/>
              <a:ext cx="13335" cy="565785"/>
            </a:xfrm>
            <a:custGeom>
              <a:avLst/>
              <a:gdLst/>
              <a:ahLst/>
              <a:cxnLst/>
              <a:rect l="l" t="t" r="r" b="b"/>
              <a:pathLst>
                <a:path w="13334" h="565785">
                  <a:moveTo>
                    <a:pt x="0" y="565228"/>
                  </a:moveTo>
                  <a:lnTo>
                    <a:pt x="13080" y="565228"/>
                  </a:lnTo>
                  <a:lnTo>
                    <a:pt x="13080" y="0"/>
                  </a:lnTo>
                  <a:lnTo>
                    <a:pt x="0" y="0"/>
                  </a:lnTo>
                  <a:lnTo>
                    <a:pt x="0" y="565228"/>
                  </a:lnTo>
                  <a:close/>
                </a:path>
              </a:pathLst>
            </a:custGeom>
            <a:solidFill>
              <a:srgbClr val="D3D3D3"/>
            </a:solidFill>
          </p:spPr>
          <p:txBody>
            <a:bodyPr wrap="square" lIns="0" tIns="0" rIns="0" bIns="0" rtlCol="0"/>
            <a:lstStyle/>
            <a:p>
              <a:endParaRPr/>
            </a:p>
          </p:txBody>
        </p:sp>
        <p:sp>
          <p:nvSpPr>
            <p:cNvPr id="170" name="object 170"/>
            <p:cNvSpPr/>
            <p:nvPr/>
          </p:nvSpPr>
          <p:spPr>
            <a:xfrm>
              <a:off x="11497088" y="1963118"/>
              <a:ext cx="13335" cy="575945"/>
            </a:xfrm>
            <a:custGeom>
              <a:avLst/>
              <a:gdLst/>
              <a:ahLst/>
              <a:cxnLst/>
              <a:rect l="l" t="t" r="r" b="b"/>
              <a:pathLst>
                <a:path w="13334" h="575944">
                  <a:moveTo>
                    <a:pt x="13081" y="0"/>
                  </a:moveTo>
                  <a:lnTo>
                    <a:pt x="0" y="0"/>
                  </a:lnTo>
                  <a:lnTo>
                    <a:pt x="0" y="575492"/>
                  </a:lnTo>
                  <a:lnTo>
                    <a:pt x="13081" y="575492"/>
                  </a:lnTo>
                  <a:lnTo>
                    <a:pt x="13081" y="0"/>
                  </a:lnTo>
                  <a:close/>
                </a:path>
              </a:pathLst>
            </a:custGeom>
            <a:solidFill>
              <a:srgbClr val="D3D3D3"/>
            </a:solidFill>
          </p:spPr>
          <p:txBody>
            <a:bodyPr wrap="square" lIns="0" tIns="0" rIns="0" bIns="0" rtlCol="0"/>
            <a:lstStyle/>
            <a:p>
              <a:endParaRPr/>
            </a:p>
          </p:txBody>
        </p:sp>
        <p:sp>
          <p:nvSpPr>
            <p:cNvPr id="171" name="object 171"/>
            <p:cNvSpPr/>
            <p:nvPr/>
          </p:nvSpPr>
          <p:spPr>
            <a:xfrm>
              <a:off x="12649207" y="1968182"/>
              <a:ext cx="13335" cy="565785"/>
            </a:xfrm>
            <a:custGeom>
              <a:avLst/>
              <a:gdLst/>
              <a:ahLst/>
              <a:cxnLst/>
              <a:rect l="l" t="t" r="r" b="b"/>
              <a:pathLst>
                <a:path w="13334" h="565785">
                  <a:moveTo>
                    <a:pt x="0" y="565228"/>
                  </a:moveTo>
                  <a:lnTo>
                    <a:pt x="13080" y="565228"/>
                  </a:lnTo>
                  <a:lnTo>
                    <a:pt x="13080" y="0"/>
                  </a:lnTo>
                  <a:lnTo>
                    <a:pt x="0" y="0"/>
                  </a:lnTo>
                  <a:lnTo>
                    <a:pt x="0" y="565228"/>
                  </a:lnTo>
                  <a:close/>
                </a:path>
              </a:pathLst>
            </a:custGeom>
            <a:solidFill>
              <a:srgbClr val="D3D3D3"/>
            </a:solidFill>
          </p:spPr>
          <p:txBody>
            <a:bodyPr wrap="square" lIns="0" tIns="0" rIns="0" bIns="0" rtlCol="0"/>
            <a:lstStyle/>
            <a:p>
              <a:endParaRPr/>
            </a:p>
          </p:txBody>
        </p:sp>
        <p:sp>
          <p:nvSpPr>
            <p:cNvPr id="172" name="object 172"/>
            <p:cNvSpPr/>
            <p:nvPr/>
          </p:nvSpPr>
          <p:spPr>
            <a:xfrm>
              <a:off x="12649120" y="1963118"/>
              <a:ext cx="13335" cy="575945"/>
            </a:xfrm>
            <a:custGeom>
              <a:avLst/>
              <a:gdLst/>
              <a:ahLst/>
              <a:cxnLst/>
              <a:rect l="l" t="t" r="r" b="b"/>
              <a:pathLst>
                <a:path w="13334" h="575944">
                  <a:moveTo>
                    <a:pt x="13081" y="0"/>
                  </a:moveTo>
                  <a:lnTo>
                    <a:pt x="0" y="0"/>
                  </a:lnTo>
                  <a:lnTo>
                    <a:pt x="0" y="575492"/>
                  </a:lnTo>
                  <a:lnTo>
                    <a:pt x="13081" y="575492"/>
                  </a:lnTo>
                  <a:lnTo>
                    <a:pt x="13081" y="0"/>
                  </a:lnTo>
                  <a:close/>
                </a:path>
              </a:pathLst>
            </a:custGeom>
            <a:solidFill>
              <a:srgbClr val="D3D3D3"/>
            </a:solidFill>
          </p:spPr>
          <p:txBody>
            <a:bodyPr wrap="square" lIns="0" tIns="0" rIns="0" bIns="0" rtlCol="0"/>
            <a:lstStyle/>
            <a:p>
              <a:endParaRPr/>
            </a:p>
          </p:txBody>
        </p:sp>
        <p:sp>
          <p:nvSpPr>
            <p:cNvPr id="173" name="object 173"/>
            <p:cNvSpPr/>
            <p:nvPr/>
          </p:nvSpPr>
          <p:spPr>
            <a:xfrm>
              <a:off x="206565" y="2738699"/>
              <a:ext cx="2068195" cy="0"/>
            </a:xfrm>
            <a:custGeom>
              <a:avLst/>
              <a:gdLst/>
              <a:ahLst/>
              <a:cxnLst/>
              <a:rect l="l" t="t" r="r" b="b"/>
              <a:pathLst>
                <a:path w="2068195">
                  <a:moveTo>
                    <a:pt x="0" y="0"/>
                  </a:moveTo>
                  <a:lnTo>
                    <a:pt x="2068163" y="0"/>
                  </a:lnTo>
                </a:path>
              </a:pathLst>
            </a:custGeom>
            <a:ln w="10264">
              <a:solidFill>
                <a:srgbClr val="D3D3D3"/>
              </a:solidFill>
            </a:ln>
          </p:spPr>
          <p:txBody>
            <a:bodyPr wrap="square" lIns="0" tIns="0" rIns="0" bIns="0" rtlCol="0"/>
            <a:lstStyle/>
            <a:p>
              <a:endParaRPr/>
            </a:p>
          </p:txBody>
        </p:sp>
        <p:sp>
          <p:nvSpPr>
            <p:cNvPr id="174" name="object 174"/>
            <p:cNvSpPr/>
            <p:nvPr/>
          </p:nvSpPr>
          <p:spPr>
            <a:xfrm>
              <a:off x="200025" y="2733636"/>
              <a:ext cx="2081530" cy="10795"/>
            </a:xfrm>
            <a:custGeom>
              <a:avLst/>
              <a:gdLst/>
              <a:ahLst/>
              <a:cxnLst/>
              <a:rect l="l" t="t" r="r" b="b"/>
              <a:pathLst>
                <a:path w="2081530" h="10794">
                  <a:moveTo>
                    <a:pt x="2081331" y="0"/>
                  </a:moveTo>
                  <a:lnTo>
                    <a:pt x="0" y="0"/>
                  </a:lnTo>
                  <a:lnTo>
                    <a:pt x="0" y="10264"/>
                  </a:lnTo>
                  <a:lnTo>
                    <a:pt x="2081331" y="10264"/>
                  </a:lnTo>
                  <a:lnTo>
                    <a:pt x="2081331" y="0"/>
                  </a:lnTo>
                  <a:close/>
                </a:path>
              </a:pathLst>
            </a:custGeom>
            <a:solidFill>
              <a:srgbClr val="D3D3D3"/>
            </a:solidFill>
          </p:spPr>
          <p:txBody>
            <a:bodyPr wrap="square" lIns="0" tIns="0" rIns="0" bIns="0" rtlCol="0"/>
            <a:lstStyle/>
            <a:p>
              <a:endParaRPr/>
            </a:p>
          </p:txBody>
        </p:sp>
        <p:sp>
          <p:nvSpPr>
            <p:cNvPr id="175" name="object 175"/>
            <p:cNvSpPr/>
            <p:nvPr/>
          </p:nvSpPr>
          <p:spPr>
            <a:xfrm>
              <a:off x="206565" y="2934134"/>
              <a:ext cx="2068195" cy="0"/>
            </a:xfrm>
            <a:custGeom>
              <a:avLst/>
              <a:gdLst/>
              <a:ahLst/>
              <a:cxnLst/>
              <a:rect l="l" t="t" r="r" b="b"/>
              <a:pathLst>
                <a:path w="2068195">
                  <a:moveTo>
                    <a:pt x="0" y="0"/>
                  </a:moveTo>
                  <a:lnTo>
                    <a:pt x="2068163" y="0"/>
                  </a:lnTo>
                </a:path>
              </a:pathLst>
            </a:custGeom>
            <a:ln w="10264">
              <a:solidFill>
                <a:srgbClr val="D3D3D3"/>
              </a:solidFill>
            </a:ln>
          </p:spPr>
          <p:txBody>
            <a:bodyPr wrap="square" lIns="0" tIns="0" rIns="0" bIns="0" rtlCol="0"/>
            <a:lstStyle/>
            <a:p>
              <a:endParaRPr/>
            </a:p>
          </p:txBody>
        </p:sp>
        <p:sp>
          <p:nvSpPr>
            <p:cNvPr id="176" name="object 176"/>
            <p:cNvSpPr/>
            <p:nvPr/>
          </p:nvSpPr>
          <p:spPr>
            <a:xfrm>
              <a:off x="200025" y="2928934"/>
              <a:ext cx="2081530" cy="10795"/>
            </a:xfrm>
            <a:custGeom>
              <a:avLst/>
              <a:gdLst/>
              <a:ahLst/>
              <a:cxnLst/>
              <a:rect l="l" t="t" r="r" b="b"/>
              <a:pathLst>
                <a:path w="2081530" h="10794">
                  <a:moveTo>
                    <a:pt x="2081331" y="0"/>
                  </a:moveTo>
                  <a:lnTo>
                    <a:pt x="0" y="0"/>
                  </a:lnTo>
                  <a:lnTo>
                    <a:pt x="0" y="10264"/>
                  </a:lnTo>
                  <a:lnTo>
                    <a:pt x="2081331" y="10264"/>
                  </a:lnTo>
                  <a:lnTo>
                    <a:pt x="2081331" y="0"/>
                  </a:lnTo>
                  <a:close/>
                </a:path>
              </a:pathLst>
            </a:custGeom>
            <a:solidFill>
              <a:srgbClr val="D3D3D3"/>
            </a:solidFill>
          </p:spPr>
          <p:txBody>
            <a:bodyPr wrap="square" lIns="0" tIns="0" rIns="0" bIns="0" rtlCol="0"/>
            <a:lstStyle/>
            <a:p>
              <a:endParaRPr/>
            </a:p>
          </p:txBody>
        </p:sp>
        <p:sp>
          <p:nvSpPr>
            <p:cNvPr id="177" name="object 177"/>
            <p:cNvSpPr/>
            <p:nvPr/>
          </p:nvSpPr>
          <p:spPr>
            <a:xfrm>
              <a:off x="14245831" y="1968182"/>
              <a:ext cx="13335" cy="575945"/>
            </a:xfrm>
            <a:custGeom>
              <a:avLst/>
              <a:gdLst/>
              <a:ahLst/>
              <a:cxnLst/>
              <a:rect l="l" t="t" r="r" b="b"/>
              <a:pathLst>
                <a:path w="13334" h="575944">
                  <a:moveTo>
                    <a:pt x="0" y="575492"/>
                  </a:moveTo>
                  <a:lnTo>
                    <a:pt x="13080" y="575492"/>
                  </a:lnTo>
                  <a:lnTo>
                    <a:pt x="13080" y="0"/>
                  </a:lnTo>
                  <a:lnTo>
                    <a:pt x="0" y="0"/>
                  </a:lnTo>
                  <a:lnTo>
                    <a:pt x="0" y="575492"/>
                  </a:lnTo>
                  <a:close/>
                </a:path>
              </a:pathLst>
            </a:custGeom>
            <a:solidFill>
              <a:srgbClr val="D3D3D3"/>
            </a:solidFill>
          </p:spPr>
          <p:txBody>
            <a:bodyPr wrap="square" lIns="0" tIns="0" rIns="0" bIns="0" rtlCol="0"/>
            <a:lstStyle/>
            <a:p>
              <a:endParaRPr/>
            </a:p>
          </p:txBody>
        </p:sp>
        <p:sp>
          <p:nvSpPr>
            <p:cNvPr id="178" name="object 178"/>
            <p:cNvSpPr/>
            <p:nvPr/>
          </p:nvSpPr>
          <p:spPr>
            <a:xfrm>
              <a:off x="14245918" y="1963118"/>
              <a:ext cx="13335" cy="586105"/>
            </a:xfrm>
            <a:custGeom>
              <a:avLst/>
              <a:gdLst/>
              <a:ahLst/>
              <a:cxnLst/>
              <a:rect l="l" t="t" r="r" b="b"/>
              <a:pathLst>
                <a:path w="13334" h="586105">
                  <a:moveTo>
                    <a:pt x="13081" y="0"/>
                  </a:moveTo>
                  <a:lnTo>
                    <a:pt x="0" y="0"/>
                  </a:lnTo>
                  <a:lnTo>
                    <a:pt x="0" y="585757"/>
                  </a:lnTo>
                  <a:lnTo>
                    <a:pt x="13081" y="585757"/>
                  </a:lnTo>
                  <a:lnTo>
                    <a:pt x="13081" y="0"/>
                  </a:lnTo>
                  <a:close/>
                </a:path>
              </a:pathLst>
            </a:custGeom>
            <a:solidFill>
              <a:srgbClr val="D3D3D3"/>
            </a:solidFill>
          </p:spPr>
          <p:txBody>
            <a:bodyPr wrap="square" lIns="0" tIns="0" rIns="0" bIns="0" rtlCol="0"/>
            <a:lstStyle/>
            <a:p>
              <a:endParaRPr/>
            </a:p>
          </p:txBody>
        </p:sp>
        <p:sp>
          <p:nvSpPr>
            <p:cNvPr id="179" name="object 179"/>
            <p:cNvSpPr/>
            <p:nvPr/>
          </p:nvSpPr>
          <p:spPr>
            <a:xfrm>
              <a:off x="15044841" y="1968182"/>
              <a:ext cx="13335" cy="575945"/>
            </a:xfrm>
            <a:custGeom>
              <a:avLst/>
              <a:gdLst/>
              <a:ahLst/>
              <a:cxnLst/>
              <a:rect l="l" t="t" r="r" b="b"/>
              <a:pathLst>
                <a:path w="13334" h="575944">
                  <a:moveTo>
                    <a:pt x="0" y="575492"/>
                  </a:moveTo>
                  <a:lnTo>
                    <a:pt x="13080" y="575492"/>
                  </a:lnTo>
                  <a:lnTo>
                    <a:pt x="13080" y="0"/>
                  </a:lnTo>
                  <a:lnTo>
                    <a:pt x="0" y="0"/>
                  </a:lnTo>
                  <a:lnTo>
                    <a:pt x="0" y="575492"/>
                  </a:lnTo>
                  <a:close/>
                </a:path>
              </a:pathLst>
            </a:custGeom>
            <a:solidFill>
              <a:srgbClr val="D3D3D3"/>
            </a:solidFill>
          </p:spPr>
          <p:txBody>
            <a:bodyPr wrap="square" lIns="0" tIns="0" rIns="0" bIns="0" rtlCol="0"/>
            <a:lstStyle/>
            <a:p>
              <a:endParaRPr/>
            </a:p>
          </p:txBody>
        </p:sp>
        <p:sp>
          <p:nvSpPr>
            <p:cNvPr id="180" name="object 180"/>
            <p:cNvSpPr/>
            <p:nvPr/>
          </p:nvSpPr>
          <p:spPr>
            <a:xfrm>
              <a:off x="15044753" y="1963118"/>
              <a:ext cx="13335" cy="586105"/>
            </a:xfrm>
            <a:custGeom>
              <a:avLst/>
              <a:gdLst/>
              <a:ahLst/>
              <a:cxnLst/>
              <a:rect l="l" t="t" r="r" b="b"/>
              <a:pathLst>
                <a:path w="13334" h="586105">
                  <a:moveTo>
                    <a:pt x="13081" y="0"/>
                  </a:moveTo>
                  <a:lnTo>
                    <a:pt x="0" y="0"/>
                  </a:lnTo>
                  <a:lnTo>
                    <a:pt x="0" y="585757"/>
                  </a:lnTo>
                  <a:lnTo>
                    <a:pt x="13081" y="585757"/>
                  </a:lnTo>
                  <a:lnTo>
                    <a:pt x="13081" y="0"/>
                  </a:lnTo>
                  <a:close/>
                </a:path>
              </a:pathLst>
            </a:custGeom>
            <a:solidFill>
              <a:srgbClr val="D3D3D3"/>
            </a:solidFill>
          </p:spPr>
          <p:txBody>
            <a:bodyPr wrap="square" lIns="0" tIns="0" rIns="0" bIns="0" rtlCol="0"/>
            <a:lstStyle/>
            <a:p>
              <a:endParaRPr/>
            </a:p>
          </p:txBody>
        </p:sp>
        <p:sp>
          <p:nvSpPr>
            <p:cNvPr id="181" name="object 181"/>
            <p:cNvSpPr/>
            <p:nvPr/>
          </p:nvSpPr>
          <p:spPr>
            <a:xfrm>
              <a:off x="15843153" y="1968182"/>
              <a:ext cx="13335" cy="575945"/>
            </a:xfrm>
            <a:custGeom>
              <a:avLst/>
              <a:gdLst/>
              <a:ahLst/>
              <a:cxnLst/>
              <a:rect l="l" t="t" r="r" b="b"/>
              <a:pathLst>
                <a:path w="13334" h="575944">
                  <a:moveTo>
                    <a:pt x="0" y="575492"/>
                  </a:moveTo>
                  <a:lnTo>
                    <a:pt x="13080" y="575492"/>
                  </a:lnTo>
                  <a:lnTo>
                    <a:pt x="13080" y="0"/>
                  </a:lnTo>
                  <a:lnTo>
                    <a:pt x="0" y="0"/>
                  </a:lnTo>
                  <a:lnTo>
                    <a:pt x="0" y="575492"/>
                  </a:lnTo>
                  <a:close/>
                </a:path>
              </a:pathLst>
            </a:custGeom>
            <a:solidFill>
              <a:srgbClr val="D3D3D3"/>
            </a:solidFill>
          </p:spPr>
          <p:txBody>
            <a:bodyPr wrap="square" lIns="0" tIns="0" rIns="0" bIns="0" rtlCol="0"/>
            <a:lstStyle/>
            <a:p>
              <a:endParaRPr/>
            </a:p>
          </p:txBody>
        </p:sp>
        <p:sp>
          <p:nvSpPr>
            <p:cNvPr id="182" name="object 182"/>
            <p:cNvSpPr/>
            <p:nvPr/>
          </p:nvSpPr>
          <p:spPr>
            <a:xfrm>
              <a:off x="15843239" y="1963118"/>
              <a:ext cx="13335" cy="586105"/>
            </a:xfrm>
            <a:custGeom>
              <a:avLst/>
              <a:gdLst/>
              <a:ahLst/>
              <a:cxnLst/>
              <a:rect l="l" t="t" r="r" b="b"/>
              <a:pathLst>
                <a:path w="13334" h="586105">
                  <a:moveTo>
                    <a:pt x="13081" y="0"/>
                  </a:moveTo>
                  <a:lnTo>
                    <a:pt x="0" y="0"/>
                  </a:lnTo>
                  <a:lnTo>
                    <a:pt x="0" y="585757"/>
                  </a:lnTo>
                  <a:lnTo>
                    <a:pt x="13081" y="585757"/>
                  </a:lnTo>
                  <a:lnTo>
                    <a:pt x="13081" y="0"/>
                  </a:lnTo>
                  <a:close/>
                </a:path>
              </a:pathLst>
            </a:custGeom>
            <a:solidFill>
              <a:srgbClr val="D3D3D3"/>
            </a:solidFill>
          </p:spPr>
          <p:txBody>
            <a:bodyPr wrap="square" lIns="0" tIns="0" rIns="0" bIns="0" rtlCol="0"/>
            <a:lstStyle/>
            <a:p>
              <a:endParaRPr/>
            </a:p>
          </p:txBody>
        </p:sp>
        <p:sp>
          <p:nvSpPr>
            <p:cNvPr id="183" name="object 183"/>
            <p:cNvSpPr/>
            <p:nvPr/>
          </p:nvSpPr>
          <p:spPr>
            <a:xfrm>
              <a:off x="16641640" y="1968182"/>
              <a:ext cx="13335" cy="770890"/>
            </a:xfrm>
            <a:custGeom>
              <a:avLst/>
              <a:gdLst/>
              <a:ahLst/>
              <a:cxnLst/>
              <a:rect l="l" t="t" r="r" b="b"/>
              <a:pathLst>
                <a:path w="13334" h="770889">
                  <a:moveTo>
                    <a:pt x="0" y="770517"/>
                  </a:moveTo>
                  <a:lnTo>
                    <a:pt x="13080" y="770517"/>
                  </a:lnTo>
                  <a:lnTo>
                    <a:pt x="13080" y="0"/>
                  </a:lnTo>
                  <a:lnTo>
                    <a:pt x="0" y="0"/>
                  </a:lnTo>
                  <a:lnTo>
                    <a:pt x="0" y="770517"/>
                  </a:lnTo>
                  <a:close/>
                </a:path>
              </a:pathLst>
            </a:custGeom>
            <a:solidFill>
              <a:srgbClr val="D3D3D3"/>
            </a:solidFill>
          </p:spPr>
          <p:txBody>
            <a:bodyPr wrap="square" lIns="0" tIns="0" rIns="0" bIns="0" rtlCol="0"/>
            <a:lstStyle/>
            <a:p>
              <a:endParaRPr/>
            </a:p>
          </p:txBody>
        </p:sp>
        <p:sp>
          <p:nvSpPr>
            <p:cNvPr id="184" name="object 184"/>
            <p:cNvSpPr/>
            <p:nvPr/>
          </p:nvSpPr>
          <p:spPr>
            <a:xfrm>
              <a:off x="16641551" y="1963118"/>
              <a:ext cx="13335" cy="781050"/>
            </a:xfrm>
            <a:custGeom>
              <a:avLst/>
              <a:gdLst/>
              <a:ahLst/>
              <a:cxnLst/>
              <a:rect l="l" t="t" r="r" b="b"/>
              <a:pathLst>
                <a:path w="13334" h="781050">
                  <a:moveTo>
                    <a:pt x="13081" y="0"/>
                  </a:moveTo>
                  <a:lnTo>
                    <a:pt x="0" y="0"/>
                  </a:lnTo>
                  <a:lnTo>
                    <a:pt x="0" y="780781"/>
                  </a:lnTo>
                  <a:lnTo>
                    <a:pt x="13081" y="780781"/>
                  </a:lnTo>
                  <a:lnTo>
                    <a:pt x="13081" y="0"/>
                  </a:lnTo>
                  <a:close/>
                </a:path>
              </a:pathLst>
            </a:custGeom>
            <a:solidFill>
              <a:srgbClr val="D3D3D3"/>
            </a:solidFill>
          </p:spPr>
          <p:txBody>
            <a:bodyPr wrap="square" lIns="0" tIns="0" rIns="0" bIns="0" rtlCol="0"/>
            <a:lstStyle/>
            <a:p>
              <a:endParaRPr/>
            </a:p>
          </p:txBody>
        </p:sp>
        <p:sp>
          <p:nvSpPr>
            <p:cNvPr id="185" name="object 185"/>
            <p:cNvSpPr/>
            <p:nvPr/>
          </p:nvSpPr>
          <p:spPr>
            <a:xfrm>
              <a:off x="206565" y="3519892"/>
              <a:ext cx="2068195" cy="0"/>
            </a:xfrm>
            <a:custGeom>
              <a:avLst/>
              <a:gdLst/>
              <a:ahLst/>
              <a:cxnLst/>
              <a:rect l="l" t="t" r="r" b="b"/>
              <a:pathLst>
                <a:path w="2068195">
                  <a:moveTo>
                    <a:pt x="0" y="0"/>
                  </a:moveTo>
                  <a:lnTo>
                    <a:pt x="2068163" y="0"/>
                  </a:lnTo>
                </a:path>
              </a:pathLst>
            </a:custGeom>
            <a:ln w="10264">
              <a:solidFill>
                <a:srgbClr val="D3D3D3"/>
              </a:solidFill>
            </a:ln>
          </p:spPr>
          <p:txBody>
            <a:bodyPr wrap="square" lIns="0" tIns="0" rIns="0" bIns="0" rtlCol="0"/>
            <a:lstStyle/>
            <a:p>
              <a:endParaRPr/>
            </a:p>
          </p:txBody>
        </p:sp>
        <p:sp>
          <p:nvSpPr>
            <p:cNvPr id="186" name="object 186"/>
            <p:cNvSpPr/>
            <p:nvPr/>
          </p:nvSpPr>
          <p:spPr>
            <a:xfrm>
              <a:off x="200025" y="3514691"/>
              <a:ext cx="2081530" cy="10795"/>
            </a:xfrm>
            <a:custGeom>
              <a:avLst/>
              <a:gdLst/>
              <a:ahLst/>
              <a:cxnLst/>
              <a:rect l="l" t="t" r="r" b="b"/>
              <a:pathLst>
                <a:path w="2081530" h="10795">
                  <a:moveTo>
                    <a:pt x="2081331" y="0"/>
                  </a:moveTo>
                  <a:lnTo>
                    <a:pt x="0" y="0"/>
                  </a:lnTo>
                  <a:lnTo>
                    <a:pt x="0" y="10264"/>
                  </a:lnTo>
                  <a:lnTo>
                    <a:pt x="2081331" y="10264"/>
                  </a:lnTo>
                  <a:lnTo>
                    <a:pt x="2081331" y="0"/>
                  </a:lnTo>
                  <a:close/>
                </a:path>
              </a:pathLst>
            </a:custGeom>
            <a:solidFill>
              <a:srgbClr val="D3D3D3"/>
            </a:solidFill>
          </p:spPr>
          <p:txBody>
            <a:bodyPr wrap="square" lIns="0" tIns="0" rIns="0" bIns="0" rtlCol="0"/>
            <a:lstStyle/>
            <a:p>
              <a:endParaRPr/>
            </a:p>
          </p:txBody>
        </p:sp>
        <p:sp>
          <p:nvSpPr>
            <p:cNvPr id="187" name="object 187"/>
            <p:cNvSpPr/>
            <p:nvPr/>
          </p:nvSpPr>
          <p:spPr>
            <a:xfrm>
              <a:off x="2281269" y="2944399"/>
              <a:ext cx="13335" cy="565785"/>
            </a:xfrm>
            <a:custGeom>
              <a:avLst/>
              <a:gdLst/>
              <a:ahLst/>
              <a:cxnLst/>
              <a:rect l="l" t="t" r="r" b="b"/>
              <a:pathLst>
                <a:path w="13335" h="565785">
                  <a:moveTo>
                    <a:pt x="0" y="565228"/>
                  </a:moveTo>
                  <a:lnTo>
                    <a:pt x="13081" y="565228"/>
                  </a:lnTo>
                  <a:lnTo>
                    <a:pt x="13081" y="0"/>
                  </a:lnTo>
                  <a:lnTo>
                    <a:pt x="0" y="0"/>
                  </a:lnTo>
                  <a:lnTo>
                    <a:pt x="0" y="565228"/>
                  </a:lnTo>
                  <a:close/>
                </a:path>
              </a:pathLst>
            </a:custGeom>
            <a:solidFill>
              <a:srgbClr val="D3D3D3"/>
            </a:solidFill>
          </p:spPr>
          <p:txBody>
            <a:bodyPr wrap="square" lIns="0" tIns="0" rIns="0" bIns="0" rtlCol="0"/>
            <a:lstStyle/>
            <a:p>
              <a:endParaRPr/>
            </a:p>
          </p:txBody>
        </p:sp>
        <p:sp>
          <p:nvSpPr>
            <p:cNvPr id="188" name="object 188"/>
            <p:cNvSpPr/>
            <p:nvPr/>
          </p:nvSpPr>
          <p:spPr>
            <a:xfrm>
              <a:off x="2281356" y="2939198"/>
              <a:ext cx="13335" cy="575945"/>
            </a:xfrm>
            <a:custGeom>
              <a:avLst/>
              <a:gdLst/>
              <a:ahLst/>
              <a:cxnLst/>
              <a:rect l="l" t="t" r="r" b="b"/>
              <a:pathLst>
                <a:path w="13335" h="575945">
                  <a:moveTo>
                    <a:pt x="13081" y="0"/>
                  </a:moveTo>
                  <a:lnTo>
                    <a:pt x="0" y="0"/>
                  </a:lnTo>
                  <a:lnTo>
                    <a:pt x="0" y="575492"/>
                  </a:lnTo>
                  <a:lnTo>
                    <a:pt x="13081" y="575492"/>
                  </a:lnTo>
                  <a:lnTo>
                    <a:pt x="13081" y="0"/>
                  </a:lnTo>
                  <a:close/>
                </a:path>
              </a:pathLst>
            </a:custGeom>
            <a:solidFill>
              <a:srgbClr val="D3D3D3"/>
            </a:solidFill>
          </p:spPr>
          <p:txBody>
            <a:bodyPr wrap="square" lIns="0" tIns="0" rIns="0" bIns="0" rtlCol="0"/>
            <a:lstStyle/>
            <a:p>
              <a:endParaRPr/>
            </a:p>
          </p:txBody>
        </p:sp>
        <p:sp>
          <p:nvSpPr>
            <p:cNvPr id="189" name="object 189"/>
            <p:cNvSpPr/>
            <p:nvPr/>
          </p:nvSpPr>
          <p:spPr>
            <a:xfrm>
              <a:off x="3433301" y="2944399"/>
              <a:ext cx="13335" cy="565785"/>
            </a:xfrm>
            <a:custGeom>
              <a:avLst/>
              <a:gdLst/>
              <a:ahLst/>
              <a:cxnLst/>
              <a:rect l="l" t="t" r="r" b="b"/>
              <a:pathLst>
                <a:path w="13335" h="565785">
                  <a:moveTo>
                    <a:pt x="0" y="565228"/>
                  </a:moveTo>
                  <a:lnTo>
                    <a:pt x="13081" y="565228"/>
                  </a:lnTo>
                  <a:lnTo>
                    <a:pt x="13081" y="0"/>
                  </a:lnTo>
                  <a:lnTo>
                    <a:pt x="0" y="0"/>
                  </a:lnTo>
                  <a:lnTo>
                    <a:pt x="0" y="565228"/>
                  </a:lnTo>
                  <a:close/>
                </a:path>
              </a:pathLst>
            </a:custGeom>
            <a:solidFill>
              <a:srgbClr val="D3D3D3"/>
            </a:solidFill>
          </p:spPr>
          <p:txBody>
            <a:bodyPr wrap="square" lIns="0" tIns="0" rIns="0" bIns="0" rtlCol="0"/>
            <a:lstStyle/>
            <a:p>
              <a:endParaRPr/>
            </a:p>
          </p:txBody>
        </p:sp>
        <p:sp>
          <p:nvSpPr>
            <p:cNvPr id="190" name="object 190"/>
            <p:cNvSpPr/>
            <p:nvPr/>
          </p:nvSpPr>
          <p:spPr>
            <a:xfrm>
              <a:off x="3433388" y="2939198"/>
              <a:ext cx="13335" cy="575945"/>
            </a:xfrm>
            <a:custGeom>
              <a:avLst/>
              <a:gdLst/>
              <a:ahLst/>
              <a:cxnLst/>
              <a:rect l="l" t="t" r="r" b="b"/>
              <a:pathLst>
                <a:path w="13335" h="575945">
                  <a:moveTo>
                    <a:pt x="13081" y="0"/>
                  </a:moveTo>
                  <a:lnTo>
                    <a:pt x="0" y="0"/>
                  </a:lnTo>
                  <a:lnTo>
                    <a:pt x="0" y="575492"/>
                  </a:lnTo>
                  <a:lnTo>
                    <a:pt x="13081" y="575492"/>
                  </a:lnTo>
                  <a:lnTo>
                    <a:pt x="13081" y="0"/>
                  </a:lnTo>
                  <a:close/>
                </a:path>
              </a:pathLst>
            </a:custGeom>
            <a:solidFill>
              <a:srgbClr val="D3D3D3"/>
            </a:solidFill>
          </p:spPr>
          <p:txBody>
            <a:bodyPr wrap="square" lIns="0" tIns="0" rIns="0" bIns="0" rtlCol="0"/>
            <a:lstStyle/>
            <a:p>
              <a:endParaRPr/>
            </a:p>
          </p:txBody>
        </p:sp>
        <p:sp>
          <p:nvSpPr>
            <p:cNvPr id="191" name="object 191"/>
            <p:cNvSpPr/>
            <p:nvPr/>
          </p:nvSpPr>
          <p:spPr>
            <a:xfrm>
              <a:off x="4585333" y="2944399"/>
              <a:ext cx="13335" cy="565785"/>
            </a:xfrm>
            <a:custGeom>
              <a:avLst/>
              <a:gdLst/>
              <a:ahLst/>
              <a:cxnLst/>
              <a:rect l="l" t="t" r="r" b="b"/>
              <a:pathLst>
                <a:path w="13335" h="565785">
                  <a:moveTo>
                    <a:pt x="0" y="565228"/>
                  </a:moveTo>
                  <a:lnTo>
                    <a:pt x="13081" y="565228"/>
                  </a:lnTo>
                  <a:lnTo>
                    <a:pt x="13081" y="0"/>
                  </a:lnTo>
                  <a:lnTo>
                    <a:pt x="0" y="0"/>
                  </a:lnTo>
                  <a:lnTo>
                    <a:pt x="0" y="565228"/>
                  </a:lnTo>
                  <a:close/>
                </a:path>
              </a:pathLst>
            </a:custGeom>
            <a:solidFill>
              <a:srgbClr val="D3D3D3"/>
            </a:solidFill>
          </p:spPr>
          <p:txBody>
            <a:bodyPr wrap="square" lIns="0" tIns="0" rIns="0" bIns="0" rtlCol="0"/>
            <a:lstStyle/>
            <a:p>
              <a:endParaRPr/>
            </a:p>
          </p:txBody>
        </p:sp>
        <p:sp>
          <p:nvSpPr>
            <p:cNvPr id="192" name="object 192"/>
            <p:cNvSpPr/>
            <p:nvPr/>
          </p:nvSpPr>
          <p:spPr>
            <a:xfrm>
              <a:off x="4585420" y="2939198"/>
              <a:ext cx="13335" cy="575945"/>
            </a:xfrm>
            <a:custGeom>
              <a:avLst/>
              <a:gdLst/>
              <a:ahLst/>
              <a:cxnLst/>
              <a:rect l="l" t="t" r="r" b="b"/>
              <a:pathLst>
                <a:path w="13335" h="575945">
                  <a:moveTo>
                    <a:pt x="13081" y="0"/>
                  </a:moveTo>
                  <a:lnTo>
                    <a:pt x="0" y="0"/>
                  </a:lnTo>
                  <a:lnTo>
                    <a:pt x="0" y="575492"/>
                  </a:lnTo>
                  <a:lnTo>
                    <a:pt x="13081" y="575492"/>
                  </a:lnTo>
                  <a:lnTo>
                    <a:pt x="13081" y="0"/>
                  </a:lnTo>
                  <a:close/>
                </a:path>
              </a:pathLst>
            </a:custGeom>
            <a:solidFill>
              <a:srgbClr val="D3D3D3"/>
            </a:solidFill>
          </p:spPr>
          <p:txBody>
            <a:bodyPr wrap="square" lIns="0" tIns="0" rIns="0" bIns="0" rtlCol="0"/>
            <a:lstStyle/>
            <a:p>
              <a:endParaRPr/>
            </a:p>
          </p:txBody>
        </p:sp>
        <p:sp>
          <p:nvSpPr>
            <p:cNvPr id="193" name="object 193"/>
            <p:cNvSpPr/>
            <p:nvPr/>
          </p:nvSpPr>
          <p:spPr>
            <a:xfrm>
              <a:off x="5737365" y="2944399"/>
              <a:ext cx="13335" cy="565785"/>
            </a:xfrm>
            <a:custGeom>
              <a:avLst/>
              <a:gdLst/>
              <a:ahLst/>
              <a:cxnLst/>
              <a:rect l="l" t="t" r="r" b="b"/>
              <a:pathLst>
                <a:path w="13335" h="565785">
                  <a:moveTo>
                    <a:pt x="0" y="565228"/>
                  </a:moveTo>
                  <a:lnTo>
                    <a:pt x="13081" y="565228"/>
                  </a:lnTo>
                  <a:lnTo>
                    <a:pt x="13081" y="0"/>
                  </a:lnTo>
                  <a:lnTo>
                    <a:pt x="0" y="0"/>
                  </a:lnTo>
                  <a:lnTo>
                    <a:pt x="0" y="565228"/>
                  </a:lnTo>
                  <a:close/>
                </a:path>
              </a:pathLst>
            </a:custGeom>
            <a:solidFill>
              <a:srgbClr val="D3D3D3"/>
            </a:solidFill>
          </p:spPr>
          <p:txBody>
            <a:bodyPr wrap="square" lIns="0" tIns="0" rIns="0" bIns="0" rtlCol="0"/>
            <a:lstStyle/>
            <a:p>
              <a:endParaRPr/>
            </a:p>
          </p:txBody>
        </p:sp>
        <p:sp>
          <p:nvSpPr>
            <p:cNvPr id="194" name="object 194"/>
            <p:cNvSpPr/>
            <p:nvPr/>
          </p:nvSpPr>
          <p:spPr>
            <a:xfrm>
              <a:off x="5737452" y="2939198"/>
              <a:ext cx="13335" cy="575945"/>
            </a:xfrm>
            <a:custGeom>
              <a:avLst/>
              <a:gdLst/>
              <a:ahLst/>
              <a:cxnLst/>
              <a:rect l="l" t="t" r="r" b="b"/>
              <a:pathLst>
                <a:path w="13335" h="575945">
                  <a:moveTo>
                    <a:pt x="13081" y="0"/>
                  </a:moveTo>
                  <a:lnTo>
                    <a:pt x="0" y="0"/>
                  </a:lnTo>
                  <a:lnTo>
                    <a:pt x="0" y="575492"/>
                  </a:lnTo>
                  <a:lnTo>
                    <a:pt x="13081" y="575492"/>
                  </a:lnTo>
                  <a:lnTo>
                    <a:pt x="13081" y="0"/>
                  </a:lnTo>
                  <a:close/>
                </a:path>
              </a:pathLst>
            </a:custGeom>
            <a:solidFill>
              <a:srgbClr val="D3D3D3"/>
            </a:solidFill>
          </p:spPr>
          <p:txBody>
            <a:bodyPr wrap="square" lIns="0" tIns="0" rIns="0" bIns="0" rtlCol="0"/>
            <a:lstStyle/>
            <a:p>
              <a:endParaRPr/>
            </a:p>
          </p:txBody>
        </p:sp>
        <p:sp>
          <p:nvSpPr>
            <p:cNvPr id="195" name="object 195"/>
            <p:cNvSpPr/>
            <p:nvPr/>
          </p:nvSpPr>
          <p:spPr>
            <a:xfrm>
              <a:off x="6889397" y="2944399"/>
              <a:ext cx="13335" cy="565785"/>
            </a:xfrm>
            <a:custGeom>
              <a:avLst/>
              <a:gdLst/>
              <a:ahLst/>
              <a:cxnLst/>
              <a:rect l="l" t="t" r="r" b="b"/>
              <a:pathLst>
                <a:path w="13334" h="565785">
                  <a:moveTo>
                    <a:pt x="0" y="565228"/>
                  </a:moveTo>
                  <a:lnTo>
                    <a:pt x="13081" y="565228"/>
                  </a:lnTo>
                  <a:lnTo>
                    <a:pt x="13081" y="0"/>
                  </a:lnTo>
                  <a:lnTo>
                    <a:pt x="0" y="0"/>
                  </a:lnTo>
                  <a:lnTo>
                    <a:pt x="0" y="565228"/>
                  </a:lnTo>
                  <a:close/>
                </a:path>
              </a:pathLst>
            </a:custGeom>
            <a:solidFill>
              <a:srgbClr val="D3D3D3"/>
            </a:solidFill>
          </p:spPr>
          <p:txBody>
            <a:bodyPr wrap="square" lIns="0" tIns="0" rIns="0" bIns="0" rtlCol="0"/>
            <a:lstStyle/>
            <a:p>
              <a:endParaRPr/>
            </a:p>
          </p:txBody>
        </p:sp>
        <p:sp>
          <p:nvSpPr>
            <p:cNvPr id="196" name="object 196"/>
            <p:cNvSpPr/>
            <p:nvPr/>
          </p:nvSpPr>
          <p:spPr>
            <a:xfrm>
              <a:off x="6889309" y="2939198"/>
              <a:ext cx="13335" cy="575945"/>
            </a:xfrm>
            <a:custGeom>
              <a:avLst/>
              <a:gdLst/>
              <a:ahLst/>
              <a:cxnLst/>
              <a:rect l="l" t="t" r="r" b="b"/>
              <a:pathLst>
                <a:path w="13334" h="575945">
                  <a:moveTo>
                    <a:pt x="13081" y="0"/>
                  </a:moveTo>
                  <a:lnTo>
                    <a:pt x="0" y="0"/>
                  </a:lnTo>
                  <a:lnTo>
                    <a:pt x="0" y="575492"/>
                  </a:lnTo>
                  <a:lnTo>
                    <a:pt x="13081" y="575492"/>
                  </a:lnTo>
                  <a:lnTo>
                    <a:pt x="13081" y="0"/>
                  </a:lnTo>
                  <a:close/>
                </a:path>
              </a:pathLst>
            </a:custGeom>
            <a:solidFill>
              <a:srgbClr val="D3D3D3"/>
            </a:solidFill>
          </p:spPr>
          <p:txBody>
            <a:bodyPr wrap="square" lIns="0" tIns="0" rIns="0" bIns="0" rtlCol="0"/>
            <a:lstStyle/>
            <a:p>
              <a:endParaRPr/>
            </a:p>
          </p:txBody>
        </p:sp>
        <p:sp>
          <p:nvSpPr>
            <p:cNvPr id="197" name="object 197"/>
            <p:cNvSpPr/>
            <p:nvPr/>
          </p:nvSpPr>
          <p:spPr>
            <a:xfrm>
              <a:off x="8041429" y="2944399"/>
              <a:ext cx="13335" cy="565785"/>
            </a:xfrm>
            <a:custGeom>
              <a:avLst/>
              <a:gdLst/>
              <a:ahLst/>
              <a:cxnLst/>
              <a:rect l="l" t="t" r="r" b="b"/>
              <a:pathLst>
                <a:path w="13334" h="565785">
                  <a:moveTo>
                    <a:pt x="0" y="565228"/>
                  </a:moveTo>
                  <a:lnTo>
                    <a:pt x="13081" y="565228"/>
                  </a:lnTo>
                  <a:lnTo>
                    <a:pt x="13081" y="0"/>
                  </a:lnTo>
                  <a:lnTo>
                    <a:pt x="0" y="0"/>
                  </a:lnTo>
                  <a:lnTo>
                    <a:pt x="0" y="565228"/>
                  </a:lnTo>
                  <a:close/>
                </a:path>
              </a:pathLst>
            </a:custGeom>
            <a:solidFill>
              <a:srgbClr val="D3D3D3"/>
            </a:solidFill>
          </p:spPr>
          <p:txBody>
            <a:bodyPr wrap="square" lIns="0" tIns="0" rIns="0" bIns="0" rtlCol="0"/>
            <a:lstStyle/>
            <a:p>
              <a:endParaRPr/>
            </a:p>
          </p:txBody>
        </p:sp>
        <p:sp>
          <p:nvSpPr>
            <p:cNvPr id="198" name="object 198"/>
            <p:cNvSpPr/>
            <p:nvPr/>
          </p:nvSpPr>
          <p:spPr>
            <a:xfrm>
              <a:off x="8041516" y="2939198"/>
              <a:ext cx="13335" cy="575945"/>
            </a:xfrm>
            <a:custGeom>
              <a:avLst/>
              <a:gdLst/>
              <a:ahLst/>
              <a:cxnLst/>
              <a:rect l="l" t="t" r="r" b="b"/>
              <a:pathLst>
                <a:path w="13334" h="575945">
                  <a:moveTo>
                    <a:pt x="13081" y="0"/>
                  </a:moveTo>
                  <a:lnTo>
                    <a:pt x="0" y="0"/>
                  </a:lnTo>
                  <a:lnTo>
                    <a:pt x="0" y="575492"/>
                  </a:lnTo>
                  <a:lnTo>
                    <a:pt x="13081" y="575492"/>
                  </a:lnTo>
                  <a:lnTo>
                    <a:pt x="13081" y="0"/>
                  </a:lnTo>
                  <a:close/>
                </a:path>
              </a:pathLst>
            </a:custGeom>
            <a:solidFill>
              <a:srgbClr val="D3D3D3"/>
            </a:solidFill>
          </p:spPr>
          <p:txBody>
            <a:bodyPr wrap="square" lIns="0" tIns="0" rIns="0" bIns="0" rtlCol="0"/>
            <a:lstStyle/>
            <a:p>
              <a:endParaRPr/>
            </a:p>
          </p:txBody>
        </p:sp>
        <p:sp>
          <p:nvSpPr>
            <p:cNvPr id="199" name="object 199"/>
            <p:cNvSpPr/>
            <p:nvPr/>
          </p:nvSpPr>
          <p:spPr>
            <a:xfrm>
              <a:off x="9193112" y="2944399"/>
              <a:ext cx="13335" cy="565785"/>
            </a:xfrm>
            <a:custGeom>
              <a:avLst/>
              <a:gdLst/>
              <a:ahLst/>
              <a:cxnLst/>
              <a:rect l="l" t="t" r="r" b="b"/>
              <a:pathLst>
                <a:path w="13334" h="565785">
                  <a:moveTo>
                    <a:pt x="0" y="565228"/>
                  </a:moveTo>
                  <a:lnTo>
                    <a:pt x="13081" y="565228"/>
                  </a:lnTo>
                  <a:lnTo>
                    <a:pt x="13081" y="0"/>
                  </a:lnTo>
                  <a:lnTo>
                    <a:pt x="0" y="0"/>
                  </a:lnTo>
                  <a:lnTo>
                    <a:pt x="0" y="565228"/>
                  </a:lnTo>
                  <a:close/>
                </a:path>
              </a:pathLst>
            </a:custGeom>
            <a:solidFill>
              <a:srgbClr val="D3D3D3"/>
            </a:solidFill>
          </p:spPr>
          <p:txBody>
            <a:bodyPr wrap="square" lIns="0" tIns="0" rIns="0" bIns="0" rtlCol="0"/>
            <a:lstStyle/>
            <a:p>
              <a:endParaRPr/>
            </a:p>
          </p:txBody>
        </p:sp>
        <p:sp>
          <p:nvSpPr>
            <p:cNvPr id="200" name="object 200"/>
            <p:cNvSpPr/>
            <p:nvPr/>
          </p:nvSpPr>
          <p:spPr>
            <a:xfrm>
              <a:off x="9193024" y="2939198"/>
              <a:ext cx="13335" cy="575945"/>
            </a:xfrm>
            <a:custGeom>
              <a:avLst/>
              <a:gdLst/>
              <a:ahLst/>
              <a:cxnLst/>
              <a:rect l="l" t="t" r="r" b="b"/>
              <a:pathLst>
                <a:path w="13334" h="575945">
                  <a:moveTo>
                    <a:pt x="13081" y="0"/>
                  </a:moveTo>
                  <a:lnTo>
                    <a:pt x="0" y="0"/>
                  </a:lnTo>
                  <a:lnTo>
                    <a:pt x="0" y="575492"/>
                  </a:lnTo>
                  <a:lnTo>
                    <a:pt x="13081" y="575492"/>
                  </a:lnTo>
                  <a:lnTo>
                    <a:pt x="13081" y="0"/>
                  </a:lnTo>
                  <a:close/>
                </a:path>
              </a:pathLst>
            </a:custGeom>
            <a:solidFill>
              <a:srgbClr val="D3D3D3"/>
            </a:solidFill>
          </p:spPr>
          <p:txBody>
            <a:bodyPr wrap="square" lIns="0" tIns="0" rIns="0" bIns="0" rtlCol="0"/>
            <a:lstStyle/>
            <a:p>
              <a:endParaRPr/>
            </a:p>
          </p:txBody>
        </p:sp>
        <p:sp>
          <p:nvSpPr>
            <p:cNvPr id="201" name="object 201"/>
            <p:cNvSpPr/>
            <p:nvPr/>
          </p:nvSpPr>
          <p:spPr>
            <a:xfrm>
              <a:off x="10345144" y="2944399"/>
              <a:ext cx="13335" cy="565785"/>
            </a:xfrm>
            <a:custGeom>
              <a:avLst/>
              <a:gdLst/>
              <a:ahLst/>
              <a:cxnLst/>
              <a:rect l="l" t="t" r="r" b="b"/>
              <a:pathLst>
                <a:path w="13334" h="565785">
                  <a:moveTo>
                    <a:pt x="0" y="565228"/>
                  </a:moveTo>
                  <a:lnTo>
                    <a:pt x="13080" y="565228"/>
                  </a:lnTo>
                  <a:lnTo>
                    <a:pt x="13080" y="0"/>
                  </a:lnTo>
                  <a:lnTo>
                    <a:pt x="0" y="0"/>
                  </a:lnTo>
                  <a:lnTo>
                    <a:pt x="0" y="565228"/>
                  </a:lnTo>
                  <a:close/>
                </a:path>
              </a:pathLst>
            </a:custGeom>
            <a:solidFill>
              <a:srgbClr val="D3D3D3"/>
            </a:solidFill>
          </p:spPr>
          <p:txBody>
            <a:bodyPr wrap="square" lIns="0" tIns="0" rIns="0" bIns="0" rtlCol="0"/>
            <a:lstStyle/>
            <a:p>
              <a:endParaRPr/>
            </a:p>
          </p:txBody>
        </p:sp>
        <p:sp>
          <p:nvSpPr>
            <p:cNvPr id="202" name="object 202"/>
            <p:cNvSpPr/>
            <p:nvPr/>
          </p:nvSpPr>
          <p:spPr>
            <a:xfrm>
              <a:off x="10345056" y="2939198"/>
              <a:ext cx="13335" cy="575945"/>
            </a:xfrm>
            <a:custGeom>
              <a:avLst/>
              <a:gdLst/>
              <a:ahLst/>
              <a:cxnLst/>
              <a:rect l="l" t="t" r="r" b="b"/>
              <a:pathLst>
                <a:path w="13334" h="575945">
                  <a:moveTo>
                    <a:pt x="13081" y="0"/>
                  </a:moveTo>
                  <a:lnTo>
                    <a:pt x="0" y="0"/>
                  </a:lnTo>
                  <a:lnTo>
                    <a:pt x="0" y="575492"/>
                  </a:lnTo>
                  <a:lnTo>
                    <a:pt x="13081" y="575492"/>
                  </a:lnTo>
                  <a:lnTo>
                    <a:pt x="13081" y="0"/>
                  </a:lnTo>
                  <a:close/>
                </a:path>
              </a:pathLst>
            </a:custGeom>
            <a:solidFill>
              <a:srgbClr val="D3D3D3"/>
            </a:solidFill>
          </p:spPr>
          <p:txBody>
            <a:bodyPr wrap="square" lIns="0" tIns="0" rIns="0" bIns="0" rtlCol="0"/>
            <a:lstStyle/>
            <a:p>
              <a:endParaRPr/>
            </a:p>
          </p:txBody>
        </p:sp>
        <p:sp>
          <p:nvSpPr>
            <p:cNvPr id="203" name="object 203"/>
            <p:cNvSpPr/>
            <p:nvPr/>
          </p:nvSpPr>
          <p:spPr>
            <a:xfrm>
              <a:off x="11497175" y="2944399"/>
              <a:ext cx="13335" cy="565785"/>
            </a:xfrm>
            <a:custGeom>
              <a:avLst/>
              <a:gdLst/>
              <a:ahLst/>
              <a:cxnLst/>
              <a:rect l="l" t="t" r="r" b="b"/>
              <a:pathLst>
                <a:path w="13334" h="565785">
                  <a:moveTo>
                    <a:pt x="0" y="565228"/>
                  </a:moveTo>
                  <a:lnTo>
                    <a:pt x="13080" y="565228"/>
                  </a:lnTo>
                  <a:lnTo>
                    <a:pt x="13080" y="0"/>
                  </a:lnTo>
                  <a:lnTo>
                    <a:pt x="0" y="0"/>
                  </a:lnTo>
                  <a:lnTo>
                    <a:pt x="0" y="565228"/>
                  </a:lnTo>
                  <a:close/>
                </a:path>
              </a:pathLst>
            </a:custGeom>
            <a:solidFill>
              <a:srgbClr val="D3D3D3"/>
            </a:solidFill>
          </p:spPr>
          <p:txBody>
            <a:bodyPr wrap="square" lIns="0" tIns="0" rIns="0" bIns="0" rtlCol="0"/>
            <a:lstStyle/>
            <a:p>
              <a:endParaRPr/>
            </a:p>
          </p:txBody>
        </p:sp>
        <p:sp>
          <p:nvSpPr>
            <p:cNvPr id="204" name="object 204"/>
            <p:cNvSpPr/>
            <p:nvPr/>
          </p:nvSpPr>
          <p:spPr>
            <a:xfrm>
              <a:off x="11497088" y="2939198"/>
              <a:ext cx="13335" cy="575945"/>
            </a:xfrm>
            <a:custGeom>
              <a:avLst/>
              <a:gdLst/>
              <a:ahLst/>
              <a:cxnLst/>
              <a:rect l="l" t="t" r="r" b="b"/>
              <a:pathLst>
                <a:path w="13334" h="575945">
                  <a:moveTo>
                    <a:pt x="13081" y="0"/>
                  </a:moveTo>
                  <a:lnTo>
                    <a:pt x="0" y="0"/>
                  </a:lnTo>
                  <a:lnTo>
                    <a:pt x="0" y="575492"/>
                  </a:lnTo>
                  <a:lnTo>
                    <a:pt x="13081" y="575492"/>
                  </a:lnTo>
                  <a:lnTo>
                    <a:pt x="13081" y="0"/>
                  </a:lnTo>
                  <a:close/>
                </a:path>
              </a:pathLst>
            </a:custGeom>
            <a:solidFill>
              <a:srgbClr val="D3D3D3"/>
            </a:solidFill>
          </p:spPr>
          <p:txBody>
            <a:bodyPr wrap="square" lIns="0" tIns="0" rIns="0" bIns="0" rtlCol="0"/>
            <a:lstStyle/>
            <a:p>
              <a:endParaRPr/>
            </a:p>
          </p:txBody>
        </p:sp>
        <p:sp>
          <p:nvSpPr>
            <p:cNvPr id="205" name="object 205"/>
            <p:cNvSpPr/>
            <p:nvPr/>
          </p:nvSpPr>
          <p:spPr>
            <a:xfrm>
              <a:off x="12649207" y="2944399"/>
              <a:ext cx="13335" cy="565785"/>
            </a:xfrm>
            <a:custGeom>
              <a:avLst/>
              <a:gdLst/>
              <a:ahLst/>
              <a:cxnLst/>
              <a:rect l="l" t="t" r="r" b="b"/>
              <a:pathLst>
                <a:path w="13334" h="565785">
                  <a:moveTo>
                    <a:pt x="0" y="565228"/>
                  </a:moveTo>
                  <a:lnTo>
                    <a:pt x="13080" y="565228"/>
                  </a:lnTo>
                  <a:lnTo>
                    <a:pt x="13080" y="0"/>
                  </a:lnTo>
                  <a:lnTo>
                    <a:pt x="0" y="0"/>
                  </a:lnTo>
                  <a:lnTo>
                    <a:pt x="0" y="565228"/>
                  </a:lnTo>
                  <a:close/>
                </a:path>
              </a:pathLst>
            </a:custGeom>
            <a:solidFill>
              <a:srgbClr val="D3D3D3"/>
            </a:solidFill>
          </p:spPr>
          <p:txBody>
            <a:bodyPr wrap="square" lIns="0" tIns="0" rIns="0" bIns="0" rtlCol="0"/>
            <a:lstStyle/>
            <a:p>
              <a:endParaRPr/>
            </a:p>
          </p:txBody>
        </p:sp>
        <p:sp>
          <p:nvSpPr>
            <p:cNvPr id="206" name="object 206"/>
            <p:cNvSpPr/>
            <p:nvPr/>
          </p:nvSpPr>
          <p:spPr>
            <a:xfrm>
              <a:off x="12649120" y="2939198"/>
              <a:ext cx="13335" cy="575945"/>
            </a:xfrm>
            <a:custGeom>
              <a:avLst/>
              <a:gdLst/>
              <a:ahLst/>
              <a:cxnLst/>
              <a:rect l="l" t="t" r="r" b="b"/>
              <a:pathLst>
                <a:path w="13334" h="575945">
                  <a:moveTo>
                    <a:pt x="13081" y="0"/>
                  </a:moveTo>
                  <a:lnTo>
                    <a:pt x="0" y="0"/>
                  </a:lnTo>
                  <a:lnTo>
                    <a:pt x="0" y="575492"/>
                  </a:lnTo>
                  <a:lnTo>
                    <a:pt x="13081" y="575492"/>
                  </a:lnTo>
                  <a:lnTo>
                    <a:pt x="13081" y="0"/>
                  </a:lnTo>
                  <a:close/>
                </a:path>
              </a:pathLst>
            </a:custGeom>
            <a:solidFill>
              <a:srgbClr val="D3D3D3"/>
            </a:solidFill>
          </p:spPr>
          <p:txBody>
            <a:bodyPr wrap="square" lIns="0" tIns="0" rIns="0" bIns="0" rtlCol="0"/>
            <a:lstStyle/>
            <a:p>
              <a:endParaRPr/>
            </a:p>
          </p:txBody>
        </p:sp>
        <p:sp>
          <p:nvSpPr>
            <p:cNvPr id="207" name="object 207"/>
            <p:cNvSpPr/>
            <p:nvPr/>
          </p:nvSpPr>
          <p:spPr>
            <a:xfrm>
              <a:off x="206565" y="3715190"/>
              <a:ext cx="2068195" cy="0"/>
            </a:xfrm>
            <a:custGeom>
              <a:avLst/>
              <a:gdLst/>
              <a:ahLst/>
              <a:cxnLst/>
              <a:rect l="l" t="t" r="r" b="b"/>
              <a:pathLst>
                <a:path w="2068195">
                  <a:moveTo>
                    <a:pt x="0" y="0"/>
                  </a:moveTo>
                  <a:lnTo>
                    <a:pt x="2068163" y="0"/>
                  </a:lnTo>
                </a:path>
              </a:pathLst>
            </a:custGeom>
            <a:ln w="10264">
              <a:solidFill>
                <a:srgbClr val="D3D3D3"/>
              </a:solidFill>
            </a:ln>
          </p:spPr>
          <p:txBody>
            <a:bodyPr wrap="square" lIns="0" tIns="0" rIns="0" bIns="0" rtlCol="0"/>
            <a:lstStyle/>
            <a:p>
              <a:endParaRPr/>
            </a:p>
          </p:txBody>
        </p:sp>
        <p:sp>
          <p:nvSpPr>
            <p:cNvPr id="208" name="object 208"/>
            <p:cNvSpPr/>
            <p:nvPr/>
          </p:nvSpPr>
          <p:spPr>
            <a:xfrm>
              <a:off x="200025" y="3710126"/>
              <a:ext cx="2081530" cy="10795"/>
            </a:xfrm>
            <a:custGeom>
              <a:avLst/>
              <a:gdLst/>
              <a:ahLst/>
              <a:cxnLst/>
              <a:rect l="l" t="t" r="r" b="b"/>
              <a:pathLst>
                <a:path w="2081530" h="10795">
                  <a:moveTo>
                    <a:pt x="2081331" y="0"/>
                  </a:moveTo>
                  <a:lnTo>
                    <a:pt x="0" y="0"/>
                  </a:lnTo>
                  <a:lnTo>
                    <a:pt x="0" y="10264"/>
                  </a:lnTo>
                  <a:lnTo>
                    <a:pt x="2081331" y="10264"/>
                  </a:lnTo>
                  <a:lnTo>
                    <a:pt x="2081331" y="0"/>
                  </a:lnTo>
                  <a:close/>
                </a:path>
              </a:pathLst>
            </a:custGeom>
            <a:solidFill>
              <a:srgbClr val="D3D3D3"/>
            </a:solidFill>
          </p:spPr>
          <p:txBody>
            <a:bodyPr wrap="square" lIns="0" tIns="0" rIns="0" bIns="0" rtlCol="0"/>
            <a:lstStyle/>
            <a:p>
              <a:endParaRPr/>
            </a:p>
          </p:txBody>
        </p:sp>
        <p:sp>
          <p:nvSpPr>
            <p:cNvPr id="209" name="object 209"/>
            <p:cNvSpPr/>
            <p:nvPr/>
          </p:nvSpPr>
          <p:spPr>
            <a:xfrm>
              <a:off x="206565" y="3910214"/>
              <a:ext cx="2068195" cy="0"/>
            </a:xfrm>
            <a:custGeom>
              <a:avLst/>
              <a:gdLst/>
              <a:ahLst/>
              <a:cxnLst/>
              <a:rect l="l" t="t" r="r" b="b"/>
              <a:pathLst>
                <a:path w="2068195">
                  <a:moveTo>
                    <a:pt x="0" y="0"/>
                  </a:moveTo>
                  <a:lnTo>
                    <a:pt x="2068163" y="0"/>
                  </a:lnTo>
                </a:path>
              </a:pathLst>
            </a:custGeom>
            <a:ln w="10264">
              <a:solidFill>
                <a:srgbClr val="D3D3D3"/>
              </a:solidFill>
            </a:ln>
          </p:spPr>
          <p:txBody>
            <a:bodyPr wrap="square" lIns="0" tIns="0" rIns="0" bIns="0" rtlCol="0"/>
            <a:lstStyle/>
            <a:p>
              <a:endParaRPr/>
            </a:p>
          </p:txBody>
        </p:sp>
        <p:sp>
          <p:nvSpPr>
            <p:cNvPr id="210" name="object 210"/>
            <p:cNvSpPr/>
            <p:nvPr/>
          </p:nvSpPr>
          <p:spPr>
            <a:xfrm>
              <a:off x="200025" y="3905150"/>
              <a:ext cx="2081530" cy="10795"/>
            </a:xfrm>
            <a:custGeom>
              <a:avLst/>
              <a:gdLst/>
              <a:ahLst/>
              <a:cxnLst/>
              <a:rect l="l" t="t" r="r" b="b"/>
              <a:pathLst>
                <a:path w="2081530" h="10795">
                  <a:moveTo>
                    <a:pt x="2081331" y="0"/>
                  </a:moveTo>
                  <a:lnTo>
                    <a:pt x="0" y="0"/>
                  </a:lnTo>
                  <a:lnTo>
                    <a:pt x="0" y="10264"/>
                  </a:lnTo>
                  <a:lnTo>
                    <a:pt x="2081331" y="10264"/>
                  </a:lnTo>
                  <a:lnTo>
                    <a:pt x="2081331" y="0"/>
                  </a:lnTo>
                  <a:close/>
                </a:path>
              </a:pathLst>
            </a:custGeom>
            <a:solidFill>
              <a:srgbClr val="D3D3D3"/>
            </a:solidFill>
          </p:spPr>
          <p:txBody>
            <a:bodyPr wrap="square" lIns="0" tIns="0" rIns="0" bIns="0" rtlCol="0"/>
            <a:lstStyle/>
            <a:p>
              <a:endParaRPr/>
            </a:p>
          </p:txBody>
        </p:sp>
        <p:sp>
          <p:nvSpPr>
            <p:cNvPr id="211" name="object 211"/>
            <p:cNvSpPr/>
            <p:nvPr/>
          </p:nvSpPr>
          <p:spPr>
            <a:xfrm>
              <a:off x="200025" y="1176862"/>
              <a:ext cx="13335" cy="6628765"/>
            </a:xfrm>
            <a:custGeom>
              <a:avLst/>
              <a:gdLst/>
              <a:ahLst/>
              <a:cxnLst/>
              <a:rect l="l" t="t" r="r" b="b"/>
              <a:pathLst>
                <a:path w="13335" h="6628765">
                  <a:moveTo>
                    <a:pt x="0" y="6628363"/>
                  </a:moveTo>
                  <a:lnTo>
                    <a:pt x="13081" y="6628363"/>
                  </a:lnTo>
                  <a:lnTo>
                    <a:pt x="13081" y="0"/>
                  </a:lnTo>
                  <a:lnTo>
                    <a:pt x="0" y="0"/>
                  </a:lnTo>
                  <a:lnTo>
                    <a:pt x="0" y="6628363"/>
                  </a:lnTo>
                  <a:close/>
                </a:path>
              </a:pathLst>
            </a:custGeom>
            <a:solidFill>
              <a:srgbClr val="D3D3D3"/>
            </a:solidFill>
          </p:spPr>
          <p:txBody>
            <a:bodyPr wrap="square" lIns="0" tIns="0" rIns="0" bIns="0" rtlCol="0"/>
            <a:lstStyle/>
            <a:p>
              <a:endParaRPr/>
            </a:p>
          </p:txBody>
        </p:sp>
        <p:sp>
          <p:nvSpPr>
            <p:cNvPr id="212" name="object 212"/>
            <p:cNvSpPr/>
            <p:nvPr/>
          </p:nvSpPr>
          <p:spPr>
            <a:xfrm>
              <a:off x="200025" y="1171662"/>
              <a:ext cx="13335" cy="6638925"/>
            </a:xfrm>
            <a:custGeom>
              <a:avLst/>
              <a:gdLst/>
              <a:ahLst/>
              <a:cxnLst/>
              <a:rect l="l" t="t" r="r" b="b"/>
              <a:pathLst>
                <a:path w="13335" h="6638925">
                  <a:moveTo>
                    <a:pt x="13081" y="0"/>
                  </a:moveTo>
                  <a:lnTo>
                    <a:pt x="0" y="0"/>
                  </a:lnTo>
                  <a:lnTo>
                    <a:pt x="0" y="6638765"/>
                  </a:lnTo>
                  <a:lnTo>
                    <a:pt x="13081" y="6638765"/>
                  </a:lnTo>
                  <a:lnTo>
                    <a:pt x="13081" y="0"/>
                  </a:lnTo>
                  <a:close/>
                </a:path>
              </a:pathLst>
            </a:custGeom>
            <a:solidFill>
              <a:srgbClr val="D3D3D3"/>
            </a:solidFill>
          </p:spPr>
          <p:txBody>
            <a:bodyPr wrap="square" lIns="0" tIns="0" rIns="0" bIns="0" rtlCol="0"/>
            <a:lstStyle/>
            <a:p>
              <a:endParaRPr/>
            </a:p>
          </p:txBody>
        </p:sp>
        <p:sp>
          <p:nvSpPr>
            <p:cNvPr id="213" name="object 213"/>
            <p:cNvSpPr/>
            <p:nvPr/>
          </p:nvSpPr>
          <p:spPr>
            <a:xfrm>
              <a:off x="2287810" y="3920479"/>
              <a:ext cx="0" cy="3884929"/>
            </a:xfrm>
            <a:custGeom>
              <a:avLst/>
              <a:gdLst/>
              <a:ahLst/>
              <a:cxnLst/>
              <a:rect l="l" t="t" r="r" b="b"/>
              <a:pathLst>
                <a:path h="3884929">
                  <a:moveTo>
                    <a:pt x="0" y="0"/>
                  </a:moveTo>
                  <a:lnTo>
                    <a:pt x="0" y="3884747"/>
                  </a:lnTo>
                </a:path>
              </a:pathLst>
            </a:custGeom>
            <a:ln w="13081">
              <a:solidFill>
                <a:srgbClr val="D3D3D3"/>
              </a:solidFill>
            </a:ln>
          </p:spPr>
          <p:txBody>
            <a:bodyPr wrap="square" lIns="0" tIns="0" rIns="0" bIns="0" rtlCol="0"/>
            <a:lstStyle/>
            <a:p>
              <a:endParaRPr/>
            </a:p>
          </p:txBody>
        </p:sp>
        <p:sp>
          <p:nvSpPr>
            <p:cNvPr id="214" name="object 214"/>
            <p:cNvSpPr/>
            <p:nvPr/>
          </p:nvSpPr>
          <p:spPr>
            <a:xfrm>
              <a:off x="2281356" y="3915415"/>
              <a:ext cx="13335" cy="3895090"/>
            </a:xfrm>
            <a:custGeom>
              <a:avLst/>
              <a:gdLst/>
              <a:ahLst/>
              <a:cxnLst/>
              <a:rect l="l" t="t" r="r" b="b"/>
              <a:pathLst>
                <a:path w="13335" h="3895090">
                  <a:moveTo>
                    <a:pt x="13081" y="0"/>
                  </a:moveTo>
                  <a:lnTo>
                    <a:pt x="0" y="0"/>
                  </a:lnTo>
                  <a:lnTo>
                    <a:pt x="0" y="3895012"/>
                  </a:lnTo>
                  <a:lnTo>
                    <a:pt x="13081" y="3895012"/>
                  </a:lnTo>
                  <a:lnTo>
                    <a:pt x="13081" y="0"/>
                  </a:lnTo>
                  <a:close/>
                </a:path>
              </a:pathLst>
            </a:custGeom>
            <a:solidFill>
              <a:srgbClr val="D3D3D3"/>
            </a:solidFill>
          </p:spPr>
          <p:txBody>
            <a:bodyPr wrap="square" lIns="0" tIns="0" rIns="0" bIns="0" rtlCol="0"/>
            <a:lstStyle/>
            <a:p>
              <a:endParaRPr/>
            </a:p>
          </p:txBody>
        </p:sp>
        <p:sp>
          <p:nvSpPr>
            <p:cNvPr id="215" name="object 215"/>
            <p:cNvSpPr/>
            <p:nvPr/>
          </p:nvSpPr>
          <p:spPr>
            <a:xfrm>
              <a:off x="3439842" y="3920479"/>
              <a:ext cx="0" cy="3884929"/>
            </a:xfrm>
            <a:custGeom>
              <a:avLst/>
              <a:gdLst/>
              <a:ahLst/>
              <a:cxnLst/>
              <a:rect l="l" t="t" r="r" b="b"/>
              <a:pathLst>
                <a:path h="3884929">
                  <a:moveTo>
                    <a:pt x="0" y="0"/>
                  </a:moveTo>
                  <a:lnTo>
                    <a:pt x="0" y="3884747"/>
                  </a:lnTo>
                </a:path>
              </a:pathLst>
            </a:custGeom>
            <a:ln w="13081">
              <a:solidFill>
                <a:srgbClr val="D3D3D3"/>
              </a:solidFill>
            </a:ln>
          </p:spPr>
          <p:txBody>
            <a:bodyPr wrap="square" lIns="0" tIns="0" rIns="0" bIns="0" rtlCol="0"/>
            <a:lstStyle/>
            <a:p>
              <a:endParaRPr/>
            </a:p>
          </p:txBody>
        </p:sp>
        <p:sp>
          <p:nvSpPr>
            <p:cNvPr id="216" name="object 216"/>
            <p:cNvSpPr/>
            <p:nvPr/>
          </p:nvSpPr>
          <p:spPr>
            <a:xfrm>
              <a:off x="3433388" y="3915415"/>
              <a:ext cx="13335" cy="3895090"/>
            </a:xfrm>
            <a:custGeom>
              <a:avLst/>
              <a:gdLst/>
              <a:ahLst/>
              <a:cxnLst/>
              <a:rect l="l" t="t" r="r" b="b"/>
              <a:pathLst>
                <a:path w="13335" h="3895090">
                  <a:moveTo>
                    <a:pt x="13081" y="0"/>
                  </a:moveTo>
                  <a:lnTo>
                    <a:pt x="0" y="0"/>
                  </a:lnTo>
                  <a:lnTo>
                    <a:pt x="0" y="3895012"/>
                  </a:lnTo>
                  <a:lnTo>
                    <a:pt x="13081" y="3895012"/>
                  </a:lnTo>
                  <a:lnTo>
                    <a:pt x="13081" y="0"/>
                  </a:lnTo>
                  <a:close/>
                </a:path>
              </a:pathLst>
            </a:custGeom>
            <a:solidFill>
              <a:srgbClr val="D3D3D3"/>
            </a:solidFill>
          </p:spPr>
          <p:txBody>
            <a:bodyPr wrap="square" lIns="0" tIns="0" rIns="0" bIns="0" rtlCol="0"/>
            <a:lstStyle/>
            <a:p>
              <a:endParaRPr/>
            </a:p>
          </p:txBody>
        </p:sp>
        <p:sp>
          <p:nvSpPr>
            <p:cNvPr id="217" name="object 217"/>
            <p:cNvSpPr/>
            <p:nvPr/>
          </p:nvSpPr>
          <p:spPr>
            <a:xfrm>
              <a:off x="4591873" y="3920479"/>
              <a:ext cx="0" cy="3884929"/>
            </a:xfrm>
            <a:custGeom>
              <a:avLst/>
              <a:gdLst/>
              <a:ahLst/>
              <a:cxnLst/>
              <a:rect l="l" t="t" r="r" b="b"/>
              <a:pathLst>
                <a:path h="3884929">
                  <a:moveTo>
                    <a:pt x="0" y="0"/>
                  </a:moveTo>
                  <a:lnTo>
                    <a:pt x="0" y="3884747"/>
                  </a:lnTo>
                </a:path>
              </a:pathLst>
            </a:custGeom>
            <a:ln w="13081">
              <a:solidFill>
                <a:srgbClr val="D3D3D3"/>
              </a:solidFill>
            </a:ln>
          </p:spPr>
          <p:txBody>
            <a:bodyPr wrap="square" lIns="0" tIns="0" rIns="0" bIns="0" rtlCol="0"/>
            <a:lstStyle/>
            <a:p>
              <a:endParaRPr/>
            </a:p>
          </p:txBody>
        </p:sp>
        <p:sp>
          <p:nvSpPr>
            <p:cNvPr id="218" name="object 218"/>
            <p:cNvSpPr/>
            <p:nvPr/>
          </p:nvSpPr>
          <p:spPr>
            <a:xfrm>
              <a:off x="4585420" y="3915415"/>
              <a:ext cx="13335" cy="3895090"/>
            </a:xfrm>
            <a:custGeom>
              <a:avLst/>
              <a:gdLst/>
              <a:ahLst/>
              <a:cxnLst/>
              <a:rect l="l" t="t" r="r" b="b"/>
              <a:pathLst>
                <a:path w="13335" h="3895090">
                  <a:moveTo>
                    <a:pt x="13081" y="0"/>
                  </a:moveTo>
                  <a:lnTo>
                    <a:pt x="0" y="0"/>
                  </a:lnTo>
                  <a:lnTo>
                    <a:pt x="0" y="3895012"/>
                  </a:lnTo>
                  <a:lnTo>
                    <a:pt x="13081" y="3895012"/>
                  </a:lnTo>
                  <a:lnTo>
                    <a:pt x="13081" y="0"/>
                  </a:lnTo>
                  <a:close/>
                </a:path>
              </a:pathLst>
            </a:custGeom>
            <a:solidFill>
              <a:srgbClr val="D3D3D3"/>
            </a:solidFill>
          </p:spPr>
          <p:txBody>
            <a:bodyPr wrap="square" lIns="0" tIns="0" rIns="0" bIns="0" rtlCol="0"/>
            <a:lstStyle/>
            <a:p>
              <a:endParaRPr/>
            </a:p>
          </p:txBody>
        </p:sp>
        <p:sp>
          <p:nvSpPr>
            <p:cNvPr id="219" name="object 219"/>
            <p:cNvSpPr/>
            <p:nvPr/>
          </p:nvSpPr>
          <p:spPr>
            <a:xfrm>
              <a:off x="5743905" y="3920479"/>
              <a:ext cx="0" cy="3884929"/>
            </a:xfrm>
            <a:custGeom>
              <a:avLst/>
              <a:gdLst/>
              <a:ahLst/>
              <a:cxnLst/>
              <a:rect l="l" t="t" r="r" b="b"/>
              <a:pathLst>
                <a:path h="3884929">
                  <a:moveTo>
                    <a:pt x="0" y="0"/>
                  </a:moveTo>
                  <a:lnTo>
                    <a:pt x="0" y="3884747"/>
                  </a:lnTo>
                </a:path>
              </a:pathLst>
            </a:custGeom>
            <a:ln w="13081">
              <a:solidFill>
                <a:srgbClr val="D3D3D3"/>
              </a:solidFill>
            </a:ln>
          </p:spPr>
          <p:txBody>
            <a:bodyPr wrap="square" lIns="0" tIns="0" rIns="0" bIns="0" rtlCol="0"/>
            <a:lstStyle/>
            <a:p>
              <a:endParaRPr/>
            </a:p>
          </p:txBody>
        </p:sp>
        <p:sp>
          <p:nvSpPr>
            <p:cNvPr id="220" name="object 220"/>
            <p:cNvSpPr/>
            <p:nvPr/>
          </p:nvSpPr>
          <p:spPr>
            <a:xfrm>
              <a:off x="5737452" y="3915415"/>
              <a:ext cx="13335" cy="3895090"/>
            </a:xfrm>
            <a:custGeom>
              <a:avLst/>
              <a:gdLst/>
              <a:ahLst/>
              <a:cxnLst/>
              <a:rect l="l" t="t" r="r" b="b"/>
              <a:pathLst>
                <a:path w="13335" h="3895090">
                  <a:moveTo>
                    <a:pt x="13081" y="0"/>
                  </a:moveTo>
                  <a:lnTo>
                    <a:pt x="0" y="0"/>
                  </a:lnTo>
                  <a:lnTo>
                    <a:pt x="0" y="3895012"/>
                  </a:lnTo>
                  <a:lnTo>
                    <a:pt x="13081" y="3895012"/>
                  </a:lnTo>
                  <a:lnTo>
                    <a:pt x="13081" y="0"/>
                  </a:lnTo>
                  <a:close/>
                </a:path>
              </a:pathLst>
            </a:custGeom>
            <a:solidFill>
              <a:srgbClr val="D3D3D3"/>
            </a:solidFill>
          </p:spPr>
          <p:txBody>
            <a:bodyPr wrap="square" lIns="0" tIns="0" rIns="0" bIns="0" rtlCol="0"/>
            <a:lstStyle/>
            <a:p>
              <a:endParaRPr/>
            </a:p>
          </p:txBody>
        </p:sp>
        <p:sp>
          <p:nvSpPr>
            <p:cNvPr id="221" name="object 221"/>
            <p:cNvSpPr/>
            <p:nvPr/>
          </p:nvSpPr>
          <p:spPr>
            <a:xfrm>
              <a:off x="6895937" y="3920479"/>
              <a:ext cx="0" cy="3884929"/>
            </a:xfrm>
            <a:custGeom>
              <a:avLst/>
              <a:gdLst/>
              <a:ahLst/>
              <a:cxnLst/>
              <a:rect l="l" t="t" r="r" b="b"/>
              <a:pathLst>
                <a:path h="3884929">
                  <a:moveTo>
                    <a:pt x="0" y="0"/>
                  </a:moveTo>
                  <a:lnTo>
                    <a:pt x="0" y="3884747"/>
                  </a:lnTo>
                </a:path>
              </a:pathLst>
            </a:custGeom>
            <a:ln w="13081">
              <a:solidFill>
                <a:srgbClr val="D3D3D3"/>
              </a:solidFill>
            </a:ln>
          </p:spPr>
          <p:txBody>
            <a:bodyPr wrap="square" lIns="0" tIns="0" rIns="0" bIns="0" rtlCol="0"/>
            <a:lstStyle/>
            <a:p>
              <a:endParaRPr/>
            </a:p>
          </p:txBody>
        </p:sp>
        <p:sp>
          <p:nvSpPr>
            <p:cNvPr id="222" name="object 222"/>
            <p:cNvSpPr/>
            <p:nvPr/>
          </p:nvSpPr>
          <p:spPr>
            <a:xfrm>
              <a:off x="6889309" y="3915415"/>
              <a:ext cx="13335" cy="3895090"/>
            </a:xfrm>
            <a:custGeom>
              <a:avLst/>
              <a:gdLst/>
              <a:ahLst/>
              <a:cxnLst/>
              <a:rect l="l" t="t" r="r" b="b"/>
              <a:pathLst>
                <a:path w="13334" h="3895090">
                  <a:moveTo>
                    <a:pt x="13081" y="0"/>
                  </a:moveTo>
                  <a:lnTo>
                    <a:pt x="0" y="0"/>
                  </a:lnTo>
                  <a:lnTo>
                    <a:pt x="0" y="3895012"/>
                  </a:lnTo>
                  <a:lnTo>
                    <a:pt x="13081" y="3895012"/>
                  </a:lnTo>
                  <a:lnTo>
                    <a:pt x="13081" y="0"/>
                  </a:lnTo>
                  <a:close/>
                </a:path>
              </a:pathLst>
            </a:custGeom>
            <a:solidFill>
              <a:srgbClr val="D3D3D3"/>
            </a:solidFill>
          </p:spPr>
          <p:txBody>
            <a:bodyPr wrap="square" lIns="0" tIns="0" rIns="0" bIns="0" rtlCol="0"/>
            <a:lstStyle/>
            <a:p>
              <a:endParaRPr/>
            </a:p>
          </p:txBody>
        </p:sp>
        <p:sp>
          <p:nvSpPr>
            <p:cNvPr id="223" name="object 223"/>
            <p:cNvSpPr/>
            <p:nvPr/>
          </p:nvSpPr>
          <p:spPr>
            <a:xfrm>
              <a:off x="8047969" y="3920479"/>
              <a:ext cx="0" cy="3884929"/>
            </a:xfrm>
            <a:custGeom>
              <a:avLst/>
              <a:gdLst/>
              <a:ahLst/>
              <a:cxnLst/>
              <a:rect l="l" t="t" r="r" b="b"/>
              <a:pathLst>
                <a:path h="3884929">
                  <a:moveTo>
                    <a:pt x="0" y="0"/>
                  </a:moveTo>
                  <a:lnTo>
                    <a:pt x="0" y="3884747"/>
                  </a:lnTo>
                </a:path>
              </a:pathLst>
            </a:custGeom>
            <a:ln w="13081">
              <a:solidFill>
                <a:srgbClr val="D3D3D3"/>
              </a:solidFill>
            </a:ln>
          </p:spPr>
          <p:txBody>
            <a:bodyPr wrap="square" lIns="0" tIns="0" rIns="0" bIns="0" rtlCol="0"/>
            <a:lstStyle/>
            <a:p>
              <a:endParaRPr/>
            </a:p>
          </p:txBody>
        </p:sp>
        <p:sp>
          <p:nvSpPr>
            <p:cNvPr id="224" name="object 224"/>
            <p:cNvSpPr/>
            <p:nvPr/>
          </p:nvSpPr>
          <p:spPr>
            <a:xfrm>
              <a:off x="8041516" y="3915415"/>
              <a:ext cx="13335" cy="3895090"/>
            </a:xfrm>
            <a:custGeom>
              <a:avLst/>
              <a:gdLst/>
              <a:ahLst/>
              <a:cxnLst/>
              <a:rect l="l" t="t" r="r" b="b"/>
              <a:pathLst>
                <a:path w="13334" h="3895090">
                  <a:moveTo>
                    <a:pt x="13081" y="0"/>
                  </a:moveTo>
                  <a:lnTo>
                    <a:pt x="0" y="0"/>
                  </a:lnTo>
                  <a:lnTo>
                    <a:pt x="0" y="3895012"/>
                  </a:lnTo>
                  <a:lnTo>
                    <a:pt x="13081" y="3895012"/>
                  </a:lnTo>
                  <a:lnTo>
                    <a:pt x="13081" y="0"/>
                  </a:lnTo>
                  <a:close/>
                </a:path>
              </a:pathLst>
            </a:custGeom>
            <a:solidFill>
              <a:srgbClr val="D3D3D3"/>
            </a:solidFill>
          </p:spPr>
          <p:txBody>
            <a:bodyPr wrap="square" lIns="0" tIns="0" rIns="0" bIns="0" rtlCol="0"/>
            <a:lstStyle/>
            <a:p>
              <a:endParaRPr/>
            </a:p>
          </p:txBody>
        </p:sp>
        <p:sp>
          <p:nvSpPr>
            <p:cNvPr id="225" name="object 225"/>
            <p:cNvSpPr/>
            <p:nvPr/>
          </p:nvSpPr>
          <p:spPr>
            <a:xfrm>
              <a:off x="9199652" y="3920479"/>
              <a:ext cx="0" cy="3884929"/>
            </a:xfrm>
            <a:custGeom>
              <a:avLst/>
              <a:gdLst/>
              <a:ahLst/>
              <a:cxnLst/>
              <a:rect l="l" t="t" r="r" b="b"/>
              <a:pathLst>
                <a:path h="3884929">
                  <a:moveTo>
                    <a:pt x="0" y="0"/>
                  </a:moveTo>
                  <a:lnTo>
                    <a:pt x="0" y="3884747"/>
                  </a:lnTo>
                </a:path>
              </a:pathLst>
            </a:custGeom>
            <a:ln w="13081">
              <a:solidFill>
                <a:srgbClr val="D3D3D3"/>
              </a:solidFill>
            </a:ln>
          </p:spPr>
          <p:txBody>
            <a:bodyPr wrap="square" lIns="0" tIns="0" rIns="0" bIns="0" rtlCol="0"/>
            <a:lstStyle/>
            <a:p>
              <a:endParaRPr/>
            </a:p>
          </p:txBody>
        </p:sp>
        <p:sp>
          <p:nvSpPr>
            <p:cNvPr id="226" name="object 226"/>
            <p:cNvSpPr/>
            <p:nvPr/>
          </p:nvSpPr>
          <p:spPr>
            <a:xfrm>
              <a:off x="9193024" y="3915415"/>
              <a:ext cx="13335" cy="3895090"/>
            </a:xfrm>
            <a:custGeom>
              <a:avLst/>
              <a:gdLst/>
              <a:ahLst/>
              <a:cxnLst/>
              <a:rect l="l" t="t" r="r" b="b"/>
              <a:pathLst>
                <a:path w="13334" h="3895090">
                  <a:moveTo>
                    <a:pt x="13081" y="0"/>
                  </a:moveTo>
                  <a:lnTo>
                    <a:pt x="0" y="0"/>
                  </a:lnTo>
                  <a:lnTo>
                    <a:pt x="0" y="3895012"/>
                  </a:lnTo>
                  <a:lnTo>
                    <a:pt x="13081" y="3895012"/>
                  </a:lnTo>
                  <a:lnTo>
                    <a:pt x="13081" y="0"/>
                  </a:lnTo>
                  <a:close/>
                </a:path>
              </a:pathLst>
            </a:custGeom>
            <a:solidFill>
              <a:srgbClr val="D3D3D3"/>
            </a:solidFill>
          </p:spPr>
          <p:txBody>
            <a:bodyPr wrap="square" lIns="0" tIns="0" rIns="0" bIns="0" rtlCol="0"/>
            <a:lstStyle/>
            <a:p>
              <a:endParaRPr/>
            </a:p>
          </p:txBody>
        </p:sp>
        <p:sp>
          <p:nvSpPr>
            <p:cNvPr id="227" name="object 227"/>
            <p:cNvSpPr/>
            <p:nvPr/>
          </p:nvSpPr>
          <p:spPr>
            <a:xfrm>
              <a:off x="10351684" y="3920479"/>
              <a:ext cx="0" cy="3884929"/>
            </a:xfrm>
            <a:custGeom>
              <a:avLst/>
              <a:gdLst/>
              <a:ahLst/>
              <a:cxnLst/>
              <a:rect l="l" t="t" r="r" b="b"/>
              <a:pathLst>
                <a:path h="3884929">
                  <a:moveTo>
                    <a:pt x="0" y="0"/>
                  </a:moveTo>
                  <a:lnTo>
                    <a:pt x="0" y="3884747"/>
                  </a:lnTo>
                </a:path>
              </a:pathLst>
            </a:custGeom>
            <a:ln w="13081">
              <a:solidFill>
                <a:srgbClr val="D3D3D3"/>
              </a:solidFill>
            </a:ln>
          </p:spPr>
          <p:txBody>
            <a:bodyPr wrap="square" lIns="0" tIns="0" rIns="0" bIns="0" rtlCol="0"/>
            <a:lstStyle/>
            <a:p>
              <a:endParaRPr/>
            </a:p>
          </p:txBody>
        </p:sp>
        <p:sp>
          <p:nvSpPr>
            <p:cNvPr id="228" name="object 228"/>
            <p:cNvSpPr/>
            <p:nvPr/>
          </p:nvSpPr>
          <p:spPr>
            <a:xfrm>
              <a:off x="10345056" y="3915415"/>
              <a:ext cx="13335" cy="3895090"/>
            </a:xfrm>
            <a:custGeom>
              <a:avLst/>
              <a:gdLst/>
              <a:ahLst/>
              <a:cxnLst/>
              <a:rect l="l" t="t" r="r" b="b"/>
              <a:pathLst>
                <a:path w="13334" h="3895090">
                  <a:moveTo>
                    <a:pt x="13081" y="0"/>
                  </a:moveTo>
                  <a:lnTo>
                    <a:pt x="0" y="0"/>
                  </a:lnTo>
                  <a:lnTo>
                    <a:pt x="0" y="3895012"/>
                  </a:lnTo>
                  <a:lnTo>
                    <a:pt x="13081" y="3895012"/>
                  </a:lnTo>
                  <a:lnTo>
                    <a:pt x="13081" y="0"/>
                  </a:lnTo>
                  <a:close/>
                </a:path>
              </a:pathLst>
            </a:custGeom>
            <a:solidFill>
              <a:srgbClr val="D3D3D3"/>
            </a:solidFill>
          </p:spPr>
          <p:txBody>
            <a:bodyPr wrap="square" lIns="0" tIns="0" rIns="0" bIns="0" rtlCol="0"/>
            <a:lstStyle/>
            <a:p>
              <a:endParaRPr/>
            </a:p>
          </p:txBody>
        </p:sp>
        <p:sp>
          <p:nvSpPr>
            <p:cNvPr id="229" name="object 229"/>
            <p:cNvSpPr/>
            <p:nvPr/>
          </p:nvSpPr>
          <p:spPr>
            <a:xfrm>
              <a:off x="11503716" y="3920479"/>
              <a:ext cx="0" cy="3884929"/>
            </a:xfrm>
            <a:custGeom>
              <a:avLst/>
              <a:gdLst/>
              <a:ahLst/>
              <a:cxnLst/>
              <a:rect l="l" t="t" r="r" b="b"/>
              <a:pathLst>
                <a:path h="3884929">
                  <a:moveTo>
                    <a:pt x="0" y="0"/>
                  </a:moveTo>
                  <a:lnTo>
                    <a:pt x="0" y="3884747"/>
                  </a:lnTo>
                </a:path>
              </a:pathLst>
            </a:custGeom>
            <a:ln w="13081">
              <a:solidFill>
                <a:srgbClr val="D3D3D3"/>
              </a:solidFill>
            </a:ln>
          </p:spPr>
          <p:txBody>
            <a:bodyPr wrap="square" lIns="0" tIns="0" rIns="0" bIns="0" rtlCol="0"/>
            <a:lstStyle/>
            <a:p>
              <a:endParaRPr/>
            </a:p>
          </p:txBody>
        </p:sp>
        <p:sp>
          <p:nvSpPr>
            <p:cNvPr id="230" name="object 230"/>
            <p:cNvSpPr/>
            <p:nvPr/>
          </p:nvSpPr>
          <p:spPr>
            <a:xfrm>
              <a:off x="11497088" y="3915415"/>
              <a:ext cx="13335" cy="3895090"/>
            </a:xfrm>
            <a:custGeom>
              <a:avLst/>
              <a:gdLst/>
              <a:ahLst/>
              <a:cxnLst/>
              <a:rect l="l" t="t" r="r" b="b"/>
              <a:pathLst>
                <a:path w="13334" h="3895090">
                  <a:moveTo>
                    <a:pt x="13081" y="0"/>
                  </a:moveTo>
                  <a:lnTo>
                    <a:pt x="0" y="0"/>
                  </a:lnTo>
                  <a:lnTo>
                    <a:pt x="0" y="3895012"/>
                  </a:lnTo>
                  <a:lnTo>
                    <a:pt x="13081" y="3895012"/>
                  </a:lnTo>
                  <a:lnTo>
                    <a:pt x="13081" y="0"/>
                  </a:lnTo>
                  <a:close/>
                </a:path>
              </a:pathLst>
            </a:custGeom>
            <a:solidFill>
              <a:srgbClr val="D3D3D3"/>
            </a:solidFill>
          </p:spPr>
          <p:txBody>
            <a:bodyPr wrap="square" lIns="0" tIns="0" rIns="0" bIns="0" rtlCol="0"/>
            <a:lstStyle/>
            <a:p>
              <a:endParaRPr/>
            </a:p>
          </p:txBody>
        </p:sp>
        <p:sp>
          <p:nvSpPr>
            <p:cNvPr id="231" name="object 231"/>
            <p:cNvSpPr/>
            <p:nvPr/>
          </p:nvSpPr>
          <p:spPr>
            <a:xfrm>
              <a:off x="12649207" y="3920478"/>
              <a:ext cx="13335" cy="3884929"/>
            </a:xfrm>
            <a:custGeom>
              <a:avLst/>
              <a:gdLst/>
              <a:ahLst/>
              <a:cxnLst/>
              <a:rect l="l" t="t" r="r" b="b"/>
              <a:pathLst>
                <a:path w="13334" h="3884929">
                  <a:moveTo>
                    <a:pt x="0" y="3884747"/>
                  </a:moveTo>
                  <a:lnTo>
                    <a:pt x="13080" y="3884747"/>
                  </a:lnTo>
                  <a:lnTo>
                    <a:pt x="13080" y="0"/>
                  </a:lnTo>
                  <a:lnTo>
                    <a:pt x="0" y="0"/>
                  </a:lnTo>
                  <a:lnTo>
                    <a:pt x="0" y="3884747"/>
                  </a:lnTo>
                  <a:close/>
                </a:path>
              </a:pathLst>
            </a:custGeom>
            <a:solidFill>
              <a:srgbClr val="D3D3D3"/>
            </a:solidFill>
          </p:spPr>
          <p:txBody>
            <a:bodyPr wrap="square" lIns="0" tIns="0" rIns="0" bIns="0" rtlCol="0"/>
            <a:lstStyle/>
            <a:p>
              <a:endParaRPr/>
            </a:p>
          </p:txBody>
        </p:sp>
        <p:sp>
          <p:nvSpPr>
            <p:cNvPr id="232" name="object 232"/>
            <p:cNvSpPr/>
            <p:nvPr/>
          </p:nvSpPr>
          <p:spPr>
            <a:xfrm>
              <a:off x="12649120" y="3915415"/>
              <a:ext cx="13335" cy="3895090"/>
            </a:xfrm>
            <a:custGeom>
              <a:avLst/>
              <a:gdLst/>
              <a:ahLst/>
              <a:cxnLst/>
              <a:rect l="l" t="t" r="r" b="b"/>
              <a:pathLst>
                <a:path w="13334" h="3895090">
                  <a:moveTo>
                    <a:pt x="13081" y="0"/>
                  </a:moveTo>
                  <a:lnTo>
                    <a:pt x="0" y="0"/>
                  </a:lnTo>
                  <a:lnTo>
                    <a:pt x="0" y="3895012"/>
                  </a:lnTo>
                  <a:lnTo>
                    <a:pt x="13081" y="3895012"/>
                  </a:lnTo>
                  <a:lnTo>
                    <a:pt x="13081" y="0"/>
                  </a:lnTo>
                  <a:close/>
                </a:path>
              </a:pathLst>
            </a:custGeom>
            <a:solidFill>
              <a:srgbClr val="D3D3D3"/>
            </a:solidFill>
          </p:spPr>
          <p:txBody>
            <a:bodyPr wrap="square" lIns="0" tIns="0" rIns="0" bIns="0" rtlCol="0"/>
            <a:lstStyle/>
            <a:p>
              <a:endParaRPr/>
            </a:p>
          </p:txBody>
        </p:sp>
        <p:sp>
          <p:nvSpPr>
            <p:cNvPr id="233" name="object 233"/>
            <p:cNvSpPr/>
            <p:nvPr/>
          </p:nvSpPr>
          <p:spPr>
            <a:xfrm>
              <a:off x="13447520" y="1968182"/>
              <a:ext cx="13335" cy="5837555"/>
            </a:xfrm>
            <a:custGeom>
              <a:avLst/>
              <a:gdLst/>
              <a:ahLst/>
              <a:cxnLst/>
              <a:rect l="l" t="t" r="r" b="b"/>
              <a:pathLst>
                <a:path w="13334" h="5837555">
                  <a:moveTo>
                    <a:pt x="0" y="5837044"/>
                  </a:moveTo>
                  <a:lnTo>
                    <a:pt x="13080" y="5837044"/>
                  </a:lnTo>
                  <a:lnTo>
                    <a:pt x="13080" y="0"/>
                  </a:lnTo>
                  <a:lnTo>
                    <a:pt x="0" y="0"/>
                  </a:lnTo>
                  <a:lnTo>
                    <a:pt x="0" y="5837044"/>
                  </a:lnTo>
                  <a:close/>
                </a:path>
              </a:pathLst>
            </a:custGeom>
            <a:solidFill>
              <a:srgbClr val="D3D3D3"/>
            </a:solidFill>
          </p:spPr>
          <p:txBody>
            <a:bodyPr wrap="square" lIns="0" tIns="0" rIns="0" bIns="0" rtlCol="0"/>
            <a:lstStyle/>
            <a:p>
              <a:endParaRPr/>
            </a:p>
          </p:txBody>
        </p:sp>
        <p:sp>
          <p:nvSpPr>
            <p:cNvPr id="234" name="object 234"/>
            <p:cNvSpPr/>
            <p:nvPr/>
          </p:nvSpPr>
          <p:spPr>
            <a:xfrm>
              <a:off x="13447607" y="1963118"/>
              <a:ext cx="13335" cy="5847715"/>
            </a:xfrm>
            <a:custGeom>
              <a:avLst/>
              <a:gdLst/>
              <a:ahLst/>
              <a:cxnLst/>
              <a:rect l="l" t="t" r="r" b="b"/>
              <a:pathLst>
                <a:path w="13334" h="5847715">
                  <a:moveTo>
                    <a:pt x="13081" y="0"/>
                  </a:moveTo>
                  <a:lnTo>
                    <a:pt x="0" y="0"/>
                  </a:lnTo>
                  <a:lnTo>
                    <a:pt x="0" y="5847308"/>
                  </a:lnTo>
                  <a:lnTo>
                    <a:pt x="13081" y="5847308"/>
                  </a:lnTo>
                  <a:lnTo>
                    <a:pt x="13081" y="0"/>
                  </a:lnTo>
                  <a:close/>
                </a:path>
              </a:pathLst>
            </a:custGeom>
            <a:solidFill>
              <a:srgbClr val="D3D3D3"/>
            </a:solidFill>
          </p:spPr>
          <p:txBody>
            <a:bodyPr wrap="square" lIns="0" tIns="0" rIns="0" bIns="0" rtlCol="0"/>
            <a:lstStyle/>
            <a:p>
              <a:endParaRPr/>
            </a:p>
          </p:txBody>
        </p:sp>
        <p:sp>
          <p:nvSpPr>
            <p:cNvPr id="235" name="object 235"/>
            <p:cNvSpPr/>
            <p:nvPr/>
          </p:nvSpPr>
          <p:spPr>
            <a:xfrm>
              <a:off x="14245831" y="2944399"/>
              <a:ext cx="13335" cy="4860925"/>
            </a:xfrm>
            <a:custGeom>
              <a:avLst/>
              <a:gdLst/>
              <a:ahLst/>
              <a:cxnLst/>
              <a:rect l="l" t="t" r="r" b="b"/>
              <a:pathLst>
                <a:path w="13334" h="4860925">
                  <a:moveTo>
                    <a:pt x="0" y="4860827"/>
                  </a:moveTo>
                  <a:lnTo>
                    <a:pt x="13080" y="4860827"/>
                  </a:lnTo>
                  <a:lnTo>
                    <a:pt x="13080" y="0"/>
                  </a:lnTo>
                  <a:lnTo>
                    <a:pt x="0" y="0"/>
                  </a:lnTo>
                  <a:lnTo>
                    <a:pt x="0" y="4860827"/>
                  </a:lnTo>
                  <a:close/>
                </a:path>
              </a:pathLst>
            </a:custGeom>
            <a:solidFill>
              <a:srgbClr val="D3D3D3"/>
            </a:solidFill>
          </p:spPr>
          <p:txBody>
            <a:bodyPr wrap="square" lIns="0" tIns="0" rIns="0" bIns="0" rtlCol="0"/>
            <a:lstStyle/>
            <a:p>
              <a:endParaRPr/>
            </a:p>
          </p:txBody>
        </p:sp>
        <p:sp>
          <p:nvSpPr>
            <p:cNvPr id="236" name="object 236"/>
            <p:cNvSpPr/>
            <p:nvPr/>
          </p:nvSpPr>
          <p:spPr>
            <a:xfrm>
              <a:off x="14245918" y="2939335"/>
              <a:ext cx="13335" cy="4871720"/>
            </a:xfrm>
            <a:custGeom>
              <a:avLst/>
              <a:gdLst/>
              <a:ahLst/>
              <a:cxnLst/>
              <a:rect l="l" t="t" r="r" b="b"/>
              <a:pathLst>
                <a:path w="13334" h="4871720">
                  <a:moveTo>
                    <a:pt x="13081" y="0"/>
                  </a:moveTo>
                  <a:lnTo>
                    <a:pt x="0" y="0"/>
                  </a:lnTo>
                  <a:lnTo>
                    <a:pt x="0" y="4871092"/>
                  </a:lnTo>
                  <a:lnTo>
                    <a:pt x="13081" y="4871092"/>
                  </a:lnTo>
                  <a:lnTo>
                    <a:pt x="13081" y="0"/>
                  </a:lnTo>
                  <a:close/>
                </a:path>
              </a:pathLst>
            </a:custGeom>
            <a:solidFill>
              <a:srgbClr val="D3D3D3"/>
            </a:solidFill>
          </p:spPr>
          <p:txBody>
            <a:bodyPr wrap="square" lIns="0" tIns="0" rIns="0" bIns="0" rtlCol="0"/>
            <a:lstStyle/>
            <a:p>
              <a:endParaRPr/>
            </a:p>
          </p:txBody>
        </p:sp>
        <p:sp>
          <p:nvSpPr>
            <p:cNvPr id="237" name="object 237"/>
            <p:cNvSpPr/>
            <p:nvPr/>
          </p:nvSpPr>
          <p:spPr>
            <a:xfrm>
              <a:off x="15044841" y="2944399"/>
              <a:ext cx="13335" cy="4860925"/>
            </a:xfrm>
            <a:custGeom>
              <a:avLst/>
              <a:gdLst/>
              <a:ahLst/>
              <a:cxnLst/>
              <a:rect l="l" t="t" r="r" b="b"/>
              <a:pathLst>
                <a:path w="13334" h="4860925">
                  <a:moveTo>
                    <a:pt x="0" y="4860827"/>
                  </a:moveTo>
                  <a:lnTo>
                    <a:pt x="13080" y="4860827"/>
                  </a:lnTo>
                  <a:lnTo>
                    <a:pt x="13080" y="0"/>
                  </a:lnTo>
                  <a:lnTo>
                    <a:pt x="0" y="0"/>
                  </a:lnTo>
                  <a:lnTo>
                    <a:pt x="0" y="4860827"/>
                  </a:lnTo>
                  <a:close/>
                </a:path>
              </a:pathLst>
            </a:custGeom>
            <a:solidFill>
              <a:srgbClr val="D3D3D3"/>
            </a:solidFill>
          </p:spPr>
          <p:txBody>
            <a:bodyPr wrap="square" lIns="0" tIns="0" rIns="0" bIns="0" rtlCol="0"/>
            <a:lstStyle/>
            <a:p>
              <a:endParaRPr/>
            </a:p>
          </p:txBody>
        </p:sp>
        <p:sp>
          <p:nvSpPr>
            <p:cNvPr id="238" name="object 238"/>
            <p:cNvSpPr/>
            <p:nvPr/>
          </p:nvSpPr>
          <p:spPr>
            <a:xfrm>
              <a:off x="15044753" y="2939335"/>
              <a:ext cx="13335" cy="4871720"/>
            </a:xfrm>
            <a:custGeom>
              <a:avLst/>
              <a:gdLst/>
              <a:ahLst/>
              <a:cxnLst/>
              <a:rect l="l" t="t" r="r" b="b"/>
              <a:pathLst>
                <a:path w="13334" h="4871720">
                  <a:moveTo>
                    <a:pt x="13081" y="0"/>
                  </a:moveTo>
                  <a:lnTo>
                    <a:pt x="0" y="0"/>
                  </a:lnTo>
                  <a:lnTo>
                    <a:pt x="0" y="4871092"/>
                  </a:lnTo>
                  <a:lnTo>
                    <a:pt x="13081" y="4871092"/>
                  </a:lnTo>
                  <a:lnTo>
                    <a:pt x="13081" y="0"/>
                  </a:lnTo>
                  <a:close/>
                </a:path>
              </a:pathLst>
            </a:custGeom>
            <a:solidFill>
              <a:srgbClr val="D3D3D3"/>
            </a:solidFill>
          </p:spPr>
          <p:txBody>
            <a:bodyPr wrap="square" lIns="0" tIns="0" rIns="0" bIns="0" rtlCol="0"/>
            <a:lstStyle/>
            <a:p>
              <a:endParaRPr/>
            </a:p>
          </p:txBody>
        </p:sp>
        <p:sp>
          <p:nvSpPr>
            <p:cNvPr id="239" name="object 239"/>
            <p:cNvSpPr/>
            <p:nvPr/>
          </p:nvSpPr>
          <p:spPr>
            <a:xfrm>
              <a:off x="200025" y="8216214"/>
              <a:ext cx="13335" cy="175260"/>
            </a:xfrm>
            <a:custGeom>
              <a:avLst/>
              <a:gdLst/>
              <a:ahLst/>
              <a:cxnLst/>
              <a:rect l="l" t="t" r="r" b="b"/>
              <a:pathLst>
                <a:path w="13335" h="175259">
                  <a:moveTo>
                    <a:pt x="0" y="174769"/>
                  </a:moveTo>
                  <a:lnTo>
                    <a:pt x="13081" y="174769"/>
                  </a:lnTo>
                  <a:lnTo>
                    <a:pt x="13081" y="0"/>
                  </a:lnTo>
                  <a:lnTo>
                    <a:pt x="0" y="0"/>
                  </a:lnTo>
                  <a:lnTo>
                    <a:pt x="0" y="174769"/>
                  </a:lnTo>
                  <a:close/>
                </a:path>
              </a:pathLst>
            </a:custGeom>
            <a:solidFill>
              <a:srgbClr val="D3D3D3"/>
            </a:solidFill>
          </p:spPr>
          <p:txBody>
            <a:bodyPr wrap="square" lIns="0" tIns="0" rIns="0" bIns="0" rtlCol="0"/>
            <a:lstStyle/>
            <a:p>
              <a:endParaRPr/>
            </a:p>
          </p:txBody>
        </p:sp>
        <p:sp>
          <p:nvSpPr>
            <p:cNvPr id="240" name="object 240"/>
            <p:cNvSpPr/>
            <p:nvPr/>
          </p:nvSpPr>
          <p:spPr>
            <a:xfrm>
              <a:off x="200025" y="8211082"/>
              <a:ext cx="13335" cy="185420"/>
            </a:xfrm>
            <a:custGeom>
              <a:avLst/>
              <a:gdLst/>
              <a:ahLst/>
              <a:cxnLst/>
              <a:rect l="l" t="t" r="r" b="b"/>
              <a:pathLst>
                <a:path w="13335"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41" name="object 241"/>
            <p:cNvSpPr/>
            <p:nvPr/>
          </p:nvSpPr>
          <p:spPr>
            <a:xfrm>
              <a:off x="2281269" y="8216214"/>
              <a:ext cx="13335" cy="175260"/>
            </a:xfrm>
            <a:custGeom>
              <a:avLst/>
              <a:gdLst/>
              <a:ahLst/>
              <a:cxnLst/>
              <a:rect l="l" t="t" r="r" b="b"/>
              <a:pathLst>
                <a:path w="13335" h="175259">
                  <a:moveTo>
                    <a:pt x="0" y="174769"/>
                  </a:moveTo>
                  <a:lnTo>
                    <a:pt x="13081" y="174769"/>
                  </a:lnTo>
                  <a:lnTo>
                    <a:pt x="13081" y="0"/>
                  </a:lnTo>
                  <a:lnTo>
                    <a:pt x="0" y="0"/>
                  </a:lnTo>
                  <a:lnTo>
                    <a:pt x="0" y="174769"/>
                  </a:lnTo>
                  <a:close/>
                </a:path>
              </a:pathLst>
            </a:custGeom>
            <a:solidFill>
              <a:srgbClr val="D3D3D3"/>
            </a:solidFill>
          </p:spPr>
          <p:txBody>
            <a:bodyPr wrap="square" lIns="0" tIns="0" rIns="0" bIns="0" rtlCol="0"/>
            <a:lstStyle/>
            <a:p>
              <a:endParaRPr/>
            </a:p>
          </p:txBody>
        </p:sp>
        <p:sp>
          <p:nvSpPr>
            <p:cNvPr id="242" name="object 242"/>
            <p:cNvSpPr/>
            <p:nvPr/>
          </p:nvSpPr>
          <p:spPr>
            <a:xfrm>
              <a:off x="2281356" y="8211082"/>
              <a:ext cx="13335" cy="185420"/>
            </a:xfrm>
            <a:custGeom>
              <a:avLst/>
              <a:gdLst/>
              <a:ahLst/>
              <a:cxnLst/>
              <a:rect l="l" t="t" r="r" b="b"/>
              <a:pathLst>
                <a:path w="13335"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43" name="object 243"/>
            <p:cNvSpPr/>
            <p:nvPr/>
          </p:nvSpPr>
          <p:spPr>
            <a:xfrm>
              <a:off x="3433301" y="8216214"/>
              <a:ext cx="13335" cy="175260"/>
            </a:xfrm>
            <a:custGeom>
              <a:avLst/>
              <a:gdLst/>
              <a:ahLst/>
              <a:cxnLst/>
              <a:rect l="l" t="t" r="r" b="b"/>
              <a:pathLst>
                <a:path w="13335" h="175259">
                  <a:moveTo>
                    <a:pt x="0" y="174769"/>
                  </a:moveTo>
                  <a:lnTo>
                    <a:pt x="13081" y="174769"/>
                  </a:lnTo>
                  <a:lnTo>
                    <a:pt x="13081" y="0"/>
                  </a:lnTo>
                  <a:lnTo>
                    <a:pt x="0" y="0"/>
                  </a:lnTo>
                  <a:lnTo>
                    <a:pt x="0" y="174769"/>
                  </a:lnTo>
                  <a:close/>
                </a:path>
              </a:pathLst>
            </a:custGeom>
            <a:solidFill>
              <a:srgbClr val="D3D3D3"/>
            </a:solidFill>
          </p:spPr>
          <p:txBody>
            <a:bodyPr wrap="square" lIns="0" tIns="0" rIns="0" bIns="0" rtlCol="0"/>
            <a:lstStyle/>
            <a:p>
              <a:endParaRPr/>
            </a:p>
          </p:txBody>
        </p:sp>
        <p:sp>
          <p:nvSpPr>
            <p:cNvPr id="244" name="object 244"/>
            <p:cNvSpPr/>
            <p:nvPr/>
          </p:nvSpPr>
          <p:spPr>
            <a:xfrm>
              <a:off x="3433388" y="8211082"/>
              <a:ext cx="13335" cy="185420"/>
            </a:xfrm>
            <a:custGeom>
              <a:avLst/>
              <a:gdLst/>
              <a:ahLst/>
              <a:cxnLst/>
              <a:rect l="l" t="t" r="r" b="b"/>
              <a:pathLst>
                <a:path w="13335"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45" name="object 245"/>
            <p:cNvSpPr/>
            <p:nvPr/>
          </p:nvSpPr>
          <p:spPr>
            <a:xfrm>
              <a:off x="4585333" y="8216214"/>
              <a:ext cx="13335" cy="175260"/>
            </a:xfrm>
            <a:custGeom>
              <a:avLst/>
              <a:gdLst/>
              <a:ahLst/>
              <a:cxnLst/>
              <a:rect l="l" t="t" r="r" b="b"/>
              <a:pathLst>
                <a:path w="13335" h="175259">
                  <a:moveTo>
                    <a:pt x="0" y="174769"/>
                  </a:moveTo>
                  <a:lnTo>
                    <a:pt x="13081" y="174769"/>
                  </a:lnTo>
                  <a:lnTo>
                    <a:pt x="13081" y="0"/>
                  </a:lnTo>
                  <a:lnTo>
                    <a:pt x="0" y="0"/>
                  </a:lnTo>
                  <a:lnTo>
                    <a:pt x="0" y="174769"/>
                  </a:lnTo>
                  <a:close/>
                </a:path>
              </a:pathLst>
            </a:custGeom>
            <a:solidFill>
              <a:srgbClr val="D3D3D3"/>
            </a:solidFill>
          </p:spPr>
          <p:txBody>
            <a:bodyPr wrap="square" lIns="0" tIns="0" rIns="0" bIns="0" rtlCol="0"/>
            <a:lstStyle/>
            <a:p>
              <a:endParaRPr/>
            </a:p>
          </p:txBody>
        </p:sp>
        <p:sp>
          <p:nvSpPr>
            <p:cNvPr id="246" name="object 246"/>
            <p:cNvSpPr/>
            <p:nvPr/>
          </p:nvSpPr>
          <p:spPr>
            <a:xfrm>
              <a:off x="4585420" y="8211082"/>
              <a:ext cx="13335" cy="185420"/>
            </a:xfrm>
            <a:custGeom>
              <a:avLst/>
              <a:gdLst/>
              <a:ahLst/>
              <a:cxnLst/>
              <a:rect l="l" t="t" r="r" b="b"/>
              <a:pathLst>
                <a:path w="13335"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47" name="object 247"/>
            <p:cNvSpPr/>
            <p:nvPr/>
          </p:nvSpPr>
          <p:spPr>
            <a:xfrm>
              <a:off x="5737365" y="8216214"/>
              <a:ext cx="13335" cy="175260"/>
            </a:xfrm>
            <a:custGeom>
              <a:avLst/>
              <a:gdLst/>
              <a:ahLst/>
              <a:cxnLst/>
              <a:rect l="l" t="t" r="r" b="b"/>
              <a:pathLst>
                <a:path w="13335" h="175259">
                  <a:moveTo>
                    <a:pt x="0" y="174769"/>
                  </a:moveTo>
                  <a:lnTo>
                    <a:pt x="13081" y="174769"/>
                  </a:lnTo>
                  <a:lnTo>
                    <a:pt x="13081" y="0"/>
                  </a:lnTo>
                  <a:lnTo>
                    <a:pt x="0" y="0"/>
                  </a:lnTo>
                  <a:lnTo>
                    <a:pt x="0" y="174769"/>
                  </a:lnTo>
                  <a:close/>
                </a:path>
              </a:pathLst>
            </a:custGeom>
            <a:solidFill>
              <a:srgbClr val="D3D3D3"/>
            </a:solidFill>
          </p:spPr>
          <p:txBody>
            <a:bodyPr wrap="square" lIns="0" tIns="0" rIns="0" bIns="0" rtlCol="0"/>
            <a:lstStyle/>
            <a:p>
              <a:endParaRPr/>
            </a:p>
          </p:txBody>
        </p:sp>
        <p:sp>
          <p:nvSpPr>
            <p:cNvPr id="248" name="object 248"/>
            <p:cNvSpPr/>
            <p:nvPr/>
          </p:nvSpPr>
          <p:spPr>
            <a:xfrm>
              <a:off x="5737452" y="8211082"/>
              <a:ext cx="13335" cy="185420"/>
            </a:xfrm>
            <a:custGeom>
              <a:avLst/>
              <a:gdLst/>
              <a:ahLst/>
              <a:cxnLst/>
              <a:rect l="l" t="t" r="r" b="b"/>
              <a:pathLst>
                <a:path w="13335"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49" name="object 249"/>
            <p:cNvSpPr/>
            <p:nvPr/>
          </p:nvSpPr>
          <p:spPr>
            <a:xfrm>
              <a:off x="6889397" y="8216214"/>
              <a:ext cx="13335" cy="175260"/>
            </a:xfrm>
            <a:custGeom>
              <a:avLst/>
              <a:gdLst/>
              <a:ahLst/>
              <a:cxnLst/>
              <a:rect l="l" t="t" r="r" b="b"/>
              <a:pathLst>
                <a:path w="13334" h="175259">
                  <a:moveTo>
                    <a:pt x="0" y="174769"/>
                  </a:moveTo>
                  <a:lnTo>
                    <a:pt x="13081" y="174769"/>
                  </a:lnTo>
                  <a:lnTo>
                    <a:pt x="13081" y="0"/>
                  </a:lnTo>
                  <a:lnTo>
                    <a:pt x="0" y="0"/>
                  </a:lnTo>
                  <a:lnTo>
                    <a:pt x="0" y="174769"/>
                  </a:lnTo>
                  <a:close/>
                </a:path>
              </a:pathLst>
            </a:custGeom>
            <a:solidFill>
              <a:srgbClr val="D3D3D3"/>
            </a:solidFill>
          </p:spPr>
          <p:txBody>
            <a:bodyPr wrap="square" lIns="0" tIns="0" rIns="0" bIns="0" rtlCol="0"/>
            <a:lstStyle/>
            <a:p>
              <a:endParaRPr/>
            </a:p>
          </p:txBody>
        </p:sp>
        <p:sp>
          <p:nvSpPr>
            <p:cNvPr id="250" name="object 250"/>
            <p:cNvSpPr/>
            <p:nvPr/>
          </p:nvSpPr>
          <p:spPr>
            <a:xfrm>
              <a:off x="6889309" y="8211082"/>
              <a:ext cx="13335" cy="185420"/>
            </a:xfrm>
            <a:custGeom>
              <a:avLst/>
              <a:gdLst/>
              <a:ahLst/>
              <a:cxnLst/>
              <a:rect l="l" t="t" r="r" b="b"/>
              <a:pathLst>
                <a:path w="13334"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51" name="object 251"/>
            <p:cNvSpPr/>
            <p:nvPr/>
          </p:nvSpPr>
          <p:spPr>
            <a:xfrm>
              <a:off x="8041429" y="8216214"/>
              <a:ext cx="13335" cy="175260"/>
            </a:xfrm>
            <a:custGeom>
              <a:avLst/>
              <a:gdLst/>
              <a:ahLst/>
              <a:cxnLst/>
              <a:rect l="l" t="t" r="r" b="b"/>
              <a:pathLst>
                <a:path w="13334" h="175259">
                  <a:moveTo>
                    <a:pt x="0" y="174769"/>
                  </a:moveTo>
                  <a:lnTo>
                    <a:pt x="13081" y="174769"/>
                  </a:lnTo>
                  <a:lnTo>
                    <a:pt x="13081" y="0"/>
                  </a:lnTo>
                  <a:lnTo>
                    <a:pt x="0" y="0"/>
                  </a:lnTo>
                  <a:lnTo>
                    <a:pt x="0" y="174769"/>
                  </a:lnTo>
                  <a:close/>
                </a:path>
              </a:pathLst>
            </a:custGeom>
            <a:solidFill>
              <a:srgbClr val="D3D3D3"/>
            </a:solidFill>
          </p:spPr>
          <p:txBody>
            <a:bodyPr wrap="square" lIns="0" tIns="0" rIns="0" bIns="0" rtlCol="0"/>
            <a:lstStyle/>
            <a:p>
              <a:endParaRPr/>
            </a:p>
          </p:txBody>
        </p:sp>
        <p:sp>
          <p:nvSpPr>
            <p:cNvPr id="252" name="object 252"/>
            <p:cNvSpPr/>
            <p:nvPr/>
          </p:nvSpPr>
          <p:spPr>
            <a:xfrm>
              <a:off x="8041516" y="8211082"/>
              <a:ext cx="13335" cy="185420"/>
            </a:xfrm>
            <a:custGeom>
              <a:avLst/>
              <a:gdLst/>
              <a:ahLst/>
              <a:cxnLst/>
              <a:rect l="l" t="t" r="r" b="b"/>
              <a:pathLst>
                <a:path w="13334"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53" name="object 253"/>
            <p:cNvSpPr/>
            <p:nvPr/>
          </p:nvSpPr>
          <p:spPr>
            <a:xfrm>
              <a:off x="9193112" y="8216214"/>
              <a:ext cx="13335" cy="175260"/>
            </a:xfrm>
            <a:custGeom>
              <a:avLst/>
              <a:gdLst/>
              <a:ahLst/>
              <a:cxnLst/>
              <a:rect l="l" t="t" r="r" b="b"/>
              <a:pathLst>
                <a:path w="13334" h="175259">
                  <a:moveTo>
                    <a:pt x="0" y="174769"/>
                  </a:moveTo>
                  <a:lnTo>
                    <a:pt x="13081" y="174769"/>
                  </a:lnTo>
                  <a:lnTo>
                    <a:pt x="13081" y="0"/>
                  </a:lnTo>
                  <a:lnTo>
                    <a:pt x="0" y="0"/>
                  </a:lnTo>
                  <a:lnTo>
                    <a:pt x="0" y="174769"/>
                  </a:lnTo>
                  <a:close/>
                </a:path>
              </a:pathLst>
            </a:custGeom>
            <a:solidFill>
              <a:srgbClr val="D3D3D3"/>
            </a:solidFill>
          </p:spPr>
          <p:txBody>
            <a:bodyPr wrap="square" lIns="0" tIns="0" rIns="0" bIns="0" rtlCol="0"/>
            <a:lstStyle/>
            <a:p>
              <a:endParaRPr/>
            </a:p>
          </p:txBody>
        </p:sp>
        <p:sp>
          <p:nvSpPr>
            <p:cNvPr id="254" name="object 254"/>
            <p:cNvSpPr/>
            <p:nvPr/>
          </p:nvSpPr>
          <p:spPr>
            <a:xfrm>
              <a:off x="9193024" y="8211082"/>
              <a:ext cx="13335" cy="185420"/>
            </a:xfrm>
            <a:custGeom>
              <a:avLst/>
              <a:gdLst/>
              <a:ahLst/>
              <a:cxnLst/>
              <a:rect l="l" t="t" r="r" b="b"/>
              <a:pathLst>
                <a:path w="13334"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55" name="object 255"/>
            <p:cNvSpPr/>
            <p:nvPr/>
          </p:nvSpPr>
          <p:spPr>
            <a:xfrm>
              <a:off x="10345144" y="8216214"/>
              <a:ext cx="13335" cy="175260"/>
            </a:xfrm>
            <a:custGeom>
              <a:avLst/>
              <a:gdLst/>
              <a:ahLst/>
              <a:cxnLst/>
              <a:rect l="l" t="t" r="r" b="b"/>
              <a:pathLst>
                <a:path w="13334" h="175259">
                  <a:moveTo>
                    <a:pt x="0" y="174769"/>
                  </a:moveTo>
                  <a:lnTo>
                    <a:pt x="13080" y="174769"/>
                  </a:lnTo>
                  <a:lnTo>
                    <a:pt x="13080" y="0"/>
                  </a:lnTo>
                  <a:lnTo>
                    <a:pt x="0" y="0"/>
                  </a:lnTo>
                  <a:lnTo>
                    <a:pt x="0" y="174769"/>
                  </a:lnTo>
                  <a:close/>
                </a:path>
              </a:pathLst>
            </a:custGeom>
            <a:solidFill>
              <a:srgbClr val="D3D3D3"/>
            </a:solidFill>
          </p:spPr>
          <p:txBody>
            <a:bodyPr wrap="square" lIns="0" tIns="0" rIns="0" bIns="0" rtlCol="0"/>
            <a:lstStyle/>
            <a:p>
              <a:endParaRPr/>
            </a:p>
          </p:txBody>
        </p:sp>
        <p:sp>
          <p:nvSpPr>
            <p:cNvPr id="256" name="object 256"/>
            <p:cNvSpPr/>
            <p:nvPr/>
          </p:nvSpPr>
          <p:spPr>
            <a:xfrm>
              <a:off x="10345056" y="8211082"/>
              <a:ext cx="13335" cy="185420"/>
            </a:xfrm>
            <a:custGeom>
              <a:avLst/>
              <a:gdLst/>
              <a:ahLst/>
              <a:cxnLst/>
              <a:rect l="l" t="t" r="r" b="b"/>
              <a:pathLst>
                <a:path w="13334"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57" name="object 257"/>
            <p:cNvSpPr/>
            <p:nvPr/>
          </p:nvSpPr>
          <p:spPr>
            <a:xfrm>
              <a:off x="11497175" y="8216214"/>
              <a:ext cx="13335" cy="175260"/>
            </a:xfrm>
            <a:custGeom>
              <a:avLst/>
              <a:gdLst/>
              <a:ahLst/>
              <a:cxnLst/>
              <a:rect l="l" t="t" r="r" b="b"/>
              <a:pathLst>
                <a:path w="13334" h="175259">
                  <a:moveTo>
                    <a:pt x="0" y="174769"/>
                  </a:moveTo>
                  <a:lnTo>
                    <a:pt x="13080" y="174769"/>
                  </a:lnTo>
                  <a:lnTo>
                    <a:pt x="13080" y="0"/>
                  </a:lnTo>
                  <a:lnTo>
                    <a:pt x="0" y="0"/>
                  </a:lnTo>
                  <a:lnTo>
                    <a:pt x="0" y="174769"/>
                  </a:lnTo>
                  <a:close/>
                </a:path>
              </a:pathLst>
            </a:custGeom>
            <a:solidFill>
              <a:srgbClr val="D3D3D3"/>
            </a:solidFill>
          </p:spPr>
          <p:txBody>
            <a:bodyPr wrap="square" lIns="0" tIns="0" rIns="0" bIns="0" rtlCol="0"/>
            <a:lstStyle/>
            <a:p>
              <a:endParaRPr/>
            </a:p>
          </p:txBody>
        </p:sp>
        <p:sp>
          <p:nvSpPr>
            <p:cNvPr id="258" name="object 258"/>
            <p:cNvSpPr/>
            <p:nvPr/>
          </p:nvSpPr>
          <p:spPr>
            <a:xfrm>
              <a:off x="11497088" y="8211082"/>
              <a:ext cx="13335" cy="185420"/>
            </a:xfrm>
            <a:custGeom>
              <a:avLst/>
              <a:gdLst/>
              <a:ahLst/>
              <a:cxnLst/>
              <a:rect l="l" t="t" r="r" b="b"/>
              <a:pathLst>
                <a:path w="13334"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59" name="object 259"/>
            <p:cNvSpPr/>
            <p:nvPr/>
          </p:nvSpPr>
          <p:spPr>
            <a:xfrm>
              <a:off x="12649207" y="8216214"/>
              <a:ext cx="13335" cy="175260"/>
            </a:xfrm>
            <a:custGeom>
              <a:avLst/>
              <a:gdLst/>
              <a:ahLst/>
              <a:cxnLst/>
              <a:rect l="l" t="t" r="r" b="b"/>
              <a:pathLst>
                <a:path w="13334" h="175259">
                  <a:moveTo>
                    <a:pt x="0" y="174769"/>
                  </a:moveTo>
                  <a:lnTo>
                    <a:pt x="13080" y="174769"/>
                  </a:lnTo>
                  <a:lnTo>
                    <a:pt x="13080" y="0"/>
                  </a:lnTo>
                  <a:lnTo>
                    <a:pt x="0" y="0"/>
                  </a:lnTo>
                  <a:lnTo>
                    <a:pt x="0" y="174769"/>
                  </a:lnTo>
                  <a:close/>
                </a:path>
              </a:pathLst>
            </a:custGeom>
            <a:solidFill>
              <a:srgbClr val="D3D3D3"/>
            </a:solidFill>
          </p:spPr>
          <p:txBody>
            <a:bodyPr wrap="square" lIns="0" tIns="0" rIns="0" bIns="0" rtlCol="0"/>
            <a:lstStyle/>
            <a:p>
              <a:endParaRPr/>
            </a:p>
          </p:txBody>
        </p:sp>
        <p:sp>
          <p:nvSpPr>
            <p:cNvPr id="260" name="object 260"/>
            <p:cNvSpPr/>
            <p:nvPr/>
          </p:nvSpPr>
          <p:spPr>
            <a:xfrm>
              <a:off x="12649120" y="8211082"/>
              <a:ext cx="13335" cy="185420"/>
            </a:xfrm>
            <a:custGeom>
              <a:avLst/>
              <a:gdLst/>
              <a:ahLst/>
              <a:cxnLst/>
              <a:rect l="l" t="t" r="r" b="b"/>
              <a:pathLst>
                <a:path w="13334"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61" name="object 261"/>
            <p:cNvSpPr/>
            <p:nvPr/>
          </p:nvSpPr>
          <p:spPr>
            <a:xfrm>
              <a:off x="13447520" y="8216214"/>
              <a:ext cx="13335" cy="175260"/>
            </a:xfrm>
            <a:custGeom>
              <a:avLst/>
              <a:gdLst/>
              <a:ahLst/>
              <a:cxnLst/>
              <a:rect l="l" t="t" r="r" b="b"/>
              <a:pathLst>
                <a:path w="13334" h="175259">
                  <a:moveTo>
                    <a:pt x="0" y="174769"/>
                  </a:moveTo>
                  <a:lnTo>
                    <a:pt x="13080" y="174769"/>
                  </a:lnTo>
                  <a:lnTo>
                    <a:pt x="13080" y="0"/>
                  </a:lnTo>
                  <a:lnTo>
                    <a:pt x="0" y="0"/>
                  </a:lnTo>
                  <a:lnTo>
                    <a:pt x="0" y="174769"/>
                  </a:lnTo>
                  <a:close/>
                </a:path>
              </a:pathLst>
            </a:custGeom>
            <a:solidFill>
              <a:srgbClr val="D3D3D3"/>
            </a:solidFill>
          </p:spPr>
          <p:txBody>
            <a:bodyPr wrap="square" lIns="0" tIns="0" rIns="0" bIns="0" rtlCol="0"/>
            <a:lstStyle/>
            <a:p>
              <a:endParaRPr/>
            </a:p>
          </p:txBody>
        </p:sp>
        <p:sp>
          <p:nvSpPr>
            <p:cNvPr id="262" name="object 262"/>
            <p:cNvSpPr/>
            <p:nvPr/>
          </p:nvSpPr>
          <p:spPr>
            <a:xfrm>
              <a:off x="13447607" y="8211082"/>
              <a:ext cx="13335" cy="185420"/>
            </a:xfrm>
            <a:custGeom>
              <a:avLst/>
              <a:gdLst/>
              <a:ahLst/>
              <a:cxnLst/>
              <a:rect l="l" t="t" r="r" b="b"/>
              <a:pathLst>
                <a:path w="13334"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63" name="object 263"/>
            <p:cNvSpPr/>
            <p:nvPr/>
          </p:nvSpPr>
          <p:spPr>
            <a:xfrm>
              <a:off x="14245831" y="8216214"/>
              <a:ext cx="13335" cy="175260"/>
            </a:xfrm>
            <a:custGeom>
              <a:avLst/>
              <a:gdLst/>
              <a:ahLst/>
              <a:cxnLst/>
              <a:rect l="l" t="t" r="r" b="b"/>
              <a:pathLst>
                <a:path w="13334" h="175259">
                  <a:moveTo>
                    <a:pt x="0" y="174769"/>
                  </a:moveTo>
                  <a:lnTo>
                    <a:pt x="13080" y="174769"/>
                  </a:lnTo>
                  <a:lnTo>
                    <a:pt x="13080" y="0"/>
                  </a:lnTo>
                  <a:lnTo>
                    <a:pt x="0" y="0"/>
                  </a:lnTo>
                  <a:lnTo>
                    <a:pt x="0" y="174769"/>
                  </a:lnTo>
                  <a:close/>
                </a:path>
              </a:pathLst>
            </a:custGeom>
            <a:solidFill>
              <a:srgbClr val="D3D3D3"/>
            </a:solidFill>
          </p:spPr>
          <p:txBody>
            <a:bodyPr wrap="square" lIns="0" tIns="0" rIns="0" bIns="0" rtlCol="0"/>
            <a:lstStyle/>
            <a:p>
              <a:endParaRPr/>
            </a:p>
          </p:txBody>
        </p:sp>
        <p:sp>
          <p:nvSpPr>
            <p:cNvPr id="264" name="object 264"/>
            <p:cNvSpPr/>
            <p:nvPr/>
          </p:nvSpPr>
          <p:spPr>
            <a:xfrm>
              <a:off x="14245918" y="8211082"/>
              <a:ext cx="13335" cy="185420"/>
            </a:xfrm>
            <a:custGeom>
              <a:avLst/>
              <a:gdLst/>
              <a:ahLst/>
              <a:cxnLst/>
              <a:rect l="l" t="t" r="r" b="b"/>
              <a:pathLst>
                <a:path w="13334"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65" name="object 265"/>
            <p:cNvSpPr/>
            <p:nvPr/>
          </p:nvSpPr>
          <p:spPr>
            <a:xfrm>
              <a:off x="15044841" y="8216214"/>
              <a:ext cx="13335" cy="175260"/>
            </a:xfrm>
            <a:custGeom>
              <a:avLst/>
              <a:gdLst/>
              <a:ahLst/>
              <a:cxnLst/>
              <a:rect l="l" t="t" r="r" b="b"/>
              <a:pathLst>
                <a:path w="13334" h="175259">
                  <a:moveTo>
                    <a:pt x="0" y="174769"/>
                  </a:moveTo>
                  <a:lnTo>
                    <a:pt x="13080" y="174769"/>
                  </a:lnTo>
                  <a:lnTo>
                    <a:pt x="13080" y="0"/>
                  </a:lnTo>
                  <a:lnTo>
                    <a:pt x="0" y="0"/>
                  </a:lnTo>
                  <a:lnTo>
                    <a:pt x="0" y="174769"/>
                  </a:lnTo>
                  <a:close/>
                </a:path>
              </a:pathLst>
            </a:custGeom>
            <a:solidFill>
              <a:srgbClr val="D3D3D3"/>
            </a:solidFill>
          </p:spPr>
          <p:txBody>
            <a:bodyPr wrap="square" lIns="0" tIns="0" rIns="0" bIns="0" rtlCol="0"/>
            <a:lstStyle/>
            <a:p>
              <a:endParaRPr/>
            </a:p>
          </p:txBody>
        </p:sp>
        <p:sp>
          <p:nvSpPr>
            <p:cNvPr id="266" name="object 266"/>
            <p:cNvSpPr/>
            <p:nvPr/>
          </p:nvSpPr>
          <p:spPr>
            <a:xfrm>
              <a:off x="15044753" y="8211082"/>
              <a:ext cx="13335" cy="185420"/>
            </a:xfrm>
            <a:custGeom>
              <a:avLst/>
              <a:gdLst/>
              <a:ahLst/>
              <a:cxnLst/>
              <a:rect l="l" t="t" r="r" b="b"/>
              <a:pathLst>
                <a:path w="13334"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67" name="object 267"/>
            <p:cNvSpPr/>
            <p:nvPr/>
          </p:nvSpPr>
          <p:spPr>
            <a:xfrm>
              <a:off x="15843153" y="2944399"/>
              <a:ext cx="13335" cy="5457190"/>
            </a:xfrm>
            <a:custGeom>
              <a:avLst/>
              <a:gdLst/>
              <a:ahLst/>
              <a:cxnLst/>
              <a:rect l="l" t="t" r="r" b="b"/>
              <a:pathLst>
                <a:path w="13334" h="5457190">
                  <a:moveTo>
                    <a:pt x="0" y="5456849"/>
                  </a:moveTo>
                  <a:lnTo>
                    <a:pt x="13080" y="5456849"/>
                  </a:lnTo>
                  <a:lnTo>
                    <a:pt x="13080" y="0"/>
                  </a:lnTo>
                  <a:lnTo>
                    <a:pt x="0" y="0"/>
                  </a:lnTo>
                  <a:lnTo>
                    <a:pt x="0" y="5456849"/>
                  </a:lnTo>
                  <a:close/>
                </a:path>
              </a:pathLst>
            </a:custGeom>
            <a:solidFill>
              <a:srgbClr val="D3D3D3"/>
            </a:solidFill>
          </p:spPr>
          <p:txBody>
            <a:bodyPr wrap="square" lIns="0" tIns="0" rIns="0" bIns="0" rtlCol="0"/>
            <a:lstStyle/>
            <a:p>
              <a:endParaRPr/>
            </a:p>
          </p:txBody>
        </p:sp>
        <p:sp>
          <p:nvSpPr>
            <p:cNvPr id="268" name="object 268"/>
            <p:cNvSpPr/>
            <p:nvPr/>
          </p:nvSpPr>
          <p:spPr>
            <a:xfrm>
              <a:off x="15843239" y="2939335"/>
              <a:ext cx="13335" cy="5467350"/>
            </a:xfrm>
            <a:custGeom>
              <a:avLst/>
              <a:gdLst/>
              <a:ahLst/>
              <a:cxnLst/>
              <a:rect l="l" t="t" r="r" b="b"/>
              <a:pathLst>
                <a:path w="13334" h="5467350">
                  <a:moveTo>
                    <a:pt x="13081" y="0"/>
                  </a:moveTo>
                  <a:lnTo>
                    <a:pt x="0" y="0"/>
                  </a:lnTo>
                  <a:lnTo>
                    <a:pt x="0" y="5467113"/>
                  </a:lnTo>
                  <a:lnTo>
                    <a:pt x="13081" y="5467113"/>
                  </a:lnTo>
                  <a:lnTo>
                    <a:pt x="13081" y="0"/>
                  </a:lnTo>
                  <a:close/>
                </a:path>
              </a:pathLst>
            </a:custGeom>
            <a:solidFill>
              <a:srgbClr val="D3D3D3"/>
            </a:solidFill>
          </p:spPr>
          <p:txBody>
            <a:bodyPr wrap="square" lIns="0" tIns="0" rIns="0" bIns="0" rtlCol="0"/>
            <a:lstStyle/>
            <a:p>
              <a:endParaRPr/>
            </a:p>
          </p:txBody>
        </p:sp>
        <p:sp>
          <p:nvSpPr>
            <p:cNvPr id="269" name="object 269"/>
            <p:cNvSpPr/>
            <p:nvPr/>
          </p:nvSpPr>
          <p:spPr>
            <a:xfrm>
              <a:off x="200025" y="8801945"/>
              <a:ext cx="13335" cy="175260"/>
            </a:xfrm>
            <a:custGeom>
              <a:avLst/>
              <a:gdLst/>
              <a:ahLst/>
              <a:cxnLst/>
              <a:rect l="l" t="t" r="r" b="b"/>
              <a:pathLst>
                <a:path w="13335" h="175259">
                  <a:moveTo>
                    <a:pt x="0" y="174837"/>
                  </a:moveTo>
                  <a:lnTo>
                    <a:pt x="13081" y="174837"/>
                  </a:lnTo>
                  <a:lnTo>
                    <a:pt x="13081" y="0"/>
                  </a:lnTo>
                  <a:lnTo>
                    <a:pt x="0" y="0"/>
                  </a:lnTo>
                  <a:lnTo>
                    <a:pt x="0" y="174837"/>
                  </a:lnTo>
                  <a:close/>
                </a:path>
              </a:pathLst>
            </a:custGeom>
            <a:solidFill>
              <a:srgbClr val="D3D3D3"/>
            </a:solidFill>
          </p:spPr>
          <p:txBody>
            <a:bodyPr wrap="square" lIns="0" tIns="0" rIns="0" bIns="0" rtlCol="0"/>
            <a:lstStyle/>
            <a:p>
              <a:endParaRPr/>
            </a:p>
          </p:txBody>
        </p:sp>
        <p:sp>
          <p:nvSpPr>
            <p:cNvPr id="270" name="object 270"/>
            <p:cNvSpPr/>
            <p:nvPr/>
          </p:nvSpPr>
          <p:spPr>
            <a:xfrm>
              <a:off x="200025" y="8796812"/>
              <a:ext cx="13335" cy="185420"/>
            </a:xfrm>
            <a:custGeom>
              <a:avLst/>
              <a:gdLst/>
              <a:ahLst/>
              <a:cxnLst/>
              <a:rect l="l" t="t" r="r" b="b"/>
              <a:pathLst>
                <a:path w="13335"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71" name="object 271"/>
            <p:cNvSpPr/>
            <p:nvPr/>
          </p:nvSpPr>
          <p:spPr>
            <a:xfrm>
              <a:off x="2281269" y="8801945"/>
              <a:ext cx="13335" cy="175260"/>
            </a:xfrm>
            <a:custGeom>
              <a:avLst/>
              <a:gdLst/>
              <a:ahLst/>
              <a:cxnLst/>
              <a:rect l="l" t="t" r="r" b="b"/>
              <a:pathLst>
                <a:path w="13335" h="175259">
                  <a:moveTo>
                    <a:pt x="0" y="174837"/>
                  </a:moveTo>
                  <a:lnTo>
                    <a:pt x="13081" y="174837"/>
                  </a:lnTo>
                  <a:lnTo>
                    <a:pt x="13081" y="0"/>
                  </a:lnTo>
                  <a:lnTo>
                    <a:pt x="0" y="0"/>
                  </a:lnTo>
                  <a:lnTo>
                    <a:pt x="0" y="174837"/>
                  </a:lnTo>
                  <a:close/>
                </a:path>
              </a:pathLst>
            </a:custGeom>
            <a:solidFill>
              <a:srgbClr val="D3D3D3"/>
            </a:solidFill>
          </p:spPr>
          <p:txBody>
            <a:bodyPr wrap="square" lIns="0" tIns="0" rIns="0" bIns="0" rtlCol="0"/>
            <a:lstStyle/>
            <a:p>
              <a:endParaRPr/>
            </a:p>
          </p:txBody>
        </p:sp>
        <p:sp>
          <p:nvSpPr>
            <p:cNvPr id="272" name="object 272"/>
            <p:cNvSpPr/>
            <p:nvPr/>
          </p:nvSpPr>
          <p:spPr>
            <a:xfrm>
              <a:off x="2281356" y="8796812"/>
              <a:ext cx="13335" cy="185420"/>
            </a:xfrm>
            <a:custGeom>
              <a:avLst/>
              <a:gdLst/>
              <a:ahLst/>
              <a:cxnLst/>
              <a:rect l="l" t="t" r="r" b="b"/>
              <a:pathLst>
                <a:path w="13335"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73" name="object 273"/>
            <p:cNvSpPr/>
            <p:nvPr/>
          </p:nvSpPr>
          <p:spPr>
            <a:xfrm>
              <a:off x="3433301" y="8801945"/>
              <a:ext cx="13335" cy="175260"/>
            </a:xfrm>
            <a:custGeom>
              <a:avLst/>
              <a:gdLst/>
              <a:ahLst/>
              <a:cxnLst/>
              <a:rect l="l" t="t" r="r" b="b"/>
              <a:pathLst>
                <a:path w="13335" h="175259">
                  <a:moveTo>
                    <a:pt x="0" y="174837"/>
                  </a:moveTo>
                  <a:lnTo>
                    <a:pt x="13081" y="174837"/>
                  </a:lnTo>
                  <a:lnTo>
                    <a:pt x="13081" y="0"/>
                  </a:lnTo>
                  <a:lnTo>
                    <a:pt x="0" y="0"/>
                  </a:lnTo>
                  <a:lnTo>
                    <a:pt x="0" y="174837"/>
                  </a:lnTo>
                  <a:close/>
                </a:path>
              </a:pathLst>
            </a:custGeom>
            <a:solidFill>
              <a:srgbClr val="D3D3D3"/>
            </a:solidFill>
          </p:spPr>
          <p:txBody>
            <a:bodyPr wrap="square" lIns="0" tIns="0" rIns="0" bIns="0" rtlCol="0"/>
            <a:lstStyle/>
            <a:p>
              <a:endParaRPr/>
            </a:p>
          </p:txBody>
        </p:sp>
        <p:sp>
          <p:nvSpPr>
            <p:cNvPr id="274" name="object 274"/>
            <p:cNvSpPr/>
            <p:nvPr/>
          </p:nvSpPr>
          <p:spPr>
            <a:xfrm>
              <a:off x="3433388" y="8796812"/>
              <a:ext cx="13335" cy="185420"/>
            </a:xfrm>
            <a:custGeom>
              <a:avLst/>
              <a:gdLst/>
              <a:ahLst/>
              <a:cxnLst/>
              <a:rect l="l" t="t" r="r" b="b"/>
              <a:pathLst>
                <a:path w="13335"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75" name="object 275"/>
            <p:cNvSpPr/>
            <p:nvPr/>
          </p:nvSpPr>
          <p:spPr>
            <a:xfrm>
              <a:off x="4585333" y="8801945"/>
              <a:ext cx="13335" cy="175260"/>
            </a:xfrm>
            <a:custGeom>
              <a:avLst/>
              <a:gdLst/>
              <a:ahLst/>
              <a:cxnLst/>
              <a:rect l="l" t="t" r="r" b="b"/>
              <a:pathLst>
                <a:path w="13335" h="175259">
                  <a:moveTo>
                    <a:pt x="0" y="174837"/>
                  </a:moveTo>
                  <a:lnTo>
                    <a:pt x="13081" y="174837"/>
                  </a:lnTo>
                  <a:lnTo>
                    <a:pt x="13081" y="0"/>
                  </a:lnTo>
                  <a:lnTo>
                    <a:pt x="0" y="0"/>
                  </a:lnTo>
                  <a:lnTo>
                    <a:pt x="0" y="174837"/>
                  </a:lnTo>
                  <a:close/>
                </a:path>
              </a:pathLst>
            </a:custGeom>
            <a:solidFill>
              <a:srgbClr val="D3D3D3"/>
            </a:solidFill>
          </p:spPr>
          <p:txBody>
            <a:bodyPr wrap="square" lIns="0" tIns="0" rIns="0" bIns="0" rtlCol="0"/>
            <a:lstStyle/>
            <a:p>
              <a:endParaRPr/>
            </a:p>
          </p:txBody>
        </p:sp>
        <p:sp>
          <p:nvSpPr>
            <p:cNvPr id="276" name="object 276"/>
            <p:cNvSpPr/>
            <p:nvPr/>
          </p:nvSpPr>
          <p:spPr>
            <a:xfrm>
              <a:off x="4585420" y="8796812"/>
              <a:ext cx="13335" cy="185420"/>
            </a:xfrm>
            <a:custGeom>
              <a:avLst/>
              <a:gdLst/>
              <a:ahLst/>
              <a:cxnLst/>
              <a:rect l="l" t="t" r="r" b="b"/>
              <a:pathLst>
                <a:path w="13335"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77" name="object 277"/>
            <p:cNvSpPr/>
            <p:nvPr/>
          </p:nvSpPr>
          <p:spPr>
            <a:xfrm>
              <a:off x="5737365" y="8801945"/>
              <a:ext cx="13335" cy="175260"/>
            </a:xfrm>
            <a:custGeom>
              <a:avLst/>
              <a:gdLst/>
              <a:ahLst/>
              <a:cxnLst/>
              <a:rect l="l" t="t" r="r" b="b"/>
              <a:pathLst>
                <a:path w="13335" h="175259">
                  <a:moveTo>
                    <a:pt x="0" y="174837"/>
                  </a:moveTo>
                  <a:lnTo>
                    <a:pt x="13081" y="174837"/>
                  </a:lnTo>
                  <a:lnTo>
                    <a:pt x="13081" y="0"/>
                  </a:lnTo>
                  <a:lnTo>
                    <a:pt x="0" y="0"/>
                  </a:lnTo>
                  <a:lnTo>
                    <a:pt x="0" y="174837"/>
                  </a:lnTo>
                  <a:close/>
                </a:path>
              </a:pathLst>
            </a:custGeom>
            <a:solidFill>
              <a:srgbClr val="D3D3D3"/>
            </a:solidFill>
          </p:spPr>
          <p:txBody>
            <a:bodyPr wrap="square" lIns="0" tIns="0" rIns="0" bIns="0" rtlCol="0"/>
            <a:lstStyle/>
            <a:p>
              <a:endParaRPr/>
            </a:p>
          </p:txBody>
        </p:sp>
        <p:sp>
          <p:nvSpPr>
            <p:cNvPr id="278" name="object 278"/>
            <p:cNvSpPr/>
            <p:nvPr/>
          </p:nvSpPr>
          <p:spPr>
            <a:xfrm>
              <a:off x="5737452" y="8796812"/>
              <a:ext cx="13335" cy="185420"/>
            </a:xfrm>
            <a:custGeom>
              <a:avLst/>
              <a:gdLst/>
              <a:ahLst/>
              <a:cxnLst/>
              <a:rect l="l" t="t" r="r" b="b"/>
              <a:pathLst>
                <a:path w="13335"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79" name="object 279"/>
            <p:cNvSpPr/>
            <p:nvPr/>
          </p:nvSpPr>
          <p:spPr>
            <a:xfrm>
              <a:off x="6889397" y="8801945"/>
              <a:ext cx="13335" cy="175260"/>
            </a:xfrm>
            <a:custGeom>
              <a:avLst/>
              <a:gdLst/>
              <a:ahLst/>
              <a:cxnLst/>
              <a:rect l="l" t="t" r="r" b="b"/>
              <a:pathLst>
                <a:path w="13334" h="175259">
                  <a:moveTo>
                    <a:pt x="0" y="174837"/>
                  </a:moveTo>
                  <a:lnTo>
                    <a:pt x="13081" y="174837"/>
                  </a:lnTo>
                  <a:lnTo>
                    <a:pt x="13081" y="0"/>
                  </a:lnTo>
                  <a:lnTo>
                    <a:pt x="0" y="0"/>
                  </a:lnTo>
                  <a:lnTo>
                    <a:pt x="0" y="174837"/>
                  </a:lnTo>
                  <a:close/>
                </a:path>
              </a:pathLst>
            </a:custGeom>
            <a:solidFill>
              <a:srgbClr val="D3D3D3"/>
            </a:solidFill>
          </p:spPr>
          <p:txBody>
            <a:bodyPr wrap="square" lIns="0" tIns="0" rIns="0" bIns="0" rtlCol="0"/>
            <a:lstStyle/>
            <a:p>
              <a:endParaRPr/>
            </a:p>
          </p:txBody>
        </p:sp>
        <p:sp>
          <p:nvSpPr>
            <p:cNvPr id="280" name="object 280"/>
            <p:cNvSpPr/>
            <p:nvPr/>
          </p:nvSpPr>
          <p:spPr>
            <a:xfrm>
              <a:off x="6889309" y="8796812"/>
              <a:ext cx="13335" cy="185420"/>
            </a:xfrm>
            <a:custGeom>
              <a:avLst/>
              <a:gdLst/>
              <a:ahLst/>
              <a:cxnLst/>
              <a:rect l="l" t="t" r="r" b="b"/>
              <a:pathLst>
                <a:path w="13334"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81" name="object 281"/>
            <p:cNvSpPr/>
            <p:nvPr/>
          </p:nvSpPr>
          <p:spPr>
            <a:xfrm>
              <a:off x="8041429" y="8801945"/>
              <a:ext cx="13335" cy="175260"/>
            </a:xfrm>
            <a:custGeom>
              <a:avLst/>
              <a:gdLst/>
              <a:ahLst/>
              <a:cxnLst/>
              <a:rect l="l" t="t" r="r" b="b"/>
              <a:pathLst>
                <a:path w="13334" h="175259">
                  <a:moveTo>
                    <a:pt x="0" y="174837"/>
                  </a:moveTo>
                  <a:lnTo>
                    <a:pt x="13081" y="174837"/>
                  </a:lnTo>
                  <a:lnTo>
                    <a:pt x="13081" y="0"/>
                  </a:lnTo>
                  <a:lnTo>
                    <a:pt x="0" y="0"/>
                  </a:lnTo>
                  <a:lnTo>
                    <a:pt x="0" y="174837"/>
                  </a:lnTo>
                  <a:close/>
                </a:path>
              </a:pathLst>
            </a:custGeom>
            <a:solidFill>
              <a:srgbClr val="D3D3D3"/>
            </a:solidFill>
          </p:spPr>
          <p:txBody>
            <a:bodyPr wrap="square" lIns="0" tIns="0" rIns="0" bIns="0" rtlCol="0"/>
            <a:lstStyle/>
            <a:p>
              <a:endParaRPr/>
            </a:p>
          </p:txBody>
        </p:sp>
        <p:sp>
          <p:nvSpPr>
            <p:cNvPr id="282" name="object 282"/>
            <p:cNvSpPr/>
            <p:nvPr/>
          </p:nvSpPr>
          <p:spPr>
            <a:xfrm>
              <a:off x="8041516" y="8796812"/>
              <a:ext cx="13335" cy="185420"/>
            </a:xfrm>
            <a:custGeom>
              <a:avLst/>
              <a:gdLst/>
              <a:ahLst/>
              <a:cxnLst/>
              <a:rect l="l" t="t" r="r" b="b"/>
              <a:pathLst>
                <a:path w="13334"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83" name="object 283"/>
            <p:cNvSpPr/>
            <p:nvPr/>
          </p:nvSpPr>
          <p:spPr>
            <a:xfrm>
              <a:off x="9193112" y="8801945"/>
              <a:ext cx="13335" cy="175260"/>
            </a:xfrm>
            <a:custGeom>
              <a:avLst/>
              <a:gdLst/>
              <a:ahLst/>
              <a:cxnLst/>
              <a:rect l="l" t="t" r="r" b="b"/>
              <a:pathLst>
                <a:path w="13334" h="175259">
                  <a:moveTo>
                    <a:pt x="0" y="174837"/>
                  </a:moveTo>
                  <a:lnTo>
                    <a:pt x="13081" y="174837"/>
                  </a:lnTo>
                  <a:lnTo>
                    <a:pt x="13081" y="0"/>
                  </a:lnTo>
                  <a:lnTo>
                    <a:pt x="0" y="0"/>
                  </a:lnTo>
                  <a:lnTo>
                    <a:pt x="0" y="174837"/>
                  </a:lnTo>
                  <a:close/>
                </a:path>
              </a:pathLst>
            </a:custGeom>
            <a:solidFill>
              <a:srgbClr val="D3D3D3"/>
            </a:solidFill>
          </p:spPr>
          <p:txBody>
            <a:bodyPr wrap="square" lIns="0" tIns="0" rIns="0" bIns="0" rtlCol="0"/>
            <a:lstStyle/>
            <a:p>
              <a:endParaRPr/>
            </a:p>
          </p:txBody>
        </p:sp>
        <p:sp>
          <p:nvSpPr>
            <p:cNvPr id="284" name="object 284"/>
            <p:cNvSpPr/>
            <p:nvPr/>
          </p:nvSpPr>
          <p:spPr>
            <a:xfrm>
              <a:off x="9193024" y="8796812"/>
              <a:ext cx="13335" cy="185420"/>
            </a:xfrm>
            <a:custGeom>
              <a:avLst/>
              <a:gdLst/>
              <a:ahLst/>
              <a:cxnLst/>
              <a:rect l="l" t="t" r="r" b="b"/>
              <a:pathLst>
                <a:path w="13334"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85" name="object 285"/>
            <p:cNvSpPr/>
            <p:nvPr/>
          </p:nvSpPr>
          <p:spPr>
            <a:xfrm>
              <a:off x="10345144" y="8801945"/>
              <a:ext cx="13335" cy="175260"/>
            </a:xfrm>
            <a:custGeom>
              <a:avLst/>
              <a:gdLst/>
              <a:ahLst/>
              <a:cxnLst/>
              <a:rect l="l" t="t" r="r" b="b"/>
              <a:pathLst>
                <a:path w="13334" h="175259">
                  <a:moveTo>
                    <a:pt x="0" y="174837"/>
                  </a:moveTo>
                  <a:lnTo>
                    <a:pt x="13080" y="174837"/>
                  </a:lnTo>
                  <a:lnTo>
                    <a:pt x="13080" y="0"/>
                  </a:lnTo>
                  <a:lnTo>
                    <a:pt x="0" y="0"/>
                  </a:lnTo>
                  <a:lnTo>
                    <a:pt x="0" y="174837"/>
                  </a:lnTo>
                  <a:close/>
                </a:path>
              </a:pathLst>
            </a:custGeom>
            <a:solidFill>
              <a:srgbClr val="D3D3D3"/>
            </a:solidFill>
          </p:spPr>
          <p:txBody>
            <a:bodyPr wrap="square" lIns="0" tIns="0" rIns="0" bIns="0" rtlCol="0"/>
            <a:lstStyle/>
            <a:p>
              <a:endParaRPr/>
            </a:p>
          </p:txBody>
        </p:sp>
        <p:sp>
          <p:nvSpPr>
            <p:cNvPr id="286" name="object 286"/>
            <p:cNvSpPr/>
            <p:nvPr/>
          </p:nvSpPr>
          <p:spPr>
            <a:xfrm>
              <a:off x="10345056" y="8796812"/>
              <a:ext cx="13335" cy="185420"/>
            </a:xfrm>
            <a:custGeom>
              <a:avLst/>
              <a:gdLst/>
              <a:ahLst/>
              <a:cxnLst/>
              <a:rect l="l" t="t" r="r" b="b"/>
              <a:pathLst>
                <a:path w="13334"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87" name="object 287"/>
            <p:cNvSpPr/>
            <p:nvPr/>
          </p:nvSpPr>
          <p:spPr>
            <a:xfrm>
              <a:off x="11497175" y="8801945"/>
              <a:ext cx="13335" cy="175260"/>
            </a:xfrm>
            <a:custGeom>
              <a:avLst/>
              <a:gdLst/>
              <a:ahLst/>
              <a:cxnLst/>
              <a:rect l="l" t="t" r="r" b="b"/>
              <a:pathLst>
                <a:path w="13334" h="175259">
                  <a:moveTo>
                    <a:pt x="0" y="174837"/>
                  </a:moveTo>
                  <a:lnTo>
                    <a:pt x="13080" y="174837"/>
                  </a:lnTo>
                  <a:lnTo>
                    <a:pt x="13080" y="0"/>
                  </a:lnTo>
                  <a:lnTo>
                    <a:pt x="0" y="0"/>
                  </a:lnTo>
                  <a:lnTo>
                    <a:pt x="0" y="174837"/>
                  </a:lnTo>
                  <a:close/>
                </a:path>
              </a:pathLst>
            </a:custGeom>
            <a:solidFill>
              <a:srgbClr val="D3D3D3"/>
            </a:solidFill>
          </p:spPr>
          <p:txBody>
            <a:bodyPr wrap="square" lIns="0" tIns="0" rIns="0" bIns="0" rtlCol="0"/>
            <a:lstStyle/>
            <a:p>
              <a:endParaRPr/>
            </a:p>
          </p:txBody>
        </p:sp>
        <p:sp>
          <p:nvSpPr>
            <p:cNvPr id="288" name="object 288"/>
            <p:cNvSpPr/>
            <p:nvPr/>
          </p:nvSpPr>
          <p:spPr>
            <a:xfrm>
              <a:off x="11497088" y="8796812"/>
              <a:ext cx="13335" cy="185420"/>
            </a:xfrm>
            <a:custGeom>
              <a:avLst/>
              <a:gdLst/>
              <a:ahLst/>
              <a:cxnLst/>
              <a:rect l="l" t="t" r="r" b="b"/>
              <a:pathLst>
                <a:path w="13334"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89" name="object 289"/>
            <p:cNvSpPr/>
            <p:nvPr/>
          </p:nvSpPr>
          <p:spPr>
            <a:xfrm>
              <a:off x="12649207" y="8801945"/>
              <a:ext cx="13335" cy="175260"/>
            </a:xfrm>
            <a:custGeom>
              <a:avLst/>
              <a:gdLst/>
              <a:ahLst/>
              <a:cxnLst/>
              <a:rect l="l" t="t" r="r" b="b"/>
              <a:pathLst>
                <a:path w="13334" h="175259">
                  <a:moveTo>
                    <a:pt x="0" y="174837"/>
                  </a:moveTo>
                  <a:lnTo>
                    <a:pt x="13080" y="174837"/>
                  </a:lnTo>
                  <a:lnTo>
                    <a:pt x="13080" y="0"/>
                  </a:lnTo>
                  <a:lnTo>
                    <a:pt x="0" y="0"/>
                  </a:lnTo>
                  <a:lnTo>
                    <a:pt x="0" y="174837"/>
                  </a:lnTo>
                  <a:close/>
                </a:path>
              </a:pathLst>
            </a:custGeom>
            <a:solidFill>
              <a:srgbClr val="D3D3D3"/>
            </a:solidFill>
          </p:spPr>
          <p:txBody>
            <a:bodyPr wrap="square" lIns="0" tIns="0" rIns="0" bIns="0" rtlCol="0"/>
            <a:lstStyle/>
            <a:p>
              <a:endParaRPr/>
            </a:p>
          </p:txBody>
        </p:sp>
        <p:sp>
          <p:nvSpPr>
            <p:cNvPr id="290" name="object 290"/>
            <p:cNvSpPr/>
            <p:nvPr/>
          </p:nvSpPr>
          <p:spPr>
            <a:xfrm>
              <a:off x="12649120" y="8796812"/>
              <a:ext cx="13335" cy="185420"/>
            </a:xfrm>
            <a:custGeom>
              <a:avLst/>
              <a:gdLst/>
              <a:ahLst/>
              <a:cxnLst/>
              <a:rect l="l" t="t" r="r" b="b"/>
              <a:pathLst>
                <a:path w="13334"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91" name="object 291"/>
            <p:cNvSpPr/>
            <p:nvPr/>
          </p:nvSpPr>
          <p:spPr>
            <a:xfrm>
              <a:off x="13447520" y="8801945"/>
              <a:ext cx="13335" cy="175260"/>
            </a:xfrm>
            <a:custGeom>
              <a:avLst/>
              <a:gdLst/>
              <a:ahLst/>
              <a:cxnLst/>
              <a:rect l="l" t="t" r="r" b="b"/>
              <a:pathLst>
                <a:path w="13334" h="175259">
                  <a:moveTo>
                    <a:pt x="0" y="174837"/>
                  </a:moveTo>
                  <a:lnTo>
                    <a:pt x="13080" y="174837"/>
                  </a:lnTo>
                  <a:lnTo>
                    <a:pt x="13080" y="0"/>
                  </a:lnTo>
                  <a:lnTo>
                    <a:pt x="0" y="0"/>
                  </a:lnTo>
                  <a:lnTo>
                    <a:pt x="0" y="174837"/>
                  </a:lnTo>
                  <a:close/>
                </a:path>
              </a:pathLst>
            </a:custGeom>
            <a:solidFill>
              <a:srgbClr val="D3D3D3"/>
            </a:solidFill>
          </p:spPr>
          <p:txBody>
            <a:bodyPr wrap="square" lIns="0" tIns="0" rIns="0" bIns="0" rtlCol="0"/>
            <a:lstStyle/>
            <a:p>
              <a:endParaRPr/>
            </a:p>
          </p:txBody>
        </p:sp>
        <p:sp>
          <p:nvSpPr>
            <p:cNvPr id="292" name="object 292"/>
            <p:cNvSpPr/>
            <p:nvPr/>
          </p:nvSpPr>
          <p:spPr>
            <a:xfrm>
              <a:off x="13447607" y="8796812"/>
              <a:ext cx="13335" cy="185420"/>
            </a:xfrm>
            <a:custGeom>
              <a:avLst/>
              <a:gdLst/>
              <a:ahLst/>
              <a:cxnLst/>
              <a:rect l="l" t="t" r="r" b="b"/>
              <a:pathLst>
                <a:path w="13334"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93" name="object 293"/>
            <p:cNvSpPr/>
            <p:nvPr/>
          </p:nvSpPr>
          <p:spPr>
            <a:xfrm>
              <a:off x="14245831" y="8801945"/>
              <a:ext cx="13335" cy="175260"/>
            </a:xfrm>
            <a:custGeom>
              <a:avLst/>
              <a:gdLst/>
              <a:ahLst/>
              <a:cxnLst/>
              <a:rect l="l" t="t" r="r" b="b"/>
              <a:pathLst>
                <a:path w="13334" h="175259">
                  <a:moveTo>
                    <a:pt x="0" y="174837"/>
                  </a:moveTo>
                  <a:lnTo>
                    <a:pt x="13080" y="174837"/>
                  </a:lnTo>
                  <a:lnTo>
                    <a:pt x="13080" y="0"/>
                  </a:lnTo>
                  <a:lnTo>
                    <a:pt x="0" y="0"/>
                  </a:lnTo>
                  <a:lnTo>
                    <a:pt x="0" y="174837"/>
                  </a:lnTo>
                  <a:close/>
                </a:path>
              </a:pathLst>
            </a:custGeom>
            <a:solidFill>
              <a:srgbClr val="D3D3D3"/>
            </a:solidFill>
          </p:spPr>
          <p:txBody>
            <a:bodyPr wrap="square" lIns="0" tIns="0" rIns="0" bIns="0" rtlCol="0"/>
            <a:lstStyle/>
            <a:p>
              <a:endParaRPr/>
            </a:p>
          </p:txBody>
        </p:sp>
        <p:sp>
          <p:nvSpPr>
            <p:cNvPr id="294" name="object 294"/>
            <p:cNvSpPr/>
            <p:nvPr/>
          </p:nvSpPr>
          <p:spPr>
            <a:xfrm>
              <a:off x="14245918" y="8796812"/>
              <a:ext cx="13335" cy="185420"/>
            </a:xfrm>
            <a:custGeom>
              <a:avLst/>
              <a:gdLst/>
              <a:ahLst/>
              <a:cxnLst/>
              <a:rect l="l" t="t" r="r" b="b"/>
              <a:pathLst>
                <a:path w="13334"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95" name="object 295"/>
            <p:cNvSpPr/>
            <p:nvPr/>
          </p:nvSpPr>
          <p:spPr>
            <a:xfrm>
              <a:off x="15044841" y="8801945"/>
              <a:ext cx="13335" cy="175260"/>
            </a:xfrm>
            <a:custGeom>
              <a:avLst/>
              <a:gdLst/>
              <a:ahLst/>
              <a:cxnLst/>
              <a:rect l="l" t="t" r="r" b="b"/>
              <a:pathLst>
                <a:path w="13334" h="175259">
                  <a:moveTo>
                    <a:pt x="0" y="174837"/>
                  </a:moveTo>
                  <a:lnTo>
                    <a:pt x="13080" y="174837"/>
                  </a:lnTo>
                  <a:lnTo>
                    <a:pt x="13080" y="0"/>
                  </a:lnTo>
                  <a:lnTo>
                    <a:pt x="0" y="0"/>
                  </a:lnTo>
                  <a:lnTo>
                    <a:pt x="0" y="174837"/>
                  </a:lnTo>
                  <a:close/>
                </a:path>
              </a:pathLst>
            </a:custGeom>
            <a:solidFill>
              <a:srgbClr val="D3D3D3"/>
            </a:solidFill>
          </p:spPr>
          <p:txBody>
            <a:bodyPr wrap="square" lIns="0" tIns="0" rIns="0" bIns="0" rtlCol="0"/>
            <a:lstStyle/>
            <a:p>
              <a:endParaRPr/>
            </a:p>
          </p:txBody>
        </p:sp>
        <p:sp>
          <p:nvSpPr>
            <p:cNvPr id="296" name="object 296"/>
            <p:cNvSpPr/>
            <p:nvPr/>
          </p:nvSpPr>
          <p:spPr>
            <a:xfrm>
              <a:off x="15044753" y="8796812"/>
              <a:ext cx="13335" cy="185420"/>
            </a:xfrm>
            <a:custGeom>
              <a:avLst/>
              <a:gdLst/>
              <a:ahLst/>
              <a:cxnLst/>
              <a:rect l="l" t="t" r="r" b="b"/>
              <a:pathLst>
                <a:path w="13334" h="185420">
                  <a:moveTo>
                    <a:pt x="13081" y="0"/>
                  </a:moveTo>
                  <a:lnTo>
                    <a:pt x="0" y="0"/>
                  </a:lnTo>
                  <a:lnTo>
                    <a:pt x="0" y="185102"/>
                  </a:lnTo>
                  <a:lnTo>
                    <a:pt x="13081" y="185102"/>
                  </a:lnTo>
                  <a:lnTo>
                    <a:pt x="13081" y="0"/>
                  </a:lnTo>
                  <a:close/>
                </a:path>
              </a:pathLst>
            </a:custGeom>
            <a:solidFill>
              <a:srgbClr val="D3D3D3"/>
            </a:solidFill>
          </p:spPr>
          <p:txBody>
            <a:bodyPr wrap="square" lIns="0" tIns="0" rIns="0" bIns="0" rtlCol="0"/>
            <a:lstStyle/>
            <a:p>
              <a:endParaRPr/>
            </a:p>
          </p:txBody>
        </p:sp>
        <p:sp>
          <p:nvSpPr>
            <p:cNvPr id="297" name="object 297"/>
            <p:cNvSpPr/>
            <p:nvPr/>
          </p:nvSpPr>
          <p:spPr>
            <a:xfrm>
              <a:off x="2281269" y="9778093"/>
              <a:ext cx="13335" cy="185420"/>
            </a:xfrm>
            <a:custGeom>
              <a:avLst/>
              <a:gdLst/>
              <a:ahLst/>
              <a:cxnLst/>
              <a:rect l="l" t="t" r="r" b="b"/>
              <a:pathLst>
                <a:path w="13335" h="185420">
                  <a:moveTo>
                    <a:pt x="0" y="185102"/>
                  </a:moveTo>
                  <a:lnTo>
                    <a:pt x="13081" y="185102"/>
                  </a:lnTo>
                  <a:lnTo>
                    <a:pt x="13081" y="0"/>
                  </a:lnTo>
                  <a:lnTo>
                    <a:pt x="0" y="0"/>
                  </a:lnTo>
                  <a:lnTo>
                    <a:pt x="0" y="185102"/>
                  </a:lnTo>
                  <a:close/>
                </a:path>
              </a:pathLst>
            </a:custGeom>
            <a:solidFill>
              <a:srgbClr val="D3D3D3"/>
            </a:solidFill>
          </p:spPr>
          <p:txBody>
            <a:bodyPr wrap="square" lIns="0" tIns="0" rIns="0" bIns="0" rtlCol="0"/>
            <a:lstStyle/>
            <a:p>
              <a:endParaRPr/>
            </a:p>
          </p:txBody>
        </p:sp>
        <p:sp>
          <p:nvSpPr>
            <p:cNvPr id="298" name="object 298"/>
            <p:cNvSpPr/>
            <p:nvPr/>
          </p:nvSpPr>
          <p:spPr>
            <a:xfrm>
              <a:off x="2281356" y="9772961"/>
              <a:ext cx="13335" cy="195580"/>
            </a:xfrm>
            <a:custGeom>
              <a:avLst/>
              <a:gdLst/>
              <a:ahLst/>
              <a:cxnLst/>
              <a:rect l="l" t="t" r="r" b="b"/>
              <a:pathLst>
                <a:path w="13335" h="195579">
                  <a:moveTo>
                    <a:pt x="13081" y="0"/>
                  </a:moveTo>
                  <a:lnTo>
                    <a:pt x="0" y="0"/>
                  </a:lnTo>
                  <a:lnTo>
                    <a:pt x="0" y="195366"/>
                  </a:lnTo>
                  <a:lnTo>
                    <a:pt x="13081" y="195366"/>
                  </a:lnTo>
                  <a:lnTo>
                    <a:pt x="13081" y="0"/>
                  </a:lnTo>
                  <a:close/>
                </a:path>
              </a:pathLst>
            </a:custGeom>
            <a:solidFill>
              <a:srgbClr val="D3D3D3"/>
            </a:solidFill>
          </p:spPr>
          <p:txBody>
            <a:bodyPr wrap="square" lIns="0" tIns="0" rIns="0" bIns="0" rtlCol="0"/>
            <a:lstStyle/>
            <a:p>
              <a:endParaRPr/>
            </a:p>
          </p:txBody>
        </p:sp>
        <p:sp>
          <p:nvSpPr>
            <p:cNvPr id="299" name="object 299"/>
            <p:cNvSpPr/>
            <p:nvPr/>
          </p:nvSpPr>
          <p:spPr>
            <a:xfrm>
              <a:off x="3433301" y="9778093"/>
              <a:ext cx="13335" cy="185420"/>
            </a:xfrm>
            <a:custGeom>
              <a:avLst/>
              <a:gdLst/>
              <a:ahLst/>
              <a:cxnLst/>
              <a:rect l="l" t="t" r="r" b="b"/>
              <a:pathLst>
                <a:path w="13335" h="185420">
                  <a:moveTo>
                    <a:pt x="0" y="185102"/>
                  </a:moveTo>
                  <a:lnTo>
                    <a:pt x="13081" y="185102"/>
                  </a:lnTo>
                  <a:lnTo>
                    <a:pt x="13081" y="0"/>
                  </a:lnTo>
                  <a:lnTo>
                    <a:pt x="0" y="0"/>
                  </a:lnTo>
                  <a:lnTo>
                    <a:pt x="0" y="185102"/>
                  </a:lnTo>
                  <a:close/>
                </a:path>
              </a:pathLst>
            </a:custGeom>
            <a:solidFill>
              <a:srgbClr val="D3D3D3"/>
            </a:solidFill>
          </p:spPr>
          <p:txBody>
            <a:bodyPr wrap="square" lIns="0" tIns="0" rIns="0" bIns="0" rtlCol="0"/>
            <a:lstStyle/>
            <a:p>
              <a:endParaRPr/>
            </a:p>
          </p:txBody>
        </p:sp>
        <p:sp>
          <p:nvSpPr>
            <p:cNvPr id="300" name="object 300"/>
            <p:cNvSpPr/>
            <p:nvPr/>
          </p:nvSpPr>
          <p:spPr>
            <a:xfrm>
              <a:off x="3433388" y="9772961"/>
              <a:ext cx="13335" cy="195580"/>
            </a:xfrm>
            <a:custGeom>
              <a:avLst/>
              <a:gdLst/>
              <a:ahLst/>
              <a:cxnLst/>
              <a:rect l="l" t="t" r="r" b="b"/>
              <a:pathLst>
                <a:path w="13335" h="195579">
                  <a:moveTo>
                    <a:pt x="13081" y="0"/>
                  </a:moveTo>
                  <a:lnTo>
                    <a:pt x="0" y="0"/>
                  </a:lnTo>
                  <a:lnTo>
                    <a:pt x="0" y="195366"/>
                  </a:lnTo>
                  <a:lnTo>
                    <a:pt x="13081" y="195366"/>
                  </a:lnTo>
                  <a:lnTo>
                    <a:pt x="13081" y="0"/>
                  </a:lnTo>
                  <a:close/>
                </a:path>
              </a:pathLst>
            </a:custGeom>
            <a:solidFill>
              <a:srgbClr val="D3D3D3"/>
            </a:solidFill>
          </p:spPr>
          <p:txBody>
            <a:bodyPr wrap="square" lIns="0" tIns="0" rIns="0" bIns="0" rtlCol="0"/>
            <a:lstStyle/>
            <a:p>
              <a:endParaRPr/>
            </a:p>
          </p:txBody>
        </p:sp>
        <p:sp>
          <p:nvSpPr>
            <p:cNvPr id="301" name="object 301"/>
            <p:cNvSpPr/>
            <p:nvPr/>
          </p:nvSpPr>
          <p:spPr>
            <a:xfrm>
              <a:off x="4585333" y="9778093"/>
              <a:ext cx="13335" cy="185420"/>
            </a:xfrm>
            <a:custGeom>
              <a:avLst/>
              <a:gdLst/>
              <a:ahLst/>
              <a:cxnLst/>
              <a:rect l="l" t="t" r="r" b="b"/>
              <a:pathLst>
                <a:path w="13335" h="185420">
                  <a:moveTo>
                    <a:pt x="0" y="185102"/>
                  </a:moveTo>
                  <a:lnTo>
                    <a:pt x="13081" y="185102"/>
                  </a:lnTo>
                  <a:lnTo>
                    <a:pt x="13081" y="0"/>
                  </a:lnTo>
                  <a:lnTo>
                    <a:pt x="0" y="0"/>
                  </a:lnTo>
                  <a:lnTo>
                    <a:pt x="0" y="185102"/>
                  </a:lnTo>
                  <a:close/>
                </a:path>
              </a:pathLst>
            </a:custGeom>
            <a:solidFill>
              <a:srgbClr val="D3D3D3"/>
            </a:solidFill>
          </p:spPr>
          <p:txBody>
            <a:bodyPr wrap="square" lIns="0" tIns="0" rIns="0" bIns="0" rtlCol="0"/>
            <a:lstStyle/>
            <a:p>
              <a:endParaRPr/>
            </a:p>
          </p:txBody>
        </p:sp>
        <p:sp>
          <p:nvSpPr>
            <p:cNvPr id="302" name="object 302"/>
            <p:cNvSpPr/>
            <p:nvPr/>
          </p:nvSpPr>
          <p:spPr>
            <a:xfrm>
              <a:off x="4585420" y="9772961"/>
              <a:ext cx="13335" cy="195580"/>
            </a:xfrm>
            <a:custGeom>
              <a:avLst/>
              <a:gdLst/>
              <a:ahLst/>
              <a:cxnLst/>
              <a:rect l="l" t="t" r="r" b="b"/>
              <a:pathLst>
                <a:path w="13335" h="195579">
                  <a:moveTo>
                    <a:pt x="13081" y="0"/>
                  </a:moveTo>
                  <a:lnTo>
                    <a:pt x="0" y="0"/>
                  </a:lnTo>
                  <a:lnTo>
                    <a:pt x="0" y="195366"/>
                  </a:lnTo>
                  <a:lnTo>
                    <a:pt x="13081" y="195366"/>
                  </a:lnTo>
                  <a:lnTo>
                    <a:pt x="13081" y="0"/>
                  </a:lnTo>
                  <a:close/>
                </a:path>
              </a:pathLst>
            </a:custGeom>
            <a:solidFill>
              <a:srgbClr val="D3D3D3"/>
            </a:solidFill>
          </p:spPr>
          <p:txBody>
            <a:bodyPr wrap="square" lIns="0" tIns="0" rIns="0" bIns="0" rtlCol="0"/>
            <a:lstStyle/>
            <a:p>
              <a:endParaRPr/>
            </a:p>
          </p:txBody>
        </p:sp>
        <p:sp>
          <p:nvSpPr>
            <p:cNvPr id="303" name="object 303"/>
            <p:cNvSpPr/>
            <p:nvPr/>
          </p:nvSpPr>
          <p:spPr>
            <a:xfrm>
              <a:off x="5737365" y="9778093"/>
              <a:ext cx="13335" cy="185420"/>
            </a:xfrm>
            <a:custGeom>
              <a:avLst/>
              <a:gdLst/>
              <a:ahLst/>
              <a:cxnLst/>
              <a:rect l="l" t="t" r="r" b="b"/>
              <a:pathLst>
                <a:path w="13335" h="185420">
                  <a:moveTo>
                    <a:pt x="0" y="185102"/>
                  </a:moveTo>
                  <a:lnTo>
                    <a:pt x="13081" y="185102"/>
                  </a:lnTo>
                  <a:lnTo>
                    <a:pt x="13081" y="0"/>
                  </a:lnTo>
                  <a:lnTo>
                    <a:pt x="0" y="0"/>
                  </a:lnTo>
                  <a:lnTo>
                    <a:pt x="0" y="185102"/>
                  </a:lnTo>
                  <a:close/>
                </a:path>
              </a:pathLst>
            </a:custGeom>
            <a:solidFill>
              <a:srgbClr val="D3D3D3"/>
            </a:solidFill>
          </p:spPr>
          <p:txBody>
            <a:bodyPr wrap="square" lIns="0" tIns="0" rIns="0" bIns="0" rtlCol="0"/>
            <a:lstStyle/>
            <a:p>
              <a:endParaRPr/>
            </a:p>
          </p:txBody>
        </p:sp>
        <p:sp>
          <p:nvSpPr>
            <p:cNvPr id="304" name="object 304"/>
            <p:cNvSpPr/>
            <p:nvPr/>
          </p:nvSpPr>
          <p:spPr>
            <a:xfrm>
              <a:off x="5737452" y="9772961"/>
              <a:ext cx="13335" cy="195580"/>
            </a:xfrm>
            <a:custGeom>
              <a:avLst/>
              <a:gdLst/>
              <a:ahLst/>
              <a:cxnLst/>
              <a:rect l="l" t="t" r="r" b="b"/>
              <a:pathLst>
                <a:path w="13335" h="195579">
                  <a:moveTo>
                    <a:pt x="13081" y="0"/>
                  </a:moveTo>
                  <a:lnTo>
                    <a:pt x="0" y="0"/>
                  </a:lnTo>
                  <a:lnTo>
                    <a:pt x="0" y="195366"/>
                  </a:lnTo>
                  <a:lnTo>
                    <a:pt x="13081" y="195366"/>
                  </a:lnTo>
                  <a:lnTo>
                    <a:pt x="13081" y="0"/>
                  </a:lnTo>
                  <a:close/>
                </a:path>
              </a:pathLst>
            </a:custGeom>
            <a:solidFill>
              <a:srgbClr val="D3D3D3"/>
            </a:solidFill>
          </p:spPr>
          <p:txBody>
            <a:bodyPr wrap="square" lIns="0" tIns="0" rIns="0" bIns="0" rtlCol="0"/>
            <a:lstStyle/>
            <a:p>
              <a:endParaRPr/>
            </a:p>
          </p:txBody>
        </p:sp>
        <p:sp>
          <p:nvSpPr>
            <p:cNvPr id="305" name="object 305"/>
            <p:cNvSpPr/>
            <p:nvPr/>
          </p:nvSpPr>
          <p:spPr>
            <a:xfrm>
              <a:off x="6889397" y="9778093"/>
              <a:ext cx="13335" cy="185420"/>
            </a:xfrm>
            <a:custGeom>
              <a:avLst/>
              <a:gdLst/>
              <a:ahLst/>
              <a:cxnLst/>
              <a:rect l="l" t="t" r="r" b="b"/>
              <a:pathLst>
                <a:path w="13334" h="185420">
                  <a:moveTo>
                    <a:pt x="0" y="185102"/>
                  </a:moveTo>
                  <a:lnTo>
                    <a:pt x="13081" y="185102"/>
                  </a:lnTo>
                  <a:lnTo>
                    <a:pt x="13081" y="0"/>
                  </a:lnTo>
                  <a:lnTo>
                    <a:pt x="0" y="0"/>
                  </a:lnTo>
                  <a:lnTo>
                    <a:pt x="0" y="185102"/>
                  </a:lnTo>
                  <a:close/>
                </a:path>
              </a:pathLst>
            </a:custGeom>
            <a:solidFill>
              <a:srgbClr val="D3D3D3"/>
            </a:solidFill>
          </p:spPr>
          <p:txBody>
            <a:bodyPr wrap="square" lIns="0" tIns="0" rIns="0" bIns="0" rtlCol="0"/>
            <a:lstStyle/>
            <a:p>
              <a:endParaRPr/>
            </a:p>
          </p:txBody>
        </p:sp>
        <p:sp>
          <p:nvSpPr>
            <p:cNvPr id="306" name="object 306"/>
            <p:cNvSpPr/>
            <p:nvPr/>
          </p:nvSpPr>
          <p:spPr>
            <a:xfrm>
              <a:off x="6889309" y="9772961"/>
              <a:ext cx="13335" cy="195580"/>
            </a:xfrm>
            <a:custGeom>
              <a:avLst/>
              <a:gdLst/>
              <a:ahLst/>
              <a:cxnLst/>
              <a:rect l="l" t="t" r="r" b="b"/>
              <a:pathLst>
                <a:path w="13334" h="195579">
                  <a:moveTo>
                    <a:pt x="13081" y="0"/>
                  </a:moveTo>
                  <a:lnTo>
                    <a:pt x="0" y="0"/>
                  </a:lnTo>
                  <a:lnTo>
                    <a:pt x="0" y="195366"/>
                  </a:lnTo>
                  <a:lnTo>
                    <a:pt x="13081" y="195366"/>
                  </a:lnTo>
                  <a:lnTo>
                    <a:pt x="13081" y="0"/>
                  </a:lnTo>
                  <a:close/>
                </a:path>
              </a:pathLst>
            </a:custGeom>
            <a:solidFill>
              <a:srgbClr val="D3D3D3"/>
            </a:solidFill>
          </p:spPr>
          <p:txBody>
            <a:bodyPr wrap="square" lIns="0" tIns="0" rIns="0" bIns="0" rtlCol="0"/>
            <a:lstStyle/>
            <a:p>
              <a:endParaRPr/>
            </a:p>
          </p:txBody>
        </p:sp>
        <p:sp>
          <p:nvSpPr>
            <p:cNvPr id="307" name="object 307"/>
            <p:cNvSpPr/>
            <p:nvPr/>
          </p:nvSpPr>
          <p:spPr>
            <a:xfrm>
              <a:off x="8041429" y="9778093"/>
              <a:ext cx="13335" cy="185420"/>
            </a:xfrm>
            <a:custGeom>
              <a:avLst/>
              <a:gdLst/>
              <a:ahLst/>
              <a:cxnLst/>
              <a:rect l="l" t="t" r="r" b="b"/>
              <a:pathLst>
                <a:path w="13334" h="185420">
                  <a:moveTo>
                    <a:pt x="0" y="185102"/>
                  </a:moveTo>
                  <a:lnTo>
                    <a:pt x="13081" y="185102"/>
                  </a:lnTo>
                  <a:lnTo>
                    <a:pt x="13081" y="0"/>
                  </a:lnTo>
                  <a:lnTo>
                    <a:pt x="0" y="0"/>
                  </a:lnTo>
                  <a:lnTo>
                    <a:pt x="0" y="185102"/>
                  </a:lnTo>
                  <a:close/>
                </a:path>
              </a:pathLst>
            </a:custGeom>
            <a:solidFill>
              <a:srgbClr val="D3D3D3"/>
            </a:solidFill>
          </p:spPr>
          <p:txBody>
            <a:bodyPr wrap="square" lIns="0" tIns="0" rIns="0" bIns="0" rtlCol="0"/>
            <a:lstStyle/>
            <a:p>
              <a:endParaRPr/>
            </a:p>
          </p:txBody>
        </p:sp>
        <p:sp>
          <p:nvSpPr>
            <p:cNvPr id="308" name="object 308"/>
            <p:cNvSpPr/>
            <p:nvPr/>
          </p:nvSpPr>
          <p:spPr>
            <a:xfrm>
              <a:off x="8041516" y="9772961"/>
              <a:ext cx="13335" cy="195580"/>
            </a:xfrm>
            <a:custGeom>
              <a:avLst/>
              <a:gdLst/>
              <a:ahLst/>
              <a:cxnLst/>
              <a:rect l="l" t="t" r="r" b="b"/>
              <a:pathLst>
                <a:path w="13334" h="195579">
                  <a:moveTo>
                    <a:pt x="13081" y="0"/>
                  </a:moveTo>
                  <a:lnTo>
                    <a:pt x="0" y="0"/>
                  </a:lnTo>
                  <a:lnTo>
                    <a:pt x="0" y="195366"/>
                  </a:lnTo>
                  <a:lnTo>
                    <a:pt x="13081" y="195366"/>
                  </a:lnTo>
                  <a:lnTo>
                    <a:pt x="13081" y="0"/>
                  </a:lnTo>
                  <a:close/>
                </a:path>
              </a:pathLst>
            </a:custGeom>
            <a:solidFill>
              <a:srgbClr val="D3D3D3"/>
            </a:solidFill>
          </p:spPr>
          <p:txBody>
            <a:bodyPr wrap="square" lIns="0" tIns="0" rIns="0" bIns="0" rtlCol="0"/>
            <a:lstStyle/>
            <a:p>
              <a:endParaRPr/>
            </a:p>
          </p:txBody>
        </p:sp>
        <p:sp>
          <p:nvSpPr>
            <p:cNvPr id="309" name="object 309"/>
            <p:cNvSpPr/>
            <p:nvPr/>
          </p:nvSpPr>
          <p:spPr>
            <a:xfrm>
              <a:off x="200025" y="9778093"/>
              <a:ext cx="13335" cy="385445"/>
            </a:xfrm>
            <a:custGeom>
              <a:avLst/>
              <a:gdLst/>
              <a:ahLst/>
              <a:cxnLst/>
              <a:rect l="l" t="t" r="r" b="b"/>
              <a:pathLst>
                <a:path w="13335" h="385445">
                  <a:moveTo>
                    <a:pt x="13081" y="0"/>
                  </a:moveTo>
                  <a:lnTo>
                    <a:pt x="0" y="0"/>
                  </a:lnTo>
                  <a:lnTo>
                    <a:pt x="0" y="385079"/>
                  </a:lnTo>
                  <a:lnTo>
                    <a:pt x="13081" y="385079"/>
                  </a:lnTo>
                  <a:lnTo>
                    <a:pt x="13081" y="0"/>
                  </a:lnTo>
                  <a:close/>
                </a:path>
              </a:pathLst>
            </a:custGeom>
            <a:solidFill>
              <a:srgbClr val="D3D3D3"/>
            </a:solidFill>
          </p:spPr>
          <p:txBody>
            <a:bodyPr wrap="square" lIns="0" tIns="0" rIns="0" bIns="0" rtlCol="0"/>
            <a:lstStyle/>
            <a:p>
              <a:endParaRPr/>
            </a:p>
          </p:txBody>
        </p:sp>
        <p:sp>
          <p:nvSpPr>
            <p:cNvPr id="310" name="object 310"/>
            <p:cNvSpPr/>
            <p:nvPr/>
          </p:nvSpPr>
          <p:spPr>
            <a:xfrm>
              <a:off x="200025" y="9772965"/>
              <a:ext cx="13335" cy="390525"/>
            </a:xfrm>
            <a:custGeom>
              <a:avLst/>
              <a:gdLst/>
              <a:ahLst/>
              <a:cxnLst/>
              <a:rect l="l" t="t" r="r" b="b"/>
              <a:pathLst>
                <a:path w="13335" h="390525">
                  <a:moveTo>
                    <a:pt x="13081" y="0"/>
                  </a:moveTo>
                  <a:lnTo>
                    <a:pt x="0" y="0"/>
                  </a:lnTo>
                  <a:lnTo>
                    <a:pt x="0" y="390207"/>
                  </a:lnTo>
                  <a:lnTo>
                    <a:pt x="13081" y="390207"/>
                  </a:lnTo>
                  <a:lnTo>
                    <a:pt x="13081" y="0"/>
                  </a:lnTo>
                  <a:close/>
                </a:path>
              </a:pathLst>
            </a:custGeom>
            <a:solidFill>
              <a:srgbClr val="D3D3D3"/>
            </a:solidFill>
          </p:spPr>
          <p:txBody>
            <a:bodyPr wrap="square" lIns="0" tIns="0" rIns="0" bIns="0" rtlCol="0"/>
            <a:lstStyle/>
            <a:p>
              <a:endParaRPr/>
            </a:p>
          </p:txBody>
        </p:sp>
        <p:sp>
          <p:nvSpPr>
            <p:cNvPr id="311" name="object 311"/>
            <p:cNvSpPr/>
            <p:nvPr/>
          </p:nvSpPr>
          <p:spPr>
            <a:xfrm>
              <a:off x="9193112" y="9778093"/>
              <a:ext cx="13335" cy="385445"/>
            </a:xfrm>
            <a:custGeom>
              <a:avLst/>
              <a:gdLst/>
              <a:ahLst/>
              <a:cxnLst/>
              <a:rect l="l" t="t" r="r" b="b"/>
              <a:pathLst>
                <a:path w="13334" h="385445">
                  <a:moveTo>
                    <a:pt x="13081" y="0"/>
                  </a:moveTo>
                  <a:lnTo>
                    <a:pt x="0" y="0"/>
                  </a:lnTo>
                  <a:lnTo>
                    <a:pt x="0" y="385079"/>
                  </a:lnTo>
                  <a:lnTo>
                    <a:pt x="13081" y="385079"/>
                  </a:lnTo>
                  <a:lnTo>
                    <a:pt x="13081" y="0"/>
                  </a:lnTo>
                  <a:close/>
                </a:path>
              </a:pathLst>
            </a:custGeom>
            <a:solidFill>
              <a:srgbClr val="D3D3D3"/>
            </a:solidFill>
          </p:spPr>
          <p:txBody>
            <a:bodyPr wrap="square" lIns="0" tIns="0" rIns="0" bIns="0" rtlCol="0"/>
            <a:lstStyle/>
            <a:p>
              <a:endParaRPr/>
            </a:p>
          </p:txBody>
        </p:sp>
        <p:sp>
          <p:nvSpPr>
            <p:cNvPr id="312" name="object 312"/>
            <p:cNvSpPr/>
            <p:nvPr/>
          </p:nvSpPr>
          <p:spPr>
            <a:xfrm>
              <a:off x="9193024" y="9772965"/>
              <a:ext cx="13335" cy="390525"/>
            </a:xfrm>
            <a:custGeom>
              <a:avLst/>
              <a:gdLst/>
              <a:ahLst/>
              <a:cxnLst/>
              <a:rect l="l" t="t" r="r" b="b"/>
              <a:pathLst>
                <a:path w="13334" h="390525">
                  <a:moveTo>
                    <a:pt x="13081" y="0"/>
                  </a:moveTo>
                  <a:lnTo>
                    <a:pt x="0" y="0"/>
                  </a:lnTo>
                  <a:lnTo>
                    <a:pt x="0" y="390207"/>
                  </a:lnTo>
                  <a:lnTo>
                    <a:pt x="13081" y="390207"/>
                  </a:lnTo>
                  <a:lnTo>
                    <a:pt x="13081" y="0"/>
                  </a:lnTo>
                  <a:close/>
                </a:path>
              </a:pathLst>
            </a:custGeom>
            <a:solidFill>
              <a:srgbClr val="D3D3D3"/>
            </a:solidFill>
          </p:spPr>
          <p:txBody>
            <a:bodyPr wrap="square" lIns="0" tIns="0" rIns="0" bIns="0" rtlCol="0"/>
            <a:lstStyle/>
            <a:p>
              <a:endParaRPr/>
            </a:p>
          </p:txBody>
        </p:sp>
        <p:sp>
          <p:nvSpPr>
            <p:cNvPr id="313" name="object 313"/>
            <p:cNvSpPr/>
            <p:nvPr/>
          </p:nvSpPr>
          <p:spPr>
            <a:xfrm>
              <a:off x="10345144" y="9778093"/>
              <a:ext cx="13335" cy="385445"/>
            </a:xfrm>
            <a:custGeom>
              <a:avLst/>
              <a:gdLst/>
              <a:ahLst/>
              <a:cxnLst/>
              <a:rect l="l" t="t" r="r" b="b"/>
              <a:pathLst>
                <a:path w="13334" h="385445">
                  <a:moveTo>
                    <a:pt x="13081" y="0"/>
                  </a:moveTo>
                  <a:lnTo>
                    <a:pt x="0" y="0"/>
                  </a:lnTo>
                  <a:lnTo>
                    <a:pt x="0" y="385079"/>
                  </a:lnTo>
                  <a:lnTo>
                    <a:pt x="13081" y="385079"/>
                  </a:lnTo>
                  <a:lnTo>
                    <a:pt x="13081" y="0"/>
                  </a:lnTo>
                  <a:close/>
                </a:path>
              </a:pathLst>
            </a:custGeom>
            <a:solidFill>
              <a:srgbClr val="D3D3D3"/>
            </a:solidFill>
          </p:spPr>
          <p:txBody>
            <a:bodyPr wrap="square" lIns="0" tIns="0" rIns="0" bIns="0" rtlCol="0"/>
            <a:lstStyle/>
            <a:p>
              <a:endParaRPr/>
            </a:p>
          </p:txBody>
        </p:sp>
        <p:sp>
          <p:nvSpPr>
            <p:cNvPr id="314" name="object 314"/>
            <p:cNvSpPr/>
            <p:nvPr/>
          </p:nvSpPr>
          <p:spPr>
            <a:xfrm>
              <a:off x="10345056" y="9772965"/>
              <a:ext cx="13335" cy="390525"/>
            </a:xfrm>
            <a:custGeom>
              <a:avLst/>
              <a:gdLst/>
              <a:ahLst/>
              <a:cxnLst/>
              <a:rect l="l" t="t" r="r" b="b"/>
              <a:pathLst>
                <a:path w="13334" h="390525">
                  <a:moveTo>
                    <a:pt x="13081" y="0"/>
                  </a:moveTo>
                  <a:lnTo>
                    <a:pt x="0" y="0"/>
                  </a:lnTo>
                  <a:lnTo>
                    <a:pt x="0" y="390207"/>
                  </a:lnTo>
                  <a:lnTo>
                    <a:pt x="13081" y="390207"/>
                  </a:lnTo>
                  <a:lnTo>
                    <a:pt x="13081" y="0"/>
                  </a:lnTo>
                  <a:close/>
                </a:path>
              </a:pathLst>
            </a:custGeom>
            <a:solidFill>
              <a:srgbClr val="D3D3D3"/>
            </a:solidFill>
          </p:spPr>
          <p:txBody>
            <a:bodyPr wrap="square" lIns="0" tIns="0" rIns="0" bIns="0" rtlCol="0"/>
            <a:lstStyle/>
            <a:p>
              <a:endParaRPr/>
            </a:p>
          </p:txBody>
        </p:sp>
        <p:sp>
          <p:nvSpPr>
            <p:cNvPr id="315" name="object 315"/>
            <p:cNvSpPr/>
            <p:nvPr/>
          </p:nvSpPr>
          <p:spPr>
            <a:xfrm>
              <a:off x="11497176" y="9778093"/>
              <a:ext cx="13335" cy="385445"/>
            </a:xfrm>
            <a:custGeom>
              <a:avLst/>
              <a:gdLst/>
              <a:ahLst/>
              <a:cxnLst/>
              <a:rect l="l" t="t" r="r" b="b"/>
              <a:pathLst>
                <a:path w="13334" h="385445">
                  <a:moveTo>
                    <a:pt x="13081" y="0"/>
                  </a:moveTo>
                  <a:lnTo>
                    <a:pt x="0" y="0"/>
                  </a:lnTo>
                  <a:lnTo>
                    <a:pt x="0" y="385079"/>
                  </a:lnTo>
                  <a:lnTo>
                    <a:pt x="13081" y="385079"/>
                  </a:lnTo>
                  <a:lnTo>
                    <a:pt x="13081" y="0"/>
                  </a:lnTo>
                  <a:close/>
                </a:path>
              </a:pathLst>
            </a:custGeom>
            <a:solidFill>
              <a:srgbClr val="D3D3D3"/>
            </a:solidFill>
          </p:spPr>
          <p:txBody>
            <a:bodyPr wrap="square" lIns="0" tIns="0" rIns="0" bIns="0" rtlCol="0"/>
            <a:lstStyle/>
            <a:p>
              <a:endParaRPr/>
            </a:p>
          </p:txBody>
        </p:sp>
        <p:sp>
          <p:nvSpPr>
            <p:cNvPr id="316" name="object 316"/>
            <p:cNvSpPr/>
            <p:nvPr/>
          </p:nvSpPr>
          <p:spPr>
            <a:xfrm>
              <a:off x="11497088" y="9772965"/>
              <a:ext cx="13335" cy="390525"/>
            </a:xfrm>
            <a:custGeom>
              <a:avLst/>
              <a:gdLst/>
              <a:ahLst/>
              <a:cxnLst/>
              <a:rect l="l" t="t" r="r" b="b"/>
              <a:pathLst>
                <a:path w="13334" h="390525">
                  <a:moveTo>
                    <a:pt x="13081" y="0"/>
                  </a:moveTo>
                  <a:lnTo>
                    <a:pt x="0" y="0"/>
                  </a:lnTo>
                  <a:lnTo>
                    <a:pt x="0" y="390207"/>
                  </a:lnTo>
                  <a:lnTo>
                    <a:pt x="13081" y="390207"/>
                  </a:lnTo>
                  <a:lnTo>
                    <a:pt x="13081" y="0"/>
                  </a:lnTo>
                  <a:close/>
                </a:path>
              </a:pathLst>
            </a:custGeom>
            <a:solidFill>
              <a:srgbClr val="D3D3D3"/>
            </a:solidFill>
          </p:spPr>
          <p:txBody>
            <a:bodyPr wrap="square" lIns="0" tIns="0" rIns="0" bIns="0" rtlCol="0"/>
            <a:lstStyle/>
            <a:p>
              <a:endParaRPr/>
            </a:p>
          </p:txBody>
        </p:sp>
        <p:sp>
          <p:nvSpPr>
            <p:cNvPr id="317" name="object 317"/>
            <p:cNvSpPr/>
            <p:nvPr/>
          </p:nvSpPr>
          <p:spPr>
            <a:xfrm>
              <a:off x="12649208" y="9778093"/>
              <a:ext cx="13335" cy="385445"/>
            </a:xfrm>
            <a:custGeom>
              <a:avLst/>
              <a:gdLst/>
              <a:ahLst/>
              <a:cxnLst/>
              <a:rect l="l" t="t" r="r" b="b"/>
              <a:pathLst>
                <a:path w="13334" h="385445">
                  <a:moveTo>
                    <a:pt x="13081" y="0"/>
                  </a:moveTo>
                  <a:lnTo>
                    <a:pt x="0" y="0"/>
                  </a:lnTo>
                  <a:lnTo>
                    <a:pt x="0" y="385079"/>
                  </a:lnTo>
                  <a:lnTo>
                    <a:pt x="13081" y="385079"/>
                  </a:lnTo>
                  <a:lnTo>
                    <a:pt x="13081" y="0"/>
                  </a:lnTo>
                  <a:close/>
                </a:path>
              </a:pathLst>
            </a:custGeom>
            <a:solidFill>
              <a:srgbClr val="D3D3D3"/>
            </a:solidFill>
          </p:spPr>
          <p:txBody>
            <a:bodyPr wrap="square" lIns="0" tIns="0" rIns="0" bIns="0" rtlCol="0"/>
            <a:lstStyle/>
            <a:p>
              <a:endParaRPr/>
            </a:p>
          </p:txBody>
        </p:sp>
        <p:sp>
          <p:nvSpPr>
            <p:cNvPr id="318" name="object 318"/>
            <p:cNvSpPr/>
            <p:nvPr/>
          </p:nvSpPr>
          <p:spPr>
            <a:xfrm>
              <a:off x="12649120" y="9772965"/>
              <a:ext cx="13335" cy="390525"/>
            </a:xfrm>
            <a:custGeom>
              <a:avLst/>
              <a:gdLst/>
              <a:ahLst/>
              <a:cxnLst/>
              <a:rect l="l" t="t" r="r" b="b"/>
              <a:pathLst>
                <a:path w="13334" h="390525">
                  <a:moveTo>
                    <a:pt x="13081" y="0"/>
                  </a:moveTo>
                  <a:lnTo>
                    <a:pt x="0" y="0"/>
                  </a:lnTo>
                  <a:lnTo>
                    <a:pt x="0" y="390207"/>
                  </a:lnTo>
                  <a:lnTo>
                    <a:pt x="13081" y="390207"/>
                  </a:lnTo>
                  <a:lnTo>
                    <a:pt x="13081" y="0"/>
                  </a:lnTo>
                  <a:close/>
                </a:path>
              </a:pathLst>
            </a:custGeom>
            <a:solidFill>
              <a:srgbClr val="D3D3D3"/>
            </a:solidFill>
          </p:spPr>
          <p:txBody>
            <a:bodyPr wrap="square" lIns="0" tIns="0" rIns="0" bIns="0" rtlCol="0"/>
            <a:lstStyle/>
            <a:p>
              <a:endParaRPr/>
            </a:p>
          </p:txBody>
        </p:sp>
        <p:sp>
          <p:nvSpPr>
            <p:cNvPr id="319" name="object 319"/>
            <p:cNvSpPr/>
            <p:nvPr/>
          </p:nvSpPr>
          <p:spPr>
            <a:xfrm>
              <a:off x="13447520" y="9778093"/>
              <a:ext cx="13335" cy="385445"/>
            </a:xfrm>
            <a:custGeom>
              <a:avLst/>
              <a:gdLst/>
              <a:ahLst/>
              <a:cxnLst/>
              <a:rect l="l" t="t" r="r" b="b"/>
              <a:pathLst>
                <a:path w="13334" h="385445">
                  <a:moveTo>
                    <a:pt x="13081" y="0"/>
                  </a:moveTo>
                  <a:lnTo>
                    <a:pt x="0" y="0"/>
                  </a:lnTo>
                  <a:lnTo>
                    <a:pt x="0" y="385079"/>
                  </a:lnTo>
                  <a:lnTo>
                    <a:pt x="13081" y="385079"/>
                  </a:lnTo>
                  <a:lnTo>
                    <a:pt x="13081" y="0"/>
                  </a:lnTo>
                  <a:close/>
                </a:path>
              </a:pathLst>
            </a:custGeom>
            <a:solidFill>
              <a:srgbClr val="D3D3D3"/>
            </a:solidFill>
          </p:spPr>
          <p:txBody>
            <a:bodyPr wrap="square" lIns="0" tIns="0" rIns="0" bIns="0" rtlCol="0"/>
            <a:lstStyle/>
            <a:p>
              <a:endParaRPr/>
            </a:p>
          </p:txBody>
        </p:sp>
        <p:sp>
          <p:nvSpPr>
            <p:cNvPr id="320" name="object 320"/>
            <p:cNvSpPr/>
            <p:nvPr/>
          </p:nvSpPr>
          <p:spPr>
            <a:xfrm>
              <a:off x="13447607" y="9772965"/>
              <a:ext cx="13335" cy="390525"/>
            </a:xfrm>
            <a:custGeom>
              <a:avLst/>
              <a:gdLst/>
              <a:ahLst/>
              <a:cxnLst/>
              <a:rect l="l" t="t" r="r" b="b"/>
              <a:pathLst>
                <a:path w="13334" h="390525">
                  <a:moveTo>
                    <a:pt x="13081" y="0"/>
                  </a:moveTo>
                  <a:lnTo>
                    <a:pt x="0" y="0"/>
                  </a:lnTo>
                  <a:lnTo>
                    <a:pt x="0" y="390207"/>
                  </a:lnTo>
                  <a:lnTo>
                    <a:pt x="13081" y="390207"/>
                  </a:lnTo>
                  <a:lnTo>
                    <a:pt x="13081" y="0"/>
                  </a:lnTo>
                  <a:close/>
                </a:path>
              </a:pathLst>
            </a:custGeom>
            <a:solidFill>
              <a:srgbClr val="D3D3D3"/>
            </a:solidFill>
          </p:spPr>
          <p:txBody>
            <a:bodyPr wrap="square" lIns="0" tIns="0" rIns="0" bIns="0" rtlCol="0"/>
            <a:lstStyle/>
            <a:p>
              <a:endParaRPr/>
            </a:p>
          </p:txBody>
        </p:sp>
        <p:sp>
          <p:nvSpPr>
            <p:cNvPr id="321" name="object 321"/>
            <p:cNvSpPr/>
            <p:nvPr/>
          </p:nvSpPr>
          <p:spPr>
            <a:xfrm>
              <a:off x="14245832" y="9778093"/>
              <a:ext cx="13335" cy="385445"/>
            </a:xfrm>
            <a:custGeom>
              <a:avLst/>
              <a:gdLst/>
              <a:ahLst/>
              <a:cxnLst/>
              <a:rect l="l" t="t" r="r" b="b"/>
              <a:pathLst>
                <a:path w="13334" h="385445">
                  <a:moveTo>
                    <a:pt x="13081" y="0"/>
                  </a:moveTo>
                  <a:lnTo>
                    <a:pt x="0" y="0"/>
                  </a:lnTo>
                  <a:lnTo>
                    <a:pt x="0" y="385079"/>
                  </a:lnTo>
                  <a:lnTo>
                    <a:pt x="13081" y="385079"/>
                  </a:lnTo>
                  <a:lnTo>
                    <a:pt x="13081" y="0"/>
                  </a:lnTo>
                  <a:close/>
                </a:path>
              </a:pathLst>
            </a:custGeom>
            <a:solidFill>
              <a:srgbClr val="D3D3D3"/>
            </a:solidFill>
          </p:spPr>
          <p:txBody>
            <a:bodyPr wrap="square" lIns="0" tIns="0" rIns="0" bIns="0" rtlCol="0"/>
            <a:lstStyle/>
            <a:p>
              <a:endParaRPr/>
            </a:p>
          </p:txBody>
        </p:sp>
        <p:sp>
          <p:nvSpPr>
            <p:cNvPr id="322" name="object 322"/>
            <p:cNvSpPr/>
            <p:nvPr/>
          </p:nvSpPr>
          <p:spPr>
            <a:xfrm>
              <a:off x="14245919" y="9772965"/>
              <a:ext cx="13335" cy="390525"/>
            </a:xfrm>
            <a:custGeom>
              <a:avLst/>
              <a:gdLst/>
              <a:ahLst/>
              <a:cxnLst/>
              <a:rect l="l" t="t" r="r" b="b"/>
              <a:pathLst>
                <a:path w="13334" h="390525">
                  <a:moveTo>
                    <a:pt x="13081" y="0"/>
                  </a:moveTo>
                  <a:lnTo>
                    <a:pt x="0" y="0"/>
                  </a:lnTo>
                  <a:lnTo>
                    <a:pt x="0" y="390207"/>
                  </a:lnTo>
                  <a:lnTo>
                    <a:pt x="13081" y="390207"/>
                  </a:lnTo>
                  <a:lnTo>
                    <a:pt x="13081" y="0"/>
                  </a:lnTo>
                  <a:close/>
                </a:path>
              </a:pathLst>
            </a:custGeom>
            <a:solidFill>
              <a:srgbClr val="D3D3D3"/>
            </a:solidFill>
          </p:spPr>
          <p:txBody>
            <a:bodyPr wrap="square" lIns="0" tIns="0" rIns="0" bIns="0" rtlCol="0"/>
            <a:lstStyle/>
            <a:p>
              <a:endParaRPr/>
            </a:p>
          </p:txBody>
        </p:sp>
        <p:sp>
          <p:nvSpPr>
            <p:cNvPr id="323" name="object 323"/>
            <p:cNvSpPr/>
            <p:nvPr/>
          </p:nvSpPr>
          <p:spPr>
            <a:xfrm>
              <a:off x="15044841" y="9778093"/>
              <a:ext cx="13335" cy="385445"/>
            </a:xfrm>
            <a:custGeom>
              <a:avLst/>
              <a:gdLst/>
              <a:ahLst/>
              <a:cxnLst/>
              <a:rect l="l" t="t" r="r" b="b"/>
              <a:pathLst>
                <a:path w="13334" h="385445">
                  <a:moveTo>
                    <a:pt x="13081" y="0"/>
                  </a:moveTo>
                  <a:lnTo>
                    <a:pt x="0" y="0"/>
                  </a:lnTo>
                  <a:lnTo>
                    <a:pt x="0" y="385079"/>
                  </a:lnTo>
                  <a:lnTo>
                    <a:pt x="13081" y="385079"/>
                  </a:lnTo>
                  <a:lnTo>
                    <a:pt x="13081" y="0"/>
                  </a:lnTo>
                  <a:close/>
                </a:path>
              </a:pathLst>
            </a:custGeom>
            <a:solidFill>
              <a:srgbClr val="D3D3D3"/>
            </a:solidFill>
          </p:spPr>
          <p:txBody>
            <a:bodyPr wrap="square" lIns="0" tIns="0" rIns="0" bIns="0" rtlCol="0"/>
            <a:lstStyle/>
            <a:p>
              <a:endParaRPr/>
            </a:p>
          </p:txBody>
        </p:sp>
        <p:sp>
          <p:nvSpPr>
            <p:cNvPr id="324" name="object 324"/>
            <p:cNvSpPr/>
            <p:nvPr/>
          </p:nvSpPr>
          <p:spPr>
            <a:xfrm>
              <a:off x="15044754" y="9772965"/>
              <a:ext cx="13335" cy="390525"/>
            </a:xfrm>
            <a:custGeom>
              <a:avLst/>
              <a:gdLst/>
              <a:ahLst/>
              <a:cxnLst/>
              <a:rect l="l" t="t" r="r" b="b"/>
              <a:pathLst>
                <a:path w="13334" h="390525">
                  <a:moveTo>
                    <a:pt x="13081" y="0"/>
                  </a:moveTo>
                  <a:lnTo>
                    <a:pt x="0" y="0"/>
                  </a:lnTo>
                  <a:lnTo>
                    <a:pt x="0" y="390207"/>
                  </a:lnTo>
                  <a:lnTo>
                    <a:pt x="13081" y="390207"/>
                  </a:lnTo>
                  <a:lnTo>
                    <a:pt x="13081" y="0"/>
                  </a:lnTo>
                  <a:close/>
                </a:path>
              </a:pathLst>
            </a:custGeom>
            <a:solidFill>
              <a:srgbClr val="D3D3D3"/>
            </a:solidFill>
          </p:spPr>
          <p:txBody>
            <a:bodyPr wrap="square" lIns="0" tIns="0" rIns="0" bIns="0" rtlCol="0"/>
            <a:lstStyle/>
            <a:p>
              <a:endParaRPr/>
            </a:p>
          </p:txBody>
        </p:sp>
        <p:sp>
          <p:nvSpPr>
            <p:cNvPr id="325" name="object 325"/>
            <p:cNvSpPr/>
            <p:nvPr/>
          </p:nvSpPr>
          <p:spPr>
            <a:xfrm>
              <a:off x="15843153" y="8606537"/>
              <a:ext cx="13335" cy="1557020"/>
            </a:xfrm>
            <a:custGeom>
              <a:avLst/>
              <a:gdLst/>
              <a:ahLst/>
              <a:cxnLst/>
              <a:rect l="l" t="t" r="r" b="b"/>
              <a:pathLst>
                <a:path w="13334" h="1557020">
                  <a:moveTo>
                    <a:pt x="13081" y="0"/>
                  </a:moveTo>
                  <a:lnTo>
                    <a:pt x="0" y="0"/>
                  </a:lnTo>
                  <a:lnTo>
                    <a:pt x="0" y="1556635"/>
                  </a:lnTo>
                  <a:lnTo>
                    <a:pt x="13081" y="1556635"/>
                  </a:lnTo>
                  <a:lnTo>
                    <a:pt x="13081" y="0"/>
                  </a:lnTo>
                  <a:close/>
                </a:path>
              </a:pathLst>
            </a:custGeom>
            <a:solidFill>
              <a:srgbClr val="D3D3D3"/>
            </a:solidFill>
          </p:spPr>
          <p:txBody>
            <a:bodyPr wrap="square" lIns="0" tIns="0" rIns="0" bIns="0" rtlCol="0"/>
            <a:lstStyle/>
            <a:p>
              <a:endParaRPr/>
            </a:p>
          </p:txBody>
        </p:sp>
        <p:sp>
          <p:nvSpPr>
            <p:cNvPr id="326" name="object 326"/>
            <p:cNvSpPr/>
            <p:nvPr/>
          </p:nvSpPr>
          <p:spPr>
            <a:xfrm>
              <a:off x="15843240" y="8601450"/>
              <a:ext cx="13335" cy="1562100"/>
            </a:xfrm>
            <a:custGeom>
              <a:avLst/>
              <a:gdLst/>
              <a:ahLst/>
              <a:cxnLst/>
              <a:rect l="l" t="t" r="r" b="b"/>
              <a:pathLst>
                <a:path w="13334" h="1562100">
                  <a:moveTo>
                    <a:pt x="13081" y="0"/>
                  </a:moveTo>
                  <a:lnTo>
                    <a:pt x="0" y="0"/>
                  </a:lnTo>
                  <a:lnTo>
                    <a:pt x="0" y="1561721"/>
                  </a:lnTo>
                  <a:lnTo>
                    <a:pt x="13081" y="1561721"/>
                  </a:lnTo>
                  <a:lnTo>
                    <a:pt x="13081" y="0"/>
                  </a:lnTo>
                  <a:close/>
                </a:path>
              </a:pathLst>
            </a:custGeom>
            <a:solidFill>
              <a:srgbClr val="D3D3D3"/>
            </a:solidFill>
          </p:spPr>
          <p:txBody>
            <a:bodyPr wrap="square" lIns="0" tIns="0" rIns="0" bIns="0" rtlCol="0"/>
            <a:lstStyle/>
            <a:p>
              <a:endParaRPr/>
            </a:p>
          </p:txBody>
        </p:sp>
        <p:sp>
          <p:nvSpPr>
            <p:cNvPr id="327" name="object 327"/>
            <p:cNvSpPr/>
            <p:nvPr/>
          </p:nvSpPr>
          <p:spPr>
            <a:xfrm>
              <a:off x="16641640" y="2944398"/>
              <a:ext cx="13335" cy="7219315"/>
            </a:xfrm>
            <a:custGeom>
              <a:avLst/>
              <a:gdLst/>
              <a:ahLst/>
              <a:cxnLst/>
              <a:rect l="l" t="t" r="r" b="b"/>
              <a:pathLst>
                <a:path w="13334" h="7219315">
                  <a:moveTo>
                    <a:pt x="13081" y="0"/>
                  </a:moveTo>
                  <a:lnTo>
                    <a:pt x="0" y="0"/>
                  </a:lnTo>
                  <a:lnTo>
                    <a:pt x="0" y="7218773"/>
                  </a:lnTo>
                  <a:lnTo>
                    <a:pt x="13081" y="7218773"/>
                  </a:lnTo>
                  <a:lnTo>
                    <a:pt x="13081" y="0"/>
                  </a:lnTo>
                  <a:close/>
                </a:path>
              </a:pathLst>
            </a:custGeom>
            <a:solidFill>
              <a:srgbClr val="D3D3D3"/>
            </a:solidFill>
          </p:spPr>
          <p:txBody>
            <a:bodyPr wrap="square" lIns="0" tIns="0" rIns="0" bIns="0" rtlCol="0"/>
            <a:lstStyle/>
            <a:p>
              <a:endParaRPr/>
            </a:p>
          </p:txBody>
        </p:sp>
        <p:sp>
          <p:nvSpPr>
            <p:cNvPr id="328" name="object 328"/>
            <p:cNvSpPr/>
            <p:nvPr/>
          </p:nvSpPr>
          <p:spPr>
            <a:xfrm>
              <a:off x="16641553" y="2939175"/>
              <a:ext cx="13335" cy="7224395"/>
            </a:xfrm>
            <a:custGeom>
              <a:avLst/>
              <a:gdLst/>
              <a:ahLst/>
              <a:cxnLst/>
              <a:rect l="l" t="t" r="r" b="b"/>
              <a:pathLst>
                <a:path w="13334" h="7224395">
                  <a:moveTo>
                    <a:pt x="13081" y="0"/>
                  </a:moveTo>
                  <a:lnTo>
                    <a:pt x="0" y="0"/>
                  </a:lnTo>
                  <a:lnTo>
                    <a:pt x="0" y="7223997"/>
                  </a:lnTo>
                  <a:lnTo>
                    <a:pt x="13081" y="7223997"/>
                  </a:lnTo>
                  <a:lnTo>
                    <a:pt x="13081" y="0"/>
                  </a:lnTo>
                  <a:close/>
                </a:path>
              </a:pathLst>
            </a:custGeom>
            <a:solidFill>
              <a:srgbClr val="D3D3D3"/>
            </a:solidFill>
          </p:spPr>
          <p:txBody>
            <a:bodyPr wrap="square" lIns="0" tIns="0" rIns="0" bIns="0" rtlCol="0"/>
            <a:lstStyle/>
            <a:p>
              <a:endParaRPr/>
            </a:p>
          </p:txBody>
        </p:sp>
        <p:sp>
          <p:nvSpPr>
            <p:cNvPr id="329" name="object 329"/>
            <p:cNvSpPr/>
            <p:nvPr/>
          </p:nvSpPr>
          <p:spPr>
            <a:xfrm>
              <a:off x="17439952" y="1968182"/>
              <a:ext cx="13335" cy="8195309"/>
            </a:xfrm>
            <a:custGeom>
              <a:avLst/>
              <a:gdLst/>
              <a:ahLst/>
              <a:cxnLst/>
              <a:rect l="l" t="t" r="r" b="b"/>
              <a:pathLst>
                <a:path w="13334" h="8195309">
                  <a:moveTo>
                    <a:pt x="13081" y="0"/>
                  </a:moveTo>
                  <a:lnTo>
                    <a:pt x="0" y="0"/>
                  </a:lnTo>
                  <a:lnTo>
                    <a:pt x="0" y="8194990"/>
                  </a:lnTo>
                  <a:lnTo>
                    <a:pt x="13081" y="8194990"/>
                  </a:lnTo>
                  <a:lnTo>
                    <a:pt x="13081" y="0"/>
                  </a:lnTo>
                  <a:close/>
                </a:path>
              </a:pathLst>
            </a:custGeom>
            <a:solidFill>
              <a:srgbClr val="D3D3D3"/>
            </a:solidFill>
          </p:spPr>
          <p:txBody>
            <a:bodyPr wrap="square" lIns="0" tIns="0" rIns="0" bIns="0" rtlCol="0"/>
            <a:lstStyle/>
            <a:p>
              <a:endParaRPr/>
            </a:p>
          </p:txBody>
        </p:sp>
        <p:sp>
          <p:nvSpPr>
            <p:cNvPr id="330" name="object 330"/>
            <p:cNvSpPr/>
            <p:nvPr/>
          </p:nvSpPr>
          <p:spPr>
            <a:xfrm>
              <a:off x="17439864" y="1963095"/>
              <a:ext cx="13335" cy="8200390"/>
            </a:xfrm>
            <a:custGeom>
              <a:avLst/>
              <a:gdLst/>
              <a:ahLst/>
              <a:cxnLst/>
              <a:rect l="l" t="t" r="r" b="b"/>
              <a:pathLst>
                <a:path w="13334" h="8200390">
                  <a:moveTo>
                    <a:pt x="13081" y="0"/>
                  </a:moveTo>
                  <a:lnTo>
                    <a:pt x="0" y="0"/>
                  </a:lnTo>
                  <a:lnTo>
                    <a:pt x="0" y="8200076"/>
                  </a:lnTo>
                  <a:lnTo>
                    <a:pt x="13081" y="8200076"/>
                  </a:lnTo>
                  <a:lnTo>
                    <a:pt x="13081" y="0"/>
                  </a:lnTo>
                  <a:close/>
                </a:path>
              </a:pathLst>
            </a:custGeom>
            <a:solidFill>
              <a:srgbClr val="D3D3D3"/>
            </a:solidFill>
          </p:spPr>
          <p:txBody>
            <a:bodyPr wrap="square" lIns="0" tIns="0" rIns="0" bIns="0" rtlCol="0"/>
            <a:lstStyle/>
            <a:p>
              <a:endParaRPr/>
            </a:p>
          </p:txBody>
        </p:sp>
        <p:sp>
          <p:nvSpPr>
            <p:cNvPr id="331" name="object 331"/>
            <p:cNvSpPr/>
            <p:nvPr/>
          </p:nvSpPr>
          <p:spPr>
            <a:xfrm>
              <a:off x="18238787" y="1968182"/>
              <a:ext cx="13335" cy="8195309"/>
            </a:xfrm>
            <a:custGeom>
              <a:avLst/>
              <a:gdLst/>
              <a:ahLst/>
              <a:cxnLst/>
              <a:rect l="l" t="t" r="r" b="b"/>
              <a:pathLst>
                <a:path w="13334" h="8195309">
                  <a:moveTo>
                    <a:pt x="13081" y="0"/>
                  </a:moveTo>
                  <a:lnTo>
                    <a:pt x="0" y="0"/>
                  </a:lnTo>
                  <a:lnTo>
                    <a:pt x="0" y="8194990"/>
                  </a:lnTo>
                  <a:lnTo>
                    <a:pt x="13081" y="8194990"/>
                  </a:lnTo>
                  <a:lnTo>
                    <a:pt x="13081" y="0"/>
                  </a:lnTo>
                  <a:close/>
                </a:path>
              </a:pathLst>
            </a:custGeom>
            <a:solidFill>
              <a:srgbClr val="D3D3D3"/>
            </a:solidFill>
          </p:spPr>
          <p:txBody>
            <a:bodyPr wrap="square" lIns="0" tIns="0" rIns="0" bIns="0" rtlCol="0"/>
            <a:lstStyle/>
            <a:p>
              <a:endParaRPr/>
            </a:p>
          </p:txBody>
        </p:sp>
        <p:sp>
          <p:nvSpPr>
            <p:cNvPr id="332" name="object 332"/>
            <p:cNvSpPr/>
            <p:nvPr/>
          </p:nvSpPr>
          <p:spPr>
            <a:xfrm>
              <a:off x="18238699" y="1963095"/>
              <a:ext cx="13335" cy="8200390"/>
            </a:xfrm>
            <a:custGeom>
              <a:avLst/>
              <a:gdLst/>
              <a:ahLst/>
              <a:cxnLst/>
              <a:rect l="l" t="t" r="r" b="b"/>
              <a:pathLst>
                <a:path w="13334" h="8200390">
                  <a:moveTo>
                    <a:pt x="13081" y="0"/>
                  </a:moveTo>
                  <a:lnTo>
                    <a:pt x="0" y="0"/>
                  </a:lnTo>
                  <a:lnTo>
                    <a:pt x="0" y="8200076"/>
                  </a:lnTo>
                  <a:lnTo>
                    <a:pt x="13081" y="8200076"/>
                  </a:lnTo>
                  <a:lnTo>
                    <a:pt x="13081" y="0"/>
                  </a:lnTo>
                  <a:close/>
                </a:path>
              </a:pathLst>
            </a:custGeom>
            <a:solidFill>
              <a:srgbClr val="D3D3D3"/>
            </a:solidFill>
          </p:spPr>
          <p:txBody>
            <a:bodyPr wrap="square" lIns="0" tIns="0" rIns="0" bIns="0" rtlCol="0"/>
            <a:lstStyle/>
            <a:p>
              <a:endParaRPr/>
            </a:p>
          </p:txBody>
        </p:sp>
        <p:sp>
          <p:nvSpPr>
            <p:cNvPr id="333" name="object 333"/>
            <p:cNvSpPr/>
            <p:nvPr/>
          </p:nvSpPr>
          <p:spPr>
            <a:xfrm>
              <a:off x="206565" y="1171730"/>
              <a:ext cx="18081625" cy="10795"/>
            </a:xfrm>
            <a:custGeom>
              <a:avLst/>
              <a:gdLst/>
              <a:ahLst/>
              <a:cxnLst/>
              <a:rect l="l" t="t" r="r" b="b"/>
              <a:pathLst>
                <a:path w="18081625" h="10794">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334" name="object 334"/>
            <p:cNvSpPr/>
            <p:nvPr/>
          </p:nvSpPr>
          <p:spPr>
            <a:xfrm>
              <a:off x="200025" y="1171572"/>
              <a:ext cx="18087975" cy="10795"/>
            </a:xfrm>
            <a:custGeom>
              <a:avLst/>
              <a:gdLst/>
              <a:ahLst/>
              <a:cxnLst/>
              <a:rect l="l" t="t" r="r" b="b"/>
              <a:pathLst>
                <a:path w="18087975" h="10794">
                  <a:moveTo>
                    <a:pt x="0" y="10354"/>
                  </a:moveTo>
                  <a:lnTo>
                    <a:pt x="18087975" y="10354"/>
                  </a:lnTo>
                  <a:lnTo>
                    <a:pt x="18087975" y="89"/>
                  </a:lnTo>
                  <a:lnTo>
                    <a:pt x="0" y="0"/>
                  </a:lnTo>
                  <a:lnTo>
                    <a:pt x="0" y="10354"/>
                  </a:lnTo>
                  <a:close/>
                </a:path>
              </a:pathLst>
            </a:custGeom>
            <a:solidFill>
              <a:srgbClr val="D3D3D3"/>
            </a:solidFill>
          </p:spPr>
          <p:txBody>
            <a:bodyPr wrap="square" lIns="0" tIns="0" rIns="0" bIns="0" rtlCol="0"/>
            <a:lstStyle/>
            <a:p>
              <a:endParaRPr/>
            </a:p>
          </p:txBody>
        </p:sp>
        <p:sp>
          <p:nvSpPr>
            <p:cNvPr id="335" name="object 335"/>
            <p:cNvSpPr/>
            <p:nvPr/>
          </p:nvSpPr>
          <p:spPr>
            <a:xfrm>
              <a:off x="206565" y="1367028"/>
              <a:ext cx="18081625" cy="10795"/>
            </a:xfrm>
            <a:custGeom>
              <a:avLst/>
              <a:gdLst/>
              <a:ahLst/>
              <a:cxnLst/>
              <a:rect l="l" t="t" r="r" b="b"/>
              <a:pathLst>
                <a:path w="18081625" h="10794">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336" name="object 336"/>
            <p:cNvSpPr/>
            <p:nvPr/>
          </p:nvSpPr>
          <p:spPr>
            <a:xfrm>
              <a:off x="200025" y="1367096"/>
              <a:ext cx="18087975" cy="10795"/>
            </a:xfrm>
            <a:custGeom>
              <a:avLst/>
              <a:gdLst/>
              <a:ahLst/>
              <a:cxnLst/>
              <a:rect l="l" t="t" r="r" b="b"/>
              <a:pathLst>
                <a:path w="18087975" h="10794">
                  <a:moveTo>
                    <a:pt x="18087976" y="0"/>
                  </a:moveTo>
                  <a:lnTo>
                    <a:pt x="0" y="0"/>
                  </a:lnTo>
                  <a:lnTo>
                    <a:pt x="0" y="10264"/>
                  </a:lnTo>
                  <a:lnTo>
                    <a:pt x="18087976" y="10264"/>
                  </a:lnTo>
                  <a:lnTo>
                    <a:pt x="18087976" y="0"/>
                  </a:lnTo>
                  <a:close/>
                </a:path>
              </a:pathLst>
            </a:custGeom>
            <a:solidFill>
              <a:srgbClr val="D3D3D3"/>
            </a:solidFill>
          </p:spPr>
          <p:txBody>
            <a:bodyPr wrap="square" lIns="0" tIns="0" rIns="0" bIns="0" rtlCol="0"/>
            <a:lstStyle/>
            <a:p>
              <a:endParaRPr/>
            </a:p>
          </p:txBody>
        </p:sp>
        <p:sp>
          <p:nvSpPr>
            <p:cNvPr id="337" name="object 337"/>
            <p:cNvSpPr/>
            <p:nvPr/>
          </p:nvSpPr>
          <p:spPr>
            <a:xfrm>
              <a:off x="206565" y="1562052"/>
              <a:ext cx="18081625" cy="10795"/>
            </a:xfrm>
            <a:custGeom>
              <a:avLst/>
              <a:gdLst/>
              <a:ahLst/>
              <a:cxnLst/>
              <a:rect l="l" t="t" r="r" b="b"/>
              <a:pathLst>
                <a:path w="18081625" h="10794">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338" name="object 338"/>
            <p:cNvSpPr/>
            <p:nvPr/>
          </p:nvSpPr>
          <p:spPr>
            <a:xfrm>
              <a:off x="200025" y="1562121"/>
              <a:ext cx="18087975" cy="10795"/>
            </a:xfrm>
            <a:custGeom>
              <a:avLst/>
              <a:gdLst/>
              <a:ahLst/>
              <a:cxnLst/>
              <a:rect l="l" t="t" r="r" b="b"/>
              <a:pathLst>
                <a:path w="18087975" h="10794">
                  <a:moveTo>
                    <a:pt x="18087976" y="0"/>
                  </a:moveTo>
                  <a:lnTo>
                    <a:pt x="0" y="0"/>
                  </a:lnTo>
                  <a:lnTo>
                    <a:pt x="0" y="10264"/>
                  </a:lnTo>
                  <a:lnTo>
                    <a:pt x="18087976" y="10264"/>
                  </a:lnTo>
                  <a:lnTo>
                    <a:pt x="18087976" y="0"/>
                  </a:lnTo>
                  <a:close/>
                </a:path>
              </a:pathLst>
            </a:custGeom>
            <a:solidFill>
              <a:srgbClr val="D3D3D3"/>
            </a:solidFill>
          </p:spPr>
          <p:txBody>
            <a:bodyPr wrap="square" lIns="0" tIns="0" rIns="0" bIns="0" rtlCol="0"/>
            <a:lstStyle/>
            <a:p>
              <a:endParaRPr/>
            </a:p>
          </p:txBody>
        </p:sp>
        <p:sp>
          <p:nvSpPr>
            <p:cNvPr id="339" name="object 339"/>
            <p:cNvSpPr/>
            <p:nvPr/>
          </p:nvSpPr>
          <p:spPr>
            <a:xfrm>
              <a:off x="5756987" y="1757487"/>
              <a:ext cx="12531090" cy="10795"/>
            </a:xfrm>
            <a:custGeom>
              <a:avLst/>
              <a:gdLst/>
              <a:ahLst/>
              <a:cxnLst/>
              <a:rect l="l" t="t" r="r" b="b"/>
              <a:pathLst>
                <a:path w="12531090" h="10794">
                  <a:moveTo>
                    <a:pt x="12531013" y="0"/>
                  </a:moveTo>
                  <a:lnTo>
                    <a:pt x="0" y="0"/>
                  </a:lnTo>
                  <a:lnTo>
                    <a:pt x="0" y="10264"/>
                  </a:lnTo>
                  <a:lnTo>
                    <a:pt x="12531013" y="10264"/>
                  </a:lnTo>
                  <a:lnTo>
                    <a:pt x="12531013" y="0"/>
                  </a:lnTo>
                  <a:close/>
                </a:path>
              </a:pathLst>
            </a:custGeom>
            <a:solidFill>
              <a:srgbClr val="D3D3D3"/>
            </a:solidFill>
          </p:spPr>
          <p:txBody>
            <a:bodyPr wrap="square" lIns="0" tIns="0" rIns="0" bIns="0" rtlCol="0"/>
            <a:lstStyle/>
            <a:p>
              <a:endParaRPr/>
            </a:p>
          </p:txBody>
        </p:sp>
        <p:sp>
          <p:nvSpPr>
            <p:cNvPr id="340" name="object 340"/>
            <p:cNvSpPr/>
            <p:nvPr/>
          </p:nvSpPr>
          <p:spPr>
            <a:xfrm>
              <a:off x="5750534" y="1757419"/>
              <a:ext cx="12538075" cy="10795"/>
            </a:xfrm>
            <a:custGeom>
              <a:avLst/>
              <a:gdLst/>
              <a:ahLst/>
              <a:cxnLst/>
              <a:rect l="l" t="t" r="r" b="b"/>
              <a:pathLst>
                <a:path w="12538075" h="10794">
                  <a:moveTo>
                    <a:pt x="12537467" y="0"/>
                  </a:moveTo>
                  <a:lnTo>
                    <a:pt x="0" y="0"/>
                  </a:lnTo>
                  <a:lnTo>
                    <a:pt x="0" y="10264"/>
                  </a:lnTo>
                  <a:lnTo>
                    <a:pt x="12537467" y="10264"/>
                  </a:lnTo>
                  <a:lnTo>
                    <a:pt x="12537467" y="0"/>
                  </a:lnTo>
                  <a:close/>
                </a:path>
              </a:pathLst>
            </a:custGeom>
            <a:solidFill>
              <a:srgbClr val="D3D3D3"/>
            </a:solidFill>
          </p:spPr>
          <p:txBody>
            <a:bodyPr wrap="square" lIns="0" tIns="0" rIns="0" bIns="0" rtlCol="0"/>
            <a:lstStyle/>
            <a:p>
              <a:endParaRPr/>
            </a:p>
          </p:txBody>
        </p:sp>
        <p:sp>
          <p:nvSpPr>
            <p:cNvPr id="341" name="object 341"/>
            <p:cNvSpPr/>
            <p:nvPr/>
          </p:nvSpPr>
          <p:spPr>
            <a:xfrm>
              <a:off x="5756987" y="1952785"/>
              <a:ext cx="12531090" cy="10795"/>
            </a:xfrm>
            <a:custGeom>
              <a:avLst/>
              <a:gdLst/>
              <a:ahLst/>
              <a:cxnLst/>
              <a:rect l="l" t="t" r="r" b="b"/>
              <a:pathLst>
                <a:path w="12531090" h="10794">
                  <a:moveTo>
                    <a:pt x="12531013" y="0"/>
                  </a:moveTo>
                  <a:lnTo>
                    <a:pt x="0" y="0"/>
                  </a:lnTo>
                  <a:lnTo>
                    <a:pt x="0" y="10264"/>
                  </a:lnTo>
                  <a:lnTo>
                    <a:pt x="12531013" y="10264"/>
                  </a:lnTo>
                  <a:lnTo>
                    <a:pt x="12531013" y="0"/>
                  </a:lnTo>
                  <a:close/>
                </a:path>
              </a:pathLst>
            </a:custGeom>
            <a:solidFill>
              <a:srgbClr val="D3D3D3"/>
            </a:solidFill>
          </p:spPr>
          <p:txBody>
            <a:bodyPr wrap="square" lIns="0" tIns="0" rIns="0" bIns="0" rtlCol="0"/>
            <a:lstStyle/>
            <a:p>
              <a:endParaRPr/>
            </a:p>
          </p:txBody>
        </p:sp>
        <p:sp>
          <p:nvSpPr>
            <p:cNvPr id="342" name="object 342"/>
            <p:cNvSpPr/>
            <p:nvPr/>
          </p:nvSpPr>
          <p:spPr>
            <a:xfrm>
              <a:off x="5750534" y="1952854"/>
              <a:ext cx="12538075" cy="10795"/>
            </a:xfrm>
            <a:custGeom>
              <a:avLst/>
              <a:gdLst/>
              <a:ahLst/>
              <a:cxnLst/>
              <a:rect l="l" t="t" r="r" b="b"/>
              <a:pathLst>
                <a:path w="12538075" h="10794">
                  <a:moveTo>
                    <a:pt x="12537467" y="0"/>
                  </a:moveTo>
                  <a:lnTo>
                    <a:pt x="0" y="0"/>
                  </a:lnTo>
                  <a:lnTo>
                    <a:pt x="0" y="10264"/>
                  </a:lnTo>
                  <a:lnTo>
                    <a:pt x="12537467" y="10264"/>
                  </a:lnTo>
                  <a:lnTo>
                    <a:pt x="12537467" y="0"/>
                  </a:lnTo>
                  <a:close/>
                </a:path>
              </a:pathLst>
            </a:custGeom>
            <a:solidFill>
              <a:srgbClr val="D3D3D3"/>
            </a:solidFill>
          </p:spPr>
          <p:txBody>
            <a:bodyPr wrap="square" lIns="0" tIns="0" rIns="0" bIns="0" rtlCol="0"/>
            <a:lstStyle/>
            <a:p>
              <a:endParaRPr/>
            </a:p>
          </p:txBody>
        </p:sp>
        <p:sp>
          <p:nvSpPr>
            <p:cNvPr id="343" name="object 343"/>
            <p:cNvSpPr/>
            <p:nvPr/>
          </p:nvSpPr>
          <p:spPr>
            <a:xfrm>
              <a:off x="5756987" y="2147809"/>
              <a:ext cx="12531090" cy="10795"/>
            </a:xfrm>
            <a:custGeom>
              <a:avLst/>
              <a:gdLst/>
              <a:ahLst/>
              <a:cxnLst/>
              <a:rect l="l" t="t" r="r" b="b"/>
              <a:pathLst>
                <a:path w="12531090" h="10794">
                  <a:moveTo>
                    <a:pt x="12531013" y="0"/>
                  </a:moveTo>
                  <a:lnTo>
                    <a:pt x="0" y="0"/>
                  </a:lnTo>
                  <a:lnTo>
                    <a:pt x="0" y="10264"/>
                  </a:lnTo>
                  <a:lnTo>
                    <a:pt x="12531013" y="10264"/>
                  </a:lnTo>
                  <a:lnTo>
                    <a:pt x="12531013" y="0"/>
                  </a:lnTo>
                  <a:close/>
                </a:path>
              </a:pathLst>
            </a:custGeom>
            <a:solidFill>
              <a:srgbClr val="D3D3D3"/>
            </a:solidFill>
          </p:spPr>
          <p:txBody>
            <a:bodyPr wrap="square" lIns="0" tIns="0" rIns="0" bIns="0" rtlCol="0"/>
            <a:lstStyle/>
            <a:p>
              <a:endParaRPr/>
            </a:p>
          </p:txBody>
        </p:sp>
        <p:sp>
          <p:nvSpPr>
            <p:cNvPr id="344" name="object 344"/>
            <p:cNvSpPr/>
            <p:nvPr/>
          </p:nvSpPr>
          <p:spPr>
            <a:xfrm>
              <a:off x="5750534" y="2147878"/>
              <a:ext cx="12538075" cy="10795"/>
            </a:xfrm>
            <a:custGeom>
              <a:avLst/>
              <a:gdLst/>
              <a:ahLst/>
              <a:cxnLst/>
              <a:rect l="l" t="t" r="r" b="b"/>
              <a:pathLst>
                <a:path w="12538075" h="10794">
                  <a:moveTo>
                    <a:pt x="12537467" y="0"/>
                  </a:moveTo>
                  <a:lnTo>
                    <a:pt x="0" y="0"/>
                  </a:lnTo>
                  <a:lnTo>
                    <a:pt x="0" y="10264"/>
                  </a:lnTo>
                  <a:lnTo>
                    <a:pt x="12537467" y="10264"/>
                  </a:lnTo>
                  <a:lnTo>
                    <a:pt x="12537467" y="0"/>
                  </a:lnTo>
                  <a:close/>
                </a:path>
              </a:pathLst>
            </a:custGeom>
            <a:solidFill>
              <a:srgbClr val="D3D3D3"/>
            </a:solidFill>
          </p:spPr>
          <p:txBody>
            <a:bodyPr wrap="square" lIns="0" tIns="0" rIns="0" bIns="0" rtlCol="0"/>
            <a:lstStyle/>
            <a:p>
              <a:endParaRPr/>
            </a:p>
          </p:txBody>
        </p:sp>
        <p:sp>
          <p:nvSpPr>
            <p:cNvPr id="345" name="object 345"/>
            <p:cNvSpPr/>
            <p:nvPr/>
          </p:nvSpPr>
          <p:spPr>
            <a:xfrm>
              <a:off x="206565" y="2343244"/>
              <a:ext cx="18081625" cy="10795"/>
            </a:xfrm>
            <a:custGeom>
              <a:avLst/>
              <a:gdLst/>
              <a:ahLst/>
              <a:cxnLst/>
              <a:rect l="l" t="t" r="r" b="b"/>
              <a:pathLst>
                <a:path w="18081625" h="10794">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346" name="object 346"/>
            <p:cNvSpPr/>
            <p:nvPr/>
          </p:nvSpPr>
          <p:spPr>
            <a:xfrm>
              <a:off x="200025" y="2343176"/>
              <a:ext cx="18087975" cy="10795"/>
            </a:xfrm>
            <a:custGeom>
              <a:avLst/>
              <a:gdLst/>
              <a:ahLst/>
              <a:cxnLst/>
              <a:rect l="l" t="t" r="r" b="b"/>
              <a:pathLst>
                <a:path w="18087975" h="10794">
                  <a:moveTo>
                    <a:pt x="18087976" y="0"/>
                  </a:moveTo>
                  <a:lnTo>
                    <a:pt x="0" y="0"/>
                  </a:lnTo>
                  <a:lnTo>
                    <a:pt x="0" y="10264"/>
                  </a:lnTo>
                  <a:lnTo>
                    <a:pt x="18087976" y="10264"/>
                  </a:lnTo>
                  <a:lnTo>
                    <a:pt x="18087976" y="0"/>
                  </a:lnTo>
                  <a:close/>
                </a:path>
              </a:pathLst>
            </a:custGeom>
            <a:solidFill>
              <a:srgbClr val="D3D3D3"/>
            </a:solidFill>
          </p:spPr>
          <p:txBody>
            <a:bodyPr wrap="square" lIns="0" tIns="0" rIns="0" bIns="0" rtlCol="0"/>
            <a:lstStyle/>
            <a:p>
              <a:endParaRPr/>
            </a:p>
          </p:txBody>
        </p:sp>
        <p:sp>
          <p:nvSpPr>
            <p:cNvPr id="347" name="object 347"/>
            <p:cNvSpPr/>
            <p:nvPr/>
          </p:nvSpPr>
          <p:spPr>
            <a:xfrm>
              <a:off x="12668830" y="2538543"/>
              <a:ext cx="5619750" cy="10795"/>
            </a:xfrm>
            <a:custGeom>
              <a:avLst/>
              <a:gdLst/>
              <a:ahLst/>
              <a:cxnLst/>
              <a:rect l="l" t="t" r="r" b="b"/>
              <a:pathLst>
                <a:path w="5619750" h="10794">
                  <a:moveTo>
                    <a:pt x="5619170" y="0"/>
                  </a:moveTo>
                  <a:lnTo>
                    <a:pt x="0" y="0"/>
                  </a:lnTo>
                  <a:lnTo>
                    <a:pt x="0" y="10264"/>
                  </a:lnTo>
                  <a:lnTo>
                    <a:pt x="5619170" y="10264"/>
                  </a:lnTo>
                  <a:lnTo>
                    <a:pt x="5619170" y="0"/>
                  </a:lnTo>
                  <a:close/>
                </a:path>
              </a:pathLst>
            </a:custGeom>
            <a:solidFill>
              <a:srgbClr val="D3D3D3"/>
            </a:solidFill>
          </p:spPr>
          <p:txBody>
            <a:bodyPr wrap="square" lIns="0" tIns="0" rIns="0" bIns="0" rtlCol="0"/>
            <a:lstStyle/>
            <a:p>
              <a:endParaRPr/>
            </a:p>
          </p:txBody>
        </p:sp>
        <p:sp>
          <p:nvSpPr>
            <p:cNvPr id="348" name="object 348"/>
            <p:cNvSpPr/>
            <p:nvPr/>
          </p:nvSpPr>
          <p:spPr>
            <a:xfrm>
              <a:off x="12662202" y="2538611"/>
              <a:ext cx="5626100" cy="10795"/>
            </a:xfrm>
            <a:custGeom>
              <a:avLst/>
              <a:gdLst/>
              <a:ahLst/>
              <a:cxnLst/>
              <a:rect l="l" t="t" r="r" b="b"/>
              <a:pathLst>
                <a:path w="5626100" h="10794">
                  <a:moveTo>
                    <a:pt x="5625798" y="0"/>
                  </a:moveTo>
                  <a:lnTo>
                    <a:pt x="0" y="0"/>
                  </a:lnTo>
                  <a:lnTo>
                    <a:pt x="0" y="10264"/>
                  </a:lnTo>
                  <a:lnTo>
                    <a:pt x="5625798" y="10264"/>
                  </a:lnTo>
                  <a:lnTo>
                    <a:pt x="5625798" y="0"/>
                  </a:lnTo>
                  <a:close/>
                </a:path>
              </a:pathLst>
            </a:custGeom>
            <a:solidFill>
              <a:srgbClr val="D3D3D3"/>
            </a:solidFill>
          </p:spPr>
          <p:txBody>
            <a:bodyPr wrap="square" lIns="0" tIns="0" rIns="0" bIns="0" rtlCol="0"/>
            <a:lstStyle/>
            <a:p>
              <a:endParaRPr/>
            </a:p>
          </p:txBody>
        </p:sp>
        <p:sp>
          <p:nvSpPr>
            <p:cNvPr id="349" name="object 349"/>
            <p:cNvSpPr/>
            <p:nvPr/>
          </p:nvSpPr>
          <p:spPr>
            <a:xfrm>
              <a:off x="12668830" y="2733567"/>
              <a:ext cx="5619750" cy="10795"/>
            </a:xfrm>
            <a:custGeom>
              <a:avLst/>
              <a:gdLst/>
              <a:ahLst/>
              <a:cxnLst/>
              <a:rect l="l" t="t" r="r" b="b"/>
              <a:pathLst>
                <a:path w="5619750" h="10794">
                  <a:moveTo>
                    <a:pt x="5619170" y="0"/>
                  </a:moveTo>
                  <a:lnTo>
                    <a:pt x="0" y="0"/>
                  </a:lnTo>
                  <a:lnTo>
                    <a:pt x="0" y="10264"/>
                  </a:lnTo>
                  <a:lnTo>
                    <a:pt x="5619170" y="10264"/>
                  </a:lnTo>
                  <a:lnTo>
                    <a:pt x="5619170" y="0"/>
                  </a:lnTo>
                  <a:close/>
                </a:path>
              </a:pathLst>
            </a:custGeom>
            <a:solidFill>
              <a:srgbClr val="D3D3D3"/>
            </a:solidFill>
          </p:spPr>
          <p:txBody>
            <a:bodyPr wrap="square" lIns="0" tIns="0" rIns="0" bIns="0" rtlCol="0"/>
            <a:lstStyle/>
            <a:p>
              <a:endParaRPr/>
            </a:p>
          </p:txBody>
        </p:sp>
        <p:sp>
          <p:nvSpPr>
            <p:cNvPr id="350" name="object 350"/>
            <p:cNvSpPr/>
            <p:nvPr/>
          </p:nvSpPr>
          <p:spPr>
            <a:xfrm>
              <a:off x="12662202" y="2733635"/>
              <a:ext cx="5626100" cy="10795"/>
            </a:xfrm>
            <a:custGeom>
              <a:avLst/>
              <a:gdLst/>
              <a:ahLst/>
              <a:cxnLst/>
              <a:rect l="l" t="t" r="r" b="b"/>
              <a:pathLst>
                <a:path w="5626100" h="10794">
                  <a:moveTo>
                    <a:pt x="5625798" y="0"/>
                  </a:moveTo>
                  <a:lnTo>
                    <a:pt x="0" y="0"/>
                  </a:lnTo>
                  <a:lnTo>
                    <a:pt x="0" y="10264"/>
                  </a:lnTo>
                  <a:lnTo>
                    <a:pt x="5625798" y="10264"/>
                  </a:lnTo>
                  <a:lnTo>
                    <a:pt x="5625798" y="0"/>
                  </a:lnTo>
                  <a:close/>
                </a:path>
              </a:pathLst>
            </a:custGeom>
            <a:solidFill>
              <a:srgbClr val="D3D3D3"/>
            </a:solidFill>
          </p:spPr>
          <p:txBody>
            <a:bodyPr wrap="square" lIns="0" tIns="0" rIns="0" bIns="0" rtlCol="0"/>
            <a:lstStyle/>
            <a:p>
              <a:endParaRPr/>
            </a:p>
          </p:txBody>
        </p:sp>
        <p:sp>
          <p:nvSpPr>
            <p:cNvPr id="351" name="object 351"/>
            <p:cNvSpPr/>
            <p:nvPr/>
          </p:nvSpPr>
          <p:spPr>
            <a:xfrm>
              <a:off x="12668830" y="2929002"/>
              <a:ext cx="5619750" cy="10795"/>
            </a:xfrm>
            <a:custGeom>
              <a:avLst/>
              <a:gdLst/>
              <a:ahLst/>
              <a:cxnLst/>
              <a:rect l="l" t="t" r="r" b="b"/>
              <a:pathLst>
                <a:path w="5619750" h="10794">
                  <a:moveTo>
                    <a:pt x="5619170" y="0"/>
                  </a:moveTo>
                  <a:lnTo>
                    <a:pt x="0" y="0"/>
                  </a:lnTo>
                  <a:lnTo>
                    <a:pt x="0" y="10264"/>
                  </a:lnTo>
                  <a:lnTo>
                    <a:pt x="5619170" y="10264"/>
                  </a:lnTo>
                  <a:lnTo>
                    <a:pt x="5619170" y="0"/>
                  </a:lnTo>
                  <a:close/>
                </a:path>
              </a:pathLst>
            </a:custGeom>
            <a:solidFill>
              <a:srgbClr val="D3D3D3"/>
            </a:solidFill>
          </p:spPr>
          <p:txBody>
            <a:bodyPr wrap="square" lIns="0" tIns="0" rIns="0" bIns="0" rtlCol="0"/>
            <a:lstStyle/>
            <a:p>
              <a:endParaRPr/>
            </a:p>
          </p:txBody>
        </p:sp>
        <p:sp>
          <p:nvSpPr>
            <p:cNvPr id="352" name="object 352"/>
            <p:cNvSpPr/>
            <p:nvPr/>
          </p:nvSpPr>
          <p:spPr>
            <a:xfrm>
              <a:off x="12662202" y="2928933"/>
              <a:ext cx="5626100" cy="10795"/>
            </a:xfrm>
            <a:custGeom>
              <a:avLst/>
              <a:gdLst/>
              <a:ahLst/>
              <a:cxnLst/>
              <a:rect l="l" t="t" r="r" b="b"/>
              <a:pathLst>
                <a:path w="5626100" h="10794">
                  <a:moveTo>
                    <a:pt x="5625798" y="0"/>
                  </a:moveTo>
                  <a:lnTo>
                    <a:pt x="0" y="0"/>
                  </a:lnTo>
                  <a:lnTo>
                    <a:pt x="0" y="10264"/>
                  </a:lnTo>
                  <a:lnTo>
                    <a:pt x="5625798" y="10264"/>
                  </a:lnTo>
                  <a:lnTo>
                    <a:pt x="5625798" y="0"/>
                  </a:lnTo>
                  <a:close/>
                </a:path>
              </a:pathLst>
            </a:custGeom>
            <a:solidFill>
              <a:srgbClr val="D3D3D3"/>
            </a:solidFill>
          </p:spPr>
          <p:txBody>
            <a:bodyPr wrap="square" lIns="0" tIns="0" rIns="0" bIns="0" rtlCol="0"/>
            <a:lstStyle/>
            <a:p>
              <a:endParaRPr/>
            </a:p>
          </p:txBody>
        </p:sp>
        <p:sp>
          <p:nvSpPr>
            <p:cNvPr id="353" name="object 353"/>
            <p:cNvSpPr/>
            <p:nvPr/>
          </p:nvSpPr>
          <p:spPr>
            <a:xfrm>
              <a:off x="206565" y="3124300"/>
              <a:ext cx="18081625" cy="10795"/>
            </a:xfrm>
            <a:custGeom>
              <a:avLst/>
              <a:gdLst/>
              <a:ahLst/>
              <a:cxnLst/>
              <a:rect l="l" t="t" r="r" b="b"/>
              <a:pathLst>
                <a:path w="18081625" h="10794">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354" name="object 354"/>
            <p:cNvSpPr/>
            <p:nvPr/>
          </p:nvSpPr>
          <p:spPr>
            <a:xfrm>
              <a:off x="200025" y="3124368"/>
              <a:ext cx="18087975" cy="10795"/>
            </a:xfrm>
            <a:custGeom>
              <a:avLst/>
              <a:gdLst/>
              <a:ahLst/>
              <a:cxnLst/>
              <a:rect l="l" t="t" r="r" b="b"/>
              <a:pathLst>
                <a:path w="18087975" h="10794">
                  <a:moveTo>
                    <a:pt x="18087976" y="0"/>
                  </a:moveTo>
                  <a:lnTo>
                    <a:pt x="0" y="0"/>
                  </a:lnTo>
                  <a:lnTo>
                    <a:pt x="0" y="10264"/>
                  </a:lnTo>
                  <a:lnTo>
                    <a:pt x="18087976" y="10264"/>
                  </a:lnTo>
                  <a:lnTo>
                    <a:pt x="18087976" y="0"/>
                  </a:lnTo>
                  <a:close/>
                </a:path>
              </a:pathLst>
            </a:custGeom>
            <a:solidFill>
              <a:srgbClr val="D3D3D3"/>
            </a:solidFill>
          </p:spPr>
          <p:txBody>
            <a:bodyPr wrap="square" lIns="0" tIns="0" rIns="0" bIns="0" rtlCol="0"/>
            <a:lstStyle/>
            <a:p>
              <a:endParaRPr/>
            </a:p>
          </p:txBody>
        </p:sp>
        <p:sp>
          <p:nvSpPr>
            <p:cNvPr id="355" name="object 355"/>
            <p:cNvSpPr/>
            <p:nvPr/>
          </p:nvSpPr>
          <p:spPr>
            <a:xfrm>
              <a:off x="206565" y="3319324"/>
              <a:ext cx="18081625" cy="10795"/>
            </a:xfrm>
            <a:custGeom>
              <a:avLst/>
              <a:gdLst/>
              <a:ahLst/>
              <a:cxnLst/>
              <a:rect l="l" t="t" r="r" b="b"/>
              <a:pathLst>
                <a:path w="18081625" h="10795">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356" name="object 356"/>
            <p:cNvSpPr/>
            <p:nvPr/>
          </p:nvSpPr>
          <p:spPr>
            <a:xfrm>
              <a:off x="200025" y="3319393"/>
              <a:ext cx="18087975" cy="10795"/>
            </a:xfrm>
            <a:custGeom>
              <a:avLst/>
              <a:gdLst/>
              <a:ahLst/>
              <a:cxnLst/>
              <a:rect l="l" t="t" r="r" b="b"/>
              <a:pathLst>
                <a:path w="18087975" h="10795">
                  <a:moveTo>
                    <a:pt x="18087976" y="0"/>
                  </a:moveTo>
                  <a:lnTo>
                    <a:pt x="0" y="0"/>
                  </a:lnTo>
                  <a:lnTo>
                    <a:pt x="0" y="10264"/>
                  </a:lnTo>
                  <a:lnTo>
                    <a:pt x="18087976" y="10264"/>
                  </a:lnTo>
                  <a:lnTo>
                    <a:pt x="18087976" y="0"/>
                  </a:lnTo>
                  <a:close/>
                </a:path>
              </a:pathLst>
            </a:custGeom>
            <a:solidFill>
              <a:srgbClr val="D3D3D3"/>
            </a:solidFill>
          </p:spPr>
          <p:txBody>
            <a:bodyPr wrap="square" lIns="0" tIns="0" rIns="0" bIns="0" rtlCol="0"/>
            <a:lstStyle/>
            <a:p>
              <a:endParaRPr/>
            </a:p>
          </p:txBody>
        </p:sp>
        <p:sp>
          <p:nvSpPr>
            <p:cNvPr id="357" name="object 357"/>
            <p:cNvSpPr/>
            <p:nvPr/>
          </p:nvSpPr>
          <p:spPr>
            <a:xfrm>
              <a:off x="12668830" y="3514759"/>
              <a:ext cx="5619750" cy="10795"/>
            </a:xfrm>
            <a:custGeom>
              <a:avLst/>
              <a:gdLst/>
              <a:ahLst/>
              <a:cxnLst/>
              <a:rect l="l" t="t" r="r" b="b"/>
              <a:pathLst>
                <a:path w="5619750" h="10795">
                  <a:moveTo>
                    <a:pt x="5619170" y="0"/>
                  </a:moveTo>
                  <a:lnTo>
                    <a:pt x="0" y="0"/>
                  </a:lnTo>
                  <a:lnTo>
                    <a:pt x="0" y="10264"/>
                  </a:lnTo>
                  <a:lnTo>
                    <a:pt x="5619170" y="10264"/>
                  </a:lnTo>
                  <a:lnTo>
                    <a:pt x="5619170" y="0"/>
                  </a:lnTo>
                  <a:close/>
                </a:path>
              </a:pathLst>
            </a:custGeom>
            <a:solidFill>
              <a:srgbClr val="D3D3D3"/>
            </a:solidFill>
          </p:spPr>
          <p:txBody>
            <a:bodyPr wrap="square" lIns="0" tIns="0" rIns="0" bIns="0" rtlCol="0"/>
            <a:lstStyle/>
            <a:p>
              <a:endParaRPr/>
            </a:p>
          </p:txBody>
        </p:sp>
        <p:sp>
          <p:nvSpPr>
            <p:cNvPr id="358" name="object 358"/>
            <p:cNvSpPr/>
            <p:nvPr/>
          </p:nvSpPr>
          <p:spPr>
            <a:xfrm>
              <a:off x="12662202" y="3514691"/>
              <a:ext cx="5626100" cy="10795"/>
            </a:xfrm>
            <a:custGeom>
              <a:avLst/>
              <a:gdLst/>
              <a:ahLst/>
              <a:cxnLst/>
              <a:rect l="l" t="t" r="r" b="b"/>
              <a:pathLst>
                <a:path w="5626100" h="10795">
                  <a:moveTo>
                    <a:pt x="5625798" y="0"/>
                  </a:moveTo>
                  <a:lnTo>
                    <a:pt x="0" y="0"/>
                  </a:lnTo>
                  <a:lnTo>
                    <a:pt x="0" y="10264"/>
                  </a:lnTo>
                  <a:lnTo>
                    <a:pt x="5625798" y="10264"/>
                  </a:lnTo>
                  <a:lnTo>
                    <a:pt x="5625798" y="0"/>
                  </a:lnTo>
                  <a:close/>
                </a:path>
              </a:pathLst>
            </a:custGeom>
            <a:solidFill>
              <a:srgbClr val="D3D3D3"/>
            </a:solidFill>
          </p:spPr>
          <p:txBody>
            <a:bodyPr wrap="square" lIns="0" tIns="0" rIns="0" bIns="0" rtlCol="0"/>
            <a:lstStyle/>
            <a:p>
              <a:endParaRPr/>
            </a:p>
          </p:txBody>
        </p:sp>
        <p:sp>
          <p:nvSpPr>
            <p:cNvPr id="359" name="object 359"/>
            <p:cNvSpPr/>
            <p:nvPr/>
          </p:nvSpPr>
          <p:spPr>
            <a:xfrm>
              <a:off x="12668830" y="3710057"/>
              <a:ext cx="5619750" cy="10795"/>
            </a:xfrm>
            <a:custGeom>
              <a:avLst/>
              <a:gdLst/>
              <a:ahLst/>
              <a:cxnLst/>
              <a:rect l="l" t="t" r="r" b="b"/>
              <a:pathLst>
                <a:path w="5619750" h="10795">
                  <a:moveTo>
                    <a:pt x="5619170" y="0"/>
                  </a:moveTo>
                  <a:lnTo>
                    <a:pt x="0" y="0"/>
                  </a:lnTo>
                  <a:lnTo>
                    <a:pt x="0" y="10264"/>
                  </a:lnTo>
                  <a:lnTo>
                    <a:pt x="5619170" y="10264"/>
                  </a:lnTo>
                  <a:lnTo>
                    <a:pt x="5619170" y="0"/>
                  </a:lnTo>
                  <a:close/>
                </a:path>
              </a:pathLst>
            </a:custGeom>
            <a:solidFill>
              <a:srgbClr val="D3D3D3"/>
            </a:solidFill>
          </p:spPr>
          <p:txBody>
            <a:bodyPr wrap="square" lIns="0" tIns="0" rIns="0" bIns="0" rtlCol="0"/>
            <a:lstStyle/>
            <a:p>
              <a:endParaRPr/>
            </a:p>
          </p:txBody>
        </p:sp>
        <p:sp>
          <p:nvSpPr>
            <p:cNvPr id="360" name="object 360"/>
            <p:cNvSpPr/>
            <p:nvPr/>
          </p:nvSpPr>
          <p:spPr>
            <a:xfrm>
              <a:off x="12662202" y="3710126"/>
              <a:ext cx="5626100" cy="10795"/>
            </a:xfrm>
            <a:custGeom>
              <a:avLst/>
              <a:gdLst/>
              <a:ahLst/>
              <a:cxnLst/>
              <a:rect l="l" t="t" r="r" b="b"/>
              <a:pathLst>
                <a:path w="5626100" h="10795">
                  <a:moveTo>
                    <a:pt x="5625798" y="0"/>
                  </a:moveTo>
                  <a:lnTo>
                    <a:pt x="0" y="0"/>
                  </a:lnTo>
                  <a:lnTo>
                    <a:pt x="0" y="10264"/>
                  </a:lnTo>
                  <a:lnTo>
                    <a:pt x="5625798" y="10264"/>
                  </a:lnTo>
                  <a:lnTo>
                    <a:pt x="5625798" y="0"/>
                  </a:lnTo>
                  <a:close/>
                </a:path>
              </a:pathLst>
            </a:custGeom>
            <a:solidFill>
              <a:srgbClr val="D3D3D3"/>
            </a:solidFill>
          </p:spPr>
          <p:txBody>
            <a:bodyPr wrap="square" lIns="0" tIns="0" rIns="0" bIns="0" rtlCol="0"/>
            <a:lstStyle/>
            <a:p>
              <a:endParaRPr/>
            </a:p>
          </p:txBody>
        </p:sp>
        <p:sp>
          <p:nvSpPr>
            <p:cNvPr id="361" name="object 361"/>
            <p:cNvSpPr/>
            <p:nvPr/>
          </p:nvSpPr>
          <p:spPr>
            <a:xfrm>
              <a:off x="12668830" y="3905081"/>
              <a:ext cx="5619750" cy="10795"/>
            </a:xfrm>
            <a:custGeom>
              <a:avLst/>
              <a:gdLst/>
              <a:ahLst/>
              <a:cxnLst/>
              <a:rect l="l" t="t" r="r" b="b"/>
              <a:pathLst>
                <a:path w="5619750" h="10795">
                  <a:moveTo>
                    <a:pt x="5619170" y="0"/>
                  </a:moveTo>
                  <a:lnTo>
                    <a:pt x="0" y="0"/>
                  </a:lnTo>
                  <a:lnTo>
                    <a:pt x="0" y="10264"/>
                  </a:lnTo>
                  <a:lnTo>
                    <a:pt x="5619170" y="10264"/>
                  </a:lnTo>
                  <a:lnTo>
                    <a:pt x="5619170" y="0"/>
                  </a:lnTo>
                  <a:close/>
                </a:path>
              </a:pathLst>
            </a:custGeom>
            <a:solidFill>
              <a:srgbClr val="D3D3D3"/>
            </a:solidFill>
          </p:spPr>
          <p:txBody>
            <a:bodyPr wrap="square" lIns="0" tIns="0" rIns="0" bIns="0" rtlCol="0"/>
            <a:lstStyle/>
            <a:p>
              <a:endParaRPr/>
            </a:p>
          </p:txBody>
        </p:sp>
        <p:sp>
          <p:nvSpPr>
            <p:cNvPr id="362" name="object 362"/>
            <p:cNvSpPr/>
            <p:nvPr/>
          </p:nvSpPr>
          <p:spPr>
            <a:xfrm>
              <a:off x="12662202" y="3905150"/>
              <a:ext cx="5626100" cy="10795"/>
            </a:xfrm>
            <a:custGeom>
              <a:avLst/>
              <a:gdLst/>
              <a:ahLst/>
              <a:cxnLst/>
              <a:rect l="l" t="t" r="r" b="b"/>
              <a:pathLst>
                <a:path w="5626100" h="10795">
                  <a:moveTo>
                    <a:pt x="5625798" y="0"/>
                  </a:moveTo>
                  <a:lnTo>
                    <a:pt x="0" y="0"/>
                  </a:lnTo>
                  <a:lnTo>
                    <a:pt x="0" y="10264"/>
                  </a:lnTo>
                  <a:lnTo>
                    <a:pt x="5625798" y="10264"/>
                  </a:lnTo>
                  <a:lnTo>
                    <a:pt x="5625798" y="0"/>
                  </a:lnTo>
                  <a:close/>
                </a:path>
              </a:pathLst>
            </a:custGeom>
            <a:solidFill>
              <a:srgbClr val="D3D3D3"/>
            </a:solidFill>
          </p:spPr>
          <p:txBody>
            <a:bodyPr wrap="square" lIns="0" tIns="0" rIns="0" bIns="0" rtlCol="0"/>
            <a:lstStyle/>
            <a:p>
              <a:endParaRPr/>
            </a:p>
          </p:txBody>
        </p:sp>
        <p:sp>
          <p:nvSpPr>
            <p:cNvPr id="363" name="object 363"/>
            <p:cNvSpPr/>
            <p:nvPr/>
          </p:nvSpPr>
          <p:spPr>
            <a:xfrm>
              <a:off x="206565" y="4100516"/>
              <a:ext cx="18081625" cy="10795"/>
            </a:xfrm>
            <a:custGeom>
              <a:avLst/>
              <a:gdLst/>
              <a:ahLst/>
              <a:cxnLst/>
              <a:rect l="l" t="t" r="r" b="b"/>
              <a:pathLst>
                <a:path w="18081625" h="10795">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364" name="object 364"/>
            <p:cNvSpPr/>
            <p:nvPr/>
          </p:nvSpPr>
          <p:spPr>
            <a:xfrm>
              <a:off x="200025" y="4100448"/>
              <a:ext cx="18087975" cy="10795"/>
            </a:xfrm>
            <a:custGeom>
              <a:avLst/>
              <a:gdLst/>
              <a:ahLst/>
              <a:cxnLst/>
              <a:rect l="l" t="t" r="r" b="b"/>
              <a:pathLst>
                <a:path w="18087975" h="10795">
                  <a:moveTo>
                    <a:pt x="18087976" y="0"/>
                  </a:moveTo>
                  <a:lnTo>
                    <a:pt x="0" y="0"/>
                  </a:lnTo>
                  <a:lnTo>
                    <a:pt x="0" y="10264"/>
                  </a:lnTo>
                  <a:lnTo>
                    <a:pt x="18087976" y="10264"/>
                  </a:lnTo>
                  <a:lnTo>
                    <a:pt x="18087976" y="0"/>
                  </a:lnTo>
                  <a:close/>
                </a:path>
              </a:pathLst>
            </a:custGeom>
            <a:solidFill>
              <a:srgbClr val="D3D3D3"/>
            </a:solidFill>
          </p:spPr>
          <p:txBody>
            <a:bodyPr wrap="square" lIns="0" tIns="0" rIns="0" bIns="0" rtlCol="0"/>
            <a:lstStyle/>
            <a:p>
              <a:endParaRPr/>
            </a:p>
          </p:txBody>
        </p:sp>
        <p:sp>
          <p:nvSpPr>
            <p:cNvPr id="365" name="object 365"/>
            <p:cNvSpPr/>
            <p:nvPr/>
          </p:nvSpPr>
          <p:spPr>
            <a:xfrm>
              <a:off x="206565" y="4295814"/>
              <a:ext cx="18081625" cy="10795"/>
            </a:xfrm>
            <a:custGeom>
              <a:avLst/>
              <a:gdLst/>
              <a:ahLst/>
              <a:cxnLst/>
              <a:rect l="l" t="t" r="r" b="b"/>
              <a:pathLst>
                <a:path w="18081625" h="10795">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366" name="object 366"/>
            <p:cNvSpPr/>
            <p:nvPr/>
          </p:nvSpPr>
          <p:spPr>
            <a:xfrm>
              <a:off x="200025" y="4295883"/>
              <a:ext cx="18087975" cy="10795"/>
            </a:xfrm>
            <a:custGeom>
              <a:avLst/>
              <a:gdLst/>
              <a:ahLst/>
              <a:cxnLst/>
              <a:rect l="l" t="t" r="r" b="b"/>
              <a:pathLst>
                <a:path w="18087975" h="10795">
                  <a:moveTo>
                    <a:pt x="18087976" y="0"/>
                  </a:moveTo>
                  <a:lnTo>
                    <a:pt x="0" y="0"/>
                  </a:lnTo>
                  <a:lnTo>
                    <a:pt x="0" y="10264"/>
                  </a:lnTo>
                  <a:lnTo>
                    <a:pt x="18087976" y="10264"/>
                  </a:lnTo>
                  <a:lnTo>
                    <a:pt x="18087976" y="0"/>
                  </a:lnTo>
                  <a:close/>
                </a:path>
              </a:pathLst>
            </a:custGeom>
            <a:solidFill>
              <a:srgbClr val="D3D3D3"/>
            </a:solidFill>
          </p:spPr>
          <p:txBody>
            <a:bodyPr wrap="square" lIns="0" tIns="0" rIns="0" bIns="0" rtlCol="0"/>
            <a:lstStyle/>
            <a:p>
              <a:endParaRPr/>
            </a:p>
          </p:txBody>
        </p:sp>
        <p:sp>
          <p:nvSpPr>
            <p:cNvPr id="367" name="object 367"/>
            <p:cNvSpPr/>
            <p:nvPr/>
          </p:nvSpPr>
          <p:spPr>
            <a:xfrm>
              <a:off x="206565" y="4490839"/>
              <a:ext cx="18081625" cy="10795"/>
            </a:xfrm>
            <a:custGeom>
              <a:avLst/>
              <a:gdLst/>
              <a:ahLst/>
              <a:cxnLst/>
              <a:rect l="l" t="t" r="r" b="b"/>
              <a:pathLst>
                <a:path w="18081625" h="10795">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368" name="object 368"/>
            <p:cNvSpPr/>
            <p:nvPr/>
          </p:nvSpPr>
          <p:spPr>
            <a:xfrm>
              <a:off x="200025" y="4490907"/>
              <a:ext cx="18087975" cy="10795"/>
            </a:xfrm>
            <a:custGeom>
              <a:avLst/>
              <a:gdLst/>
              <a:ahLst/>
              <a:cxnLst/>
              <a:rect l="l" t="t" r="r" b="b"/>
              <a:pathLst>
                <a:path w="18087975" h="10795">
                  <a:moveTo>
                    <a:pt x="18087976" y="0"/>
                  </a:moveTo>
                  <a:lnTo>
                    <a:pt x="0" y="0"/>
                  </a:lnTo>
                  <a:lnTo>
                    <a:pt x="0" y="10264"/>
                  </a:lnTo>
                  <a:lnTo>
                    <a:pt x="18087976" y="10264"/>
                  </a:lnTo>
                  <a:lnTo>
                    <a:pt x="18087976" y="0"/>
                  </a:lnTo>
                  <a:close/>
                </a:path>
              </a:pathLst>
            </a:custGeom>
            <a:solidFill>
              <a:srgbClr val="D3D3D3"/>
            </a:solidFill>
          </p:spPr>
          <p:txBody>
            <a:bodyPr wrap="square" lIns="0" tIns="0" rIns="0" bIns="0" rtlCol="0"/>
            <a:lstStyle/>
            <a:p>
              <a:endParaRPr/>
            </a:p>
          </p:txBody>
        </p:sp>
        <p:sp>
          <p:nvSpPr>
            <p:cNvPr id="369" name="object 369"/>
            <p:cNvSpPr/>
            <p:nvPr/>
          </p:nvSpPr>
          <p:spPr>
            <a:xfrm>
              <a:off x="206565" y="4686274"/>
              <a:ext cx="18081625" cy="10795"/>
            </a:xfrm>
            <a:custGeom>
              <a:avLst/>
              <a:gdLst/>
              <a:ahLst/>
              <a:cxnLst/>
              <a:rect l="l" t="t" r="r" b="b"/>
              <a:pathLst>
                <a:path w="18081625" h="10795">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370" name="object 370"/>
            <p:cNvSpPr/>
            <p:nvPr/>
          </p:nvSpPr>
          <p:spPr>
            <a:xfrm>
              <a:off x="200025" y="4686206"/>
              <a:ext cx="18087975" cy="10795"/>
            </a:xfrm>
            <a:custGeom>
              <a:avLst/>
              <a:gdLst/>
              <a:ahLst/>
              <a:cxnLst/>
              <a:rect l="l" t="t" r="r" b="b"/>
              <a:pathLst>
                <a:path w="18087975" h="10795">
                  <a:moveTo>
                    <a:pt x="18087976" y="0"/>
                  </a:moveTo>
                  <a:lnTo>
                    <a:pt x="0" y="0"/>
                  </a:lnTo>
                  <a:lnTo>
                    <a:pt x="0" y="10264"/>
                  </a:lnTo>
                  <a:lnTo>
                    <a:pt x="18087976" y="10264"/>
                  </a:lnTo>
                  <a:lnTo>
                    <a:pt x="18087976" y="0"/>
                  </a:lnTo>
                  <a:close/>
                </a:path>
              </a:pathLst>
            </a:custGeom>
            <a:solidFill>
              <a:srgbClr val="D3D3D3"/>
            </a:solidFill>
          </p:spPr>
          <p:txBody>
            <a:bodyPr wrap="square" lIns="0" tIns="0" rIns="0" bIns="0" rtlCol="0"/>
            <a:lstStyle/>
            <a:p>
              <a:endParaRPr/>
            </a:p>
          </p:txBody>
        </p:sp>
        <p:sp>
          <p:nvSpPr>
            <p:cNvPr id="371" name="object 371"/>
            <p:cNvSpPr/>
            <p:nvPr/>
          </p:nvSpPr>
          <p:spPr>
            <a:xfrm>
              <a:off x="206565" y="4881572"/>
              <a:ext cx="18081625" cy="10795"/>
            </a:xfrm>
            <a:custGeom>
              <a:avLst/>
              <a:gdLst/>
              <a:ahLst/>
              <a:cxnLst/>
              <a:rect l="l" t="t" r="r" b="b"/>
              <a:pathLst>
                <a:path w="18081625" h="10795">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372" name="object 372"/>
            <p:cNvSpPr/>
            <p:nvPr/>
          </p:nvSpPr>
          <p:spPr>
            <a:xfrm>
              <a:off x="200025" y="4881640"/>
              <a:ext cx="18087975" cy="10795"/>
            </a:xfrm>
            <a:custGeom>
              <a:avLst/>
              <a:gdLst/>
              <a:ahLst/>
              <a:cxnLst/>
              <a:rect l="l" t="t" r="r" b="b"/>
              <a:pathLst>
                <a:path w="18087975" h="10795">
                  <a:moveTo>
                    <a:pt x="18087976" y="0"/>
                  </a:moveTo>
                  <a:lnTo>
                    <a:pt x="0" y="0"/>
                  </a:lnTo>
                  <a:lnTo>
                    <a:pt x="0" y="10264"/>
                  </a:lnTo>
                  <a:lnTo>
                    <a:pt x="18087976" y="10264"/>
                  </a:lnTo>
                  <a:lnTo>
                    <a:pt x="18087976" y="0"/>
                  </a:lnTo>
                  <a:close/>
                </a:path>
              </a:pathLst>
            </a:custGeom>
            <a:solidFill>
              <a:srgbClr val="D3D3D3"/>
            </a:solidFill>
          </p:spPr>
          <p:txBody>
            <a:bodyPr wrap="square" lIns="0" tIns="0" rIns="0" bIns="0" rtlCol="0"/>
            <a:lstStyle/>
            <a:p>
              <a:endParaRPr/>
            </a:p>
          </p:txBody>
        </p:sp>
        <p:sp>
          <p:nvSpPr>
            <p:cNvPr id="373" name="object 373"/>
            <p:cNvSpPr/>
            <p:nvPr/>
          </p:nvSpPr>
          <p:spPr>
            <a:xfrm>
              <a:off x="206565" y="5076596"/>
              <a:ext cx="18081625" cy="10795"/>
            </a:xfrm>
            <a:custGeom>
              <a:avLst/>
              <a:gdLst/>
              <a:ahLst/>
              <a:cxnLst/>
              <a:rect l="l" t="t" r="r" b="b"/>
              <a:pathLst>
                <a:path w="18081625" h="10795">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374" name="object 374"/>
            <p:cNvSpPr/>
            <p:nvPr/>
          </p:nvSpPr>
          <p:spPr>
            <a:xfrm>
              <a:off x="200025" y="5076665"/>
              <a:ext cx="18087975" cy="10795"/>
            </a:xfrm>
            <a:custGeom>
              <a:avLst/>
              <a:gdLst/>
              <a:ahLst/>
              <a:cxnLst/>
              <a:rect l="l" t="t" r="r" b="b"/>
              <a:pathLst>
                <a:path w="18087975" h="10795">
                  <a:moveTo>
                    <a:pt x="18087976" y="0"/>
                  </a:moveTo>
                  <a:lnTo>
                    <a:pt x="0" y="0"/>
                  </a:lnTo>
                  <a:lnTo>
                    <a:pt x="0" y="10264"/>
                  </a:lnTo>
                  <a:lnTo>
                    <a:pt x="18087976" y="10264"/>
                  </a:lnTo>
                  <a:lnTo>
                    <a:pt x="18087976" y="0"/>
                  </a:lnTo>
                  <a:close/>
                </a:path>
              </a:pathLst>
            </a:custGeom>
            <a:solidFill>
              <a:srgbClr val="D3D3D3"/>
            </a:solidFill>
          </p:spPr>
          <p:txBody>
            <a:bodyPr wrap="square" lIns="0" tIns="0" rIns="0" bIns="0" rtlCol="0"/>
            <a:lstStyle/>
            <a:p>
              <a:endParaRPr/>
            </a:p>
          </p:txBody>
        </p:sp>
        <p:sp>
          <p:nvSpPr>
            <p:cNvPr id="375" name="object 375"/>
            <p:cNvSpPr/>
            <p:nvPr/>
          </p:nvSpPr>
          <p:spPr>
            <a:xfrm>
              <a:off x="206565" y="5272031"/>
              <a:ext cx="18081625" cy="10795"/>
            </a:xfrm>
            <a:custGeom>
              <a:avLst/>
              <a:gdLst/>
              <a:ahLst/>
              <a:cxnLst/>
              <a:rect l="l" t="t" r="r" b="b"/>
              <a:pathLst>
                <a:path w="18081625" h="10795">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376" name="object 376"/>
            <p:cNvSpPr/>
            <p:nvPr/>
          </p:nvSpPr>
          <p:spPr>
            <a:xfrm>
              <a:off x="200025" y="5271963"/>
              <a:ext cx="18087975" cy="10795"/>
            </a:xfrm>
            <a:custGeom>
              <a:avLst/>
              <a:gdLst/>
              <a:ahLst/>
              <a:cxnLst/>
              <a:rect l="l" t="t" r="r" b="b"/>
              <a:pathLst>
                <a:path w="18087975" h="10795">
                  <a:moveTo>
                    <a:pt x="18087976" y="0"/>
                  </a:moveTo>
                  <a:lnTo>
                    <a:pt x="0" y="0"/>
                  </a:lnTo>
                  <a:lnTo>
                    <a:pt x="0" y="10264"/>
                  </a:lnTo>
                  <a:lnTo>
                    <a:pt x="18087976" y="10264"/>
                  </a:lnTo>
                  <a:lnTo>
                    <a:pt x="18087976" y="0"/>
                  </a:lnTo>
                  <a:close/>
                </a:path>
              </a:pathLst>
            </a:custGeom>
            <a:solidFill>
              <a:srgbClr val="D3D3D3"/>
            </a:solidFill>
          </p:spPr>
          <p:txBody>
            <a:bodyPr wrap="square" lIns="0" tIns="0" rIns="0" bIns="0" rtlCol="0"/>
            <a:lstStyle/>
            <a:p>
              <a:endParaRPr/>
            </a:p>
          </p:txBody>
        </p:sp>
        <p:sp>
          <p:nvSpPr>
            <p:cNvPr id="377" name="object 377"/>
            <p:cNvSpPr/>
            <p:nvPr/>
          </p:nvSpPr>
          <p:spPr>
            <a:xfrm>
              <a:off x="206565" y="5467329"/>
              <a:ext cx="18081625" cy="10795"/>
            </a:xfrm>
            <a:custGeom>
              <a:avLst/>
              <a:gdLst/>
              <a:ahLst/>
              <a:cxnLst/>
              <a:rect l="l" t="t" r="r" b="b"/>
              <a:pathLst>
                <a:path w="18081625" h="10795">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378" name="object 378"/>
            <p:cNvSpPr/>
            <p:nvPr/>
          </p:nvSpPr>
          <p:spPr>
            <a:xfrm>
              <a:off x="200025" y="5467398"/>
              <a:ext cx="18087975" cy="10795"/>
            </a:xfrm>
            <a:custGeom>
              <a:avLst/>
              <a:gdLst/>
              <a:ahLst/>
              <a:cxnLst/>
              <a:rect l="l" t="t" r="r" b="b"/>
              <a:pathLst>
                <a:path w="18087975" h="10795">
                  <a:moveTo>
                    <a:pt x="18087976" y="0"/>
                  </a:moveTo>
                  <a:lnTo>
                    <a:pt x="0" y="0"/>
                  </a:lnTo>
                  <a:lnTo>
                    <a:pt x="0" y="10264"/>
                  </a:lnTo>
                  <a:lnTo>
                    <a:pt x="18087976" y="10264"/>
                  </a:lnTo>
                  <a:lnTo>
                    <a:pt x="18087976" y="0"/>
                  </a:lnTo>
                  <a:close/>
                </a:path>
              </a:pathLst>
            </a:custGeom>
            <a:solidFill>
              <a:srgbClr val="D3D3D3"/>
            </a:solidFill>
          </p:spPr>
          <p:txBody>
            <a:bodyPr wrap="square" lIns="0" tIns="0" rIns="0" bIns="0" rtlCol="0"/>
            <a:lstStyle/>
            <a:p>
              <a:endParaRPr/>
            </a:p>
          </p:txBody>
        </p:sp>
        <p:sp>
          <p:nvSpPr>
            <p:cNvPr id="379" name="object 379"/>
            <p:cNvSpPr/>
            <p:nvPr/>
          </p:nvSpPr>
          <p:spPr>
            <a:xfrm>
              <a:off x="206565" y="5662354"/>
              <a:ext cx="18081625" cy="10795"/>
            </a:xfrm>
            <a:custGeom>
              <a:avLst/>
              <a:gdLst/>
              <a:ahLst/>
              <a:cxnLst/>
              <a:rect l="l" t="t" r="r" b="b"/>
              <a:pathLst>
                <a:path w="18081625" h="10795">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380" name="object 380"/>
            <p:cNvSpPr/>
            <p:nvPr/>
          </p:nvSpPr>
          <p:spPr>
            <a:xfrm>
              <a:off x="200025" y="5662422"/>
              <a:ext cx="18087975" cy="10795"/>
            </a:xfrm>
            <a:custGeom>
              <a:avLst/>
              <a:gdLst/>
              <a:ahLst/>
              <a:cxnLst/>
              <a:rect l="l" t="t" r="r" b="b"/>
              <a:pathLst>
                <a:path w="18087975" h="10795">
                  <a:moveTo>
                    <a:pt x="18087976" y="0"/>
                  </a:moveTo>
                  <a:lnTo>
                    <a:pt x="0" y="0"/>
                  </a:lnTo>
                  <a:lnTo>
                    <a:pt x="0" y="10264"/>
                  </a:lnTo>
                  <a:lnTo>
                    <a:pt x="18087976" y="10264"/>
                  </a:lnTo>
                  <a:lnTo>
                    <a:pt x="18087976" y="0"/>
                  </a:lnTo>
                  <a:close/>
                </a:path>
              </a:pathLst>
            </a:custGeom>
            <a:solidFill>
              <a:srgbClr val="D3D3D3"/>
            </a:solidFill>
          </p:spPr>
          <p:txBody>
            <a:bodyPr wrap="square" lIns="0" tIns="0" rIns="0" bIns="0" rtlCol="0"/>
            <a:lstStyle/>
            <a:p>
              <a:endParaRPr/>
            </a:p>
          </p:txBody>
        </p:sp>
        <p:sp>
          <p:nvSpPr>
            <p:cNvPr id="381" name="object 381"/>
            <p:cNvSpPr/>
            <p:nvPr/>
          </p:nvSpPr>
          <p:spPr>
            <a:xfrm>
              <a:off x="206565" y="5857788"/>
              <a:ext cx="18081625" cy="10795"/>
            </a:xfrm>
            <a:custGeom>
              <a:avLst/>
              <a:gdLst/>
              <a:ahLst/>
              <a:cxnLst/>
              <a:rect l="l" t="t" r="r" b="b"/>
              <a:pathLst>
                <a:path w="18081625" h="10795">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382" name="object 382"/>
            <p:cNvSpPr/>
            <p:nvPr/>
          </p:nvSpPr>
          <p:spPr>
            <a:xfrm>
              <a:off x="200025" y="5857720"/>
              <a:ext cx="18087975" cy="10795"/>
            </a:xfrm>
            <a:custGeom>
              <a:avLst/>
              <a:gdLst/>
              <a:ahLst/>
              <a:cxnLst/>
              <a:rect l="l" t="t" r="r" b="b"/>
              <a:pathLst>
                <a:path w="18087975" h="10795">
                  <a:moveTo>
                    <a:pt x="18087976" y="0"/>
                  </a:moveTo>
                  <a:lnTo>
                    <a:pt x="0" y="0"/>
                  </a:lnTo>
                  <a:lnTo>
                    <a:pt x="0" y="10264"/>
                  </a:lnTo>
                  <a:lnTo>
                    <a:pt x="18087976" y="10264"/>
                  </a:lnTo>
                  <a:lnTo>
                    <a:pt x="18087976" y="0"/>
                  </a:lnTo>
                  <a:close/>
                </a:path>
              </a:pathLst>
            </a:custGeom>
            <a:solidFill>
              <a:srgbClr val="D3D3D3"/>
            </a:solidFill>
          </p:spPr>
          <p:txBody>
            <a:bodyPr wrap="square" lIns="0" tIns="0" rIns="0" bIns="0" rtlCol="0"/>
            <a:lstStyle/>
            <a:p>
              <a:endParaRPr/>
            </a:p>
          </p:txBody>
        </p:sp>
        <p:sp>
          <p:nvSpPr>
            <p:cNvPr id="383" name="object 383"/>
            <p:cNvSpPr/>
            <p:nvPr/>
          </p:nvSpPr>
          <p:spPr>
            <a:xfrm>
              <a:off x="206565" y="6053086"/>
              <a:ext cx="18081625" cy="10795"/>
            </a:xfrm>
            <a:custGeom>
              <a:avLst/>
              <a:gdLst/>
              <a:ahLst/>
              <a:cxnLst/>
              <a:rect l="l" t="t" r="r" b="b"/>
              <a:pathLst>
                <a:path w="18081625" h="10795">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384" name="object 384"/>
            <p:cNvSpPr/>
            <p:nvPr/>
          </p:nvSpPr>
          <p:spPr>
            <a:xfrm>
              <a:off x="200025" y="6053155"/>
              <a:ext cx="18087975" cy="10795"/>
            </a:xfrm>
            <a:custGeom>
              <a:avLst/>
              <a:gdLst/>
              <a:ahLst/>
              <a:cxnLst/>
              <a:rect l="l" t="t" r="r" b="b"/>
              <a:pathLst>
                <a:path w="18087975" h="10795">
                  <a:moveTo>
                    <a:pt x="18087976" y="0"/>
                  </a:moveTo>
                  <a:lnTo>
                    <a:pt x="0" y="0"/>
                  </a:lnTo>
                  <a:lnTo>
                    <a:pt x="0" y="10264"/>
                  </a:lnTo>
                  <a:lnTo>
                    <a:pt x="18087976" y="10264"/>
                  </a:lnTo>
                  <a:lnTo>
                    <a:pt x="18087976" y="0"/>
                  </a:lnTo>
                  <a:close/>
                </a:path>
              </a:pathLst>
            </a:custGeom>
            <a:solidFill>
              <a:srgbClr val="D3D3D3"/>
            </a:solidFill>
          </p:spPr>
          <p:txBody>
            <a:bodyPr wrap="square" lIns="0" tIns="0" rIns="0" bIns="0" rtlCol="0"/>
            <a:lstStyle/>
            <a:p>
              <a:endParaRPr/>
            </a:p>
          </p:txBody>
        </p:sp>
        <p:sp>
          <p:nvSpPr>
            <p:cNvPr id="385" name="object 385"/>
            <p:cNvSpPr/>
            <p:nvPr/>
          </p:nvSpPr>
          <p:spPr>
            <a:xfrm>
              <a:off x="206565" y="6248111"/>
              <a:ext cx="18081625" cy="10795"/>
            </a:xfrm>
            <a:custGeom>
              <a:avLst/>
              <a:gdLst/>
              <a:ahLst/>
              <a:cxnLst/>
              <a:rect l="l" t="t" r="r" b="b"/>
              <a:pathLst>
                <a:path w="18081625" h="10795">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386" name="object 386"/>
            <p:cNvSpPr/>
            <p:nvPr/>
          </p:nvSpPr>
          <p:spPr>
            <a:xfrm>
              <a:off x="200025" y="6248179"/>
              <a:ext cx="18087975" cy="10795"/>
            </a:xfrm>
            <a:custGeom>
              <a:avLst/>
              <a:gdLst/>
              <a:ahLst/>
              <a:cxnLst/>
              <a:rect l="l" t="t" r="r" b="b"/>
              <a:pathLst>
                <a:path w="18087975" h="10795">
                  <a:moveTo>
                    <a:pt x="18087976" y="0"/>
                  </a:moveTo>
                  <a:lnTo>
                    <a:pt x="0" y="0"/>
                  </a:lnTo>
                  <a:lnTo>
                    <a:pt x="0" y="10264"/>
                  </a:lnTo>
                  <a:lnTo>
                    <a:pt x="18087976" y="10264"/>
                  </a:lnTo>
                  <a:lnTo>
                    <a:pt x="18087976" y="0"/>
                  </a:lnTo>
                  <a:close/>
                </a:path>
              </a:pathLst>
            </a:custGeom>
            <a:solidFill>
              <a:srgbClr val="D3D3D3"/>
            </a:solidFill>
          </p:spPr>
          <p:txBody>
            <a:bodyPr wrap="square" lIns="0" tIns="0" rIns="0" bIns="0" rtlCol="0"/>
            <a:lstStyle/>
            <a:p>
              <a:endParaRPr/>
            </a:p>
          </p:txBody>
        </p:sp>
        <p:sp>
          <p:nvSpPr>
            <p:cNvPr id="387" name="object 387"/>
            <p:cNvSpPr/>
            <p:nvPr/>
          </p:nvSpPr>
          <p:spPr>
            <a:xfrm>
              <a:off x="206565" y="6443546"/>
              <a:ext cx="18081625" cy="10795"/>
            </a:xfrm>
            <a:custGeom>
              <a:avLst/>
              <a:gdLst/>
              <a:ahLst/>
              <a:cxnLst/>
              <a:rect l="l" t="t" r="r" b="b"/>
              <a:pathLst>
                <a:path w="18081625" h="10795">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388" name="object 388"/>
            <p:cNvSpPr/>
            <p:nvPr/>
          </p:nvSpPr>
          <p:spPr>
            <a:xfrm>
              <a:off x="200025" y="6443477"/>
              <a:ext cx="18087975" cy="10795"/>
            </a:xfrm>
            <a:custGeom>
              <a:avLst/>
              <a:gdLst/>
              <a:ahLst/>
              <a:cxnLst/>
              <a:rect l="l" t="t" r="r" b="b"/>
              <a:pathLst>
                <a:path w="18087975" h="10795">
                  <a:moveTo>
                    <a:pt x="18087976" y="0"/>
                  </a:moveTo>
                  <a:lnTo>
                    <a:pt x="0" y="0"/>
                  </a:lnTo>
                  <a:lnTo>
                    <a:pt x="0" y="10264"/>
                  </a:lnTo>
                  <a:lnTo>
                    <a:pt x="18087976" y="10264"/>
                  </a:lnTo>
                  <a:lnTo>
                    <a:pt x="18087976" y="0"/>
                  </a:lnTo>
                  <a:close/>
                </a:path>
              </a:pathLst>
            </a:custGeom>
            <a:solidFill>
              <a:srgbClr val="D3D3D3"/>
            </a:solidFill>
          </p:spPr>
          <p:txBody>
            <a:bodyPr wrap="square" lIns="0" tIns="0" rIns="0" bIns="0" rtlCol="0"/>
            <a:lstStyle/>
            <a:p>
              <a:endParaRPr/>
            </a:p>
          </p:txBody>
        </p:sp>
        <p:sp>
          <p:nvSpPr>
            <p:cNvPr id="389" name="object 389"/>
            <p:cNvSpPr/>
            <p:nvPr/>
          </p:nvSpPr>
          <p:spPr>
            <a:xfrm>
              <a:off x="206565" y="6638844"/>
              <a:ext cx="18081625" cy="10795"/>
            </a:xfrm>
            <a:custGeom>
              <a:avLst/>
              <a:gdLst/>
              <a:ahLst/>
              <a:cxnLst/>
              <a:rect l="l" t="t" r="r" b="b"/>
              <a:pathLst>
                <a:path w="18081625" h="10795">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390" name="object 390"/>
            <p:cNvSpPr/>
            <p:nvPr/>
          </p:nvSpPr>
          <p:spPr>
            <a:xfrm>
              <a:off x="200025" y="6638912"/>
              <a:ext cx="18087975" cy="10795"/>
            </a:xfrm>
            <a:custGeom>
              <a:avLst/>
              <a:gdLst/>
              <a:ahLst/>
              <a:cxnLst/>
              <a:rect l="l" t="t" r="r" b="b"/>
              <a:pathLst>
                <a:path w="18087975" h="10795">
                  <a:moveTo>
                    <a:pt x="18087976" y="0"/>
                  </a:moveTo>
                  <a:lnTo>
                    <a:pt x="0" y="0"/>
                  </a:lnTo>
                  <a:lnTo>
                    <a:pt x="0" y="10264"/>
                  </a:lnTo>
                  <a:lnTo>
                    <a:pt x="18087976" y="10264"/>
                  </a:lnTo>
                  <a:lnTo>
                    <a:pt x="18087976" y="0"/>
                  </a:lnTo>
                  <a:close/>
                </a:path>
              </a:pathLst>
            </a:custGeom>
            <a:solidFill>
              <a:srgbClr val="D3D3D3"/>
            </a:solidFill>
          </p:spPr>
          <p:txBody>
            <a:bodyPr wrap="square" lIns="0" tIns="0" rIns="0" bIns="0" rtlCol="0"/>
            <a:lstStyle/>
            <a:p>
              <a:endParaRPr/>
            </a:p>
          </p:txBody>
        </p:sp>
        <p:sp>
          <p:nvSpPr>
            <p:cNvPr id="391" name="object 391"/>
            <p:cNvSpPr/>
            <p:nvPr/>
          </p:nvSpPr>
          <p:spPr>
            <a:xfrm>
              <a:off x="206565" y="6833868"/>
              <a:ext cx="18081625" cy="10795"/>
            </a:xfrm>
            <a:custGeom>
              <a:avLst/>
              <a:gdLst/>
              <a:ahLst/>
              <a:cxnLst/>
              <a:rect l="l" t="t" r="r" b="b"/>
              <a:pathLst>
                <a:path w="18081625" h="10795">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392" name="object 392"/>
            <p:cNvSpPr/>
            <p:nvPr/>
          </p:nvSpPr>
          <p:spPr>
            <a:xfrm>
              <a:off x="200025" y="6833936"/>
              <a:ext cx="18087975" cy="10795"/>
            </a:xfrm>
            <a:custGeom>
              <a:avLst/>
              <a:gdLst/>
              <a:ahLst/>
              <a:cxnLst/>
              <a:rect l="l" t="t" r="r" b="b"/>
              <a:pathLst>
                <a:path w="18087975" h="10795">
                  <a:moveTo>
                    <a:pt x="18087976" y="0"/>
                  </a:moveTo>
                  <a:lnTo>
                    <a:pt x="0" y="0"/>
                  </a:lnTo>
                  <a:lnTo>
                    <a:pt x="0" y="10264"/>
                  </a:lnTo>
                  <a:lnTo>
                    <a:pt x="18087976" y="10264"/>
                  </a:lnTo>
                  <a:lnTo>
                    <a:pt x="18087976" y="0"/>
                  </a:lnTo>
                  <a:close/>
                </a:path>
              </a:pathLst>
            </a:custGeom>
            <a:solidFill>
              <a:srgbClr val="D3D3D3"/>
            </a:solidFill>
          </p:spPr>
          <p:txBody>
            <a:bodyPr wrap="square" lIns="0" tIns="0" rIns="0" bIns="0" rtlCol="0"/>
            <a:lstStyle/>
            <a:p>
              <a:endParaRPr/>
            </a:p>
          </p:txBody>
        </p:sp>
        <p:sp>
          <p:nvSpPr>
            <p:cNvPr id="393" name="object 393"/>
            <p:cNvSpPr/>
            <p:nvPr/>
          </p:nvSpPr>
          <p:spPr>
            <a:xfrm>
              <a:off x="206565" y="7029303"/>
              <a:ext cx="18081625" cy="10795"/>
            </a:xfrm>
            <a:custGeom>
              <a:avLst/>
              <a:gdLst/>
              <a:ahLst/>
              <a:cxnLst/>
              <a:rect l="l" t="t" r="r" b="b"/>
              <a:pathLst>
                <a:path w="18081625" h="10795">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394" name="object 394"/>
            <p:cNvSpPr/>
            <p:nvPr/>
          </p:nvSpPr>
          <p:spPr>
            <a:xfrm>
              <a:off x="200025" y="7029235"/>
              <a:ext cx="18087975" cy="10795"/>
            </a:xfrm>
            <a:custGeom>
              <a:avLst/>
              <a:gdLst/>
              <a:ahLst/>
              <a:cxnLst/>
              <a:rect l="l" t="t" r="r" b="b"/>
              <a:pathLst>
                <a:path w="18087975" h="10795">
                  <a:moveTo>
                    <a:pt x="18087976" y="0"/>
                  </a:moveTo>
                  <a:lnTo>
                    <a:pt x="0" y="0"/>
                  </a:lnTo>
                  <a:lnTo>
                    <a:pt x="0" y="10264"/>
                  </a:lnTo>
                  <a:lnTo>
                    <a:pt x="18087976" y="10264"/>
                  </a:lnTo>
                  <a:lnTo>
                    <a:pt x="18087976" y="0"/>
                  </a:lnTo>
                  <a:close/>
                </a:path>
              </a:pathLst>
            </a:custGeom>
            <a:solidFill>
              <a:srgbClr val="D3D3D3"/>
            </a:solidFill>
          </p:spPr>
          <p:txBody>
            <a:bodyPr wrap="square" lIns="0" tIns="0" rIns="0" bIns="0" rtlCol="0"/>
            <a:lstStyle/>
            <a:p>
              <a:endParaRPr/>
            </a:p>
          </p:txBody>
        </p:sp>
        <p:sp>
          <p:nvSpPr>
            <p:cNvPr id="395" name="object 395"/>
            <p:cNvSpPr/>
            <p:nvPr/>
          </p:nvSpPr>
          <p:spPr>
            <a:xfrm>
              <a:off x="206565" y="7224601"/>
              <a:ext cx="18081625" cy="10795"/>
            </a:xfrm>
            <a:custGeom>
              <a:avLst/>
              <a:gdLst/>
              <a:ahLst/>
              <a:cxnLst/>
              <a:rect l="l" t="t" r="r" b="b"/>
              <a:pathLst>
                <a:path w="18081625" h="10795">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396" name="object 396"/>
            <p:cNvSpPr/>
            <p:nvPr/>
          </p:nvSpPr>
          <p:spPr>
            <a:xfrm>
              <a:off x="200025" y="7224670"/>
              <a:ext cx="18087975" cy="10795"/>
            </a:xfrm>
            <a:custGeom>
              <a:avLst/>
              <a:gdLst/>
              <a:ahLst/>
              <a:cxnLst/>
              <a:rect l="l" t="t" r="r" b="b"/>
              <a:pathLst>
                <a:path w="18087975" h="10795">
                  <a:moveTo>
                    <a:pt x="18087976" y="0"/>
                  </a:moveTo>
                  <a:lnTo>
                    <a:pt x="0" y="0"/>
                  </a:lnTo>
                  <a:lnTo>
                    <a:pt x="0" y="10264"/>
                  </a:lnTo>
                  <a:lnTo>
                    <a:pt x="18087976" y="10264"/>
                  </a:lnTo>
                  <a:lnTo>
                    <a:pt x="18087976" y="0"/>
                  </a:lnTo>
                  <a:close/>
                </a:path>
              </a:pathLst>
            </a:custGeom>
            <a:solidFill>
              <a:srgbClr val="D3D3D3"/>
            </a:solidFill>
          </p:spPr>
          <p:txBody>
            <a:bodyPr wrap="square" lIns="0" tIns="0" rIns="0" bIns="0" rtlCol="0"/>
            <a:lstStyle/>
            <a:p>
              <a:endParaRPr/>
            </a:p>
          </p:txBody>
        </p:sp>
        <p:sp>
          <p:nvSpPr>
            <p:cNvPr id="397" name="object 397"/>
            <p:cNvSpPr/>
            <p:nvPr/>
          </p:nvSpPr>
          <p:spPr>
            <a:xfrm>
              <a:off x="206565" y="7419625"/>
              <a:ext cx="18081625" cy="10795"/>
            </a:xfrm>
            <a:custGeom>
              <a:avLst/>
              <a:gdLst/>
              <a:ahLst/>
              <a:cxnLst/>
              <a:rect l="l" t="t" r="r" b="b"/>
              <a:pathLst>
                <a:path w="18081625" h="10795">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398" name="object 398"/>
            <p:cNvSpPr/>
            <p:nvPr/>
          </p:nvSpPr>
          <p:spPr>
            <a:xfrm>
              <a:off x="200025" y="7419694"/>
              <a:ext cx="18087975" cy="10795"/>
            </a:xfrm>
            <a:custGeom>
              <a:avLst/>
              <a:gdLst/>
              <a:ahLst/>
              <a:cxnLst/>
              <a:rect l="l" t="t" r="r" b="b"/>
              <a:pathLst>
                <a:path w="18087975" h="10795">
                  <a:moveTo>
                    <a:pt x="18087976" y="0"/>
                  </a:moveTo>
                  <a:lnTo>
                    <a:pt x="0" y="0"/>
                  </a:lnTo>
                  <a:lnTo>
                    <a:pt x="0" y="10264"/>
                  </a:lnTo>
                  <a:lnTo>
                    <a:pt x="18087976" y="10264"/>
                  </a:lnTo>
                  <a:lnTo>
                    <a:pt x="18087976" y="0"/>
                  </a:lnTo>
                  <a:close/>
                </a:path>
              </a:pathLst>
            </a:custGeom>
            <a:solidFill>
              <a:srgbClr val="D3D3D3"/>
            </a:solidFill>
          </p:spPr>
          <p:txBody>
            <a:bodyPr wrap="square" lIns="0" tIns="0" rIns="0" bIns="0" rtlCol="0"/>
            <a:lstStyle/>
            <a:p>
              <a:endParaRPr/>
            </a:p>
          </p:txBody>
        </p:sp>
        <p:sp>
          <p:nvSpPr>
            <p:cNvPr id="399" name="object 399"/>
            <p:cNvSpPr/>
            <p:nvPr/>
          </p:nvSpPr>
          <p:spPr>
            <a:xfrm>
              <a:off x="206565" y="7615060"/>
              <a:ext cx="18081625" cy="10795"/>
            </a:xfrm>
            <a:custGeom>
              <a:avLst/>
              <a:gdLst/>
              <a:ahLst/>
              <a:cxnLst/>
              <a:rect l="l" t="t" r="r" b="b"/>
              <a:pathLst>
                <a:path w="18081625" h="10795">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400" name="object 400"/>
            <p:cNvSpPr/>
            <p:nvPr/>
          </p:nvSpPr>
          <p:spPr>
            <a:xfrm>
              <a:off x="200025" y="7614992"/>
              <a:ext cx="18087975" cy="10795"/>
            </a:xfrm>
            <a:custGeom>
              <a:avLst/>
              <a:gdLst/>
              <a:ahLst/>
              <a:cxnLst/>
              <a:rect l="l" t="t" r="r" b="b"/>
              <a:pathLst>
                <a:path w="18087975" h="10795">
                  <a:moveTo>
                    <a:pt x="18087976" y="0"/>
                  </a:moveTo>
                  <a:lnTo>
                    <a:pt x="0" y="0"/>
                  </a:lnTo>
                  <a:lnTo>
                    <a:pt x="0" y="10264"/>
                  </a:lnTo>
                  <a:lnTo>
                    <a:pt x="18087976" y="10264"/>
                  </a:lnTo>
                  <a:lnTo>
                    <a:pt x="18087976" y="0"/>
                  </a:lnTo>
                  <a:close/>
                </a:path>
              </a:pathLst>
            </a:custGeom>
            <a:solidFill>
              <a:srgbClr val="D3D3D3"/>
            </a:solidFill>
          </p:spPr>
          <p:txBody>
            <a:bodyPr wrap="square" lIns="0" tIns="0" rIns="0" bIns="0" rtlCol="0"/>
            <a:lstStyle/>
            <a:p>
              <a:endParaRPr/>
            </a:p>
          </p:txBody>
        </p:sp>
        <p:sp>
          <p:nvSpPr>
            <p:cNvPr id="401" name="object 401"/>
            <p:cNvSpPr/>
            <p:nvPr/>
          </p:nvSpPr>
          <p:spPr>
            <a:xfrm>
              <a:off x="15064463" y="7810359"/>
              <a:ext cx="3223895" cy="10795"/>
            </a:xfrm>
            <a:custGeom>
              <a:avLst/>
              <a:gdLst/>
              <a:ahLst/>
              <a:cxnLst/>
              <a:rect l="l" t="t" r="r" b="b"/>
              <a:pathLst>
                <a:path w="3223894" h="10795">
                  <a:moveTo>
                    <a:pt x="3223537" y="0"/>
                  </a:moveTo>
                  <a:lnTo>
                    <a:pt x="0" y="0"/>
                  </a:lnTo>
                  <a:lnTo>
                    <a:pt x="0" y="10264"/>
                  </a:lnTo>
                  <a:lnTo>
                    <a:pt x="3223537" y="10264"/>
                  </a:lnTo>
                  <a:lnTo>
                    <a:pt x="3223537" y="0"/>
                  </a:lnTo>
                  <a:close/>
                </a:path>
              </a:pathLst>
            </a:custGeom>
            <a:solidFill>
              <a:srgbClr val="D3D3D3"/>
            </a:solidFill>
          </p:spPr>
          <p:txBody>
            <a:bodyPr wrap="square" lIns="0" tIns="0" rIns="0" bIns="0" rtlCol="0"/>
            <a:lstStyle/>
            <a:p>
              <a:endParaRPr/>
            </a:p>
          </p:txBody>
        </p:sp>
        <p:sp>
          <p:nvSpPr>
            <p:cNvPr id="402" name="object 402"/>
            <p:cNvSpPr/>
            <p:nvPr/>
          </p:nvSpPr>
          <p:spPr>
            <a:xfrm>
              <a:off x="15057835" y="7810427"/>
              <a:ext cx="3230245" cy="10795"/>
            </a:xfrm>
            <a:custGeom>
              <a:avLst/>
              <a:gdLst/>
              <a:ahLst/>
              <a:cxnLst/>
              <a:rect l="l" t="t" r="r" b="b"/>
              <a:pathLst>
                <a:path w="3230244" h="10795">
                  <a:moveTo>
                    <a:pt x="3230165" y="0"/>
                  </a:moveTo>
                  <a:lnTo>
                    <a:pt x="0" y="0"/>
                  </a:lnTo>
                  <a:lnTo>
                    <a:pt x="0" y="10264"/>
                  </a:lnTo>
                  <a:lnTo>
                    <a:pt x="3230165" y="10264"/>
                  </a:lnTo>
                  <a:lnTo>
                    <a:pt x="3230165" y="0"/>
                  </a:lnTo>
                  <a:close/>
                </a:path>
              </a:pathLst>
            </a:custGeom>
            <a:solidFill>
              <a:srgbClr val="D3D3D3"/>
            </a:solidFill>
          </p:spPr>
          <p:txBody>
            <a:bodyPr wrap="square" lIns="0" tIns="0" rIns="0" bIns="0" rtlCol="0"/>
            <a:lstStyle/>
            <a:p>
              <a:endParaRPr/>
            </a:p>
          </p:txBody>
        </p:sp>
        <p:sp>
          <p:nvSpPr>
            <p:cNvPr id="403" name="object 403"/>
            <p:cNvSpPr/>
            <p:nvPr/>
          </p:nvSpPr>
          <p:spPr>
            <a:xfrm>
              <a:off x="15064463" y="8005383"/>
              <a:ext cx="3223895" cy="10795"/>
            </a:xfrm>
            <a:custGeom>
              <a:avLst/>
              <a:gdLst/>
              <a:ahLst/>
              <a:cxnLst/>
              <a:rect l="l" t="t" r="r" b="b"/>
              <a:pathLst>
                <a:path w="3223894" h="10795">
                  <a:moveTo>
                    <a:pt x="3223537" y="0"/>
                  </a:moveTo>
                  <a:lnTo>
                    <a:pt x="0" y="0"/>
                  </a:lnTo>
                  <a:lnTo>
                    <a:pt x="0" y="10264"/>
                  </a:lnTo>
                  <a:lnTo>
                    <a:pt x="3223537" y="10264"/>
                  </a:lnTo>
                  <a:lnTo>
                    <a:pt x="3223537" y="0"/>
                  </a:lnTo>
                  <a:close/>
                </a:path>
              </a:pathLst>
            </a:custGeom>
            <a:solidFill>
              <a:srgbClr val="D3D3D3"/>
            </a:solidFill>
          </p:spPr>
          <p:txBody>
            <a:bodyPr wrap="square" lIns="0" tIns="0" rIns="0" bIns="0" rtlCol="0"/>
            <a:lstStyle/>
            <a:p>
              <a:endParaRPr/>
            </a:p>
          </p:txBody>
        </p:sp>
        <p:sp>
          <p:nvSpPr>
            <p:cNvPr id="404" name="object 404"/>
            <p:cNvSpPr/>
            <p:nvPr/>
          </p:nvSpPr>
          <p:spPr>
            <a:xfrm>
              <a:off x="15057835" y="8005451"/>
              <a:ext cx="3230245" cy="10795"/>
            </a:xfrm>
            <a:custGeom>
              <a:avLst/>
              <a:gdLst/>
              <a:ahLst/>
              <a:cxnLst/>
              <a:rect l="l" t="t" r="r" b="b"/>
              <a:pathLst>
                <a:path w="3230244" h="10795">
                  <a:moveTo>
                    <a:pt x="3230165" y="0"/>
                  </a:moveTo>
                  <a:lnTo>
                    <a:pt x="0" y="0"/>
                  </a:lnTo>
                  <a:lnTo>
                    <a:pt x="0" y="10264"/>
                  </a:lnTo>
                  <a:lnTo>
                    <a:pt x="3230165" y="10264"/>
                  </a:lnTo>
                  <a:lnTo>
                    <a:pt x="3230165" y="0"/>
                  </a:lnTo>
                  <a:close/>
                </a:path>
              </a:pathLst>
            </a:custGeom>
            <a:solidFill>
              <a:srgbClr val="D3D3D3"/>
            </a:solidFill>
          </p:spPr>
          <p:txBody>
            <a:bodyPr wrap="square" lIns="0" tIns="0" rIns="0" bIns="0" rtlCol="0"/>
            <a:lstStyle/>
            <a:p>
              <a:endParaRPr/>
            </a:p>
          </p:txBody>
        </p:sp>
        <p:sp>
          <p:nvSpPr>
            <p:cNvPr id="405" name="object 405"/>
            <p:cNvSpPr/>
            <p:nvPr/>
          </p:nvSpPr>
          <p:spPr>
            <a:xfrm>
              <a:off x="15064463" y="8200818"/>
              <a:ext cx="3223895" cy="10795"/>
            </a:xfrm>
            <a:custGeom>
              <a:avLst/>
              <a:gdLst/>
              <a:ahLst/>
              <a:cxnLst/>
              <a:rect l="l" t="t" r="r" b="b"/>
              <a:pathLst>
                <a:path w="3223894" h="10795">
                  <a:moveTo>
                    <a:pt x="3223537" y="0"/>
                  </a:moveTo>
                  <a:lnTo>
                    <a:pt x="0" y="0"/>
                  </a:lnTo>
                  <a:lnTo>
                    <a:pt x="0" y="10264"/>
                  </a:lnTo>
                  <a:lnTo>
                    <a:pt x="3223537" y="10264"/>
                  </a:lnTo>
                  <a:lnTo>
                    <a:pt x="3223537" y="0"/>
                  </a:lnTo>
                  <a:close/>
                </a:path>
              </a:pathLst>
            </a:custGeom>
            <a:solidFill>
              <a:srgbClr val="D3D3D3"/>
            </a:solidFill>
          </p:spPr>
          <p:txBody>
            <a:bodyPr wrap="square" lIns="0" tIns="0" rIns="0" bIns="0" rtlCol="0"/>
            <a:lstStyle/>
            <a:p>
              <a:endParaRPr/>
            </a:p>
          </p:txBody>
        </p:sp>
        <p:sp>
          <p:nvSpPr>
            <p:cNvPr id="406" name="object 406"/>
            <p:cNvSpPr/>
            <p:nvPr/>
          </p:nvSpPr>
          <p:spPr>
            <a:xfrm>
              <a:off x="15057835" y="8200750"/>
              <a:ext cx="3230245" cy="10795"/>
            </a:xfrm>
            <a:custGeom>
              <a:avLst/>
              <a:gdLst/>
              <a:ahLst/>
              <a:cxnLst/>
              <a:rect l="l" t="t" r="r" b="b"/>
              <a:pathLst>
                <a:path w="3230244" h="10795">
                  <a:moveTo>
                    <a:pt x="3230165" y="0"/>
                  </a:moveTo>
                  <a:lnTo>
                    <a:pt x="0" y="0"/>
                  </a:lnTo>
                  <a:lnTo>
                    <a:pt x="0" y="10264"/>
                  </a:lnTo>
                  <a:lnTo>
                    <a:pt x="3230165" y="10264"/>
                  </a:lnTo>
                  <a:lnTo>
                    <a:pt x="3230165" y="0"/>
                  </a:lnTo>
                  <a:close/>
                </a:path>
              </a:pathLst>
            </a:custGeom>
            <a:solidFill>
              <a:srgbClr val="D3D3D3"/>
            </a:solidFill>
          </p:spPr>
          <p:txBody>
            <a:bodyPr wrap="square" lIns="0" tIns="0" rIns="0" bIns="0" rtlCol="0"/>
            <a:lstStyle/>
            <a:p>
              <a:endParaRPr/>
            </a:p>
          </p:txBody>
        </p:sp>
        <p:sp>
          <p:nvSpPr>
            <p:cNvPr id="407" name="object 407"/>
            <p:cNvSpPr/>
            <p:nvPr/>
          </p:nvSpPr>
          <p:spPr>
            <a:xfrm>
              <a:off x="15064463" y="8396116"/>
              <a:ext cx="3223895" cy="10795"/>
            </a:xfrm>
            <a:custGeom>
              <a:avLst/>
              <a:gdLst/>
              <a:ahLst/>
              <a:cxnLst/>
              <a:rect l="l" t="t" r="r" b="b"/>
              <a:pathLst>
                <a:path w="3223894" h="10795">
                  <a:moveTo>
                    <a:pt x="3223537" y="0"/>
                  </a:moveTo>
                  <a:lnTo>
                    <a:pt x="0" y="0"/>
                  </a:lnTo>
                  <a:lnTo>
                    <a:pt x="0" y="10264"/>
                  </a:lnTo>
                  <a:lnTo>
                    <a:pt x="3223537" y="10264"/>
                  </a:lnTo>
                  <a:lnTo>
                    <a:pt x="3223537" y="0"/>
                  </a:lnTo>
                  <a:close/>
                </a:path>
              </a:pathLst>
            </a:custGeom>
            <a:solidFill>
              <a:srgbClr val="D3D3D3"/>
            </a:solidFill>
          </p:spPr>
          <p:txBody>
            <a:bodyPr wrap="square" lIns="0" tIns="0" rIns="0" bIns="0" rtlCol="0"/>
            <a:lstStyle/>
            <a:p>
              <a:endParaRPr/>
            </a:p>
          </p:txBody>
        </p:sp>
        <p:sp>
          <p:nvSpPr>
            <p:cNvPr id="408" name="object 408"/>
            <p:cNvSpPr/>
            <p:nvPr/>
          </p:nvSpPr>
          <p:spPr>
            <a:xfrm>
              <a:off x="15057835" y="8396184"/>
              <a:ext cx="3230245" cy="10795"/>
            </a:xfrm>
            <a:custGeom>
              <a:avLst/>
              <a:gdLst/>
              <a:ahLst/>
              <a:cxnLst/>
              <a:rect l="l" t="t" r="r" b="b"/>
              <a:pathLst>
                <a:path w="3230244" h="10795">
                  <a:moveTo>
                    <a:pt x="3230165" y="0"/>
                  </a:moveTo>
                  <a:lnTo>
                    <a:pt x="0" y="0"/>
                  </a:lnTo>
                  <a:lnTo>
                    <a:pt x="0" y="10264"/>
                  </a:lnTo>
                  <a:lnTo>
                    <a:pt x="3230165" y="10264"/>
                  </a:lnTo>
                  <a:lnTo>
                    <a:pt x="3230165" y="0"/>
                  </a:lnTo>
                  <a:close/>
                </a:path>
              </a:pathLst>
            </a:custGeom>
            <a:solidFill>
              <a:srgbClr val="D3D3D3"/>
            </a:solidFill>
          </p:spPr>
          <p:txBody>
            <a:bodyPr wrap="square" lIns="0" tIns="0" rIns="0" bIns="0" rtlCol="0"/>
            <a:lstStyle/>
            <a:p>
              <a:endParaRPr/>
            </a:p>
          </p:txBody>
        </p:sp>
        <p:sp>
          <p:nvSpPr>
            <p:cNvPr id="409" name="object 409"/>
            <p:cNvSpPr/>
            <p:nvPr/>
          </p:nvSpPr>
          <p:spPr>
            <a:xfrm>
              <a:off x="15064463" y="8591140"/>
              <a:ext cx="3223895" cy="10795"/>
            </a:xfrm>
            <a:custGeom>
              <a:avLst/>
              <a:gdLst/>
              <a:ahLst/>
              <a:cxnLst/>
              <a:rect l="l" t="t" r="r" b="b"/>
              <a:pathLst>
                <a:path w="3223894" h="10795">
                  <a:moveTo>
                    <a:pt x="3223537" y="0"/>
                  </a:moveTo>
                  <a:lnTo>
                    <a:pt x="0" y="0"/>
                  </a:lnTo>
                  <a:lnTo>
                    <a:pt x="0" y="10264"/>
                  </a:lnTo>
                  <a:lnTo>
                    <a:pt x="3223537" y="10264"/>
                  </a:lnTo>
                  <a:lnTo>
                    <a:pt x="3223537" y="0"/>
                  </a:lnTo>
                  <a:close/>
                </a:path>
              </a:pathLst>
            </a:custGeom>
            <a:solidFill>
              <a:srgbClr val="D3D3D3"/>
            </a:solidFill>
          </p:spPr>
          <p:txBody>
            <a:bodyPr wrap="square" lIns="0" tIns="0" rIns="0" bIns="0" rtlCol="0"/>
            <a:lstStyle/>
            <a:p>
              <a:endParaRPr/>
            </a:p>
          </p:txBody>
        </p:sp>
        <p:sp>
          <p:nvSpPr>
            <p:cNvPr id="410" name="object 410"/>
            <p:cNvSpPr/>
            <p:nvPr/>
          </p:nvSpPr>
          <p:spPr>
            <a:xfrm>
              <a:off x="15057835" y="8591209"/>
              <a:ext cx="3230245" cy="10795"/>
            </a:xfrm>
            <a:custGeom>
              <a:avLst/>
              <a:gdLst/>
              <a:ahLst/>
              <a:cxnLst/>
              <a:rect l="l" t="t" r="r" b="b"/>
              <a:pathLst>
                <a:path w="3230244" h="10795">
                  <a:moveTo>
                    <a:pt x="3230165" y="0"/>
                  </a:moveTo>
                  <a:lnTo>
                    <a:pt x="0" y="0"/>
                  </a:lnTo>
                  <a:lnTo>
                    <a:pt x="0" y="10264"/>
                  </a:lnTo>
                  <a:lnTo>
                    <a:pt x="3230165" y="10264"/>
                  </a:lnTo>
                  <a:lnTo>
                    <a:pt x="3230165" y="0"/>
                  </a:lnTo>
                  <a:close/>
                </a:path>
              </a:pathLst>
            </a:custGeom>
            <a:solidFill>
              <a:srgbClr val="D3D3D3"/>
            </a:solidFill>
          </p:spPr>
          <p:txBody>
            <a:bodyPr wrap="square" lIns="0" tIns="0" rIns="0" bIns="0" rtlCol="0"/>
            <a:lstStyle/>
            <a:p>
              <a:endParaRPr/>
            </a:p>
          </p:txBody>
        </p:sp>
        <p:sp>
          <p:nvSpPr>
            <p:cNvPr id="411" name="object 411"/>
            <p:cNvSpPr/>
            <p:nvPr/>
          </p:nvSpPr>
          <p:spPr>
            <a:xfrm>
              <a:off x="15064463" y="8786575"/>
              <a:ext cx="3223895" cy="10795"/>
            </a:xfrm>
            <a:custGeom>
              <a:avLst/>
              <a:gdLst/>
              <a:ahLst/>
              <a:cxnLst/>
              <a:rect l="l" t="t" r="r" b="b"/>
              <a:pathLst>
                <a:path w="3223894" h="10795">
                  <a:moveTo>
                    <a:pt x="3223537" y="0"/>
                  </a:moveTo>
                  <a:lnTo>
                    <a:pt x="0" y="0"/>
                  </a:lnTo>
                  <a:lnTo>
                    <a:pt x="0" y="10264"/>
                  </a:lnTo>
                  <a:lnTo>
                    <a:pt x="3223537" y="10264"/>
                  </a:lnTo>
                  <a:lnTo>
                    <a:pt x="3223537" y="0"/>
                  </a:lnTo>
                  <a:close/>
                </a:path>
              </a:pathLst>
            </a:custGeom>
            <a:solidFill>
              <a:srgbClr val="D3D3D3"/>
            </a:solidFill>
          </p:spPr>
          <p:txBody>
            <a:bodyPr wrap="square" lIns="0" tIns="0" rIns="0" bIns="0" rtlCol="0"/>
            <a:lstStyle/>
            <a:p>
              <a:endParaRPr/>
            </a:p>
          </p:txBody>
        </p:sp>
        <p:sp>
          <p:nvSpPr>
            <p:cNvPr id="412" name="object 412"/>
            <p:cNvSpPr/>
            <p:nvPr/>
          </p:nvSpPr>
          <p:spPr>
            <a:xfrm>
              <a:off x="15057835" y="8786548"/>
              <a:ext cx="3230245" cy="10795"/>
            </a:xfrm>
            <a:custGeom>
              <a:avLst/>
              <a:gdLst/>
              <a:ahLst/>
              <a:cxnLst/>
              <a:rect l="l" t="t" r="r" b="b"/>
              <a:pathLst>
                <a:path w="3230244" h="10795">
                  <a:moveTo>
                    <a:pt x="3230165" y="0"/>
                  </a:moveTo>
                  <a:lnTo>
                    <a:pt x="0" y="0"/>
                  </a:lnTo>
                  <a:lnTo>
                    <a:pt x="0" y="10264"/>
                  </a:lnTo>
                  <a:lnTo>
                    <a:pt x="3230165" y="10264"/>
                  </a:lnTo>
                  <a:lnTo>
                    <a:pt x="3230165" y="0"/>
                  </a:lnTo>
                  <a:close/>
                </a:path>
              </a:pathLst>
            </a:custGeom>
            <a:solidFill>
              <a:srgbClr val="D3D3D3"/>
            </a:solidFill>
          </p:spPr>
          <p:txBody>
            <a:bodyPr wrap="square" lIns="0" tIns="0" rIns="0" bIns="0" rtlCol="0"/>
            <a:lstStyle/>
            <a:p>
              <a:endParaRPr/>
            </a:p>
          </p:txBody>
        </p:sp>
        <p:sp>
          <p:nvSpPr>
            <p:cNvPr id="413" name="object 413"/>
            <p:cNvSpPr/>
            <p:nvPr/>
          </p:nvSpPr>
          <p:spPr>
            <a:xfrm>
              <a:off x="15064463" y="8981914"/>
              <a:ext cx="3223895" cy="10795"/>
            </a:xfrm>
            <a:custGeom>
              <a:avLst/>
              <a:gdLst/>
              <a:ahLst/>
              <a:cxnLst/>
              <a:rect l="l" t="t" r="r" b="b"/>
              <a:pathLst>
                <a:path w="3223894" h="10795">
                  <a:moveTo>
                    <a:pt x="3223537" y="0"/>
                  </a:moveTo>
                  <a:lnTo>
                    <a:pt x="0" y="0"/>
                  </a:lnTo>
                  <a:lnTo>
                    <a:pt x="0" y="10264"/>
                  </a:lnTo>
                  <a:lnTo>
                    <a:pt x="3223537" y="10264"/>
                  </a:lnTo>
                  <a:lnTo>
                    <a:pt x="3223537" y="0"/>
                  </a:lnTo>
                  <a:close/>
                </a:path>
              </a:pathLst>
            </a:custGeom>
            <a:solidFill>
              <a:srgbClr val="D3D3D3"/>
            </a:solidFill>
          </p:spPr>
          <p:txBody>
            <a:bodyPr wrap="square" lIns="0" tIns="0" rIns="0" bIns="0" rtlCol="0"/>
            <a:lstStyle/>
            <a:p>
              <a:endParaRPr/>
            </a:p>
          </p:txBody>
        </p:sp>
        <p:sp>
          <p:nvSpPr>
            <p:cNvPr id="414" name="object 414"/>
            <p:cNvSpPr/>
            <p:nvPr/>
          </p:nvSpPr>
          <p:spPr>
            <a:xfrm>
              <a:off x="15057835" y="8981914"/>
              <a:ext cx="3230245" cy="10795"/>
            </a:xfrm>
            <a:custGeom>
              <a:avLst/>
              <a:gdLst/>
              <a:ahLst/>
              <a:cxnLst/>
              <a:rect l="l" t="t" r="r" b="b"/>
              <a:pathLst>
                <a:path w="3230244" h="10795">
                  <a:moveTo>
                    <a:pt x="3230165" y="0"/>
                  </a:moveTo>
                  <a:lnTo>
                    <a:pt x="0" y="0"/>
                  </a:lnTo>
                  <a:lnTo>
                    <a:pt x="0" y="10264"/>
                  </a:lnTo>
                  <a:lnTo>
                    <a:pt x="3230165" y="10264"/>
                  </a:lnTo>
                  <a:lnTo>
                    <a:pt x="3230165" y="0"/>
                  </a:lnTo>
                  <a:close/>
                </a:path>
              </a:pathLst>
            </a:custGeom>
            <a:solidFill>
              <a:srgbClr val="D3D3D3"/>
            </a:solidFill>
          </p:spPr>
          <p:txBody>
            <a:bodyPr wrap="square" lIns="0" tIns="0" rIns="0" bIns="0" rtlCol="0"/>
            <a:lstStyle/>
            <a:p>
              <a:endParaRPr/>
            </a:p>
          </p:txBody>
        </p:sp>
        <p:sp>
          <p:nvSpPr>
            <p:cNvPr id="415" name="object 415"/>
            <p:cNvSpPr/>
            <p:nvPr/>
          </p:nvSpPr>
          <p:spPr>
            <a:xfrm>
              <a:off x="15064463" y="9176939"/>
              <a:ext cx="3223895" cy="10795"/>
            </a:xfrm>
            <a:custGeom>
              <a:avLst/>
              <a:gdLst/>
              <a:ahLst/>
              <a:cxnLst/>
              <a:rect l="l" t="t" r="r" b="b"/>
              <a:pathLst>
                <a:path w="3223894" h="10795">
                  <a:moveTo>
                    <a:pt x="3223537" y="0"/>
                  </a:moveTo>
                  <a:lnTo>
                    <a:pt x="0" y="0"/>
                  </a:lnTo>
                  <a:lnTo>
                    <a:pt x="0" y="10264"/>
                  </a:lnTo>
                  <a:lnTo>
                    <a:pt x="3223537" y="10264"/>
                  </a:lnTo>
                  <a:lnTo>
                    <a:pt x="3223537" y="0"/>
                  </a:lnTo>
                  <a:close/>
                </a:path>
              </a:pathLst>
            </a:custGeom>
            <a:solidFill>
              <a:srgbClr val="D3D3D3"/>
            </a:solidFill>
          </p:spPr>
          <p:txBody>
            <a:bodyPr wrap="square" lIns="0" tIns="0" rIns="0" bIns="0" rtlCol="0"/>
            <a:lstStyle/>
            <a:p>
              <a:endParaRPr/>
            </a:p>
          </p:txBody>
        </p:sp>
        <p:sp>
          <p:nvSpPr>
            <p:cNvPr id="416" name="object 416"/>
            <p:cNvSpPr/>
            <p:nvPr/>
          </p:nvSpPr>
          <p:spPr>
            <a:xfrm>
              <a:off x="15057835" y="9176939"/>
              <a:ext cx="3230245" cy="10795"/>
            </a:xfrm>
            <a:custGeom>
              <a:avLst/>
              <a:gdLst/>
              <a:ahLst/>
              <a:cxnLst/>
              <a:rect l="l" t="t" r="r" b="b"/>
              <a:pathLst>
                <a:path w="3230244" h="10795">
                  <a:moveTo>
                    <a:pt x="3230165" y="0"/>
                  </a:moveTo>
                  <a:lnTo>
                    <a:pt x="0" y="0"/>
                  </a:lnTo>
                  <a:lnTo>
                    <a:pt x="0" y="10264"/>
                  </a:lnTo>
                  <a:lnTo>
                    <a:pt x="3230165" y="10264"/>
                  </a:lnTo>
                  <a:lnTo>
                    <a:pt x="3230165" y="0"/>
                  </a:lnTo>
                  <a:close/>
                </a:path>
              </a:pathLst>
            </a:custGeom>
            <a:solidFill>
              <a:srgbClr val="D3D3D3"/>
            </a:solidFill>
          </p:spPr>
          <p:txBody>
            <a:bodyPr wrap="square" lIns="0" tIns="0" rIns="0" bIns="0" rtlCol="0"/>
            <a:lstStyle/>
            <a:p>
              <a:endParaRPr/>
            </a:p>
          </p:txBody>
        </p:sp>
        <p:sp>
          <p:nvSpPr>
            <p:cNvPr id="417" name="object 417"/>
            <p:cNvSpPr/>
            <p:nvPr/>
          </p:nvSpPr>
          <p:spPr>
            <a:xfrm>
              <a:off x="15064463" y="9372305"/>
              <a:ext cx="3223895" cy="10795"/>
            </a:xfrm>
            <a:custGeom>
              <a:avLst/>
              <a:gdLst/>
              <a:ahLst/>
              <a:cxnLst/>
              <a:rect l="l" t="t" r="r" b="b"/>
              <a:pathLst>
                <a:path w="3223894" h="10795">
                  <a:moveTo>
                    <a:pt x="3223537" y="0"/>
                  </a:moveTo>
                  <a:lnTo>
                    <a:pt x="0" y="0"/>
                  </a:lnTo>
                  <a:lnTo>
                    <a:pt x="0" y="10264"/>
                  </a:lnTo>
                  <a:lnTo>
                    <a:pt x="3223537" y="10264"/>
                  </a:lnTo>
                  <a:lnTo>
                    <a:pt x="3223537" y="0"/>
                  </a:lnTo>
                  <a:close/>
                </a:path>
              </a:pathLst>
            </a:custGeom>
            <a:solidFill>
              <a:srgbClr val="D3D3D3"/>
            </a:solidFill>
          </p:spPr>
          <p:txBody>
            <a:bodyPr wrap="square" lIns="0" tIns="0" rIns="0" bIns="0" rtlCol="0"/>
            <a:lstStyle/>
            <a:p>
              <a:endParaRPr/>
            </a:p>
          </p:txBody>
        </p:sp>
        <p:sp>
          <p:nvSpPr>
            <p:cNvPr id="418" name="object 418"/>
            <p:cNvSpPr/>
            <p:nvPr/>
          </p:nvSpPr>
          <p:spPr>
            <a:xfrm>
              <a:off x="15057835" y="9372305"/>
              <a:ext cx="3230245" cy="10795"/>
            </a:xfrm>
            <a:custGeom>
              <a:avLst/>
              <a:gdLst/>
              <a:ahLst/>
              <a:cxnLst/>
              <a:rect l="l" t="t" r="r" b="b"/>
              <a:pathLst>
                <a:path w="3230244" h="10795">
                  <a:moveTo>
                    <a:pt x="3230165" y="0"/>
                  </a:moveTo>
                  <a:lnTo>
                    <a:pt x="0" y="0"/>
                  </a:lnTo>
                  <a:lnTo>
                    <a:pt x="0" y="10264"/>
                  </a:lnTo>
                  <a:lnTo>
                    <a:pt x="3230165" y="10264"/>
                  </a:lnTo>
                  <a:lnTo>
                    <a:pt x="3230165" y="0"/>
                  </a:lnTo>
                  <a:close/>
                </a:path>
              </a:pathLst>
            </a:custGeom>
            <a:solidFill>
              <a:srgbClr val="D3D3D3"/>
            </a:solidFill>
          </p:spPr>
          <p:txBody>
            <a:bodyPr wrap="square" lIns="0" tIns="0" rIns="0" bIns="0" rtlCol="0"/>
            <a:lstStyle/>
            <a:p>
              <a:endParaRPr/>
            </a:p>
          </p:txBody>
        </p:sp>
        <p:sp>
          <p:nvSpPr>
            <p:cNvPr id="419" name="object 419"/>
            <p:cNvSpPr/>
            <p:nvPr/>
          </p:nvSpPr>
          <p:spPr>
            <a:xfrm>
              <a:off x="15064463" y="9567672"/>
              <a:ext cx="3223895" cy="10795"/>
            </a:xfrm>
            <a:custGeom>
              <a:avLst/>
              <a:gdLst/>
              <a:ahLst/>
              <a:cxnLst/>
              <a:rect l="l" t="t" r="r" b="b"/>
              <a:pathLst>
                <a:path w="3223894" h="10795">
                  <a:moveTo>
                    <a:pt x="3223537" y="0"/>
                  </a:moveTo>
                  <a:lnTo>
                    <a:pt x="0" y="0"/>
                  </a:lnTo>
                  <a:lnTo>
                    <a:pt x="0" y="10264"/>
                  </a:lnTo>
                  <a:lnTo>
                    <a:pt x="3223537" y="10264"/>
                  </a:lnTo>
                  <a:lnTo>
                    <a:pt x="3223537" y="0"/>
                  </a:lnTo>
                  <a:close/>
                </a:path>
              </a:pathLst>
            </a:custGeom>
            <a:solidFill>
              <a:srgbClr val="D3D3D3"/>
            </a:solidFill>
          </p:spPr>
          <p:txBody>
            <a:bodyPr wrap="square" lIns="0" tIns="0" rIns="0" bIns="0" rtlCol="0"/>
            <a:lstStyle/>
            <a:p>
              <a:endParaRPr/>
            </a:p>
          </p:txBody>
        </p:sp>
        <p:sp>
          <p:nvSpPr>
            <p:cNvPr id="420" name="object 420"/>
            <p:cNvSpPr/>
            <p:nvPr/>
          </p:nvSpPr>
          <p:spPr>
            <a:xfrm>
              <a:off x="15057835" y="9567672"/>
              <a:ext cx="3230245" cy="10795"/>
            </a:xfrm>
            <a:custGeom>
              <a:avLst/>
              <a:gdLst/>
              <a:ahLst/>
              <a:cxnLst/>
              <a:rect l="l" t="t" r="r" b="b"/>
              <a:pathLst>
                <a:path w="3230244" h="10795">
                  <a:moveTo>
                    <a:pt x="3230165" y="0"/>
                  </a:moveTo>
                  <a:lnTo>
                    <a:pt x="0" y="0"/>
                  </a:lnTo>
                  <a:lnTo>
                    <a:pt x="0" y="10264"/>
                  </a:lnTo>
                  <a:lnTo>
                    <a:pt x="3230165" y="10264"/>
                  </a:lnTo>
                  <a:lnTo>
                    <a:pt x="3230165" y="0"/>
                  </a:lnTo>
                  <a:close/>
                </a:path>
              </a:pathLst>
            </a:custGeom>
            <a:solidFill>
              <a:srgbClr val="D3D3D3"/>
            </a:solidFill>
          </p:spPr>
          <p:txBody>
            <a:bodyPr wrap="square" lIns="0" tIns="0" rIns="0" bIns="0" rtlCol="0"/>
            <a:lstStyle/>
            <a:p>
              <a:endParaRPr/>
            </a:p>
          </p:txBody>
        </p:sp>
        <p:sp>
          <p:nvSpPr>
            <p:cNvPr id="421" name="object 421"/>
            <p:cNvSpPr/>
            <p:nvPr/>
          </p:nvSpPr>
          <p:spPr>
            <a:xfrm>
              <a:off x="15064463" y="9762696"/>
              <a:ext cx="3223895" cy="10795"/>
            </a:xfrm>
            <a:custGeom>
              <a:avLst/>
              <a:gdLst/>
              <a:ahLst/>
              <a:cxnLst/>
              <a:rect l="l" t="t" r="r" b="b"/>
              <a:pathLst>
                <a:path w="3223894" h="10795">
                  <a:moveTo>
                    <a:pt x="3223537" y="0"/>
                  </a:moveTo>
                  <a:lnTo>
                    <a:pt x="0" y="0"/>
                  </a:lnTo>
                  <a:lnTo>
                    <a:pt x="0" y="10264"/>
                  </a:lnTo>
                  <a:lnTo>
                    <a:pt x="3223537" y="10264"/>
                  </a:lnTo>
                  <a:lnTo>
                    <a:pt x="3223537" y="0"/>
                  </a:lnTo>
                  <a:close/>
                </a:path>
              </a:pathLst>
            </a:custGeom>
            <a:solidFill>
              <a:srgbClr val="D3D3D3"/>
            </a:solidFill>
          </p:spPr>
          <p:txBody>
            <a:bodyPr wrap="square" lIns="0" tIns="0" rIns="0" bIns="0" rtlCol="0"/>
            <a:lstStyle/>
            <a:p>
              <a:endParaRPr/>
            </a:p>
          </p:txBody>
        </p:sp>
        <p:sp>
          <p:nvSpPr>
            <p:cNvPr id="422" name="object 422"/>
            <p:cNvSpPr/>
            <p:nvPr/>
          </p:nvSpPr>
          <p:spPr>
            <a:xfrm>
              <a:off x="15057835" y="9762696"/>
              <a:ext cx="3230245" cy="10795"/>
            </a:xfrm>
            <a:custGeom>
              <a:avLst/>
              <a:gdLst/>
              <a:ahLst/>
              <a:cxnLst/>
              <a:rect l="l" t="t" r="r" b="b"/>
              <a:pathLst>
                <a:path w="3230244" h="10795">
                  <a:moveTo>
                    <a:pt x="3230165" y="0"/>
                  </a:moveTo>
                  <a:lnTo>
                    <a:pt x="0" y="0"/>
                  </a:lnTo>
                  <a:lnTo>
                    <a:pt x="0" y="10264"/>
                  </a:lnTo>
                  <a:lnTo>
                    <a:pt x="3230165" y="10264"/>
                  </a:lnTo>
                  <a:lnTo>
                    <a:pt x="3230165" y="0"/>
                  </a:lnTo>
                  <a:close/>
                </a:path>
              </a:pathLst>
            </a:custGeom>
            <a:solidFill>
              <a:srgbClr val="D3D3D3"/>
            </a:solidFill>
          </p:spPr>
          <p:txBody>
            <a:bodyPr wrap="square" lIns="0" tIns="0" rIns="0" bIns="0" rtlCol="0"/>
            <a:lstStyle/>
            <a:p>
              <a:endParaRPr/>
            </a:p>
          </p:txBody>
        </p:sp>
        <p:sp>
          <p:nvSpPr>
            <p:cNvPr id="423" name="object 423"/>
            <p:cNvSpPr/>
            <p:nvPr/>
          </p:nvSpPr>
          <p:spPr>
            <a:xfrm>
              <a:off x="206565" y="9958062"/>
              <a:ext cx="18081625" cy="10795"/>
            </a:xfrm>
            <a:custGeom>
              <a:avLst/>
              <a:gdLst/>
              <a:ahLst/>
              <a:cxnLst/>
              <a:rect l="l" t="t" r="r" b="b"/>
              <a:pathLst>
                <a:path w="18081625" h="10795">
                  <a:moveTo>
                    <a:pt x="18081435" y="0"/>
                  </a:moveTo>
                  <a:lnTo>
                    <a:pt x="0" y="0"/>
                  </a:lnTo>
                  <a:lnTo>
                    <a:pt x="0" y="10264"/>
                  </a:lnTo>
                  <a:lnTo>
                    <a:pt x="18081435" y="10264"/>
                  </a:lnTo>
                  <a:lnTo>
                    <a:pt x="18081435" y="0"/>
                  </a:lnTo>
                  <a:close/>
                </a:path>
              </a:pathLst>
            </a:custGeom>
            <a:solidFill>
              <a:srgbClr val="D3D3D3"/>
            </a:solidFill>
          </p:spPr>
          <p:txBody>
            <a:bodyPr wrap="square" lIns="0" tIns="0" rIns="0" bIns="0" rtlCol="0"/>
            <a:lstStyle/>
            <a:p>
              <a:endParaRPr/>
            </a:p>
          </p:txBody>
        </p:sp>
        <p:sp>
          <p:nvSpPr>
            <p:cNvPr id="424" name="object 424"/>
            <p:cNvSpPr/>
            <p:nvPr/>
          </p:nvSpPr>
          <p:spPr>
            <a:xfrm>
              <a:off x="200025" y="9958062"/>
              <a:ext cx="18087975" cy="10795"/>
            </a:xfrm>
            <a:custGeom>
              <a:avLst/>
              <a:gdLst/>
              <a:ahLst/>
              <a:cxnLst/>
              <a:rect l="l" t="t" r="r" b="b"/>
              <a:pathLst>
                <a:path w="18087975" h="10795">
                  <a:moveTo>
                    <a:pt x="18087976" y="0"/>
                  </a:moveTo>
                  <a:lnTo>
                    <a:pt x="0" y="0"/>
                  </a:lnTo>
                  <a:lnTo>
                    <a:pt x="0" y="10264"/>
                  </a:lnTo>
                  <a:lnTo>
                    <a:pt x="18087976" y="10264"/>
                  </a:lnTo>
                  <a:lnTo>
                    <a:pt x="18087976" y="0"/>
                  </a:lnTo>
                  <a:close/>
                </a:path>
              </a:pathLst>
            </a:custGeom>
            <a:solidFill>
              <a:srgbClr val="D3D3D3"/>
            </a:solidFill>
          </p:spPr>
          <p:txBody>
            <a:bodyPr wrap="square" lIns="0" tIns="0" rIns="0" bIns="0" rtlCol="0"/>
            <a:lstStyle/>
            <a:p>
              <a:endParaRPr/>
            </a:p>
          </p:txBody>
        </p:sp>
        <p:sp>
          <p:nvSpPr>
            <p:cNvPr id="425" name="object 425"/>
            <p:cNvSpPr/>
            <p:nvPr/>
          </p:nvSpPr>
          <p:spPr>
            <a:xfrm>
              <a:off x="206565" y="10153433"/>
              <a:ext cx="18081625" cy="10160"/>
            </a:xfrm>
            <a:custGeom>
              <a:avLst/>
              <a:gdLst/>
              <a:ahLst/>
              <a:cxnLst/>
              <a:rect l="l" t="t" r="r" b="b"/>
              <a:pathLst>
                <a:path w="18081625" h="10159">
                  <a:moveTo>
                    <a:pt x="18081435" y="0"/>
                  </a:moveTo>
                  <a:lnTo>
                    <a:pt x="0" y="0"/>
                  </a:lnTo>
                  <a:lnTo>
                    <a:pt x="0" y="9738"/>
                  </a:lnTo>
                  <a:lnTo>
                    <a:pt x="18081435" y="9738"/>
                  </a:lnTo>
                  <a:lnTo>
                    <a:pt x="18081435" y="0"/>
                  </a:lnTo>
                  <a:close/>
                </a:path>
              </a:pathLst>
            </a:custGeom>
            <a:solidFill>
              <a:srgbClr val="D3D3D3"/>
            </a:solidFill>
          </p:spPr>
          <p:txBody>
            <a:bodyPr wrap="square" lIns="0" tIns="0" rIns="0" bIns="0" rtlCol="0"/>
            <a:lstStyle/>
            <a:p>
              <a:endParaRPr/>
            </a:p>
          </p:txBody>
        </p:sp>
        <p:sp>
          <p:nvSpPr>
            <p:cNvPr id="426" name="object 426"/>
            <p:cNvSpPr/>
            <p:nvPr/>
          </p:nvSpPr>
          <p:spPr>
            <a:xfrm>
              <a:off x="200025" y="10153433"/>
              <a:ext cx="18087975" cy="10160"/>
            </a:xfrm>
            <a:custGeom>
              <a:avLst/>
              <a:gdLst/>
              <a:ahLst/>
              <a:cxnLst/>
              <a:rect l="l" t="t" r="r" b="b"/>
              <a:pathLst>
                <a:path w="18087975" h="10159">
                  <a:moveTo>
                    <a:pt x="18087975" y="0"/>
                  </a:moveTo>
                  <a:lnTo>
                    <a:pt x="0" y="0"/>
                  </a:lnTo>
                  <a:lnTo>
                    <a:pt x="0" y="9738"/>
                  </a:lnTo>
                  <a:lnTo>
                    <a:pt x="18087975" y="9738"/>
                  </a:lnTo>
                  <a:lnTo>
                    <a:pt x="18087975" y="0"/>
                  </a:lnTo>
                  <a:close/>
                </a:path>
              </a:pathLst>
            </a:custGeom>
            <a:solidFill>
              <a:srgbClr val="D3D3D3"/>
            </a:solidFill>
          </p:spPr>
          <p:txBody>
            <a:bodyPr wrap="square" lIns="0" tIns="0" rIns="0" bIns="0" rtlCol="0"/>
            <a:lstStyle/>
            <a:p>
              <a:endParaRPr/>
            </a:p>
          </p:txBody>
        </p:sp>
        <p:sp>
          <p:nvSpPr>
            <p:cNvPr id="427" name="object 427"/>
            <p:cNvSpPr/>
            <p:nvPr/>
          </p:nvSpPr>
          <p:spPr>
            <a:xfrm>
              <a:off x="239268" y="4661573"/>
              <a:ext cx="12139930" cy="2956560"/>
            </a:xfrm>
            <a:custGeom>
              <a:avLst/>
              <a:gdLst/>
              <a:ahLst/>
              <a:cxnLst/>
              <a:rect l="l" t="t" r="r" b="b"/>
              <a:pathLst>
                <a:path w="12139930" h="2956559">
                  <a:moveTo>
                    <a:pt x="12139498" y="136867"/>
                  </a:moveTo>
                  <a:lnTo>
                    <a:pt x="12130608" y="93624"/>
                  </a:lnTo>
                  <a:lnTo>
                    <a:pt x="12105831" y="56057"/>
                  </a:lnTo>
                  <a:lnTo>
                    <a:pt x="12068073" y="26416"/>
                  </a:lnTo>
                  <a:lnTo>
                    <a:pt x="12020194" y="6985"/>
                  </a:lnTo>
                  <a:lnTo>
                    <a:pt x="11965076" y="0"/>
                  </a:lnTo>
                  <a:lnTo>
                    <a:pt x="174396" y="0"/>
                  </a:lnTo>
                  <a:lnTo>
                    <a:pt x="119265" y="6985"/>
                  </a:lnTo>
                  <a:lnTo>
                    <a:pt x="71399" y="26416"/>
                  </a:lnTo>
                  <a:lnTo>
                    <a:pt x="33642" y="56057"/>
                  </a:lnTo>
                  <a:lnTo>
                    <a:pt x="8890" y="93624"/>
                  </a:lnTo>
                  <a:lnTo>
                    <a:pt x="0" y="136867"/>
                  </a:lnTo>
                  <a:lnTo>
                    <a:pt x="0" y="2819298"/>
                  </a:lnTo>
                  <a:lnTo>
                    <a:pt x="8890" y="2862605"/>
                  </a:lnTo>
                  <a:lnTo>
                    <a:pt x="33642" y="2900172"/>
                  </a:lnTo>
                  <a:lnTo>
                    <a:pt x="71399" y="2929788"/>
                  </a:lnTo>
                  <a:lnTo>
                    <a:pt x="119265" y="2949194"/>
                  </a:lnTo>
                  <a:lnTo>
                    <a:pt x="174396" y="2956166"/>
                  </a:lnTo>
                  <a:lnTo>
                    <a:pt x="11965076" y="2956166"/>
                  </a:lnTo>
                  <a:lnTo>
                    <a:pt x="12020194" y="2949194"/>
                  </a:lnTo>
                  <a:lnTo>
                    <a:pt x="12068073" y="2929788"/>
                  </a:lnTo>
                  <a:lnTo>
                    <a:pt x="12105831" y="2900172"/>
                  </a:lnTo>
                  <a:lnTo>
                    <a:pt x="12130608" y="2862605"/>
                  </a:lnTo>
                  <a:lnTo>
                    <a:pt x="12139498" y="2819298"/>
                  </a:lnTo>
                  <a:lnTo>
                    <a:pt x="12139498" y="2206853"/>
                  </a:lnTo>
                  <a:lnTo>
                    <a:pt x="12139498" y="400316"/>
                  </a:lnTo>
                  <a:lnTo>
                    <a:pt x="12139498" y="136867"/>
                  </a:lnTo>
                  <a:close/>
                </a:path>
              </a:pathLst>
            </a:custGeom>
            <a:solidFill>
              <a:srgbClr val="FFFFFF"/>
            </a:solidFill>
          </p:spPr>
          <p:txBody>
            <a:bodyPr wrap="square" lIns="0" tIns="0" rIns="0" bIns="0" rtlCol="0"/>
            <a:lstStyle/>
            <a:p>
              <a:endParaRPr/>
            </a:p>
          </p:txBody>
        </p:sp>
        <p:sp>
          <p:nvSpPr>
            <p:cNvPr id="428" name="object 428"/>
            <p:cNvSpPr/>
            <p:nvPr/>
          </p:nvSpPr>
          <p:spPr>
            <a:xfrm>
              <a:off x="2822925" y="5067085"/>
              <a:ext cx="9556115" cy="1621790"/>
            </a:xfrm>
            <a:custGeom>
              <a:avLst/>
              <a:gdLst/>
              <a:ahLst/>
              <a:cxnLst/>
              <a:rect l="l" t="t" r="r" b="b"/>
              <a:pathLst>
                <a:path w="9556115" h="1621790">
                  <a:moveTo>
                    <a:pt x="0" y="1621781"/>
                  </a:moveTo>
                  <a:lnTo>
                    <a:pt x="9555847" y="1621781"/>
                  </a:lnTo>
                </a:path>
                <a:path w="9556115" h="1621790">
                  <a:moveTo>
                    <a:pt x="0" y="1447285"/>
                  </a:moveTo>
                  <a:lnTo>
                    <a:pt x="9555847" y="1447285"/>
                  </a:lnTo>
                </a:path>
                <a:path w="9556115" h="1621790">
                  <a:moveTo>
                    <a:pt x="0" y="1262526"/>
                  </a:moveTo>
                  <a:lnTo>
                    <a:pt x="9555847" y="1262526"/>
                  </a:lnTo>
                </a:path>
                <a:path w="9556115" h="1621790">
                  <a:moveTo>
                    <a:pt x="0" y="1088030"/>
                  </a:moveTo>
                  <a:lnTo>
                    <a:pt x="9555847" y="1088030"/>
                  </a:lnTo>
                </a:path>
                <a:path w="9556115" h="1621790">
                  <a:moveTo>
                    <a:pt x="0" y="903270"/>
                  </a:moveTo>
                  <a:lnTo>
                    <a:pt x="9555847" y="903270"/>
                  </a:lnTo>
                </a:path>
                <a:path w="9556115" h="1621790">
                  <a:moveTo>
                    <a:pt x="0" y="718510"/>
                  </a:moveTo>
                  <a:lnTo>
                    <a:pt x="9555847" y="718510"/>
                  </a:lnTo>
                </a:path>
                <a:path w="9556115" h="1621790">
                  <a:moveTo>
                    <a:pt x="0" y="544015"/>
                  </a:moveTo>
                  <a:lnTo>
                    <a:pt x="9555847" y="544015"/>
                  </a:lnTo>
                </a:path>
                <a:path w="9556115" h="1621790">
                  <a:moveTo>
                    <a:pt x="0" y="359255"/>
                  </a:moveTo>
                  <a:lnTo>
                    <a:pt x="9555847" y="359255"/>
                  </a:lnTo>
                </a:path>
                <a:path w="9556115" h="1621790">
                  <a:moveTo>
                    <a:pt x="0" y="184759"/>
                  </a:moveTo>
                  <a:lnTo>
                    <a:pt x="9555847" y="184759"/>
                  </a:lnTo>
                </a:path>
                <a:path w="9556115" h="1621790">
                  <a:moveTo>
                    <a:pt x="0" y="0"/>
                  </a:moveTo>
                  <a:lnTo>
                    <a:pt x="9555847" y="0"/>
                  </a:lnTo>
                </a:path>
              </a:pathLst>
            </a:custGeom>
            <a:ln w="7781">
              <a:solidFill>
                <a:srgbClr val="B7B7B7"/>
              </a:solidFill>
            </a:ln>
          </p:spPr>
          <p:txBody>
            <a:bodyPr wrap="square" lIns="0" tIns="0" rIns="0" bIns="0" rtlCol="0"/>
            <a:lstStyle/>
            <a:p>
              <a:endParaRPr/>
            </a:p>
          </p:txBody>
        </p:sp>
        <p:sp>
          <p:nvSpPr>
            <p:cNvPr id="429" name="object 429"/>
            <p:cNvSpPr/>
            <p:nvPr/>
          </p:nvSpPr>
          <p:spPr>
            <a:xfrm>
              <a:off x="2822925" y="5067085"/>
              <a:ext cx="0" cy="1806575"/>
            </a:xfrm>
            <a:custGeom>
              <a:avLst/>
              <a:gdLst/>
              <a:ahLst/>
              <a:cxnLst/>
              <a:rect l="l" t="t" r="r" b="b"/>
              <a:pathLst>
                <a:path h="1806575">
                  <a:moveTo>
                    <a:pt x="0" y="1806541"/>
                  </a:moveTo>
                  <a:lnTo>
                    <a:pt x="0" y="0"/>
                  </a:lnTo>
                </a:path>
              </a:pathLst>
            </a:custGeom>
            <a:ln w="8720">
              <a:solidFill>
                <a:srgbClr val="000000"/>
              </a:solidFill>
            </a:ln>
          </p:spPr>
          <p:txBody>
            <a:bodyPr wrap="square" lIns="0" tIns="0" rIns="0" bIns="0" rtlCol="0"/>
            <a:lstStyle/>
            <a:p>
              <a:endParaRPr/>
            </a:p>
          </p:txBody>
        </p:sp>
        <p:sp>
          <p:nvSpPr>
            <p:cNvPr id="430" name="object 430"/>
            <p:cNvSpPr/>
            <p:nvPr/>
          </p:nvSpPr>
          <p:spPr>
            <a:xfrm>
              <a:off x="2822925" y="6870204"/>
              <a:ext cx="9556115" cy="6985"/>
            </a:xfrm>
            <a:custGeom>
              <a:avLst/>
              <a:gdLst/>
              <a:ahLst/>
              <a:cxnLst/>
              <a:rect l="l" t="t" r="r" b="b"/>
              <a:pathLst>
                <a:path w="9556115" h="6984">
                  <a:moveTo>
                    <a:pt x="9555847" y="0"/>
                  </a:moveTo>
                  <a:lnTo>
                    <a:pt x="0" y="0"/>
                  </a:lnTo>
                  <a:lnTo>
                    <a:pt x="0" y="6842"/>
                  </a:lnTo>
                  <a:lnTo>
                    <a:pt x="9555847" y="6842"/>
                  </a:lnTo>
                  <a:lnTo>
                    <a:pt x="9555847" y="0"/>
                  </a:lnTo>
                  <a:close/>
                </a:path>
              </a:pathLst>
            </a:custGeom>
            <a:solidFill>
              <a:srgbClr val="000000"/>
            </a:solidFill>
          </p:spPr>
          <p:txBody>
            <a:bodyPr wrap="square" lIns="0" tIns="0" rIns="0" bIns="0" rtlCol="0"/>
            <a:lstStyle/>
            <a:p>
              <a:endParaRPr/>
            </a:p>
          </p:txBody>
        </p:sp>
        <p:sp>
          <p:nvSpPr>
            <p:cNvPr id="431" name="object 431"/>
            <p:cNvSpPr/>
            <p:nvPr/>
          </p:nvSpPr>
          <p:spPr>
            <a:xfrm>
              <a:off x="3359260" y="5251845"/>
              <a:ext cx="8489950" cy="472440"/>
            </a:xfrm>
            <a:custGeom>
              <a:avLst/>
              <a:gdLst/>
              <a:ahLst/>
              <a:cxnLst/>
              <a:rect l="l" t="t" r="r" b="b"/>
              <a:pathLst>
                <a:path w="8489950" h="472439">
                  <a:moveTo>
                    <a:pt x="0" y="61586"/>
                  </a:moveTo>
                  <a:lnTo>
                    <a:pt x="1059590" y="195024"/>
                  </a:lnTo>
                  <a:lnTo>
                    <a:pt x="2119180" y="0"/>
                  </a:lnTo>
                  <a:lnTo>
                    <a:pt x="3178770" y="215553"/>
                  </a:lnTo>
                  <a:lnTo>
                    <a:pt x="4238360" y="359255"/>
                  </a:lnTo>
                  <a:lnTo>
                    <a:pt x="5311032" y="153966"/>
                  </a:lnTo>
                  <a:lnTo>
                    <a:pt x="6370622" y="328462"/>
                  </a:lnTo>
                  <a:lnTo>
                    <a:pt x="7430213" y="472164"/>
                  </a:lnTo>
                  <a:lnTo>
                    <a:pt x="8489803" y="246346"/>
                  </a:lnTo>
                </a:path>
              </a:pathLst>
            </a:custGeom>
            <a:ln w="30819">
              <a:solidFill>
                <a:srgbClr val="4471C4"/>
              </a:solidFill>
            </a:ln>
          </p:spPr>
          <p:txBody>
            <a:bodyPr wrap="square" lIns="0" tIns="0" rIns="0" bIns="0" rtlCol="0"/>
            <a:lstStyle/>
            <a:p>
              <a:endParaRPr/>
            </a:p>
          </p:txBody>
        </p:sp>
        <p:sp>
          <p:nvSpPr>
            <p:cNvPr id="432" name="object 432"/>
            <p:cNvSpPr/>
            <p:nvPr/>
          </p:nvSpPr>
          <p:spPr>
            <a:xfrm>
              <a:off x="3352632" y="6509170"/>
              <a:ext cx="8489950" cy="359410"/>
            </a:xfrm>
            <a:custGeom>
              <a:avLst/>
              <a:gdLst/>
              <a:ahLst/>
              <a:cxnLst/>
              <a:rect l="l" t="t" r="r" b="b"/>
              <a:pathLst>
                <a:path w="8489950" h="359409">
                  <a:moveTo>
                    <a:pt x="0" y="359255"/>
                  </a:moveTo>
                  <a:lnTo>
                    <a:pt x="1059590" y="359255"/>
                  </a:lnTo>
                  <a:lnTo>
                    <a:pt x="2132261" y="0"/>
                  </a:lnTo>
                  <a:lnTo>
                    <a:pt x="3191852" y="359255"/>
                  </a:lnTo>
                  <a:lnTo>
                    <a:pt x="4251442" y="359255"/>
                  </a:lnTo>
                  <a:lnTo>
                    <a:pt x="5311032" y="0"/>
                  </a:lnTo>
                  <a:lnTo>
                    <a:pt x="6370622" y="359255"/>
                  </a:lnTo>
                  <a:lnTo>
                    <a:pt x="7430213" y="359255"/>
                  </a:lnTo>
                  <a:lnTo>
                    <a:pt x="8489803" y="0"/>
                  </a:lnTo>
                </a:path>
              </a:pathLst>
            </a:custGeom>
            <a:ln w="20538">
              <a:solidFill>
                <a:srgbClr val="EC7C30"/>
              </a:solidFill>
            </a:ln>
          </p:spPr>
          <p:txBody>
            <a:bodyPr wrap="square" lIns="0" tIns="0" rIns="0" bIns="0" rtlCol="0"/>
            <a:lstStyle/>
            <a:p>
              <a:endParaRPr/>
            </a:p>
          </p:txBody>
        </p:sp>
      </p:grpSp>
      <p:sp>
        <p:nvSpPr>
          <p:cNvPr id="433" name="object 433"/>
          <p:cNvSpPr txBox="1"/>
          <p:nvPr/>
        </p:nvSpPr>
        <p:spPr>
          <a:xfrm>
            <a:off x="3502142" y="5339640"/>
            <a:ext cx="733425" cy="307777"/>
          </a:xfrm>
          <a:prstGeom prst="rect">
            <a:avLst/>
          </a:prstGeom>
        </p:spPr>
        <p:txBody>
          <a:bodyPr vert="horz" wrap="square" lIns="0" tIns="15240" rIns="0" bIns="0" rtlCol="0">
            <a:spAutoFit/>
          </a:bodyPr>
          <a:lstStyle/>
          <a:p>
            <a:pPr marL="12700">
              <a:lnSpc>
                <a:spcPct val="100000"/>
              </a:lnSpc>
              <a:spcBef>
                <a:spcPts val="120"/>
              </a:spcBef>
            </a:pPr>
            <a:r>
              <a:rPr lang="en-US" sz="950" spc="105">
                <a:latin typeface="Arial"/>
                <a:cs typeface="Arial"/>
              </a:rPr>
              <a:t>$43,211.45</a:t>
            </a:r>
            <a:endParaRPr lang="en-US" sz="950">
              <a:latin typeface="Arial"/>
              <a:cs typeface="Arial"/>
            </a:endParaRPr>
          </a:p>
        </p:txBody>
      </p:sp>
      <p:sp>
        <p:nvSpPr>
          <p:cNvPr id="434" name="object 434"/>
          <p:cNvSpPr txBox="1"/>
          <p:nvPr/>
        </p:nvSpPr>
        <p:spPr>
          <a:xfrm>
            <a:off x="4564348" y="5472393"/>
            <a:ext cx="733425" cy="307777"/>
          </a:xfrm>
          <a:prstGeom prst="rect">
            <a:avLst/>
          </a:prstGeom>
        </p:spPr>
        <p:txBody>
          <a:bodyPr vert="horz" wrap="square" lIns="0" tIns="15240" rIns="0" bIns="0" rtlCol="0">
            <a:spAutoFit/>
          </a:bodyPr>
          <a:lstStyle/>
          <a:p>
            <a:pPr marL="12700">
              <a:lnSpc>
                <a:spcPct val="100000"/>
              </a:lnSpc>
              <a:spcBef>
                <a:spcPts val="120"/>
              </a:spcBef>
            </a:pPr>
            <a:r>
              <a:rPr lang="en-US" sz="950" spc="105">
                <a:latin typeface="Arial"/>
                <a:cs typeface="Arial"/>
              </a:rPr>
              <a:t>$39,540.67</a:t>
            </a:r>
            <a:endParaRPr lang="en-US" sz="950">
              <a:latin typeface="Arial"/>
              <a:cs typeface="Arial"/>
            </a:endParaRPr>
          </a:p>
        </p:txBody>
      </p:sp>
      <p:sp>
        <p:nvSpPr>
          <p:cNvPr id="435" name="object 435"/>
          <p:cNvSpPr txBox="1"/>
          <p:nvPr/>
        </p:nvSpPr>
        <p:spPr>
          <a:xfrm>
            <a:off x="5626031" y="5276274"/>
            <a:ext cx="736600" cy="307777"/>
          </a:xfrm>
          <a:prstGeom prst="rect">
            <a:avLst/>
          </a:prstGeom>
        </p:spPr>
        <p:txBody>
          <a:bodyPr vert="horz" wrap="square" lIns="0" tIns="15240" rIns="0" bIns="0" rtlCol="0">
            <a:spAutoFit/>
          </a:bodyPr>
          <a:lstStyle/>
          <a:p>
            <a:pPr marL="12700">
              <a:lnSpc>
                <a:spcPct val="100000"/>
              </a:lnSpc>
              <a:spcBef>
                <a:spcPts val="120"/>
              </a:spcBef>
            </a:pPr>
            <a:r>
              <a:rPr lang="en-US" sz="950" spc="105">
                <a:latin typeface="Arial"/>
                <a:cs typeface="Arial"/>
              </a:rPr>
              <a:t>$44,960.67</a:t>
            </a:r>
            <a:endParaRPr lang="en-US" sz="950">
              <a:latin typeface="Arial"/>
              <a:cs typeface="Arial"/>
            </a:endParaRPr>
          </a:p>
        </p:txBody>
      </p:sp>
      <p:sp>
        <p:nvSpPr>
          <p:cNvPr id="436" name="object 436"/>
          <p:cNvSpPr txBox="1"/>
          <p:nvPr/>
        </p:nvSpPr>
        <p:spPr>
          <a:xfrm>
            <a:off x="6688238" y="5499355"/>
            <a:ext cx="733425" cy="307777"/>
          </a:xfrm>
          <a:prstGeom prst="rect">
            <a:avLst/>
          </a:prstGeom>
        </p:spPr>
        <p:txBody>
          <a:bodyPr vert="horz" wrap="square" lIns="0" tIns="15240" rIns="0" bIns="0" rtlCol="0">
            <a:spAutoFit/>
          </a:bodyPr>
          <a:lstStyle/>
          <a:p>
            <a:pPr marL="12700">
              <a:lnSpc>
                <a:spcPct val="100000"/>
              </a:lnSpc>
              <a:spcBef>
                <a:spcPts val="120"/>
              </a:spcBef>
            </a:pPr>
            <a:r>
              <a:rPr lang="en-US" sz="950" spc="105">
                <a:latin typeface="Arial"/>
                <a:cs typeface="Arial"/>
              </a:rPr>
              <a:t>$38,792.67</a:t>
            </a:r>
            <a:endParaRPr lang="en-US" sz="950">
              <a:latin typeface="Arial"/>
              <a:cs typeface="Arial"/>
            </a:endParaRPr>
          </a:p>
        </p:txBody>
      </p:sp>
      <p:sp>
        <p:nvSpPr>
          <p:cNvPr id="437" name="object 437"/>
          <p:cNvSpPr txBox="1"/>
          <p:nvPr/>
        </p:nvSpPr>
        <p:spPr>
          <a:xfrm>
            <a:off x="7750619" y="5635187"/>
            <a:ext cx="734060" cy="307777"/>
          </a:xfrm>
          <a:prstGeom prst="rect">
            <a:avLst/>
          </a:prstGeom>
        </p:spPr>
        <p:txBody>
          <a:bodyPr vert="horz" wrap="square" lIns="0" tIns="15240" rIns="0" bIns="0" rtlCol="0">
            <a:spAutoFit/>
          </a:bodyPr>
          <a:lstStyle/>
          <a:p>
            <a:pPr marL="12700">
              <a:lnSpc>
                <a:spcPct val="100000"/>
              </a:lnSpc>
              <a:spcBef>
                <a:spcPts val="120"/>
              </a:spcBef>
            </a:pPr>
            <a:r>
              <a:rPr lang="en-US" sz="950" spc="105">
                <a:latin typeface="Arial"/>
                <a:cs typeface="Arial"/>
              </a:rPr>
              <a:t>$35,024.67</a:t>
            </a:r>
            <a:endParaRPr lang="en-US" sz="950">
              <a:latin typeface="Arial"/>
              <a:cs typeface="Arial"/>
            </a:endParaRPr>
          </a:p>
        </p:txBody>
      </p:sp>
      <p:sp>
        <p:nvSpPr>
          <p:cNvPr id="438" name="object 438"/>
          <p:cNvSpPr txBox="1"/>
          <p:nvPr/>
        </p:nvSpPr>
        <p:spPr>
          <a:xfrm>
            <a:off x="8812825" y="5429967"/>
            <a:ext cx="733425" cy="307777"/>
          </a:xfrm>
          <a:prstGeom prst="rect">
            <a:avLst/>
          </a:prstGeom>
        </p:spPr>
        <p:txBody>
          <a:bodyPr vert="horz" wrap="square" lIns="0" tIns="15240" rIns="0" bIns="0" rtlCol="0">
            <a:spAutoFit/>
          </a:bodyPr>
          <a:lstStyle/>
          <a:p>
            <a:pPr marL="12700">
              <a:lnSpc>
                <a:spcPct val="100000"/>
              </a:lnSpc>
              <a:spcBef>
                <a:spcPts val="120"/>
              </a:spcBef>
            </a:pPr>
            <a:r>
              <a:rPr lang="en-US" sz="950" spc="105">
                <a:latin typeface="Arial"/>
                <a:cs typeface="Arial"/>
              </a:rPr>
              <a:t>$40,716.67</a:t>
            </a:r>
            <a:endParaRPr lang="en-US" sz="950">
              <a:latin typeface="Arial"/>
              <a:cs typeface="Arial"/>
            </a:endParaRPr>
          </a:p>
        </p:txBody>
      </p:sp>
      <p:sp>
        <p:nvSpPr>
          <p:cNvPr id="439" name="object 439"/>
          <p:cNvSpPr txBox="1"/>
          <p:nvPr/>
        </p:nvSpPr>
        <p:spPr>
          <a:xfrm>
            <a:off x="9874509" y="5605078"/>
            <a:ext cx="734060" cy="307777"/>
          </a:xfrm>
          <a:prstGeom prst="rect">
            <a:avLst/>
          </a:prstGeom>
        </p:spPr>
        <p:txBody>
          <a:bodyPr vert="horz" wrap="square" lIns="0" tIns="15240" rIns="0" bIns="0" rtlCol="0">
            <a:spAutoFit/>
          </a:bodyPr>
          <a:lstStyle/>
          <a:p>
            <a:pPr marL="12700">
              <a:lnSpc>
                <a:spcPct val="100000"/>
              </a:lnSpc>
              <a:spcBef>
                <a:spcPts val="120"/>
              </a:spcBef>
            </a:pPr>
            <a:r>
              <a:rPr lang="en-US" sz="950" spc="105">
                <a:latin typeface="Arial"/>
                <a:cs typeface="Arial"/>
              </a:rPr>
              <a:t>$35,858.67</a:t>
            </a:r>
            <a:endParaRPr lang="en-US" sz="950">
              <a:latin typeface="Arial"/>
              <a:cs typeface="Arial"/>
            </a:endParaRPr>
          </a:p>
        </p:txBody>
      </p:sp>
      <p:sp>
        <p:nvSpPr>
          <p:cNvPr id="440" name="object 440"/>
          <p:cNvSpPr txBox="1"/>
          <p:nvPr/>
        </p:nvSpPr>
        <p:spPr>
          <a:xfrm>
            <a:off x="10936716" y="5748849"/>
            <a:ext cx="733425" cy="307777"/>
          </a:xfrm>
          <a:prstGeom prst="rect">
            <a:avLst/>
          </a:prstGeom>
        </p:spPr>
        <p:txBody>
          <a:bodyPr vert="horz" wrap="square" lIns="0" tIns="15240" rIns="0" bIns="0" rtlCol="0">
            <a:spAutoFit/>
          </a:bodyPr>
          <a:lstStyle/>
          <a:p>
            <a:pPr marL="12700">
              <a:lnSpc>
                <a:spcPct val="100000"/>
              </a:lnSpc>
              <a:spcBef>
                <a:spcPts val="120"/>
              </a:spcBef>
            </a:pPr>
            <a:r>
              <a:rPr lang="en-US" sz="950" spc="105">
                <a:latin typeface="Arial"/>
                <a:cs typeface="Arial"/>
              </a:rPr>
              <a:t>$31,900.67</a:t>
            </a:r>
            <a:endParaRPr lang="en-US" sz="950">
              <a:latin typeface="Arial"/>
              <a:cs typeface="Arial"/>
            </a:endParaRPr>
          </a:p>
        </p:txBody>
      </p:sp>
      <p:sp>
        <p:nvSpPr>
          <p:cNvPr id="441" name="object 441"/>
          <p:cNvSpPr txBox="1"/>
          <p:nvPr/>
        </p:nvSpPr>
        <p:spPr>
          <a:xfrm>
            <a:off x="11613458" y="5530148"/>
            <a:ext cx="736600" cy="307777"/>
          </a:xfrm>
          <a:prstGeom prst="rect">
            <a:avLst/>
          </a:prstGeom>
        </p:spPr>
        <p:txBody>
          <a:bodyPr vert="horz" wrap="square" lIns="0" tIns="15240" rIns="0" bIns="0" rtlCol="0">
            <a:spAutoFit/>
          </a:bodyPr>
          <a:lstStyle/>
          <a:p>
            <a:pPr marL="12700">
              <a:lnSpc>
                <a:spcPct val="100000"/>
              </a:lnSpc>
              <a:spcBef>
                <a:spcPts val="120"/>
              </a:spcBef>
            </a:pPr>
            <a:r>
              <a:rPr lang="en-US" sz="950" spc="105">
                <a:latin typeface="Arial"/>
                <a:cs typeface="Arial"/>
              </a:rPr>
              <a:t>$37,942.67</a:t>
            </a:r>
            <a:endParaRPr lang="en-US" sz="950">
              <a:latin typeface="Arial"/>
              <a:cs typeface="Arial"/>
            </a:endParaRPr>
          </a:p>
        </p:txBody>
      </p:sp>
      <p:sp>
        <p:nvSpPr>
          <p:cNvPr id="442" name="object 442"/>
          <p:cNvSpPr txBox="1"/>
          <p:nvPr/>
        </p:nvSpPr>
        <p:spPr>
          <a:xfrm>
            <a:off x="2312086" y="6895660"/>
            <a:ext cx="380365" cy="161583"/>
          </a:xfrm>
          <a:prstGeom prst="rect">
            <a:avLst/>
          </a:prstGeom>
        </p:spPr>
        <p:txBody>
          <a:bodyPr vert="horz" wrap="square" lIns="0" tIns="15240" rIns="0" bIns="0" rtlCol="0">
            <a:spAutoFit/>
          </a:bodyPr>
          <a:lstStyle/>
          <a:p>
            <a:pPr marL="12700">
              <a:lnSpc>
                <a:spcPct val="100000"/>
              </a:lnSpc>
              <a:spcBef>
                <a:spcPts val="120"/>
              </a:spcBef>
            </a:pPr>
            <a:r>
              <a:rPr lang="en-US" sz="950" spc="105">
                <a:latin typeface="Arial"/>
                <a:cs typeface="Arial"/>
              </a:rPr>
              <a:t>$0.00</a:t>
            </a:r>
            <a:endParaRPr lang="en-US" sz="950">
              <a:latin typeface="Arial"/>
              <a:cs typeface="Arial"/>
            </a:endParaRPr>
          </a:p>
        </p:txBody>
      </p:sp>
      <p:sp>
        <p:nvSpPr>
          <p:cNvPr id="443" name="object 443"/>
          <p:cNvSpPr txBox="1"/>
          <p:nvPr/>
        </p:nvSpPr>
        <p:spPr>
          <a:xfrm>
            <a:off x="1954529" y="5234805"/>
            <a:ext cx="747395" cy="2841804"/>
          </a:xfrm>
          <a:prstGeom prst="rect">
            <a:avLst/>
          </a:prstGeom>
        </p:spPr>
        <p:txBody>
          <a:bodyPr vert="horz" wrap="square" lIns="0" tIns="48260" rIns="0" bIns="0" rtlCol="0">
            <a:spAutoFit/>
          </a:bodyPr>
          <a:lstStyle/>
          <a:p>
            <a:pPr marR="6350" algn="r">
              <a:lnSpc>
                <a:spcPct val="100000"/>
              </a:lnSpc>
              <a:spcBef>
                <a:spcPts val="380"/>
              </a:spcBef>
            </a:pPr>
            <a:r>
              <a:rPr lang="en-US" sz="950" spc="110">
                <a:latin typeface="Arial"/>
                <a:cs typeface="Arial"/>
              </a:rPr>
              <a:t>$45,000.</a:t>
            </a:r>
            <a:r>
              <a:rPr lang="en-US" sz="950" spc="-105">
                <a:latin typeface="Arial"/>
                <a:cs typeface="Arial"/>
              </a:rPr>
              <a:t> </a:t>
            </a:r>
            <a:r>
              <a:rPr lang="en-US" sz="950" spc="105">
                <a:latin typeface="Arial"/>
                <a:cs typeface="Arial"/>
              </a:rPr>
              <a:t>00</a:t>
            </a:r>
            <a:endParaRPr lang="en-US" sz="950">
              <a:latin typeface="Arial"/>
              <a:cs typeface="Arial"/>
            </a:endParaRPr>
          </a:p>
          <a:p>
            <a:pPr marR="6350" algn="r">
              <a:lnSpc>
                <a:spcPct val="100000"/>
              </a:lnSpc>
              <a:spcBef>
                <a:spcPts val="285"/>
              </a:spcBef>
            </a:pPr>
            <a:r>
              <a:rPr lang="en-US" sz="950" spc="110">
                <a:latin typeface="Arial"/>
                <a:cs typeface="Arial"/>
              </a:rPr>
              <a:t>$40,000.</a:t>
            </a:r>
            <a:r>
              <a:rPr lang="en-US" sz="950" spc="-105">
                <a:latin typeface="Arial"/>
                <a:cs typeface="Arial"/>
              </a:rPr>
              <a:t> </a:t>
            </a:r>
            <a:r>
              <a:rPr lang="en-US" sz="950" spc="105">
                <a:latin typeface="Arial"/>
                <a:cs typeface="Arial"/>
              </a:rPr>
              <a:t>00</a:t>
            </a:r>
            <a:endParaRPr lang="en-US" sz="950">
              <a:latin typeface="Arial"/>
              <a:cs typeface="Arial"/>
            </a:endParaRPr>
          </a:p>
          <a:p>
            <a:pPr marR="5715" algn="r">
              <a:lnSpc>
                <a:spcPct val="100000"/>
              </a:lnSpc>
              <a:spcBef>
                <a:spcPts val="284"/>
              </a:spcBef>
            </a:pPr>
            <a:r>
              <a:rPr lang="en-US" sz="950" spc="114">
                <a:latin typeface="Arial"/>
                <a:cs typeface="Arial"/>
              </a:rPr>
              <a:t>$35,000.00</a:t>
            </a:r>
            <a:endParaRPr lang="en-US" sz="950">
              <a:latin typeface="Arial"/>
              <a:cs typeface="Arial"/>
            </a:endParaRPr>
          </a:p>
          <a:p>
            <a:pPr marR="6350" algn="r">
              <a:lnSpc>
                <a:spcPct val="100000"/>
              </a:lnSpc>
              <a:spcBef>
                <a:spcPts val="284"/>
              </a:spcBef>
            </a:pPr>
            <a:r>
              <a:rPr lang="en-US" sz="950" spc="110">
                <a:latin typeface="Arial"/>
                <a:cs typeface="Arial"/>
              </a:rPr>
              <a:t>$30,000.</a:t>
            </a:r>
            <a:r>
              <a:rPr lang="en-US" sz="950" spc="-105">
                <a:latin typeface="Arial"/>
                <a:cs typeface="Arial"/>
              </a:rPr>
              <a:t> </a:t>
            </a:r>
            <a:r>
              <a:rPr lang="en-US" sz="950" spc="105">
                <a:latin typeface="Arial"/>
                <a:cs typeface="Arial"/>
              </a:rPr>
              <a:t>00</a:t>
            </a:r>
            <a:endParaRPr lang="en-US" sz="950">
              <a:latin typeface="Arial"/>
              <a:cs typeface="Arial"/>
            </a:endParaRPr>
          </a:p>
          <a:p>
            <a:pPr marR="6350" algn="r">
              <a:lnSpc>
                <a:spcPct val="100000"/>
              </a:lnSpc>
              <a:spcBef>
                <a:spcPts val="285"/>
              </a:spcBef>
            </a:pPr>
            <a:r>
              <a:rPr lang="en-US" sz="950" spc="110">
                <a:latin typeface="Arial"/>
                <a:cs typeface="Arial"/>
              </a:rPr>
              <a:t>$25,000.</a:t>
            </a:r>
            <a:r>
              <a:rPr lang="en-US" sz="950" spc="-105">
                <a:latin typeface="Arial"/>
                <a:cs typeface="Arial"/>
              </a:rPr>
              <a:t> </a:t>
            </a:r>
            <a:r>
              <a:rPr lang="en-US" sz="950" spc="105">
                <a:latin typeface="Arial"/>
                <a:cs typeface="Arial"/>
              </a:rPr>
              <a:t>00</a:t>
            </a:r>
            <a:endParaRPr lang="en-US" sz="950">
              <a:latin typeface="Arial"/>
              <a:cs typeface="Arial"/>
            </a:endParaRPr>
          </a:p>
          <a:p>
            <a:pPr marR="5715" algn="r">
              <a:lnSpc>
                <a:spcPct val="100000"/>
              </a:lnSpc>
              <a:spcBef>
                <a:spcPts val="280"/>
              </a:spcBef>
            </a:pPr>
            <a:r>
              <a:rPr lang="en-US" sz="950" spc="114">
                <a:latin typeface="Arial"/>
                <a:cs typeface="Arial"/>
              </a:rPr>
              <a:t>$20,000.00</a:t>
            </a:r>
            <a:endParaRPr lang="en-US" sz="950">
              <a:latin typeface="Arial"/>
              <a:cs typeface="Arial"/>
            </a:endParaRPr>
          </a:p>
          <a:p>
            <a:pPr marR="6350" algn="r">
              <a:lnSpc>
                <a:spcPct val="100000"/>
              </a:lnSpc>
              <a:spcBef>
                <a:spcPts val="285"/>
              </a:spcBef>
            </a:pPr>
            <a:r>
              <a:rPr lang="en-US" sz="950" spc="110">
                <a:latin typeface="Arial"/>
                <a:cs typeface="Arial"/>
              </a:rPr>
              <a:t>$15,000.</a:t>
            </a:r>
            <a:r>
              <a:rPr lang="en-US" sz="950" spc="-105">
                <a:latin typeface="Arial"/>
                <a:cs typeface="Arial"/>
              </a:rPr>
              <a:t> </a:t>
            </a:r>
            <a:r>
              <a:rPr lang="en-US" sz="950" spc="105">
                <a:latin typeface="Arial"/>
                <a:cs typeface="Arial"/>
              </a:rPr>
              <a:t>00</a:t>
            </a:r>
            <a:endParaRPr lang="en-US" sz="950">
              <a:latin typeface="Arial"/>
              <a:cs typeface="Arial"/>
            </a:endParaRPr>
          </a:p>
          <a:p>
            <a:pPr marR="6350" algn="r">
              <a:lnSpc>
                <a:spcPct val="100000"/>
              </a:lnSpc>
              <a:spcBef>
                <a:spcPts val="285"/>
              </a:spcBef>
            </a:pPr>
            <a:r>
              <a:rPr lang="en-US" sz="950" spc="110">
                <a:latin typeface="Arial"/>
                <a:cs typeface="Arial"/>
              </a:rPr>
              <a:t>$10,000.</a:t>
            </a:r>
            <a:r>
              <a:rPr lang="en-US" sz="950" spc="-105">
                <a:latin typeface="Arial"/>
                <a:cs typeface="Arial"/>
              </a:rPr>
              <a:t> </a:t>
            </a:r>
            <a:r>
              <a:rPr lang="en-US" sz="950" spc="105">
                <a:latin typeface="Arial"/>
                <a:cs typeface="Arial"/>
              </a:rPr>
              <a:t>00</a:t>
            </a:r>
            <a:endParaRPr lang="en-US" sz="950">
              <a:latin typeface="Arial"/>
              <a:cs typeface="Arial"/>
            </a:endParaRPr>
          </a:p>
          <a:p>
            <a:pPr marR="5080" algn="r">
              <a:lnSpc>
                <a:spcPct val="100000"/>
              </a:lnSpc>
              <a:spcBef>
                <a:spcPts val="285"/>
              </a:spcBef>
            </a:pPr>
            <a:r>
              <a:rPr lang="en-US" sz="950" spc="114">
                <a:latin typeface="Arial"/>
                <a:cs typeface="Arial"/>
              </a:rPr>
              <a:t>$5,000.00</a:t>
            </a:r>
            <a:endParaRPr lang="en-US" sz="950">
              <a:latin typeface="Arial"/>
              <a:cs typeface="Arial"/>
            </a:endParaRPr>
          </a:p>
        </p:txBody>
      </p:sp>
      <p:sp>
        <p:nvSpPr>
          <p:cNvPr id="444" name="object 444"/>
          <p:cNvSpPr txBox="1"/>
          <p:nvPr/>
        </p:nvSpPr>
        <p:spPr>
          <a:xfrm>
            <a:off x="1954529" y="5086792"/>
            <a:ext cx="746760" cy="307777"/>
          </a:xfrm>
          <a:prstGeom prst="rect">
            <a:avLst/>
          </a:prstGeom>
        </p:spPr>
        <p:txBody>
          <a:bodyPr vert="horz" wrap="square" lIns="0" tIns="15240" rIns="0" bIns="0" rtlCol="0">
            <a:spAutoFit/>
          </a:bodyPr>
          <a:lstStyle/>
          <a:p>
            <a:pPr marL="12700">
              <a:lnSpc>
                <a:spcPct val="100000"/>
              </a:lnSpc>
              <a:spcBef>
                <a:spcPts val="120"/>
              </a:spcBef>
            </a:pPr>
            <a:r>
              <a:rPr lang="en-US" sz="950" spc="114">
                <a:latin typeface="Arial"/>
                <a:cs typeface="Arial"/>
              </a:rPr>
              <a:t>$50,000.00</a:t>
            </a:r>
            <a:endParaRPr lang="en-US" sz="950">
              <a:latin typeface="Arial"/>
              <a:cs typeface="Arial"/>
            </a:endParaRPr>
          </a:p>
        </p:txBody>
      </p:sp>
      <p:sp>
        <p:nvSpPr>
          <p:cNvPr id="445" name="object 445"/>
          <p:cNvSpPr txBox="1"/>
          <p:nvPr/>
        </p:nvSpPr>
        <p:spPr>
          <a:xfrm>
            <a:off x="3306793" y="7056538"/>
            <a:ext cx="105410" cy="161583"/>
          </a:xfrm>
          <a:prstGeom prst="rect">
            <a:avLst/>
          </a:prstGeom>
        </p:spPr>
        <p:txBody>
          <a:bodyPr vert="horz" wrap="square" lIns="0" tIns="15240" rIns="0" bIns="0" rtlCol="0">
            <a:spAutoFit/>
          </a:bodyPr>
          <a:lstStyle/>
          <a:p>
            <a:pPr marL="12700">
              <a:lnSpc>
                <a:spcPct val="100000"/>
              </a:lnSpc>
              <a:spcBef>
                <a:spcPts val="120"/>
              </a:spcBef>
            </a:pPr>
            <a:r>
              <a:rPr lang="en-US" sz="950" spc="85">
                <a:latin typeface="Arial"/>
                <a:cs typeface="Arial"/>
              </a:rPr>
              <a:t>1</a:t>
            </a:r>
            <a:endParaRPr lang="en-US" sz="950">
              <a:latin typeface="Arial"/>
              <a:cs typeface="Arial"/>
            </a:endParaRPr>
          </a:p>
        </p:txBody>
      </p:sp>
      <p:sp>
        <p:nvSpPr>
          <p:cNvPr id="446" name="object 446"/>
          <p:cNvSpPr txBox="1"/>
          <p:nvPr/>
        </p:nvSpPr>
        <p:spPr>
          <a:xfrm>
            <a:off x="4369000" y="7056538"/>
            <a:ext cx="105410" cy="161583"/>
          </a:xfrm>
          <a:prstGeom prst="rect">
            <a:avLst/>
          </a:prstGeom>
        </p:spPr>
        <p:txBody>
          <a:bodyPr vert="horz" wrap="square" lIns="0" tIns="15240" rIns="0" bIns="0" rtlCol="0">
            <a:spAutoFit/>
          </a:bodyPr>
          <a:lstStyle/>
          <a:p>
            <a:pPr marL="12700">
              <a:lnSpc>
                <a:spcPct val="100000"/>
              </a:lnSpc>
              <a:spcBef>
                <a:spcPts val="120"/>
              </a:spcBef>
            </a:pPr>
            <a:r>
              <a:rPr lang="en-US" sz="950" spc="85">
                <a:latin typeface="Arial"/>
                <a:cs typeface="Arial"/>
              </a:rPr>
              <a:t>2</a:t>
            </a:r>
            <a:endParaRPr lang="en-US" sz="950">
              <a:latin typeface="Arial"/>
              <a:cs typeface="Arial"/>
            </a:endParaRPr>
          </a:p>
        </p:txBody>
      </p:sp>
      <p:sp>
        <p:nvSpPr>
          <p:cNvPr id="447" name="object 447"/>
          <p:cNvSpPr txBox="1"/>
          <p:nvPr/>
        </p:nvSpPr>
        <p:spPr>
          <a:xfrm>
            <a:off x="5431206" y="7056538"/>
            <a:ext cx="105410" cy="161583"/>
          </a:xfrm>
          <a:prstGeom prst="rect">
            <a:avLst/>
          </a:prstGeom>
        </p:spPr>
        <p:txBody>
          <a:bodyPr vert="horz" wrap="square" lIns="0" tIns="15240" rIns="0" bIns="0" rtlCol="0">
            <a:spAutoFit/>
          </a:bodyPr>
          <a:lstStyle/>
          <a:p>
            <a:pPr marL="12700">
              <a:lnSpc>
                <a:spcPct val="100000"/>
              </a:lnSpc>
              <a:spcBef>
                <a:spcPts val="120"/>
              </a:spcBef>
            </a:pPr>
            <a:r>
              <a:rPr lang="en-US" sz="950" spc="85">
                <a:latin typeface="Arial"/>
                <a:cs typeface="Arial"/>
              </a:rPr>
              <a:t>3</a:t>
            </a:r>
            <a:endParaRPr lang="en-US" sz="950">
              <a:latin typeface="Arial"/>
              <a:cs typeface="Arial"/>
            </a:endParaRPr>
          </a:p>
        </p:txBody>
      </p:sp>
      <p:sp>
        <p:nvSpPr>
          <p:cNvPr id="448" name="object 448"/>
          <p:cNvSpPr txBox="1"/>
          <p:nvPr/>
        </p:nvSpPr>
        <p:spPr>
          <a:xfrm>
            <a:off x="6493413" y="7056538"/>
            <a:ext cx="105410" cy="161583"/>
          </a:xfrm>
          <a:prstGeom prst="rect">
            <a:avLst/>
          </a:prstGeom>
        </p:spPr>
        <p:txBody>
          <a:bodyPr vert="horz" wrap="square" lIns="0" tIns="15240" rIns="0" bIns="0" rtlCol="0">
            <a:spAutoFit/>
          </a:bodyPr>
          <a:lstStyle/>
          <a:p>
            <a:pPr marL="12700">
              <a:lnSpc>
                <a:spcPct val="100000"/>
              </a:lnSpc>
              <a:spcBef>
                <a:spcPts val="120"/>
              </a:spcBef>
            </a:pPr>
            <a:r>
              <a:rPr lang="en-US" sz="950" spc="85">
                <a:latin typeface="Arial"/>
                <a:cs typeface="Arial"/>
              </a:rPr>
              <a:t>4</a:t>
            </a:r>
            <a:endParaRPr lang="en-US" sz="950">
              <a:latin typeface="Arial"/>
              <a:cs typeface="Arial"/>
            </a:endParaRPr>
          </a:p>
        </p:txBody>
      </p:sp>
      <p:sp>
        <p:nvSpPr>
          <p:cNvPr id="449" name="object 449"/>
          <p:cNvSpPr txBox="1"/>
          <p:nvPr/>
        </p:nvSpPr>
        <p:spPr>
          <a:xfrm>
            <a:off x="7555096" y="7056538"/>
            <a:ext cx="105410" cy="161583"/>
          </a:xfrm>
          <a:prstGeom prst="rect">
            <a:avLst/>
          </a:prstGeom>
        </p:spPr>
        <p:txBody>
          <a:bodyPr vert="horz" wrap="square" lIns="0" tIns="15240" rIns="0" bIns="0" rtlCol="0">
            <a:spAutoFit/>
          </a:bodyPr>
          <a:lstStyle/>
          <a:p>
            <a:pPr marL="12700">
              <a:lnSpc>
                <a:spcPct val="100000"/>
              </a:lnSpc>
              <a:spcBef>
                <a:spcPts val="120"/>
              </a:spcBef>
            </a:pPr>
            <a:r>
              <a:rPr lang="en-US" sz="950" spc="85">
                <a:latin typeface="Arial"/>
                <a:cs typeface="Arial"/>
              </a:rPr>
              <a:t>5</a:t>
            </a:r>
            <a:endParaRPr lang="en-US" sz="950">
              <a:latin typeface="Arial"/>
              <a:cs typeface="Arial"/>
            </a:endParaRPr>
          </a:p>
        </p:txBody>
      </p:sp>
      <p:sp>
        <p:nvSpPr>
          <p:cNvPr id="450" name="object 450"/>
          <p:cNvSpPr txBox="1"/>
          <p:nvPr/>
        </p:nvSpPr>
        <p:spPr>
          <a:xfrm>
            <a:off x="8617477" y="7056538"/>
            <a:ext cx="105410" cy="161583"/>
          </a:xfrm>
          <a:prstGeom prst="rect">
            <a:avLst/>
          </a:prstGeom>
        </p:spPr>
        <p:txBody>
          <a:bodyPr vert="horz" wrap="square" lIns="0" tIns="15240" rIns="0" bIns="0" rtlCol="0">
            <a:spAutoFit/>
          </a:bodyPr>
          <a:lstStyle/>
          <a:p>
            <a:pPr marL="12700">
              <a:lnSpc>
                <a:spcPct val="100000"/>
              </a:lnSpc>
              <a:spcBef>
                <a:spcPts val="120"/>
              </a:spcBef>
            </a:pPr>
            <a:r>
              <a:rPr lang="en-US" sz="950" spc="85">
                <a:latin typeface="Arial"/>
                <a:cs typeface="Arial"/>
              </a:rPr>
              <a:t>6</a:t>
            </a:r>
            <a:endParaRPr lang="en-US" sz="950">
              <a:latin typeface="Arial"/>
              <a:cs typeface="Arial"/>
            </a:endParaRPr>
          </a:p>
        </p:txBody>
      </p:sp>
      <p:sp>
        <p:nvSpPr>
          <p:cNvPr id="451" name="object 451"/>
          <p:cNvSpPr txBox="1"/>
          <p:nvPr/>
        </p:nvSpPr>
        <p:spPr>
          <a:xfrm>
            <a:off x="9679509" y="7056538"/>
            <a:ext cx="105410" cy="161583"/>
          </a:xfrm>
          <a:prstGeom prst="rect">
            <a:avLst/>
          </a:prstGeom>
        </p:spPr>
        <p:txBody>
          <a:bodyPr vert="horz" wrap="square" lIns="0" tIns="15240" rIns="0" bIns="0" rtlCol="0">
            <a:spAutoFit/>
          </a:bodyPr>
          <a:lstStyle/>
          <a:p>
            <a:pPr marL="12700">
              <a:lnSpc>
                <a:spcPct val="100000"/>
              </a:lnSpc>
              <a:spcBef>
                <a:spcPts val="120"/>
              </a:spcBef>
            </a:pPr>
            <a:r>
              <a:rPr lang="en-US" sz="950" spc="85">
                <a:latin typeface="Arial"/>
                <a:cs typeface="Arial"/>
              </a:rPr>
              <a:t>7</a:t>
            </a:r>
            <a:endParaRPr lang="en-US" sz="950">
              <a:latin typeface="Arial"/>
              <a:cs typeface="Arial"/>
            </a:endParaRPr>
          </a:p>
        </p:txBody>
      </p:sp>
      <p:sp>
        <p:nvSpPr>
          <p:cNvPr id="452" name="object 452"/>
          <p:cNvSpPr txBox="1"/>
          <p:nvPr/>
        </p:nvSpPr>
        <p:spPr>
          <a:xfrm>
            <a:off x="10741890" y="7056538"/>
            <a:ext cx="105410" cy="161583"/>
          </a:xfrm>
          <a:prstGeom prst="rect">
            <a:avLst/>
          </a:prstGeom>
        </p:spPr>
        <p:txBody>
          <a:bodyPr vert="horz" wrap="square" lIns="0" tIns="15240" rIns="0" bIns="0" rtlCol="0">
            <a:spAutoFit/>
          </a:bodyPr>
          <a:lstStyle/>
          <a:p>
            <a:pPr marL="12700">
              <a:lnSpc>
                <a:spcPct val="100000"/>
              </a:lnSpc>
              <a:spcBef>
                <a:spcPts val="120"/>
              </a:spcBef>
            </a:pPr>
            <a:r>
              <a:rPr lang="en-US" sz="950" spc="85">
                <a:latin typeface="Arial"/>
                <a:cs typeface="Arial"/>
              </a:rPr>
              <a:t>8</a:t>
            </a:r>
            <a:endParaRPr lang="en-US" sz="950">
              <a:latin typeface="Arial"/>
              <a:cs typeface="Arial"/>
            </a:endParaRPr>
          </a:p>
        </p:txBody>
      </p:sp>
      <p:sp>
        <p:nvSpPr>
          <p:cNvPr id="453" name="object 453"/>
          <p:cNvSpPr txBox="1"/>
          <p:nvPr/>
        </p:nvSpPr>
        <p:spPr>
          <a:xfrm>
            <a:off x="11803574" y="7056538"/>
            <a:ext cx="105410" cy="161583"/>
          </a:xfrm>
          <a:prstGeom prst="rect">
            <a:avLst/>
          </a:prstGeom>
        </p:spPr>
        <p:txBody>
          <a:bodyPr vert="horz" wrap="square" lIns="0" tIns="15240" rIns="0" bIns="0" rtlCol="0">
            <a:spAutoFit/>
          </a:bodyPr>
          <a:lstStyle/>
          <a:p>
            <a:pPr marL="12700">
              <a:lnSpc>
                <a:spcPct val="100000"/>
              </a:lnSpc>
              <a:spcBef>
                <a:spcPts val="120"/>
              </a:spcBef>
            </a:pPr>
            <a:r>
              <a:rPr lang="en-US" sz="950" spc="85">
                <a:latin typeface="Arial"/>
                <a:cs typeface="Arial"/>
              </a:rPr>
              <a:t>9</a:t>
            </a:r>
            <a:endParaRPr lang="en-US" sz="950">
              <a:latin typeface="Arial"/>
              <a:cs typeface="Arial"/>
            </a:endParaRPr>
          </a:p>
        </p:txBody>
      </p:sp>
      <p:sp>
        <p:nvSpPr>
          <p:cNvPr id="454" name="object 454"/>
          <p:cNvSpPr txBox="1"/>
          <p:nvPr/>
        </p:nvSpPr>
        <p:spPr>
          <a:xfrm>
            <a:off x="5787368" y="4866449"/>
            <a:ext cx="1027430" cy="478977"/>
          </a:xfrm>
          <a:prstGeom prst="rect">
            <a:avLst/>
          </a:prstGeom>
        </p:spPr>
        <p:txBody>
          <a:bodyPr vert="horz" wrap="square" lIns="0" tIns="17145" rIns="0" bIns="0" rtlCol="0">
            <a:spAutoFit/>
          </a:bodyPr>
          <a:lstStyle/>
          <a:p>
            <a:pPr marL="12700">
              <a:lnSpc>
                <a:spcPct val="100000"/>
              </a:lnSpc>
              <a:spcBef>
                <a:spcPts val="135"/>
              </a:spcBef>
            </a:pPr>
            <a:r>
              <a:rPr lang="en-US" sz="1500" spc="220">
                <a:solidFill>
                  <a:srgbClr val="757575"/>
                </a:solidFill>
                <a:latin typeface="Arial"/>
                <a:cs typeface="Arial"/>
              </a:rPr>
              <a:t>Cash</a:t>
            </a:r>
            <a:r>
              <a:rPr lang="en-US" sz="1500" spc="-30">
                <a:solidFill>
                  <a:srgbClr val="757575"/>
                </a:solidFill>
                <a:latin typeface="Arial"/>
                <a:cs typeface="Arial"/>
              </a:rPr>
              <a:t> </a:t>
            </a:r>
            <a:r>
              <a:rPr lang="en-US" sz="1500" spc="190">
                <a:solidFill>
                  <a:srgbClr val="757575"/>
                </a:solidFill>
                <a:latin typeface="Arial"/>
                <a:cs typeface="Arial"/>
              </a:rPr>
              <a:t>Flow</a:t>
            </a:r>
            <a:endParaRPr lang="en-US" sz="1500">
              <a:latin typeface="Arial"/>
              <a:cs typeface="Arial"/>
            </a:endParaRPr>
          </a:p>
        </p:txBody>
      </p:sp>
      <p:sp>
        <p:nvSpPr>
          <p:cNvPr id="455" name="object 455"/>
          <p:cNvSpPr/>
          <p:nvPr/>
        </p:nvSpPr>
        <p:spPr>
          <a:xfrm>
            <a:off x="245809" y="4787796"/>
            <a:ext cx="12126595" cy="2946400"/>
          </a:xfrm>
          <a:custGeom>
            <a:avLst/>
            <a:gdLst/>
            <a:ahLst/>
            <a:cxnLst/>
            <a:rect l="l" t="t" r="r" b="b"/>
            <a:pathLst>
              <a:path w="12126595" h="2946400">
                <a:moveTo>
                  <a:pt x="0" y="136311"/>
                </a:moveTo>
                <a:lnTo>
                  <a:pt x="8860" y="93230"/>
                </a:lnTo>
                <a:lnTo>
                  <a:pt x="33532" y="55812"/>
                </a:lnTo>
                <a:lnTo>
                  <a:pt x="71153" y="26303"/>
                </a:lnTo>
                <a:lnTo>
                  <a:pt x="118860" y="6950"/>
                </a:lnTo>
                <a:lnTo>
                  <a:pt x="173790" y="0"/>
                </a:lnTo>
                <a:lnTo>
                  <a:pt x="11952614" y="0"/>
                </a:lnTo>
                <a:lnTo>
                  <a:pt x="12007536" y="6950"/>
                </a:lnTo>
                <a:lnTo>
                  <a:pt x="12055266" y="26303"/>
                </a:lnTo>
                <a:lnTo>
                  <a:pt x="12092925" y="55812"/>
                </a:lnTo>
                <a:lnTo>
                  <a:pt x="12117633" y="93230"/>
                </a:lnTo>
                <a:lnTo>
                  <a:pt x="12126508" y="136311"/>
                </a:lnTo>
                <a:lnTo>
                  <a:pt x="12126508" y="2809445"/>
                </a:lnTo>
                <a:lnTo>
                  <a:pt x="12117633" y="2852593"/>
                </a:lnTo>
                <a:lnTo>
                  <a:pt x="12092925" y="2890052"/>
                </a:lnTo>
                <a:lnTo>
                  <a:pt x="12055266" y="2919581"/>
                </a:lnTo>
                <a:lnTo>
                  <a:pt x="12007536" y="2938942"/>
                </a:lnTo>
                <a:lnTo>
                  <a:pt x="11952614" y="2945893"/>
                </a:lnTo>
                <a:lnTo>
                  <a:pt x="173790" y="2945893"/>
                </a:lnTo>
                <a:lnTo>
                  <a:pt x="118860" y="2938942"/>
                </a:lnTo>
                <a:lnTo>
                  <a:pt x="71153" y="2919581"/>
                </a:lnTo>
                <a:lnTo>
                  <a:pt x="33532" y="2890052"/>
                </a:lnTo>
                <a:lnTo>
                  <a:pt x="8860" y="2852593"/>
                </a:lnTo>
                <a:lnTo>
                  <a:pt x="0" y="2809445"/>
                </a:lnTo>
                <a:lnTo>
                  <a:pt x="0" y="136311"/>
                </a:lnTo>
                <a:close/>
              </a:path>
            </a:pathLst>
          </a:custGeom>
          <a:ln w="6947">
            <a:solidFill>
              <a:srgbClr val="888888"/>
            </a:solidFill>
          </a:ln>
        </p:spPr>
        <p:txBody>
          <a:bodyPr wrap="square" lIns="0" tIns="0" rIns="0" bIns="0" rtlCol="0"/>
          <a:lstStyle/>
          <a:p>
            <a:endParaRPr/>
          </a:p>
        </p:txBody>
      </p:sp>
      <p:sp>
        <p:nvSpPr>
          <p:cNvPr id="456" name="object 456"/>
          <p:cNvSpPr txBox="1"/>
          <p:nvPr/>
        </p:nvSpPr>
        <p:spPr>
          <a:xfrm>
            <a:off x="8430259" y="6552558"/>
            <a:ext cx="177800" cy="197490"/>
          </a:xfrm>
          <a:prstGeom prst="rect">
            <a:avLst/>
          </a:prstGeom>
        </p:spPr>
        <p:txBody>
          <a:bodyPr vert="horz" wrap="square" lIns="0" tIns="12700" rIns="0" bIns="0" rtlCol="0">
            <a:spAutoFit/>
          </a:bodyPr>
          <a:lstStyle/>
          <a:p>
            <a:pPr marL="12700">
              <a:lnSpc>
                <a:spcPct val="100000"/>
              </a:lnSpc>
              <a:spcBef>
                <a:spcPts val="100"/>
              </a:spcBef>
            </a:pPr>
            <a:r>
              <a:rPr lang="en-US" sz="1200" spc="-25">
                <a:solidFill>
                  <a:srgbClr val="888888"/>
                </a:solidFill>
                <a:latin typeface="Arial"/>
                <a:cs typeface="Arial"/>
              </a:rPr>
              <a:t>20</a:t>
            </a:r>
            <a:endParaRPr lang="en-US" sz="120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53" name="object 53"/>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algn="l">
              <a:lnSpc>
                <a:spcPct val="100000"/>
              </a:lnSpc>
              <a:spcBef>
                <a:spcPts val="130"/>
              </a:spcBef>
            </a:pPr>
            <a:r>
              <a:rPr lang="en-US" sz="6000" b="1">
                <a:solidFill>
                  <a:srgbClr val="FFFFFF"/>
                </a:solidFill>
                <a:latin typeface="Arial"/>
                <a:cs typeface="Arial"/>
              </a:rPr>
              <a:t>CASH ANALYSIS TOOL EXAMPLE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pic>
        <p:nvPicPr>
          <p:cNvPr id="3" name="object 3"/>
          <p:cNvPicPr/>
          <p:nvPr/>
        </p:nvPicPr>
        <p:blipFill>
          <a:blip r:embed="rId2" cstate="print"/>
          <a:stretch>
            <a:fillRect/>
          </a:stretch>
        </p:blipFill>
        <p:spPr>
          <a:xfrm>
            <a:off x="323850" y="1319213"/>
            <a:ext cx="8439150" cy="8677275"/>
          </a:xfrm>
          <a:prstGeom prst="rect">
            <a:avLst/>
          </a:prstGeom>
        </p:spPr>
      </p:pic>
      <p:sp>
        <p:nvSpPr>
          <p:cNvPr id="6" name="object 6"/>
          <p:cNvSpPr txBox="1"/>
          <p:nvPr/>
        </p:nvSpPr>
        <p:spPr>
          <a:xfrm>
            <a:off x="8762999" y="2873773"/>
            <a:ext cx="9147809" cy="5879558"/>
          </a:xfrm>
          <a:prstGeom prst="rect">
            <a:avLst/>
          </a:prstGeom>
        </p:spPr>
        <p:txBody>
          <a:bodyPr vert="horz" wrap="square" lIns="0" tIns="15240" rIns="0" bIns="0" rtlCol="0">
            <a:spAutoFit/>
          </a:bodyPr>
          <a:lstStyle/>
          <a:p>
            <a:pPr marL="12700" marR="5080">
              <a:lnSpc>
                <a:spcPct val="100200"/>
              </a:lnSpc>
              <a:spcBef>
                <a:spcPts val="120"/>
              </a:spcBef>
            </a:pPr>
            <a:r>
              <a:rPr lang="en-US" sz="4160" dirty="0">
                <a:solidFill>
                  <a:srgbClr val="333333"/>
                </a:solidFill>
                <a:latin typeface="Arial"/>
                <a:cs typeface="Arial"/>
              </a:rPr>
              <a:t>Budgeting</a:t>
            </a:r>
            <a:r>
              <a:rPr lang="en-US" sz="4160" spc="-105" dirty="0">
                <a:solidFill>
                  <a:srgbClr val="333333"/>
                </a:solidFill>
                <a:latin typeface="Arial"/>
                <a:cs typeface="Arial"/>
              </a:rPr>
              <a:t> </a:t>
            </a:r>
            <a:r>
              <a:rPr lang="en-US" sz="4160" dirty="0">
                <a:solidFill>
                  <a:srgbClr val="333333"/>
                </a:solidFill>
                <a:latin typeface="Arial"/>
                <a:cs typeface="Arial"/>
              </a:rPr>
              <a:t>and</a:t>
            </a:r>
            <a:r>
              <a:rPr lang="en-US" sz="4160" spc="5" dirty="0">
                <a:solidFill>
                  <a:srgbClr val="333333"/>
                </a:solidFill>
                <a:latin typeface="Arial"/>
                <a:cs typeface="Arial"/>
              </a:rPr>
              <a:t> </a:t>
            </a:r>
            <a:r>
              <a:rPr lang="en-US" sz="4160" spc="-20" dirty="0">
                <a:solidFill>
                  <a:srgbClr val="333333"/>
                </a:solidFill>
                <a:latin typeface="Arial"/>
                <a:cs typeface="Arial"/>
              </a:rPr>
              <a:t>Forecasting</a:t>
            </a:r>
            <a:r>
              <a:rPr lang="en-US" sz="4160" spc="-105" dirty="0">
                <a:solidFill>
                  <a:srgbClr val="333333"/>
                </a:solidFill>
                <a:latin typeface="Arial"/>
                <a:cs typeface="Arial"/>
              </a:rPr>
              <a:t> </a:t>
            </a:r>
            <a:r>
              <a:rPr lang="en-US" sz="4160" spc="-10" dirty="0">
                <a:solidFill>
                  <a:srgbClr val="333333"/>
                </a:solidFill>
                <a:latin typeface="Arial"/>
                <a:cs typeface="Arial"/>
              </a:rPr>
              <a:t>(WHY) </a:t>
            </a:r>
          </a:p>
          <a:p>
            <a:pPr marL="12700" marR="5080">
              <a:lnSpc>
                <a:spcPct val="100200"/>
              </a:lnSpc>
              <a:spcBef>
                <a:spcPts val="120"/>
              </a:spcBef>
            </a:pPr>
            <a:endParaRPr lang="en-US" sz="4160" spc="-10" dirty="0">
              <a:solidFill>
                <a:srgbClr val="333333"/>
              </a:solidFill>
              <a:latin typeface="Arial"/>
              <a:cs typeface="Arial"/>
            </a:endParaRPr>
          </a:p>
          <a:p>
            <a:pPr marL="12700" marR="5080">
              <a:lnSpc>
                <a:spcPct val="100200"/>
              </a:lnSpc>
              <a:spcBef>
                <a:spcPts val="120"/>
              </a:spcBef>
            </a:pPr>
            <a:r>
              <a:rPr lang="en-US" sz="4160" dirty="0">
                <a:solidFill>
                  <a:srgbClr val="333333"/>
                </a:solidFill>
                <a:latin typeface="Arial"/>
                <a:cs typeface="Arial"/>
              </a:rPr>
              <a:t>Banking</a:t>
            </a:r>
            <a:r>
              <a:rPr lang="en-US" sz="4160" spc="-25" dirty="0">
                <a:solidFill>
                  <a:srgbClr val="333333"/>
                </a:solidFill>
                <a:latin typeface="Arial"/>
                <a:cs typeface="Arial"/>
              </a:rPr>
              <a:t> </a:t>
            </a:r>
            <a:r>
              <a:rPr lang="en-US" sz="4160" dirty="0">
                <a:solidFill>
                  <a:srgbClr val="333333"/>
                </a:solidFill>
                <a:latin typeface="Arial"/>
                <a:cs typeface="Arial"/>
              </a:rPr>
              <a:t>and</a:t>
            </a:r>
            <a:r>
              <a:rPr lang="en-US" sz="4160" spc="-50" dirty="0">
                <a:solidFill>
                  <a:srgbClr val="333333"/>
                </a:solidFill>
                <a:latin typeface="Arial"/>
                <a:cs typeface="Arial"/>
              </a:rPr>
              <a:t> </a:t>
            </a:r>
            <a:r>
              <a:rPr lang="en-US" sz="4160" spc="-20" dirty="0">
                <a:solidFill>
                  <a:srgbClr val="333333"/>
                </a:solidFill>
                <a:latin typeface="Arial"/>
                <a:cs typeface="Arial"/>
              </a:rPr>
              <a:t>Investments</a:t>
            </a:r>
            <a:r>
              <a:rPr lang="en-US" sz="4160" spc="-70" dirty="0">
                <a:solidFill>
                  <a:srgbClr val="333333"/>
                </a:solidFill>
                <a:latin typeface="Arial"/>
                <a:cs typeface="Arial"/>
              </a:rPr>
              <a:t> </a:t>
            </a:r>
            <a:r>
              <a:rPr lang="en-US" sz="4160" spc="-10" dirty="0">
                <a:solidFill>
                  <a:srgbClr val="333333"/>
                </a:solidFill>
                <a:latin typeface="Arial"/>
                <a:cs typeface="Arial"/>
              </a:rPr>
              <a:t>(HOW)</a:t>
            </a:r>
          </a:p>
          <a:p>
            <a:pPr marL="12700" marR="5080">
              <a:lnSpc>
                <a:spcPct val="100200"/>
              </a:lnSpc>
              <a:spcBef>
                <a:spcPts val="120"/>
              </a:spcBef>
            </a:pPr>
            <a:endParaRPr lang="en-US" sz="4160" spc="-10" dirty="0">
              <a:solidFill>
                <a:srgbClr val="333333"/>
              </a:solidFill>
              <a:latin typeface="Arial"/>
              <a:cs typeface="Arial"/>
            </a:endParaRPr>
          </a:p>
          <a:p>
            <a:pPr marL="12700" marR="5080">
              <a:lnSpc>
                <a:spcPct val="100200"/>
              </a:lnSpc>
              <a:spcBef>
                <a:spcPts val="120"/>
              </a:spcBef>
            </a:pPr>
            <a:r>
              <a:rPr lang="en-US" sz="4160" spc="-10" dirty="0">
                <a:solidFill>
                  <a:srgbClr val="333333"/>
                </a:solidFill>
                <a:latin typeface="Arial"/>
                <a:cs typeface="Arial"/>
              </a:rPr>
              <a:t>Protecting</a:t>
            </a:r>
            <a:r>
              <a:rPr lang="en-US" sz="4160" spc="-120" dirty="0">
                <a:solidFill>
                  <a:srgbClr val="333333"/>
                </a:solidFill>
                <a:latin typeface="Arial"/>
                <a:cs typeface="Arial"/>
              </a:rPr>
              <a:t> </a:t>
            </a:r>
            <a:r>
              <a:rPr lang="en-US" sz="4160" spc="-45" dirty="0">
                <a:solidFill>
                  <a:srgbClr val="333333"/>
                </a:solidFill>
                <a:latin typeface="Arial"/>
                <a:cs typeface="Arial"/>
              </a:rPr>
              <a:t>Your</a:t>
            </a:r>
            <a:r>
              <a:rPr lang="en-US" sz="4160" spc="-135" dirty="0">
                <a:solidFill>
                  <a:srgbClr val="333333"/>
                </a:solidFill>
                <a:latin typeface="Arial"/>
                <a:cs typeface="Arial"/>
              </a:rPr>
              <a:t> </a:t>
            </a:r>
            <a:r>
              <a:rPr lang="en-US" sz="4160" dirty="0">
                <a:solidFill>
                  <a:srgbClr val="333333"/>
                </a:solidFill>
                <a:latin typeface="Arial"/>
                <a:cs typeface="Arial"/>
              </a:rPr>
              <a:t>Chapter’s</a:t>
            </a:r>
            <a:r>
              <a:rPr lang="en-US" sz="4160" spc="-80" dirty="0">
                <a:solidFill>
                  <a:srgbClr val="333333"/>
                </a:solidFill>
                <a:latin typeface="Arial"/>
                <a:cs typeface="Arial"/>
              </a:rPr>
              <a:t> </a:t>
            </a:r>
            <a:r>
              <a:rPr lang="en-US" sz="4160" spc="-10" dirty="0">
                <a:solidFill>
                  <a:srgbClr val="333333"/>
                </a:solidFill>
                <a:latin typeface="Arial"/>
                <a:cs typeface="Arial"/>
              </a:rPr>
              <a:t>Assets</a:t>
            </a:r>
          </a:p>
          <a:p>
            <a:pPr marL="12700" marR="5080">
              <a:lnSpc>
                <a:spcPct val="100200"/>
              </a:lnSpc>
              <a:spcBef>
                <a:spcPts val="120"/>
              </a:spcBef>
            </a:pPr>
            <a:endParaRPr lang="en-US" sz="4160" dirty="0">
              <a:solidFill>
                <a:srgbClr val="333333"/>
              </a:solidFill>
              <a:latin typeface="Arial"/>
              <a:cs typeface="Arial"/>
            </a:endParaRPr>
          </a:p>
          <a:p>
            <a:pPr marL="12700" marR="5080">
              <a:lnSpc>
                <a:spcPct val="100200"/>
              </a:lnSpc>
              <a:spcBef>
                <a:spcPts val="120"/>
              </a:spcBef>
            </a:pPr>
            <a:r>
              <a:rPr lang="en-US" sz="4160" dirty="0">
                <a:solidFill>
                  <a:srgbClr val="333333"/>
                </a:solidFill>
                <a:latin typeface="Arial"/>
                <a:cs typeface="Arial"/>
              </a:rPr>
              <a:t>Compliance</a:t>
            </a:r>
            <a:r>
              <a:rPr lang="en-US" sz="4160" spc="-60" dirty="0">
                <a:solidFill>
                  <a:srgbClr val="333333"/>
                </a:solidFill>
                <a:latin typeface="Arial"/>
                <a:cs typeface="Arial"/>
              </a:rPr>
              <a:t> </a:t>
            </a:r>
            <a:r>
              <a:rPr lang="en-US" sz="4160" dirty="0">
                <a:solidFill>
                  <a:srgbClr val="333333"/>
                </a:solidFill>
                <a:latin typeface="Arial"/>
                <a:cs typeface="Arial"/>
              </a:rPr>
              <a:t>and</a:t>
            </a:r>
            <a:r>
              <a:rPr lang="en-US" sz="4160" spc="-75" dirty="0">
                <a:solidFill>
                  <a:srgbClr val="333333"/>
                </a:solidFill>
                <a:latin typeface="Arial"/>
                <a:cs typeface="Arial"/>
              </a:rPr>
              <a:t> </a:t>
            </a:r>
            <a:r>
              <a:rPr lang="en-US" sz="4160" dirty="0">
                <a:solidFill>
                  <a:srgbClr val="333333"/>
                </a:solidFill>
                <a:latin typeface="Arial"/>
                <a:cs typeface="Arial"/>
              </a:rPr>
              <a:t>Security</a:t>
            </a:r>
            <a:r>
              <a:rPr lang="en-US" sz="4160" spc="-65" dirty="0">
                <a:solidFill>
                  <a:srgbClr val="333333"/>
                </a:solidFill>
                <a:latin typeface="Arial"/>
                <a:cs typeface="Arial"/>
              </a:rPr>
              <a:t> </a:t>
            </a:r>
          </a:p>
          <a:p>
            <a:pPr marL="12700" marR="5080">
              <a:lnSpc>
                <a:spcPct val="100200"/>
              </a:lnSpc>
              <a:spcBef>
                <a:spcPts val="120"/>
              </a:spcBef>
            </a:pPr>
            <a:endParaRPr lang="en-US" sz="4160" spc="-65" dirty="0">
              <a:solidFill>
                <a:srgbClr val="333333"/>
              </a:solidFill>
              <a:latin typeface="Arial"/>
              <a:cs typeface="Arial"/>
            </a:endParaRPr>
          </a:p>
          <a:p>
            <a:pPr marL="12700" marR="5080">
              <a:lnSpc>
                <a:spcPct val="100200"/>
              </a:lnSpc>
              <a:spcBef>
                <a:spcPts val="120"/>
              </a:spcBef>
            </a:pPr>
            <a:r>
              <a:rPr lang="en-US" sz="4160" spc="-10" dirty="0">
                <a:solidFill>
                  <a:srgbClr val="333333"/>
                </a:solidFill>
                <a:latin typeface="Arial"/>
                <a:cs typeface="Arial"/>
              </a:rPr>
              <a:t>Information </a:t>
            </a:r>
            <a:r>
              <a:rPr lang="en-US" sz="4160" spc="-70" dirty="0">
                <a:solidFill>
                  <a:srgbClr val="333333"/>
                </a:solidFill>
                <a:latin typeface="Arial"/>
                <a:cs typeface="Arial"/>
              </a:rPr>
              <a:t>Taxes</a:t>
            </a:r>
            <a:r>
              <a:rPr lang="en-US" sz="4160" spc="-95" dirty="0">
                <a:solidFill>
                  <a:srgbClr val="333333"/>
                </a:solidFill>
                <a:latin typeface="Arial"/>
                <a:cs typeface="Arial"/>
              </a:rPr>
              <a:t> </a:t>
            </a:r>
            <a:r>
              <a:rPr lang="en-US" sz="4160" dirty="0">
                <a:solidFill>
                  <a:srgbClr val="333333"/>
                </a:solidFill>
                <a:latin typeface="Arial"/>
                <a:cs typeface="Arial"/>
              </a:rPr>
              <a:t>and</a:t>
            </a:r>
            <a:r>
              <a:rPr lang="en-US" sz="4160" spc="-10" dirty="0">
                <a:solidFill>
                  <a:srgbClr val="333333"/>
                </a:solidFill>
                <a:latin typeface="Arial"/>
                <a:cs typeface="Arial"/>
              </a:rPr>
              <a:t> </a:t>
            </a:r>
            <a:r>
              <a:rPr lang="en-US" sz="4160" dirty="0">
                <a:solidFill>
                  <a:srgbClr val="333333"/>
                </a:solidFill>
                <a:latin typeface="Arial"/>
                <a:cs typeface="Arial"/>
              </a:rPr>
              <a:t>Annual</a:t>
            </a:r>
            <a:r>
              <a:rPr lang="en-US" sz="4160" spc="-30" dirty="0">
                <a:solidFill>
                  <a:srgbClr val="333333"/>
                </a:solidFill>
                <a:latin typeface="Arial"/>
                <a:cs typeface="Arial"/>
              </a:rPr>
              <a:t> </a:t>
            </a:r>
            <a:r>
              <a:rPr lang="en-US" sz="4160" spc="-10" dirty="0">
                <a:solidFill>
                  <a:srgbClr val="333333"/>
                </a:solidFill>
                <a:latin typeface="Arial"/>
                <a:cs typeface="Arial"/>
              </a:rPr>
              <a:t>Review</a:t>
            </a:r>
            <a:endParaRPr lang="en-US" sz="4160" dirty="0">
              <a:latin typeface="Arial"/>
              <a:cs typeface="Arial"/>
            </a:endParaRPr>
          </a:p>
        </p:txBody>
      </p:sp>
      <p:pic>
        <p:nvPicPr>
          <p:cNvPr id="7" name="object 7"/>
          <p:cNvPicPr/>
          <p:nvPr/>
        </p:nvPicPr>
        <p:blipFill>
          <a:blip r:embed="rId3" cstate="print"/>
          <a:srcRect b="3972"/>
          <a:stretch>
            <a:fillRect/>
          </a:stretch>
        </p:blipFill>
        <p:spPr>
          <a:xfrm>
            <a:off x="547697" y="2553314"/>
            <a:ext cx="7658715" cy="6894871"/>
          </a:xfrm>
          <a:prstGeom prst="rect">
            <a:avLst/>
          </a:prstGeom>
        </p:spPr>
      </p:pic>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5" name="object 5"/>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algn="l">
              <a:lnSpc>
                <a:spcPct val="100000"/>
              </a:lnSpc>
              <a:spcBef>
                <a:spcPts val="130"/>
              </a:spcBef>
            </a:pPr>
            <a:r>
              <a:rPr lang="en-US" sz="6000" b="1">
                <a:solidFill>
                  <a:srgbClr val="FFFFFF"/>
                </a:solidFill>
                <a:latin typeface="Arial"/>
                <a:cs typeface="Arial"/>
              </a:rPr>
              <a:t>CHAPTER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pic>
        <p:nvPicPr>
          <p:cNvPr id="5" name="object 5"/>
          <p:cNvPicPr/>
          <p:nvPr/>
        </p:nvPicPr>
        <p:blipFill>
          <a:blip r:embed="rId3" cstate="print"/>
          <a:stretch>
            <a:fillRect/>
          </a:stretch>
        </p:blipFill>
        <p:spPr>
          <a:xfrm>
            <a:off x="10277475" y="9527"/>
            <a:ext cx="8010525" cy="10277473"/>
          </a:xfrm>
          <a:prstGeom prst="rect">
            <a:avLst/>
          </a:prstGeom>
        </p:spPr>
      </p:pic>
      <p:sp>
        <p:nvSpPr>
          <p:cNvPr id="6" name="object 6"/>
          <p:cNvSpPr txBox="1"/>
          <p:nvPr/>
        </p:nvSpPr>
        <p:spPr>
          <a:xfrm>
            <a:off x="773430" y="3459418"/>
            <a:ext cx="8684895" cy="2561086"/>
          </a:xfrm>
          <a:prstGeom prst="rect">
            <a:avLst/>
          </a:prstGeom>
        </p:spPr>
        <p:txBody>
          <a:bodyPr vert="horz" wrap="square" lIns="0" tIns="15875" rIns="0" bIns="0" rtlCol="0">
            <a:spAutoFit/>
          </a:bodyPr>
          <a:lstStyle/>
          <a:p>
            <a:pPr marL="12700">
              <a:lnSpc>
                <a:spcPct val="100000"/>
              </a:lnSpc>
              <a:spcBef>
                <a:spcPts val="125"/>
              </a:spcBef>
            </a:pPr>
            <a:r>
              <a:rPr lang="en-US" sz="4000" dirty="0">
                <a:solidFill>
                  <a:srgbClr val="0C0804"/>
                </a:solidFill>
                <a:latin typeface="Arial"/>
                <a:cs typeface="Arial"/>
              </a:rPr>
              <a:t>Budgeting</a:t>
            </a:r>
            <a:r>
              <a:rPr lang="en-US" sz="4000" spc="160" dirty="0">
                <a:solidFill>
                  <a:srgbClr val="0C0804"/>
                </a:solidFill>
                <a:latin typeface="Arial"/>
                <a:cs typeface="Arial"/>
              </a:rPr>
              <a:t> </a:t>
            </a:r>
            <a:r>
              <a:rPr lang="en-US" sz="4000" dirty="0">
                <a:solidFill>
                  <a:srgbClr val="0C0804"/>
                </a:solidFill>
                <a:latin typeface="Arial"/>
                <a:cs typeface="Arial"/>
              </a:rPr>
              <a:t>has</a:t>
            </a:r>
            <a:r>
              <a:rPr lang="en-US" sz="4000" spc="110" dirty="0">
                <a:solidFill>
                  <a:srgbClr val="0C0804"/>
                </a:solidFill>
                <a:latin typeface="Arial"/>
                <a:cs typeface="Arial"/>
              </a:rPr>
              <a:t> </a:t>
            </a:r>
            <a:r>
              <a:rPr lang="en-US" sz="4000" dirty="0">
                <a:solidFill>
                  <a:srgbClr val="0C0804"/>
                </a:solidFill>
                <a:latin typeface="Arial"/>
                <a:cs typeface="Arial"/>
              </a:rPr>
              <a:t>three</a:t>
            </a:r>
            <a:r>
              <a:rPr lang="en-US" sz="4000" spc="165" dirty="0">
                <a:solidFill>
                  <a:srgbClr val="0C0804"/>
                </a:solidFill>
                <a:latin typeface="Arial"/>
                <a:cs typeface="Arial"/>
              </a:rPr>
              <a:t> </a:t>
            </a:r>
            <a:r>
              <a:rPr lang="en-US" sz="4000" dirty="0">
                <a:solidFill>
                  <a:srgbClr val="0C0804"/>
                </a:solidFill>
                <a:latin typeface="Arial"/>
                <a:cs typeface="Arial"/>
              </a:rPr>
              <a:t>major</a:t>
            </a:r>
            <a:r>
              <a:rPr lang="en-US" sz="4000" spc="50" dirty="0">
                <a:solidFill>
                  <a:srgbClr val="0C0804"/>
                </a:solidFill>
                <a:latin typeface="Arial"/>
                <a:cs typeface="Arial"/>
              </a:rPr>
              <a:t> </a:t>
            </a:r>
            <a:r>
              <a:rPr lang="en-US" sz="4000" spc="-10" dirty="0">
                <a:solidFill>
                  <a:srgbClr val="0C0804"/>
                </a:solidFill>
                <a:latin typeface="Arial"/>
                <a:cs typeface="Arial"/>
              </a:rPr>
              <a:t>aspects:</a:t>
            </a:r>
            <a:endParaRPr lang="en-US" sz="4000" dirty="0">
              <a:latin typeface="Arial"/>
              <a:cs typeface="Arial"/>
            </a:endParaRPr>
          </a:p>
          <a:p>
            <a:pPr>
              <a:lnSpc>
                <a:spcPct val="100000"/>
              </a:lnSpc>
              <a:spcBef>
                <a:spcPts val="355"/>
              </a:spcBef>
            </a:pPr>
            <a:endParaRPr lang="en-US" sz="3679" dirty="0">
              <a:latin typeface="Arial"/>
              <a:cs typeface="Arial"/>
            </a:endParaRPr>
          </a:p>
          <a:p>
            <a:pPr marL="784225" marR="5080" indent="-772160">
              <a:lnSpc>
                <a:spcPts val="5250"/>
              </a:lnSpc>
              <a:tabLst>
                <a:tab pos="784225" algn="l"/>
              </a:tabLst>
            </a:pPr>
            <a:r>
              <a:rPr lang="en-US" sz="3600" spc="-25" dirty="0">
                <a:solidFill>
                  <a:srgbClr val="0C0804"/>
                </a:solidFill>
                <a:latin typeface="Arial"/>
                <a:cs typeface="Arial"/>
              </a:rPr>
              <a:t>1.</a:t>
            </a:r>
            <a:r>
              <a:rPr lang="en-US" sz="3600" dirty="0">
                <a:solidFill>
                  <a:srgbClr val="0C0804"/>
                </a:solidFill>
                <a:latin typeface="Arial"/>
                <a:cs typeface="Arial"/>
              </a:rPr>
              <a:t>	Forecasts</a:t>
            </a:r>
            <a:r>
              <a:rPr lang="en-US" sz="3600" spc="-100" dirty="0">
                <a:solidFill>
                  <a:srgbClr val="0C0804"/>
                </a:solidFill>
                <a:latin typeface="Arial"/>
                <a:cs typeface="Arial"/>
              </a:rPr>
              <a:t> </a:t>
            </a:r>
            <a:r>
              <a:rPr lang="en-US" sz="3600" dirty="0">
                <a:solidFill>
                  <a:srgbClr val="0C0804"/>
                </a:solidFill>
                <a:latin typeface="Arial"/>
                <a:cs typeface="Arial"/>
              </a:rPr>
              <a:t>income</a:t>
            </a:r>
            <a:r>
              <a:rPr lang="en-US" sz="3600" spc="-114" dirty="0">
                <a:solidFill>
                  <a:srgbClr val="0C0804"/>
                </a:solidFill>
                <a:latin typeface="Arial"/>
                <a:cs typeface="Arial"/>
              </a:rPr>
              <a:t> </a:t>
            </a:r>
            <a:r>
              <a:rPr lang="en-US" sz="3600" spc="-25" dirty="0">
                <a:solidFill>
                  <a:srgbClr val="0C0804"/>
                </a:solidFill>
                <a:latin typeface="Arial"/>
                <a:cs typeface="Arial"/>
              </a:rPr>
              <a:t>and </a:t>
            </a:r>
            <a:r>
              <a:rPr lang="en-US" sz="3600" dirty="0">
                <a:solidFill>
                  <a:srgbClr val="0C0804"/>
                </a:solidFill>
                <a:latin typeface="Arial"/>
                <a:cs typeface="Arial"/>
              </a:rPr>
              <a:t>expenses</a:t>
            </a:r>
            <a:r>
              <a:rPr lang="en-US" sz="3600" spc="-155" dirty="0">
                <a:solidFill>
                  <a:srgbClr val="0C0804"/>
                </a:solidFill>
                <a:latin typeface="Arial"/>
                <a:cs typeface="Arial"/>
              </a:rPr>
              <a:t> </a:t>
            </a:r>
            <a:r>
              <a:rPr lang="en-US" sz="3600" dirty="0">
                <a:solidFill>
                  <a:srgbClr val="0C0804"/>
                </a:solidFill>
                <a:latin typeface="Arial"/>
                <a:cs typeface="Arial"/>
              </a:rPr>
              <a:t>(predicts</a:t>
            </a:r>
            <a:r>
              <a:rPr lang="en-US" sz="3600" spc="-140" dirty="0">
                <a:solidFill>
                  <a:srgbClr val="0C0804"/>
                </a:solidFill>
                <a:latin typeface="Arial"/>
                <a:cs typeface="Arial"/>
              </a:rPr>
              <a:t> </a:t>
            </a:r>
            <a:r>
              <a:rPr lang="en-US" sz="3600" spc="-10" dirty="0">
                <a:solidFill>
                  <a:srgbClr val="0C0804"/>
                </a:solidFill>
                <a:latin typeface="Arial"/>
                <a:cs typeface="Arial"/>
              </a:rPr>
              <a:t>profitability)</a:t>
            </a:r>
            <a:endParaRPr lang="en-US" sz="3600" dirty="0">
              <a:latin typeface="Arial"/>
              <a:cs typeface="Arial"/>
            </a:endParaRPr>
          </a:p>
        </p:txBody>
      </p:sp>
      <p:sp>
        <p:nvSpPr>
          <p:cNvPr id="7" name="object 7"/>
          <p:cNvSpPr txBox="1"/>
          <p:nvPr/>
        </p:nvSpPr>
        <p:spPr>
          <a:xfrm>
            <a:off x="773429" y="6453443"/>
            <a:ext cx="8520695" cy="2469843"/>
          </a:xfrm>
          <a:prstGeom prst="rect">
            <a:avLst/>
          </a:prstGeom>
        </p:spPr>
        <p:txBody>
          <a:bodyPr vert="horz" wrap="square" lIns="0" tIns="15875" rIns="0" bIns="0" rtlCol="0">
            <a:spAutoFit/>
          </a:bodyPr>
          <a:lstStyle/>
          <a:p>
            <a:pPr marL="784225" indent="-771525">
              <a:lnSpc>
                <a:spcPct val="100000"/>
              </a:lnSpc>
              <a:spcBef>
                <a:spcPts val="125"/>
              </a:spcBef>
              <a:buAutoNum type="arabicPeriod" startAt="2"/>
              <a:tabLst>
                <a:tab pos="784225" algn="l"/>
              </a:tabLst>
            </a:pPr>
            <a:r>
              <a:rPr lang="en-US" sz="3600" dirty="0">
                <a:solidFill>
                  <a:srgbClr val="0C0804"/>
                </a:solidFill>
                <a:latin typeface="Arial"/>
                <a:cs typeface="Arial"/>
              </a:rPr>
              <a:t>Acts</a:t>
            </a:r>
            <a:r>
              <a:rPr lang="en-US" sz="3600" spc="-25" dirty="0">
                <a:solidFill>
                  <a:srgbClr val="0C0804"/>
                </a:solidFill>
                <a:latin typeface="Arial"/>
                <a:cs typeface="Arial"/>
              </a:rPr>
              <a:t> </a:t>
            </a:r>
            <a:r>
              <a:rPr lang="en-US" sz="3600" dirty="0">
                <a:solidFill>
                  <a:srgbClr val="0C0804"/>
                </a:solidFill>
                <a:latin typeface="Arial"/>
                <a:cs typeface="Arial"/>
              </a:rPr>
              <a:t>as</a:t>
            </a:r>
            <a:r>
              <a:rPr lang="en-US" sz="3600" spc="-15" dirty="0">
                <a:solidFill>
                  <a:srgbClr val="0C0804"/>
                </a:solidFill>
                <a:latin typeface="Arial"/>
                <a:cs typeface="Arial"/>
              </a:rPr>
              <a:t> </a:t>
            </a:r>
            <a:r>
              <a:rPr lang="en-US" sz="3600" dirty="0">
                <a:solidFill>
                  <a:srgbClr val="0C0804"/>
                </a:solidFill>
                <a:latin typeface="Arial"/>
                <a:cs typeface="Arial"/>
              </a:rPr>
              <a:t>a</a:t>
            </a:r>
            <a:r>
              <a:rPr lang="en-US" sz="3600" spc="-30" dirty="0">
                <a:solidFill>
                  <a:srgbClr val="0C0804"/>
                </a:solidFill>
                <a:latin typeface="Arial"/>
                <a:cs typeface="Arial"/>
              </a:rPr>
              <a:t> </a:t>
            </a:r>
            <a:r>
              <a:rPr lang="en-US" sz="3600" spc="-20" dirty="0">
                <a:solidFill>
                  <a:srgbClr val="0C0804"/>
                </a:solidFill>
                <a:latin typeface="Arial"/>
                <a:cs typeface="Arial"/>
              </a:rPr>
              <a:t>decision-</a:t>
            </a:r>
            <a:r>
              <a:rPr lang="en-US" sz="3600" dirty="0">
                <a:solidFill>
                  <a:srgbClr val="0C0804"/>
                </a:solidFill>
                <a:latin typeface="Arial"/>
                <a:cs typeface="Arial"/>
              </a:rPr>
              <a:t>making</a:t>
            </a:r>
            <a:r>
              <a:rPr lang="en-US" sz="3600" spc="-25" dirty="0">
                <a:solidFill>
                  <a:srgbClr val="0C0804"/>
                </a:solidFill>
                <a:latin typeface="Arial"/>
                <a:cs typeface="Arial"/>
              </a:rPr>
              <a:t> </a:t>
            </a:r>
            <a:r>
              <a:rPr lang="en-US" sz="3600" spc="-20" dirty="0">
                <a:solidFill>
                  <a:srgbClr val="0C0804"/>
                </a:solidFill>
                <a:latin typeface="Arial"/>
                <a:cs typeface="Arial"/>
              </a:rPr>
              <a:t>tool</a:t>
            </a:r>
            <a:endParaRPr lang="en-US" sz="3600" dirty="0">
              <a:latin typeface="Arial"/>
              <a:cs typeface="Arial"/>
            </a:endParaRPr>
          </a:p>
          <a:p>
            <a:pPr>
              <a:lnSpc>
                <a:spcPct val="100000"/>
              </a:lnSpc>
              <a:spcBef>
                <a:spcPts val="365"/>
              </a:spcBef>
              <a:buClr>
                <a:srgbClr val="0C0804"/>
              </a:buClr>
              <a:buFont typeface="Arial"/>
              <a:buAutoNum type="arabicPeriod" startAt="2"/>
            </a:pPr>
            <a:endParaRPr lang="en-US" sz="3600" dirty="0">
              <a:latin typeface="Arial"/>
              <a:cs typeface="Arial"/>
            </a:endParaRPr>
          </a:p>
          <a:p>
            <a:pPr marL="784225" marR="1155700" indent="-772160">
              <a:lnSpc>
                <a:spcPts val="5260"/>
              </a:lnSpc>
              <a:buAutoNum type="arabicPeriod" startAt="2"/>
              <a:tabLst>
                <a:tab pos="784225" algn="l"/>
              </a:tabLst>
            </a:pPr>
            <a:r>
              <a:rPr lang="en-US" sz="3600" dirty="0">
                <a:solidFill>
                  <a:srgbClr val="0C0804"/>
                </a:solidFill>
                <a:latin typeface="Arial"/>
                <a:cs typeface="Arial"/>
              </a:rPr>
              <a:t>Serves</a:t>
            </a:r>
            <a:r>
              <a:rPr lang="en-US" sz="3600" spc="-60" dirty="0">
                <a:solidFill>
                  <a:srgbClr val="0C0804"/>
                </a:solidFill>
                <a:latin typeface="Arial"/>
                <a:cs typeface="Arial"/>
              </a:rPr>
              <a:t> </a:t>
            </a:r>
            <a:r>
              <a:rPr lang="en-US" sz="3600" dirty="0">
                <a:solidFill>
                  <a:srgbClr val="0C0804"/>
                </a:solidFill>
                <a:latin typeface="Arial"/>
                <a:cs typeface="Arial"/>
              </a:rPr>
              <a:t>to</a:t>
            </a:r>
            <a:r>
              <a:rPr lang="en-US" sz="3600" spc="-75" dirty="0">
                <a:solidFill>
                  <a:srgbClr val="0C0804"/>
                </a:solidFill>
                <a:latin typeface="Arial"/>
                <a:cs typeface="Arial"/>
              </a:rPr>
              <a:t> </a:t>
            </a:r>
            <a:r>
              <a:rPr lang="en-US" sz="3600" dirty="0">
                <a:solidFill>
                  <a:srgbClr val="0C0804"/>
                </a:solidFill>
                <a:latin typeface="Arial"/>
                <a:cs typeface="Arial"/>
              </a:rPr>
              <a:t>monitor</a:t>
            </a:r>
            <a:r>
              <a:rPr lang="en-US" sz="3600" spc="-130" dirty="0">
                <a:solidFill>
                  <a:srgbClr val="0C0804"/>
                </a:solidFill>
                <a:latin typeface="Arial"/>
                <a:cs typeface="Arial"/>
              </a:rPr>
              <a:t> C</a:t>
            </a:r>
            <a:r>
              <a:rPr lang="en-US" sz="3600" spc="-10" dirty="0">
                <a:solidFill>
                  <a:srgbClr val="0C0804"/>
                </a:solidFill>
                <a:latin typeface="Arial"/>
                <a:cs typeface="Arial"/>
              </a:rPr>
              <a:t>hapter performance</a:t>
            </a:r>
            <a:endParaRPr lang="en-US" sz="3600" dirty="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4" name="object 4"/>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marR="5080" algn="l">
              <a:lnSpc>
                <a:spcPct val="100000"/>
              </a:lnSpc>
              <a:spcBef>
                <a:spcPts val="975"/>
              </a:spcBef>
            </a:pPr>
            <a:r>
              <a:rPr lang="en-US" sz="6000" b="1">
                <a:solidFill>
                  <a:srgbClr val="FFFFFF"/>
                </a:solidFill>
                <a:latin typeface="Arial"/>
                <a:cs typeface="Arial"/>
              </a:rPr>
              <a:t>BUDGETING AND </a:t>
            </a:r>
            <a:r>
              <a:rPr lang="en-US" sz="6000" b="1" dirty="0">
                <a:solidFill>
                  <a:srgbClr val="FFFFFF"/>
                </a:solidFill>
                <a:latin typeface="Arial"/>
                <a:cs typeface="Arial"/>
              </a:rPr>
              <a:t>FORECASTING</a:t>
            </a:r>
            <a:r>
              <a:rPr lang="en-US" sz="6000" b="1">
                <a:solidFill>
                  <a:srgbClr val="FFFFFF"/>
                </a:solidFill>
                <a:latin typeface="Arial"/>
                <a:cs typeface="Arial"/>
              </a:rPr>
              <a:t> (WHY)</a:t>
            </a:r>
            <a:endParaRPr lang="en-US" sz="6000" b="1" dirty="0">
              <a:solidFill>
                <a:srgbClr val="FFFFFF"/>
              </a:solidFill>
              <a:latin typeface="Arial"/>
              <a:cs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460057" y="2359712"/>
            <a:ext cx="17137380" cy="6678751"/>
          </a:xfrm>
          <a:prstGeom prst="rect">
            <a:avLst/>
          </a:prstGeom>
        </p:spPr>
        <p:txBody>
          <a:bodyPr vert="horz" wrap="square" lIns="0" tIns="12700" rIns="0" bIns="0" rtlCol="0" anchor="t">
            <a:spAutoFit/>
          </a:bodyPr>
          <a:lstStyle/>
          <a:p>
            <a:pPr marL="12700">
              <a:lnSpc>
                <a:spcPts val="2865"/>
              </a:lnSpc>
              <a:spcBef>
                <a:spcPts val="100"/>
              </a:spcBef>
            </a:pPr>
            <a:r>
              <a:rPr lang="en-US" sz="3600" b="1" dirty="0">
                <a:solidFill>
                  <a:srgbClr val="0A5A8C"/>
                </a:solidFill>
                <a:latin typeface="Arial"/>
                <a:cs typeface="Arial"/>
              </a:rPr>
              <a:t>Developing</a:t>
            </a:r>
            <a:r>
              <a:rPr lang="en-US" sz="3600" b="1" spc="-25" dirty="0">
                <a:solidFill>
                  <a:srgbClr val="0A5A8C"/>
                </a:solidFill>
                <a:latin typeface="Arial"/>
                <a:cs typeface="Arial"/>
              </a:rPr>
              <a:t> </a:t>
            </a:r>
            <a:r>
              <a:rPr lang="en-US" sz="3600" b="1" dirty="0">
                <a:solidFill>
                  <a:srgbClr val="0A5A8C"/>
                </a:solidFill>
                <a:latin typeface="Arial"/>
                <a:cs typeface="Arial"/>
              </a:rPr>
              <a:t>&amp;</a:t>
            </a:r>
            <a:r>
              <a:rPr lang="en-US" sz="3600" b="1" spc="-114" dirty="0">
                <a:solidFill>
                  <a:srgbClr val="0A5A8C"/>
                </a:solidFill>
                <a:latin typeface="Arial"/>
                <a:cs typeface="Arial"/>
              </a:rPr>
              <a:t> </a:t>
            </a:r>
            <a:r>
              <a:rPr lang="en-US" sz="3600" b="1" dirty="0">
                <a:solidFill>
                  <a:srgbClr val="0A5A8C"/>
                </a:solidFill>
                <a:latin typeface="Arial"/>
                <a:cs typeface="Arial"/>
              </a:rPr>
              <a:t>Approving</a:t>
            </a:r>
            <a:r>
              <a:rPr lang="en-US" sz="3600" b="1" spc="-25" dirty="0">
                <a:solidFill>
                  <a:srgbClr val="0A5A8C"/>
                </a:solidFill>
                <a:latin typeface="Arial"/>
                <a:cs typeface="Arial"/>
              </a:rPr>
              <a:t> </a:t>
            </a:r>
            <a:r>
              <a:rPr lang="en-US" sz="3600" b="1" dirty="0">
                <a:solidFill>
                  <a:srgbClr val="0A5A8C"/>
                </a:solidFill>
                <a:latin typeface="Arial"/>
                <a:cs typeface="Arial"/>
              </a:rPr>
              <a:t>the</a:t>
            </a:r>
            <a:r>
              <a:rPr lang="en-US" sz="3600" b="1" spc="-85" dirty="0">
                <a:solidFill>
                  <a:srgbClr val="0A5A8C"/>
                </a:solidFill>
                <a:latin typeface="Arial"/>
                <a:cs typeface="Arial"/>
              </a:rPr>
              <a:t> </a:t>
            </a:r>
            <a:r>
              <a:rPr lang="en-US" sz="3600" b="1" spc="-10" dirty="0">
                <a:solidFill>
                  <a:srgbClr val="0A5A8C"/>
                </a:solidFill>
                <a:latin typeface="Arial"/>
                <a:cs typeface="Arial"/>
              </a:rPr>
              <a:t>Budget</a:t>
            </a:r>
            <a:endParaRPr lang="en-US" sz="3600" dirty="0">
              <a:latin typeface="Arial"/>
              <a:cs typeface="Arial"/>
            </a:endParaRPr>
          </a:p>
          <a:p>
            <a:pPr marL="12700">
              <a:lnSpc>
                <a:spcPts val="2865"/>
              </a:lnSpc>
            </a:pPr>
            <a:endParaRPr lang="en-US" sz="2400" spc="-25" dirty="0">
              <a:latin typeface="Arial"/>
              <a:cs typeface="Arial"/>
            </a:endParaRPr>
          </a:p>
          <a:p>
            <a:pPr marL="12700">
              <a:lnSpc>
                <a:spcPts val="2865"/>
              </a:lnSpc>
            </a:pPr>
            <a:r>
              <a:rPr lang="en-US" sz="2400" spc="-25" dirty="0">
                <a:latin typeface="Arial"/>
                <a:cs typeface="Arial"/>
              </a:rPr>
              <a:t>Effective</a:t>
            </a:r>
            <a:r>
              <a:rPr lang="en-US" sz="2400" spc="-60" dirty="0">
                <a:latin typeface="Arial"/>
                <a:cs typeface="Arial"/>
              </a:rPr>
              <a:t> </a:t>
            </a:r>
            <a:r>
              <a:rPr lang="en-US" sz="2400" dirty="0">
                <a:latin typeface="Arial"/>
                <a:cs typeface="Arial"/>
              </a:rPr>
              <a:t>budgeting</a:t>
            </a:r>
            <a:r>
              <a:rPr lang="en-US" sz="2400" spc="-70" dirty="0">
                <a:latin typeface="Arial"/>
                <a:cs typeface="Arial"/>
              </a:rPr>
              <a:t> </a:t>
            </a:r>
            <a:r>
              <a:rPr lang="en-US" sz="2400" dirty="0">
                <a:latin typeface="Arial"/>
                <a:cs typeface="Arial"/>
              </a:rPr>
              <a:t>includes</a:t>
            </a:r>
            <a:r>
              <a:rPr lang="en-US" sz="2400" spc="-95" dirty="0">
                <a:latin typeface="Arial"/>
                <a:cs typeface="Arial"/>
              </a:rPr>
              <a:t> </a:t>
            </a:r>
            <a:r>
              <a:rPr lang="en-US" sz="2400" spc="-10" dirty="0">
                <a:latin typeface="Arial"/>
                <a:cs typeface="Arial"/>
              </a:rPr>
              <a:t>consideration</a:t>
            </a:r>
            <a:r>
              <a:rPr lang="en-US" sz="2400" spc="-55" dirty="0">
                <a:latin typeface="Arial"/>
                <a:cs typeface="Arial"/>
              </a:rPr>
              <a:t> </a:t>
            </a:r>
            <a:r>
              <a:rPr lang="en-US" sz="2400" dirty="0">
                <a:latin typeface="Arial"/>
                <a:cs typeface="Arial"/>
              </a:rPr>
              <a:t>of</a:t>
            </a:r>
            <a:r>
              <a:rPr lang="en-US" sz="2400" spc="-50" dirty="0">
                <a:latin typeface="Arial"/>
                <a:cs typeface="Arial"/>
              </a:rPr>
              <a:t> </a:t>
            </a:r>
            <a:r>
              <a:rPr lang="en-US" sz="2400" dirty="0">
                <a:latin typeface="Arial"/>
                <a:cs typeface="Arial"/>
              </a:rPr>
              <a:t>the</a:t>
            </a:r>
            <a:r>
              <a:rPr lang="en-US" sz="2400" spc="-60" dirty="0">
                <a:latin typeface="Arial"/>
                <a:cs typeface="Arial"/>
              </a:rPr>
              <a:t> </a:t>
            </a:r>
            <a:r>
              <a:rPr lang="en-US" sz="2400" dirty="0">
                <a:latin typeface="Arial"/>
                <a:cs typeface="Arial"/>
              </a:rPr>
              <a:t>Chapter's</a:t>
            </a:r>
            <a:r>
              <a:rPr lang="en-US" sz="2400" spc="-45" dirty="0">
                <a:latin typeface="Arial"/>
                <a:cs typeface="Arial"/>
              </a:rPr>
              <a:t> </a:t>
            </a:r>
            <a:r>
              <a:rPr lang="en-US" sz="2400" spc="-10" dirty="0">
                <a:latin typeface="Arial"/>
                <a:cs typeface="Arial"/>
              </a:rPr>
              <a:t>stated</a:t>
            </a:r>
            <a:r>
              <a:rPr lang="en-US" sz="2400" spc="-50" dirty="0">
                <a:latin typeface="Arial"/>
                <a:cs typeface="Arial"/>
              </a:rPr>
              <a:t> </a:t>
            </a:r>
            <a:r>
              <a:rPr lang="en-US" sz="2400" dirty="0">
                <a:latin typeface="Arial"/>
                <a:cs typeface="Arial"/>
              </a:rPr>
              <a:t>goals</a:t>
            </a:r>
            <a:r>
              <a:rPr lang="en-US" sz="2400" spc="-30" dirty="0">
                <a:latin typeface="Arial"/>
                <a:cs typeface="Arial"/>
              </a:rPr>
              <a:t> </a:t>
            </a:r>
            <a:r>
              <a:rPr lang="en-US" sz="2400" dirty="0">
                <a:latin typeface="Arial"/>
                <a:cs typeface="Arial"/>
              </a:rPr>
              <a:t>and</a:t>
            </a:r>
            <a:r>
              <a:rPr lang="en-US" sz="2400" spc="-55" dirty="0">
                <a:latin typeface="Arial"/>
                <a:cs typeface="Arial"/>
              </a:rPr>
              <a:t> </a:t>
            </a:r>
            <a:r>
              <a:rPr lang="en-US" sz="2400" dirty="0">
                <a:latin typeface="Arial"/>
                <a:cs typeface="Arial"/>
              </a:rPr>
              <a:t>planned</a:t>
            </a:r>
            <a:r>
              <a:rPr lang="en-US" sz="2400" spc="-50" dirty="0">
                <a:latin typeface="Arial"/>
                <a:cs typeface="Arial"/>
              </a:rPr>
              <a:t> </a:t>
            </a:r>
            <a:r>
              <a:rPr lang="en-US" sz="2400" dirty="0">
                <a:latin typeface="Arial"/>
                <a:cs typeface="Arial"/>
              </a:rPr>
              <a:t>activities,</a:t>
            </a:r>
            <a:r>
              <a:rPr lang="en-US" sz="2400" spc="-65" dirty="0">
                <a:latin typeface="Arial"/>
                <a:cs typeface="Arial"/>
              </a:rPr>
              <a:t> </a:t>
            </a:r>
            <a:r>
              <a:rPr lang="en-US" sz="2400" dirty="0">
                <a:latin typeface="Arial"/>
                <a:cs typeface="Arial"/>
              </a:rPr>
              <a:t>as</a:t>
            </a:r>
            <a:r>
              <a:rPr lang="en-US" sz="2400" spc="-100" dirty="0">
                <a:latin typeface="Arial"/>
                <a:cs typeface="Arial"/>
              </a:rPr>
              <a:t> </a:t>
            </a:r>
            <a:r>
              <a:rPr lang="en-US" sz="2400" dirty="0">
                <a:latin typeface="Arial"/>
                <a:cs typeface="Arial"/>
              </a:rPr>
              <a:t>well</a:t>
            </a:r>
            <a:r>
              <a:rPr lang="en-US" sz="2400" spc="-20" dirty="0">
                <a:latin typeface="Arial"/>
                <a:cs typeface="Arial"/>
              </a:rPr>
              <a:t> </a:t>
            </a:r>
            <a:r>
              <a:rPr lang="en-US" sz="2400" dirty="0">
                <a:latin typeface="Arial"/>
                <a:cs typeface="Arial"/>
              </a:rPr>
              <a:t>as</a:t>
            </a:r>
            <a:r>
              <a:rPr lang="en-US" sz="2400" spc="-30" dirty="0">
                <a:latin typeface="Arial"/>
                <a:cs typeface="Arial"/>
              </a:rPr>
              <a:t> </a:t>
            </a:r>
            <a:r>
              <a:rPr lang="en-US" sz="2400" dirty="0">
                <a:latin typeface="Arial"/>
                <a:cs typeface="Arial"/>
              </a:rPr>
              <a:t>the</a:t>
            </a:r>
            <a:r>
              <a:rPr lang="en-US" sz="2400" spc="-60" dirty="0">
                <a:latin typeface="Arial"/>
                <a:cs typeface="Arial"/>
              </a:rPr>
              <a:t> </a:t>
            </a:r>
            <a:r>
              <a:rPr lang="en-US" sz="2400" dirty="0">
                <a:latin typeface="Arial"/>
                <a:cs typeface="Arial"/>
              </a:rPr>
              <a:t>financial</a:t>
            </a:r>
            <a:r>
              <a:rPr lang="en-US" sz="2400" spc="-90" dirty="0">
                <a:latin typeface="Arial"/>
                <a:cs typeface="Arial"/>
              </a:rPr>
              <a:t> </a:t>
            </a:r>
            <a:r>
              <a:rPr lang="en-US" sz="2400" dirty="0">
                <a:latin typeface="Arial"/>
                <a:cs typeface="Arial"/>
              </a:rPr>
              <a:t>needs</a:t>
            </a:r>
            <a:r>
              <a:rPr lang="en-US" sz="2400" spc="-60" dirty="0">
                <a:latin typeface="Arial"/>
                <a:cs typeface="Arial"/>
              </a:rPr>
              <a:t> </a:t>
            </a:r>
            <a:r>
              <a:rPr lang="en-US" sz="2400" dirty="0">
                <a:latin typeface="Arial"/>
                <a:cs typeface="Arial"/>
              </a:rPr>
              <a:t>to</a:t>
            </a:r>
            <a:r>
              <a:rPr lang="en-US" sz="2400" spc="-55" dirty="0">
                <a:latin typeface="Arial"/>
                <a:cs typeface="Arial"/>
              </a:rPr>
              <a:t> </a:t>
            </a:r>
            <a:r>
              <a:rPr lang="en-US" sz="2400" spc="-10" dirty="0">
                <a:latin typeface="Arial"/>
                <a:cs typeface="Arial"/>
              </a:rPr>
              <a:t>achieve these. </a:t>
            </a:r>
            <a:r>
              <a:rPr lang="en-US" sz="2400" dirty="0">
                <a:latin typeface="Arial"/>
                <a:cs typeface="Arial"/>
              </a:rPr>
              <a:t>The</a:t>
            </a:r>
            <a:r>
              <a:rPr lang="en-US" sz="2400" spc="-75" dirty="0">
                <a:latin typeface="Arial"/>
                <a:cs typeface="Arial"/>
              </a:rPr>
              <a:t> </a:t>
            </a:r>
            <a:r>
              <a:rPr lang="en-US" sz="2400" dirty="0">
                <a:latin typeface="Arial"/>
                <a:cs typeface="Arial"/>
              </a:rPr>
              <a:t>budget</a:t>
            </a:r>
            <a:r>
              <a:rPr lang="en-US" sz="2400" spc="-50" dirty="0">
                <a:latin typeface="Arial"/>
                <a:cs typeface="Arial"/>
              </a:rPr>
              <a:t> </a:t>
            </a:r>
            <a:r>
              <a:rPr lang="en-US" sz="2400" dirty="0">
                <a:latin typeface="Arial"/>
                <a:cs typeface="Arial"/>
              </a:rPr>
              <a:t>should</a:t>
            </a:r>
            <a:r>
              <a:rPr lang="en-US" sz="2400" spc="-65" dirty="0">
                <a:latin typeface="Arial"/>
                <a:cs typeface="Arial"/>
              </a:rPr>
              <a:t> </a:t>
            </a:r>
            <a:r>
              <a:rPr lang="en-US" sz="2400" dirty="0">
                <a:latin typeface="Arial"/>
                <a:cs typeface="Arial"/>
              </a:rPr>
              <a:t>show</a:t>
            </a:r>
            <a:r>
              <a:rPr lang="en-US" sz="2400" spc="-70" dirty="0">
                <a:latin typeface="Arial"/>
                <a:cs typeface="Arial"/>
              </a:rPr>
              <a:t> </a:t>
            </a:r>
            <a:r>
              <a:rPr lang="en-US" sz="2400" dirty="0">
                <a:latin typeface="Arial"/>
                <a:cs typeface="Arial"/>
              </a:rPr>
              <a:t>the</a:t>
            </a:r>
            <a:r>
              <a:rPr lang="en-US" sz="2400" spc="-75" dirty="0">
                <a:latin typeface="Arial"/>
                <a:cs typeface="Arial"/>
              </a:rPr>
              <a:t> </a:t>
            </a:r>
            <a:r>
              <a:rPr lang="en-US" sz="2400" spc="-10" dirty="0">
                <a:latin typeface="Arial"/>
                <a:cs typeface="Arial"/>
              </a:rPr>
              <a:t>allocated</a:t>
            </a:r>
            <a:r>
              <a:rPr lang="en-US" sz="2400" spc="-60" dirty="0">
                <a:latin typeface="Arial"/>
                <a:cs typeface="Arial"/>
              </a:rPr>
              <a:t> </a:t>
            </a:r>
            <a:r>
              <a:rPr lang="en-US" sz="2400" spc="-10" dirty="0">
                <a:latin typeface="Arial"/>
                <a:cs typeface="Arial"/>
              </a:rPr>
              <a:t>expenditures</a:t>
            </a:r>
            <a:r>
              <a:rPr lang="en-US" sz="2400" spc="-105" dirty="0">
                <a:latin typeface="Arial"/>
                <a:cs typeface="Arial"/>
              </a:rPr>
              <a:t> </a:t>
            </a:r>
            <a:r>
              <a:rPr lang="en-US" sz="2400" dirty="0">
                <a:latin typeface="Arial"/>
                <a:cs typeface="Arial"/>
              </a:rPr>
              <a:t>for</a:t>
            </a:r>
            <a:r>
              <a:rPr lang="en-US" sz="2400" spc="-25" dirty="0">
                <a:latin typeface="Arial"/>
                <a:cs typeface="Arial"/>
              </a:rPr>
              <a:t> </a:t>
            </a:r>
            <a:r>
              <a:rPr lang="en-US" sz="2400" dirty="0">
                <a:latin typeface="Arial"/>
                <a:cs typeface="Arial"/>
              </a:rPr>
              <a:t>the</a:t>
            </a:r>
            <a:r>
              <a:rPr lang="en-US" sz="2400" spc="-70" dirty="0">
                <a:latin typeface="Arial"/>
                <a:cs typeface="Arial"/>
              </a:rPr>
              <a:t> </a:t>
            </a:r>
            <a:r>
              <a:rPr lang="en-US" sz="2400" dirty="0">
                <a:latin typeface="Arial"/>
                <a:cs typeface="Arial"/>
              </a:rPr>
              <a:t>year’s</a:t>
            </a:r>
            <a:r>
              <a:rPr lang="en-US" sz="2400" spc="-110" dirty="0">
                <a:latin typeface="Arial"/>
                <a:cs typeface="Arial"/>
              </a:rPr>
              <a:t> </a:t>
            </a:r>
            <a:r>
              <a:rPr lang="en-US" sz="2400" dirty="0">
                <a:latin typeface="Arial"/>
                <a:cs typeface="Arial"/>
              </a:rPr>
              <a:t>activities,</a:t>
            </a:r>
            <a:r>
              <a:rPr lang="en-US" sz="2400" spc="-10" dirty="0">
                <a:latin typeface="Arial"/>
                <a:cs typeface="Arial"/>
              </a:rPr>
              <a:t> </a:t>
            </a:r>
            <a:r>
              <a:rPr lang="en-US" sz="2400" dirty="0">
                <a:latin typeface="Arial"/>
                <a:cs typeface="Arial"/>
              </a:rPr>
              <a:t>as</a:t>
            </a:r>
            <a:r>
              <a:rPr lang="en-US" sz="2400" spc="-45" dirty="0">
                <a:latin typeface="Arial"/>
                <a:cs typeface="Arial"/>
              </a:rPr>
              <a:t> </a:t>
            </a:r>
            <a:r>
              <a:rPr lang="en-US" sz="2400" dirty="0">
                <a:latin typeface="Arial"/>
                <a:cs typeface="Arial"/>
              </a:rPr>
              <a:t>well</a:t>
            </a:r>
            <a:r>
              <a:rPr lang="en-US" sz="2400" spc="-30" dirty="0">
                <a:latin typeface="Arial"/>
                <a:cs typeface="Arial"/>
              </a:rPr>
              <a:t> </a:t>
            </a:r>
            <a:r>
              <a:rPr lang="en-US" sz="2400" dirty="0">
                <a:latin typeface="Arial"/>
                <a:cs typeface="Arial"/>
              </a:rPr>
              <a:t>as</a:t>
            </a:r>
            <a:r>
              <a:rPr lang="en-US" sz="2400" spc="-45" dirty="0">
                <a:latin typeface="Arial"/>
                <a:cs typeface="Arial"/>
              </a:rPr>
              <a:t> </a:t>
            </a:r>
            <a:r>
              <a:rPr lang="en-US" sz="2400" dirty="0">
                <a:latin typeface="Arial"/>
                <a:cs typeface="Arial"/>
              </a:rPr>
              <a:t>the</a:t>
            </a:r>
            <a:r>
              <a:rPr lang="en-US" sz="2400" spc="-5" dirty="0">
                <a:latin typeface="Arial"/>
                <a:cs typeface="Arial"/>
              </a:rPr>
              <a:t> </a:t>
            </a:r>
            <a:r>
              <a:rPr lang="en-US" sz="2400" dirty="0">
                <a:latin typeface="Arial"/>
                <a:cs typeface="Arial"/>
              </a:rPr>
              <a:t>funds</a:t>
            </a:r>
            <a:r>
              <a:rPr lang="en-US" sz="2400" spc="-45" dirty="0">
                <a:latin typeface="Arial"/>
                <a:cs typeface="Arial"/>
              </a:rPr>
              <a:t> </a:t>
            </a:r>
            <a:r>
              <a:rPr lang="en-US" sz="2400" dirty="0">
                <a:latin typeface="Arial"/>
                <a:cs typeface="Arial"/>
              </a:rPr>
              <a:t>on</a:t>
            </a:r>
            <a:r>
              <a:rPr lang="en-US" sz="2400" spc="-65" dirty="0">
                <a:latin typeface="Arial"/>
                <a:cs typeface="Arial"/>
              </a:rPr>
              <a:t> </a:t>
            </a:r>
            <a:r>
              <a:rPr lang="en-US" sz="2400" dirty="0">
                <a:latin typeface="Arial"/>
                <a:cs typeface="Arial"/>
              </a:rPr>
              <a:t>hand</a:t>
            </a:r>
            <a:r>
              <a:rPr lang="en-US" sz="2400" spc="-70" dirty="0">
                <a:latin typeface="Arial"/>
                <a:cs typeface="Arial"/>
              </a:rPr>
              <a:t> </a:t>
            </a:r>
            <a:r>
              <a:rPr lang="en-US" sz="2400" dirty="0">
                <a:latin typeface="Arial"/>
                <a:cs typeface="Arial"/>
              </a:rPr>
              <a:t>and</a:t>
            </a:r>
            <a:r>
              <a:rPr lang="en-US" sz="2400" spc="-65" dirty="0">
                <a:latin typeface="Arial"/>
                <a:cs typeface="Arial"/>
              </a:rPr>
              <a:t> </a:t>
            </a:r>
            <a:r>
              <a:rPr lang="en-US" sz="2400" dirty="0">
                <a:latin typeface="Arial"/>
                <a:cs typeface="Arial"/>
              </a:rPr>
              <a:t>the</a:t>
            </a:r>
            <a:r>
              <a:rPr lang="en-US" sz="2400" spc="-70" dirty="0">
                <a:latin typeface="Arial"/>
                <a:cs typeface="Arial"/>
              </a:rPr>
              <a:t> </a:t>
            </a:r>
            <a:r>
              <a:rPr lang="en-US" sz="2400" spc="-10" dirty="0">
                <a:latin typeface="Arial"/>
                <a:cs typeface="Arial"/>
              </a:rPr>
              <a:t>anticipated </a:t>
            </a:r>
            <a:r>
              <a:rPr lang="en-US" sz="2400" dirty="0">
                <a:latin typeface="Arial"/>
                <a:cs typeface="Arial"/>
              </a:rPr>
              <a:t>receipts.</a:t>
            </a:r>
            <a:r>
              <a:rPr lang="en-US" sz="2400" spc="-55" dirty="0">
                <a:latin typeface="Arial"/>
                <a:cs typeface="Arial"/>
              </a:rPr>
              <a:t> </a:t>
            </a:r>
            <a:r>
              <a:rPr lang="en-US" sz="2400" spc="-10" dirty="0">
                <a:latin typeface="Arial"/>
                <a:cs typeface="Arial"/>
              </a:rPr>
              <a:t>Expenditures</a:t>
            </a:r>
            <a:r>
              <a:rPr lang="en-US" sz="2400" spc="-80" dirty="0">
                <a:latin typeface="Arial"/>
                <a:cs typeface="Arial"/>
              </a:rPr>
              <a:t> </a:t>
            </a:r>
            <a:r>
              <a:rPr lang="en-US" sz="2400" dirty="0">
                <a:latin typeface="Arial"/>
                <a:cs typeface="Arial"/>
              </a:rPr>
              <a:t>should</a:t>
            </a:r>
            <a:r>
              <a:rPr lang="en-US" sz="2400" spc="-100" dirty="0">
                <a:latin typeface="Arial"/>
                <a:cs typeface="Arial"/>
              </a:rPr>
              <a:t> </a:t>
            </a:r>
            <a:r>
              <a:rPr lang="en-US" sz="2400" dirty="0">
                <a:latin typeface="Arial"/>
                <a:cs typeface="Arial"/>
              </a:rPr>
              <a:t>equal</a:t>
            </a:r>
            <a:r>
              <a:rPr lang="en-US" sz="2400" spc="-65" dirty="0">
                <a:latin typeface="Arial"/>
                <a:cs typeface="Arial"/>
              </a:rPr>
              <a:t> </a:t>
            </a:r>
            <a:r>
              <a:rPr lang="en-US" sz="2400" spc="-10" dirty="0">
                <a:latin typeface="Arial"/>
                <a:cs typeface="Arial"/>
              </a:rPr>
              <a:t>receipts.</a:t>
            </a:r>
          </a:p>
          <a:p>
            <a:pPr marL="12700">
              <a:lnSpc>
                <a:spcPts val="2865"/>
              </a:lnSpc>
            </a:pPr>
            <a:endParaRPr lang="en-US" sz="2400" dirty="0">
              <a:latin typeface="Arial"/>
              <a:cs typeface="Arial"/>
            </a:endParaRPr>
          </a:p>
          <a:p>
            <a:pPr marL="304165" indent="-291465">
              <a:lnSpc>
                <a:spcPts val="2825"/>
              </a:lnSpc>
              <a:buFont typeface="Arial"/>
              <a:buChar char="•"/>
              <a:tabLst>
                <a:tab pos="304165" algn="l"/>
              </a:tabLst>
            </a:pPr>
            <a:r>
              <a:rPr lang="en-US" sz="2400" dirty="0">
                <a:latin typeface="Arial"/>
                <a:cs typeface="Arial"/>
              </a:rPr>
              <a:t>Review</a:t>
            </a:r>
            <a:r>
              <a:rPr lang="en-US" sz="2400" spc="-55" dirty="0">
                <a:latin typeface="Arial"/>
                <a:cs typeface="Arial"/>
              </a:rPr>
              <a:t> </a:t>
            </a:r>
            <a:r>
              <a:rPr lang="en-US" sz="2400" dirty="0">
                <a:latin typeface="Arial"/>
                <a:cs typeface="Arial"/>
              </a:rPr>
              <a:t>the</a:t>
            </a:r>
            <a:r>
              <a:rPr lang="en-US" sz="2400" spc="-60" dirty="0">
                <a:latin typeface="Arial"/>
                <a:cs typeface="Arial"/>
              </a:rPr>
              <a:t> </a:t>
            </a:r>
            <a:r>
              <a:rPr lang="en-US" sz="2400" dirty="0">
                <a:latin typeface="Arial"/>
                <a:cs typeface="Arial"/>
              </a:rPr>
              <a:t>previous</a:t>
            </a:r>
            <a:r>
              <a:rPr lang="en-US" sz="2400" spc="-35" dirty="0">
                <a:latin typeface="Arial"/>
                <a:cs typeface="Arial"/>
              </a:rPr>
              <a:t> </a:t>
            </a:r>
            <a:r>
              <a:rPr lang="en-US" sz="2400" spc="-10" dirty="0">
                <a:latin typeface="Arial"/>
                <a:cs typeface="Arial"/>
              </a:rPr>
              <a:t>year’s</a:t>
            </a:r>
            <a:r>
              <a:rPr lang="en-US" sz="2400" spc="-100" dirty="0">
                <a:latin typeface="Arial"/>
                <a:cs typeface="Arial"/>
              </a:rPr>
              <a:t> </a:t>
            </a:r>
            <a:r>
              <a:rPr lang="en-US" sz="2400" dirty="0">
                <a:latin typeface="Arial"/>
                <a:cs typeface="Arial"/>
              </a:rPr>
              <a:t>budget</a:t>
            </a:r>
            <a:r>
              <a:rPr lang="en-US" sz="2400" spc="-50" dirty="0">
                <a:latin typeface="Arial"/>
                <a:cs typeface="Arial"/>
              </a:rPr>
              <a:t> </a:t>
            </a:r>
            <a:r>
              <a:rPr lang="en-US" sz="2400" dirty="0">
                <a:latin typeface="Arial"/>
                <a:cs typeface="Arial"/>
              </a:rPr>
              <a:t>and</a:t>
            </a:r>
            <a:r>
              <a:rPr lang="en-US" sz="2400" spc="-50" dirty="0">
                <a:latin typeface="Arial"/>
                <a:cs typeface="Arial"/>
              </a:rPr>
              <a:t> </a:t>
            </a:r>
            <a:r>
              <a:rPr lang="en-US" sz="2400" dirty="0">
                <a:latin typeface="Arial"/>
                <a:cs typeface="Arial"/>
              </a:rPr>
              <a:t>VP</a:t>
            </a:r>
            <a:r>
              <a:rPr lang="en-US" sz="2400" spc="-100" dirty="0">
                <a:latin typeface="Arial"/>
                <a:cs typeface="Arial"/>
              </a:rPr>
              <a:t> </a:t>
            </a:r>
            <a:r>
              <a:rPr lang="en-US" sz="2400" dirty="0">
                <a:latin typeface="Arial"/>
                <a:cs typeface="Arial"/>
              </a:rPr>
              <a:t>Finance</a:t>
            </a:r>
            <a:r>
              <a:rPr lang="en-US" sz="2400" spc="-60" dirty="0">
                <a:latin typeface="Arial"/>
                <a:cs typeface="Arial"/>
              </a:rPr>
              <a:t> </a:t>
            </a:r>
            <a:r>
              <a:rPr lang="en-US" sz="2400" dirty="0">
                <a:latin typeface="Arial"/>
                <a:cs typeface="Arial"/>
              </a:rPr>
              <a:t>reports</a:t>
            </a:r>
            <a:r>
              <a:rPr lang="en-US" sz="2400" spc="-35" dirty="0">
                <a:latin typeface="Arial"/>
                <a:cs typeface="Arial"/>
              </a:rPr>
              <a:t> </a:t>
            </a:r>
            <a:r>
              <a:rPr lang="en-US" sz="2400" dirty="0">
                <a:latin typeface="Arial"/>
                <a:cs typeface="Arial"/>
              </a:rPr>
              <a:t>to</a:t>
            </a:r>
            <a:r>
              <a:rPr lang="en-US" sz="2400" spc="-55" dirty="0">
                <a:latin typeface="Arial"/>
                <a:cs typeface="Arial"/>
              </a:rPr>
              <a:t> </a:t>
            </a:r>
            <a:r>
              <a:rPr lang="en-US" sz="2400" dirty="0">
                <a:latin typeface="Arial"/>
                <a:cs typeface="Arial"/>
              </a:rPr>
              <a:t>determine</a:t>
            </a:r>
            <a:r>
              <a:rPr lang="en-US" sz="2400" spc="-60" dirty="0">
                <a:latin typeface="Arial"/>
                <a:cs typeface="Arial"/>
              </a:rPr>
              <a:t> </a:t>
            </a:r>
            <a:r>
              <a:rPr lang="en-US" sz="2400" dirty="0">
                <a:latin typeface="Arial"/>
                <a:cs typeface="Arial"/>
              </a:rPr>
              <a:t>how</a:t>
            </a:r>
            <a:r>
              <a:rPr lang="en-US" sz="2400" spc="-55" dirty="0">
                <a:latin typeface="Arial"/>
                <a:cs typeface="Arial"/>
              </a:rPr>
              <a:t> </a:t>
            </a:r>
            <a:r>
              <a:rPr lang="en-US" sz="2400" dirty="0">
                <a:latin typeface="Arial"/>
                <a:cs typeface="Arial"/>
              </a:rPr>
              <a:t>well</a:t>
            </a:r>
            <a:r>
              <a:rPr lang="en-US" sz="2400" spc="-90" dirty="0">
                <a:latin typeface="Arial"/>
                <a:cs typeface="Arial"/>
              </a:rPr>
              <a:t> </a:t>
            </a:r>
            <a:r>
              <a:rPr lang="en-US" sz="2400" dirty="0">
                <a:latin typeface="Arial"/>
                <a:cs typeface="Arial"/>
              </a:rPr>
              <a:t>that</a:t>
            </a:r>
            <a:r>
              <a:rPr lang="en-US" sz="2400" spc="-114" dirty="0">
                <a:latin typeface="Arial"/>
                <a:cs typeface="Arial"/>
              </a:rPr>
              <a:t> </a:t>
            </a:r>
            <a:r>
              <a:rPr lang="en-US" sz="2400" dirty="0">
                <a:latin typeface="Arial"/>
                <a:cs typeface="Arial"/>
              </a:rPr>
              <a:t>budget</a:t>
            </a:r>
            <a:r>
              <a:rPr lang="en-US" sz="2400" spc="-50" dirty="0">
                <a:latin typeface="Arial"/>
                <a:cs typeface="Arial"/>
              </a:rPr>
              <a:t> </a:t>
            </a:r>
            <a:r>
              <a:rPr lang="en-US" sz="2400" dirty="0">
                <a:latin typeface="Arial"/>
                <a:cs typeface="Arial"/>
              </a:rPr>
              <a:t>met</a:t>
            </a:r>
            <a:r>
              <a:rPr lang="en-US" sz="2400" spc="-105" dirty="0">
                <a:latin typeface="Arial"/>
                <a:cs typeface="Arial"/>
              </a:rPr>
              <a:t> </a:t>
            </a:r>
            <a:r>
              <a:rPr lang="en-US" sz="2400" dirty="0">
                <a:latin typeface="Arial"/>
                <a:cs typeface="Arial"/>
              </a:rPr>
              <a:t>the</a:t>
            </a:r>
            <a:r>
              <a:rPr lang="en-US" sz="2400" spc="-60" dirty="0">
                <a:latin typeface="Arial"/>
                <a:cs typeface="Arial"/>
              </a:rPr>
              <a:t> </a:t>
            </a:r>
            <a:r>
              <a:rPr lang="en-US" sz="2400" dirty="0">
                <a:latin typeface="Arial"/>
                <a:cs typeface="Arial"/>
              </a:rPr>
              <a:t>Chapter’s</a:t>
            </a:r>
            <a:r>
              <a:rPr lang="en-US" sz="2400" spc="-35" dirty="0">
                <a:latin typeface="Arial"/>
                <a:cs typeface="Arial"/>
              </a:rPr>
              <a:t> </a:t>
            </a:r>
            <a:r>
              <a:rPr lang="en-US" sz="2400" spc="-10" dirty="0">
                <a:latin typeface="Arial"/>
                <a:cs typeface="Arial"/>
              </a:rPr>
              <a:t>needs.</a:t>
            </a:r>
            <a:endParaRPr lang="en-US" sz="2400" dirty="0">
              <a:latin typeface="Arial"/>
              <a:cs typeface="Arial"/>
            </a:endParaRPr>
          </a:p>
          <a:p>
            <a:pPr marL="304800" marR="376555" indent="-292100">
              <a:lnSpc>
                <a:spcPts val="2850"/>
              </a:lnSpc>
              <a:spcBef>
                <a:spcPts val="105"/>
              </a:spcBef>
              <a:buFont typeface="Arial"/>
              <a:buChar char="•"/>
              <a:tabLst>
                <a:tab pos="304800" algn="l"/>
              </a:tabLst>
            </a:pPr>
            <a:r>
              <a:rPr lang="en-US" sz="2400" dirty="0">
                <a:latin typeface="Arial"/>
                <a:cs typeface="Arial"/>
              </a:rPr>
              <a:t>Determine</a:t>
            </a:r>
            <a:r>
              <a:rPr lang="en-US" sz="2400" spc="-75" dirty="0">
                <a:latin typeface="Arial"/>
                <a:cs typeface="Arial"/>
              </a:rPr>
              <a:t> </a:t>
            </a:r>
            <a:r>
              <a:rPr lang="en-US" sz="2400" dirty="0">
                <a:latin typeface="Arial"/>
                <a:cs typeface="Arial"/>
              </a:rPr>
              <a:t>the</a:t>
            </a:r>
            <a:r>
              <a:rPr lang="en-US" sz="2400" spc="-70" dirty="0">
                <a:latin typeface="Arial"/>
                <a:cs typeface="Arial"/>
              </a:rPr>
              <a:t> </a:t>
            </a:r>
            <a:r>
              <a:rPr lang="en-US" sz="2400" spc="-10" dirty="0">
                <a:latin typeface="Arial"/>
                <a:cs typeface="Arial"/>
              </a:rPr>
              <a:t>projected</a:t>
            </a:r>
            <a:r>
              <a:rPr lang="en-US" sz="2400" spc="-60" dirty="0">
                <a:latin typeface="Arial"/>
                <a:cs typeface="Arial"/>
              </a:rPr>
              <a:t> </a:t>
            </a:r>
            <a:r>
              <a:rPr lang="en-US" sz="2400" dirty="0">
                <a:latin typeface="Arial"/>
                <a:cs typeface="Arial"/>
              </a:rPr>
              <a:t>financial</a:t>
            </a:r>
            <a:r>
              <a:rPr lang="en-US" sz="2400" spc="-100" dirty="0">
                <a:latin typeface="Arial"/>
                <a:cs typeface="Arial"/>
              </a:rPr>
              <a:t> </a:t>
            </a:r>
            <a:r>
              <a:rPr lang="en-US" sz="2400" spc="-10" dirty="0">
                <a:latin typeface="Arial"/>
                <a:cs typeface="Arial"/>
              </a:rPr>
              <a:t>requirements,</a:t>
            </a:r>
            <a:r>
              <a:rPr lang="en-US" sz="2400" spc="-75" dirty="0">
                <a:latin typeface="Arial"/>
                <a:cs typeface="Arial"/>
              </a:rPr>
              <a:t> </a:t>
            </a:r>
            <a:r>
              <a:rPr lang="en-US" sz="2400" dirty="0">
                <a:latin typeface="Arial"/>
                <a:cs typeface="Arial"/>
              </a:rPr>
              <a:t>taking</a:t>
            </a:r>
            <a:r>
              <a:rPr lang="en-US" sz="2400" spc="-80" dirty="0">
                <a:latin typeface="Arial"/>
                <a:cs typeface="Arial"/>
              </a:rPr>
              <a:t> </a:t>
            </a:r>
            <a:r>
              <a:rPr lang="en-US" sz="2400" dirty="0">
                <a:latin typeface="Arial"/>
                <a:cs typeface="Arial"/>
              </a:rPr>
              <a:t>into</a:t>
            </a:r>
            <a:r>
              <a:rPr lang="en-US" sz="2400" spc="-70" dirty="0">
                <a:latin typeface="Arial"/>
                <a:cs typeface="Arial"/>
              </a:rPr>
              <a:t> </a:t>
            </a:r>
            <a:r>
              <a:rPr lang="en-US" sz="2400" spc="-10" dirty="0">
                <a:latin typeface="Arial"/>
                <a:cs typeface="Arial"/>
              </a:rPr>
              <a:t>consideration</a:t>
            </a:r>
            <a:r>
              <a:rPr lang="en-US" sz="2400" spc="-65" dirty="0">
                <a:latin typeface="Arial"/>
                <a:cs typeface="Arial"/>
              </a:rPr>
              <a:t> </a:t>
            </a:r>
            <a:r>
              <a:rPr lang="en-US" sz="2400" dirty="0">
                <a:latin typeface="Arial"/>
                <a:cs typeface="Arial"/>
              </a:rPr>
              <a:t>the</a:t>
            </a:r>
            <a:r>
              <a:rPr lang="en-US" sz="2400" spc="-70" dirty="0">
                <a:latin typeface="Arial"/>
                <a:cs typeface="Arial"/>
              </a:rPr>
              <a:t> </a:t>
            </a:r>
            <a:r>
              <a:rPr lang="en-US" sz="2400" dirty="0">
                <a:latin typeface="Arial"/>
                <a:cs typeface="Arial"/>
              </a:rPr>
              <a:t>funds</a:t>
            </a:r>
            <a:r>
              <a:rPr lang="en-US" sz="2400" spc="-110" dirty="0">
                <a:latin typeface="Arial"/>
                <a:cs typeface="Arial"/>
              </a:rPr>
              <a:t> </a:t>
            </a:r>
            <a:r>
              <a:rPr lang="en-US" sz="2400" dirty="0">
                <a:latin typeface="Arial"/>
                <a:cs typeface="Arial"/>
              </a:rPr>
              <a:t>needed</a:t>
            </a:r>
            <a:r>
              <a:rPr lang="en-US" sz="2400" spc="-60" dirty="0">
                <a:latin typeface="Arial"/>
                <a:cs typeface="Arial"/>
              </a:rPr>
              <a:t> </a:t>
            </a:r>
            <a:r>
              <a:rPr lang="en-US" sz="2400" dirty="0">
                <a:latin typeface="Arial"/>
                <a:cs typeface="Arial"/>
              </a:rPr>
              <a:t>for</a:t>
            </a:r>
            <a:r>
              <a:rPr lang="en-US" sz="2400" spc="-85" dirty="0">
                <a:latin typeface="Arial"/>
                <a:cs typeface="Arial"/>
              </a:rPr>
              <a:t> </a:t>
            </a:r>
            <a:r>
              <a:rPr lang="en-US" sz="2400" dirty="0">
                <a:latin typeface="Arial"/>
                <a:cs typeface="Arial"/>
              </a:rPr>
              <a:t>the</a:t>
            </a:r>
            <a:r>
              <a:rPr lang="en-US" sz="2400" spc="-75" dirty="0">
                <a:latin typeface="Arial"/>
                <a:cs typeface="Arial"/>
              </a:rPr>
              <a:t> </a:t>
            </a:r>
            <a:r>
              <a:rPr lang="en-US" sz="2400" spc="-10" dirty="0">
                <a:latin typeface="Arial"/>
                <a:cs typeface="Arial"/>
              </a:rPr>
              <a:t>approved</a:t>
            </a:r>
            <a:r>
              <a:rPr lang="en-US" sz="2400" spc="-55" dirty="0">
                <a:latin typeface="Arial"/>
                <a:cs typeface="Arial"/>
              </a:rPr>
              <a:t> </a:t>
            </a:r>
            <a:r>
              <a:rPr lang="en-US" sz="2400" dirty="0">
                <a:latin typeface="Arial"/>
                <a:cs typeface="Arial"/>
              </a:rPr>
              <a:t>programs,</a:t>
            </a:r>
            <a:r>
              <a:rPr lang="en-US" sz="2400" spc="-80" dirty="0">
                <a:latin typeface="Arial"/>
                <a:cs typeface="Arial"/>
              </a:rPr>
              <a:t> </a:t>
            </a:r>
            <a:r>
              <a:rPr lang="en-US" sz="2400" dirty="0">
                <a:latin typeface="Arial"/>
                <a:cs typeface="Arial"/>
              </a:rPr>
              <a:t>projects</a:t>
            </a:r>
            <a:r>
              <a:rPr lang="en-US" sz="2400" spc="-45" dirty="0">
                <a:latin typeface="Arial"/>
                <a:cs typeface="Arial"/>
              </a:rPr>
              <a:t> </a:t>
            </a:r>
            <a:r>
              <a:rPr lang="en-US" sz="2400" spc="-25" dirty="0">
                <a:latin typeface="Arial"/>
                <a:cs typeface="Arial"/>
              </a:rPr>
              <a:t>and </a:t>
            </a:r>
            <a:r>
              <a:rPr lang="en-US" sz="2400" dirty="0">
                <a:latin typeface="Arial"/>
                <a:cs typeface="Arial"/>
              </a:rPr>
              <a:t>any</a:t>
            </a:r>
            <a:r>
              <a:rPr lang="en-US" sz="2400" spc="-135" dirty="0">
                <a:latin typeface="Arial"/>
                <a:cs typeface="Arial"/>
              </a:rPr>
              <a:t> </a:t>
            </a:r>
            <a:r>
              <a:rPr lang="en-US" sz="2400" dirty="0">
                <a:latin typeface="Arial"/>
                <a:cs typeface="Arial"/>
              </a:rPr>
              <a:t>leadership</a:t>
            </a:r>
            <a:r>
              <a:rPr lang="en-US" sz="2400" spc="-95" dirty="0">
                <a:latin typeface="Arial"/>
                <a:cs typeface="Arial"/>
              </a:rPr>
              <a:t> </a:t>
            </a:r>
            <a:r>
              <a:rPr lang="en-US" sz="2400" spc="-10" dirty="0">
                <a:latin typeface="Arial"/>
                <a:cs typeface="Arial"/>
              </a:rPr>
              <a:t>development.</a:t>
            </a:r>
            <a:endParaRPr lang="en-US" sz="2400" dirty="0">
              <a:latin typeface="Arial"/>
              <a:cs typeface="Arial"/>
            </a:endParaRPr>
          </a:p>
          <a:p>
            <a:pPr marL="304165" indent="-291465">
              <a:lnSpc>
                <a:spcPts val="2825"/>
              </a:lnSpc>
              <a:buFont typeface="Arial"/>
              <a:buChar char="•"/>
              <a:tabLst>
                <a:tab pos="304165" algn="l"/>
              </a:tabLst>
            </a:pPr>
            <a:r>
              <a:rPr lang="en-US" sz="2400" dirty="0">
                <a:latin typeface="Arial"/>
                <a:cs typeface="Arial"/>
              </a:rPr>
              <a:t>Determine</a:t>
            </a:r>
            <a:r>
              <a:rPr lang="en-US" sz="2400" spc="-70" dirty="0">
                <a:latin typeface="Arial"/>
                <a:cs typeface="Arial"/>
              </a:rPr>
              <a:t> </a:t>
            </a:r>
            <a:r>
              <a:rPr lang="en-US" sz="2400" dirty="0">
                <a:latin typeface="Arial"/>
                <a:cs typeface="Arial"/>
              </a:rPr>
              <a:t>the</a:t>
            </a:r>
            <a:r>
              <a:rPr lang="en-US" sz="2400" spc="-65" dirty="0">
                <a:latin typeface="Arial"/>
                <a:cs typeface="Arial"/>
              </a:rPr>
              <a:t> </a:t>
            </a:r>
            <a:r>
              <a:rPr lang="en-US" sz="2400" dirty="0">
                <a:latin typeface="Arial"/>
                <a:cs typeface="Arial"/>
              </a:rPr>
              <a:t>sources</a:t>
            </a:r>
            <a:r>
              <a:rPr lang="en-US" sz="2400" spc="-30" dirty="0">
                <a:latin typeface="Arial"/>
                <a:cs typeface="Arial"/>
              </a:rPr>
              <a:t> </a:t>
            </a:r>
            <a:r>
              <a:rPr lang="en-US" sz="2400" dirty="0">
                <a:latin typeface="Arial"/>
                <a:cs typeface="Arial"/>
              </a:rPr>
              <a:t>of</a:t>
            </a:r>
            <a:r>
              <a:rPr lang="en-US" sz="2400" spc="-55" dirty="0">
                <a:latin typeface="Arial"/>
                <a:cs typeface="Arial"/>
              </a:rPr>
              <a:t> </a:t>
            </a:r>
            <a:r>
              <a:rPr lang="en-US" sz="2400" dirty="0">
                <a:latin typeface="Arial"/>
                <a:cs typeface="Arial"/>
              </a:rPr>
              <a:t>funds</a:t>
            </a:r>
            <a:r>
              <a:rPr lang="en-US" sz="2400" spc="-110" dirty="0">
                <a:latin typeface="Arial"/>
                <a:cs typeface="Arial"/>
              </a:rPr>
              <a:t> </a:t>
            </a:r>
            <a:r>
              <a:rPr lang="en-US" sz="2400" dirty="0">
                <a:latin typeface="Arial"/>
                <a:cs typeface="Arial"/>
              </a:rPr>
              <a:t>to</a:t>
            </a:r>
            <a:r>
              <a:rPr lang="en-US" sz="2400" spc="-60" dirty="0">
                <a:latin typeface="Arial"/>
                <a:cs typeface="Arial"/>
              </a:rPr>
              <a:t> </a:t>
            </a:r>
            <a:r>
              <a:rPr lang="en-US" sz="2400" dirty="0">
                <a:latin typeface="Arial"/>
                <a:cs typeface="Arial"/>
              </a:rPr>
              <a:t>meet</a:t>
            </a:r>
            <a:r>
              <a:rPr lang="en-US" sz="2400" spc="-50" dirty="0">
                <a:latin typeface="Arial"/>
                <a:cs typeface="Arial"/>
              </a:rPr>
              <a:t> </a:t>
            </a:r>
            <a:r>
              <a:rPr lang="en-US" sz="2400" dirty="0">
                <a:latin typeface="Arial"/>
                <a:cs typeface="Arial"/>
              </a:rPr>
              <a:t>these</a:t>
            </a:r>
            <a:r>
              <a:rPr lang="en-US" sz="2400" spc="-65" dirty="0">
                <a:latin typeface="Arial"/>
                <a:cs typeface="Arial"/>
              </a:rPr>
              <a:t> </a:t>
            </a:r>
            <a:r>
              <a:rPr lang="en-US" sz="2400" spc="-10" dirty="0">
                <a:latin typeface="Arial"/>
                <a:cs typeface="Arial"/>
              </a:rPr>
              <a:t>requirements.</a:t>
            </a:r>
            <a:endParaRPr lang="en-US" sz="2400" dirty="0">
              <a:latin typeface="Arial"/>
              <a:cs typeface="Arial"/>
            </a:endParaRPr>
          </a:p>
          <a:p>
            <a:pPr marL="304800" marR="688975" indent="-292100">
              <a:lnSpc>
                <a:spcPts val="2930"/>
              </a:lnSpc>
              <a:spcBef>
                <a:spcPts val="45"/>
              </a:spcBef>
              <a:buFont typeface="Arial"/>
              <a:buChar char="•"/>
              <a:tabLst>
                <a:tab pos="304800" algn="l"/>
              </a:tabLst>
            </a:pPr>
            <a:r>
              <a:rPr lang="en-US" sz="2400" dirty="0">
                <a:latin typeface="Arial"/>
                <a:cs typeface="Arial"/>
              </a:rPr>
              <a:t>Work</a:t>
            </a:r>
            <a:r>
              <a:rPr lang="en-US" sz="2400" spc="-45" dirty="0">
                <a:latin typeface="Arial"/>
                <a:cs typeface="Arial"/>
              </a:rPr>
              <a:t> </a:t>
            </a:r>
            <a:r>
              <a:rPr lang="en-US" sz="2400" dirty="0">
                <a:latin typeface="Arial"/>
                <a:cs typeface="Arial"/>
              </a:rPr>
              <a:t>with</a:t>
            </a:r>
            <a:r>
              <a:rPr lang="en-US" sz="2400" spc="-65" dirty="0">
                <a:latin typeface="Arial"/>
                <a:cs typeface="Arial"/>
              </a:rPr>
              <a:t> </a:t>
            </a:r>
            <a:r>
              <a:rPr lang="en-US" sz="2400" dirty="0">
                <a:latin typeface="Arial"/>
                <a:cs typeface="Arial"/>
              </a:rPr>
              <a:t>your</a:t>
            </a:r>
            <a:r>
              <a:rPr lang="en-US" sz="2400" spc="-20" dirty="0">
                <a:latin typeface="Arial"/>
                <a:cs typeface="Arial"/>
              </a:rPr>
              <a:t> </a:t>
            </a:r>
            <a:r>
              <a:rPr lang="en-US" sz="2400" dirty="0">
                <a:latin typeface="Arial"/>
                <a:cs typeface="Arial"/>
              </a:rPr>
              <a:t>Chapter</a:t>
            </a:r>
            <a:r>
              <a:rPr lang="en-US" sz="2400" spc="-80" dirty="0">
                <a:latin typeface="Arial"/>
                <a:cs typeface="Arial"/>
              </a:rPr>
              <a:t> </a:t>
            </a:r>
            <a:r>
              <a:rPr lang="en-US" sz="2400" spc="-10" dirty="0">
                <a:latin typeface="Arial"/>
                <a:cs typeface="Arial"/>
              </a:rPr>
              <a:t>Administrator</a:t>
            </a:r>
            <a:r>
              <a:rPr lang="en-US" sz="2400" spc="-20" dirty="0">
                <a:latin typeface="Arial"/>
                <a:cs typeface="Arial"/>
              </a:rPr>
              <a:t> </a:t>
            </a:r>
            <a:r>
              <a:rPr lang="en-US" sz="2400" dirty="0">
                <a:latin typeface="Arial"/>
                <a:cs typeface="Arial"/>
              </a:rPr>
              <a:t>and</a:t>
            </a:r>
            <a:r>
              <a:rPr lang="en-US" sz="2400" spc="-65" dirty="0">
                <a:latin typeface="Arial"/>
                <a:cs typeface="Arial"/>
              </a:rPr>
              <a:t> </a:t>
            </a:r>
            <a:r>
              <a:rPr lang="en-US" sz="2400" spc="-10" dirty="0">
                <a:latin typeface="Arial"/>
                <a:cs typeface="Arial"/>
              </a:rPr>
              <a:t>President</a:t>
            </a:r>
            <a:r>
              <a:rPr lang="en-US" sz="2400" spc="-55" dirty="0">
                <a:latin typeface="Arial"/>
                <a:cs typeface="Arial"/>
              </a:rPr>
              <a:t> </a:t>
            </a:r>
            <a:r>
              <a:rPr lang="en-US" sz="2400" dirty="0">
                <a:latin typeface="Arial"/>
                <a:cs typeface="Arial"/>
              </a:rPr>
              <a:t>to</a:t>
            </a:r>
            <a:r>
              <a:rPr lang="en-US" sz="2400" spc="-65" dirty="0">
                <a:latin typeface="Arial"/>
                <a:cs typeface="Arial"/>
              </a:rPr>
              <a:t> </a:t>
            </a:r>
            <a:r>
              <a:rPr lang="en-US" sz="2400" dirty="0">
                <a:latin typeface="Arial"/>
                <a:cs typeface="Arial"/>
              </a:rPr>
              <a:t>prepare</a:t>
            </a:r>
            <a:r>
              <a:rPr lang="en-US" sz="2400" spc="-75" dirty="0">
                <a:latin typeface="Arial"/>
                <a:cs typeface="Arial"/>
              </a:rPr>
              <a:t> </a:t>
            </a:r>
            <a:r>
              <a:rPr lang="en-US" sz="2400" dirty="0">
                <a:latin typeface="Arial"/>
                <a:cs typeface="Arial"/>
              </a:rPr>
              <a:t>a</a:t>
            </a:r>
            <a:r>
              <a:rPr lang="en-US" sz="2400" spc="-95" dirty="0">
                <a:latin typeface="Arial"/>
                <a:cs typeface="Arial"/>
              </a:rPr>
              <a:t> </a:t>
            </a:r>
            <a:r>
              <a:rPr lang="en-US" sz="2400" dirty="0">
                <a:latin typeface="Arial"/>
                <a:cs typeface="Arial"/>
              </a:rPr>
              <a:t>draft</a:t>
            </a:r>
            <a:r>
              <a:rPr lang="en-US" sz="2400" spc="-60" dirty="0">
                <a:latin typeface="Arial"/>
                <a:cs typeface="Arial"/>
              </a:rPr>
              <a:t> </a:t>
            </a:r>
            <a:r>
              <a:rPr lang="en-US" sz="2400" dirty="0">
                <a:latin typeface="Arial"/>
                <a:cs typeface="Arial"/>
              </a:rPr>
              <a:t>budget</a:t>
            </a:r>
            <a:r>
              <a:rPr lang="en-US" sz="2400" spc="-55" dirty="0">
                <a:latin typeface="Arial"/>
                <a:cs typeface="Arial"/>
              </a:rPr>
              <a:t> </a:t>
            </a:r>
            <a:r>
              <a:rPr lang="en-US" sz="2400" dirty="0">
                <a:latin typeface="Arial"/>
                <a:cs typeface="Arial"/>
              </a:rPr>
              <a:t>that</a:t>
            </a:r>
            <a:r>
              <a:rPr lang="en-US" sz="2400" spc="-60" dirty="0">
                <a:latin typeface="Arial"/>
                <a:cs typeface="Arial"/>
              </a:rPr>
              <a:t> </a:t>
            </a:r>
            <a:r>
              <a:rPr lang="en-US" sz="2400" spc="-10" dirty="0">
                <a:latin typeface="Arial"/>
                <a:cs typeface="Arial"/>
              </a:rPr>
              <a:t>reflects</a:t>
            </a:r>
            <a:r>
              <a:rPr lang="en-US" sz="2400" spc="-110" dirty="0">
                <a:latin typeface="Arial"/>
                <a:cs typeface="Arial"/>
              </a:rPr>
              <a:t> </a:t>
            </a:r>
            <a:r>
              <a:rPr lang="en-US" sz="2400" dirty="0">
                <a:latin typeface="Arial"/>
                <a:cs typeface="Arial"/>
              </a:rPr>
              <a:t>the</a:t>
            </a:r>
            <a:r>
              <a:rPr lang="en-US" sz="2400" spc="-70" dirty="0">
                <a:latin typeface="Arial"/>
                <a:cs typeface="Arial"/>
              </a:rPr>
              <a:t> </a:t>
            </a:r>
            <a:r>
              <a:rPr lang="en-US" sz="2400" dirty="0">
                <a:latin typeface="Arial"/>
                <a:cs typeface="Arial"/>
              </a:rPr>
              <a:t>above</a:t>
            </a:r>
            <a:r>
              <a:rPr lang="en-US" sz="2400" spc="-70" dirty="0">
                <a:latin typeface="Arial"/>
                <a:cs typeface="Arial"/>
              </a:rPr>
              <a:t> </a:t>
            </a:r>
            <a:r>
              <a:rPr lang="en-US" sz="2400" dirty="0">
                <a:latin typeface="Arial"/>
                <a:cs typeface="Arial"/>
              </a:rPr>
              <a:t>needs</a:t>
            </a:r>
            <a:r>
              <a:rPr lang="en-US" sz="2400" spc="-45" dirty="0">
                <a:latin typeface="Arial"/>
                <a:cs typeface="Arial"/>
              </a:rPr>
              <a:t> </a:t>
            </a:r>
            <a:r>
              <a:rPr lang="en-US" sz="2400" dirty="0">
                <a:latin typeface="Arial"/>
                <a:cs typeface="Arial"/>
              </a:rPr>
              <a:t>and</a:t>
            </a:r>
            <a:r>
              <a:rPr lang="en-US" sz="2400" spc="-60" dirty="0">
                <a:latin typeface="Arial"/>
                <a:cs typeface="Arial"/>
              </a:rPr>
              <a:t> </a:t>
            </a:r>
            <a:r>
              <a:rPr lang="en-US" sz="2400" dirty="0">
                <a:latin typeface="Arial"/>
                <a:cs typeface="Arial"/>
              </a:rPr>
              <a:t>the</a:t>
            </a:r>
            <a:r>
              <a:rPr lang="en-US" sz="2400" spc="-70" dirty="0">
                <a:latin typeface="Arial"/>
                <a:cs typeface="Arial"/>
              </a:rPr>
              <a:t> </a:t>
            </a:r>
            <a:r>
              <a:rPr lang="en-US" sz="2400" dirty="0">
                <a:latin typeface="Arial"/>
                <a:cs typeface="Arial"/>
              </a:rPr>
              <a:t>history</a:t>
            </a:r>
            <a:r>
              <a:rPr lang="en-US" sz="2400" spc="-50" dirty="0">
                <a:latin typeface="Arial"/>
                <a:cs typeface="Arial"/>
              </a:rPr>
              <a:t> </a:t>
            </a:r>
            <a:r>
              <a:rPr lang="en-US" sz="2400" dirty="0">
                <a:latin typeface="Arial"/>
                <a:cs typeface="Arial"/>
              </a:rPr>
              <a:t>of</a:t>
            </a:r>
            <a:r>
              <a:rPr lang="en-US" sz="2400" spc="-65" dirty="0">
                <a:latin typeface="Arial"/>
                <a:cs typeface="Arial"/>
              </a:rPr>
              <a:t> </a:t>
            </a:r>
            <a:r>
              <a:rPr lang="en-US" sz="2400" spc="-25" dirty="0">
                <a:latin typeface="Arial"/>
                <a:cs typeface="Arial"/>
              </a:rPr>
              <a:t>the C</a:t>
            </a:r>
            <a:r>
              <a:rPr lang="en-US" sz="2400" spc="-10" dirty="0">
                <a:latin typeface="Arial"/>
                <a:cs typeface="Arial"/>
              </a:rPr>
              <a:t>hapter.</a:t>
            </a:r>
            <a:endParaRPr lang="en-US" sz="2400" dirty="0">
              <a:latin typeface="Arial"/>
              <a:cs typeface="Arial"/>
            </a:endParaRPr>
          </a:p>
          <a:p>
            <a:pPr marL="304165" indent="-291465">
              <a:lnSpc>
                <a:spcPts val="2730"/>
              </a:lnSpc>
              <a:buFont typeface="Arial"/>
              <a:buChar char="•"/>
              <a:tabLst>
                <a:tab pos="304165" algn="l"/>
              </a:tabLst>
            </a:pPr>
            <a:r>
              <a:rPr lang="en-US" sz="2400" dirty="0">
                <a:latin typeface="Arial"/>
                <a:cs typeface="Arial"/>
              </a:rPr>
              <a:t>A</a:t>
            </a:r>
            <a:r>
              <a:rPr lang="en-US" sz="2400" spc="-30" dirty="0">
                <a:latin typeface="Arial"/>
                <a:cs typeface="Arial"/>
              </a:rPr>
              <a:t> </a:t>
            </a:r>
            <a:r>
              <a:rPr lang="en-US" sz="2400" dirty="0">
                <a:latin typeface="Arial"/>
                <a:cs typeface="Arial"/>
              </a:rPr>
              <a:t>monthly</a:t>
            </a:r>
            <a:r>
              <a:rPr lang="en-US" sz="2400" spc="-30" dirty="0">
                <a:latin typeface="Arial"/>
                <a:cs typeface="Arial"/>
              </a:rPr>
              <a:t> </a:t>
            </a:r>
            <a:r>
              <a:rPr lang="en-US" sz="2400" dirty="0">
                <a:latin typeface="Arial"/>
                <a:cs typeface="Arial"/>
              </a:rPr>
              <a:t>budget</a:t>
            </a:r>
            <a:r>
              <a:rPr lang="en-US" sz="2400" spc="-40" dirty="0">
                <a:latin typeface="Arial"/>
                <a:cs typeface="Arial"/>
              </a:rPr>
              <a:t> </a:t>
            </a:r>
            <a:r>
              <a:rPr lang="en-US" sz="2400" spc="-10" dirty="0">
                <a:latin typeface="Arial"/>
                <a:cs typeface="Arial"/>
              </a:rPr>
              <a:t>format</a:t>
            </a:r>
            <a:r>
              <a:rPr lang="en-US" sz="2400" spc="-110" dirty="0">
                <a:latin typeface="Arial"/>
                <a:cs typeface="Arial"/>
              </a:rPr>
              <a:t> </a:t>
            </a:r>
            <a:r>
              <a:rPr lang="en-US" sz="2400" dirty="0">
                <a:latin typeface="Arial"/>
                <a:cs typeface="Arial"/>
              </a:rPr>
              <a:t>is</a:t>
            </a:r>
            <a:r>
              <a:rPr lang="en-US" sz="2400" spc="-95" dirty="0">
                <a:latin typeface="Arial"/>
                <a:cs typeface="Arial"/>
              </a:rPr>
              <a:t> </a:t>
            </a:r>
            <a:r>
              <a:rPr lang="en-US" sz="2400" spc="-10" dirty="0">
                <a:latin typeface="Arial"/>
                <a:cs typeface="Arial"/>
              </a:rPr>
              <a:t>recommended.</a:t>
            </a:r>
            <a:endParaRPr lang="en-US" sz="2400" dirty="0">
              <a:latin typeface="Arial"/>
              <a:cs typeface="Arial"/>
            </a:endParaRPr>
          </a:p>
          <a:p>
            <a:pPr marL="304165" indent="-291465">
              <a:lnSpc>
                <a:spcPts val="2870"/>
              </a:lnSpc>
              <a:buFont typeface="Arial"/>
              <a:buChar char="•"/>
              <a:tabLst>
                <a:tab pos="304165" algn="l"/>
                <a:tab pos="10591165" algn="l"/>
              </a:tabLst>
            </a:pPr>
            <a:r>
              <a:rPr lang="en-US" sz="2400" dirty="0">
                <a:latin typeface="Arial"/>
                <a:cs typeface="Arial"/>
              </a:rPr>
              <a:t>Budget</a:t>
            </a:r>
            <a:r>
              <a:rPr lang="en-US" sz="2400" spc="-114" dirty="0">
                <a:latin typeface="Arial"/>
                <a:cs typeface="Arial"/>
              </a:rPr>
              <a:t> </a:t>
            </a:r>
            <a:r>
              <a:rPr lang="en-US" sz="2400" dirty="0">
                <a:latin typeface="Arial"/>
                <a:cs typeface="Arial"/>
              </a:rPr>
              <a:t>should</a:t>
            </a:r>
            <a:r>
              <a:rPr lang="en-US" sz="2400" spc="-55" dirty="0">
                <a:latin typeface="Arial"/>
                <a:cs typeface="Arial"/>
              </a:rPr>
              <a:t> </a:t>
            </a:r>
            <a:r>
              <a:rPr lang="en-US" sz="2400" dirty="0">
                <a:latin typeface="Arial"/>
                <a:cs typeface="Arial"/>
              </a:rPr>
              <a:t>be</a:t>
            </a:r>
            <a:r>
              <a:rPr lang="en-US" sz="2400" spc="-60" dirty="0">
                <a:latin typeface="Arial"/>
                <a:cs typeface="Arial"/>
              </a:rPr>
              <a:t> </a:t>
            </a:r>
            <a:r>
              <a:rPr lang="en-US" sz="2400" spc="-10" dirty="0">
                <a:latin typeface="Arial"/>
                <a:cs typeface="Arial"/>
              </a:rPr>
              <a:t>presented</a:t>
            </a:r>
            <a:r>
              <a:rPr lang="en-US" sz="2400" spc="-55" dirty="0">
                <a:latin typeface="Arial"/>
                <a:cs typeface="Arial"/>
              </a:rPr>
              <a:t> </a:t>
            </a:r>
            <a:r>
              <a:rPr lang="en-US" sz="2400" dirty="0">
                <a:latin typeface="Arial"/>
                <a:cs typeface="Arial"/>
              </a:rPr>
              <a:t>to</a:t>
            </a:r>
            <a:r>
              <a:rPr lang="en-US" sz="2400" spc="-60" dirty="0">
                <a:latin typeface="Arial"/>
                <a:cs typeface="Arial"/>
              </a:rPr>
              <a:t> </a:t>
            </a:r>
            <a:r>
              <a:rPr lang="en-US" sz="2400" dirty="0">
                <a:latin typeface="Arial"/>
                <a:cs typeface="Arial"/>
              </a:rPr>
              <a:t>the</a:t>
            </a:r>
            <a:r>
              <a:rPr lang="en-US" sz="2400" spc="-65" dirty="0">
                <a:latin typeface="Arial"/>
                <a:cs typeface="Arial"/>
              </a:rPr>
              <a:t> </a:t>
            </a:r>
            <a:r>
              <a:rPr lang="en-US" sz="2400" dirty="0">
                <a:latin typeface="Arial"/>
                <a:cs typeface="Arial"/>
              </a:rPr>
              <a:t>various</a:t>
            </a:r>
            <a:r>
              <a:rPr lang="en-US" sz="2400" spc="-35" dirty="0">
                <a:latin typeface="Arial"/>
                <a:cs typeface="Arial"/>
              </a:rPr>
              <a:t> </a:t>
            </a:r>
            <a:r>
              <a:rPr lang="en-US" sz="2400" dirty="0">
                <a:latin typeface="Arial"/>
                <a:cs typeface="Arial"/>
              </a:rPr>
              <a:t>VPs</a:t>
            </a:r>
            <a:r>
              <a:rPr lang="en-US" sz="2400" spc="-35" dirty="0">
                <a:latin typeface="Arial"/>
                <a:cs typeface="Arial"/>
              </a:rPr>
              <a:t> </a:t>
            </a:r>
            <a:r>
              <a:rPr lang="en-US" sz="2400" dirty="0">
                <a:latin typeface="Arial"/>
                <a:cs typeface="Arial"/>
              </a:rPr>
              <a:t>for</a:t>
            </a:r>
            <a:r>
              <a:rPr lang="en-US" sz="2400" spc="-75" dirty="0">
                <a:latin typeface="Arial"/>
                <a:cs typeface="Arial"/>
              </a:rPr>
              <a:t> </a:t>
            </a:r>
            <a:r>
              <a:rPr lang="en-US" sz="2400" dirty="0">
                <a:latin typeface="Arial"/>
                <a:cs typeface="Arial"/>
              </a:rPr>
              <a:t>input</a:t>
            </a:r>
            <a:r>
              <a:rPr lang="en-US" sz="2400" spc="-50" dirty="0">
                <a:latin typeface="Arial"/>
                <a:cs typeface="Arial"/>
              </a:rPr>
              <a:t> </a:t>
            </a:r>
            <a:r>
              <a:rPr lang="en-US" sz="2400" dirty="0">
                <a:latin typeface="Arial"/>
                <a:cs typeface="Arial"/>
              </a:rPr>
              <a:t>for</a:t>
            </a:r>
            <a:r>
              <a:rPr lang="en-US" sz="2400" spc="-75" dirty="0">
                <a:latin typeface="Arial"/>
                <a:cs typeface="Arial"/>
              </a:rPr>
              <a:t> </a:t>
            </a:r>
            <a:r>
              <a:rPr lang="en-US" sz="2400" dirty="0">
                <a:latin typeface="Arial"/>
                <a:cs typeface="Arial"/>
              </a:rPr>
              <a:t>their</a:t>
            </a:r>
            <a:r>
              <a:rPr lang="en-US" sz="2400" spc="-80" dirty="0">
                <a:latin typeface="Arial"/>
                <a:cs typeface="Arial"/>
              </a:rPr>
              <a:t> </a:t>
            </a:r>
            <a:r>
              <a:rPr lang="en-US" sz="2400" dirty="0">
                <a:latin typeface="Arial"/>
                <a:cs typeface="Arial"/>
              </a:rPr>
              <a:t>areas</a:t>
            </a:r>
            <a:r>
              <a:rPr lang="en-US" sz="2400" spc="-105" dirty="0">
                <a:latin typeface="Arial"/>
                <a:cs typeface="Arial"/>
              </a:rPr>
              <a:t> </a:t>
            </a:r>
            <a:r>
              <a:rPr lang="en-US" sz="2400" dirty="0">
                <a:latin typeface="Arial"/>
                <a:cs typeface="Arial"/>
              </a:rPr>
              <a:t>and</a:t>
            </a:r>
            <a:r>
              <a:rPr lang="en-US" sz="2400" spc="-50" dirty="0">
                <a:latin typeface="Arial"/>
                <a:cs typeface="Arial"/>
              </a:rPr>
              <a:t> </a:t>
            </a:r>
            <a:r>
              <a:rPr lang="en-US" sz="2400" spc="-10" dirty="0">
                <a:latin typeface="Arial"/>
                <a:cs typeface="Arial"/>
              </a:rPr>
              <a:t>needs with adjustments</a:t>
            </a:r>
            <a:r>
              <a:rPr lang="en-US" sz="2400" spc="-95" dirty="0">
                <a:latin typeface="Arial"/>
                <a:cs typeface="Arial"/>
              </a:rPr>
              <a:t> </a:t>
            </a:r>
            <a:r>
              <a:rPr lang="en-US" sz="2400" dirty="0">
                <a:latin typeface="Arial"/>
                <a:cs typeface="Arial"/>
              </a:rPr>
              <a:t>made</a:t>
            </a:r>
            <a:r>
              <a:rPr lang="en-US" sz="2400" spc="-55" dirty="0">
                <a:latin typeface="Arial"/>
                <a:cs typeface="Arial"/>
              </a:rPr>
              <a:t> </a:t>
            </a:r>
            <a:r>
              <a:rPr lang="en-US" sz="2400" dirty="0">
                <a:latin typeface="Arial"/>
                <a:cs typeface="Arial"/>
              </a:rPr>
              <a:t>as</a:t>
            </a:r>
            <a:r>
              <a:rPr lang="en-US" sz="2400" spc="-25" dirty="0">
                <a:latin typeface="Arial"/>
                <a:cs typeface="Arial"/>
              </a:rPr>
              <a:t> </a:t>
            </a:r>
            <a:r>
              <a:rPr lang="en-US" sz="2400" dirty="0">
                <a:latin typeface="Arial"/>
                <a:cs typeface="Arial"/>
              </a:rPr>
              <a:t>deemed</a:t>
            </a:r>
            <a:r>
              <a:rPr lang="en-US" sz="2400" spc="-40" dirty="0">
                <a:latin typeface="Arial"/>
                <a:cs typeface="Arial"/>
              </a:rPr>
              <a:t> </a:t>
            </a:r>
            <a:r>
              <a:rPr lang="en-US" sz="2400" spc="-10" dirty="0">
                <a:latin typeface="Arial"/>
                <a:cs typeface="Arial"/>
              </a:rPr>
              <a:t>appropriate.</a:t>
            </a:r>
            <a:endParaRPr lang="en-US" sz="2400" dirty="0">
              <a:latin typeface="Arial"/>
              <a:cs typeface="Arial"/>
            </a:endParaRPr>
          </a:p>
          <a:p>
            <a:pPr marL="304165" indent="-291465">
              <a:lnSpc>
                <a:spcPts val="2865"/>
              </a:lnSpc>
              <a:spcBef>
                <a:spcPts val="45"/>
              </a:spcBef>
              <a:buFont typeface="Arial"/>
              <a:buChar char="•"/>
              <a:tabLst>
                <a:tab pos="304165" algn="l"/>
                <a:tab pos="11821160" algn="l"/>
              </a:tabLst>
            </a:pPr>
            <a:r>
              <a:rPr lang="en-US" sz="2400" dirty="0">
                <a:latin typeface="Arial"/>
                <a:cs typeface="Arial"/>
              </a:rPr>
              <a:t>Budget</a:t>
            </a:r>
            <a:r>
              <a:rPr lang="en-US" sz="2400" spc="-125" dirty="0">
                <a:latin typeface="Arial"/>
                <a:cs typeface="Arial"/>
              </a:rPr>
              <a:t> </a:t>
            </a:r>
            <a:r>
              <a:rPr lang="en-US" sz="2400" dirty="0">
                <a:latin typeface="Arial"/>
                <a:cs typeface="Arial"/>
              </a:rPr>
              <a:t>is</a:t>
            </a:r>
            <a:r>
              <a:rPr lang="en-US" sz="2400" spc="-110" dirty="0">
                <a:latin typeface="Arial"/>
                <a:cs typeface="Arial"/>
              </a:rPr>
              <a:t> </a:t>
            </a:r>
            <a:r>
              <a:rPr lang="en-US" sz="2400" dirty="0">
                <a:latin typeface="Arial"/>
                <a:cs typeface="Arial"/>
              </a:rPr>
              <a:t>typically</a:t>
            </a:r>
            <a:r>
              <a:rPr lang="en-US" sz="2400" spc="-45" dirty="0">
                <a:latin typeface="Arial"/>
                <a:cs typeface="Arial"/>
              </a:rPr>
              <a:t> </a:t>
            </a:r>
            <a:r>
              <a:rPr lang="en-US" sz="2400" spc="-10" dirty="0">
                <a:latin typeface="Arial"/>
                <a:cs typeface="Arial"/>
              </a:rPr>
              <a:t>reviewed</a:t>
            </a:r>
            <a:r>
              <a:rPr lang="en-US" sz="2400" spc="-60" dirty="0">
                <a:latin typeface="Arial"/>
                <a:cs typeface="Arial"/>
              </a:rPr>
              <a:t> </a:t>
            </a:r>
            <a:r>
              <a:rPr lang="en-US" sz="2400" dirty="0">
                <a:latin typeface="Arial"/>
                <a:cs typeface="Arial"/>
              </a:rPr>
              <a:t>by</a:t>
            </a:r>
            <a:r>
              <a:rPr lang="en-US" sz="2400" spc="-45" dirty="0">
                <a:latin typeface="Arial"/>
                <a:cs typeface="Arial"/>
              </a:rPr>
              <a:t> </a:t>
            </a:r>
            <a:r>
              <a:rPr lang="en-US" sz="2400" dirty="0">
                <a:latin typeface="Arial"/>
                <a:cs typeface="Arial"/>
              </a:rPr>
              <a:t>the</a:t>
            </a:r>
            <a:r>
              <a:rPr lang="en-US" sz="2400" spc="-70" dirty="0">
                <a:latin typeface="Arial"/>
                <a:cs typeface="Arial"/>
              </a:rPr>
              <a:t> </a:t>
            </a:r>
            <a:r>
              <a:rPr lang="en-US" sz="2400" dirty="0">
                <a:latin typeface="Arial"/>
                <a:cs typeface="Arial"/>
              </a:rPr>
              <a:t>incoming</a:t>
            </a:r>
            <a:r>
              <a:rPr lang="en-US" sz="2400" spc="-15" dirty="0">
                <a:latin typeface="Arial"/>
                <a:cs typeface="Arial"/>
              </a:rPr>
              <a:t> </a:t>
            </a:r>
            <a:r>
              <a:rPr lang="en-US" sz="2400" dirty="0">
                <a:latin typeface="Arial"/>
                <a:cs typeface="Arial"/>
              </a:rPr>
              <a:t>Board</a:t>
            </a:r>
            <a:r>
              <a:rPr lang="en-US" sz="2400" spc="-65" dirty="0">
                <a:latin typeface="Arial"/>
                <a:cs typeface="Arial"/>
              </a:rPr>
              <a:t> </a:t>
            </a:r>
            <a:r>
              <a:rPr lang="en-US" sz="2400" dirty="0">
                <a:latin typeface="Arial"/>
                <a:cs typeface="Arial"/>
              </a:rPr>
              <a:t>to</a:t>
            </a:r>
            <a:r>
              <a:rPr lang="en-US" sz="2400" spc="-65" dirty="0">
                <a:latin typeface="Arial"/>
                <a:cs typeface="Arial"/>
              </a:rPr>
              <a:t> </a:t>
            </a:r>
            <a:r>
              <a:rPr lang="en-US" sz="2400" dirty="0">
                <a:latin typeface="Arial"/>
                <a:cs typeface="Arial"/>
              </a:rPr>
              <a:t>ensure</a:t>
            </a:r>
            <a:r>
              <a:rPr lang="en-US" sz="2400" spc="-75" dirty="0">
                <a:latin typeface="Arial"/>
                <a:cs typeface="Arial"/>
              </a:rPr>
              <a:t> </a:t>
            </a:r>
            <a:r>
              <a:rPr lang="en-US" sz="2400" dirty="0">
                <a:latin typeface="Arial"/>
                <a:cs typeface="Arial"/>
              </a:rPr>
              <a:t>there</a:t>
            </a:r>
            <a:r>
              <a:rPr lang="en-US" sz="2400" spc="-5" dirty="0">
                <a:latin typeface="Arial"/>
                <a:cs typeface="Arial"/>
              </a:rPr>
              <a:t> </a:t>
            </a:r>
            <a:r>
              <a:rPr lang="en-US" sz="2400" dirty="0">
                <a:latin typeface="Arial"/>
                <a:cs typeface="Arial"/>
              </a:rPr>
              <a:t>is</a:t>
            </a:r>
            <a:r>
              <a:rPr lang="en-US" sz="2400" spc="-45" dirty="0">
                <a:latin typeface="Arial"/>
                <a:cs typeface="Arial"/>
              </a:rPr>
              <a:t> </a:t>
            </a:r>
            <a:r>
              <a:rPr lang="en-US" sz="2400" dirty="0">
                <a:latin typeface="Arial"/>
                <a:cs typeface="Arial"/>
              </a:rPr>
              <a:t>buy-in</a:t>
            </a:r>
            <a:r>
              <a:rPr lang="en-US" sz="2400" spc="-60" dirty="0">
                <a:latin typeface="Arial"/>
                <a:cs typeface="Arial"/>
              </a:rPr>
              <a:t> </a:t>
            </a:r>
            <a:r>
              <a:rPr lang="en-US" sz="2400" dirty="0">
                <a:latin typeface="Arial"/>
                <a:cs typeface="Arial"/>
              </a:rPr>
              <a:t>and</a:t>
            </a:r>
            <a:r>
              <a:rPr lang="en-US" sz="2400" spc="-65" dirty="0">
                <a:latin typeface="Arial"/>
                <a:cs typeface="Arial"/>
              </a:rPr>
              <a:t> </a:t>
            </a:r>
            <a:r>
              <a:rPr lang="en-US" sz="2400" spc="-10" dirty="0">
                <a:latin typeface="Arial"/>
                <a:cs typeface="Arial"/>
              </a:rPr>
              <a:t>agreement. </a:t>
            </a:r>
            <a:r>
              <a:rPr lang="en-US" sz="2400" dirty="0">
                <a:latin typeface="Arial"/>
                <a:cs typeface="Arial"/>
              </a:rPr>
              <a:t>Current</a:t>
            </a:r>
            <a:r>
              <a:rPr lang="en-US" sz="2400" spc="-70" dirty="0">
                <a:latin typeface="Arial"/>
                <a:cs typeface="Arial"/>
              </a:rPr>
              <a:t> </a:t>
            </a:r>
            <a:r>
              <a:rPr lang="en-US" sz="2400" dirty="0">
                <a:latin typeface="Arial"/>
                <a:cs typeface="Arial"/>
              </a:rPr>
              <a:t>year</a:t>
            </a:r>
            <a:r>
              <a:rPr lang="en-US" sz="2400" spc="-95" dirty="0">
                <a:latin typeface="Arial"/>
                <a:cs typeface="Arial"/>
              </a:rPr>
              <a:t> </a:t>
            </a:r>
            <a:r>
              <a:rPr lang="en-US" sz="2400" dirty="0">
                <a:latin typeface="Arial"/>
                <a:cs typeface="Arial"/>
              </a:rPr>
              <a:t>Board</a:t>
            </a:r>
            <a:r>
              <a:rPr lang="en-US" sz="2400" spc="-75" dirty="0">
                <a:latin typeface="Arial"/>
                <a:cs typeface="Arial"/>
              </a:rPr>
              <a:t> </a:t>
            </a:r>
            <a:r>
              <a:rPr lang="en-US" sz="2400" dirty="0">
                <a:latin typeface="Arial"/>
                <a:cs typeface="Arial"/>
              </a:rPr>
              <a:t>will</a:t>
            </a:r>
            <a:r>
              <a:rPr lang="en-US" sz="2400" spc="-30" dirty="0">
                <a:latin typeface="Arial"/>
                <a:cs typeface="Arial"/>
              </a:rPr>
              <a:t> </a:t>
            </a:r>
            <a:r>
              <a:rPr lang="en-US" sz="2400" dirty="0">
                <a:latin typeface="Arial"/>
                <a:cs typeface="Arial"/>
              </a:rPr>
              <a:t>vote</a:t>
            </a:r>
            <a:r>
              <a:rPr lang="en-US" sz="2400" spc="-15" dirty="0">
                <a:latin typeface="Arial"/>
                <a:cs typeface="Arial"/>
              </a:rPr>
              <a:t> </a:t>
            </a:r>
            <a:r>
              <a:rPr lang="en-US" sz="2400" dirty="0">
                <a:latin typeface="Arial"/>
                <a:cs typeface="Arial"/>
              </a:rPr>
              <a:t>on</a:t>
            </a:r>
            <a:r>
              <a:rPr lang="en-US" sz="2400" spc="-80" dirty="0">
                <a:latin typeface="Arial"/>
                <a:cs typeface="Arial"/>
              </a:rPr>
              <a:t> </a:t>
            </a:r>
            <a:r>
              <a:rPr lang="en-US" sz="2400" dirty="0">
                <a:latin typeface="Arial"/>
                <a:cs typeface="Arial"/>
              </a:rPr>
              <a:t>the</a:t>
            </a:r>
            <a:r>
              <a:rPr lang="en-US" sz="2400" spc="-65" dirty="0">
                <a:latin typeface="Arial"/>
                <a:cs typeface="Arial"/>
              </a:rPr>
              <a:t> </a:t>
            </a:r>
            <a:r>
              <a:rPr lang="en-US" sz="2400" spc="-10" dirty="0">
                <a:latin typeface="Arial"/>
                <a:cs typeface="Arial"/>
              </a:rPr>
              <a:t>budget </a:t>
            </a:r>
            <a:r>
              <a:rPr lang="en-US" sz="2400" dirty="0">
                <a:latin typeface="Arial"/>
                <a:cs typeface="Arial"/>
              </a:rPr>
              <a:t>prior</a:t>
            </a:r>
            <a:r>
              <a:rPr lang="en-US" sz="2400" spc="-15" dirty="0">
                <a:latin typeface="Arial"/>
                <a:cs typeface="Arial"/>
              </a:rPr>
              <a:t> </a:t>
            </a:r>
            <a:r>
              <a:rPr lang="en-US" sz="2400" dirty="0">
                <a:latin typeface="Arial"/>
                <a:cs typeface="Arial"/>
              </a:rPr>
              <a:t>to</a:t>
            </a:r>
            <a:r>
              <a:rPr lang="en-US" sz="2400" spc="-55" dirty="0">
                <a:latin typeface="Arial"/>
                <a:cs typeface="Arial"/>
              </a:rPr>
              <a:t> </a:t>
            </a:r>
            <a:r>
              <a:rPr lang="en-US" sz="2400" dirty="0">
                <a:latin typeface="Arial"/>
                <a:cs typeface="Arial"/>
              </a:rPr>
              <a:t>new</a:t>
            </a:r>
            <a:r>
              <a:rPr lang="en-US" sz="2400" spc="-55" dirty="0">
                <a:latin typeface="Arial"/>
                <a:cs typeface="Arial"/>
              </a:rPr>
              <a:t> </a:t>
            </a:r>
            <a:r>
              <a:rPr lang="en-US" sz="2400" dirty="0">
                <a:latin typeface="Arial"/>
                <a:cs typeface="Arial"/>
              </a:rPr>
              <a:t>term</a:t>
            </a:r>
            <a:r>
              <a:rPr lang="en-US" sz="2400" spc="-35" dirty="0">
                <a:latin typeface="Arial"/>
                <a:cs typeface="Arial"/>
              </a:rPr>
              <a:t> </a:t>
            </a:r>
            <a:r>
              <a:rPr lang="en-US" sz="2400" spc="-20" dirty="0">
                <a:latin typeface="Arial"/>
                <a:cs typeface="Arial"/>
              </a:rPr>
              <a:t>year.</a:t>
            </a:r>
            <a:endParaRPr lang="en-US" sz="2400" dirty="0">
              <a:latin typeface="Arial"/>
              <a:cs typeface="Arial"/>
            </a:endParaRPr>
          </a:p>
          <a:p>
            <a:pPr marL="304165" indent="-291465">
              <a:lnSpc>
                <a:spcPct val="100000"/>
              </a:lnSpc>
              <a:spcBef>
                <a:spcPts val="50"/>
              </a:spcBef>
              <a:buFont typeface="Arial"/>
              <a:buChar char="•"/>
              <a:tabLst>
                <a:tab pos="304165" algn="l"/>
              </a:tabLst>
            </a:pPr>
            <a:r>
              <a:rPr lang="en-US" sz="2400" dirty="0">
                <a:latin typeface="Arial"/>
                <a:cs typeface="Arial"/>
              </a:rPr>
              <a:t>Budget</a:t>
            </a:r>
            <a:r>
              <a:rPr lang="en-US" sz="2400" spc="-114" dirty="0">
                <a:latin typeface="Arial"/>
                <a:cs typeface="Arial"/>
              </a:rPr>
              <a:t> </a:t>
            </a:r>
            <a:r>
              <a:rPr lang="en-US" sz="2400" dirty="0">
                <a:latin typeface="Arial"/>
                <a:cs typeface="Arial"/>
              </a:rPr>
              <a:t>should</a:t>
            </a:r>
            <a:r>
              <a:rPr lang="en-US" sz="2400" spc="-50" dirty="0">
                <a:latin typeface="Arial"/>
                <a:cs typeface="Arial"/>
              </a:rPr>
              <a:t> </a:t>
            </a:r>
            <a:r>
              <a:rPr lang="en-US" sz="2400" dirty="0">
                <a:latin typeface="Arial"/>
                <a:cs typeface="Arial"/>
              </a:rPr>
              <a:t>be</a:t>
            </a:r>
            <a:r>
              <a:rPr lang="en-US" sz="2400" spc="-60" dirty="0">
                <a:latin typeface="Arial"/>
                <a:cs typeface="Arial"/>
              </a:rPr>
              <a:t> </a:t>
            </a:r>
            <a:r>
              <a:rPr lang="en-US" sz="2400" spc="-10" dirty="0">
                <a:latin typeface="Arial"/>
                <a:cs typeface="Arial"/>
              </a:rPr>
              <a:t>submitted</a:t>
            </a:r>
            <a:r>
              <a:rPr lang="en-US" sz="2400" spc="-45" dirty="0">
                <a:latin typeface="Arial"/>
                <a:cs typeface="Arial"/>
              </a:rPr>
              <a:t> annually </a:t>
            </a:r>
            <a:r>
              <a:rPr lang="en-US" sz="2400" dirty="0">
                <a:latin typeface="Arial"/>
                <a:cs typeface="Arial"/>
              </a:rPr>
              <a:t>to</a:t>
            </a:r>
            <a:r>
              <a:rPr lang="en-US" sz="2400" spc="-55" dirty="0">
                <a:latin typeface="Arial"/>
                <a:cs typeface="Arial"/>
              </a:rPr>
              <a:t> </a:t>
            </a:r>
            <a:r>
              <a:rPr lang="en-US" sz="2400" dirty="0">
                <a:latin typeface="Arial"/>
                <a:cs typeface="Arial"/>
              </a:rPr>
              <a:t>MPI</a:t>
            </a:r>
            <a:r>
              <a:rPr lang="en-US" sz="2400" spc="-5" dirty="0">
                <a:latin typeface="Arial"/>
                <a:cs typeface="Arial"/>
              </a:rPr>
              <a:t> </a:t>
            </a:r>
            <a:r>
              <a:rPr lang="en-US" sz="2400" dirty="0">
                <a:latin typeface="Arial"/>
                <a:cs typeface="Arial"/>
              </a:rPr>
              <a:t>by</a:t>
            </a:r>
            <a:r>
              <a:rPr lang="en-US" sz="2400" spc="-40" dirty="0">
                <a:latin typeface="Arial"/>
                <a:cs typeface="Arial"/>
              </a:rPr>
              <a:t> </a:t>
            </a:r>
            <a:r>
              <a:rPr lang="en-US" sz="2400" dirty="0">
                <a:latin typeface="Arial"/>
                <a:cs typeface="Arial"/>
              </a:rPr>
              <a:t>December</a:t>
            </a:r>
            <a:r>
              <a:rPr lang="en-US" sz="2400" spc="-5" dirty="0">
                <a:latin typeface="Arial"/>
                <a:cs typeface="Arial"/>
              </a:rPr>
              <a:t> </a:t>
            </a:r>
            <a:r>
              <a:rPr lang="en-US" sz="2400" dirty="0">
                <a:latin typeface="Arial"/>
                <a:cs typeface="Arial"/>
              </a:rPr>
              <a:t>1</a:t>
            </a:r>
            <a:r>
              <a:rPr lang="en-US" sz="2400" spc="-10" dirty="0">
                <a:latin typeface="Arial"/>
                <a:cs typeface="Arial"/>
              </a:rPr>
              <a:t>.</a:t>
            </a:r>
            <a:endParaRPr lang="en-US" sz="2400" dirty="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2" name="object 2"/>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algn="l">
              <a:lnSpc>
                <a:spcPct val="100000"/>
              </a:lnSpc>
              <a:spcBef>
                <a:spcPts val="105"/>
              </a:spcBef>
            </a:pPr>
            <a:r>
              <a:rPr lang="en-US" sz="6000" b="1">
                <a:solidFill>
                  <a:srgbClr val="FFFFFF"/>
                </a:solidFill>
                <a:latin typeface="Arial"/>
                <a:cs typeface="Arial"/>
              </a:rPr>
              <a:t>CHAPTER BUDGETS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460057" y="2521944"/>
            <a:ext cx="17208511" cy="3926716"/>
          </a:xfrm>
          <a:prstGeom prst="rect">
            <a:avLst/>
          </a:prstGeom>
        </p:spPr>
        <p:txBody>
          <a:bodyPr vert="horz" wrap="square" lIns="0" tIns="12700" rIns="0" bIns="0" rtlCol="0" anchor="t">
            <a:spAutoFit/>
          </a:bodyPr>
          <a:lstStyle/>
          <a:p>
            <a:pPr marL="12700">
              <a:lnSpc>
                <a:spcPct val="100000"/>
              </a:lnSpc>
              <a:spcBef>
                <a:spcPts val="2825"/>
              </a:spcBef>
            </a:pPr>
            <a:r>
              <a:rPr sz="3600" b="1" dirty="0">
                <a:solidFill>
                  <a:srgbClr val="0A5A8C"/>
                </a:solidFill>
                <a:latin typeface="Arial"/>
                <a:cs typeface="Arial"/>
              </a:rPr>
              <a:t>Amending</a:t>
            </a:r>
            <a:r>
              <a:rPr sz="3600" b="1" spc="-40" dirty="0">
                <a:solidFill>
                  <a:srgbClr val="0A5A8C"/>
                </a:solidFill>
                <a:latin typeface="Arial"/>
                <a:cs typeface="Arial"/>
              </a:rPr>
              <a:t> </a:t>
            </a:r>
            <a:r>
              <a:rPr sz="3600" b="1" dirty="0">
                <a:solidFill>
                  <a:srgbClr val="0A5A8C"/>
                </a:solidFill>
                <a:latin typeface="Arial"/>
                <a:cs typeface="Arial"/>
              </a:rPr>
              <a:t>the</a:t>
            </a:r>
            <a:r>
              <a:rPr sz="3600" b="1" spc="-30" dirty="0">
                <a:solidFill>
                  <a:srgbClr val="0A5A8C"/>
                </a:solidFill>
                <a:latin typeface="Arial"/>
                <a:cs typeface="Arial"/>
              </a:rPr>
              <a:t> </a:t>
            </a:r>
            <a:r>
              <a:rPr sz="3600" b="1" spc="-10" dirty="0">
                <a:solidFill>
                  <a:srgbClr val="0A5A8C"/>
                </a:solidFill>
                <a:latin typeface="Arial"/>
                <a:cs typeface="Arial"/>
              </a:rPr>
              <a:t>Budget</a:t>
            </a:r>
            <a:endParaRPr sz="3600" dirty="0">
              <a:latin typeface="Arial"/>
              <a:cs typeface="Arial"/>
            </a:endParaRPr>
          </a:p>
          <a:p>
            <a:pPr marL="12700" marR="1009650">
              <a:lnSpc>
                <a:spcPts val="2850"/>
              </a:lnSpc>
              <a:spcBef>
                <a:spcPts val="165"/>
              </a:spcBef>
            </a:pPr>
            <a:r>
              <a:rPr sz="2800" dirty="0">
                <a:latin typeface="Arial"/>
                <a:cs typeface="Arial"/>
              </a:rPr>
              <a:t>Since</a:t>
            </a:r>
            <a:r>
              <a:rPr sz="2800" spc="5" dirty="0">
                <a:latin typeface="Arial"/>
                <a:cs typeface="Arial"/>
              </a:rPr>
              <a:t> </a:t>
            </a:r>
            <a:r>
              <a:rPr sz="2800" dirty="0">
                <a:latin typeface="Arial"/>
                <a:cs typeface="Arial"/>
              </a:rPr>
              <a:t>the</a:t>
            </a:r>
            <a:r>
              <a:rPr sz="2800" spc="-55" dirty="0">
                <a:latin typeface="Arial"/>
                <a:cs typeface="Arial"/>
              </a:rPr>
              <a:t> </a:t>
            </a:r>
            <a:r>
              <a:rPr sz="2800" dirty="0">
                <a:latin typeface="Arial"/>
                <a:cs typeface="Arial"/>
              </a:rPr>
              <a:t>budget</a:t>
            </a:r>
            <a:r>
              <a:rPr sz="2800" spc="-35" dirty="0">
                <a:latin typeface="Arial"/>
                <a:cs typeface="Arial"/>
              </a:rPr>
              <a:t> </a:t>
            </a:r>
            <a:r>
              <a:rPr sz="2800" dirty="0">
                <a:latin typeface="Arial"/>
                <a:cs typeface="Arial"/>
              </a:rPr>
              <a:t>is</a:t>
            </a:r>
            <a:r>
              <a:rPr sz="2800" spc="-30" dirty="0">
                <a:latin typeface="Arial"/>
                <a:cs typeface="Arial"/>
              </a:rPr>
              <a:t> </a:t>
            </a:r>
            <a:r>
              <a:rPr sz="2800" dirty="0">
                <a:latin typeface="Arial"/>
                <a:cs typeface="Arial"/>
              </a:rPr>
              <a:t>only</a:t>
            </a:r>
            <a:r>
              <a:rPr sz="2800" spc="-40" dirty="0">
                <a:latin typeface="Arial"/>
                <a:cs typeface="Arial"/>
              </a:rPr>
              <a:t> </a:t>
            </a:r>
            <a:r>
              <a:rPr sz="2800" dirty="0">
                <a:latin typeface="Arial"/>
                <a:cs typeface="Arial"/>
              </a:rPr>
              <a:t>an</a:t>
            </a:r>
            <a:r>
              <a:rPr sz="2800" spc="-50" dirty="0">
                <a:latin typeface="Arial"/>
                <a:cs typeface="Arial"/>
              </a:rPr>
              <a:t> </a:t>
            </a:r>
            <a:r>
              <a:rPr sz="2800" spc="-10" dirty="0">
                <a:latin typeface="Arial"/>
                <a:cs typeface="Arial"/>
              </a:rPr>
              <a:t>estimate</a:t>
            </a:r>
            <a:r>
              <a:rPr sz="2800" spc="-55" dirty="0">
                <a:latin typeface="Arial"/>
                <a:cs typeface="Arial"/>
              </a:rPr>
              <a:t> </a:t>
            </a:r>
            <a:r>
              <a:rPr sz="2800" dirty="0">
                <a:latin typeface="Arial"/>
                <a:cs typeface="Arial"/>
              </a:rPr>
              <a:t>of</a:t>
            </a:r>
            <a:r>
              <a:rPr sz="2800" spc="-45" dirty="0">
                <a:latin typeface="Arial"/>
                <a:cs typeface="Arial"/>
              </a:rPr>
              <a:t> </a:t>
            </a:r>
            <a:r>
              <a:rPr sz="2800" dirty="0">
                <a:latin typeface="Arial"/>
                <a:cs typeface="Arial"/>
              </a:rPr>
              <a:t>the</a:t>
            </a:r>
            <a:r>
              <a:rPr sz="2800" spc="-60" dirty="0">
                <a:latin typeface="Arial"/>
                <a:cs typeface="Arial"/>
              </a:rPr>
              <a:t> </a:t>
            </a:r>
            <a:r>
              <a:rPr sz="2800" dirty="0">
                <a:latin typeface="Arial"/>
                <a:cs typeface="Arial"/>
              </a:rPr>
              <a:t>planned</a:t>
            </a:r>
            <a:r>
              <a:rPr sz="2800" spc="-45" dirty="0">
                <a:latin typeface="Arial"/>
                <a:cs typeface="Arial"/>
              </a:rPr>
              <a:t> </a:t>
            </a:r>
            <a:r>
              <a:rPr sz="2800" spc="-10" dirty="0">
                <a:latin typeface="Arial"/>
                <a:cs typeface="Arial"/>
              </a:rPr>
              <a:t>expenditures</a:t>
            </a:r>
            <a:r>
              <a:rPr sz="2800" spc="-30" dirty="0">
                <a:latin typeface="Arial"/>
                <a:cs typeface="Arial"/>
              </a:rPr>
              <a:t> </a:t>
            </a:r>
            <a:r>
              <a:rPr sz="2800" dirty="0">
                <a:latin typeface="Arial"/>
                <a:cs typeface="Arial"/>
              </a:rPr>
              <a:t>for</a:t>
            </a:r>
            <a:r>
              <a:rPr sz="2800" spc="-70" dirty="0">
                <a:latin typeface="Arial"/>
                <a:cs typeface="Arial"/>
              </a:rPr>
              <a:t> </a:t>
            </a:r>
            <a:r>
              <a:rPr sz="2800" dirty="0">
                <a:latin typeface="Arial"/>
                <a:cs typeface="Arial"/>
              </a:rPr>
              <a:t>the</a:t>
            </a:r>
            <a:r>
              <a:rPr sz="2800" spc="-55" dirty="0">
                <a:latin typeface="Arial"/>
                <a:cs typeface="Arial"/>
              </a:rPr>
              <a:t> </a:t>
            </a:r>
            <a:r>
              <a:rPr sz="2800" spc="-45" dirty="0">
                <a:latin typeface="Arial"/>
                <a:cs typeface="Arial"/>
              </a:rPr>
              <a:t>year,</a:t>
            </a:r>
            <a:r>
              <a:rPr sz="2800" spc="-60" dirty="0">
                <a:latin typeface="Arial"/>
                <a:cs typeface="Arial"/>
              </a:rPr>
              <a:t> </a:t>
            </a:r>
            <a:r>
              <a:rPr sz="2800" dirty="0">
                <a:latin typeface="Arial"/>
                <a:cs typeface="Arial"/>
              </a:rPr>
              <a:t>it</a:t>
            </a:r>
            <a:r>
              <a:rPr sz="2800" spc="-40" dirty="0">
                <a:latin typeface="Arial"/>
                <a:cs typeface="Arial"/>
              </a:rPr>
              <a:t> </a:t>
            </a:r>
            <a:r>
              <a:rPr sz="2800" dirty="0">
                <a:latin typeface="Arial"/>
                <a:cs typeface="Arial"/>
              </a:rPr>
              <a:t>may</a:t>
            </a:r>
            <a:r>
              <a:rPr sz="2800" spc="-40" dirty="0">
                <a:latin typeface="Arial"/>
                <a:cs typeface="Arial"/>
              </a:rPr>
              <a:t> </a:t>
            </a:r>
            <a:r>
              <a:rPr sz="2800" dirty="0">
                <a:latin typeface="Arial"/>
                <a:cs typeface="Arial"/>
              </a:rPr>
              <a:t>be</a:t>
            </a:r>
            <a:r>
              <a:rPr sz="2800" spc="-55" dirty="0">
                <a:latin typeface="Arial"/>
                <a:cs typeface="Arial"/>
              </a:rPr>
              <a:t> </a:t>
            </a:r>
            <a:r>
              <a:rPr sz="2800" dirty="0">
                <a:latin typeface="Arial"/>
                <a:cs typeface="Arial"/>
              </a:rPr>
              <a:t>necessary</a:t>
            </a:r>
            <a:r>
              <a:rPr sz="2800" spc="-40" dirty="0">
                <a:latin typeface="Arial"/>
                <a:cs typeface="Arial"/>
              </a:rPr>
              <a:t> </a:t>
            </a:r>
            <a:r>
              <a:rPr sz="2800" dirty="0">
                <a:latin typeface="Arial"/>
                <a:cs typeface="Arial"/>
              </a:rPr>
              <a:t>to</a:t>
            </a:r>
            <a:r>
              <a:rPr sz="2800" spc="-50" dirty="0">
                <a:latin typeface="Arial"/>
                <a:cs typeface="Arial"/>
              </a:rPr>
              <a:t> </a:t>
            </a:r>
            <a:r>
              <a:rPr sz="2800" dirty="0">
                <a:latin typeface="Arial"/>
                <a:cs typeface="Arial"/>
              </a:rPr>
              <a:t>amend</a:t>
            </a:r>
            <a:r>
              <a:rPr sz="2800" spc="-50" dirty="0">
                <a:latin typeface="Arial"/>
                <a:cs typeface="Arial"/>
              </a:rPr>
              <a:t> </a:t>
            </a:r>
            <a:r>
              <a:rPr sz="2800" dirty="0">
                <a:latin typeface="Arial"/>
                <a:cs typeface="Arial"/>
              </a:rPr>
              <a:t>it.</a:t>
            </a:r>
            <a:r>
              <a:rPr sz="2800" spc="-65" dirty="0">
                <a:latin typeface="Arial"/>
                <a:cs typeface="Arial"/>
              </a:rPr>
              <a:t> </a:t>
            </a:r>
            <a:r>
              <a:rPr sz="2800" dirty="0">
                <a:latin typeface="Arial"/>
                <a:cs typeface="Arial"/>
              </a:rPr>
              <a:t>The</a:t>
            </a:r>
            <a:r>
              <a:rPr sz="2800" spc="5" dirty="0">
                <a:latin typeface="Arial"/>
                <a:cs typeface="Arial"/>
              </a:rPr>
              <a:t> </a:t>
            </a:r>
            <a:r>
              <a:rPr sz="2800" spc="-10" dirty="0">
                <a:latin typeface="Arial"/>
                <a:cs typeface="Arial"/>
              </a:rPr>
              <a:t>budget</a:t>
            </a:r>
            <a:r>
              <a:rPr sz="2800" spc="-110" dirty="0">
                <a:latin typeface="Arial"/>
                <a:cs typeface="Arial"/>
              </a:rPr>
              <a:t> </a:t>
            </a:r>
            <a:r>
              <a:rPr sz="2800" dirty="0">
                <a:latin typeface="Arial"/>
                <a:cs typeface="Arial"/>
              </a:rPr>
              <a:t>may</a:t>
            </a:r>
            <a:r>
              <a:rPr sz="2800" spc="-35" dirty="0">
                <a:latin typeface="Arial"/>
                <a:cs typeface="Arial"/>
              </a:rPr>
              <a:t> </a:t>
            </a:r>
            <a:r>
              <a:rPr sz="2800" spc="-25" dirty="0">
                <a:latin typeface="Arial"/>
                <a:cs typeface="Arial"/>
              </a:rPr>
              <a:t>be </a:t>
            </a:r>
            <a:r>
              <a:rPr sz="2800" dirty="0">
                <a:latin typeface="Arial"/>
                <a:cs typeface="Arial"/>
              </a:rPr>
              <a:t>amended</a:t>
            </a:r>
            <a:r>
              <a:rPr sz="2800" spc="-50" dirty="0">
                <a:latin typeface="Arial"/>
                <a:cs typeface="Arial"/>
              </a:rPr>
              <a:t> </a:t>
            </a:r>
            <a:r>
              <a:rPr sz="2800" dirty="0">
                <a:latin typeface="Arial"/>
                <a:cs typeface="Arial"/>
              </a:rPr>
              <a:t>by</a:t>
            </a:r>
            <a:r>
              <a:rPr sz="2800" spc="-40" dirty="0">
                <a:latin typeface="Arial"/>
                <a:cs typeface="Arial"/>
              </a:rPr>
              <a:t> </a:t>
            </a:r>
            <a:r>
              <a:rPr sz="2800" dirty="0">
                <a:latin typeface="Arial"/>
                <a:cs typeface="Arial"/>
              </a:rPr>
              <a:t>a</a:t>
            </a:r>
            <a:r>
              <a:rPr sz="2800" spc="-90" dirty="0">
                <a:latin typeface="Arial"/>
                <a:cs typeface="Arial"/>
              </a:rPr>
              <a:t> </a:t>
            </a:r>
            <a:r>
              <a:rPr sz="2800" dirty="0">
                <a:latin typeface="Arial"/>
                <a:cs typeface="Arial"/>
              </a:rPr>
              <a:t>vote</a:t>
            </a:r>
            <a:r>
              <a:rPr sz="2800" spc="-55" dirty="0">
                <a:latin typeface="Arial"/>
                <a:cs typeface="Arial"/>
              </a:rPr>
              <a:t> </a:t>
            </a:r>
            <a:r>
              <a:rPr sz="2800" dirty="0">
                <a:latin typeface="Arial"/>
                <a:cs typeface="Arial"/>
              </a:rPr>
              <a:t>of</a:t>
            </a:r>
            <a:r>
              <a:rPr sz="2800" spc="-50" dirty="0">
                <a:latin typeface="Arial"/>
                <a:cs typeface="Arial"/>
              </a:rPr>
              <a:t> </a:t>
            </a:r>
            <a:r>
              <a:rPr sz="2800" dirty="0">
                <a:latin typeface="Arial"/>
                <a:cs typeface="Arial"/>
              </a:rPr>
              <a:t>the</a:t>
            </a:r>
            <a:r>
              <a:rPr sz="2800" spc="-60" dirty="0">
                <a:latin typeface="Arial"/>
                <a:cs typeface="Arial"/>
              </a:rPr>
              <a:t> </a:t>
            </a:r>
            <a:r>
              <a:rPr sz="2800" dirty="0">
                <a:latin typeface="Arial"/>
                <a:cs typeface="Arial"/>
              </a:rPr>
              <a:t>Chapter</a:t>
            </a:r>
            <a:r>
              <a:rPr sz="2800" spc="-70" dirty="0">
                <a:latin typeface="Arial"/>
                <a:cs typeface="Arial"/>
              </a:rPr>
              <a:t> </a:t>
            </a:r>
            <a:r>
              <a:rPr sz="2800" spc="-10" dirty="0">
                <a:latin typeface="Arial"/>
                <a:cs typeface="Arial"/>
              </a:rPr>
              <a:t>Board</a:t>
            </a:r>
            <a:r>
              <a:rPr lang="en-US" sz="2800" spc="-10" dirty="0">
                <a:latin typeface="Arial"/>
                <a:cs typeface="Arial"/>
              </a:rPr>
              <a:t> of Directors</a:t>
            </a:r>
            <a:r>
              <a:rPr sz="2800" spc="-10" dirty="0">
                <a:latin typeface="Arial"/>
                <a:cs typeface="Arial"/>
              </a:rPr>
              <a:t>.</a:t>
            </a:r>
            <a:endParaRPr sz="2800" dirty="0">
              <a:latin typeface="Arial"/>
              <a:cs typeface="Arial"/>
            </a:endParaRPr>
          </a:p>
          <a:p>
            <a:pPr marL="12700">
              <a:lnSpc>
                <a:spcPts val="2865"/>
              </a:lnSpc>
              <a:spcBef>
                <a:spcPts val="2815"/>
              </a:spcBef>
            </a:pPr>
            <a:r>
              <a:rPr sz="3600" b="1" spc="-10" dirty="0">
                <a:solidFill>
                  <a:srgbClr val="0A5A8C"/>
                </a:solidFill>
                <a:latin typeface="Arial"/>
                <a:cs typeface="Arial"/>
              </a:rPr>
              <a:t>Approval</a:t>
            </a:r>
            <a:r>
              <a:rPr sz="3600" b="1" spc="-60" dirty="0">
                <a:solidFill>
                  <a:srgbClr val="0A5A8C"/>
                </a:solidFill>
                <a:latin typeface="Arial"/>
                <a:cs typeface="Arial"/>
              </a:rPr>
              <a:t> </a:t>
            </a:r>
            <a:r>
              <a:rPr sz="3600" b="1" dirty="0">
                <a:solidFill>
                  <a:srgbClr val="0A5A8C"/>
                </a:solidFill>
                <a:latin typeface="Arial"/>
                <a:cs typeface="Arial"/>
              </a:rPr>
              <a:t>of</a:t>
            </a:r>
            <a:r>
              <a:rPr sz="3600" b="1" spc="-5" dirty="0">
                <a:solidFill>
                  <a:srgbClr val="0A5A8C"/>
                </a:solidFill>
                <a:latin typeface="Arial"/>
                <a:cs typeface="Arial"/>
              </a:rPr>
              <a:t> </a:t>
            </a:r>
            <a:r>
              <a:rPr sz="3600" b="1" spc="-10" dirty="0">
                <a:solidFill>
                  <a:srgbClr val="0A5A8C"/>
                </a:solidFill>
                <a:latin typeface="Arial"/>
                <a:cs typeface="Arial"/>
              </a:rPr>
              <a:t>Expenditures</a:t>
            </a:r>
            <a:endParaRPr sz="3600" dirty="0">
              <a:latin typeface="Arial"/>
              <a:cs typeface="Arial"/>
            </a:endParaRPr>
          </a:p>
          <a:p>
            <a:pPr marL="12700" marR="701040">
              <a:lnSpc>
                <a:spcPts val="2930"/>
              </a:lnSpc>
              <a:spcBef>
                <a:spcPts val="40"/>
              </a:spcBef>
              <a:tabLst>
                <a:tab pos="5265420" algn="l"/>
                <a:tab pos="15085060" algn="l"/>
              </a:tabLst>
            </a:pPr>
            <a:r>
              <a:rPr sz="2800" dirty="0">
                <a:latin typeface="Arial"/>
                <a:cs typeface="Arial"/>
              </a:rPr>
              <a:t>If</a:t>
            </a:r>
            <a:r>
              <a:rPr sz="2800" spc="-55" dirty="0">
                <a:latin typeface="Arial"/>
                <a:cs typeface="Arial"/>
              </a:rPr>
              <a:t> </a:t>
            </a:r>
            <a:r>
              <a:rPr sz="2800" dirty="0">
                <a:latin typeface="Arial"/>
                <a:cs typeface="Arial"/>
              </a:rPr>
              <a:t>needs</a:t>
            </a:r>
            <a:r>
              <a:rPr sz="2800" spc="-95" dirty="0">
                <a:latin typeface="Arial"/>
                <a:cs typeface="Arial"/>
              </a:rPr>
              <a:t> </a:t>
            </a:r>
            <a:r>
              <a:rPr sz="2800" dirty="0">
                <a:latin typeface="Arial"/>
                <a:cs typeface="Arial"/>
              </a:rPr>
              <a:t>arise</a:t>
            </a:r>
            <a:r>
              <a:rPr sz="2800" spc="-55" dirty="0">
                <a:latin typeface="Arial"/>
                <a:cs typeface="Arial"/>
              </a:rPr>
              <a:t> </a:t>
            </a:r>
            <a:r>
              <a:rPr sz="2800" dirty="0">
                <a:latin typeface="Arial"/>
                <a:cs typeface="Arial"/>
              </a:rPr>
              <a:t>for</a:t>
            </a:r>
            <a:r>
              <a:rPr sz="2800" spc="-70" dirty="0">
                <a:latin typeface="Arial"/>
                <a:cs typeface="Arial"/>
              </a:rPr>
              <a:t> </a:t>
            </a:r>
            <a:r>
              <a:rPr sz="2800" dirty="0">
                <a:latin typeface="Arial"/>
                <a:cs typeface="Arial"/>
              </a:rPr>
              <a:t>funds</a:t>
            </a:r>
            <a:r>
              <a:rPr sz="2800" spc="-30" dirty="0">
                <a:latin typeface="Arial"/>
                <a:cs typeface="Arial"/>
              </a:rPr>
              <a:t> </a:t>
            </a:r>
            <a:r>
              <a:rPr sz="2800" dirty="0">
                <a:latin typeface="Arial"/>
                <a:cs typeface="Arial"/>
              </a:rPr>
              <a:t>that</a:t>
            </a:r>
            <a:r>
              <a:rPr sz="2800" spc="-40" dirty="0">
                <a:latin typeface="Arial"/>
                <a:cs typeface="Arial"/>
              </a:rPr>
              <a:t> </a:t>
            </a:r>
            <a:r>
              <a:rPr sz="2800" dirty="0">
                <a:latin typeface="Arial"/>
                <a:cs typeface="Arial"/>
              </a:rPr>
              <a:t>are</a:t>
            </a:r>
            <a:r>
              <a:rPr sz="2800" spc="-55" dirty="0">
                <a:latin typeface="Arial"/>
                <a:cs typeface="Arial"/>
              </a:rPr>
              <a:t> </a:t>
            </a:r>
            <a:r>
              <a:rPr sz="2800" dirty="0">
                <a:latin typeface="Arial"/>
                <a:cs typeface="Arial"/>
              </a:rPr>
              <a:t>not</a:t>
            </a:r>
            <a:r>
              <a:rPr sz="2800" spc="-45" dirty="0">
                <a:latin typeface="Arial"/>
                <a:cs typeface="Arial"/>
              </a:rPr>
              <a:t> </a:t>
            </a:r>
            <a:r>
              <a:rPr sz="2800" dirty="0">
                <a:latin typeface="Arial"/>
                <a:cs typeface="Arial"/>
              </a:rPr>
              <a:t>allocated</a:t>
            </a:r>
            <a:r>
              <a:rPr sz="2800" spc="-45" dirty="0">
                <a:latin typeface="Arial"/>
                <a:cs typeface="Arial"/>
              </a:rPr>
              <a:t> </a:t>
            </a:r>
            <a:r>
              <a:rPr sz="2800" dirty="0">
                <a:latin typeface="Arial"/>
                <a:cs typeface="Arial"/>
              </a:rPr>
              <a:t>in</a:t>
            </a:r>
            <a:r>
              <a:rPr sz="2800" spc="-50" dirty="0">
                <a:latin typeface="Arial"/>
                <a:cs typeface="Arial"/>
              </a:rPr>
              <a:t> </a:t>
            </a:r>
            <a:r>
              <a:rPr sz="2800" dirty="0">
                <a:latin typeface="Arial"/>
                <a:cs typeface="Arial"/>
              </a:rPr>
              <a:t>the</a:t>
            </a:r>
            <a:r>
              <a:rPr sz="2800" spc="-55" dirty="0">
                <a:latin typeface="Arial"/>
                <a:cs typeface="Arial"/>
              </a:rPr>
              <a:t> </a:t>
            </a:r>
            <a:r>
              <a:rPr sz="2800" dirty="0">
                <a:latin typeface="Arial"/>
                <a:cs typeface="Arial"/>
              </a:rPr>
              <a:t>budget</a:t>
            </a:r>
            <a:r>
              <a:rPr sz="2800" spc="-50" dirty="0">
                <a:latin typeface="Arial"/>
                <a:cs typeface="Arial"/>
              </a:rPr>
              <a:t> </a:t>
            </a:r>
            <a:r>
              <a:rPr sz="2800" dirty="0">
                <a:latin typeface="Arial"/>
                <a:cs typeface="Arial"/>
              </a:rPr>
              <a:t>during</a:t>
            </a:r>
            <a:r>
              <a:rPr sz="2800" spc="-65" dirty="0">
                <a:latin typeface="Arial"/>
                <a:cs typeface="Arial"/>
              </a:rPr>
              <a:t> </a:t>
            </a:r>
            <a:r>
              <a:rPr sz="2800" dirty="0">
                <a:latin typeface="Arial"/>
                <a:cs typeface="Arial"/>
              </a:rPr>
              <a:t>the</a:t>
            </a:r>
            <a:r>
              <a:rPr sz="2800" spc="-55" dirty="0">
                <a:latin typeface="Arial"/>
                <a:cs typeface="Arial"/>
              </a:rPr>
              <a:t> </a:t>
            </a:r>
            <a:r>
              <a:rPr sz="2800" spc="-40" dirty="0">
                <a:latin typeface="Arial"/>
                <a:cs typeface="Arial"/>
              </a:rPr>
              <a:t>year,</a:t>
            </a:r>
            <a:r>
              <a:rPr sz="2800" spc="-60" dirty="0">
                <a:latin typeface="Arial"/>
                <a:cs typeface="Arial"/>
              </a:rPr>
              <a:t> </a:t>
            </a:r>
            <a:r>
              <a:rPr sz="2800" dirty="0">
                <a:latin typeface="Arial"/>
                <a:cs typeface="Arial"/>
              </a:rPr>
              <a:t>a</a:t>
            </a:r>
            <a:r>
              <a:rPr sz="2800" spc="-20" dirty="0">
                <a:latin typeface="Arial"/>
                <a:cs typeface="Arial"/>
              </a:rPr>
              <a:t> </a:t>
            </a:r>
            <a:r>
              <a:rPr sz="2800" dirty="0">
                <a:latin typeface="Arial"/>
                <a:cs typeface="Arial"/>
              </a:rPr>
              <a:t>proposal</a:t>
            </a:r>
            <a:r>
              <a:rPr sz="2800" spc="-80" dirty="0">
                <a:latin typeface="Arial"/>
                <a:cs typeface="Arial"/>
              </a:rPr>
              <a:t> </a:t>
            </a:r>
            <a:r>
              <a:rPr sz="2800" dirty="0">
                <a:latin typeface="Arial"/>
                <a:cs typeface="Arial"/>
              </a:rPr>
              <a:t>from</a:t>
            </a:r>
            <a:r>
              <a:rPr sz="2800" spc="-105" dirty="0">
                <a:latin typeface="Arial"/>
                <a:cs typeface="Arial"/>
              </a:rPr>
              <a:t> </a:t>
            </a:r>
            <a:r>
              <a:rPr sz="2800" dirty="0">
                <a:latin typeface="Arial"/>
                <a:cs typeface="Arial"/>
              </a:rPr>
              <a:t>the</a:t>
            </a:r>
            <a:r>
              <a:rPr sz="2800" spc="-55" dirty="0">
                <a:latin typeface="Arial"/>
                <a:cs typeface="Arial"/>
              </a:rPr>
              <a:t> </a:t>
            </a:r>
            <a:r>
              <a:rPr sz="2800" spc="-10" dirty="0">
                <a:latin typeface="Arial"/>
                <a:cs typeface="Arial"/>
              </a:rPr>
              <a:t>requesting</a:t>
            </a:r>
            <a:r>
              <a:rPr sz="2800" spc="-65" dirty="0">
                <a:latin typeface="Arial"/>
                <a:cs typeface="Arial"/>
              </a:rPr>
              <a:t> </a:t>
            </a:r>
            <a:r>
              <a:rPr sz="2800" dirty="0">
                <a:latin typeface="Arial"/>
                <a:cs typeface="Arial"/>
              </a:rPr>
              <a:t>department</a:t>
            </a:r>
            <a:r>
              <a:rPr sz="2800" spc="-40" dirty="0">
                <a:latin typeface="Arial"/>
                <a:cs typeface="Arial"/>
              </a:rPr>
              <a:t> </a:t>
            </a:r>
            <a:r>
              <a:rPr sz="2800" dirty="0">
                <a:latin typeface="Arial"/>
                <a:cs typeface="Arial"/>
              </a:rPr>
              <a:t>needs</a:t>
            </a:r>
            <a:r>
              <a:rPr sz="2800" spc="-30" dirty="0">
                <a:latin typeface="Arial"/>
                <a:cs typeface="Arial"/>
              </a:rPr>
              <a:t> </a:t>
            </a:r>
            <a:r>
              <a:rPr sz="2800" dirty="0">
                <a:latin typeface="Arial"/>
                <a:cs typeface="Arial"/>
              </a:rPr>
              <a:t>to</a:t>
            </a:r>
            <a:r>
              <a:rPr sz="2800" spc="-50" dirty="0">
                <a:latin typeface="Arial"/>
                <a:cs typeface="Arial"/>
              </a:rPr>
              <a:t> </a:t>
            </a:r>
            <a:r>
              <a:rPr sz="2800" spc="-25" dirty="0">
                <a:latin typeface="Arial"/>
                <a:cs typeface="Arial"/>
              </a:rPr>
              <a:t>be </a:t>
            </a:r>
            <a:r>
              <a:rPr sz="2800" spc="-10" dirty="0">
                <a:latin typeface="Arial"/>
                <a:cs typeface="Arial"/>
              </a:rPr>
              <a:t>submitted</a:t>
            </a:r>
            <a:r>
              <a:rPr sz="2800" spc="-70" dirty="0">
                <a:latin typeface="Arial"/>
                <a:cs typeface="Arial"/>
              </a:rPr>
              <a:t> </a:t>
            </a:r>
            <a:r>
              <a:rPr sz="2800" dirty="0">
                <a:latin typeface="Arial"/>
                <a:cs typeface="Arial"/>
              </a:rPr>
              <a:t>to</a:t>
            </a:r>
            <a:r>
              <a:rPr sz="2800" spc="-75" dirty="0">
                <a:latin typeface="Arial"/>
                <a:cs typeface="Arial"/>
              </a:rPr>
              <a:t> </a:t>
            </a:r>
            <a:r>
              <a:rPr sz="2800" dirty="0">
                <a:latin typeface="Arial"/>
                <a:cs typeface="Arial"/>
              </a:rPr>
              <a:t>the</a:t>
            </a:r>
            <a:r>
              <a:rPr sz="2800" spc="-15" dirty="0">
                <a:latin typeface="Arial"/>
                <a:cs typeface="Arial"/>
              </a:rPr>
              <a:t> </a:t>
            </a:r>
            <a:r>
              <a:rPr sz="2800" dirty="0">
                <a:latin typeface="Arial"/>
                <a:cs typeface="Arial"/>
              </a:rPr>
              <a:t>Board</a:t>
            </a:r>
            <a:r>
              <a:rPr sz="2800" spc="-75" dirty="0">
                <a:latin typeface="Arial"/>
                <a:cs typeface="Arial"/>
              </a:rPr>
              <a:t> </a:t>
            </a:r>
            <a:r>
              <a:rPr sz="2800" dirty="0">
                <a:latin typeface="Arial"/>
                <a:cs typeface="Arial"/>
              </a:rPr>
              <a:t>for</a:t>
            </a:r>
            <a:r>
              <a:rPr sz="2800" spc="-90" dirty="0">
                <a:latin typeface="Arial"/>
                <a:cs typeface="Arial"/>
              </a:rPr>
              <a:t> </a:t>
            </a:r>
            <a:r>
              <a:rPr sz="2800" spc="-10" dirty="0">
                <a:latin typeface="Arial"/>
                <a:cs typeface="Arial"/>
              </a:rPr>
              <a:t>consideration.</a:t>
            </a:r>
            <a:r>
              <a:rPr lang="en-US" sz="2800" spc="-10" dirty="0">
                <a:latin typeface="Arial"/>
                <a:cs typeface="Arial"/>
              </a:rPr>
              <a:t> </a:t>
            </a:r>
            <a:r>
              <a:rPr sz="2800" dirty="0">
                <a:latin typeface="Arial"/>
                <a:cs typeface="Arial"/>
              </a:rPr>
              <a:t>The</a:t>
            </a:r>
            <a:r>
              <a:rPr sz="2800" spc="-65" dirty="0">
                <a:latin typeface="Arial"/>
                <a:cs typeface="Arial"/>
              </a:rPr>
              <a:t> </a:t>
            </a:r>
            <a:r>
              <a:rPr sz="2800" dirty="0">
                <a:latin typeface="Arial"/>
                <a:cs typeface="Arial"/>
              </a:rPr>
              <a:t>proposal</a:t>
            </a:r>
            <a:r>
              <a:rPr sz="2800" spc="-90" dirty="0">
                <a:latin typeface="Arial"/>
                <a:cs typeface="Arial"/>
              </a:rPr>
              <a:t> </a:t>
            </a:r>
            <a:r>
              <a:rPr sz="2800" dirty="0">
                <a:latin typeface="Arial"/>
                <a:cs typeface="Arial"/>
              </a:rPr>
              <a:t>should</a:t>
            </a:r>
            <a:r>
              <a:rPr lang="en-US" sz="2800" dirty="0">
                <a:latin typeface="Arial"/>
                <a:cs typeface="Arial"/>
              </a:rPr>
              <a:t> </a:t>
            </a:r>
            <a:r>
              <a:rPr sz="2800" spc="-10" dirty="0">
                <a:latin typeface="Arial"/>
                <a:cs typeface="Arial"/>
              </a:rPr>
              <a:t>include</a:t>
            </a:r>
            <a:r>
              <a:rPr sz="2800" spc="-65" dirty="0">
                <a:latin typeface="Arial"/>
                <a:cs typeface="Arial"/>
              </a:rPr>
              <a:t> </a:t>
            </a:r>
            <a:r>
              <a:rPr sz="2800" dirty="0">
                <a:latin typeface="Arial"/>
                <a:cs typeface="Arial"/>
              </a:rPr>
              <a:t>a</a:t>
            </a:r>
            <a:r>
              <a:rPr lang="en-US" sz="2800" dirty="0">
                <a:latin typeface="Arial"/>
                <a:cs typeface="Arial"/>
              </a:rPr>
              <a:t> </a:t>
            </a:r>
            <a:r>
              <a:rPr sz="2800" dirty="0">
                <a:latin typeface="Arial"/>
                <a:cs typeface="Arial"/>
              </a:rPr>
              <a:t>description</a:t>
            </a:r>
            <a:r>
              <a:rPr sz="2800" spc="-60" dirty="0">
                <a:latin typeface="Arial"/>
                <a:cs typeface="Arial"/>
              </a:rPr>
              <a:t> </a:t>
            </a:r>
            <a:r>
              <a:rPr sz="2800" dirty="0">
                <a:latin typeface="Arial"/>
                <a:cs typeface="Arial"/>
              </a:rPr>
              <a:t>of</a:t>
            </a:r>
            <a:r>
              <a:rPr sz="2800" spc="-55" dirty="0">
                <a:latin typeface="Arial"/>
                <a:cs typeface="Arial"/>
              </a:rPr>
              <a:t> </a:t>
            </a:r>
            <a:r>
              <a:rPr sz="2800" dirty="0">
                <a:latin typeface="Arial"/>
                <a:cs typeface="Arial"/>
              </a:rPr>
              <a:t>the</a:t>
            </a:r>
            <a:r>
              <a:rPr sz="2800" spc="-60" dirty="0">
                <a:latin typeface="Arial"/>
                <a:cs typeface="Arial"/>
              </a:rPr>
              <a:t> </a:t>
            </a:r>
            <a:r>
              <a:rPr sz="2800" dirty="0">
                <a:latin typeface="Arial"/>
                <a:cs typeface="Arial"/>
              </a:rPr>
              <a:t>project</a:t>
            </a:r>
            <a:r>
              <a:rPr sz="2800" spc="-50" dirty="0">
                <a:latin typeface="Arial"/>
                <a:cs typeface="Arial"/>
              </a:rPr>
              <a:t> </a:t>
            </a:r>
            <a:r>
              <a:rPr sz="2800" dirty="0">
                <a:latin typeface="Arial"/>
                <a:cs typeface="Arial"/>
              </a:rPr>
              <a:t>and</a:t>
            </a:r>
            <a:r>
              <a:rPr sz="2800" spc="-60" dirty="0">
                <a:latin typeface="Arial"/>
                <a:cs typeface="Arial"/>
              </a:rPr>
              <a:t> </a:t>
            </a:r>
            <a:r>
              <a:rPr sz="2800" dirty="0">
                <a:latin typeface="Arial"/>
                <a:cs typeface="Arial"/>
              </a:rPr>
              <a:t>needs</a:t>
            </a:r>
            <a:r>
              <a:rPr sz="2800" spc="-40" dirty="0">
                <a:latin typeface="Arial"/>
                <a:cs typeface="Arial"/>
              </a:rPr>
              <a:t> </a:t>
            </a:r>
            <a:r>
              <a:rPr sz="2800" spc="-10" dirty="0">
                <a:latin typeface="Arial"/>
                <a:cs typeface="Arial"/>
              </a:rPr>
              <a:t>associated.</a:t>
            </a:r>
            <a:r>
              <a:rPr lang="en-US" sz="2800" spc="-10" dirty="0">
                <a:latin typeface="Arial"/>
                <a:cs typeface="Arial"/>
              </a:rPr>
              <a:t> </a:t>
            </a:r>
            <a:r>
              <a:rPr lang="en-US" sz="2800" dirty="0">
                <a:latin typeface="Arial"/>
                <a:cs typeface="Arial"/>
              </a:rPr>
              <a:t>The a</a:t>
            </a:r>
            <a:r>
              <a:rPr sz="2800" dirty="0">
                <a:latin typeface="Arial"/>
                <a:cs typeface="Arial"/>
              </a:rPr>
              <a:t>mount</a:t>
            </a:r>
            <a:r>
              <a:rPr sz="2800" spc="65" dirty="0">
                <a:latin typeface="Arial"/>
                <a:cs typeface="Arial"/>
              </a:rPr>
              <a:t> </a:t>
            </a:r>
            <a:r>
              <a:rPr sz="2800" spc="-25" dirty="0">
                <a:latin typeface="Arial"/>
                <a:cs typeface="Arial"/>
              </a:rPr>
              <a:t>of</a:t>
            </a:r>
            <a:r>
              <a:rPr lang="en-US" sz="2800" spc="-25" dirty="0">
                <a:latin typeface="Arial"/>
                <a:cs typeface="Arial"/>
              </a:rPr>
              <a:t> </a:t>
            </a:r>
            <a:r>
              <a:rPr sz="2800" dirty="0">
                <a:latin typeface="Arial"/>
                <a:cs typeface="Arial"/>
              </a:rPr>
              <a:t>funds</a:t>
            </a:r>
            <a:r>
              <a:rPr sz="2800" spc="-30" dirty="0">
                <a:latin typeface="Arial"/>
                <a:cs typeface="Arial"/>
              </a:rPr>
              <a:t> </a:t>
            </a:r>
            <a:r>
              <a:rPr lang="en-US" sz="2800" spc="-20" dirty="0">
                <a:latin typeface="Arial"/>
                <a:cs typeface="Arial"/>
              </a:rPr>
              <a:t>requested, and </a:t>
            </a:r>
            <a:r>
              <a:rPr sz="2800" dirty="0">
                <a:latin typeface="Arial"/>
                <a:cs typeface="Arial"/>
              </a:rPr>
              <a:t>any</a:t>
            </a:r>
            <a:r>
              <a:rPr sz="2800" spc="-25" dirty="0">
                <a:latin typeface="Arial"/>
                <a:cs typeface="Arial"/>
              </a:rPr>
              <a:t> </a:t>
            </a:r>
            <a:r>
              <a:rPr sz="2800" spc="-10" dirty="0">
                <a:latin typeface="Arial"/>
                <a:cs typeface="Arial"/>
              </a:rPr>
              <a:t>details</a:t>
            </a:r>
            <a:r>
              <a:rPr sz="2800" spc="-100" dirty="0">
                <a:latin typeface="Arial"/>
                <a:cs typeface="Arial"/>
              </a:rPr>
              <a:t> </a:t>
            </a:r>
            <a:r>
              <a:rPr sz="2800" dirty="0">
                <a:latin typeface="Arial"/>
                <a:cs typeface="Arial"/>
              </a:rPr>
              <a:t>associated</a:t>
            </a:r>
            <a:r>
              <a:rPr sz="2800" spc="-45" dirty="0">
                <a:latin typeface="Arial"/>
                <a:cs typeface="Arial"/>
              </a:rPr>
              <a:t> </a:t>
            </a:r>
            <a:r>
              <a:rPr sz="2800" dirty="0">
                <a:latin typeface="Arial"/>
                <a:cs typeface="Arial"/>
              </a:rPr>
              <a:t>with</a:t>
            </a:r>
            <a:r>
              <a:rPr sz="2800" spc="-50" dirty="0">
                <a:latin typeface="Arial"/>
                <a:cs typeface="Arial"/>
              </a:rPr>
              <a:t> </a:t>
            </a:r>
            <a:r>
              <a:rPr sz="2800" dirty="0">
                <a:latin typeface="Arial"/>
                <a:cs typeface="Arial"/>
              </a:rPr>
              <a:t>the</a:t>
            </a:r>
            <a:r>
              <a:rPr sz="2800" spc="-55" dirty="0">
                <a:latin typeface="Arial"/>
                <a:cs typeface="Arial"/>
              </a:rPr>
              <a:t> </a:t>
            </a:r>
            <a:r>
              <a:rPr sz="2800" spc="-10" dirty="0">
                <a:latin typeface="Arial"/>
                <a:cs typeface="Arial"/>
              </a:rPr>
              <a:t>project</a:t>
            </a:r>
            <a:r>
              <a:rPr lang="en-US" sz="2800" spc="-10" dirty="0">
                <a:latin typeface="Arial"/>
                <a:cs typeface="Arial"/>
              </a:rPr>
              <a:t>,</a:t>
            </a:r>
            <a:r>
              <a:rPr sz="2800" spc="-40" dirty="0">
                <a:latin typeface="Arial"/>
                <a:cs typeface="Arial"/>
              </a:rPr>
              <a:t> </a:t>
            </a:r>
            <a:r>
              <a:rPr sz="2800" dirty="0">
                <a:latin typeface="Arial"/>
                <a:cs typeface="Arial"/>
              </a:rPr>
              <a:t>will</a:t>
            </a:r>
            <a:r>
              <a:rPr sz="2800" spc="-15" dirty="0">
                <a:latin typeface="Arial"/>
                <a:cs typeface="Arial"/>
              </a:rPr>
              <a:t> </a:t>
            </a:r>
            <a:r>
              <a:rPr sz="2800" dirty="0">
                <a:latin typeface="Arial"/>
                <a:cs typeface="Arial"/>
              </a:rPr>
              <a:t>assist</a:t>
            </a:r>
            <a:r>
              <a:rPr sz="2800" spc="-110" dirty="0">
                <a:latin typeface="Arial"/>
                <a:cs typeface="Arial"/>
              </a:rPr>
              <a:t> </a:t>
            </a:r>
            <a:r>
              <a:rPr sz="2800" dirty="0">
                <a:latin typeface="Arial"/>
                <a:cs typeface="Arial"/>
              </a:rPr>
              <a:t>the</a:t>
            </a:r>
            <a:r>
              <a:rPr sz="2800" spc="-55" dirty="0">
                <a:latin typeface="Arial"/>
                <a:cs typeface="Arial"/>
              </a:rPr>
              <a:t> </a:t>
            </a:r>
            <a:r>
              <a:rPr sz="2800" dirty="0">
                <a:latin typeface="Arial"/>
                <a:cs typeface="Arial"/>
              </a:rPr>
              <a:t>Board</a:t>
            </a:r>
            <a:r>
              <a:rPr sz="2800" spc="-50" dirty="0">
                <a:latin typeface="Arial"/>
                <a:cs typeface="Arial"/>
              </a:rPr>
              <a:t> </a:t>
            </a:r>
            <a:r>
              <a:rPr sz="2800" dirty="0">
                <a:latin typeface="Arial"/>
                <a:cs typeface="Arial"/>
              </a:rPr>
              <a:t>in</a:t>
            </a:r>
            <a:r>
              <a:rPr sz="2800" spc="-50" dirty="0">
                <a:latin typeface="Arial"/>
                <a:cs typeface="Arial"/>
              </a:rPr>
              <a:t> </a:t>
            </a:r>
            <a:r>
              <a:rPr sz="2800" dirty="0">
                <a:latin typeface="Arial"/>
                <a:cs typeface="Arial"/>
              </a:rPr>
              <a:t>making</a:t>
            </a:r>
            <a:r>
              <a:rPr sz="2800" spc="-65" dirty="0">
                <a:latin typeface="Arial"/>
                <a:cs typeface="Arial"/>
              </a:rPr>
              <a:t> </a:t>
            </a:r>
            <a:r>
              <a:rPr sz="2800" dirty="0">
                <a:latin typeface="Arial"/>
                <a:cs typeface="Arial"/>
              </a:rPr>
              <a:t>a</a:t>
            </a:r>
            <a:r>
              <a:rPr sz="2800" spc="-15" dirty="0">
                <a:latin typeface="Arial"/>
                <a:cs typeface="Arial"/>
              </a:rPr>
              <a:t> </a:t>
            </a:r>
            <a:r>
              <a:rPr sz="2800" spc="-10" dirty="0">
                <a:latin typeface="Arial"/>
                <a:cs typeface="Arial"/>
              </a:rPr>
              <a:t>decision.</a:t>
            </a:r>
            <a:r>
              <a:rPr lang="en-US" sz="2800" spc="-10" dirty="0">
                <a:latin typeface="Arial"/>
                <a:cs typeface="Arial"/>
              </a:rPr>
              <a:t> </a:t>
            </a:r>
            <a:r>
              <a:rPr sz="2800" dirty="0">
                <a:latin typeface="Arial"/>
                <a:cs typeface="Arial"/>
              </a:rPr>
              <a:t>The</a:t>
            </a:r>
            <a:r>
              <a:rPr sz="2800" spc="-35" dirty="0">
                <a:latin typeface="Arial"/>
                <a:cs typeface="Arial"/>
              </a:rPr>
              <a:t> </a:t>
            </a:r>
            <a:r>
              <a:rPr sz="2800" spc="-10" dirty="0">
                <a:latin typeface="Arial"/>
                <a:cs typeface="Arial"/>
              </a:rPr>
              <a:t>submitting</a:t>
            </a:r>
            <a:r>
              <a:rPr sz="2800" spc="-45" dirty="0">
                <a:latin typeface="Arial"/>
                <a:cs typeface="Arial"/>
              </a:rPr>
              <a:t> </a:t>
            </a:r>
            <a:r>
              <a:rPr sz="2800" dirty="0">
                <a:latin typeface="Arial"/>
                <a:cs typeface="Arial"/>
              </a:rPr>
              <a:t>VP</a:t>
            </a:r>
            <a:r>
              <a:rPr sz="2800" spc="185" dirty="0">
                <a:latin typeface="Arial"/>
                <a:cs typeface="Arial"/>
              </a:rPr>
              <a:t> </a:t>
            </a:r>
            <a:r>
              <a:rPr sz="2800" dirty="0">
                <a:latin typeface="Arial"/>
                <a:cs typeface="Arial"/>
              </a:rPr>
              <a:t>is</a:t>
            </a:r>
            <a:r>
              <a:rPr sz="2800" spc="-5" dirty="0">
                <a:latin typeface="Arial"/>
                <a:cs typeface="Arial"/>
              </a:rPr>
              <a:t> </a:t>
            </a:r>
            <a:r>
              <a:rPr sz="2800" spc="-10" dirty="0">
                <a:latin typeface="Arial"/>
                <a:cs typeface="Arial"/>
              </a:rPr>
              <a:t>responsible</a:t>
            </a:r>
            <a:r>
              <a:rPr sz="2800" spc="-35" dirty="0">
                <a:latin typeface="Arial"/>
                <a:cs typeface="Arial"/>
              </a:rPr>
              <a:t> </a:t>
            </a:r>
            <a:r>
              <a:rPr lang="en-US" sz="2800" spc="-35" dirty="0">
                <a:latin typeface="Arial"/>
                <a:cs typeface="Arial"/>
              </a:rPr>
              <a:t>for </a:t>
            </a:r>
            <a:r>
              <a:rPr sz="2800" dirty="0">
                <a:latin typeface="Arial"/>
                <a:cs typeface="Arial"/>
              </a:rPr>
              <a:t>provid</a:t>
            </a:r>
            <a:r>
              <a:rPr lang="en-US" sz="2800" dirty="0">
                <a:latin typeface="Arial"/>
                <a:cs typeface="Arial"/>
              </a:rPr>
              <a:t>ing</a:t>
            </a:r>
            <a:r>
              <a:rPr sz="2800" spc="-70" dirty="0">
                <a:latin typeface="Arial"/>
                <a:cs typeface="Arial"/>
              </a:rPr>
              <a:t> </a:t>
            </a:r>
            <a:r>
              <a:rPr sz="2800" dirty="0">
                <a:latin typeface="Arial"/>
                <a:cs typeface="Arial"/>
              </a:rPr>
              <a:t>all</a:t>
            </a:r>
            <a:r>
              <a:rPr sz="2800" spc="-100" dirty="0">
                <a:latin typeface="Arial"/>
                <a:cs typeface="Arial"/>
              </a:rPr>
              <a:t> </a:t>
            </a:r>
            <a:r>
              <a:rPr sz="2800" dirty="0">
                <a:latin typeface="Arial"/>
                <a:cs typeface="Arial"/>
              </a:rPr>
              <a:t>necessary</a:t>
            </a:r>
            <a:r>
              <a:rPr sz="2800" spc="-50" dirty="0">
                <a:latin typeface="Arial"/>
                <a:cs typeface="Arial"/>
              </a:rPr>
              <a:t> </a:t>
            </a:r>
            <a:r>
              <a:rPr sz="2800" spc="-10" dirty="0">
                <a:latin typeface="Arial"/>
                <a:cs typeface="Arial"/>
              </a:rPr>
              <a:t>details</a:t>
            </a:r>
            <a:r>
              <a:rPr sz="2800" spc="-110" dirty="0">
                <a:latin typeface="Arial"/>
                <a:cs typeface="Arial"/>
              </a:rPr>
              <a:t> </a:t>
            </a:r>
            <a:r>
              <a:rPr lang="en-US" sz="2800" spc="-110" dirty="0">
                <a:latin typeface="Arial"/>
                <a:cs typeface="Arial"/>
              </a:rPr>
              <a:t>for </a:t>
            </a:r>
            <a:r>
              <a:rPr sz="2800" dirty="0">
                <a:latin typeface="Arial"/>
                <a:cs typeface="Arial"/>
              </a:rPr>
              <a:t>the</a:t>
            </a:r>
            <a:r>
              <a:rPr sz="2800" spc="-70" dirty="0">
                <a:latin typeface="Arial"/>
                <a:cs typeface="Arial"/>
              </a:rPr>
              <a:t> </a:t>
            </a:r>
            <a:r>
              <a:rPr sz="2800" spc="-10" dirty="0">
                <a:latin typeface="Arial"/>
                <a:cs typeface="Arial"/>
              </a:rPr>
              <a:t>proposal</a:t>
            </a:r>
            <a:r>
              <a:rPr lang="en-US" sz="2800" spc="-10" dirty="0">
                <a:latin typeface="Arial"/>
                <a:cs typeface="Arial"/>
              </a:rPr>
              <a:t> to be considered</a:t>
            </a:r>
            <a:r>
              <a:rPr sz="2800" spc="-10" dirty="0">
                <a:latin typeface="Arial"/>
                <a:cs typeface="Arial"/>
              </a:rPr>
              <a:t>.</a:t>
            </a:r>
            <a:endParaRPr sz="2800" dirty="0">
              <a:latin typeface="Arial"/>
              <a:cs typeface="Arial"/>
            </a:endParaRPr>
          </a:p>
        </p:txBody>
      </p:sp>
      <p:pic>
        <p:nvPicPr>
          <p:cNvPr id="971" name="Picture 971"/>
          <p:cNvPicPr>
            <a:picLocks noChangeAspect="1"/>
          </p:cNvPicPr>
          <p:nvPr/>
        </p:nvPicPr>
        <p:blipFill>
          <a:blip r:embed="rId3"/>
          <a:srcRect t="11985" b="16278"/>
          <a:stretch>
            <a:fillRect/>
          </a:stretch>
        </p:blipFill>
        <p:spPr>
          <a:xfrm>
            <a:off x="5824742" y="6651132"/>
            <a:ext cx="6638516" cy="3171735"/>
          </a:xfrm>
          <a:prstGeom prst="rect">
            <a:avLst/>
          </a:prstGeom>
        </p:spPr>
      </p:pic>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2" name="object 2"/>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algn="l">
              <a:lnSpc>
                <a:spcPct val="100000"/>
              </a:lnSpc>
              <a:spcBef>
                <a:spcPts val="105"/>
              </a:spcBef>
            </a:pPr>
            <a:r>
              <a:rPr lang="en-US" sz="6000" b="1" dirty="0">
                <a:solidFill>
                  <a:srgbClr val="FFFFFF"/>
                </a:solidFill>
                <a:latin typeface="Arial"/>
                <a:cs typeface="Arial"/>
              </a:rPr>
              <a:t>CHAPTER</a:t>
            </a:r>
            <a:r>
              <a:rPr lang="en-US" sz="6000" b="1">
                <a:solidFill>
                  <a:srgbClr val="FFFFFF"/>
                </a:solidFill>
                <a:latin typeface="Arial"/>
                <a:cs typeface="Arial"/>
              </a:rPr>
              <a:t> BUDGETS (Cont.)</a:t>
            </a:r>
            <a:endParaRPr lang="en-US" sz="6000" b="1" dirty="0">
              <a:solidFill>
                <a:srgbClr val="FFFFFF"/>
              </a:solidFill>
              <a:latin typeface="Arial"/>
              <a:cs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pic>
        <p:nvPicPr>
          <p:cNvPr id="5" name="object 5"/>
          <p:cNvPicPr/>
          <p:nvPr/>
        </p:nvPicPr>
        <p:blipFill>
          <a:blip r:embed="rId3" cstate="print"/>
          <a:stretch>
            <a:fillRect/>
          </a:stretch>
        </p:blipFill>
        <p:spPr>
          <a:xfrm>
            <a:off x="10277475" y="9527"/>
            <a:ext cx="8010525" cy="10277473"/>
          </a:xfrm>
          <a:prstGeom prst="rect">
            <a:avLst/>
          </a:prstGeom>
        </p:spPr>
      </p:pic>
      <p:sp>
        <p:nvSpPr>
          <p:cNvPr id="6" name="object 6"/>
          <p:cNvSpPr txBox="1"/>
          <p:nvPr/>
        </p:nvSpPr>
        <p:spPr>
          <a:xfrm>
            <a:off x="197559" y="2177693"/>
            <a:ext cx="9905086" cy="7466339"/>
          </a:xfrm>
          <a:prstGeom prst="rect">
            <a:avLst/>
          </a:prstGeom>
        </p:spPr>
        <p:txBody>
          <a:bodyPr vert="horz" wrap="square" lIns="0" tIns="15875" rIns="0" bIns="0" rtlCol="0">
            <a:spAutoFit/>
          </a:bodyPr>
          <a:lstStyle/>
          <a:p>
            <a:pPr marL="12700">
              <a:lnSpc>
                <a:spcPct val="100000"/>
              </a:lnSpc>
              <a:spcBef>
                <a:spcPts val="125"/>
              </a:spcBef>
            </a:pPr>
            <a:r>
              <a:rPr lang="en-US" sz="3600" b="1" spc="-10" dirty="0">
                <a:solidFill>
                  <a:srgbClr val="0C0804"/>
                </a:solidFill>
                <a:latin typeface="Arial"/>
                <a:cs typeface="Arial"/>
              </a:rPr>
              <a:t>Banking</a:t>
            </a:r>
          </a:p>
          <a:p>
            <a:pPr marL="12700">
              <a:lnSpc>
                <a:spcPct val="100000"/>
              </a:lnSpc>
              <a:spcBef>
                <a:spcPts val="125"/>
              </a:spcBef>
            </a:pPr>
            <a:endParaRPr sz="2750" dirty="0">
              <a:latin typeface="Arial"/>
              <a:cs typeface="Arial"/>
            </a:endParaRPr>
          </a:p>
          <a:p>
            <a:pPr marL="1384300" indent="-685800">
              <a:lnSpc>
                <a:spcPct val="100000"/>
              </a:lnSpc>
              <a:spcBef>
                <a:spcPts val="80"/>
              </a:spcBef>
              <a:buChar char="•"/>
              <a:tabLst>
                <a:tab pos="1384300" algn="l"/>
              </a:tabLst>
            </a:pPr>
            <a:r>
              <a:rPr lang="en-US" sz="2750" dirty="0">
                <a:solidFill>
                  <a:srgbClr val="0C0804"/>
                </a:solidFill>
                <a:latin typeface="Arial"/>
                <a:cs typeface="Arial"/>
              </a:rPr>
              <a:t>What</a:t>
            </a:r>
            <a:r>
              <a:rPr lang="en-US" sz="2750" spc="130" dirty="0">
                <a:solidFill>
                  <a:srgbClr val="0C0804"/>
                </a:solidFill>
                <a:latin typeface="Arial"/>
                <a:cs typeface="Arial"/>
              </a:rPr>
              <a:t> </a:t>
            </a:r>
            <a:r>
              <a:rPr lang="en-US" sz="2750" dirty="0">
                <a:solidFill>
                  <a:srgbClr val="0C0804"/>
                </a:solidFill>
                <a:latin typeface="Arial"/>
                <a:cs typeface="Arial"/>
              </a:rPr>
              <a:t>does</a:t>
            </a:r>
            <a:r>
              <a:rPr lang="en-US" sz="2750" spc="114" dirty="0">
                <a:solidFill>
                  <a:srgbClr val="0C0804"/>
                </a:solidFill>
                <a:latin typeface="Arial"/>
                <a:cs typeface="Arial"/>
              </a:rPr>
              <a:t> </a:t>
            </a:r>
            <a:r>
              <a:rPr lang="en-US" sz="2750" dirty="0">
                <a:solidFill>
                  <a:srgbClr val="0C0804"/>
                </a:solidFill>
                <a:latin typeface="Arial"/>
                <a:cs typeface="Arial"/>
              </a:rPr>
              <a:t>your</a:t>
            </a:r>
            <a:r>
              <a:rPr lang="en-US" sz="2750" spc="135" dirty="0">
                <a:solidFill>
                  <a:srgbClr val="0C0804"/>
                </a:solidFill>
                <a:latin typeface="Arial"/>
                <a:cs typeface="Arial"/>
              </a:rPr>
              <a:t> MPI Chapter </a:t>
            </a:r>
            <a:r>
              <a:rPr lang="en-US" sz="2750" dirty="0">
                <a:solidFill>
                  <a:srgbClr val="0C0804"/>
                </a:solidFill>
                <a:latin typeface="Arial"/>
                <a:cs typeface="Arial"/>
              </a:rPr>
              <a:t>Policy</a:t>
            </a:r>
            <a:r>
              <a:rPr lang="en-US" sz="2750" spc="114" dirty="0">
                <a:solidFill>
                  <a:srgbClr val="0C0804"/>
                </a:solidFill>
                <a:latin typeface="Arial"/>
                <a:cs typeface="Arial"/>
              </a:rPr>
              <a:t> </a:t>
            </a:r>
            <a:r>
              <a:rPr lang="en-US" sz="2750" dirty="0">
                <a:solidFill>
                  <a:srgbClr val="0C0804"/>
                </a:solidFill>
                <a:latin typeface="Arial"/>
                <a:cs typeface="Arial"/>
              </a:rPr>
              <a:t>Manual</a:t>
            </a:r>
            <a:r>
              <a:rPr lang="en-US" sz="2750" spc="60" dirty="0">
                <a:solidFill>
                  <a:srgbClr val="0C0804"/>
                </a:solidFill>
                <a:latin typeface="Arial"/>
                <a:cs typeface="Arial"/>
              </a:rPr>
              <a:t> </a:t>
            </a:r>
            <a:r>
              <a:rPr lang="en-US" sz="2750" dirty="0">
                <a:solidFill>
                  <a:srgbClr val="0C0804"/>
                </a:solidFill>
                <a:latin typeface="Arial"/>
                <a:cs typeface="Arial"/>
              </a:rPr>
              <a:t>say</a:t>
            </a:r>
            <a:r>
              <a:rPr lang="en-US" sz="2750" spc="114" dirty="0">
                <a:solidFill>
                  <a:srgbClr val="0C0804"/>
                </a:solidFill>
                <a:latin typeface="Arial"/>
                <a:cs typeface="Arial"/>
              </a:rPr>
              <a:t> </a:t>
            </a:r>
            <a:r>
              <a:rPr lang="en-US" sz="2750" dirty="0">
                <a:solidFill>
                  <a:srgbClr val="0C0804"/>
                </a:solidFill>
                <a:latin typeface="Arial"/>
                <a:cs typeface="Arial"/>
              </a:rPr>
              <a:t>about</a:t>
            </a:r>
            <a:r>
              <a:rPr lang="en-US" sz="2750" spc="140" dirty="0">
                <a:solidFill>
                  <a:srgbClr val="0C0804"/>
                </a:solidFill>
                <a:latin typeface="Arial"/>
                <a:cs typeface="Arial"/>
              </a:rPr>
              <a:t> </a:t>
            </a:r>
            <a:r>
              <a:rPr lang="en-US" sz="2750" spc="-10" dirty="0">
                <a:solidFill>
                  <a:srgbClr val="0C0804"/>
                </a:solidFill>
                <a:latin typeface="Arial"/>
                <a:cs typeface="Arial"/>
              </a:rPr>
              <a:t>banking?</a:t>
            </a:r>
            <a:endParaRPr sz="2750" dirty="0">
              <a:latin typeface="Arial"/>
              <a:cs typeface="Arial"/>
            </a:endParaRPr>
          </a:p>
          <a:p>
            <a:pPr>
              <a:lnSpc>
                <a:spcPct val="100000"/>
              </a:lnSpc>
              <a:spcBef>
                <a:spcPts val="215"/>
              </a:spcBef>
              <a:buClr>
                <a:srgbClr val="0C0804"/>
              </a:buClr>
              <a:buFont typeface="Arial"/>
              <a:buChar char="•"/>
            </a:pPr>
            <a:endParaRPr lang="en-US" sz="2750" dirty="0">
              <a:latin typeface="Arial"/>
              <a:cs typeface="Arial"/>
            </a:endParaRPr>
          </a:p>
          <a:p>
            <a:pPr marL="1384300" marR="1185545" indent="-686435">
              <a:lnSpc>
                <a:spcPct val="102299"/>
              </a:lnSpc>
              <a:spcBef>
                <a:spcPts val="5"/>
              </a:spcBef>
              <a:buChar char="•"/>
              <a:tabLst>
                <a:tab pos="1384300" algn="l"/>
              </a:tabLst>
            </a:pPr>
            <a:r>
              <a:rPr lang="en-US" sz="2750" dirty="0">
                <a:solidFill>
                  <a:srgbClr val="0C0804"/>
                </a:solidFill>
                <a:latin typeface="Arial"/>
                <a:cs typeface="Arial"/>
              </a:rPr>
              <a:t>It</a:t>
            </a:r>
            <a:r>
              <a:rPr lang="en-US" sz="2750" spc="130" dirty="0">
                <a:solidFill>
                  <a:srgbClr val="0C0804"/>
                </a:solidFill>
                <a:latin typeface="Arial"/>
                <a:cs typeface="Arial"/>
              </a:rPr>
              <a:t> </a:t>
            </a:r>
            <a:r>
              <a:rPr lang="en-US" sz="2750" dirty="0">
                <a:solidFill>
                  <a:srgbClr val="0C0804"/>
                </a:solidFill>
                <a:latin typeface="Arial"/>
                <a:cs typeface="Arial"/>
              </a:rPr>
              <a:t>is</a:t>
            </a:r>
            <a:r>
              <a:rPr lang="en-US" sz="2750" spc="110" dirty="0">
                <a:solidFill>
                  <a:srgbClr val="0C0804"/>
                </a:solidFill>
                <a:latin typeface="Arial"/>
                <a:cs typeface="Arial"/>
              </a:rPr>
              <a:t> </a:t>
            </a:r>
            <a:r>
              <a:rPr lang="en-US" sz="2750" dirty="0">
                <a:solidFill>
                  <a:srgbClr val="0C0804"/>
                </a:solidFill>
                <a:latin typeface="Arial"/>
                <a:cs typeface="Arial"/>
              </a:rPr>
              <a:t>the</a:t>
            </a:r>
            <a:r>
              <a:rPr lang="en-US" sz="2750" spc="105" dirty="0">
                <a:solidFill>
                  <a:srgbClr val="0C0804"/>
                </a:solidFill>
                <a:latin typeface="Arial"/>
                <a:cs typeface="Arial"/>
              </a:rPr>
              <a:t> </a:t>
            </a:r>
            <a:r>
              <a:rPr lang="en-US" sz="2750" dirty="0">
                <a:solidFill>
                  <a:srgbClr val="0C0804"/>
                </a:solidFill>
                <a:latin typeface="Arial"/>
                <a:cs typeface="Arial"/>
              </a:rPr>
              <a:t>Chapter’s</a:t>
            </a:r>
            <a:r>
              <a:rPr lang="en-US" sz="2750" spc="110" dirty="0">
                <a:solidFill>
                  <a:srgbClr val="0C0804"/>
                </a:solidFill>
                <a:latin typeface="Arial"/>
                <a:cs typeface="Arial"/>
              </a:rPr>
              <a:t> </a:t>
            </a:r>
            <a:r>
              <a:rPr lang="en-US" sz="2750" dirty="0">
                <a:solidFill>
                  <a:srgbClr val="0C0804"/>
                </a:solidFill>
                <a:latin typeface="Arial"/>
                <a:cs typeface="Arial"/>
              </a:rPr>
              <a:t>responsibility</a:t>
            </a:r>
            <a:r>
              <a:rPr lang="en-US" sz="2750" spc="110" dirty="0">
                <a:solidFill>
                  <a:srgbClr val="0C0804"/>
                </a:solidFill>
                <a:latin typeface="Arial"/>
                <a:cs typeface="Arial"/>
              </a:rPr>
              <a:t> </a:t>
            </a:r>
            <a:r>
              <a:rPr lang="en-US" sz="2750" dirty="0">
                <a:solidFill>
                  <a:srgbClr val="0C0804"/>
                </a:solidFill>
                <a:latin typeface="Arial"/>
                <a:cs typeface="Arial"/>
              </a:rPr>
              <a:t>to</a:t>
            </a:r>
            <a:r>
              <a:rPr lang="en-US" sz="2750" spc="105" dirty="0">
                <a:solidFill>
                  <a:srgbClr val="0C0804"/>
                </a:solidFill>
                <a:latin typeface="Arial"/>
                <a:cs typeface="Arial"/>
              </a:rPr>
              <a:t> </a:t>
            </a:r>
            <a:r>
              <a:rPr lang="en-US" sz="2750" dirty="0">
                <a:solidFill>
                  <a:srgbClr val="0C0804"/>
                </a:solidFill>
                <a:latin typeface="Arial"/>
                <a:cs typeface="Arial"/>
              </a:rPr>
              <a:t>select</a:t>
            </a:r>
            <a:r>
              <a:rPr lang="en-US" sz="2750" spc="130" dirty="0">
                <a:solidFill>
                  <a:srgbClr val="0C0804"/>
                </a:solidFill>
                <a:latin typeface="Arial"/>
                <a:cs typeface="Arial"/>
              </a:rPr>
              <a:t> </a:t>
            </a:r>
            <a:r>
              <a:rPr lang="en-US" sz="2750" spc="-25" dirty="0">
                <a:solidFill>
                  <a:srgbClr val="0C0804"/>
                </a:solidFill>
                <a:latin typeface="Arial"/>
                <a:cs typeface="Arial"/>
              </a:rPr>
              <a:t>its </a:t>
            </a:r>
            <a:r>
              <a:rPr lang="en-US" sz="2750" dirty="0">
                <a:solidFill>
                  <a:srgbClr val="0C0804"/>
                </a:solidFill>
                <a:latin typeface="Arial"/>
                <a:cs typeface="Arial"/>
              </a:rPr>
              <a:t>financial</a:t>
            </a:r>
            <a:r>
              <a:rPr lang="en-US" sz="2750" spc="190" dirty="0">
                <a:solidFill>
                  <a:srgbClr val="0C0804"/>
                </a:solidFill>
                <a:latin typeface="Arial"/>
                <a:cs typeface="Arial"/>
              </a:rPr>
              <a:t> </a:t>
            </a:r>
            <a:r>
              <a:rPr lang="en-US" sz="2750" spc="-10" dirty="0">
                <a:solidFill>
                  <a:srgbClr val="0C0804"/>
                </a:solidFill>
                <a:latin typeface="Arial"/>
                <a:cs typeface="Arial"/>
              </a:rPr>
              <a:t>institutions.</a:t>
            </a:r>
          </a:p>
          <a:p>
            <a:pPr marL="1384300" marR="1185545" indent="-686435">
              <a:lnSpc>
                <a:spcPct val="102299"/>
              </a:lnSpc>
              <a:spcBef>
                <a:spcPts val="5"/>
              </a:spcBef>
              <a:buChar char="•"/>
              <a:tabLst>
                <a:tab pos="1384300" algn="l"/>
              </a:tabLst>
            </a:pPr>
            <a:endParaRPr lang="en-US" sz="2750" spc="-10" dirty="0">
              <a:solidFill>
                <a:srgbClr val="0C0804"/>
              </a:solidFill>
              <a:latin typeface="Arial"/>
              <a:cs typeface="Arial"/>
            </a:endParaRPr>
          </a:p>
          <a:p>
            <a:pPr marL="1384300" marR="1185545" indent="-686435">
              <a:lnSpc>
                <a:spcPct val="102299"/>
              </a:lnSpc>
              <a:spcBef>
                <a:spcPts val="5"/>
              </a:spcBef>
              <a:buChar char="•"/>
              <a:tabLst>
                <a:tab pos="1384300" algn="l"/>
              </a:tabLst>
            </a:pPr>
            <a:r>
              <a:rPr lang="en-US" sz="2750" spc="-10" dirty="0">
                <a:solidFill>
                  <a:srgbClr val="0C0804"/>
                </a:solidFill>
                <a:latin typeface="Arial"/>
                <a:cs typeface="Arial"/>
              </a:rPr>
              <a:t>Ensu</a:t>
            </a:r>
            <a:r>
              <a:rPr lang="en-US" sz="2750" dirty="0">
                <a:solidFill>
                  <a:srgbClr val="0C0804"/>
                </a:solidFill>
                <a:latin typeface="Arial"/>
                <a:cs typeface="Arial"/>
              </a:rPr>
              <a:t>re</a:t>
            </a:r>
            <a:r>
              <a:rPr lang="en-US" sz="2750" spc="155" dirty="0">
                <a:solidFill>
                  <a:srgbClr val="0C0804"/>
                </a:solidFill>
                <a:latin typeface="Arial"/>
                <a:cs typeface="Arial"/>
              </a:rPr>
              <a:t> </a:t>
            </a:r>
            <a:r>
              <a:rPr lang="en-US" sz="2750" dirty="0">
                <a:solidFill>
                  <a:srgbClr val="0C0804"/>
                </a:solidFill>
                <a:latin typeface="Arial"/>
                <a:cs typeface="Arial"/>
              </a:rPr>
              <a:t>signature</a:t>
            </a:r>
            <a:r>
              <a:rPr lang="en-US" sz="2750" spc="165" dirty="0">
                <a:solidFill>
                  <a:srgbClr val="0C0804"/>
                </a:solidFill>
                <a:latin typeface="Arial"/>
                <a:cs typeface="Arial"/>
              </a:rPr>
              <a:t> </a:t>
            </a:r>
            <a:r>
              <a:rPr lang="en-US" sz="2750" dirty="0">
                <a:solidFill>
                  <a:srgbClr val="0C0804"/>
                </a:solidFill>
                <a:latin typeface="Arial"/>
                <a:cs typeface="Arial"/>
              </a:rPr>
              <a:t>cards</a:t>
            </a:r>
            <a:r>
              <a:rPr lang="en-US" sz="2750" spc="170" dirty="0">
                <a:solidFill>
                  <a:srgbClr val="0C0804"/>
                </a:solidFill>
                <a:latin typeface="Arial"/>
                <a:cs typeface="Arial"/>
              </a:rPr>
              <a:t> </a:t>
            </a:r>
            <a:r>
              <a:rPr lang="en-US" sz="2750" dirty="0">
                <a:solidFill>
                  <a:srgbClr val="0C0804"/>
                </a:solidFill>
                <a:latin typeface="Arial"/>
                <a:cs typeface="Arial"/>
              </a:rPr>
              <a:t>on</a:t>
            </a:r>
            <a:r>
              <a:rPr lang="en-US" sz="2750" spc="165" dirty="0">
                <a:solidFill>
                  <a:srgbClr val="0C0804"/>
                </a:solidFill>
                <a:latin typeface="Arial"/>
                <a:cs typeface="Arial"/>
              </a:rPr>
              <a:t> C</a:t>
            </a:r>
            <a:r>
              <a:rPr lang="en-US" sz="2750" dirty="0">
                <a:solidFill>
                  <a:srgbClr val="0C0804"/>
                </a:solidFill>
                <a:latin typeface="Arial"/>
                <a:cs typeface="Arial"/>
              </a:rPr>
              <a:t>hapter</a:t>
            </a:r>
            <a:r>
              <a:rPr lang="en-US" sz="2750" spc="190" dirty="0">
                <a:solidFill>
                  <a:srgbClr val="0C0804"/>
                </a:solidFill>
                <a:latin typeface="Arial"/>
                <a:cs typeface="Arial"/>
              </a:rPr>
              <a:t> </a:t>
            </a:r>
            <a:r>
              <a:rPr lang="en-US" sz="2750" dirty="0">
                <a:solidFill>
                  <a:srgbClr val="0C0804"/>
                </a:solidFill>
                <a:latin typeface="Arial"/>
                <a:cs typeface="Arial"/>
              </a:rPr>
              <a:t>accounts</a:t>
            </a:r>
            <a:r>
              <a:rPr lang="en-US" sz="2750" spc="170" dirty="0">
                <a:solidFill>
                  <a:srgbClr val="0C0804"/>
                </a:solidFill>
                <a:latin typeface="Arial"/>
                <a:cs typeface="Arial"/>
              </a:rPr>
              <a:t> </a:t>
            </a:r>
            <a:r>
              <a:rPr lang="en-US" sz="2750" spc="-25" dirty="0">
                <a:solidFill>
                  <a:srgbClr val="0C0804"/>
                </a:solidFill>
                <a:latin typeface="Arial"/>
                <a:cs typeface="Arial"/>
              </a:rPr>
              <a:t>are </a:t>
            </a:r>
            <a:r>
              <a:rPr lang="en-US" sz="2750" spc="-10" dirty="0">
                <a:solidFill>
                  <a:srgbClr val="0C0804"/>
                </a:solidFill>
                <a:latin typeface="Arial"/>
                <a:cs typeface="Arial"/>
              </a:rPr>
              <a:t>changed. </a:t>
            </a:r>
            <a:r>
              <a:rPr lang="en-US" sz="2750" dirty="0">
                <a:solidFill>
                  <a:srgbClr val="0C0804"/>
                </a:solidFill>
                <a:latin typeface="Arial"/>
                <a:cs typeface="Arial"/>
              </a:rPr>
              <a:t>There</a:t>
            </a:r>
            <a:r>
              <a:rPr lang="en-US" sz="2750" spc="55" dirty="0">
                <a:solidFill>
                  <a:srgbClr val="0C0804"/>
                </a:solidFill>
                <a:latin typeface="Arial"/>
                <a:cs typeface="Arial"/>
              </a:rPr>
              <a:t> </a:t>
            </a:r>
            <a:r>
              <a:rPr lang="en-US" sz="2750" dirty="0">
                <a:solidFill>
                  <a:srgbClr val="0C0804"/>
                </a:solidFill>
                <a:latin typeface="Arial"/>
                <a:cs typeface="Arial"/>
              </a:rPr>
              <a:t>should ALWAYS be</a:t>
            </a:r>
            <a:r>
              <a:rPr lang="en-US" sz="2750" spc="130" dirty="0">
                <a:solidFill>
                  <a:srgbClr val="0C0804"/>
                </a:solidFill>
                <a:latin typeface="Arial"/>
                <a:cs typeface="Arial"/>
              </a:rPr>
              <a:t> </a:t>
            </a:r>
            <a:r>
              <a:rPr lang="en-US" sz="2750" dirty="0">
                <a:solidFill>
                  <a:srgbClr val="0C0804"/>
                </a:solidFill>
                <a:latin typeface="Arial"/>
                <a:cs typeface="Arial"/>
              </a:rPr>
              <a:t>at least </a:t>
            </a:r>
            <a:r>
              <a:rPr lang="en-US" sz="2750" spc="-25" dirty="0">
                <a:solidFill>
                  <a:srgbClr val="0C0804"/>
                </a:solidFill>
                <a:latin typeface="Arial"/>
                <a:cs typeface="Arial"/>
              </a:rPr>
              <a:t>two </a:t>
            </a:r>
            <a:r>
              <a:rPr lang="en-US" sz="2750" dirty="0">
                <a:solidFill>
                  <a:srgbClr val="0C0804"/>
                </a:solidFill>
                <a:latin typeface="Arial"/>
                <a:cs typeface="Arial"/>
              </a:rPr>
              <a:t>(2)</a:t>
            </a:r>
            <a:r>
              <a:rPr lang="en-US" sz="2750" spc="155" dirty="0">
                <a:solidFill>
                  <a:srgbClr val="0C0804"/>
                </a:solidFill>
                <a:latin typeface="Arial"/>
                <a:cs typeface="Arial"/>
              </a:rPr>
              <a:t> </a:t>
            </a:r>
            <a:r>
              <a:rPr lang="en-US" sz="2750" dirty="0">
                <a:solidFill>
                  <a:srgbClr val="0C0804"/>
                </a:solidFill>
                <a:latin typeface="Arial"/>
                <a:cs typeface="Arial"/>
              </a:rPr>
              <a:t>signatures</a:t>
            </a:r>
            <a:r>
              <a:rPr lang="en-US" sz="2750" spc="145" dirty="0">
                <a:solidFill>
                  <a:srgbClr val="0C0804"/>
                </a:solidFill>
                <a:latin typeface="Arial"/>
                <a:cs typeface="Arial"/>
              </a:rPr>
              <a:t> </a:t>
            </a:r>
            <a:r>
              <a:rPr lang="en-US" sz="2750" dirty="0">
                <a:solidFill>
                  <a:srgbClr val="0C0804"/>
                </a:solidFill>
                <a:latin typeface="Arial"/>
                <a:cs typeface="Arial"/>
              </a:rPr>
              <a:t>on</a:t>
            </a:r>
            <a:r>
              <a:rPr lang="en-US" sz="2750" spc="-35" dirty="0">
                <a:solidFill>
                  <a:srgbClr val="0C0804"/>
                </a:solidFill>
                <a:latin typeface="Arial"/>
                <a:cs typeface="Arial"/>
              </a:rPr>
              <a:t> </a:t>
            </a:r>
            <a:r>
              <a:rPr lang="en-US" sz="2750" dirty="0">
                <a:solidFill>
                  <a:srgbClr val="0C0804"/>
                </a:solidFill>
                <a:latin typeface="Arial"/>
                <a:cs typeface="Arial"/>
              </a:rPr>
              <a:t>ALL</a:t>
            </a:r>
            <a:r>
              <a:rPr lang="en-US" sz="2750" spc="15" dirty="0">
                <a:solidFill>
                  <a:srgbClr val="0C0804"/>
                </a:solidFill>
                <a:latin typeface="Arial"/>
                <a:cs typeface="Arial"/>
              </a:rPr>
              <a:t> </a:t>
            </a:r>
            <a:r>
              <a:rPr lang="en-US" sz="2750" dirty="0">
                <a:solidFill>
                  <a:srgbClr val="0C0804"/>
                </a:solidFill>
                <a:latin typeface="Arial"/>
                <a:cs typeface="Arial"/>
              </a:rPr>
              <a:t>Chapter </a:t>
            </a:r>
            <a:r>
              <a:rPr lang="en-US" sz="2750" spc="-10" dirty="0">
                <a:solidFill>
                  <a:srgbClr val="0C0804"/>
                </a:solidFill>
                <a:latin typeface="Arial"/>
                <a:cs typeface="Arial"/>
              </a:rPr>
              <a:t>checks.</a:t>
            </a:r>
          </a:p>
          <a:p>
            <a:pPr marL="1384300" marR="1185545" indent="-686435">
              <a:lnSpc>
                <a:spcPct val="102299"/>
              </a:lnSpc>
              <a:spcBef>
                <a:spcPts val="5"/>
              </a:spcBef>
              <a:buChar char="•"/>
              <a:tabLst>
                <a:tab pos="1384300" algn="l"/>
              </a:tabLst>
            </a:pPr>
            <a:endParaRPr lang="en-US" sz="2750" spc="-10" dirty="0">
              <a:solidFill>
                <a:srgbClr val="0C0804"/>
              </a:solidFill>
              <a:latin typeface="Arial"/>
              <a:cs typeface="Arial"/>
            </a:endParaRPr>
          </a:p>
          <a:p>
            <a:pPr marL="1384300" marR="1185545" indent="-686435">
              <a:lnSpc>
                <a:spcPct val="102299"/>
              </a:lnSpc>
              <a:spcBef>
                <a:spcPts val="5"/>
              </a:spcBef>
              <a:buChar char="•"/>
              <a:tabLst>
                <a:tab pos="1384300" algn="l"/>
              </a:tabLst>
            </a:pPr>
            <a:r>
              <a:rPr lang="en-US" sz="2750" spc="-10" dirty="0">
                <a:solidFill>
                  <a:srgbClr val="0C0804"/>
                </a:solidFill>
                <a:latin typeface="Arial"/>
                <a:cs typeface="Arial"/>
              </a:rPr>
              <a:t>Inve</a:t>
            </a:r>
            <a:r>
              <a:rPr lang="en-US" sz="2750" dirty="0">
                <a:solidFill>
                  <a:srgbClr val="0C0804"/>
                </a:solidFill>
                <a:latin typeface="Arial"/>
                <a:cs typeface="Arial"/>
              </a:rPr>
              <a:t>stment</a:t>
            </a:r>
            <a:r>
              <a:rPr lang="en-US" sz="2750" spc="100" dirty="0">
                <a:solidFill>
                  <a:srgbClr val="0C0804"/>
                </a:solidFill>
                <a:latin typeface="Arial"/>
                <a:cs typeface="Arial"/>
              </a:rPr>
              <a:t> </a:t>
            </a:r>
            <a:r>
              <a:rPr lang="en-US" sz="2750" dirty="0">
                <a:solidFill>
                  <a:srgbClr val="0C0804"/>
                </a:solidFill>
                <a:latin typeface="Arial"/>
                <a:cs typeface="Arial"/>
              </a:rPr>
              <a:t>accounts</a:t>
            </a:r>
            <a:r>
              <a:rPr lang="en-US" sz="2750" spc="160" dirty="0">
                <a:solidFill>
                  <a:srgbClr val="0C0804"/>
                </a:solidFill>
                <a:latin typeface="Arial"/>
                <a:cs typeface="Arial"/>
              </a:rPr>
              <a:t> </a:t>
            </a:r>
            <a:r>
              <a:rPr lang="en-US" sz="2750" dirty="0">
                <a:solidFill>
                  <a:srgbClr val="0C0804"/>
                </a:solidFill>
                <a:latin typeface="Arial"/>
                <a:cs typeface="Arial"/>
              </a:rPr>
              <a:t>should</a:t>
            </a:r>
            <a:r>
              <a:rPr lang="en-US" sz="2750" spc="160" dirty="0">
                <a:solidFill>
                  <a:srgbClr val="0C0804"/>
                </a:solidFill>
                <a:latin typeface="Arial"/>
                <a:cs typeface="Arial"/>
              </a:rPr>
              <a:t> </a:t>
            </a:r>
            <a:r>
              <a:rPr lang="en-US" sz="2750" dirty="0">
                <a:solidFill>
                  <a:srgbClr val="0C0804"/>
                </a:solidFill>
                <a:latin typeface="Arial"/>
                <a:cs typeface="Arial"/>
              </a:rPr>
              <a:t>not</a:t>
            </a:r>
            <a:r>
              <a:rPr lang="en-US" sz="2750" spc="95" dirty="0">
                <a:solidFill>
                  <a:srgbClr val="0C0804"/>
                </a:solidFill>
                <a:latin typeface="Arial"/>
                <a:cs typeface="Arial"/>
              </a:rPr>
              <a:t> </a:t>
            </a:r>
            <a:r>
              <a:rPr lang="en-US" sz="2750" dirty="0">
                <a:solidFill>
                  <a:srgbClr val="0C0804"/>
                </a:solidFill>
                <a:latin typeface="Arial"/>
                <a:cs typeface="Arial"/>
              </a:rPr>
              <a:t>be</a:t>
            </a:r>
            <a:r>
              <a:rPr lang="en-US" sz="2750" spc="160" dirty="0">
                <a:solidFill>
                  <a:srgbClr val="0C0804"/>
                </a:solidFill>
                <a:latin typeface="Arial"/>
                <a:cs typeface="Arial"/>
              </a:rPr>
              <a:t> </a:t>
            </a:r>
            <a:r>
              <a:rPr lang="en-US" sz="2750" dirty="0">
                <a:solidFill>
                  <a:srgbClr val="0C0804"/>
                </a:solidFill>
                <a:latin typeface="Arial"/>
                <a:cs typeface="Arial"/>
              </a:rPr>
              <a:t>solely under</a:t>
            </a:r>
            <a:r>
              <a:rPr lang="en-US" sz="2750" spc="95" dirty="0">
                <a:solidFill>
                  <a:srgbClr val="0C0804"/>
                </a:solidFill>
                <a:latin typeface="Arial"/>
                <a:cs typeface="Arial"/>
              </a:rPr>
              <a:t> </a:t>
            </a:r>
            <a:r>
              <a:rPr lang="en-US" sz="2750" spc="-20" dirty="0">
                <a:solidFill>
                  <a:srgbClr val="0C0804"/>
                </a:solidFill>
                <a:latin typeface="Arial"/>
                <a:cs typeface="Arial"/>
              </a:rPr>
              <a:t>your </a:t>
            </a:r>
            <a:r>
              <a:rPr lang="en-US" sz="2750" dirty="0">
                <a:solidFill>
                  <a:srgbClr val="0C0804"/>
                </a:solidFill>
                <a:latin typeface="Arial"/>
                <a:cs typeface="Arial"/>
              </a:rPr>
              <a:t>Administrator’s</a:t>
            </a:r>
            <a:r>
              <a:rPr lang="en-US" sz="2750" spc="145" dirty="0">
                <a:solidFill>
                  <a:srgbClr val="0C0804"/>
                </a:solidFill>
                <a:latin typeface="Arial"/>
                <a:cs typeface="Arial"/>
              </a:rPr>
              <a:t> </a:t>
            </a:r>
            <a:r>
              <a:rPr lang="en-US" sz="2750" dirty="0">
                <a:solidFill>
                  <a:srgbClr val="0C0804"/>
                </a:solidFill>
                <a:latin typeface="Arial"/>
                <a:cs typeface="Arial"/>
              </a:rPr>
              <a:t>name</a:t>
            </a:r>
            <a:r>
              <a:rPr lang="en-US" sz="2750" spc="140" dirty="0">
                <a:solidFill>
                  <a:srgbClr val="0C0804"/>
                </a:solidFill>
                <a:latin typeface="Arial"/>
                <a:cs typeface="Arial"/>
              </a:rPr>
              <a:t> </a:t>
            </a:r>
            <a:r>
              <a:rPr lang="en-US" sz="2750" dirty="0">
                <a:solidFill>
                  <a:srgbClr val="0C0804"/>
                </a:solidFill>
                <a:latin typeface="Arial"/>
                <a:cs typeface="Arial"/>
              </a:rPr>
              <a:t>and</a:t>
            </a:r>
            <a:r>
              <a:rPr lang="en-US" sz="2750" spc="140" dirty="0">
                <a:solidFill>
                  <a:srgbClr val="0C0804"/>
                </a:solidFill>
                <a:latin typeface="Arial"/>
                <a:cs typeface="Arial"/>
              </a:rPr>
              <a:t> </a:t>
            </a:r>
            <a:r>
              <a:rPr lang="en-US" sz="2750" dirty="0">
                <a:solidFill>
                  <a:srgbClr val="0C0804"/>
                </a:solidFill>
                <a:latin typeface="Arial"/>
                <a:cs typeface="Arial"/>
              </a:rPr>
              <a:t>should</a:t>
            </a:r>
            <a:r>
              <a:rPr lang="en-US" sz="2750" spc="140" dirty="0">
                <a:solidFill>
                  <a:srgbClr val="0C0804"/>
                </a:solidFill>
                <a:latin typeface="Arial"/>
                <a:cs typeface="Arial"/>
              </a:rPr>
              <a:t> </a:t>
            </a:r>
            <a:r>
              <a:rPr lang="en-US" sz="2750" dirty="0">
                <a:solidFill>
                  <a:srgbClr val="0C0804"/>
                </a:solidFill>
                <a:latin typeface="Arial"/>
                <a:cs typeface="Arial"/>
              </a:rPr>
              <a:t>also</a:t>
            </a:r>
            <a:r>
              <a:rPr lang="en-US" sz="2750" spc="135" dirty="0">
                <a:solidFill>
                  <a:srgbClr val="0C0804"/>
                </a:solidFill>
                <a:latin typeface="Arial"/>
                <a:cs typeface="Arial"/>
              </a:rPr>
              <a:t> </a:t>
            </a:r>
            <a:r>
              <a:rPr lang="en-US" sz="2750" dirty="0">
                <a:solidFill>
                  <a:srgbClr val="0C0804"/>
                </a:solidFill>
                <a:latin typeface="Arial"/>
                <a:cs typeface="Arial"/>
              </a:rPr>
              <a:t>require</a:t>
            </a:r>
            <a:r>
              <a:rPr lang="en-US" sz="2750" spc="140" dirty="0">
                <a:solidFill>
                  <a:srgbClr val="0C0804"/>
                </a:solidFill>
                <a:latin typeface="Arial"/>
                <a:cs typeface="Arial"/>
              </a:rPr>
              <a:t> </a:t>
            </a:r>
            <a:r>
              <a:rPr lang="en-US" sz="2750" dirty="0">
                <a:solidFill>
                  <a:srgbClr val="0C0804"/>
                </a:solidFill>
                <a:latin typeface="Arial"/>
                <a:cs typeface="Arial"/>
              </a:rPr>
              <a:t>two</a:t>
            </a:r>
            <a:r>
              <a:rPr lang="en-US" sz="2750" spc="140" dirty="0">
                <a:solidFill>
                  <a:srgbClr val="0C0804"/>
                </a:solidFill>
                <a:latin typeface="Arial"/>
                <a:cs typeface="Arial"/>
              </a:rPr>
              <a:t> </a:t>
            </a:r>
            <a:r>
              <a:rPr lang="en-US" sz="2750" spc="-25" dirty="0">
                <a:solidFill>
                  <a:srgbClr val="0C0804"/>
                </a:solidFill>
                <a:latin typeface="Arial"/>
                <a:cs typeface="Arial"/>
              </a:rPr>
              <a:t>(2) </a:t>
            </a:r>
            <a:r>
              <a:rPr lang="en-US" sz="2750" dirty="0">
                <a:solidFill>
                  <a:srgbClr val="0C0804"/>
                </a:solidFill>
                <a:latin typeface="Arial"/>
                <a:cs typeface="Arial"/>
              </a:rPr>
              <a:t>signatures</a:t>
            </a:r>
            <a:r>
              <a:rPr lang="en-US" sz="2750" spc="125" dirty="0">
                <a:solidFill>
                  <a:srgbClr val="0C0804"/>
                </a:solidFill>
                <a:latin typeface="Arial"/>
                <a:cs typeface="Arial"/>
              </a:rPr>
              <a:t> </a:t>
            </a:r>
            <a:r>
              <a:rPr lang="en-US" sz="2750" dirty="0">
                <a:solidFill>
                  <a:srgbClr val="0C0804"/>
                </a:solidFill>
                <a:latin typeface="Arial"/>
                <a:cs typeface="Arial"/>
              </a:rPr>
              <a:t>for</a:t>
            </a:r>
            <a:r>
              <a:rPr lang="en-US" sz="2750" spc="150" dirty="0">
                <a:solidFill>
                  <a:srgbClr val="0C0804"/>
                </a:solidFill>
                <a:latin typeface="Arial"/>
                <a:cs typeface="Arial"/>
              </a:rPr>
              <a:t> </a:t>
            </a:r>
            <a:r>
              <a:rPr lang="en-US" sz="2750" spc="-10" dirty="0">
                <a:solidFill>
                  <a:srgbClr val="0C0804"/>
                </a:solidFill>
                <a:latin typeface="Arial"/>
                <a:cs typeface="Arial"/>
              </a:rPr>
              <a:t>change.</a:t>
            </a:r>
            <a:endParaRPr lang="en-US" sz="2750" dirty="0">
              <a:latin typeface="Arial"/>
              <a:cs typeface="Arial"/>
            </a:endParaRPr>
          </a:p>
          <a:p>
            <a:pPr marL="1384300" marR="1185545" indent="-686435">
              <a:lnSpc>
                <a:spcPct val="102299"/>
              </a:lnSpc>
              <a:spcBef>
                <a:spcPts val="5"/>
              </a:spcBef>
              <a:buChar char="•"/>
              <a:tabLst>
                <a:tab pos="1384300" algn="l"/>
              </a:tabLst>
            </a:pPr>
            <a:endParaRPr sz="2750" dirty="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4" name="object 4"/>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marR="5080" algn="l">
              <a:lnSpc>
                <a:spcPct val="100000"/>
              </a:lnSpc>
              <a:spcBef>
                <a:spcPts val="975"/>
              </a:spcBef>
            </a:pPr>
            <a:r>
              <a:rPr lang="en-US" sz="6000" b="1">
                <a:solidFill>
                  <a:srgbClr val="FFFFFF"/>
                </a:solidFill>
                <a:latin typeface="Arial"/>
                <a:cs typeface="Arial"/>
              </a:rPr>
              <a:t>BANKING AND INVESTMENTS (HOW)</a:t>
            </a:r>
            <a:endParaRPr lang="en-US" sz="6000" b="1" dirty="0">
              <a:solidFill>
                <a:srgbClr val="FFFFFF"/>
              </a:solidFill>
              <a:latin typeface="Arial"/>
              <a:cs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790257" y="2050000"/>
            <a:ext cx="17025620" cy="6250429"/>
          </a:xfrm>
          <a:prstGeom prst="rect">
            <a:avLst/>
          </a:prstGeom>
        </p:spPr>
        <p:txBody>
          <a:bodyPr vert="horz" wrap="square" lIns="0" tIns="12700" rIns="0" bIns="0" rtlCol="0">
            <a:spAutoFit/>
          </a:bodyPr>
          <a:lstStyle/>
          <a:p>
            <a:pPr marL="63500">
              <a:lnSpc>
                <a:spcPts val="2865"/>
              </a:lnSpc>
              <a:spcBef>
                <a:spcPts val="100"/>
              </a:spcBef>
            </a:pPr>
            <a:r>
              <a:rPr lang="en-US" sz="2800" b="1" dirty="0">
                <a:solidFill>
                  <a:srgbClr val="0A5A8C"/>
                </a:solidFill>
                <a:latin typeface="Arial"/>
                <a:cs typeface="Arial"/>
              </a:rPr>
              <a:t>Bank </a:t>
            </a:r>
            <a:r>
              <a:rPr lang="en-US" sz="2800" b="1" spc="-10" dirty="0">
                <a:solidFill>
                  <a:srgbClr val="0A5A8C"/>
                </a:solidFill>
                <a:latin typeface="Arial"/>
                <a:cs typeface="Arial"/>
              </a:rPr>
              <a:t>Accounts</a:t>
            </a:r>
            <a:endParaRPr lang="en-US" sz="2800" dirty="0">
              <a:latin typeface="Arial"/>
              <a:cs typeface="Arial"/>
            </a:endParaRPr>
          </a:p>
          <a:p>
            <a:pPr marL="355600" indent="-292100">
              <a:lnSpc>
                <a:spcPts val="2865"/>
              </a:lnSpc>
              <a:buFont typeface="Arial"/>
              <a:buChar char="•"/>
              <a:tabLst>
                <a:tab pos="355600" algn="l"/>
              </a:tabLst>
            </a:pPr>
            <a:endParaRPr lang="en-US" sz="2800" dirty="0">
              <a:latin typeface="Arial"/>
              <a:cs typeface="Arial"/>
            </a:endParaRPr>
          </a:p>
          <a:p>
            <a:pPr marL="355600" indent="-292100">
              <a:lnSpc>
                <a:spcPts val="2865"/>
              </a:lnSpc>
              <a:buFont typeface="Arial"/>
              <a:buChar char="•"/>
              <a:tabLst>
                <a:tab pos="355600" algn="l"/>
              </a:tabLst>
            </a:pPr>
            <a:r>
              <a:rPr lang="en-US" sz="2800" dirty="0">
                <a:latin typeface="Arial"/>
                <a:cs typeface="Arial"/>
              </a:rPr>
              <a:t>All</a:t>
            </a:r>
            <a:r>
              <a:rPr lang="en-US" sz="2800" spc="-85" dirty="0">
                <a:latin typeface="Arial"/>
                <a:cs typeface="Arial"/>
              </a:rPr>
              <a:t> </a:t>
            </a:r>
            <a:r>
              <a:rPr lang="en-US" sz="2800" dirty="0">
                <a:latin typeface="Arial"/>
                <a:cs typeface="Arial"/>
              </a:rPr>
              <a:t>Chapters</a:t>
            </a:r>
            <a:r>
              <a:rPr lang="en-US" sz="2800" spc="-30" dirty="0">
                <a:latin typeface="Arial"/>
                <a:cs typeface="Arial"/>
              </a:rPr>
              <a:t> </a:t>
            </a:r>
            <a:r>
              <a:rPr lang="en-US" sz="2800" dirty="0">
                <a:latin typeface="Arial"/>
                <a:cs typeface="Arial"/>
              </a:rPr>
              <a:t>must</a:t>
            </a:r>
            <a:r>
              <a:rPr lang="en-US" sz="2800" spc="-45" dirty="0">
                <a:latin typeface="Arial"/>
                <a:cs typeface="Arial"/>
              </a:rPr>
              <a:t> </a:t>
            </a:r>
            <a:r>
              <a:rPr lang="en-US" sz="2800" spc="-10" dirty="0">
                <a:latin typeface="Arial"/>
                <a:cs typeface="Arial"/>
              </a:rPr>
              <a:t>establish</a:t>
            </a:r>
            <a:r>
              <a:rPr lang="en-US" sz="2800" spc="-50" dirty="0">
                <a:latin typeface="Arial"/>
                <a:cs typeface="Arial"/>
              </a:rPr>
              <a:t> </a:t>
            </a:r>
            <a:r>
              <a:rPr lang="en-US" sz="2800" dirty="0">
                <a:latin typeface="Arial"/>
                <a:cs typeface="Arial"/>
              </a:rPr>
              <a:t>a</a:t>
            </a:r>
            <a:r>
              <a:rPr lang="en-US" sz="2800" spc="-85" dirty="0">
                <a:latin typeface="Arial"/>
                <a:cs typeface="Arial"/>
              </a:rPr>
              <a:t> </a:t>
            </a:r>
            <a:r>
              <a:rPr lang="en-US" sz="2800" dirty="0">
                <a:latin typeface="Arial"/>
                <a:cs typeface="Arial"/>
              </a:rPr>
              <a:t>bank</a:t>
            </a:r>
            <a:r>
              <a:rPr lang="en-US" sz="2800" spc="-35" dirty="0">
                <a:latin typeface="Arial"/>
                <a:cs typeface="Arial"/>
              </a:rPr>
              <a:t> </a:t>
            </a:r>
            <a:r>
              <a:rPr lang="en-US" sz="2800" spc="-10" dirty="0">
                <a:latin typeface="Arial"/>
                <a:cs typeface="Arial"/>
              </a:rPr>
              <a:t>account.</a:t>
            </a:r>
            <a:endParaRPr lang="en-US" sz="2800" dirty="0">
              <a:latin typeface="Arial"/>
              <a:cs typeface="Arial"/>
            </a:endParaRPr>
          </a:p>
          <a:p>
            <a:pPr marL="355600" indent="-292100">
              <a:lnSpc>
                <a:spcPts val="2865"/>
              </a:lnSpc>
              <a:spcBef>
                <a:spcPts val="50"/>
              </a:spcBef>
              <a:buFont typeface="Arial"/>
              <a:buChar char="•"/>
              <a:tabLst>
                <a:tab pos="355600" algn="l"/>
              </a:tabLst>
            </a:pPr>
            <a:endParaRPr lang="en-US" sz="2800" dirty="0">
              <a:latin typeface="Arial"/>
              <a:cs typeface="Arial"/>
            </a:endParaRPr>
          </a:p>
          <a:p>
            <a:pPr marL="355600" indent="-292100">
              <a:lnSpc>
                <a:spcPts val="2865"/>
              </a:lnSpc>
              <a:spcBef>
                <a:spcPts val="50"/>
              </a:spcBef>
              <a:buFont typeface="Arial"/>
              <a:buChar char="•"/>
              <a:tabLst>
                <a:tab pos="355600" algn="l"/>
              </a:tabLst>
            </a:pPr>
            <a:r>
              <a:rPr lang="en-US" sz="2800" dirty="0">
                <a:latin typeface="Arial"/>
                <a:cs typeface="Arial"/>
              </a:rPr>
              <a:t>Opening</a:t>
            </a:r>
            <a:r>
              <a:rPr lang="en-US" sz="2800" spc="-80" dirty="0">
                <a:latin typeface="Arial"/>
                <a:cs typeface="Arial"/>
              </a:rPr>
              <a:t> </a:t>
            </a:r>
            <a:r>
              <a:rPr lang="en-US" sz="2800" dirty="0">
                <a:latin typeface="Arial"/>
                <a:cs typeface="Arial"/>
              </a:rPr>
              <a:t>a</a:t>
            </a:r>
            <a:r>
              <a:rPr lang="en-US" sz="2800" spc="-35" dirty="0">
                <a:latin typeface="Arial"/>
                <a:cs typeface="Arial"/>
              </a:rPr>
              <a:t> </a:t>
            </a:r>
            <a:r>
              <a:rPr lang="en-US" sz="2800" dirty="0">
                <a:latin typeface="Arial"/>
                <a:cs typeface="Arial"/>
              </a:rPr>
              <a:t>bank</a:t>
            </a:r>
            <a:r>
              <a:rPr lang="en-US" sz="2800" spc="-114" dirty="0">
                <a:latin typeface="Arial"/>
                <a:cs typeface="Arial"/>
              </a:rPr>
              <a:t> </a:t>
            </a:r>
            <a:r>
              <a:rPr lang="en-US" sz="2800" dirty="0">
                <a:latin typeface="Arial"/>
                <a:cs typeface="Arial"/>
              </a:rPr>
              <a:t>account</a:t>
            </a:r>
            <a:r>
              <a:rPr lang="en-US" sz="2800" spc="-120" dirty="0">
                <a:latin typeface="Arial"/>
                <a:cs typeface="Arial"/>
              </a:rPr>
              <a:t> </a:t>
            </a:r>
            <a:r>
              <a:rPr lang="en-US" sz="2800" dirty="0">
                <a:latin typeface="Arial"/>
                <a:cs typeface="Arial"/>
              </a:rPr>
              <a:t>requires</a:t>
            </a:r>
            <a:r>
              <a:rPr lang="en-US" sz="2800" spc="-45" dirty="0">
                <a:latin typeface="Arial"/>
                <a:cs typeface="Arial"/>
              </a:rPr>
              <a:t> </a:t>
            </a:r>
            <a:r>
              <a:rPr lang="en-US" sz="2800" dirty="0">
                <a:latin typeface="Arial"/>
                <a:cs typeface="Arial"/>
              </a:rPr>
              <a:t>the</a:t>
            </a:r>
            <a:r>
              <a:rPr lang="en-US" sz="2800" spc="-70" dirty="0">
                <a:latin typeface="Arial"/>
                <a:cs typeface="Arial"/>
              </a:rPr>
              <a:t> US </a:t>
            </a:r>
            <a:r>
              <a:rPr lang="en-US" sz="2800" dirty="0">
                <a:latin typeface="Arial"/>
                <a:cs typeface="Arial"/>
              </a:rPr>
              <a:t>Chapters</a:t>
            </a:r>
            <a:r>
              <a:rPr lang="en-US" sz="2800" spc="-20" dirty="0">
                <a:latin typeface="Arial"/>
                <a:cs typeface="Arial"/>
              </a:rPr>
              <a:t> </a:t>
            </a:r>
            <a:r>
              <a:rPr lang="en-US" sz="2800" dirty="0">
                <a:latin typeface="Arial"/>
                <a:cs typeface="Arial"/>
              </a:rPr>
              <a:t>provide</a:t>
            </a:r>
            <a:r>
              <a:rPr lang="en-US" sz="2800" spc="-70" dirty="0">
                <a:latin typeface="Arial"/>
                <a:cs typeface="Arial"/>
              </a:rPr>
              <a:t> </a:t>
            </a:r>
            <a:r>
              <a:rPr lang="en-US" sz="2800" dirty="0">
                <a:latin typeface="Arial"/>
                <a:cs typeface="Arial"/>
              </a:rPr>
              <a:t>the</a:t>
            </a:r>
            <a:r>
              <a:rPr lang="en-US" sz="2800" spc="-70" dirty="0">
                <a:latin typeface="Arial"/>
                <a:cs typeface="Arial"/>
              </a:rPr>
              <a:t> </a:t>
            </a:r>
            <a:r>
              <a:rPr lang="en-US" sz="2800" dirty="0">
                <a:latin typeface="Arial"/>
                <a:cs typeface="Arial"/>
              </a:rPr>
              <a:t>bank</a:t>
            </a:r>
            <a:r>
              <a:rPr lang="en-US" sz="2800" spc="-50" dirty="0">
                <a:latin typeface="Arial"/>
                <a:cs typeface="Arial"/>
              </a:rPr>
              <a:t> </a:t>
            </a:r>
            <a:r>
              <a:rPr lang="en-US" sz="2800" dirty="0">
                <a:latin typeface="Arial"/>
                <a:cs typeface="Arial"/>
              </a:rPr>
              <a:t>with</a:t>
            </a:r>
            <a:r>
              <a:rPr lang="en-US" sz="2800" spc="-65" dirty="0">
                <a:latin typeface="Arial"/>
                <a:cs typeface="Arial"/>
              </a:rPr>
              <a:t> </a:t>
            </a:r>
            <a:r>
              <a:rPr lang="en-US" sz="2800" dirty="0">
                <a:latin typeface="Arial"/>
                <a:cs typeface="Arial"/>
              </a:rPr>
              <a:t>an</a:t>
            </a:r>
            <a:r>
              <a:rPr lang="en-US" sz="2800" spc="-65" dirty="0">
                <a:latin typeface="Arial"/>
                <a:cs typeface="Arial"/>
              </a:rPr>
              <a:t> </a:t>
            </a:r>
            <a:r>
              <a:rPr lang="en-US" sz="2800" dirty="0">
                <a:latin typeface="Arial"/>
                <a:cs typeface="Arial"/>
              </a:rPr>
              <a:t>IRS</a:t>
            </a:r>
            <a:r>
              <a:rPr lang="en-US" sz="2800" spc="35" dirty="0">
                <a:latin typeface="Arial"/>
                <a:cs typeface="Arial"/>
              </a:rPr>
              <a:t> </a:t>
            </a:r>
            <a:r>
              <a:rPr lang="en-US" sz="2800" spc="-10" dirty="0">
                <a:latin typeface="Arial"/>
                <a:cs typeface="Arial"/>
              </a:rPr>
              <a:t>Employer</a:t>
            </a:r>
            <a:r>
              <a:rPr lang="en-US" sz="2800" spc="-85" dirty="0">
                <a:latin typeface="Arial"/>
                <a:cs typeface="Arial"/>
              </a:rPr>
              <a:t> </a:t>
            </a:r>
            <a:r>
              <a:rPr lang="en-US" sz="2800" spc="-10" dirty="0">
                <a:latin typeface="Arial"/>
                <a:cs typeface="Arial"/>
              </a:rPr>
              <a:t>Identification</a:t>
            </a:r>
            <a:r>
              <a:rPr lang="en-US" sz="2800" spc="-65" dirty="0">
                <a:latin typeface="Arial"/>
                <a:cs typeface="Arial"/>
              </a:rPr>
              <a:t> </a:t>
            </a:r>
            <a:r>
              <a:rPr lang="en-US" sz="2800" dirty="0">
                <a:latin typeface="Arial"/>
                <a:cs typeface="Arial"/>
              </a:rPr>
              <a:t>Number</a:t>
            </a:r>
            <a:r>
              <a:rPr lang="en-US" sz="2800" spc="-85" dirty="0">
                <a:latin typeface="Arial"/>
                <a:cs typeface="Arial"/>
              </a:rPr>
              <a:t> </a:t>
            </a:r>
            <a:r>
              <a:rPr lang="en-US" sz="2800" spc="-10" dirty="0">
                <a:latin typeface="Arial"/>
                <a:cs typeface="Arial"/>
              </a:rPr>
              <a:t>(EIN).</a:t>
            </a:r>
            <a:endParaRPr lang="en-US" sz="2800" dirty="0">
              <a:latin typeface="Arial"/>
              <a:cs typeface="Arial"/>
            </a:endParaRPr>
          </a:p>
          <a:p>
            <a:pPr marL="760095" lvl="1" indent="-160655">
              <a:lnSpc>
                <a:spcPts val="2865"/>
              </a:lnSpc>
              <a:buChar char="-"/>
              <a:tabLst>
                <a:tab pos="760095" algn="l"/>
              </a:tabLst>
            </a:pPr>
            <a:r>
              <a:rPr lang="en-US" sz="2800" dirty="0">
                <a:latin typeface="Arial"/>
                <a:cs typeface="Arial"/>
              </a:rPr>
              <a:t>Each</a:t>
            </a:r>
            <a:r>
              <a:rPr lang="en-US" sz="2800" spc="-65" dirty="0">
                <a:latin typeface="Arial"/>
                <a:cs typeface="Arial"/>
              </a:rPr>
              <a:t> </a:t>
            </a:r>
            <a:r>
              <a:rPr lang="en-US" sz="2800" dirty="0">
                <a:latin typeface="Arial"/>
                <a:cs typeface="Arial"/>
              </a:rPr>
              <a:t>domestic</a:t>
            </a:r>
            <a:r>
              <a:rPr lang="en-US" sz="2800" spc="-35" dirty="0">
                <a:latin typeface="Arial"/>
                <a:cs typeface="Arial"/>
              </a:rPr>
              <a:t> C</a:t>
            </a:r>
            <a:r>
              <a:rPr lang="en-US" sz="2800" dirty="0">
                <a:latin typeface="Arial"/>
                <a:cs typeface="Arial"/>
              </a:rPr>
              <a:t>hapter</a:t>
            </a:r>
            <a:r>
              <a:rPr lang="en-US" sz="2800" spc="-80" dirty="0">
                <a:latin typeface="Arial"/>
                <a:cs typeface="Arial"/>
              </a:rPr>
              <a:t> </a:t>
            </a:r>
            <a:r>
              <a:rPr lang="en-US" sz="2800" dirty="0">
                <a:latin typeface="Arial"/>
                <a:cs typeface="Arial"/>
              </a:rPr>
              <a:t>is</a:t>
            </a:r>
            <a:r>
              <a:rPr lang="en-US" sz="2800" spc="-35" dirty="0">
                <a:latin typeface="Arial"/>
                <a:cs typeface="Arial"/>
              </a:rPr>
              <a:t> </a:t>
            </a:r>
            <a:r>
              <a:rPr lang="en-US" sz="2800" dirty="0">
                <a:latin typeface="Arial"/>
                <a:cs typeface="Arial"/>
              </a:rPr>
              <a:t>issued</a:t>
            </a:r>
            <a:r>
              <a:rPr lang="en-US" sz="2800" spc="-60" dirty="0">
                <a:latin typeface="Arial"/>
                <a:cs typeface="Arial"/>
              </a:rPr>
              <a:t> </a:t>
            </a:r>
            <a:r>
              <a:rPr lang="en-US" sz="2800" dirty="0">
                <a:latin typeface="Arial"/>
                <a:cs typeface="Arial"/>
              </a:rPr>
              <a:t>an</a:t>
            </a:r>
            <a:r>
              <a:rPr lang="en-US" sz="2800" spc="-60" dirty="0">
                <a:latin typeface="Arial"/>
                <a:cs typeface="Arial"/>
              </a:rPr>
              <a:t> </a:t>
            </a:r>
            <a:r>
              <a:rPr lang="en-US" sz="2800" dirty="0">
                <a:latin typeface="Arial"/>
                <a:cs typeface="Arial"/>
              </a:rPr>
              <a:t>EIN</a:t>
            </a:r>
            <a:r>
              <a:rPr lang="en-US" sz="2800" spc="-55" dirty="0">
                <a:latin typeface="Arial"/>
                <a:cs typeface="Arial"/>
              </a:rPr>
              <a:t> </a:t>
            </a:r>
            <a:r>
              <a:rPr lang="en-US" sz="2800" dirty="0">
                <a:latin typeface="Arial"/>
                <a:cs typeface="Arial"/>
              </a:rPr>
              <a:t>when</a:t>
            </a:r>
            <a:r>
              <a:rPr lang="en-US" sz="2800" spc="-55" dirty="0">
                <a:latin typeface="Arial"/>
                <a:cs typeface="Arial"/>
              </a:rPr>
              <a:t> </a:t>
            </a:r>
            <a:r>
              <a:rPr lang="en-US" sz="2800" dirty="0">
                <a:latin typeface="Arial"/>
                <a:cs typeface="Arial"/>
              </a:rPr>
              <a:t>it</a:t>
            </a:r>
            <a:r>
              <a:rPr lang="en-US" sz="2800" spc="-50" dirty="0">
                <a:latin typeface="Arial"/>
                <a:cs typeface="Arial"/>
              </a:rPr>
              <a:t> </a:t>
            </a:r>
            <a:r>
              <a:rPr lang="en-US" sz="2800" dirty="0">
                <a:latin typeface="Arial"/>
                <a:cs typeface="Arial"/>
              </a:rPr>
              <a:t>is</a:t>
            </a:r>
            <a:r>
              <a:rPr lang="en-US" sz="2800" spc="-40" dirty="0">
                <a:latin typeface="Arial"/>
                <a:cs typeface="Arial"/>
              </a:rPr>
              <a:t> </a:t>
            </a:r>
            <a:r>
              <a:rPr lang="en-US" sz="2800" spc="-10" dirty="0">
                <a:latin typeface="Arial"/>
                <a:cs typeface="Arial"/>
              </a:rPr>
              <a:t>created.</a:t>
            </a:r>
            <a:endParaRPr lang="en-US" sz="2800" dirty="0">
              <a:latin typeface="Arial"/>
              <a:cs typeface="Arial"/>
            </a:endParaRPr>
          </a:p>
          <a:p>
            <a:pPr marL="760095" lvl="1" indent="-160655">
              <a:lnSpc>
                <a:spcPct val="100000"/>
              </a:lnSpc>
              <a:spcBef>
                <a:spcPts val="45"/>
              </a:spcBef>
              <a:buFont typeface="Arial"/>
              <a:buChar char="-"/>
              <a:tabLst>
                <a:tab pos="760095" algn="l"/>
              </a:tabLst>
            </a:pPr>
            <a:r>
              <a:rPr lang="en-US" sz="2800" b="1" dirty="0">
                <a:latin typeface="Arial"/>
                <a:cs typeface="Arial"/>
              </a:rPr>
              <a:t>Do</a:t>
            </a:r>
            <a:r>
              <a:rPr lang="en-US" sz="2800" b="1" spc="-10" dirty="0">
                <a:latin typeface="Arial"/>
                <a:cs typeface="Arial"/>
              </a:rPr>
              <a:t> </a:t>
            </a:r>
            <a:r>
              <a:rPr lang="en-US" sz="2800" b="1" dirty="0">
                <a:latin typeface="Arial"/>
                <a:cs typeface="Arial"/>
              </a:rPr>
              <a:t>not</a:t>
            </a:r>
            <a:r>
              <a:rPr lang="en-US" sz="2800" b="1" spc="-50" dirty="0">
                <a:latin typeface="Arial"/>
                <a:cs typeface="Arial"/>
              </a:rPr>
              <a:t> </a:t>
            </a:r>
            <a:r>
              <a:rPr lang="en-US" sz="2800" dirty="0">
                <a:latin typeface="Arial"/>
                <a:cs typeface="Arial"/>
              </a:rPr>
              <a:t>use</a:t>
            </a:r>
            <a:r>
              <a:rPr lang="en-US" sz="2800" spc="10" dirty="0">
                <a:latin typeface="Arial"/>
                <a:cs typeface="Arial"/>
              </a:rPr>
              <a:t> </a:t>
            </a:r>
            <a:r>
              <a:rPr lang="en-US" sz="2800" dirty="0">
                <a:latin typeface="Arial"/>
                <a:cs typeface="Arial"/>
              </a:rPr>
              <a:t>an</a:t>
            </a:r>
            <a:r>
              <a:rPr lang="en-US" sz="2800" spc="-50" dirty="0">
                <a:latin typeface="Arial"/>
                <a:cs typeface="Arial"/>
              </a:rPr>
              <a:t> </a:t>
            </a:r>
            <a:r>
              <a:rPr lang="en-US" sz="2800" spc="-20" dirty="0">
                <a:latin typeface="Arial"/>
                <a:cs typeface="Arial"/>
              </a:rPr>
              <a:t>individual’s</a:t>
            </a:r>
            <a:r>
              <a:rPr lang="en-US" sz="2800" spc="-25" dirty="0">
                <a:latin typeface="Arial"/>
                <a:cs typeface="Arial"/>
              </a:rPr>
              <a:t> </a:t>
            </a:r>
            <a:r>
              <a:rPr lang="en-US" sz="2800" dirty="0">
                <a:latin typeface="Arial"/>
                <a:cs typeface="Arial"/>
              </a:rPr>
              <a:t>Social</a:t>
            </a:r>
            <a:r>
              <a:rPr lang="en-US" sz="2800" spc="-85" dirty="0">
                <a:latin typeface="Arial"/>
                <a:cs typeface="Arial"/>
              </a:rPr>
              <a:t> </a:t>
            </a:r>
            <a:r>
              <a:rPr lang="en-US" sz="2800" dirty="0">
                <a:latin typeface="Arial"/>
                <a:cs typeface="Arial"/>
              </a:rPr>
              <a:t>Security</a:t>
            </a:r>
            <a:r>
              <a:rPr lang="en-US" sz="2800" spc="-35" dirty="0">
                <a:latin typeface="Arial"/>
                <a:cs typeface="Arial"/>
              </a:rPr>
              <a:t> </a:t>
            </a:r>
            <a:r>
              <a:rPr lang="en-US" sz="2800" dirty="0">
                <a:latin typeface="Arial"/>
                <a:cs typeface="Arial"/>
              </a:rPr>
              <a:t>number</a:t>
            </a:r>
            <a:r>
              <a:rPr lang="en-US" sz="2800" spc="-70" dirty="0">
                <a:latin typeface="Arial"/>
                <a:cs typeface="Arial"/>
              </a:rPr>
              <a:t> </a:t>
            </a:r>
            <a:r>
              <a:rPr lang="en-US" sz="2800" dirty="0">
                <a:latin typeface="Arial"/>
                <a:cs typeface="Arial"/>
              </a:rPr>
              <a:t>to</a:t>
            </a:r>
            <a:r>
              <a:rPr lang="en-US" sz="2800" spc="-50" dirty="0">
                <a:latin typeface="Arial"/>
                <a:cs typeface="Arial"/>
              </a:rPr>
              <a:t> </a:t>
            </a:r>
            <a:r>
              <a:rPr lang="en-US" sz="2800" dirty="0">
                <a:latin typeface="Arial"/>
                <a:cs typeface="Arial"/>
              </a:rPr>
              <a:t>open</a:t>
            </a:r>
            <a:r>
              <a:rPr lang="en-US" sz="2800" spc="-45" dirty="0">
                <a:latin typeface="Arial"/>
                <a:cs typeface="Arial"/>
              </a:rPr>
              <a:t> </a:t>
            </a:r>
            <a:r>
              <a:rPr lang="en-US" sz="2800" dirty="0">
                <a:latin typeface="Arial"/>
                <a:cs typeface="Arial"/>
              </a:rPr>
              <a:t>an</a:t>
            </a:r>
            <a:r>
              <a:rPr lang="en-US" sz="2800" spc="-50" dirty="0">
                <a:latin typeface="Arial"/>
                <a:cs typeface="Arial"/>
              </a:rPr>
              <a:t> </a:t>
            </a:r>
            <a:r>
              <a:rPr lang="en-US" sz="2800" spc="-10" dirty="0">
                <a:latin typeface="Arial"/>
                <a:cs typeface="Arial"/>
              </a:rPr>
              <a:t>account.</a:t>
            </a:r>
          </a:p>
          <a:p>
            <a:pPr marL="760095" lvl="1" indent="-160655">
              <a:lnSpc>
                <a:spcPct val="100000"/>
              </a:lnSpc>
              <a:spcBef>
                <a:spcPts val="45"/>
              </a:spcBef>
              <a:buFont typeface="Arial"/>
              <a:buChar char="-"/>
              <a:tabLst>
                <a:tab pos="760095" algn="l"/>
              </a:tabLst>
            </a:pPr>
            <a:r>
              <a:rPr lang="en-US" sz="2800" spc="-10" dirty="0">
                <a:latin typeface="Arial"/>
                <a:cs typeface="Arial"/>
              </a:rPr>
              <a:t>International Chapters must follow local guidelines for non-profit organizations to open/manage bank accounts.</a:t>
            </a:r>
            <a:endParaRPr lang="en-US" sz="2800" dirty="0">
              <a:latin typeface="Arial"/>
              <a:cs typeface="Arial"/>
            </a:endParaRPr>
          </a:p>
          <a:p>
            <a:pPr marL="355600" indent="-292100">
              <a:lnSpc>
                <a:spcPct val="100000"/>
              </a:lnSpc>
              <a:spcBef>
                <a:spcPts val="2825"/>
              </a:spcBef>
              <a:buFont typeface="Arial"/>
              <a:buChar char="•"/>
              <a:tabLst>
                <a:tab pos="355600" algn="l"/>
              </a:tabLst>
            </a:pPr>
            <a:r>
              <a:rPr lang="en-US" sz="2800" dirty="0">
                <a:latin typeface="Arial"/>
                <a:cs typeface="Arial"/>
              </a:rPr>
              <a:t>All</a:t>
            </a:r>
            <a:r>
              <a:rPr lang="en-US" sz="2800" spc="-114" dirty="0">
                <a:latin typeface="Arial"/>
                <a:cs typeface="Arial"/>
              </a:rPr>
              <a:t> </a:t>
            </a:r>
            <a:r>
              <a:rPr lang="en-US" sz="2800" dirty="0">
                <a:latin typeface="Arial"/>
                <a:cs typeface="Arial"/>
              </a:rPr>
              <a:t>Chapters</a:t>
            </a:r>
            <a:r>
              <a:rPr lang="en-US" sz="2800" spc="-60" dirty="0">
                <a:latin typeface="Arial"/>
                <a:cs typeface="Arial"/>
              </a:rPr>
              <a:t> </a:t>
            </a:r>
            <a:r>
              <a:rPr lang="en-US" sz="2800" dirty="0">
                <a:latin typeface="Arial"/>
                <a:cs typeface="Arial"/>
              </a:rPr>
              <a:t>should</a:t>
            </a:r>
            <a:r>
              <a:rPr lang="en-US" sz="2800" spc="-80" dirty="0">
                <a:latin typeface="Arial"/>
                <a:cs typeface="Arial"/>
              </a:rPr>
              <a:t> </a:t>
            </a:r>
            <a:r>
              <a:rPr lang="en-US" sz="2800" dirty="0">
                <a:latin typeface="Arial"/>
                <a:cs typeface="Arial"/>
              </a:rPr>
              <a:t>have</a:t>
            </a:r>
            <a:r>
              <a:rPr lang="en-US" sz="2800" spc="-90" dirty="0">
                <a:latin typeface="Arial"/>
                <a:cs typeface="Arial"/>
              </a:rPr>
              <a:t> </a:t>
            </a:r>
            <a:r>
              <a:rPr lang="en-US" sz="2800" dirty="0">
                <a:latin typeface="Arial"/>
                <a:cs typeface="Arial"/>
              </a:rPr>
              <a:t>polices</a:t>
            </a:r>
            <a:r>
              <a:rPr lang="en-US" sz="2800" spc="-60" dirty="0">
                <a:latin typeface="Arial"/>
                <a:cs typeface="Arial"/>
              </a:rPr>
              <a:t> </a:t>
            </a:r>
            <a:r>
              <a:rPr lang="en-US" sz="2800" spc="-10" dirty="0">
                <a:latin typeface="Arial"/>
                <a:cs typeface="Arial"/>
              </a:rPr>
              <a:t>related</a:t>
            </a:r>
            <a:r>
              <a:rPr lang="en-US" sz="2800" spc="-75" dirty="0">
                <a:latin typeface="Arial"/>
                <a:cs typeface="Arial"/>
              </a:rPr>
              <a:t> </a:t>
            </a:r>
            <a:r>
              <a:rPr lang="en-US" sz="2800" dirty="0">
                <a:latin typeface="Arial"/>
                <a:cs typeface="Arial"/>
              </a:rPr>
              <a:t>to</a:t>
            </a:r>
            <a:r>
              <a:rPr lang="en-US" sz="2800" spc="-85" dirty="0">
                <a:latin typeface="Arial"/>
                <a:cs typeface="Arial"/>
              </a:rPr>
              <a:t> </a:t>
            </a:r>
            <a:r>
              <a:rPr lang="en-US" sz="2800" dirty="0">
                <a:latin typeface="Arial"/>
                <a:cs typeface="Arial"/>
              </a:rPr>
              <a:t>banking</a:t>
            </a:r>
            <a:r>
              <a:rPr lang="en-US" sz="2800" spc="-95" dirty="0">
                <a:latin typeface="Arial"/>
                <a:cs typeface="Arial"/>
              </a:rPr>
              <a:t> </a:t>
            </a:r>
            <a:r>
              <a:rPr lang="en-US" sz="2800" spc="-10" dirty="0">
                <a:latin typeface="Arial"/>
                <a:cs typeface="Arial"/>
              </a:rPr>
              <a:t>procedures.</a:t>
            </a:r>
            <a:endParaRPr lang="en-US" sz="2800" dirty="0">
              <a:latin typeface="Arial"/>
              <a:cs typeface="Arial"/>
            </a:endParaRPr>
          </a:p>
          <a:p>
            <a:pPr marL="823594" indent="-292735">
              <a:lnSpc>
                <a:spcPts val="2865"/>
              </a:lnSpc>
              <a:spcBef>
                <a:spcPts val="50"/>
              </a:spcBef>
              <a:buFont typeface="Arial"/>
              <a:buChar char="•"/>
              <a:tabLst>
                <a:tab pos="823594" algn="l"/>
              </a:tabLst>
            </a:pPr>
            <a:r>
              <a:rPr lang="en-US" sz="2800" dirty="0">
                <a:latin typeface="Arial"/>
                <a:cs typeface="Arial"/>
              </a:rPr>
              <a:t>Who</a:t>
            </a:r>
            <a:r>
              <a:rPr lang="en-US" sz="2800" spc="-55" dirty="0">
                <a:latin typeface="Arial"/>
                <a:cs typeface="Arial"/>
              </a:rPr>
              <a:t> </a:t>
            </a:r>
            <a:r>
              <a:rPr lang="en-US" sz="2800" dirty="0">
                <a:latin typeface="Arial"/>
                <a:cs typeface="Arial"/>
              </a:rPr>
              <a:t>is</a:t>
            </a:r>
            <a:r>
              <a:rPr lang="en-US" sz="2800" spc="-95" dirty="0">
                <a:latin typeface="Arial"/>
                <a:cs typeface="Arial"/>
              </a:rPr>
              <a:t> </a:t>
            </a:r>
            <a:r>
              <a:rPr lang="en-US" sz="2800" spc="-10" dirty="0">
                <a:latin typeface="Arial"/>
                <a:cs typeface="Arial"/>
              </a:rPr>
              <a:t>authorized</a:t>
            </a:r>
            <a:r>
              <a:rPr lang="en-US" sz="2800" spc="-40" dirty="0">
                <a:latin typeface="Arial"/>
                <a:cs typeface="Arial"/>
              </a:rPr>
              <a:t> </a:t>
            </a:r>
            <a:r>
              <a:rPr lang="en-US" sz="2800" dirty="0">
                <a:latin typeface="Arial"/>
                <a:cs typeface="Arial"/>
              </a:rPr>
              <a:t>to</a:t>
            </a:r>
            <a:r>
              <a:rPr lang="en-US" sz="2800" spc="-55" dirty="0">
                <a:latin typeface="Arial"/>
                <a:cs typeface="Arial"/>
              </a:rPr>
              <a:t> </a:t>
            </a:r>
            <a:r>
              <a:rPr lang="en-US" sz="2800" dirty="0">
                <a:latin typeface="Arial"/>
                <a:cs typeface="Arial"/>
              </a:rPr>
              <a:t>change</a:t>
            </a:r>
            <a:r>
              <a:rPr lang="en-US" sz="2800" spc="-55" dirty="0">
                <a:latin typeface="Arial"/>
                <a:cs typeface="Arial"/>
              </a:rPr>
              <a:t> </a:t>
            </a:r>
            <a:r>
              <a:rPr lang="en-US" sz="2800" spc="-10" dirty="0">
                <a:latin typeface="Arial"/>
                <a:cs typeface="Arial"/>
              </a:rPr>
              <a:t>accounts.</a:t>
            </a:r>
            <a:endParaRPr lang="en-US" sz="2800" dirty="0">
              <a:latin typeface="Arial"/>
              <a:cs typeface="Arial"/>
            </a:endParaRPr>
          </a:p>
          <a:p>
            <a:pPr marL="823594" indent="-292735">
              <a:lnSpc>
                <a:spcPts val="2865"/>
              </a:lnSpc>
              <a:buFont typeface="Arial"/>
              <a:buChar char="•"/>
              <a:tabLst>
                <a:tab pos="823594" algn="l"/>
              </a:tabLst>
            </a:pPr>
            <a:r>
              <a:rPr lang="en-US" sz="2800" dirty="0">
                <a:latin typeface="Arial"/>
                <a:cs typeface="Arial"/>
              </a:rPr>
              <a:t>Who</a:t>
            </a:r>
            <a:r>
              <a:rPr lang="en-US" sz="2800" spc="-50" dirty="0">
                <a:latin typeface="Arial"/>
                <a:cs typeface="Arial"/>
              </a:rPr>
              <a:t> </a:t>
            </a:r>
            <a:r>
              <a:rPr lang="en-US" sz="2800" dirty="0">
                <a:latin typeface="Arial"/>
                <a:cs typeface="Arial"/>
              </a:rPr>
              <a:t>has</a:t>
            </a:r>
            <a:r>
              <a:rPr lang="en-US" sz="2800" spc="-90" dirty="0">
                <a:latin typeface="Arial"/>
                <a:cs typeface="Arial"/>
              </a:rPr>
              <a:t> </a:t>
            </a:r>
            <a:r>
              <a:rPr lang="en-US" sz="2800" dirty="0">
                <a:latin typeface="Arial"/>
                <a:cs typeface="Arial"/>
              </a:rPr>
              <a:t>access</a:t>
            </a:r>
            <a:r>
              <a:rPr lang="en-US" sz="2800" spc="-20" dirty="0">
                <a:latin typeface="Arial"/>
                <a:cs typeface="Arial"/>
              </a:rPr>
              <a:t> </a:t>
            </a:r>
            <a:r>
              <a:rPr lang="en-US" sz="2800" dirty="0">
                <a:latin typeface="Arial"/>
                <a:cs typeface="Arial"/>
              </a:rPr>
              <a:t>and</a:t>
            </a:r>
            <a:r>
              <a:rPr lang="en-US" sz="2800" spc="-45" dirty="0">
                <a:latin typeface="Arial"/>
                <a:cs typeface="Arial"/>
              </a:rPr>
              <a:t> </a:t>
            </a:r>
            <a:r>
              <a:rPr lang="en-US" sz="2800" dirty="0">
                <a:latin typeface="Arial"/>
                <a:cs typeface="Arial"/>
              </a:rPr>
              <a:t>can</a:t>
            </a:r>
            <a:r>
              <a:rPr lang="en-US" sz="2800" spc="-45" dirty="0">
                <a:latin typeface="Arial"/>
                <a:cs typeface="Arial"/>
              </a:rPr>
              <a:t> </a:t>
            </a:r>
            <a:r>
              <a:rPr lang="en-US" sz="2800" dirty="0">
                <a:latin typeface="Arial"/>
                <a:cs typeface="Arial"/>
              </a:rPr>
              <a:t>sign,</a:t>
            </a:r>
            <a:r>
              <a:rPr lang="en-US" sz="2800" spc="-50" dirty="0">
                <a:latin typeface="Arial"/>
                <a:cs typeface="Arial"/>
              </a:rPr>
              <a:t> </a:t>
            </a:r>
            <a:r>
              <a:rPr lang="en-US" sz="2800" dirty="0">
                <a:latin typeface="Arial"/>
                <a:cs typeface="Arial"/>
              </a:rPr>
              <a:t>how</a:t>
            </a:r>
            <a:r>
              <a:rPr lang="en-US" sz="2800" spc="-50" dirty="0">
                <a:latin typeface="Arial"/>
                <a:cs typeface="Arial"/>
              </a:rPr>
              <a:t> </a:t>
            </a:r>
            <a:r>
              <a:rPr lang="en-US" sz="2800" dirty="0">
                <a:latin typeface="Arial"/>
                <a:cs typeface="Arial"/>
              </a:rPr>
              <a:t>many</a:t>
            </a:r>
            <a:r>
              <a:rPr lang="en-US" sz="2800" spc="-35" dirty="0">
                <a:latin typeface="Arial"/>
                <a:cs typeface="Arial"/>
              </a:rPr>
              <a:t> </a:t>
            </a:r>
            <a:r>
              <a:rPr lang="en-US" sz="2800" spc="-10" dirty="0">
                <a:latin typeface="Arial"/>
                <a:cs typeface="Arial"/>
              </a:rPr>
              <a:t>signatures,</a:t>
            </a:r>
            <a:r>
              <a:rPr lang="en-US" sz="2800" spc="-55" dirty="0">
                <a:latin typeface="Arial"/>
                <a:cs typeface="Arial"/>
              </a:rPr>
              <a:t> </a:t>
            </a:r>
            <a:r>
              <a:rPr lang="en-US" sz="2800" spc="-20" dirty="0">
                <a:latin typeface="Arial"/>
                <a:cs typeface="Arial"/>
              </a:rPr>
              <a:t>etc.</a:t>
            </a:r>
            <a:endParaRPr lang="en-US" sz="2800" dirty="0">
              <a:latin typeface="Arial"/>
              <a:cs typeface="Arial"/>
            </a:endParaRPr>
          </a:p>
          <a:p>
            <a:pPr marL="823594" marR="142875" indent="-292735">
              <a:lnSpc>
                <a:spcPts val="2850"/>
              </a:lnSpc>
              <a:spcBef>
                <a:spcPts val="170"/>
              </a:spcBef>
              <a:buFont typeface="Arial"/>
              <a:buChar char="•"/>
              <a:tabLst>
                <a:tab pos="823594" algn="l"/>
                <a:tab pos="8931910" algn="l"/>
              </a:tabLst>
            </a:pPr>
            <a:r>
              <a:rPr lang="en-US" sz="2800" dirty="0">
                <a:latin typeface="Arial"/>
                <a:cs typeface="Arial"/>
              </a:rPr>
              <a:t>Bank</a:t>
            </a:r>
            <a:r>
              <a:rPr lang="en-US" sz="2800" spc="-100" dirty="0">
                <a:latin typeface="Arial"/>
                <a:cs typeface="Arial"/>
              </a:rPr>
              <a:t> </a:t>
            </a:r>
            <a:r>
              <a:rPr lang="en-US" sz="2800" dirty="0">
                <a:latin typeface="Arial"/>
                <a:cs typeface="Arial"/>
              </a:rPr>
              <a:t>accounts</a:t>
            </a:r>
            <a:r>
              <a:rPr lang="en-US" sz="2800" spc="-30" dirty="0">
                <a:latin typeface="Arial"/>
                <a:cs typeface="Arial"/>
              </a:rPr>
              <a:t> </a:t>
            </a:r>
            <a:r>
              <a:rPr lang="en-US" sz="2800" dirty="0">
                <a:latin typeface="Arial"/>
                <a:cs typeface="Arial"/>
              </a:rPr>
              <a:t>are</a:t>
            </a:r>
            <a:r>
              <a:rPr lang="en-US" sz="2800" spc="-60" dirty="0">
                <a:latin typeface="Arial"/>
                <a:cs typeface="Arial"/>
              </a:rPr>
              <a:t> </a:t>
            </a:r>
            <a:r>
              <a:rPr lang="en-US" sz="2800" dirty="0">
                <a:latin typeface="Arial"/>
                <a:cs typeface="Arial"/>
              </a:rPr>
              <a:t>managed</a:t>
            </a:r>
            <a:r>
              <a:rPr lang="en-US" sz="2800" spc="-55" dirty="0">
                <a:latin typeface="Arial"/>
                <a:cs typeface="Arial"/>
              </a:rPr>
              <a:t> </a:t>
            </a:r>
            <a:r>
              <a:rPr lang="en-US" sz="2800" dirty="0">
                <a:latin typeface="Arial"/>
                <a:cs typeface="Arial"/>
              </a:rPr>
              <a:t>by</a:t>
            </a:r>
            <a:r>
              <a:rPr lang="en-US" sz="2800" spc="-40" dirty="0">
                <a:latin typeface="Arial"/>
                <a:cs typeface="Arial"/>
              </a:rPr>
              <a:t> </a:t>
            </a:r>
            <a:r>
              <a:rPr lang="en-US" sz="2800" dirty="0">
                <a:latin typeface="Arial"/>
                <a:cs typeface="Arial"/>
              </a:rPr>
              <a:t>the</a:t>
            </a:r>
            <a:r>
              <a:rPr lang="en-US" sz="2800" spc="-60" dirty="0">
                <a:latin typeface="Arial"/>
                <a:cs typeface="Arial"/>
              </a:rPr>
              <a:t> C</a:t>
            </a:r>
            <a:r>
              <a:rPr lang="en-US" sz="2800" spc="-10" dirty="0">
                <a:latin typeface="Arial"/>
                <a:cs typeface="Arial"/>
              </a:rPr>
              <a:t>hapters</a:t>
            </a:r>
            <a:r>
              <a:rPr lang="en-US" sz="2800" spc="-30" dirty="0">
                <a:latin typeface="Arial"/>
                <a:cs typeface="Arial"/>
              </a:rPr>
              <a:t> </a:t>
            </a:r>
            <a:r>
              <a:rPr lang="en-US" sz="2800" dirty="0">
                <a:latin typeface="Arial"/>
                <a:cs typeface="Arial"/>
              </a:rPr>
              <a:t>and</a:t>
            </a:r>
            <a:r>
              <a:rPr lang="en-US" sz="2800" spc="-50" dirty="0">
                <a:latin typeface="Arial"/>
                <a:cs typeface="Arial"/>
              </a:rPr>
              <a:t> </a:t>
            </a:r>
            <a:r>
              <a:rPr lang="en-US" sz="2800" dirty="0">
                <a:latin typeface="Arial"/>
                <a:cs typeface="Arial"/>
              </a:rPr>
              <a:t>not</a:t>
            </a:r>
            <a:r>
              <a:rPr lang="en-US" sz="2800" spc="-114" dirty="0">
                <a:latin typeface="Arial"/>
                <a:cs typeface="Arial"/>
              </a:rPr>
              <a:t> </a:t>
            </a:r>
            <a:r>
              <a:rPr lang="en-US" sz="2800" dirty="0">
                <a:latin typeface="Arial"/>
                <a:cs typeface="Arial"/>
              </a:rPr>
              <a:t>MPI, and it</a:t>
            </a:r>
            <a:r>
              <a:rPr lang="en-US" sz="2800" spc="-120" dirty="0">
                <a:latin typeface="Arial"/>
                <a:cs typeface="Arial"/>
              </a:rPr>
              <a:t> </a:t>
            </a:r>
            <a:r>
              <a:rPr lang="en-US" sz="2800" dirty="0">
                <a:latin typeface="Arial"/>
                <a:cs typeface="Arial"/>
              </a:rPr>
              <a:t>is</a:t>
            </a:r>
            <a:r>
              <a:rPr lang="en-US" sz="2800" spc="-95" dirty="0">
                <a:latin typeface="Arial"/>
                <a:cs typeface="Arial"/>
              </a:rPr>
              <a:t> </a:t>
            </a:r>
            <a:r>
              <a:rPr lang="en-US" sz="2800" dirty="0">
                <a:latin typeface="Arial"/>
                <a:cs typeface="Arial"/>
              </a:rPr>
              <a:t>the</a:t>
            </a:r>
            <a:r>
              <a:rPr lang="en-US" sz="2800" spc="-60" dirty="0">
                <a:latin typeface="Arial"/>
                <a:cs typeface="Arial"/>
              </a:rPr>
              <a:t> C</a:t>
            </a:r>
            <a:r>
              <a:rPr lang="en-US" sz="2800" spc="-10" dirty="0">
                <a:latin typeface="Arial"/>
                <a:cs typeface="Arial"/>
              </a:rPr>
              <a:t>hapters'</a:t>
            </a:r>
            <a:r>
              <a:rPr lang="en-US" sz="2800" spc="-30" dirty="0">
                <a:latin typeface="Arial"/>
                <a:cs typeface="Arial"/>
              </a:rPr>
              <a:t> </a:t>
            </a:r>
            <a:r>
              <a:rPr lang="en-US" sz="2800" spc="-10" dirty="0">
                <a:latin typeface="Arial"/>
                <a:cs typeface="Arial"/>
              </a:rPr>
              <a:t>responsibility</a:t>
            </a:r>
            <a:r>
              <a:rPr lang="en-US" sz="2800" spc="-35" dirty="0">
                <a:latin typeface="Arial"/>
                <a:cs typeface="Arial"/>
              </a:rPr>
              <a:t> </a:t>
            </a:r>
            <a:r>
              <a:rPr lang="en-US" sz="2800" dirty="0">
                <a:latin typeface="Arial"/>
                <a:cs typeface="Arial"/>
              </a:rPr>
              <a:t>to</a:t>
            </a:r>
            <a:r>
              <a:rPr lang="en-US" sz="2800" spc="-55" dirty="0">
                <a:latin typeface="Arial"/>
                <a:cs typeface="Arial"/>
              </a:rPr>
              <a:t> </a:t>
            </a:r>
            <a:r>
              <a:rPr lang="en-US" sz="2800" dirty="0">
                <a:latin typeface="Arial"/>
                <a:cs typeface="Arial"/>
              </a:rPr>
              <a:t>ensure</a:t>
            </a:r>
            <a:r>
              <a:rPr lang="en-US" sz="2800" spc="-55" dirty="0">
                <a:latin typeface="Arial"/>
                <a:cs typeface="Arial"/>
              </a:rPr>
              <a:t> </a:t>
            </a:r>
            <a:r>
              <a:rPr lang="en-US" sz="2800" dirty="0">
                <a:latin typeface="Arial"/>
                <a:cs typeface="Arial"/>
              </a:rPr>
              <a:t>secure</a:t>
            </a:r>
            <a:r>
              <a:rPr lang="en-US" sz="2800" spc="-55" dirty="0">
                <a:latin typeface="Arial"/>
                <a:cs typeface="Arial"/>
              </a:rPr>
              <a:t> </a:t>
            </a:r>
            <a:r>
              <a:rPr lang="en-US" sz="2800" dirty="0">
                <a:latin typeface="Arial"/>
                <a:cs typeface="Arial"/>
              </a:rPr>
              <a:t>management</a:t>
            </a:r>
            <a:r>
              <a:rPr lang="en-US" sz="2800" spc="85" dirty="0">
                <a:latin typeface="Arial"/>
                <a:cs typeface="Arial"/>
              </a:rPr>
              <a:t> </a:t>
            </a:r>
            <a:r>
              <a:rPr lang="en-US" sz="2800" spc="-25" dirty="0">
                <a:latin typeface="Arial"/>
                <a:cs typeface="Arial"/>
              </a:rPr>
              <a:t>of </a:t>
            </a:r>
            <a:r>
              <a:rPr lang="en-US" sz="2800" dirty="0">
                <a:latin typeface="Arial"/>
                <a:cs typeface="Arial"/>
              </a:rPr>
              <a:t>all</a:t>
            </a:r>
            <a:r>
              <a:rPr lang="en-US" sz="2800" spc="-30" dirty="0">
                <a:latin typeface="Arial"/>
                <a:cs typeface="Arial"/>
              </a:rPr>
              <a:t> </a:t>
            </a:r>
            <a:r>
              <a:rPr lang="en-US" sz="2800" spc="-10" dirty="0">
                <a:latin typeface="Arial"/>
                <a:cs typeface="Arial"/>
              </a:rPr>
              <a:t>finances.</a:t>
            </a:r>
            <a:endParaRPr lang="en-US" sz="2800" dirty="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2" name="object 2"/>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algn="l">
              <a:lnSpc>
                <a:spcPct val="100000"/>
              </a:lnSpc>
              <a:spcBef>
                <a:spcPts val="105"/>
              </a:spcBef>
            </a:pPr>
            <a:r>
              <a:rPr lang="en-US" sz="6000" b="1">
                <a:solidFill>
                  <a:srgbClr val="FFFFFF"/>
                </a:solidFill>
                <a:latin typeface="Arial"/>
                <a:cs typeface="Arial"/>
              </a:rPr>
              <a:t>BANKING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790257" y="2459437"/>
            <a:ext cx="17025620" cy="6081152"/>
          </a:xfrm>
          <a:prstGeom prst="rect">
            <a:avLst/>
          </a:prstGeom>
        </p:spPr>
        <p:txBody>
          <a:bodyPr vert="horz" wrap="square" lIns="0" tIns="12700" rIns="0" bIns="0" rtlCol="0">
            <a:spAutoFit/>
          </a:bodyPr>
          <a:lstStyle/>
          <a:p>
            <a:pPr marL="63500">
              <a:lnSpc>
                <a:spcPts val="2865"/>
              </a:lnSpc>
              <a:spcBef>
                <a:spcPts val="2810"/>
              </a:spcBef>
            </a:pPr>
            <a:r>
              <a:rPr sz="2800" b="1" dirty="0">
                <a:solidFill>
                  <a:srgbClr val="0A5A8C"/>
                </a:solidFill>
                <a:latin typeface="Arial"/>
                <a:cs typeface="Arial"/>
              </a:rPr>
              <a:t>Savings</a:t>
            </a:r>
            <a:r>
              <a:rPr sz="2800" b="1" spc="-70" dirty="0">
                <a:solidFill>
                  <a:srgbClr val="0A5A8C"/>
                </a:solidFill>
                <a:latin typeface="Arial"/>
                <a:cs typeface="Arial"/>
              </a:rPr>
              <a:t> </a:t>
            </a:r>
            <a:r>
              <a:rPr sz="2800" b="1" spc="-10" dirty="0">
                <a:solidFill>
                  <a:srgbClr val="0A5A8C"/>
                </a:solidFill>
                <a:latin typeface="Arial"/>
                <a:cs typeface="Arial"/>
              </a:rPr>
              <a:t>Accounts</a:t>
            </a:r>
            <a:endParaRPr sz="2800" dirty="0">
              <a:latin typeface="Arial"/>
              <a:cs typeface="Arial"/>
            </a:endParaRPr>
          </a:p>
          <a:p>
            <a:pPr marL="63500" marR="163830">
              <a:lnSpc>
                <a:spcPts val="2930"/>
              </a:lnSpc>
              <a:spcBef>
                <a:spcPts val="45"/>
              </a:spcBef>
            </a:pPr>
            <a:endParaRPr lang="en-US" sz="2800" dirty="0">
              <a:latin typeface="Arial"/>
              <a:cs typeface="Arial"/>
            </a:endParaRPr>
          </a:p>
          <a:p>
            <a:pPr marL="63500" marR="163830">
              <a:lnSpc>
                <a:spcPts val="2930"/>
              </a:lnSpc>
              <a:spcBef>
                <a:spcPts val="45"/>
              </a:spcBef>
            </a:pPr>
            <a:r>
              <a:rPr sz="2800" dirty="0">
                <a:latin typeface="Arial"/>
                <a:cs typeface="Arial"/>
              </a:rPr>
              <a:t>In</a:t>
            </a:r>
            <a:r>
              <a:rPr sz="2800" spc="-50" dirty="0">
                <a:latin typeface="Arial"/>
                <a:cs typeface="Arial"/>
              </a:rPr>
              <a:t> </a:t>
            </a:r>
            <a:r>
              <a:rPr sz="2800" dirty="0">
                <a:latin typeface="Arial"/>
                <a:cs typeface="Arial"/>
              </a:rPr>
              <a:t>planning</a:t>
            </a:r>
            <a:r>
              <a:rPr sz="2800" spc="5" dirty="0">
                <a:latin typeface="Arial"/>
                <a:cs typeface="Arial"/>
              </a:rPr>
              <a:t> </a:t>
            </a:r>
            <a:r>
              <a:rPr sz="2800" dirty="0">
                <a:latin typeface="Arial"/>
                <a:cs typeface="Arial"/>
              </a:rPr>
              <a:t>the</a:t>
            </a:r>
            <a:r>
              <a:rPr sz="2800" spc="-50" dirty="0">
                <a:latin typeface="Arial"/>
                <a:cs typeface="Arial"/>
              </a:rPr>
              <a:t> </a:t>
            </a:r>
            <a:r>
              <a:rPr sz="2800" dirty="0">
                <a:latin typeface="Arial"/>
                <a:cs typeface="Arial"/>
              </a:rPr>
              <a:t>budget,</a:t>
            </a:r>
            <a:r>
              <a:rPr sz="2800" spc="-55" dirty="0">
                <a:latin typeface="Arial"/>
                <a:cs typeface="Arial"/>
              </a:rPr>
              <a:t> </a:t>
            </a:r>
            <a:r>
              <a:rPr sz="2800" dirty="0">
                <a:latin typeface="Arial"/>
                <a:cs typeface="Arial"/>
              </a:rPr>
              <a:t>it</a:t>
            </a:r>
            <a:r>
              <a:rPr sz="2800" spc="-35" dirty="0">
                <a:latin typeface="Arial"/>
                <a:cs typeface="Arial"/>
              </a:rPr>
              <a:t> </a:t>
            </a:r>
            <a:r>
              <a:rPr sz="2800" dirty="0">
                <a:latin typeface="Arial"/>
                <a:cs typeface="Arial"/>
              </a:rPr>
              <a:t>is</a:t>
            </a:r>
            <a:r>
              <a:rPr sz="2800" spc="-90" dirty="0">
                <a:latin typeface="Arial"/>
                <a:cs typeface="Arial"/>
              </a:rPr>
              <a:t> </a:t>
            </a:r>
            <a:r>
              <a:rPr sz="2800" dirty="0">
                <a:latin typeface="Arial"/>
                <a:cs typeface="Arial"/>
              </a:rPr>
              <a:t>not</a:t>
            </a:r>
            <a:r>
              <a:rPr sz="2800" spc="-35" dirty="0">
                <a:latin typeface="Arial"/>
                <a:cs typeface="Arial"/>
              </a:rPr>
              <a:t> </a:t>
            </a:r>
            <a:r>
              <a:rPr sz="2800" spc="-10" dirty="0">
                <a:latin typeface="Arial"/>
                <a:cs typeface="Arial"/>
              </a:rPr>
              <a:t>uncommon</a:t>
            </a:r>
            <a:r>
              <a:rPr sz="2800" spc="-50" dirty="0">
                <a:latin typeface="Arial"/>
                <a:cs typeface="Arial"/>
              </a:rPr>
              <a:t> </a:t>
            </a:r>
            <a:r>
              <a:rPr sz="2800" dirty="0">
                <a:latin typeface="Arial"/>
                <a:cs typeface="Arial"/>
              </a:rPr>
              <a:t>for</a:t>
            </a:r>
            <a:r>
              <a:rPr sz="2800" spc="5" dirty="0">
                <a:latin typeface="Arial"/>
                <a:cs typeface="Arial"/>
              </a:rPr>
              <a:t> </a:t>
            </a:r>
            <a:r>
              <a:rPr lang="en-US" sz="2800" spc="5" dirty="0">
                <a:latin typeface="Arial"/>
                <a:cs typeface="Arial"/>
              </a:rPr>
              <a:t>C</a:t>
            </a:r>
            <a:r>
              <a:rPr sz="2800" spc="-10" dirty="0">
                <a:latin typeface="Arial"/>
                <a:cs typeface="Arial"/>
              </a:rPr>
              <a:t>hapters</a:t>
            </a:r>
            <a:r>
              <a:rPr sz="2800" spc="-30" dirty="0">
                <a:latin typeface="Arial"/>
                <a:cs typeface="Arial"/>
              </a:rPr>
              <a:t> </a:t>
            </a:r>
            <a:r>
              <a:rPr sz="2800" dirty="0">
                <a:latin typeface="Arial"/>
                <a:cs typeface="Arial"/>
              </a:rPr>
              <a:t>to</a:t>
            </a:r>
            <a:r>
              <a:rPr sz="2800" spc="-50" dirty="0">
                <a:latin typeface="Arial"/>
                <a:cs typeface="Arial"/>
              </a:rPr>
              <a:t> </a:t>
            </a:r>
            <a:r>
              <a:rPr sz="2800" dirty="0">
                <a:latin typeface="Arial"/>
                <a:cs typeface="Arial"/>
              </a:rPr>
              <a:t>have</a:t>
            </a:r>
            <a:r>
              <a:rPr sz="2800" spc="-50" dirty="0">
                <a:latin typeface="Arial"/>
                <a:cs typeface="Arial"/>
              </a:rPr>
              <a:t> </a:t>
            </a:r>
            <a:r>
              <a:rPr sz="2800" spc="-10" dirty="0">
                <a:latin typeface="Arial"/>
                <a:cs typeface="Arial"/>
              </a:rPr>
              <a:t>contingency</a:t>
            </a:r>
            <a:r>
              <a:rPr sz="2800" spc="-30" dirty="0">
                <a:latin typeface="Arial"/>
                <a:cs typeface="Arial"/>
              </a:rPr>
              <a:t> </a:t>
            </a:r>
            <a:r>
              <a:rPr sz="2800" dirty="0">
                <a:latin typeface="Arial"/>
                <a:cs typeface="Arial"/>
              </a:rPr>
              <a:t>savings</a:t>
            </a:r>
            <a:r>
              <a:rPr sz="2800" spc="-30" dirty="0">
                <a:latin typeface="Arial"/>
                <a:cs typeface="Arial"/>
              </a:rPr>
              <a:t> </a:t>
            </a:r>
            <a:r>
              <a:rPr sz="2800" spc="-10" dirty="0">
                <a:latin typeface="Arial"/>
                <a:cs typeface="Arial"/>
              </a:rPr>
              <a:t>accounts</a:t>
            </a:r>
            <a:r>
              <a:rPr sz="2800" spc="-90" dirty="0">
                <a:latin typeface="Arial"/>
                <a:cs typeface="Arial"/>
              </a:rPr>
              <a:t> </a:t>
            </a:r>
            <a:r>
              <a:rPr sz="2800" dirty="0">
                <a:latin typeface="Arial"/>
                <a:cs typeface="Arial"/>
              </a:rPr>
              <a:t>or</a:t>
            </a:r>
            <a:r>
              <a:rPr sz="2800" spc="-70" dirty="0">
                <a:latin typeface="Arial"/>
                <a:cs typeface="Arial"/>
              </a:rPr>
              <a:t> </a:t>
            </a:r>
            <a:r>
              <a:rPr sz="2800" dirty="0">
                <a:latin typeface="Arial"/>
                <a:cs typeface="Arial"/>
              </a:rPr>
              <a:t>other</a:t>
            </a:r>
            <a:r>
              <a:rPr sz="2800" spc="-60" dirty="0">
                <a:latin typeface="Arial"/>
                <a:cs typeface="Arial"/>
              </a:rPr>
              <a:t> </a:t>
            </a:r>
            <a:r>
              <a:rPr sz="2800" spc="-40" dirty="0">
                <a:latin typeface="Arial"/>
                <a:cs typeface="Arial"/>
              </a:rPr>
              <a:t>interest-</a:t>
            </a:r>
            <a:r>
              <a:rPr sz="2800" dirty="0">
                <a:latin typeface="Arial"/>
                <a:cs typeface="Arial"/>
              </a:rPr>
              <a:t>bearing</a:t>
            </a:r>
            <a:r>
              <a:rPr sz="2800" spc="-65" dirty="0">
                <a:latin typeface="Arial"/>
                <a:cs typeface="Arial"/>
              </a:rPr>
              <a:t> </a:t>
            </a:r>
            <a:r>
              <a:rPr sz="2800" dirty="0">
                <a:latin typeface="Arial"/>
                <a:cs typeface="Arial"/>
              </a:rPr>
              <a:t>accounts</a:t>
            </a:r>
            <a:r>
              <a:rPr sz="2800" spc="-55" dirty="0">
                <a:latin typeface="Arial"/>
                <a:cs typeface="Arial"/>
              </a:rPr>
              <a:t> </a:t>
            </a:r>
            <a:r>
              <a:rPr sz="2800" dirty="0">
                <a:latin typeface="Arial"/>
                <a:cs typeface="Arial"/>
              </a:rPr>
              <a:t>for</a:t>
            </a:r>
            <a:r>
              <a:rPr sz="2800" spc="-65" dirty="0">
                <a:latin typeface="Arial"/>
                <a:cs typeface="Arial"/>
              </a:rPr>
              <a:t> </a:t>
            </a:r>
            <a:r>
              <a:rPr sz="2800" spc="-25" dirty="0">
                <a:latin typeface="Arial"/>
                <a:cs typeface="Arial"/>
              </a:rPr>
              <a:t>the </a:t>
            </a:r>
            <a:r>
              <a:rPr sz="2800" dirty="0">
                <a:latin typeface="Arial"/>
                <a:cs typeface="Arial"/>
              </a:rPr>
              <a:t>following</a:t>
            </a:r>
            <a:r>
              <a:rPr sz="2800" spc="-80" dirty="0">
                <a:latin typeface="Arial"/>
                <a:cs typeface="Arial"/>
              </a:rPr>
              <a:t> </a:t>
            </a:r>
            <a:r>
              <a:rPr sz="2800" spc="-10" dirty="0">
                <a:latin typeface="Arial"/>
                <a:cs typeface="Arial"/>
              </a:rPr>
              <a:t>reasons:</a:t>
            </a:r>
            <a:endParaRPr lang="en-US" sz="2800" spc="-10" dirty="0">
              <a:latin typeface="Arial"/>
              <a:cs typeface="Arial"/>
            </a:endParaRPr>
          </a:p>
          <a:p>
            <a:pPr marL="63500" marR="163830">
              <a:lnSpc>
                <a:spcPts val="2930"/>
              </a:lnSpc>
              <a:spcBef>
                <a:spcPts val="45"/>
              </a:spcBef>
            </a:pPr>
            <a:endParaRPr sz="2800" dirty="0">
              <a:latin typeface="Arial"/>
              <a:cs typeface="Arial"/>
            </a:endParaRPr>
          </a:p>
          <a:p>
            <a:pPr marL="355600" indent="-292100">
              <a:lnSpc>
                <a:spcPts val="2730"/>
              </a:lnSpc>
              <a:buFont typeface="Arial"/>
              <a:buChar char="•"/>
              <a:tabLst>
                <a:tab pos="355600" algn="l"/>
              </a:tabLst>
            </a:pPr>
            <a:r>
              <a:rPr sz="2800" spc="-10" dirty="0">
                <a:latin typeface="Arial"/>
                <a:cs typeface="Arial"/>
              </a:rPr>
              <a:t>Efficient</a:t>
            </a:r>
            <a:r>
              <a:rPr sz="2800" spc="-125" dirty="0">
                <a:latin typeface="Arial"/>
                <a:cs typeface="Arial"/>
              </a:rPr>
              <a:t> </a:t>
            </a:r>
            <a:r>
              <a:rPr sz="2800" spc="-10" dirty="0">
                <a:latin typeface="Arial"/>
                <a:cs typeface="Arial"/>
              </a:rPr>
              <a:t>management</a:t>
            </a:r>
            <a:r>
              <a:rPr sz="2800" spc="-60" dirty="0">
                <a:latin typeface="Arial"/>
                <a:cs typeface="Arial"/>
              </a:rPr>
              <a:t> </a:t>
            </a:r>
            <a:r>
              <a:rPr sz="2800" dirty="0">
                <a:latin typeface="Arial"/>
                <a:cs typeface="Arial"/>
              </a:rPr>
              <a:t>of</a:t>
            </a:r>
            <a:r>
              <a:rPr sz="2800" spc="-65" dirty="0">
                <a:latin typeface="Arial"/>
                <a:cs typeface="Arial"/>
              </a:rPr>
              <a:t> </a:t>
            </a:r>
            <a:r>
              <a:rPr sz="2800" dirty="0">
                <a:latin typeface="Arial"/>
                <a:cs typeface="Arial"/>
              </a:rPr>
              <a:t>funds</a:t>
            </a:r>
            <a:r>
              <a:rPr sz="2800" spc="-45" dirty="0">
                <a:latin typeface="Arial"/>
                <a:cs typeface="Arial"/>
              </a:rPr>
              <a:t> </a:t>
            </a:r>
            <a:r>
              <a:rPr sz="2800" dirty="0">
                <a:latin typeface="Arial"/>
                <a:cs typeface="Arial"/>
              </a:rPr>
              <a:t>(funds</a:t>
            </a:r>
            <a:r>
              <a:rPr sz="2800" spc="-50" dirty="0">
                <a:latin typeface="Arial"/>
                <a:cs typeface="Arial"/>
              </a:rPr>
              <a:t> </a:t>
            </a:r>
            <a:r>
              <a:rPr sz="2800" dirty="0">
                <a:latin typeface="Arial"/>
                <a:cs typeface="Arial"/>
              </a:rPr>
              <a:t>earn</a:t>
            </a:r>
            <a:r>
              <a:rPr sz="2800" spc="-65" dirty="0">
                <a:latin typeface="Arial"/>
                <a:cs typeface="Arial"/>
              </a:rPr>
              <a:t> </a:t>
            </a:r>
            <a:r>
              <a:rPr sz="2800" spc="-10" dirty="0">
                <a:latin typeface="Arial"/>
                <a:cs typeface="Arial"/>
              </a:rPr>
              <a:t>interest</a:t>
            </a:r>
            <a:r>
              <a:rPr sz="2800" spc="-60" dirty="0">
                <a:latin typeface="Arial"/>
                <a:cs typeface="Arial"/>
              </a:rPr>
              <a:t> </a:t>
            </a:r>
            <a:r>
              <a:rPr sz="2800" dirty="0">
                <a:latin typeface="Arial"/>
                <a:cs typeface="Arial"/>
              </a:rPr>
              <a:t>until</a:t>
            </a:r>
            <a:r>
              <a:rPr sz="2800" spc="-35" dirty="0">
                <a:latin typeface="Arial"/>
                <a:cs typeface="Arial"/>
              </a:rPr>
              <a:t> </a:t>
            </a:r>
            <a:r>
              <a:rPr sz="2800" spc="5" dirty="0">
                <a:latin typeface="Arial"/>
                <a:cs typeface="Arial"/>
              </a:rPr>
              <a:t>t</a:t>
            </a:r>
            <a:r>
              <a:rPr sz="2800" spc="-80" dirty="0">
                <a:latin typeface="Arial"/>
                <a:cs typeface="Arial"/>
              </a:rPr>
              <a:t>h</a:t>
            </a:r>
            <a:r>
              <a:rPr sz="2800" spc="-850" dirty="0">
                <a:latin typeface="Arial"/>
                <a:cs typeface="Arial"/>
              </a:rPr>
              <a:t>e</a:t>
            </a:r>
            <a:r>
              <a:rPr sz="2800" spc="10" dirty="0">
                <a:latin typeface="Arial"/>
                <a:cs typeface="Arial"/>
              </a:rPr>
              <a:t> </a:t>
            </a:r>
            <a:r>
              <a:rPr lang="en-US" sz="2800" spc="10" dirty="0">
                <a:latin typeface="Arial"/>
                <a:cs typeface="Arial"/>
              </a:rPr>
              <a:t> </a:t>
            </a:r>
            <a:r>
              <a:rPr sz="2800" dirty="0">
                <a:latin typeface="Arial"/>
                <a:cs typeface="Arial"/>
              </a:rPr>
              <a:t>are</a:t>
            </a:r>
            <a:r>
              <a:rPr sz="2800" spc="-75" dirty="0">
                <a:latin typeface="Arial"/>
                <a:cs typeface="Arial"/>
              </a:rPr>
              <a:t> </a:t>
            </a:r>
            <a:r>
              <a:rPr sz="2800" spc="-10" dirty="0">
                <a:latin typeface="Arial"/>
                <a:cs typeface="Arial"/>
              </a:rPr>
              <a:t>expended)</a:t>
            </a:r>
            <a:r>
              <a:rPr lang="en-US" sz="2800" spc="-10" dirty="0">
                <a:latin typeface="Arial"/>
                <a:cs typeface="Arial"/>
              </a:rPr>
              <a:t>.</a:t>
            </a:r>
            <a:endParaRPr sz="2800" dirty="0">
              <a:latin typeface="Arial"/>
              <a:cs typeface="Arial"/>
            </a:endParaRPr>
          </a:p>
          <a:p>
            <a:pPr marL="355600" indent="-292100">
              <a:lnSpc>
                <a:spcPts val="2865"/>
              </a:lnSpc>
              <a:buFont typeface="Arial"/>
              <a:buChar char="•"/>
              <a:tabLst>
                <a:tab pos="355600" algn="l"/>
              </a:tabLst>
            </a:pPr>
            <a:r>
              <a:rPr sz="2800" dirty="0">
                <a:latin typeface="Arial"/>
                <a:cs typeface="Arial"/>
              </a:rPr>
              <a:t>Reserves</a:t>
            </a:r>
            <a:r>
              <a:rPr sz="2800" spc="-40" dirty="0">
                <a:latin typeface="Arial"/>
                <a:cs typeface="Arial"/>
              </a:rPr>
              <a:t> </a:t>
            </a:r>
            <a:r>
              <a:rPr sz="2800" dirty="0">
                <a:latin typeface="Arial"/>
                <a:cs typeface="Arial"/>
              </a:rPr>
              <a:t>to</a:t>
            </a:r>
            <a:r>
              <a:rPr sz="2800" spc="-55" dirty="0">
                <a:latin typeface="Arial"/>
                <a:cs typeface="Arial"/>
              </a:rPr>
              <a:t> </a:t>
            </a:r>
            <a:r>
              <a:rPr sz="2800" dirty="0">
                <a:latin typeface="Arial"/>
                <a:cs typeface="Arial"/>
              </a:rPr>
              <a:t>be</a:t>
            </a:r>
            <a:r>
              <a:rPr sz="2800" spc="-65" dirty="0">
                <a:latin typeface="Arial"/>
                <a:cs typeface="Arial"/>
              </a:rPr>
              <a:t> </a:t>
            </a:r>
            <a:r>
              <a:rPr sz="2800" dirty="0">
                <a:latin typeface="Arial"/>
                <a:cs typeface="Arial"/>
              </a:rPr>
              <a:t>used</a:t>
            </a:r>
            <a:r>
              <a:rPr sz="2800" spc="-50" dirty="0">
                <a:latin typeface="Arial"/>
                <a:cs typeface="Arial"/>
              </a:rPr>
              <a:t> </a:t>
            </a:r>
            <a:r>
              <a:rPr sz="2800" dirty="0">
                <a:latin typeface="Arial"/>
                <a:cs typeface="Arial"/>
              </a:rPr>
              <a:t>as</a:t>
            </a:r>
            <a:r>
              <a:rPr sz="2800" spc="-105" dirty="0">
                <a:latin typeface="Arial"/>
                <a:cs typeface="Arial"/>
              </a:rPr>
              <a:t> </a:t>
            </a:r>
            <a:r>
              <a:rPr sz="2800" dirty="0">
                <a:latin typeface="Arial"/>
                <a:cs typeface="Arial"/>
              </a:rPr>
              <a:t>an</a:t>
            </a:r>
            <a:r>
              <a:rPr sz="2800" spc="-60" dirty="0">
                <a:latin typeface="Arial"/>
                <a:cs typeface="Arial"/>
              </a:rPr>
              <a:t> </a:t>
            </a:r>
            <a:r>
              <a:rPr sz="2800" dirty="0">
                <a:latin typeface="Arial"/>
                <a:cs typeface="Arial"/>
              </a:rPr>
              <a:t>emergency</a:t>
            </a:r>
            <a:r>
              <a:rPr sz="2800" spc="-45" dirty="0">
                <a:latin typeface="Arial"/>
                <a:cs typeface="Arial"/>
              </a:rPr>
              <a:t> </a:t>
            </a:r>
            <a:r>
              <a:rPr sz="2800" spc="-20" dirty="0">
                <a:latin typeface="Arial"/>
                <a:cs typeface="Arial"/>
              </a:rPr>
              <a:t>fund</a:t>
            </a:r>
            <a:r>
              <a:rPr lang="en-US" sz="2800" spc="-20" dirty="0">
                <a:latin typeface="Arial"/>
                <a:cs typeface="Arial"/>
              </a:rPr>
              <a:t>.</a:t>
            </a:r>
            <a:endParaRPr sz="2800" dirty="0">
              <a:latin typeface="Arial"/>
              <a:cs typeface="Arial"/>
            </a:endParaRPr>
          </a:p>
          <a:p>
            <a:pPr marL="355600" indent="-292100">
              <a:lnSpc>
                <a:spcPct val="100000"/>
              </a:lnSpc>
              <a:spcBef>
                <a:spcPts val="45"/>
              </a:spcBef>
              <a:buFont typeface="Arial"/>
              <a:buChar char="•"/>
              <a:tabLst>
                <a:tab pos="355600" algn="l"/>
              </a:tabLst>
            </a:pPr>
            <a:r>
              <a:rPr sz="2800" dirty="0">
                <a:latin typeface="Arial"/>
                <a:cs typeface="Arial"/>
              </a:rPr>
              <a:t>Monies</a:t>
            </a:r>
            <a:r>
              <a:rPr sz="2800" spc="-55" dirty="0">
                <a:latin typeface="Arial"/>
                <a:cs typeface="Arial"/>
              </a:rPr>
              <a:t> </a:t>
            </a:r>
            <a:r>
              <a:rPr sz="2800" dirty="0">
                <a:latin typeface="Arial"/>
                <a:cs typeface="Arial"/>
              </a:rPr>
              <a:t>to</a:t>
            </a:r>
            <a:r>
              <a:rPr sz="2800" spc="-75" dirty="0">
                <a:latin typeface="Arial"/>
                <a:cs typeface="Arial"/>
              </a:rPr>
              <a:t> </a:t>
            </a:r>
            <a:r>
              <a:rPr sz="2800" dirty="0">
                <a:latin typeface="Arial"/>
                <a:cs typeface="Arial"/>
              </a:rPr>
              <a:t>finance</a:t>
            </a:r>
            <a:r>
              <a:rPr sz="2800" spc="-80" dirty="0">
                <a:latin typeface="Arial"/>
                <a:cs typeface="Arial"/>
              </a:rPr>
              <a:t> </a:t>
            </a:r>
            <a:r>
              <a:rPr sz="2800" spc="-10" dirty="0">
                <a:latin typeface="Arial"/>
                <a:cs typeface="Arial"/>
              </a:rPr>
              <a:t>unexpected</a:t>
            </a:r>
            <a:r>
              <a:rPr sz="2800" spc="-70" dirty="0">
                <a:latin typeface="Arial"/>
                <a:cs typeface="Arial"/>
              </a:rPr>
              <a:t> </a:t>
            </a:r>
            <a:r>
              <a:rPr sz="2800" dirty="0">
                <a:latin typeface="Arial"/>
                <a:cs typeface="Arial"/>
              </a:rPr>
              <a:t>(but</a:t>
            </a:r>
            <a:r>
              <a:rPr sz="2800" spc="-65" dirty="0">
                <a:latin typeface="Arial"/>
                <a:cs typeface="Arial"/>
              </a:rPr>
              <a:t> </a:t>
            </a:r>
            <a:r>
              <a:rPr sz="2800" spc="-10" dirty="0">
                <a:latin typeface="Arial"/>
                <a:cs typeface="Arial"/>
              </a:rPr>
              <a:t>approved)</a:t>
            </a:r>
            <a:r>
              <a:rPr sz="2800" spc="-70" dirty="0">
                <a:latin typeface="Arial"/>
                <a:cs typeface="Arial"/>
              </a:rPr>
              <a:t> </a:t>
            </a:r>
            <a:r>
              <a:rPr sz="2800" dirty="0">
                <a:latin typeface="Arial"/>
                <a:cs typeface="Arial"/>
              </a:rPr>
              <a:t>projects</a:t>
            </a:r>
            <a:r>
              <a:rPr sz="2800" spc="-50" dirty="0">
                <a:latin typeface="Arial"/>
                <a:cs typeface="Arial"/>
              </a:rPr>
              <a:t> </a:t>
            </a:r>
            <a:r>
              <a:rPr sz="2800" dirty="0">
                <a:latin typeface="Arial"/>
                <a:cs typeface="Arial"/>
              </a:rPr>
              <a:t>or</a:t>
            </a:r>
            <a:r>
              <a:rPr sz="2800" spc="-95" dirty="0">
                <a:latin typeface="Arial"/>
                <a:cs typeface="Arial"/>
              </a:rPr>
              <a:t> </a:t>
            </a:r>
            <a:r>
              <a:rPr sz="2800" spc="-10" dirty="0">
                <a:latin typeface="Arial"/>
                <a:cs typeface="Arial"/>
              </a:rPr>
              <a:t>programs</a:t>
            </a:r>
            <a:r>
              <a:rPr lang="en-US" sz="2800" spc="-10" dirty="0">
                <a:latin typeface="Arial"/>
                <a:cs typeface="Arial"/>
              </a:rPr>
              <a:t>.</a:t>
            </a:r>
          </a:p>
          <a:p>
            <a:pPr marL="355600" indent="-292100">
              <a:lnSpc>
                <a:spcPct val="100000"/>
              </a:lnSpc>
              <a:spcBef>
                <a:spcPts val="45"/>
              </a:spcBef>
              <a:buFont typeface="Arial"/>
              <a:buChar char="•"/>
              <a:tabLst>
                <a:tab pos="355600" algn="l"/>
              </a:tabLst>
            </a:pPr>
            <a:endParaRPr sz="2800" dirty="0">
              <a:latin typeface="Arial"/>
              <a:cs typeface="Arial"/>
            </a:endParaRPr>
          </a:p>
          <a:p>
            <a:pPr marL="63500">
              <a:lnSpc>
                <a:spcPts val="2865"/>
              </a:lnSpc>
              <a:spcBef>
                <a:spcPts val="2905"/>
              </a:spcBef>
            </a:pPr>
            <a:r>
              <a:rPr sz="2800" b="1" dirty="0">
                <a:solidFill>
                  <a:srgbClr val="0A5A8C"/>
                </a:solidFill>
                <a:latin typeface="Arial"/>
                <a:cs typeface="Arial"/>
              </a:rPr>
              <a:t>Reserve</a:t>
            </a:r>
            <a:r>
              <a:rPr sz="2800" b="1" spc="-60" dirty="0">
                <a:solidFill>
                  <a:srgbClr val="0A5A8C"/>
                </a:solidFill>
                <a:latin typeface="Arial"/>
                <a:cs typeface="Arial"/>
              </a:rPr>
              <a:t> </a:t>
            </a:r>
            <a:r>
              <a:rPr sz="2800" b="1" spc="-20" dirty="0">
                <a:solidFill>
                  <a:srgbClr val="0A5A8C"/>
                </a:solidFill>
                <a:latin typeface="Arial"/>
                <a:cs typeface="Arial"/>
              </a:rPr>
              <a:t>Fund</a:t>
            </a:r>
            <a:endParaRPr sz="2800" dirty="0">
              <a:latin typeface="Arial"/>
              <a:cs typeface="Arial"/>
            </a:endParaRPr>
          </a:p>
          <a:p>
            <a:pPr marL="63500" marR="17780">
              <a:lnSpc>
                <a:spcPts val="2850"/>
              </a:lnSpc>
              <a:spcBef>
                <a:spcPts val="105"/>
              </a:spcBef>
            </a:pPr>
            <a:endParaRPr lang="en-US" sz="2800" spc="-70" dirty="0">
              <a:latin typeface="Arial"/>
              <a:cs typeface="Arial"/>
            </a:endParaRPr>
          </a:p>
          <a:p>
            <a:pPr marL="63500" marR="17780">
              <a:lnSpc>
                <a:spcPts val="2850"/>
              </a:lnSpc>
              <a:spcBef>
                <a:spcPts val="105"/>
              </a:spcBef>
            </a:pPr>
            <a:r>
              <a:rPr lang="en-US" sz="2800" spc="-70" dirty="0">
                <a:latin typeface="Arial"/>
                <a:cs typeface="Arial"/>
              </a:rPr>
              <a:t>As per the MPI Chapter Policy Manual, Article VI Finance, Section 3 Reserve Fund, Item 3.2 Reserve Target: the reserve target shall be defined as a minimum of 25% of annual fixed expenses. This should not include any event-related expenses, only expenses needed to keep the Chapter operational. Best practice is to maintain 50-100% of annual fixed expenses.</a:t>
            </a:r>
            <a:endParaRPr sz="2800" dirty="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2" name="object 2"/>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algn="l">
              <a:lnSpc>
                <a:spcPct val="100000"/>
              </a:lnSpc>
              <a:spcBef>
                <a:spcPts val="105"/>
              </a:spcBef>
            </a:pPr>
            <a:r>
              <a:rPr lang="en-US" sz="6000" b="1">
                <a:solidFill>
                  <a:srgbClr val="FFFFFF"/>
                </a:solidFill>
                <a:latin typeface="Arial"/>
                <a:cs typeface="Arial"/>
              </a:rPr>
              <a:t>BANKING (Cont.)</a:t>
            </a:r>
            <a:endParaRPr lang="en-US" sz="6000" b="1" dirty="0">
              <a:solidFill>
                <a:srgbClr val="FFFFFF"/>
              </a:solidFill>
              <a:latin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pic>
        <p:nvPicPr>
          <p:cNvPr id="3" name="object 3"/>
          <p:cNvPicPr/>
          <p:nvPr/>
        </p:nvPicPr>
        <p:blipFill>
          <a:blip r:embed="rId2" cstate="print"/>
          <a:stretch>
            <a:fillRect/>
          </a:stretch>
        </p:blipFill>
        <p:spPr>
          <a:xfrm>
            <a:off x="323850" y="1319213"/>
            <a:ext cx="8439150" cy="8677275"/>
          </a:xfrm>
          <a:prstGeom prst="rect">
            <a:avLst/>
          </a:prstGeom>
        </p:spPr>
      </p:pic>
      <p:sp>
        <p:nvSpPr>
          <p:cNvPr id="6" name="object 6"/>
          <p:cNvSpPr txBox="1"/>
          <p:nvPr/>
        </p:nvSpPr>
        <p:spPr>
          <a:xfrm>
            <a:off x="9649054" y="2718710"/>
            <a:ext cx="7922543" cy="5590633"/>
          </a:xfrm>
          <a:prstGeom prst="rect">
            <a:avLst/>
          </a:prstGeom>
        </p:spPr>
        <p:txBody>
          <a:bodyPr vert="horz" wrap="square" lIns="0" tIns="248285" rIns="0" bIns="0" rtlCol="0">
            <a:spAutoFit/>
          </a:bodyPr>
          <a:lstStyle/>
          <a:p>
            <a:pPr marL="469900" indent="-457200">
              <a:lnSpc>
                <a:spcPct val="100000"/>
              </a:lnSpc>
              <a:spcBef>
                <a:spcPts val="1955"/>
              </a:spcBef>
              <a:buFont typeface="Arial"/>
              <a:buChar char="•"/>
              <a:tabLst>
                <a:tab pos="469900" algn="l"/>
              </a:tabLst>
            </a:pPr>
            <a:r>
              <a:rPr lang="en-US" sz="3600" dirty="0">
                <a:solidFill>
                  <a:srgbClr val="333333"/>
                </a:solidFill>
                <a:latin typeface="Arial"/>
                <a:cs typeface="Arial"/>
              </a:rPr>
              <a:t>Purpose,</a:t>
            </a:r>
            <a:r>
              <a:rPr lang="en-US" sz="3600" spc="-70" dirty="0">
                <a:solidFill>
                  <a:srgbClr val="333333"/>
                </a:solidFill>
                <a:latin typeface="Arial"/>
                <a:cs typeface="Arial"/>
              </a:rPr>
              <a:t> </a:t>
            </a:r>
            <a:r>
              <a:rPr lang="en-US" sz="3600" dirty="0">
                <a:solidFill>
                  <a:srgbClr val="333333"/>
                </a:solidFill>
                <a:latin typeface="Arial"/>
                <a:cs typeface="Arial"/>
              </a:rPr>
              <a:t>Roles</a:t>
            </a:r>
            <a:r>
              <a:rPr lang="en-US" sz="3600" spc="-70" dirty="0">
                <a:solidFill>
                  <a:srgbClr val="333333"/>
                </a:solidFill>
                <a:latin typeface="Arial"/>
                <a:cs typeface="Arial"/>
              </a:rPr>
              <a:t> </a:t>
            </a:r>
            <a:r>
              <a:rPr lang="en-US" sz="3600" dirty="0">
                <a:solidFill>
                  <a:srgbClr val="333333"/>
                </a:solidFill>
                <a:latin typeface="Arial"/>
                <a:cs typeface="Arial"/>
              </a:rPr>
              <a:t>&amp;</a:t>
            </a:r>
            <a:r>
              <a:rPr lang="en-US" sz="3600" spc="-10" dirty="0">
                <a:solidFill>
                  <a:srgbClr val="333333"/>
                </a:solidFill>
                <a:latin typeface="Arial"/>
                <a:cs typeface="Arial"/>
              </a:rPr>
              <a:t>Responsibilities</a:t>
            </a:r>
            <a:endParaRPr lang="en-US" sz="3600" dirty="0">
              <a:latin typeface="Arial"/>
              <a:cs typeface="Arial"/>
            </a:endParaRPr>
          </a:p>
          <a:p>
            <a:pPr marL="469900" indent="-457200">
              <a:lnSpc>
                <a:spcPct val="100000"/>
              </a:lnSpc>
              <a:spcBef>
                <a:spcPts val="1864"/>
              </a:spcBef>
              <a:buFont typeface="Arial"/>
              <a:buChar char="•"/>
              <a:tabLst>
                <a:tab pos="469900" algn="l"/>
              </a:tabLst>
            </a:pPr>
            <a:r>
              <a:rPr lang="en-US" sz="3600" dirty="0">
                <a:solidFill>
                  <a:srgbClr val="333333"/>
                </a:solidFill>
                <a:latin typeface="Arial"/>
                <a:cs typeface="Arial"/>
              </a:rPr>
              <a:t>Leadership</a:t>
            </a:r>
            <a:r>
              <a:rPr lang="en-US" sz="3600" spc="-155" dirty="0">
                <a:solidFill>
                  <a:srgbClr val="333333"/>
                </a:solidFill>
                <a:latin typeface="Arial"/>
                <a:cs typeface="Arial"/>
              </a:rPr>
              <a:t> </a:t>
            </a:r>
            <a:r>
              <a:rPr lang="en-US" sz="3600" spc="-10" dirty="0">
                <a:solidFill>
                  <a:srgbClr val="333333"/>
                </a:solidFill>
                <a:latin typeface="Arial"/>
                <a:cs typeface="Arial"/>
              </a:rPr>
              <a:t>Transition</a:t>
            </a:r>
            <a:endParaRPr lang="en-US" sz="3600" dirty="0">
              <a:latin typeface="Arial"/>
              <a:cs typeface="Arial"/>
            </a:endParaRPr>
          </a:p>
          <a:p>
            <a:pPr marL="469900" indent="-457200">
              <a:lnSpc>
                <a:spcPct val="100000"/>
              </a:lnSpc>
              <a:spcBef>
                <a:spcPts val="1939"/>
              </a:spcBef>
              <a:buFont typeface="Arial"/>
              <a:buChar char="•"/>
              <a:tabLst>
                <a:tab pos="469900" algn="l"/>
              </a:tabLst>
            </a:pPr>
            <a:r>
              <a:rPr lang="en-US" sz="3600" dirty="0">
                <a:solidFill>
                  <a:srgbClr val="333333"/>
                </a:solidFill>
                <a:latin typeface="Arial"/>
                <a:cs typeface="Arial"/>
              </a:rPr>
              <a:t>Chapter</a:t>
            </a:r>
            <a:r>
              <a:rPr lang="en-US" sz="3600" spc="-95" dirty="0">
                <a:solidFill>
                  <a:srgbClr val="333333"/>
                </a:solidFill>
                <a:latin typeface="Arial"/>
                <a:cs typeface="Arial"/>
              </a:rPr>
              <a:t> </a:t>
            </a:r>
            <a:r>
              <a:rPr lang="en-US" sz="3600" dirty="0">
                <a:solidFill>
                  <a:srgbClr val="333333"/>
                </a:solidFill>
                <a:latin typeface="Arial"/>
                <a:cs typeface="Arial"/>
              </a:rPr>
              <a:t>Financial</a:t>
            </a:r>
            <a:r>
              <a:rPr lang="en-US" sz="3600" spc="-80" dirty="0">
                <a:solidFill>
                  <a:srgbClr val="333333"/>
                </a:solidFill>
                <a:latin typeface="Arial"/>
                <a:cs typeface="Arial"/>
              </a:rPr>
              <a:t> </a:t>
            </a:r>
            <a:r>
              <a:rPr lang="en-US" sz="3600" spc="-10" dirty="0">
                <a:solidFill>
                  <a:srgbClr val="333333"/>
                </a:solidFill>
                <a:latin typeface="Arial"/>
                <a:cs typeface="Arial"/>
              </a:rPr>
              <a:t>Platform</a:t>
            </a:r>
            <a:endParaRPr lang="en-US" sz="3600" dirty="0">
              <a:latin typeface="Arial"/>
              <a:cs typeface="Arial"/>
            </a:endParaRPr>
          </a:p>
          <a:p>
            <a:pPr marL="469900" indent="-457200">
              <a:lnSpc>
                <a:spcPct val="100000"/>
              </a:lnSpc>
              <a:spcBef>
                <a:spcPts val="1939"/>
              </a:spcBef>
              <a:buFont typeface="Arial"/>
              <a:buChar char="•"/>
              <a:tabLst>
                <a:tab pos="469900" algn="l"/>
              </a:tabLst>
            </a:pPr>
            <a:r>
              <a:rPr lang="en-US" sz="3600" spc="-10" dirty="0">
                <a:solidFill>
                  <a:srgbClr val="333333"/>
                </a:solidFill>
                <a:latin typeface="Arial"/>
                <a:cs typeface="Arial"/>
              </a:rPr>
              <a:t>Required</a:t>
            </a:r>
            <a:r>
              <a:rPr lang="en-US" sz="3600" spc="-114" dirty="0">
                <a:solidFill>
                  <a:srgbClr val="333333"/>
                </a:solidFill>
                <a:latin typeface="Arial"/>
                <a:cs typeface="Arial"/>
              </a:rPr>
              <a:t> </a:t>
            </a:r>
            <a:r>
              <a:rPr lang="en-US" sz="3600" dirty="0">
                <a:solidFill>
                  <a:srgbClr val="333333"/>
                </a:solidFill>
                <a:latin typeface="Arial"/>
                <a:cs typeface="Arial"/>
              </a:rPr>
              <a:t>Financial</a:t>
            </a:r>
            <a:r>
              <a:rPr lang="en-US" sz="3600" spc="-65" dirty="0">
                <a:solidFill>
                  <a:srgbClr val="333333"/>
                </a:solidFill>
                <a:latin typeface="Arial"/>
                <a:cs typeface="Arial"/>
              </a:rPr>
              <a:t> </a:t>
            </a:r>
            <a:r>
              <a:rPr lang="en-US" sz="3600" spc="-10" dirty="0">
                <a:solidFill>
                  <a:srgbClr val="333333"/>
                </a:solidFill>
                <a:latin typeface="Arial"/>
                <a:cs typeface="Arial"/>
              </a:rPr>
              <a:t>Reporting</a:t>
            </a:r>
            <a:endParaRPr lang="en-US" sz="3600" dirty="0">
              <a:latin typeface="Arial"/>
              <a:cs typeface="Arial"/>
            </a:endParaRPr>
          </a:p>
          <a:p>
            <a:pPr marL="469900" indent="-457200">
              <a:lnSpc>
                <a:spcPct val="100000"/>
              </a:lnSpc>
              <a:spcBef>
                <a:spcPts val="1945"/>
              </a:spcBef>
              <a:buFont typeface="Arial"/>
              <a:buChar char="•"/>
              <a:tabLst>
                <a:tab pos="469900" algn="l"/>
              </a:tabLst>
            </a:pPr>
            <a:r>
              <a:rPr lang="en-US" sz="3600" dirty="0">
                <a:solidFill>
                  <a:srgbClr val="333333"/>
                </a:solidFill>
                <a:latin typeface="Arial"/>
                <a:cs typeface="Arial"/>
              </a:rPr>
              <a:t>Cash</a:t>
            </a:r>
            <a:r>
              <a:rPr lang="en-US" sz="3600" spc="-100" dirty="0">
                <a:solidFill>
                  <a:srgbClr val="333333"/>
                </a:solidFill>
                <a:latin typeface="Arial"/>
                <a:cs typeface="Arial"/>
              </a:rPr>
              <a:t> </a:t>
            </a:r>
            <a:r>
              <a:rPr lang="en-US" sz="3600" dirty="0">
                <a:solidFill>
                  <a:srgbClr val="333333"/>
                </a:solidFill>
                <a:latin typeface="Arial"/>
                <a:cs typeface="Arial"/>
              </a:rPr>
              <a:t>versus</a:t>
            </a:r>
            <a:r>
              <a:rPr lang="en-US" sz="3600" spc="-105" dirty="0">
                <a:solidFill>
                  <a:srgbClr val="333333"/>
                </a:solidFill>
                <a:latin typeface="Arial"/>
                <a:cs typeface="Arial"/>
              </a:rPr>
              <a:t> </a:t>
            </a:r>
            <a:r>
              <a:rPr lang="en-US" sz="3600" dirty="0">
                <a:solidFill>
                  <a:srgbClr val="333333"/>
                </a:solidFill>
                <a:latin typeface="Arial"/>
                <a:cs typeface="Arial"/>
              </a:rPr>
              <a:t>Accrual</a:t>
            </a:r>
            <a:r>
              <a:rPr lang="en-US" sz="3600" spc="-50" dirty="0">
                <a:solidFill>
                  <a:srgbClr val="333333"/>
                </a:solidFill>
                <a:latin typeface="Arial"/>
                <a:cs typeface="Arial"/>
              </a:rPr>
              <a:t> </a:t>
            </a:r>
            <a:r>
              <a:rPr lang="en-US" sz="3600" spc="-10" dirty="0">
                <a:solidFill>
                  <a:srgbClr val="333333"/>
                </a:solidFill>
                <a:latin typeface="Arial"/>
                <a:cs typeface="Arial"/>
              </a:rPr>
              <a:t>Accounting</a:t>
            </a:r>
            <a:endParaRPr lang="en-US" sz="3600" dirty="0">
              <a:latin typeface="Arial"/>
              <a:cs typeface="Arial"/>
            </a:endParaRPr>
          </a:p>
          <a:p>
            <a:pPr marL="469900" indent="-457200">
              <a:lnSpc>
                <a:spcPct val="100000"/>
              </a:lnSpc>
              <a:spcBef>
                <a:spcPts val="1939"/>
              </a:spcBef>
              <a:buFont typeface="Arial"/>
              <a:buChar char="•"/>
              <a:tabLst>
                <a:tab pos="469900" algn="l"/>
              </a:tabLst>
            </a:pPr>
            <a:r>
              <a:rPr lang="en-US" sz="3600" spc="-10" dirty="0">
                <a:solidFill>
                  <a:srgbClr val="333333"/>
                </a:solidFill>
                <a:latin typeface="Arial"/>
                <a:cs typeface="Arial"/>
              </a:rPr>
              <a:t>Understanding</a:t>
            </a:r>
            <a:r>
              <a:rPr lang="en-US" sz="3600" spc="-110" dirty="0">
                <a:solidFill>
                  <a:srgbClr val="333333"/>
                </a:solidFill>
                <a:latin typeface="Arial"/>
                <a:cs typeface="Arial"/>
              </a:rPr>
              <a:t> </a:t>
            </a:r>
            <a:r>
              <a:rPr lang="en-US" sz="3600" dirty="0">
                <a:solidFill>
                  <a:srgbClr val="333333"/>
                </a:solidFill>
                <a:latin typeface="Arial"/>
                <a:cs typeface="Arial"/>
              </a:rPr>
              <a:t>Financial</a:t>
            </a:r>
            <a:r>
              <a:rPr lang="en-US" sz="3600" spc="-140" dirty="0">
                <a:solidFill>
                  <a:srgbClr val="333333"/>
                </a:solidFill>
                <a:latin typeface="Arial"/>
                <a:cs typeface="Arial"/>
              </a:rPr>
              <a:t> </a:t>
            </a:r>
            <a:r>
              <a:rPr lang="en-US" sz="3600" spc="-10" dirty="0">
                <a:solidFill>
                  <a:srgbClr val="333333"/>
                </a:solidFill>
                <a:latin typeface="Arial"/>
                <a:cs typeface="Arial"/>
              </a:rPr>
              <a:t>Statements</a:t>
            </a:r>
            <a:endParaRPr lang="en-US" sz="3600" dirty="0">
              <a:latin typeface="Arial"/>
              <a:cs typeface="Arial"/>
            </a:endParaRPr>
          </a:p>
          <a:p>
            <a:pPr marL="469900" indent="-457200">
              <a:lnSpc>
                <a:spcPct val="100000"/>
              </a:lnSpc>
              <a:spcBef>
                <a:spcPts val="1864"/>
              </a:spcBef>
              <a:buFont typeface="Arial"/>
              <a:buChar char="•"/>
              <a:tabLst>
                <a:tab pos="469900" algn="l"/>
              </a:tabLst>
            </a:pPr>
            <a:r>
              <a:rPr lang="en-US" sz="3600" dirty="0">
                <a:solidFill>
                  <a:srgbClr val="333333"/>
                </a:solidFill>
                <a:latin typeface="Arial"/>
                <a:cs typeface="Arial"/>
              </a:rPr>
              <a:t>Cash</a:t>
            </a:r>
            <a:r>
              <a:rPr lang="en-US" sz="3600" spc="-75" dirty="0">
                <a:solidFill>
                  <a:srgbClr val="333333"/>
                </a:solidFill>
                <a:latin typeface="Arial"/>
                <a:cs typeface="Arial"/>
              </a:rPr>
              <a:t> </a:t>
            </a:r>
            <a:r>
              <a:rPr lang="en-US" sz="3600" dirty="0">
                <a:solidFill>
                  <a:srgbClr val="333333"/>
                </a:solidFill>
                <a:latin typeface="Arial"/>
                <a:cs typeface="Arial"/>
              </a:rPr>
              <a:t>Flow</a:t>
            </a:r>
            <a:r>
              <a:rPr lang="en-US" sz="3600" spc="-70" dirty="0">
                <a:solidFill>
                  <a:srgbClr val="333333"/>
                </a:solidFill>
                <a:latin typeface="Arial"/>
                <a:cs typeface="Arial"/>
              </a:rPr>
              <a:t> </a:t>
            </a:r>
            <a:r>
              <a:rPr lang="en-US" sz="3600" dirty="0">
                <a:solidFill>
                  <a:srgbClr val="333333"/>
                </a:solidFill>
                <a:latin typeface="Arial"/>
                <a:cs typeface="Arial"/>
              </a:rPr>
              <a:t>and</a:t>
            </a:r>
            <a:r>
              <a:rPr lang="en-US" sz="3600" spc="-60" dirty="0">
                <a:solidFill>
                  <a:srgbClr val="333333"/>
                </a:solidFill>
                <a:latin typeface="Arial"/>
                <a:cs typeface="Arial"/>
              </a:rPr>
              <a:t> </a:t>
            </a:r>
            <a:r>
              <a:rPr lang="en-US" sz="3600" spc="-10" dirty="0">
                <a:solidFill>
                  <a:srgbClr val="333333"/>
                </a:solidFill>
                <a:latin typeface="Arial"/>
                <a:cs typeface="Arial"/>
              </a:rPr>
              <a:t>Reserves</a:t>
            </a:r>
            <a:endParaRPr lang="en-US" sz="3600" dirty="0">
              <a:latin typeface="Arial"/>
              <a:cs typeface="Arial"/>
            </a:endParaRPr>
          </a:p>
        </p:txBody>
      </p:sp>
      <p:pic>
        <p:nvPicPr>
          <p:cNvPr id="7" name="object 7"/>
          <p:cNvPicPr/>
          <p:nvPr/>
        </p:nvPicPr>
        <p:blipFill>
          <a:blip r:embed="rId3" cstate="print"/>
          <a:srcRect b="2032"/>
          <a:stretch>
            <a:fillRect/>
          </a:stretch>
        </p:blipFill>
        <p:spPr>
          <a:xfrm>
            <a:off x="84192" y="2182760"/>
            <a:ext cx="8823837" cy="8104239"/>
          </a:xfrm>
          <a:prstGeom prst="rect">
            <a:avLst/>
          </a:prstGeom>
        </p:spPr>
      </p:pic>
      <p:sp>
        <p:nvSpPr>
          <p:cNvPr id="8" name="object 8"/>
          <p:cNvSpPr txBox="1"/>
          <p:nvPr/>
        </p:nvSpPr>
        <p:spPr>
          <a:xfrm>
            <a:off x="8508110" y="6436297"/>
            <a:ext cx="102870" cy="197490"/>
          </a:xfrm>
          <a:prstGeom prst="rect">
            <a:avLst/>
          </a:prstGeom>
        </p:spPr>
        <p:txBody>
          <a:bodyPr vert="horz" wrap="square" lIns="0" tIns="12700" rIns="0" bIns="0" rtlCol="0">
            <a:spAutoFit/>
          </a:bodyPr>
          <a:lstStyle/>
          <a:p>
            <a:pPr marL="12700">
              <a:lnSpc>
                <a:spcPct val="100000"/>
              </a:lnSpc>
              <a:spcBef>
                <a:spcPts val="100"/>
              </a:spcBef>
            </a:pPr>
            <a:r>
              <a:rPr lang="en-US" sz="1200" spc="-50">
                <a:solidFill>
                  <a:srgbClr val="888888"/>
                </a:solidFill>
                <a:latin typeface="Arial"/>
                <a:cs typeface="Arial"/>
              </a:rPr>
              <a:t>4</a:t>
            </a:r>
            <a:endParaRPr lang="en-US" sz="120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5" name="object 5"/>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marR="5080" algn="l">
              <a:lnSpc>
                <a:spcPct val="100000"/>
              </a:lnSpc>
              <a:spcBef>
                <a:spcPts val="975"/>
              </a:spcBef>
            </a:pPr>
            <a:r>
              <a:rPr lang="en-US" sz="6000" b="1">
                <a:solidFill>
                  <a:srgbClr val="FFFFFF"/>
                </a:solidFill>
                <a:latin typeface="Arial"/>
                <a:cs typeface="Arial"/>
              </a:rPr>
              <a:t>CHAPTER FINANCE 101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525144" y="2200000"/>
            <a:ext cx="17237712" cy="6806992"/>
          </a:xfrm>
          <a:prstGeom prst="rect">
            <a:avLst/>
          </a:prstGeom>
        </p:spPr>
        <p:txBody>
          <a:bodyPr vert="horz" wrap="square" lIns="0" tIns="12700" rIns="0" bIns="0" rtlCol="0" anchor="t">
            <a:spAutoFit/>
          </a:bodyPr>
          <a:lstStyle/>
          <a:p>
            <a:pPr marL="12700" algn="just">
              <a:lnSpc>
                <a:spcPts val="2865"/>
              </a:lnSpc>
              <a:spcBef>
                <a:spcPts val="100"/>
              </a:spcBef>
            </a:pPr>
            <a:r>
              <a:rPr lang="en-US" sz="2800" b="1" dirty="0">
                <a:solidFill>
                  <a:srgbClr val="0A5A8C"/>
                </a:solidFill>
                <a:latin typeface="Arial"/>
                <a:cs typeface="Arial"/>
              </a:rPr>
              <a:t>Access</a:t>
            </a:r>
            <a:r>
              <a:rPr lang="en-US" sz="2800" b="1" spc="-50" dirty="0">
                <a:solidFill>
                  <a:srgbClr val="0A5A8C"/>
                </a:solidFill>
                <a:latin typeface="Arial"/>
                <a:cs typeface="Arial"/>
              </a:rPr>
              <a:t> </a:t>
            </a:r>
            <a:r>
              <a:rPr lang="en-US" sz="2800" b="1" dirty="0">
                <a:solidFill>
                  <a:srgbClr val="0A5A8C"/>
                </a:solidFill>
                <a:latin typeface="Arial"/>
                <a:cs typeface="Arial"/>
              </a:rPr>
              <a:t>to</a:t>
            </a:r>
            <a:r>
              <a:rPr lang="en-US" sz="2800" b="1" spc="-70" dirty="0">
                <a:solidFill>
                  <a:srgbClr val="0A5A8C"/>
                </a:solidFill>
                <a:latin typeface="Arial"/>
                <a:cs typeface="Arial"/>
              </a:rPr>
              <a:t> </a:t>
            </a:r>
            <a:r>
              <a:rPr lang="en-US" sz="2800" b="1" spc="-10" dirty="0">
                <a:solidFill>
                  <a:srgbClr val="0A5A8C"/>
                </a:solidFill>
                <a:latin typeface="Arial"/>
                <a:cs typeface="Arial"/>
              </a:rPr>
              <a:t>Reserves</a:t>
            </a:r>
            <a:endParaRPr lang="en-US" sz="2800" dirty="0">
              <a:latin typeface="Arial"/>
              <a:cs typeface="Arial"/>
            </a:endParaRPr>
          </a:p>
          <a:p>
            <a:pPr marL="12700" algn="just">
              <a:lnSpc>
                <a:spcPts val="2865"/>
              </a:lnSpc>
            </a:pPr>
            <a:endParaRPr lang="en-US" sz="2800" dirty="0">
              <a:latin typeface="Arial"/>
              <a:cs typeface="Arial"/>
            </a:endParaRPr>
          </a:p>
          <a:p>
            <a:pPr marL="12700" algn="just">
              <a:lnSpc>
                <a:spcPts val="2865"/>
              </a:lnSpc>
            </a:pPr>
            <a:r>
              <a:rPr lang="en-US" sz="2800" dirty="0">
                <a:latin typeface="Arial"/>
                <a:cs typeface="Arial"/>
              </a:rPr>
              <a:t>The</a:t>
            </a:r>
            <a:r>
              <a:rPr lang="en-US" sz="2800" spc="-55" dirty="0">
                <a:latin typeface="Arial"/>
                <a:cs typeface="Arial"/>
              </a:rPr>
              <a:t> </a:t>
            </a:r>
            <a:r>
              <a:rPr lang="en-US" sz="2800" dirty="0">
                <a:latin typeface="Arial"/>
                <a:cs typeface="Arial"/>
              </a:rPr>
              <a:t>access</a:t>
            </a:r>
            <a:r>
              <a:rPr lang="en-US" sz="2800" spc="-90" dirty="0">
                <a:latin typeface="Arial"/>
                <a:cs typeface="Arial"/>
              </a:rPr>
              <a:t> </a:t>
            </a:r>
            <a:r>
              <a:rPr lang="en-US" sz="2800" dirty="0">
                <a:latin typeface="Arial"/>
                <a:cs typeface="Arial"/>
              </a:rPr>
              <a:t>of</a:t>
            </a:r>
            <a:r>
              <a:rPr lang="en-US" sz="2800" spc="-45" dirty="0">
                <a:latin typeface="Arial"/>
                <a:cs typeface="Arial"/>
              </a:rPr>
              <a:t> </a:t>
            </a:r>
            <a:r>
              <a:rPr lang="en-US" sz="2800" dirty="0">
                <a:latin typeface="Arial"/>
                <a:cs typeface="Arial"/>
              </a:rPr>
              <a:t>the</a:t>
            </a:r>
            <a:r>
              <a:rPr lang="en-US" sz="2800" spc="-50" dirty="0">
                <a:latin typeface="Arial"/>
                <a:cs typeface="Arial"/>
              </a:rPr>
              <a:t> </a:t>
            </a:r>
            <a:r>
              <a:rPr lang="en-US" sz="2800" spc="-10" dirty="0">
                <a:latin typeface="Arial"/>
                <a:cs typeface="Arial"/>
              </a:rPr>
              <a:t>reserve</a:t>
            </a:r>
            <a:r>
              <a:rPr lang="en-US" sz="2800" spc="-80" dirty="0">
                <a:latin typeface="Arial"/>
                <a:cs typeface="Arial"/>
              </a:rPr>
              <a:t> </a:t>
            </a:r>
            <a:r>
              <a:rPr lang="en-US" sz="2800" dirty="0">
                <a:latin typeface="Arial"/>
                <a:cs typeface="Arial"/>
              </a:rPr>
              <a:t>shall</a:t>
            </a:r>
            <a:r>
              <a:rPr lang="en-US" sz="2800" spc="-10" dirty="0">
                <a:latin typeface="Arial"/>
                <a:cs typeface="Arial"/>
              </a:rPr>
              <a:t> </a:t>
            </a:r>
            <a:r>
              <a:rPr lang="en-US" sz="2800" dirty="0">
                <a:latin typeface="Arial"/>
                <a:cs typeface="Arial"/>
              </a:rPr>
              <a:t>first</a:t>
            </a:r>
            <a:r>
              <a:rPr lang="en-US" sz="2800" spc="-35" dirty="0">
                <a:latin typeface="Arial"/>
                <a:cs typeface="Arial"/>
              </a:rPr>
              <a:t> </a:t>
            </a:r>
            <a:r>
              <a:rPr lang="en-US" sz="2800" dirty="0">
                <a:latin typeface="Arial"/>
                <a:cs typeface="Arial"/>
              </a:rPr>
              <a:t>be</a:t>
            </a:r>
            <a:r>
              <a:rPr lang="en-US" sz="2800" spc="15" dirty="0">
                <a:latin typeface="Arial"/>
                <a:cs typeface="Arial"/>
              </a:rPr>
              <a:t> </a:t>
            </a:r>
            <a:r>
              <a:rPr lang="en-US" sz="2800" spc="-25" dirty="0">
                <a:latin typeface="Arial"/>
                <a:cs typeface="Arial"/>
              </a:rPr>
              <a:t>referred</a:t>
            </a:r>
            <a:r>
              <a:rPr lang="en-US" sz="2800" spc="-45" dirty="0">
                <a:latin typeface="Arial"/>
                <a:cs typeface="Arial"/>
              </a:rPr>
              <a:t> </a:t>
            </a:r>
            <a:r>
              <a:rPr lang="en-US" sz="2800" spc="-25" dirty="0">
                <a:latin typeface="Arial"/>
                <a:cs typeface="Arial"/>
              </a:rPr>
              <a:t>to </a:t>
            </a:r>
            <a:r>
              <a:rPr lang="en-US" sz="2800" dirty="0">
                <a:latin typeface="Arial"/>
                <a:cs typeface="Arial"/>
              </a:rPr>
              <a:t>the</a:t>
            </a:r>
            <a:r>
              <a:rPr lang="en-US" sz="2800" spc="-70" dirty="0">
                <a:latin typeface="Arial"/>
                <a:cs typeface="Arial"/>
              </a:rPr>
              <a:t> VP of </a:t>
            </a:r>
            <a:r>
              <a:rPr lang="en-US" sz="2800" dirty="0">
                <a:latin typeface="Arial"/>
                <a:cs typeface="Arial"/>
              </a:rPr>
              <a:t>Finance</a:t>
            </a:r>
            <a:r>
              <a:rPr lang="en-US" sz="2800" spc="-65" dirty="0">
                <a:latin typeface="Arial"/>
                <a:cs typeface="Arial"/>
              </a:rPr>
              <a:t> </a:t>
            </a:r>
            <a:r>
              <a:rPr lang="en-US" sz="2800" dirty="0">
                <a:latin typeface="Arial"/>
                <a:cs typeface="Arial"/>
              </a:rPr>
              <a:t>for</a:t>
            </a:r>
            <a:r>
              <a:rPr lang="en-US" sz="2800" spc="-15" dirty="0">
                <a:latin typeface="Arial"/>
                <a:cs typeface="Arial"/>
              </a:rPr>
              <a:t> </a:t>
            </a:r>
            <a:r>
              <a:rPr lang="en-US" sz="2800" spc="-20" dirty="0">
                <a:latin typeface="Arial"/>
                <a:cs typeface="Arial"/>
              </a:rPr>
              <a:t>consideration.</a:t>
            </a:r>
            <a:r>
              <a:rPr lang="en-US" sz="2800" spc="-80" dirty="0">
                <a:latin typeface="Arial"/>
                <a:cs typeface="Arial"/>
              </a:rPr>
              <a:t> </a:t>
            </a:r>
            <a:r>
              <a:rPr lang="en-US" sz="2800" spc="-10" dirty="0">
                <a:latin typeface="Arial"/>
                <a:cs typeface="Arial"/>
              </a:rPr>
              <a:t>Final approval</a:t>
            </a:r>
            <a:r>
              <a:rPr lang="en-US" sz="2800" spc="-70" dirty="0">
                <a:latin typeface="Arial"/>
                <a:cs typeface="Arial"/>
              </a:rPr>
              <a:t> </a:t>
            </a:r>
            <a:r>
              <a:rPr lang="en-US" sz="2800" dirty="0">
                <a:latin typeface="Arial"/>
                <a:cs typeface="Arial"/>
              </a:rPr>
              <a:t>by</a:t>
            </a:r>
            <a:r>
              <a:rPr lang="en-US" sz="2800" spc="-25" dirty="0">
                <a:latin typeface="Arial"/>
                <a:cs typeface="Arial"/>
              </a:rPr>
              <a:t> </a:t>
            </a:r>
            <a:r>
              <a:rPr lang="en-US" sz="2800" dirty="0">
                <a:latin typeface="Arial"/>
                <a:cs typeface="Arial"/>
              </a:rPr>
              <a:t>a</a:t>
            </a:r>
            <a:r>
              <a:rPr lang="en-US" sz="2800" spc="-70" dirty="0">
                <a:latin typeface="Arial"/>
                <a:cs typeface="Arial"/>
              </a:rPr>
              <a:t> </a:t>
            </a:r>
            <a:r>
              <a:rPr lang="en-US" sz="2800" dirty="0">
                <a:latin typeface="Arial"/>
                <a:cs typeface="Arial"/>
              </a:rPr>
              <a:t>majority</a:t>
            </a:r>
            <a:r>
              <a:rPr lang="en-US" sz="2800" spc="-85" dirty="0">
                <a:latin typeface="Arial"/>
                <a:cs typeface="Arial"/>
              </a:rPr>
              <a:t> </a:t>
            </a:r>
            <a:r>
              <a:rPr lang="en-US" sz="2800" dirty="0">
                <a:latin typeface="Arial"/>
                <a:cs typeface="Arial"/>
              </a:rPr>
              <a:t>vote</a:t>
            </a:r>
            <a:r>
              <a:rPr lang="en-US" sz="2800" spc="-40" dirty="0">
                <a:latin typeface="Arial"/>
                <a:cs typeface="Arial"/>
              </a:rPr>
              <a:t> </a:t>
            </a:r>
            <a:r>
              <a:rPr lang="en-US" sz="2800" dirty="0">
                <a:latin typeface="Arial"/>
                <a:cs typeface="Arial"/>
              </a:rPr>
              <a:t>of</a:t>
            </a:r>
            <a:r>
              <a:rPr lang="en-US" sz="2800" spc="-35" dirty="0">
                <a:latin typeface="Arial"/>
                <a:cs typeface="Arial"/>
              </a:rPr>
              <a:t> </a:t>
            </a:r>
            <a:r>
              <a:rPr lang="en-US" sz="2800" dirty="0">
                <a:latin typeface="Arial"/>
                <a:cs typeface="Arial"/>
              </a:rPr>
              <a:t>the</a:t>
            </a:r>
            <a:r>
              <a:rPr lang="en-US" sz="2800" spc="-40" dirty="0">
                <a:latin typeface="Arial"/>
                <a:cs typeface="Arial"/>
              </a:rPr>
              <a:t> </a:t>
            </a:r>
            <a:r>
              <a:rPr lang="en-US" sz="2800" dirty="0">
                <a:latin typeface="Arial"/>
                <a:cs typeface="Arial"/>
              </a:rPr>
              <a:t>Board</a:t>
            </a:r>
            <a:r>
              <a:rPr lang="en-US" sz="2800" spc="-60" dirty="0">
                <a:latin typeface="Arial"/>
                <a:cs typeface="Arial"/>
              </a:rPr>
              <a:t> </a:t>
            </a:r>
            <a:r>
              <a:rPr lang="en-US" sz="2800" dirty="0">
                <a:latin typeface="Arial"/>
                <a:cs typeface="Arial"/>
              </a:rPr>
              <a:t>of</a:t>
            </a:r>
            <a:r>
              <a:rPr lang="en-US" sz="2800" spc="-50" dirty="0">
                <a:latin typeface="Arial"/>
                <a:cs typeface="Arial"/>
              </a:rPr>
              <a:t> </a:t>
            </a:r>
            <a:r>
              <a:rPr lang="en-US" sz="2800" spc="-10" dirty="0">
                <a:latin typeface="Arial"/>
                <a:cs typeface="Arial"/>
              </a:rPr>
              <a:t>Directors</a:t>
            </a:r>
            <a:r>
              <a:rPr lang="en-US" sz="2800" spc="-35" dirty="0">
                <a:latin typeface="Arial"/>
                <a:cs typeface="Arial"/>
              </a:rPr>
              <a:t> </a:t>
            </a:r>
            <a:r>
              <a:rPr lang="en-US" sz="2800" dirty="0">
                <a:latin typeface="Arial"/>
                <a:cs typeface="Arial"/>
              </a:rPr>
              <a:t>is</a:t>
            </a:r>
            <a:r>
              <a:rPr lang="en-US" sz="2800" spc="-35" dirty="0">
                <a:latin typeface="Arial"/>
                <a:cs typeface="Arial"/>
              </a:rPr>
              <a:t> </a:t>
            </a:r>
            <a:r>
              <a:rPr lang="en-US" sz="2800" spc="-10" dirty="0">
                <a:latin typeface="Arial"/>
                <a:cs typeface="Arial"/>
              </a:rPr>
              <a:t>required.</a:t>
            </a:r>
            <a:endParaRPr lang="en-US" sz="2800" dirty="0">
              <a:latin typeface="Arial"/>
              <a:cs typeface="Arial"/>
            </a:endParaRPr>
          </a:p>
          <a:p>
            <a:pPr marL="12700" marR="551815" algn="just">
              <a:lnSpc>
                <a:spcPct val="100299"/>
              </a:lnSpc>
              <a:spcBef>
                <a:spcPts val="40"/>
              </a:spcBef>
            </a:pPr>
            <a:r>
              <a:rPr lang="en-US" sz="2800" spc="-10" dirty="0">
                <a:solidFill>
                  <a:srgbClr val="000000"/>
                </a:solidFill>
                <a:latin typeface="Arial"/>
                <a:ea typeface="Arial"/>
                <a:cs typeface="Arial"/>
              </a:rPr>
              <a:t>A resolution process must be followed to access the reserves as outlined in the CLRP &gt; Finances &gt; Budgeting.</a:t>
            </a:r>
          </a:p>
          <a:p>
            <a:pPr marL="12700" marR="551815" algn="just">
              <a:lnSpc>
                <a:spcPct val="100299"/>
              </a:lnSpc>
              <a:spcBef>
                <a:spcPts val="40"/>
              </a:spcBef>
            </a:pPr>
            <a:endParaRPr lang="en-US" sz="2800" spc="-10" dirty="0">
              <a:solidFill>
                <a:srgbClr val="000000"/>
              </a:solidFill>
              <a:latin typeface="Arial"/>
              <a:cs typeface="Arial"/>
            </a:endParaRPr>
          </a:p>
          <a:p>
            <a:pPr marL="12700">
              <a:lnSpc>
                <a:spcPct val="100000"/>
              </a:lnSpc>
              <a:spcBef>
                <a:spcPts val="2825"/>
              </a:spcBef>
            </a:pPr>
            <a:r>
              <a:rPr lang="en-US" sz="2800" b="1" dirty="0">
                <a:solidFill>
                  <a:srgbClr val="0A5A8C"/>
                </a:solidFill>
                <a:latin typeface="Arial"/>
                <a:cs typeface="Arial"/>
              </a:rPr>
              <a:t>Online</a:t>
            </a:r>
            <a:r>
              <a:rPr lang="en-US" sz="2800" b="1" spc="-80" dirty="0">
                <a:solidFill>
                  <a:srgbClr val="0A5A8C"/>
                </a:solidFill>
                <a:latin typeface="Arial"/>
                <a:cs typeface="Arial"/>
              </a:rPr>
              <a:t> </a:t>
            </a:r>
            <a:r>
              <a:rPr lang="en-US" sz="2800" b="1" dirty="0">
                <a:solidFill>
                  <a:srgbClr val="0A5A8C"/>
                </a:solidFill>
                <a:latin typeface="Arial"/>
                <a:cs typeface="Arial"/>
              </a:rPr>
              <a:t>Banking</a:t>
            </a:r>
            <a:r>
              <a:rPr lang="en-US" sz="2800" b="1" spc="-20" dirty="0">
                <a:solidFill>
                  <a:srgbClr val="0A5A8C"/>
                </a:solidFill>
                <a:latin typeface="Arial"/>
                <a:cs typeface="Arial"/>
              </a:rPr>
              <a:t> </a:t>
            </a:r>
            <a:r>
              <a:rPr lang="en-US" sz="2800" b="1" dirty="0">
                <a:solidFill>
                  <a:srgbClr val="0A5A8C"/>
                </a:solidFill>
                <a:latin typeface="Arial"/>
                <a:cs typeface="Arial"/>
              </a:rPr>
              <a:t>-</a:t>
            </a:r>
            <a:r>
              <a:rPr lang="en-US" sz="2800" b="1" spc="-55" dirty="0">
                <a:solidFill>
                  <a:srgbClr val="0A5A8C"/>
                </a:solidFill>
                <a:latin typeface="Arial"/>
                <a:cs typeface="Arial"/>
              </a:rPr>
              <a:t> </a:t>
            </a:r>
            <a:r>
              <a:rPr lang="en-US" sz="2800" b="1" dirty="0">
                <a:solidFill>
                  <a:srgbClr val="0A5A8C"/>
                </a:solidFill>
                <a:latin typeface="Arial"/>
                <a:cs typeface="Arial"/>
              </a:rPr>
              <a:t>Recommended</a:t>
            </a:r>
            <a:r>
              <a:rPr lang="en-US" sz="2800" b="1" spc="-80" dirty="0">
                <a:solidFill>
                  <a:srgbClr val="0A5A8C"/>
                </a:solidFill>
                <a:latin typeface="Arial"/>
                <a:cs typeface="Arial"/>
              </a:rPr>
              <a:t> </a:t>
            </a:r>
            <a:r>
              <a:rPr lang="en-US" sz="2800" b="1" dirty="0">
                <a:solidFill>
                  <a:srgbClr val="0A5A8C"/>
                </a:solidFill>
                <a:latin typeface="Arial"/>
                <a:cs typeface="Arial"/>
              </a:rPr>
              <a:t>Account</a:t>
            </a:r>
            <a:r>
              <a:rPr lang="en-US" sz="2800" b="1" spc="-70" dirty="0">
                <a:solidFill>
                  <a:srgbClr val="0A5A8C"/>
                </a:solidFill>
                <a:latin typeface="Arial"/>
                <a:cs typeface="Arial"/>
              </a:rPr>
              <a:t> </a:t>
            </a:r>
            <a:r>
              <a:rPr lang="en-US" sz="2800" b="1" spc="-10" dirty="0">
                <a:solidFill>
                  <a:srgbClr val="0A5A8C"/>
                </a:solidFill>
                <a:latin typeface="Arial"/>
                <a:cs typeface="Arial"/>
              </a:rPr>
              <a:t>Controls</a:t>
            </a:r>
            <a:endParaRPr lang="en-US" sz="2800" dirty="0">
              <a:latin typeface="Arial"/>
              <a:cs typeface="Arial"/>
            </a:endParaRPr>
          </a:p>
          <a:p>
            <a:pPr marL="304165" marR="29845" indent="-292100">
              <a:lnSpc>
                <a:spcPct val="100400"/>
              </a:lnSpc>
              <a:spcBef>
                <a:spcPts val="35"/>
              </a:spcBef>
              <a:buFont typeface="Arial"/>
              <a:buChar char="•"/>
              <a:tabLst>
                <a:tab pos="304165" algn="l"/>
              </a:tabLst>
            </a:pPr>
            <a:endParaRPr lang="en-US" sz="2800" dirty="0">
              <a:latin typeface="Arial"/>
              <a:cs typeface="Arial"/>
            </a:endParaRPr>
          </a:p>
          <a:p>
            <a:pPr marL="304165" marR="29845" indent="-292100">
              <a:lnSpc>
                <a:spcPct val="100400"/>
              </a:lnSpc>
              <a:spcBef>
                <a:spcPts val="35"/>
              </a:spcBef>
              <a:buFont typeface="Arial"/>
              <a:buChar char="•"/>
              <a:tabLst>
                <a:tab pos="304165" algn="l"/>
              </a:tabLst>
            </a:pPr>
            <a:r>
              <a:rPr lang="en-US" sz="2800" dirty="0">
                <a:latin typeface="Arial"/>
                <a:cs typeface="Arial"/>
              </a:rPr>
              <a:t>There</a:t>
            </a:r>
            <a:r>
              <a:rPr lang="en-US" sz="2800" spc="-65" dirty="0">
                <a:latin typeface="Arial"/>
                <a:cs typeface="Arial"/>
              </a:rPr>
              <a:t> </a:t>
            </a:r>
            <a:r>
              <a:rPr lang="en-US" sz="2800" dirty="0">
                <a:latin typeface="Arial"/>
                <a:cs typeface="Arial"/>
              </a:rPr>
              <a:t>should</a:t>
            </a:r>
            <a:r>
              <a:rPr lang="en-US" sz="2800" spc="-60" dirty="0">
                <a:latin typeface="Arial"/>
                <a:cs typeface="Arial"/>
              </a:rPr>
              <a:t> </a:t>
            </a:r>
            <a:r>
              <a:rPr lang="en-US" sz="2800" dirty="0">
                <a:latin typeface="Arial"/>
                <a:cs typeface="Arial"/>
              </a:rPr>
              <a:t>be</a:t>
            </a:r>
            <a:r>
              <a:rPr lang="en-US" sz="2800" spc="-65" dirty="0">
                <a:latin typeface="Arial"/>
                <a:cs typeface="Arial"/>
              </a:rPr>
              <a:t> </a:t>
            </a:r>
            <a:r>
              <a:rPr lang="en-US" sz="2800" dirty="0">
                <a:latin typeface="Arial"/>
                <a:cs typeface="Arial"/>
              </a:rPr>
              <a:t>no</a:t>
            </a:r>
            <a:r>
              <a:rPr lang="en-US" sz="2800" spc="-60" dirty="0">
                <a:latin typeface="Arial"/>
                <a:cs typeface="Arial"/>
              </a:rPr>
              <a:t> </a:t>
            </a:r>
            <a:r>
              <a:rPr lang="en-US" sz="2800" dirty="0">
                <a:latin typeface="Arial"/>
                <a:cs typeface="Arial"/>
              </a:rPr>
              <a:t>more</a:t>
            </a:r>
            <a:r>
              <a:rPr lang="en-US" sz="2800" spc="-65" dirty="0">
                <a:latin typeface="Arial"/>
                <a:cs typeface="Arial"/>
              </a:rPr>
              <a:t> </a:t>
            </a:r>
            <a:r>
              <a:rPr lang="en-US" sz="2800" dirty="0">
                <a:latin typeface="Arial"/>
                <a:cs typeface="Arial"/>
              </a:rPr>
              <a:t>than</a:t>
            </a:r>
            <a:r>
              <a:rPr lang="en-US" sz="2800" spc="-55" dirty="0">
                <a:latin typeface="Arial"/>
                <a:cs typeface="Arial"/>
              </a:rPr>
              <a:t> </a:t>
            </a:r>
            <a:r>
              <a:rPr lang="en-US" sz="2800" dirty="0">
                <a:latin typeface="Arial"/>
                <a:cs typeface="Arial"/>
              </a:rPr>
              <a:t>two</a:t>
            </a:r>
            <a:r>
              <a:rPr lang="en-US" sz="2800" spc="-60" dirty="0">
                <a:latin typeface="Arial"/>
                <a:cs typeface="Arial"/>
              </a:rPr>
              <a:t> </a:t>
            </a:r>
            <a:r>
              <a:rPr lang="en-US" sz="2800" dirty="0">
                <a:latin typeface="Arial"/>
                <a:cs typeface="Arial"/>
              </a:rPr>
              <a:t>individuals</a:t>
            </a:r>
            <a:r>
              <a:rPr lang="en-US" sz="2800" spc="-40" dirty="0">
                <a:latin typeface="Arial"/>
                <a:cs typeface="Arial"/>
              </a:rPr>
              <a:t> </a:t>
            </a:r>
            <a:r>
              <a:rPr lang="en-US" sz="2800" spc="-25" dirty="0">
                <a:latin typeface="Arial"/>
                <a:cs typeface="Arial"/>
              </a:rPr>
              <a:t>as </a:t>
            </a:r>
            <a:r>
              <a:rPr lang="en-US" sz="2800" spc="-10" dirty="0">
                <a:latin typeface="Arial"/>
                <a:cs typeface="Arial"/>
              </a:rPr>
              <a:t>administrators</a:t>
            </a:r>
            <a:r>
              <a:rPr lang="en-US" sz="2800" spc="-30" dirty="0">
                <a:latin typeface="Arial"/>
                <a:cs typeface="Arial"/>
              </a:rPr>
              <a:t> </a:t>
            </a:r>
            <a:r>
              <a:rPr lang="en-US" sz="2800" dirty="0">
                <a:latin typeface="Arial"/>
                <a:cs typeface="Arial"/>
              </a:rPr>
              <a:t>of</a:t>
            </a:r>
            <a:r>
              <a:rPr lang="en-US" sz="2800" spc="-50" dirty="0">
                <a:latin typeface="Arial"/>
                <a:cs typeface="Arial"/>
              </a:rPr>
              <a:t> </a:t>
            </a:r>
            <a:r>
              <a:rPr lang="en-US" sz="2800" dirty="0">
                <a:latin typeface="Arial"/>
                <a:cs typeface="Arial"/>
              </a:rPr>
              <a:t>the</a:t>
            </a:r>
            <a:r>
              <a:rPr lang="en-US" sz="2800" spc="-55" dirty="0">
                <a:latin typeface="Arial"/>
                <a:cs typeface="Arial"/>
              </a:rPr>
              <a:t> </a:t>
            </a:r>
            <a:r>
              <a:rPr lang="en-US" sz="2800" dirty="0">
                <a:latin typeface="Arial"/>
                <a:cs typeface="Arial"/>
              </a:rPr>
              <a:t>account</a:t>
            </a:r>
            <a:r>
              <a:rPr lang="en-US" sz="2800" spc="-45" dirty="0">
                <a:latin typeface="Arial"/>
                <a:cs typeface="Arial"/>
              </a:rPr>
              <a:t> </a:t>
            </a:r>
            <a:r>
              <a:rPr lang="en-US" sz="2800" spc="-10" dirty="0">
                <a:latin typeface="Arial"/>
                <a:cs typeface="Arial"/>
              </a:rPr>
              <a:t>(typically</a:t>
            </a:r>
            <a:r>
              <a:rPr lang="en-US" sz="2800" spc="-100" dirty="0">
                <a:latin typeface="Arial"/>
                <a:cs typeface="Arial"/>
              </a:rPr>
              <a:t> </a:t>
            </a:r>
            <a:r>
              <a:rPr lang="en-US" sz="2800" dirty="0">
                <a:latin typeface="Arial"/>
                <a:cs typeface="Arial"/>
              </a:rPr>
              <a:t>the</a:t>
            </a:r>
            <a:r>
              <a:rPr lang="en-US" sz="2800" spc="-60" dirty="0">
                <a:latin typeface="Arial"/>
                <a:cs typeface="Arial"/>
              </a:rPr>
              <a:t> </a:t>
            </a:r>
            <a:r>
              <a:rPr lang="en-US" sz="2800" spc="-25" dirty="0">
                <a:latin typeface="Arial"/>
                <a:cs typeface="Arial"/>
              </a:rPr>
              <a:t>VP </a:t>
            </a:r>
            <a:r>
              <a:rPr lang="en-US" sz="2800" dirty="0">
                <a:latin typeface="Arial"/>
                <a:cs typeface="Arial"/>
              </a:rPr>
              <a:t>Finance</a:t>
            </a:r>
            <a:r>
              <a:rPr lang="en-US" sz="2800" spc="-70" dirty="0">
                <a:latin typeface="Arial"/>
                <a:cs typeface="Arial"/>
              </a:rPr>
              <a:t> </a:t>
            </a:r>
            <a:r>
              <a:rPr lang="en-US" sz="2800" dirty="0">
                <a:latin typeface="Arial"/>
                <a:cs typeface="Arial"/>
              </a:rPr>
              <a:t>and</a:t>
            </a:r>
            <a:r>
              <a:rPr lang="en-US" sz="2800" spc="-45" dirty="0">
                <a:latin typeface="Arial"/>
                <a:cs typeface="Arial"/>
              </a:rPr>
              <a:t> </a:t>
            </a:r>
            <a:r>
              <a:rPr lang="en-US" sz="2800" spc="-10" dirty="0">
                <a:latin typeface="Arial"/>
                <a:cs typeface="Arial"/>
              </a:rPr>
              <a:t>Chapter</a:t>
            </a:r>
            <a:r>
              <a:rPr lang="en-US" sz="2800" spc="-65" dirty="0">
                <a:latin typeface="Arial"/>
                <a:cs typeface="Arial"/>
              </a:rPr>
              <a:t> </a:t>
            </a:r>
            <a:r>
              <a:rPr lang="en-US" sz="2800" spc="-10" dirty="0">
                <a:latin typeface="Arial"/>
                <a:cs typeface="Arial"/>
              </a:rPr>
              <a:t>President).</a:t>
            </a:r>
            <a:endParaRPr lang="en-US" sz="2800" dirty="0">
              <a:latin typeface="Arial"/>
              <a:cs typeface="Arial"/>
            </a:endParaRPr>
          </a:p>
          <a:p>
            <a:pPr marL="304165" indent="-291465">
              <a:lnSpc>
                <a:spcPts val="2840"/>
              </a:lnSpc>
              <a:buFont typeface="Arial"/>
              <a:buChar char="•"/>
              <a:tabLst>
                <a:tab pos="304165" algn="l"/>
              </a:tabLst>
            </a:pPr>
            <a:r>
              <a:rPr lang="en-US" sz="2800" dirty="0">
                <a:latin typeface="Arial"/>
                <a:cs typeface="Arial"/>
              </a:rPr>
              <a:t>Set</a:t>
            </a:r>
            <a:r>
              <a:rPr lang="en-US" sz="2800" spc="-40" dirty="0">
                <a:latin typeface="Arial"/>
                <a:cs typeface="Arial"/>
              </a:rPr>
              <a:t> </a:t>
            </a:r>
            <a:r>
              <a:rPr lang="en-US" sz="2800" dirty="0">
                <a:latin typeface="Arial"/>
                <a:cs typeface="Arial"/>
              </a:rPr>
              <a:t>user</a:t>
            </a:r>
            <a:r>
              <a:rPr lang="en-US" sz="2800" spc="-60" dirty="0">
                <a:latin typeface="Arial"/>
                <a:cs typeface="Arial"/>
              </a:rPr>
              <a:t> </a:t>
            </a:r>
            <a:r>
              <a:rPr lang="en-US" sz="2800" dirty="0">
                <a:latin typeface="Arial"/>
                <a:cs typeface="Arial"/>
              </a:rPr>
              <a:t>access</a:t>
            </a:r>
            <a:r>
              <a:rPr lang="en-US" sz="2800" spc="-90" dirty="0">
                <a:latin typeface="Arial"/>
                <a:cs typeface="Arial"/>
              </a:rPr>
              <a:t> </a:t>
            </a:r>
            <a:r>
              <a:rPr lang="en-US" sz="2800" dirty="0">
                <a:latin typeface="Arial"/>
                <a:cs typeface="Arial"/>
              </a:rPr>
              <a:t>levels</a:t>
            </a:r>
            <a:r>
              <a:rPr lang="en-US" sz="2800" spc="-25" dirty="0">
                <a:latin typeface="Arial"/>
                <a:cs typeface="Arial"/>
              </a:rPr>
              <a:t> </a:t>
            </a:r>
            <a:r>
              <a:rPr lang="en-US" sz="2800" dirty="0">
                <a:latin typeface="Arial"/>
                <a:cs typeface="Arial"/>
              </a:rPr>
              <a:t>by</a:t>
            </a:r>
            <a:r>
              <a:rPr lang="en-US" sz="2800" spc="-80" dirty="0">
                <a:latin typeface="Arial"/>
                <a:cs typeface="Arial"/>
              </a:rPr>
              <a:t> </a:t>
            </a:r>
            <a:r>
              <a:rPr lang="en-US" sz="2800" dirty="0">
                <a:latin typeface="Arial"/>
                <a:cs typeface="Arial"/>
              </a:rPr>
              <a:t>roles</a:t>
            </a:r>
            <a:r>
              <a:rPr lang="en-US" sz="2800" spc="-20" dirty="0">
                <a:latin typeface="Arial"/>
                <a:cs typeface="Arial"/>
              </a:rPr>
              <a:t> </a:t>
            </a:r>
            <a:r>
              <a:rPr lang="en-US" sz="2800" dirty="0">
                <a:latin typeface="Arial"/>
                <a:cs typeface="Arial"/>
              </a:rPr>
              <a:t>and</a:t>
            </a:r>
            <a:r>
              <a:rPr lang="en-US" sz="2800" spc="-40" dirty="0">
                <a:latin typeface="Arial"/>
                <a:cs typeface="Arial"/>
              </a:rPr>
              <a:t> </a:t>
            </a:r>
            <a:r>
              <a:rPr lang="en-US" sz="2800" spc="-10" dirty="0">
                <a:latin typeface="Arial"/>
                <a:cs typeface="Arial"/>
              </a:rPr>
              <a:t>responsibilities.</a:t>
            </a:r>
            <a:endParaRPr lang="en-US" sz="2800" dirty="0">
              <a:latin typeface="Arial"/>
              <a:cs typeface="Arial"/>
            </a:endParaRPr>
          </a:p>
          <a:p>
            <a:pPr marL="354965" indent="-342265">
              <a:lnSpc>
                <a:spcPts val="2865"/>
              </a:lnSpc>
              <a:buFont typeface="Arial"/>
              <a:buChar char="•"/>
              <a:tabLst>
                <a:tab pos="354965" algn="l"/>
              </a:tabLst>
            </a:pPr>
            <a:r>
              <a:rPr lang="en-US" sz="2800" dirty="0">
                <a:latin typeface="Arial"/>
                <a:cs typeface="Arial"/>
              </a:rPr>
              <a:t>Review</a:t>
            </a:r>
            <a:r>
              <a:rPr lang="en-US" sz="2800" spc="-50" dirty="0">
                <a:latin typeface="Arial"/>
                <a:cs typeface="Arial"/>
              </a:rPr>
              <a:t> </a:t>
            </a:r>
            <a:r>
              <a:rPr lang="en-US" sz="2800" dirty="0">
                <a:latin typeface="Arial"/>
                <a:cs typeface="Arial"/>
              </a:rPr>
              <a:t>user</a:t>
            </a:r>
            <a:r>
              <a:rPr lang="en-US" sz="2800" spc="-65" dirty="0">
                <a:latin typeface="Arial"/>
                <a:cs typeface="Arial"/>
              </a:rPr>
              <a:t> </a:t>
            </a:r>
            <a:r>
              <a:rPr lang="en-US" sz="2800" dirty="0">
                <a:latin typeface="Arial"/>
                <a:cs typeface="Arial"/>
              </a:rPr>
              <a:t>access</a:t>
            </a:r>
            <a:r>
              <a:rPr lang="en-US" sz="2800" spc="-95" dirty="0">
                <a:latin typeface="Arial"/>
                <a:cs typeface="Arial"/>
              </a:rPr>
              <a:t> </a:t>
            </a:r>
            <a:r>
              <a:rPr lang="en-US" sz="2800" spc="-10" dirty="0">
                <a:latin typeface="Arial"/>
                <a:cs typeface="Arial"/>
              </a:rPr>
              <a:t>regularly.</a:t>
            </a:r>
            <a:endParaRPr lang="en-US" sz="2800" dirty="0">
              <a:latin typeface="Arial"/>
              <a:cs typeface="Arial"/>
            </a:endParaRPr>
          </a:p>
          <a:p>
            <a:pPr marL="304165" marR="582295" indent="-292100">
              <a:lnSpc>
                <a:spcPts val="2850"/>
              </a:lnSpc>
              <a:spcBef>
                <a:spcPts val="170"/>
              </a:spcBef>
              <a:buFont typeface="Arial"/>
              <a:buChar char="•"/>
              <a:tabLst>
                <a:tab pos="304165" algn="l"/>
              </a:tabLst>
            </a:pPr>
            <a:r>
              <a:rPr lang="en-US" sz="2800" spc="-10" dirty="0">
                <a:latin typeface="Arial"/>
                <a:cs typeface="Arial"/>
              </a:rPr>
              <a:t>Remove</a:t>
            </a:r>
            <a:r>
              <a:rPr lang="en-US" sz="2800" spc="-25" dirty="0">
                <a:latin typeface="Arial"/>
                <a:cs typeface="Arial"/>
              </a:rPr>
              <a:t> </a:t>
            </a:r>
            <a:r>
              <a:rPr lang="en-US" sz="2800" dirty="0">
                <a:latin typeface="Arial"/>
                <a:cs typeface="Arial"/>
              </a:rPr>
              <a:t>user</a:t>
            </a:r>
            <a:r>
              <a:rPr lang="en-US" sz="2800" spc="-35" dirty="0">
                <a:latin typeface="Arial"/>
                <a:cs typeface="Arial"/>
              </a:rPr>
              <a:t> </a:t>
            </a:r>
            <a:r>
              <a:rPr lang="en-US" sz="2800" dirty="0">
                <a:latin typeface="Arial"/>
                <a:cs typeface="Arial"/>
              </a:rPr>
              <a:t>IDs</a:t>
            </a:r>
            <a:r>
              <a:rPr lang="en-US" sz="2800" spc="-70" dirty="0">
                <a:latin typeface="Arial"/>
                <a:cs typeface="Arial"/>
              </a:rPr>
              <a:t> </a:t>
            </a:r>
            <a:r>
              <a:rPr lang="en-US" sz="2800" dirty="0">
                <a:latin typeface="Arial"/>
                <a:cs typeface="Arial"/>
              </a:rPr>
              <a:t>as</a:t>
            </a:r>
            <a:r>
              <a:rPr lang="en-US" sz="2800" spc="-70" dirty="0">
                <a:latin typeface="Arial"/>
                <a:cs typeface="Arial"/>
              </a:rPr>
              <a:t> </a:t>
            </a:r>
            <a:r>
              <a:rPr lang="en-US" sz="2800" dirty="0">
                <a:latin typeface="Arial"/>
                <a:cs typeface="Arial"/>
              </a:rPr>
              <a:t>soon</a:t>
            </a:r>
            <a:r>
              <a:rPr lang="en-US" sz="2800" spc="-15" dirty="0">
                <a:latin typeface="Arial"/>
                <a:cs typeface="Arial"/>
              </a:rPr>
              <a:t> </a:t>
            </a:r>
            <a:r>
              <a:rPr lang="en-US" sz="2800" dirty="0">
                <a:latin typeface="Arial"/>
                <a:cs typeface="Arial"/>
              </a:rPr>
              <a:t>as</a:t>
            </a:r>
            <a:r>
              <a:rPr lang="en-US" sz="2800" spc="-65" dirty="0">
                <a:latin typeface="Arial"/>
                <a:cs typeface="Arial"/>
              </a:rPr>
              <a:t> </a:t>
            </a:r>
            <a:r>
              <a:rPr lang="en-US" sz="2800" dirty="0">
                <a:latin typeface="Arial"/>
                <a:cs typeface="Arial"/>
              </a:rPr>
              <a:t>a</a:t>
            </a:r>
            <a:r>
              <a:rPr lang="en-US" sz="2800" spc="20" dirty="0">
                <a:latin typeface="Arial"/>
                <a:cs typeface="Arial"/>
              </a:rPr>
              <a:t> </a:t>
            </a:r>
            <a:r>
              <a:rPr lang="en-US" sz="2800" dirty="0">
                <a:latin typeface="Arial"/>
                <a:cs typeface="Arial"/>
              </a:rPr>
              <a:t>person</a:t>
            </a:r>
            <a:r>
              <a:rPr lang="en-US" sz="2800" spc="-15" dirty="0">
                <a:latin typeface="Arial"/>
                <a:cs typeface="Arial"/>
              </a:rPr>
              <a:t> </a:t>
            </a:r>
            <a:r>
              <a:rPr lang="en-US" sz="2800" spc="-10" dirty="0">
                <a:latin typeface="Arial"/>
                <a:cs typeface="Arial"/>
              </a:rPr>
              <a:t>resigns from </a:t>
            </a:r>
            <a:r>
              <a:rPr lang="en-US" sz="2800" dirty="0">
                <a:latin typeface="Arial"/>
                <a:cs typeface="Arial"/>
              </a:rPr>
              <a:t>their</a:t>
            </a:r>
            <a:r>
              <a:rPr lang="en-US" sz="2800" spc="-55" dirty="0">
                <a:latin typeface="Arial"/>
                <a:cs typeface="Arial"/>
              </a:rPr>
              <a:t> </a:t>
            </a:r>
            <a:r>
              <a:rPr lang="en-US" sz="2800" spc="-10" dirty="0">
                <a:latin typeface="Arial"/>
                <a:cs typeface="Arial"/>
              </a:rPr>
              <a:t>position.</a:t>
            </a:r>
            <a:endParaRPr lang="en-US" sz="2800" dirty="0">
              <a:latin typeface="Arial"/>
              <a:cs typeface="Arial"/>
            </a:endParaRPr>
          </a:p>
          <a:p>
            <a:pPr marL="304165" marR="973455" indent="-292100">
              <a:lnSpc>
                <a:spcPts val="2850"/>
              </a:lnSpc>
              <a:spcBef>
                <a:spcPts val="80"/>
              </a:spcBef>
              <a:buFont typeface="Arial"/>
              <a:buChar char="•"/>
              <a:tabLst>
                <a:tab pos="304165" algn="l"/>
              </a:tabLst>
            </a:pPr>
            <a:r>
              <a:rPr lang="en-US" sz="2800" dirty="0">
                <a:latin typeface="Arial"/>
                <a:cs typeface="Arial"/>
              </a:rPr>
              <a:t>Set</a:t>
            </a:r>
            <a:r>
              <a:rPr lang="en-US" sz="2800" spc="-25" dirty="0">
                <a:latin typeface="Arial"/>
                <a:cs typeface="Arial"/>
              </a:rPr>
              <a:t> </a:t>
            </a:r>
            <a:r>
              <a:rPr lang="en-US" sz="2800" dirty="0">
                <a:latin typeface="Arial"/>
                <a:cs typeface="Arial"/>
              </a:rPr>
              <a:t>up</a:t>
            </a:r>
            <a:r>
              <a:rPr lang="en-US" sz="2800" spc="-25" dirty="0">
                <a:latin typeface="Arial"/>
                <a:cs typeface="Arial"/>
              </a:rPr>
              <a:t> </a:t>
            </a:r>
            <a:r>
              <a:rPr lang="en-US" sz="2800" dirty="0">
                <a:latin typeface="Arial"/>
                <a:cs typeface="Arial"/>
              </a:rPr>
              <a:t>alerts</a:t>
            </a:r>
            <a:r>
              <a:rPr lang="en-US" sz="2800" spc="-80" dirty="0">
                <a:latin typeface="Arial"/>
                <a:cs typeface="Arial"/>
              </a:rPr>
              <a:t> </a:t>
            </a:r>
            <a:r>
              <a:rPr lang="en-US" sz="2800" dirty="0">
                <a:latin typeface="Arial"/>
                <a:cs typeface="Arial"/>
              </a:rPr>
              <a:t>to</a:t>
            </a:r>
            <a:r>
              <a:rPr lang="en-US" sz="2800" spc="-35" dirty="0">
                <a:latin typeface="Arial"/>
                <a:cs typeface="Arial"/>
              </a:rPr>
              <a:t> </a:t>
            </a:r>
            <a:r>
              <a:rPr lang="en-US" sz="2800" dirty="0">
                <a:latin typeface="Arial"/>
                <a:cs typeface="Arial"/>
              </a:rPr>
              <a:t>notify</a:t>
            </a:r>
            <a:r>
              <a:rPr lang="en-US" sz="2800" spc="-10" dirty="0">
                <a:latin typeface="Arial"/>
                <a:cs typeface="Arial"/>
              </a:rPr>
              <a:t> persons</a:t>
            </a:r>
            <a:r>
              <a:rPr lang="en-US" sz="2800" spc="-80" dirty="0">
                <a:latin typeface="Arial"/>
                <a:cs typeface="Arial"/>
              </a:rPr>
              <a:t> </a:t>
            </a:r>
            <a:r>
              <a:rPr lang="en-US" sz="2800" dirty="0">
                <a:latin typeface="Arial"/>
                <a:cs typeface="Arial"/>
              </a:rPr>
              <a:t>of</a:t>
            </a:r>
            <a:r>
              <a:rPr lang="en-US" sz="2800" spc="-30" dirty="0">
                <a:latin typeface="Arial"/>
                <a:cs typeface="Arial"/>
              </a:rPr>
              <a:t> </a:t>
            </a:r>
            <a:r>
              <a:rPr lang="en-US" sz="2800" spc="-10" dirty="0">
                <a:latin typeface="Arial"/>
                <a:cs typeface="Arial"/>
              </a:rPr>
              <a:t>account activity.</a:t>
            </a:r>
            <a:endParaRPr lang="en-US" sz="2800" dirty="0">
              <a:latin typeface="Arial"/>
              <a:cs typeface="Arial"/>
            </a:endParaRPr>
          </a:p>
          <a:p>
            <a:pPr marL="304165" indent="-291465">
              <a:lnSpc>
                <a:spcPts val="2765"/>
              </a:lnSpc>
              <a:buFont typeface="Arial"/>
              <a:buChar char="•"/>
              <a:tabLst>
                <a:tab pos="304165" algn="l"/>
              </a:tabLst>
            </a:pPr>
            <a:r>
              <a:rPr lang="en-US" sz="2800" dirty="0">
                <a:latin typeface="Arial"/>
                <a:cs typeface="Arial"/>
              </a:rPr>
              <a:t>Allow</a:t>
            </a:r>
            <a:r>
              <a:rPr lang="en-US" sz="2800" spc="-55" dirty="0">
                <a:latin typeface="Arial"/>
                <a:cs typeface="Arial"/>
              </a:rPr>
              <a:t> </a:t>
            </a:r>
            <a:r>
              <a:rPr lang="en-US" sz="2800" spc="-25" dirty="0">
                <a:latin typeface="Arial"/>
                <a:cs typeface="Arial"/>
              </a:rPr>
              <a:t>read-</a:t>
            </a:r>
            <a:r>
              <a:rPr lang="en-US" sz="2800" dirty="0">
                <a:latin typeface="Arial"/>
                <a:cs typeface="Arial"/>
              </a:rPr>
              <a:t>only</a:t>
            </a:r>
            <a:r>
              <a:rPr lang="en-US" sz="2800" spc="-35" dirty="0">
                <a:latin typeface="Arial"/>
                <a:cs typeface="Arial"/>
              </a:rPr>
              <a:t> </a:t>
            </a:r>
            <a:r>
              <a:rPr lang="en-US" sz="2800" dirty="0">
                <a:latin typeface="Arial"/>
                <a:cs typeface="Arial"/>
              </a:rPr>
              <a:t>access</a:t>
            </a:r>
            <a:r>
              <a:rPr lang="en-US" sz="2800" spc="-100" dirty="0">
                <a:latin typeface="Arial"/>
                <a:cs typeface="Arial"/>
              </a:rPr>
              <a:t> </a:t>
            </a:r>
            <a:r>
              <a:rPr lang="en-US" sz="2800" dirty="0">
                <a:latin typeface="Arial"/>
                <a:cs typeface="Arial"/>
              </a:rPr>
              <a:t>to</a:t>
            </a:r>
            <a:r>
              <a:rPr lang="en-US" sz="2800" spc="-55" dirty="0">
                <a:latin typeface="Arial"/>
                <a:cs typeface="Arial"/>
              </a:rPr>
              <a:t> </a:t>
            </a:r>
            <a:r>
              <a:rPr lang="en-US" sz="2800" dirty="0">
                <a:latin typeface="Arial"/>
                <a:cs typeface="Arial"/>
              </a:rPr>
              <a:t>individuals</a:t>
            </a:r>
            <a:r>
              <a:rPr lang="en-US" sz="2800" spc="-30" dirty="0">
                <a:latin typeface="Arial"/>
                <a:cs typeface="Arial"/>
              </a:rPr>
              <a:t> </a:t>
            </a:r>
            <a:r>
              <a:rPr lang="en-US" sz="2800" dirty="0">
                <a:latin typeface="Arial"/>
                <a:cs typeface="Arial"/>
              </a:rPr>
              <a:t>who</a:t>
            </a:r>
            <a:r>
              <a:rPr lang="en-US" sz="2800" spc="-50" dirty="0">
                <a:latin typeface="Arial"/>
                <a:cs typeface="Arial"/>
              </a:rPr>
              <a:t> </a:t>
            </a:r>
            <a:r>
              <a:rPr lang="en-US" sz="2800" spc="-10" dirty="0">
                <a:latin typeface="Arial"/>
                <a:cs typeface="Arial"/>
              </a:rPr>
              <a:t>should </a:t>
            </a:r>
            <a:r>
              <a:rPr lang="en-US" sz="2800" dirty="0">
                <a:latin typeface="Arial"/>
                <a:cs typeface="Arial"/>
              </a:rPr>
              <a:t>be</a:t>
            </a:r>
            <a:r>
              <a:rPr lang="en-US" sz="2800" spc="-50" dirty="0">
                <a:latin typeface="Arial"/>
                <a:cs typeface="Arial"/>
              </a:rPr>
              <a:t> </a:t>
            </a:r>
            <a:r>
              <a:rPr lang="en-US" sz="2800" dirty="0">
                <a:latin typeface="Arial"/>
                <a:cs typeface="Arial"/>
              </a:rPr>
              <a:t>monitoring</a:t>
            </a:r>
            <a:r>
              <a:rPr lang="en-US" sz="2800" spc="-60" dirty="0">
                <a:latin typeface="Arial"/>
                <a:cs typeface="Arial"/>
              </a:rPr>
              <a:t> </a:t>
            </a:r>
            <a:r>
              <a:rPr lang="en-US" sz="2800" dirty="0">
                <a:latin typeface="Arial"/>
                <a:cs typeface="Arial"/>
              </a:rPr>
              <a:t>the</a:t>
            </a:r>
            <a:r>
              <a:rPr lang="en-US" sz="2800" spc="-50" dirty="0">
                <a:latin typeface="Arial"/>
                <a:cs typeface="Arial"/>
              </a:rPr>
              <a:t> </a:t>
            </a:r>
            <a:r>
              <a:rPr lang="en-US" sz="2800" dirty="0">
                <a:latin typeface="Arial"/>
                <a:cs typeface="Arial"/>
              </a:rPr>
              <a:t>bank</a:t>
            </a:r>
            <a:r>
              <a:rPr lang="en-US" sz="2800" spc="-20" dirty="0">
                <a:latin typeface="Arial"/>
                <a:cs typeface="Arial"/>
              </a:rPr>
              <a:t> </a:t>
            </a:r>
            <a:r>
              <a:rPr lang="en-US" sz="2800" spc="-10" dirty="0">
                <a:latin typeface="Arial"/>
                <a:cs typeface="Arial"/>
              </a:rPr>
              <a:t>account.</a:t>
            </a:r>
            <a:endParaRPr lang="en-US" sz="2800" dirty="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3" name="object 3"/>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algn="l">
              <a:lnSpc>
                <a:spcPct val="100000"/>
              </a:lnSpc>
              <a:spcBef>
                <a:spcPts val="125"/>
              </a:spcBef>
            </a:pPr>
            <a:r>
              <a:rPr lang="en-US" sz="6000" b="1" dirty="0">
                <a:solidFill>
                  <a:srgbClr val="FFFFFF"/>
                </a:solidFill>
                <a:latin typeface="Arial"/>
                <a:cs typeface="Arial"/>
              </a:rPr>
              <a:t>BANKING</a:t>
            </a:r>
            <a:r>
              <a:rPr lang="en-US" sz="6000" b="1">
                <a:solidFill>
                  <a:srgbClr val="FFFFFF"/>
                </a:solidFill>
                <a:latin typeface="Arial"/>
                <a:cs typeface="Arial"/>
              </a:rPr>
              <a:t> (Cont.)</a:t>
            </a:r>
            <a:endParaRPr lang="en-US" sz="6000" b="1" dirty="0">
              <a:solidFill>
                <a:srgbClr val="FFFFFF"/>
              </a:solidFill>
              <a:latin typeface="Arial"/>
              <a:cs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525144" y="2200000"/>
            <a:ext cx="17237712" cy="5512856"/>
          </a:xfrm>
          <a:prstGeom prst="rect">
            <a:avLst/>
          </a:prstGeom>
        </p:spPr>
        <p:txBody>
          <a:bodyPr vert="horz" wrap="square" lIns="0" tIns="15875" rIns="0" bIns="0" rtlCol="0">
            <a:spAutoFit/>
          </a:bodyPr>
          <a:lstStyle/>
          <a:p>
            <a:pPr marL="641350">
              <a:lnSpc>
                <a:spcPct val="100000"/>
              </a:lnSpc>
              <a:spcBef>
                <a:spcPts val="125"/>
              </a:spcBef>
            </a:pPr>
            <a:r>
              <a:rPr sz="3600" b="1" dirty="0">
                <a:solidFill>
                  <a:srgbClr val="0A5A8C"/>
                </a:solidFill>
                <a:latin typeface="Arial"/>
                <a:cs typeface="Arial"/>
              </a:rPr>
              <a:t>Federal</a:t>
            </a:r>
            <a:r>
              <a:rPr sz="3600" b="1" spc="10" dirty="0">
                <a:solidFill>
                  <a:srgbClr val="0A5A8C"/>
                </a:solidFill>
                <a:latin typeface="Arial"/>
                <a:cs typeface="Arial"/>
              </a:rPr>
              <a:t> </a:t>
            </a:r>
            <a:r>
              <a:rPr sz="3600" b="1" dirty="0">
                <a:solidFill>
                  <a:srgbClr val="0A5A8C"/>
                </a:solidFill>
                <a:latin typeface="Arial"/>
                <a:cs typeface="Arial"/>
              </a:rPr>
              <a:t>and</a:t>
            </a:r>
            <a:r>
              <a:rPr sz="3600" b="1" spc="-15" dirty="0">
                <a:solidFill>
                  <a:srgbClr val="0A5A8C"/>
                </a:solidFill>
                <a:latin typeface="Arial"/>
                <a:cs typeface="Arial"/>
              </a:rPr>
              <a:t> </a:t>
            </a:r>
            <a:r>
              <a:rPr sz="3600" b="1" dirty="0">
                <a:solidFill>
                  <a:srgbClr val="0A5A8C"/>
                </a:solidFill>
                <a:latin typeface="Arial"/>
                <a:cs typeface="Arial"/>
              </a:rPr>
              <a:t>State</a:t>
            </a:r>
            <a:r>
              <a:rPr sz="3600" b="1" spc="65" dirty="0">
                <a:solidFill>
                  <a:srgbClr val="0A5A8C"/>
                </a:solidFill>
                <a:latin typeface="Arial"/>
                <a:cs typeface="Arial"/>
              </a:rPr>
              <a:t> </a:t>
            </a:r>
            <a:r>
              <a:rPr sz="3600" b="1" spc="-10" dirty="0">
                <a:solidFill>
                  <a:srgbClr val="0A5A8C"/>
                </a:solidFill>
                <a:latin typeface="Arial"/>
                <a:cs typeface="Arial"/>
              </a:rPr>
              <a:t>Requirements</a:t>
            </a:r>
            <a:endParaRPr lang="en-US" sz="3600" b="1" spc="-10" dirty="0">
              <a:solidFill>
                <a:srgbClr val="0A5A8C"/>
              </a:solidFill>
              <a:latin typeface="Arial"/>
              <a:cs typeface="Arial"/>
            </a:endParaRPr>
          </a:p>
          <a:p>
            <a:pPr marL="641350">
              <a:lnSpc>
                <a:spcPct val="100000"/>
              </a:lnSpc>
              <a:spcBef>
                <a:spcPts val="125"/>
              </a:spcBef>
            </a:pPr>
            <a:r>
              <a:rPr lang="en-US" sz="3600" b="1" spc="-10" dirty="0">
                <a:solidFill>
                  <a:srgbClr val="0A5A8C"/>
                </a:solidFill>
                <a:latin typeface="Arial"/>
                <a:cs typeface="Arial"/>
              </a:rPr>
              <a:t>(for US Chapters only)</a:t>
            </a:r>
            <a:endParaRPr sz="3600" b="1" dirty="0">
              <a:latin typeface="Arial"/>
              <a:cs typeface="Arial"/>
            </a:endParaRPr>
          </a:p>
          <a:p>
            <a:pPr marL="12700">
              <a:lnSpc>
                <a:spcPts val="2865"/>
              </a:lnSpc>
              <a:spcBef>
                <a:spcPts val="2865"/>
              </a:spcBef>
            </a:pPr>
            <a:r>
              <a:rPr sz="2277" b="1" spc="-10" dirty="0">
                <a:solidFill>
                  <a:srgbClr val="0A5A8C"/>
                </a:solidFill>
                <a:latin typeface="Arial"/>
                <a:cs typeface="Arial"/>
              </a:rPr>
              <a:t>501(c)(3)</a:t>
            </a:r>
            <a:endParaRPr sz="2277" dirty="0">
              <a:latin typeface="Arial"/>
              <a:cs typeface="Arial"/>
            </a:endParaRPr>
          </a:p>
          <a:p>
            <a:pPr marL="12700">
              <a:lnSpc>
                <a:spcPts val="2865"/>
              </a:lnSpc>
            </a:pPr>
            <a:r>
              <a:rPr sz="2277" dirty="0">
                <a:latin typeface="Arial"/>
                <a:cs typeface="Arial"/>
              </a:rPr>
              <a:t>All</a:t>
            </a:r>
            <a:r>
              <a:rPr sz="2277" spc="-80" dirty="0">
                <a:latin typeface="Arial"/>
                <a:cs typeface="Arial"/>
              </a:rPr>
              <a:t> </a:t>
            </a:r>
            <a:r>
              <a:rPr lang="en-US" sz="2277" spc="-80" dirty="0">
                <a:latin typeface="Arial"/>
                <a:cs typeface="Arial"/>
              </a:rPr>
              <a:t>US C</a:t>
            </a:r>
            <a:r>
              <a:rPr sz="2277" spc="-10" dirty="0">
                <a:latin typeface="Arial"/>
                <a:cs typeface="Arial"/>
              </a:rPr>
              <a:t>hapters</a:t>
            </a:r>
            <a:r>
              <a:rPr sz="2277" spc="-90" dirty="0">
                <a:latin typeface="Arial"/>
                <a:cs typeface="Arial"/>
              </a:rPr>
              <a:t> </a:t>
            </a:r>
            <a:r>
              <a:rPr sz="2277" dirty="0">
                <a:latin typeface="Arial"/>
                <a:cs typeface="Arial"/>
              </a:rPr>
              <a:t>are</a:t>
            </a:r>
            <a:r>
              <a:rPr sz="2277" spc="15" dirty="0">
                <a:latin typeface="Arial"/>
                <a:cs typeface="Arial"/>
              </a:rPr>
              <a:t> </a:t>
            </a:r>
            <a:r>
              <a:rPr sz="2277" spc="-10" dirty="0">
                <a:latin typeface="Arial"/>
                <a:cs typeface="Arial"/>
              </a:rPr>
              <a:t>classified</a:t>
            </a:r>
            <a:r>
              <a:rPr sz="2277" spc="-40" dirty="0">
                <a:latin typeface="Arial"/>
                <a:cs typeface="Arial"/>
              </a:rPr>
              <a:t> </a:t>
            </a:r>
            <a:r>
              <a:rPr sz="2277" dirty="0">
                <a:latin typeface="Arial"/>
                <a:cs typeface="Arial"/>
              </a:rPr>
              <a:t>as</a:t>
            </a:r>
            <a:r>
              <a:rPr sz="2277" spc="-95" dirty="0">
                <a:latin typeface="Arial"/>
                <a:cs typeface="Arial"/>
              </a:rPr>
              <a:t> </a:t>
            </a:r>
            <a:r>
              <a:rPr sz="2277" spc="-10" dirty="0">
                <a:latin typeface="Arial"/>
                <a:cs typeface="Arial"/>
              </a:rPr>
              <a:t>tax-</a:t>
            </a:r>
            <a:r>
              <a:rPr sz="2277" dirty="0">
                <a:latin typeface="Arial"/>
                <a:cs typeface="Arial"/>
              </a:rPr>
              <a:t>exempt</a:t>
            </a:r>
            <a:r>
              <a:rPr sz="2277" spc="-35" dirty="0">
                <a:latin typeface="Arial"/>
                <a:cs typeface="Arial"/>
              </a:rPr>
              <a:t> </a:t>
            </a:r>
            <a:r>
              <a:rPr sz="2277" dirty="0">
                <a:latin typeface="Arial"/>
                <a:cs typeface="Arial"/>
              </a:rPr>
              <a:t>501(c)(3)</a:t>
            </a:r>
            <a:r>
              <a:rPr sz="2277" spc="-35" dirty="0">
                <a:latin typeface="Arial"/>
                <a:cs typeface="Arial"/>
              </a:rPr>
              <a:t> </a:t>
            </a:r>
            <a:r>
              <a:rPr sz="2277" dirty="0">
                <a:latin typeface="Arial"/>
                <a:cs typeface="Arial"/>
              </a:rPr>
              <a:t>under</a:t>
            </a:r>
            <a:r>
              <a:rPr sz="2277" spc="-60" dirty="0">
                <a:latin typeface="Arial"/>
                <a:cs typeface="Arial"/>
              </a:rPr>
              <a:t> </a:t>
            </a:r>
            <a:r>
              <a:rPr sz="2277" spc="-25" dirty="0">
                <a:latin typeface="Arial"/>
                <a:cs typeface="Arial"/>
              </a:rPr>
              <a:t>the</a:t>
            </a:r>
            <a:r>
              <a:rPr lang="en-US" sz="2277" spc="-25" dirty="0">
                <a:latin typeface="Arial"/>
                <a:cs typeface="Arial"/>
              </a:rPr>
              <a:t> </a:t>
            </a:r>
            <a:r>
              <a:rPr sz="2277" dirty="0">
                <a:latin typeface="Arial"/>
                <a:cs typeface="Arial"/>
              </a:rPr>
              <a:t>Internal</a:t>
            </a:r>
            <a:r>
              <a:rPr sz="2277" spc="-20" dirty="0">
                <a:latin typeface="Arial"/>
                <a:cs typeface="Arial"/>
              </a:rPr>
              <a:t> Revenue</a:t>
            </a:r>
            <a:r>
              <a:rPr sz="2277" spc="-60" dirty="0">
                <a:latin typeface="Arial"/>
                <a:cs typeface="Arial"/>
              </a:rPr>
              <a:t> </a:t>
            </a:r>
            <a:r>
              <a:rPr sz="2277" dirty="0">
                <a:latin typeface="Arial"/>
                <a:cs typeface="Arial"/>
              </a:rPr>
              <a:t>Code.</a:t>
            </a:r>
            <a:r>
              <a:rPr sz="2277" spc="-65" dirty="0">
                <a:latin typeface="Arial"/>
                <a:cs typeface="Arial"/>
              </a:rPr>
              <a:t> </a:t>
            </a:r>
            <a:r>
              <a:rPr sz="2277" dirty="0">
                <a:latin typeface="Arial"/>
                <a:cs typeface="Arial"/>
              </a:rPr>
              <a:t>This</a:t>
            </a:r>
            <a:r>
              <a:rPr sz="2277" spc="-35" dirty="0">
                <a:latin typeface="Arial"/>
                <a:cs typeface="Arial"/>
              </a:rPr>
              <a:t> </a:t>
            </a:r>
            <a:r>
              <a:rPr sz="2277" dirty="0">
                <a:latin typeface="Arial"/>
                <a:cs typeface="Arial"/>
              </a:rPr>
              <a:t>means</a:t>
            </a:r>
            <a:r>
              <a:rPr sz="2277" spc="-35" dirty="0">
                <a:latin typeface="Arial"/>
                <a:cs typeface="Arial"/>
              </a:rPr>
              <a:t> </a:t>
            </a:r>
            <a:r>
              <a:rPr sz="2277" dirty="0">
                <a:latin typeface="Arial"/>
                <a:cs typeface="Arial"/>
              </a:rPr>
              <a:t>that</a:t>
            </a:r>
            <a:r>
              <a:rPr sz="2277" spc="-114" dirty="0">
                <a:latin typeface="Arial"/>
                <a:cs typeface="Arial"/>
              </a:rPr>
              <a:t> </a:t>
            </a:r>
            <a:r>
              <a:rPr lang="en-US" sz="2277" spc="-114" dirty="0">
                <a:latin typeface="Arial"/>
                <a:cs typeface="Arial"/>
              </a:rPr>
              <a:t>C</a:t>
            </a:r>
            <a:r>
              <a:rPr sz="2277" spc="-10" dirty="0">
                <a:latin typeface="Arial"/>
                <a:cs typeface="Arial"/>
              </a:rPr>
              <a:t>hapters</a:t>
            </a:r>
            <a:r>
              <a:rPr sz="2277" spc="-100" dirty="0">
                <a:latin typeface="Arial"/>
                <a:cs typeface="Arial"/>
              </a:rPr>
              <a:t> </a:t>
            </a:r>
            <a:r>
              <a:rPr sz="2277" dirty="0">
                <a:latin typeface="Arial"/>
                <a:cs typeface="Arial"/>
              </a:rPr>
              <a:t>are</a:t>
            </a:r>
            <a:r>
              <a:rPr sz="2277" spc="5" dirty="0">
                <a:latin typeface="Arial"/>
                <a:cs typeface="Arial"/>
              </a:rPr>
              <a:t> </a:t>
            </a:r>
            <a:r>
              <a:rPr sz="2277" dirty="0">
                <a:latin typeface="Arial"/>
                <a:cs typeface="Arial"/>
              </a:rPr>
              <a:t>able</a:t>
            </a:r>
            <a:r>
              <a:rPr sz="2277" spc="-60" dirty="0">
                <a:latin typeface="Arial"/>
                <a:cs typeface="Arial"/>
              </a:rPr>
              <a:t> </a:t>
            </a:r>
            <a:r>
              <a:rPr sz="2277" dirty="0">
                <a:latin typeface="Arial"/>
                <a:cs typeface="Arial"/>
              </a:rPr>
              <a:t>to</a:t>
            </a:r>
            <a:r>
              <a:rPr sz="2277" spc="-65" dirty="0">
                <a:latin typeface="Arial"/>
                <a:cs typeface="Arial"/>
              </a:rPr>
              <a:t> </a:t>
            </a:r>
            <a:r>
              <a:rPr sz="2277" spc="-10" dirty="0">
                <a:latin typeface="Arial"/>
                <a:cs typeface="Arial"/>
              </a:rPr>
              <a:t>accept contributions</a:t>
            </a:r>
            <a:r>
              <a:rPr sz="2277" spc="-50" dirty="0">
                <a:latin typeface="Arial"/>
                <a:cs typeface="Arial"/>
              </a:rPr>
              <a:t> </a:t>
            </a:r>
            <a:r>
              <a:rPr sz="2277" dirty="0">
                <a:latin typeface="Arial"/>
                <a:cs typeface="Arial"/>
              </a:rPr>
              <a:t>and</a:t>
            </a:r>
            <a:r>
              <a:rPr sz="2277" spc="-70" dirty="0">
                <a:latin typeface="Arial"/>
                <a:cs typeface="Arial"/>
              </a:rPr>
              <a:t> </a:t>
            </a:r>
            <a:r>
              <a:rPr sz="2277" dirty="0">
                <a:latin typeface="Arial"/>
                <a:cs typeface="Arial"/>
              </a:rPr>
              <a:t>provide</a:t>
            </a:r>
            <a:r>
              <a:rPr sz="2277" spc="-75" dirty="0">
                <a:latin typeface="Arial"/>
                <a:cs typeface="Arial"/>
              </a:rPr>
              <a:t> </a:t>
            </a:r>
            <a:r>
              <a:rPr sz="2277" dirty="0">
                <a:latin typeface="Arial"/>
                <a:cs typeface="Arial"/>
              </a:rPr>
              <a:t>donors</a:t>
            </a:r>
            <a:r>
              <a:rPr sz="2277" spc="-45" dirty="0">
                <a:latin typeface="Arial"/>
                <a:cs typeface="Arial"/>
              </a:rPr>
              <a:t> </a:t>
            </a:r>
            <a:r>
              <a:rPr sz="2277" dirty="0">
                <a:latin typeface="Arial"/>
                <a:cs typeface="Arial"/>
              </a:rPr>
              <a:t>with</a:t>
            </a:r>
            <a:r>
              <a:rPr sz="2277" spc="-70" dirty="0">
                <a:latin typeface="Arial"/>
                <a:cs typeface="Arial"/>
              </a:rPr>
              <a:t> </a:t>
            </a:r>
            <a:r>
              <a:rPr sz="2277" dirty="0">
                <a:latin typeface="Arial"/>
                <a:cs typeface="Arial"/>
              </a:rPr>
              <a:t>tax</a:t>
            </a:r>
            <a:r>
              <a:rPr sz="2277" spc="-70" dirty="0">
                <a:latin typeface="Arial"/>
                <a:cs typeface="Arial"/>
              </a:rPr>
              <a:t> </a:t>
            </a:r>
            <a:r>
              <a:rPr sz="2277" dirty="0">
                <a:latin typeface="Arial"/>
                <a:cs typeface="Arial"/>
              </a:rPr>
              <a:t>receipts. From</a:t>
            </a:r>
            <a:r>
              <a:rPr sz="2277" spc="-45" dirty="0">
                <a:latin typeface="Arial"/>
                <a:cs typeface="Arial"/>
              </a:rPr>
              <a:t> </a:t>
            </a:r>
            <a:r>
              <a:rPr sz="2277" dirty="0">
                <a:latin typeface="Arial"/>
                <a:cs typeface="Arial"/>
              </a:rPr>
              <a:t>time</a:t>
            </a:r>
            <a:r>
              <a:rPr sz="2277" spc="-75" dirty="0">
                <a:latin typeface="Arial"/>
                <a:cs typeface="Arial"/>
              </a:rPr>
              <a:t> </a:t>
            </a:r>
            <a:r>
              <a:rPr sz="2277" dirty="0">
                <a:latin typeface="Arial"/>
                <a:cs typeface="Arial"/>
              </a:rPr>
              <a:t>to</a:t>
            </a:r>
            <a:r>
              <a:rPr sz="2277" spc="-70" dirty="0">
                <a:latin typeface="Arial"/>
                <a:cs typeface="Arial"/>
              </a:rPr>
              <a:t> </a:t>
            </a:r>
            <a:r>
              <a:rPr sz="2277" dirty="0">
                <a:latin typeface="Arial"/>
                <a:cs typeface="Arial"/>
              </a:rPr>
              <a:t>time,</a:t>
            </a:r>
            <a:r>
              <a:rPr sz="2277" spc="-20" dirty="0">
                <a:latin typeface="Arial"/>
                <a:cs typeface="Arial"/>
              </a:rPr>
              <a:t> </a:t>
            </a:r>
            <a:r>
              <a:rPr sz="2277" spc="-25" dirty="0">
                <a:latin typeface="Arial"/>
                <a:cs typeface="Arial"/>
              </a:rPr>
              <a:t>US </a:t>
            </a:r>
            <a:r>
              <a:rPr lang="en-US" sz="2277" spc="-25" dirty="0">
                <a:latin typeface="Arial"/>
                <a:cs typeface="Arial"/>
              </a:rPr>
              <a:t>C</a:t>
            </a:r>
            <a:r>
              <a:rPr sz="2277" spc="-10" dirty="0">
                <a:latin typeface="Arial"/>
                <a:cs typeface="Arial"/>
              </a:rPr>
              <a:t>hapters</a:t>
            </a:r>
            <a:r>
              <a:rPr sz="2277" spc="-50" dirty="0">
                <a:latin typeface="Arial"/>
                <a:cs typeface="Arial"/>
              </a:rPr>
              <a:t> </a:t>
            </a:r>
            <a:r>
              <a:rPr sz="2277" dirty="0">
                <a:latin typeface="Arial"/>
                <a:cs typeface="Arial"/>
              </a:rPr>
              <a:t>may</a:t>
            </a:r>
            <a:r>
              <a:rPr sz="2277" spc="-60" dirty="0">
                <a:latin typeface="Arial"/>
                <a:cs typeface="Arial"/>
              </a:rPr>
              <a:t> </a:t>
            </a:r>
            <a:r>
              <a:rPr sz="2277" dirty="0">
                <a:latin typeface="Arial"/>
                <a:cs typeface="Arial"/>
              </a:rPr>
              <a:t>be</a:t>
            </a:r>
            <a:r>
              <a:rPr sz="2277" spc="-80" dirty="0">
                <a:latin typeface="Arial"/>
                <a:cs typeface="Arial"/>
              </a:rPr>
              <a:t> </a:t>
            </a:r>
            <a:r>
              <a:rPr sz="2277" spc="-10" dirty="0">
                <a:latin typeface="Arial"/>
                <a:cs typeface="Arial"/>
              </a:rPr>
              <a:t>asked</a:t>
            </a:r>
            <a:r>
              <a:rPr sz="2277" spc="-65" dirty="0">
                <a:latin typeface="Arial"/>
                <a:cs typeface="Arial"/>
              </a:rPr>
              <a:t> </a:t>
            </a:r>
            <a:r>
              <a:rPr sz="2277" dirty="0">
                <a:latin typeface="Arial"/>
                <a:cs typeface="Arial"/>
              </a:rPr>
              <a:t>to</a:t>
            </a:r>
            <a:r>
              <a:rPr sz="2277" spc="-75" dirty="0">
                <a:latin typeface="Arial"/>
                <a:cs typeface="Arial"/>
              </a:rPr>
              <a:t> </a:t>
            </a:r>
            <a:r>
              <a:rPr sz="2277" dirty="0">
                <a:latin typeface="Arial"/>
                <a:cs typeface="Arial"/>
              </a:rPr>
              <a:t>provide</a:t>
            </a:r>
            <a:r>
              <a:rPr sz="2277" spc="-15" dirty="0">
                <a:latin typeface="Arial"/>
                <a:cs typeface="Arial"/>
              </a:rPr>
              <a:t> </a:t>
            </a:r>
            <a:r>
              <a:rPr sz="2277" dirty="0">
                <a:latin typeface="Arial"/>
                <a:cs typeface="Arial"/>
              </a:rPr>
              <a:t>proof</a:t>
            </a:r>
            <a:r>
              <a:rPr sz="2277" spc="-70" dirty="0">
                <a:latin typeface="Arial"/>
                <a:cs typeface="Arial"/>
              </a:rPr>
              <a:t> </a:t>
            </a:r>
            <a:r>
              <a:rPr sz="2277" dirty="0">
                <a:latin typeface="Arial"/>
                <a:cs typeface="Arial"/>
              </a:rPr>
              <a:t>of</a:t>
            </a:r>
            <a:r>
              <a:rPr sz="2277" spc="-65" dirty="0">
                <a:latin typeface="Arial"/>
                <a:cs typeface="Arial"/>
              </a:rPr>
              <a:t> </a:t>
            </a:r>
            <a:r>
              <a:rPr sz="2277" dirty="0">
                <a:latin typeface="Arial"/>
                <a:cs typeface="Arial"/>
              </a:rPr>
              <a:t>its</a:t>
            </a:r>
            <a:r>
              <a:rPr sz="2277" spc="-120" dirty="0">
                <a:latin typeface="Arial"/>
                <a:cs typeface="Arial"/>
              </a:rPr>
              <a:t> </a:t>
            </a:r>
            <a:r>
              <a:rPr sz="2277" dirty="0">
                <a:latin typeface="Arial"/>
                <a:cs typeface="Arial"/>
              </a:rPr>
              <a:t>501</a:t>
            </a:r>
            <a:r>
              <a:rPr lang="en-US" sz="2277" dirty="0">
                <a:latin typeface="Arial"/>
                <a:cs typeface="Arial"/>
              </a:rPr>
              <a:t>(c)(</a:t>
            </a:r>
            <a:r>
              <a:rPr sz="2277" dirty="0">
                <a:latin typeface="Arial"/>
                <a:cs typeface="Arial"/>
              </a:rPr>
              <a:t>3</a:t>
            </a:r>
            <a:r>
              <a:rPr lang="en-US" sz="2277" dirty="0">
                <a:latin typeface="Arial"/>
                <a:cs typeface="Arial"/>
              </a:rPr>
              <a:t>)</a:t>
            </a:r>
            <a:r>
              <a:rPr sz="2277" spc="-30" dirty="0">
                <a:latin typeface="Arial"/>
                <a:cs typeface="Arial"/>
              </a:rPr>
              <a:t> </a:t>
            </a:r>
            <a:r>
              <a:rPr sz="2277" dirty="0">
                <a:latin typeface="Arial"/>
                <a:cs typeface="Arial"/>
              </a:rPr>
              <a:t>non-profit</a:t>
            </a:r>
            <a:r>
              <a:rPr sz="2277" spc="-35" dirty="0">
                <a:latin typeface="Arial"/>
                <a:cs typeface="Arial"/>
              </a:rPr>
              <a:t> </a:t>
            </a:r>
            <a:r>
              <a:rPr sz="2277" dirty="0">
                <a:latin typeface="Arial"/>
                <a:cs typeface="Arial"/>
              </a:rPr>
              <a:t>status.</a:t>
            </a:r>
            <a:r>
              <a:rPr sz="2277" spc="-20" dirty="0">
                <a:latin typeface="Arial"/>
                <a:cs typeface="Arial"/>
              </a:rPr>
              <a:t> </a:t>
            </a:r>
            <a:r>
              <a:rPr sz="2277" dirty="0">
                <a:latin typeface="Arial"/>
                <a:cs typeface="Arial"/>
              </a:rPr>
              <a:t>A</a:t>
            </a:r>
            <a:r>
              <a:rPr sz="2277" spc="-114" dirty="0">
                <a:latin typeface="Arial"/>
                <a:cs typeface="Arial"/>
              </a:rPr>
              <a:t> </a:t>
            </a:r>
            <a:r>
              <a:rPr sz="2277" dirty="0">
                <a:latin typeface="Arial"/>
                <a:cs typeface="Arial"/>
              </a:rPr>
              <a:t>copy</a:t>
            </a:r>
            <a:r>
              <a:rPr sz="2277" spc="-50" dirty="0">
                <a:latin typeface="Arial"/>
                <a:cs typeface="Arial"/>
              </a:rPr>
              <a:t> </a:t>
            </a:r>
            <a:r>
              <a:rPr sz="2277" spc="-25" dirty="0">
                <a:latin typeface="Arial"/>
                <a:cs typeface="Arial"/>
              </a:rPr>
              <a:t>of </a:t>
            </a:r>
            <a:r>
              <a:rPr sz="2277" dirty="0">
                <a:latin typeface="Arial"/>
                <a:cs typeface="Arial"/>
              </a:rPr>
              <a:t>the</a:t>
            </a:r>
            <a:r>
              <a:rPr sz="2277" spc="-85" dirty="0">
                <a:latin typeface="Arial"/>
                <a:cs typeface="Arial"/>
              </a:rPr>
              <a:t> </a:t>
            </a:r>
            <a:r>
              <a:rPr lang="en-US" sz="2277" spc="-85" dirty="0">
                <a:latin typeface="Arial"/>
                <a:cs typeface="Arial"/>
              </a:rPr>
              <a:t>L</a:t>
            </a:r>
            <a:r>
              <a:rPr sz="2277" dirty="0">
                <a:latin typeface="Arial"/>
                <a:cs typeface="Arial"/>
              </a:rPr>
              <a:t>etter</a:t>
            </a:r>
            <a:r>
              <a:rPr sz="2277" spc="-30" dirty="0">
                <a:latin typeface="Arial"/>
                <a:cs typeface="Arial"/>
              </a:rPr>
              <a:t> </a:t>
            </a:r>
            <a:r>
              <a:rPr lang="en-US" sz="2277" spc="-30" dirty="0">
                <a:latin typeface="Arial"/>
                <a:cs typeface="Arial"/>
              </a:rPr>
              <a:t>of Determination </a:t>
            </a:r>
            <a:r>
              <a:rPr sz="2277" dirty="0">
                <a:latin typeface="Arial"/>
                <a:cs typeface="Arial"/>
              </a:rPr>
              <a:t>can</a:t>
            </a:r>
            <a:r>
              <a:rPr sz="2277" spc="-75" dirty="0">
                <a:latin typeface="Arial"/>
                <a:cs typeface="Arial"/>
              </a:rPr>
              <a:t> </a:t>
            </a:r>
            <a:r>
              <a:rPr sz="2277" dirty="0">
                <a:latin typeface="Arial"/>
                <a:cs typeface="Arial"/>
              </a:rPr>
              <a:t>be</a:t>
            </a:r>
            <a:r>
              <a:rPr sz="2277" spc="-50" dirty="0">
                <a:latin typeface="Arial"/>
                <a:cs typeface="Arial"/>
              </a:rPr>
              <a:t> </a:t>
            </a:r>
            <a:r>
              <a:rPr sz="2277" dirty="0">
                <a:latin typeface="Arial"/>
                <a:cs typeface="Arial"/>
              </a:rPr>
              <a:t>provided</a:t>
            </a:r>
            <a:r>
              <a:rPr sz="2277" spc="-70" dirty="0">
                <a:latin typeface="Arial"/>
                <a:cs typeface="Arial"/>
              </a:rPr>
              <a:t> </a:t>
            </a:r>
            <a:r>
              <a:rPr sz="2277" dirty="0">
                <a:latin typeface="Arial"/>
                <a:cs typeface="Arial"/>
              </a:rPr>
              <a:t>by</a:t>
            </a:r>
            <a:r>
              <a:rPr sz="2277" spc="-120" dirty="0">
                <a:latin typeface="Arial"/>
                <a:cs typeface="Arial"/>
              </a:rPr>
              <a:t> </a:t>
            </a:r>
            <a:r>
              <a:rPr sz="2277" dirty="0">
                <a:latin typeface="Arial"/>
                <a:cs typeface="Arial"/>
              </a:rPr>
              <a:t>contacting</a:t>
            </a:r>
            <a:r>
              <a:rPr sz="2277" spc="-85" dirty="0">
                <a:latin typeface="Arial"/>
                <a:cs typeface="Arial"/>
              </a:rPr>
              <a:t> </a:t>
            </a:r>
            <a:r>
              <a:rPr sz="2277" dirty="0">
                <a:latin typeface="Arial"/>
                <a:cs typeface="Arial"/>
              </a:rPr>
              <a:t>your</a:t>
            </a:r>
            <a:r>
              <a:rPr sz="2277" spc="-95" dirty="0">
                <a:latin typeface="Arial"/>
                <a:cs typeface="Arial"/>
              </a:rPr>
              <a:t> </a:t>
            </a:r>
            <a:r>
              <a:rPr sz="2277" dirty="0">
                <a:latin typeface="Arial"/>
                <a:cs typeface="Arial"/>
              </a:rPr>
              <a:t>Regional</a:t>
            </a:r>
            <a:r>
              <a:rPr sz="2277" spc="-40" dirty="0">
                <a:latin typeface="Arial"/>
                <a:cs typeface="Arial"/>
              </a:rPr>
              <a:t> </a:t>
            </a:r>
            <a:r>
              <a:rPr sz="2277" spc="-10" dirty="0">
                <a:latin typeface="Arial"/>
                <a:cs typeface="Arial"/>
              </a:rPr>
              <a:t>Operations</a:t>
            </a:r>
            <a:r>
              <a:rPr lang="en-US" sz="2277" spc="-10" dirty="0">
                <a:latin typeface="Arial"/>
                <a:cs typeface="Arial"/>
              </a:rPr>
              <a:t> </a:t>
            </a:r>
            <a:r>
              <a:rPr sz="2277" spc="-10" dirty="0">
                <a:latin typeface="Arial"/>
                <a:cs typeface="Arial"/>
              </a:rPr>
              <a:t>Manager.</a:t>
            </a:r>
            <a:r>
              <a:rPr lang="en-US" sz="2277" spc="-10" dirty="0">
                <a:latin typeface="Arial"/>
                <a:cs typeface="Arial"/>
              </a:rPr>
              <a:t> </a:t>
            </a:r>
            <a:r>
              <a:rPr sz="2277" dirty="0">
                <a:latin typeface="Arial"/>
                <a:cs typeface="Arial"/>
              </a:rPr>
              <a:t>They</a:t>
            </a:r>
            <a:r>
              <a:rPr sz="2277" spc="-50" dirty="0">
                <a:latin typeface="Arial"/>
                <a:cs typeface="Arial"/>
              </a:rPr>
              <a:t> </a:t>
            </a:r>
            <a:r>
              <a:rPr sz="2277" dirty="0">
                <a:latin typeface="Arial"/>
                <a:cs typeface="Arial"/>
              </a:rPr>
              <a:t>will</a:t>
            </a:r>
            <a:r>
              <a:rPr sz="2277" spc="-25" dirty="0">
                <a:latin typeface="Arial"/>
                <a:cs typeface="Arial"/>
              </a:rPr>
              <a:t> </a:t>
            </a:r>
            <a:r>
              <a:rPr sz="2277" dirty="0">
                <a:latin typeface="Arial"/>
                <a:cs typeface="Arial"/>
              </a:rPr>
              <a:t>work</a:t>
            </a:r>
            <a:r>
              <a:rPr sz="2277" spc="-105" dirty="0">
                <a:latin typeface="Arial"/>
                <a:cs typeface="Arial"/>
              </a:rPr>
              <a:t> </a:t>
            </a:r>
            <a:r>
              <a:rPr sz="2277" dirty="0">
                <a:latin typeface="Arial"/>
                <a:cs typeface="Arial"/>
              </a:rPr>
              <a:t>with</a:t>
            </a:r>
            <a:r>
              <a:rPr sz="2277" spc="-35" dirty="0">
                <a:latin typeface="Arial"/>
                <a:cs typeface="Arial"/>
              </a:rPr>
              <a:t> </a:t>
            </a:r>
            <a:r>
              <a:rPr sz="2277" dirty="0">
                <a:latin typeface="Arial"/>
                <a:cs typeface="Arial"/>
              </a:rPr>
              <a:t>the</a:t>
            </a:r>
            <a:r>
              <a:rPr sz="2277" spc="-65" dirty="0">
                <a:latin typeface="Arial"/>
                <a:cs typeface="Arial"/>
              </a:rPr>
              <a:t> </a:t>
            </a:r>
            <a:r>
              <a:rPr sz="2277" dirty="0">
                <a:latin typeface="Arial"/>
                <a:cs typeface="Arial"/>
              </a:rPr>
              <a:t>MPI</a:t>
            </a:r>
            <a:r>
              <a:rPr sz="2277" spc="-75" dirty="0">
                <a:latin typeface="Arial"/>
                <a:cs typeface="Arial"/>
              </a:rPr>
              <a:t> </a:t>
            </a:r>
            <a:r>
              <a:rPr sz="2277" dirty="0">
                <a:latin typeface="Arial"/>
                <a:cs typeface="Arial"/>
              </a:rPr>
              <a:t>team</a:t>
            </a:r>
            <a:r>
              <a:rPr sz="2277" spc="-45" dirty="0">
                <a:latin typeface="Arial"/>
                <a:cs typeface="Arial"/>
              </a:rPr>
              <a:t> </a:t>
            </a:r>
            <a:r>
              <a:rPr sz="2277" dirty="0">
                <a:latin typeface="Arial"/>
                <a:cs typeface="Arial"/>
              </a:rPr>
              <a:t>to</a:t>
            </a:r>
            <a:r>
              <a:rPr sz="2277" spc="-60" dirty="0">
                <a:latin typeface="Arial"/>
                <a:cs typeface="Arial"/>
              </a:rPr>
              <a:t> </a:t>
            </a:r>
            <a:r>
              <a:rPr sz="2277" dirty="0">
                <a:latin typeface="Arial"/>
                <a:cs typeface="Arial"/>
              </a:rPr>
              <a:t>provide</a:t>
            </a:r>
            <a:r>
              <a:rPr lang="en-US" sz="2277" dirty="0">
                <a:latin typeface="Arial"/>
                <a:cs typeface="Arial"/>
              </a:rPr>
              <a:t> the required</a:t>
            </a:r>
            <a:r>
              <a:rPr sz="2277" spc="-65" dirty="0">
                <a:latin typeface="Arial"/>
                <a:cs typeface="Arial"/>
              </a:rPr>
              <a:t> </a:t>
            </a:r>
            <a:r>
              <a:rPr sz="2277" spc="-10" dirty="0">
                <a:latin typeface="Arial"/>
                <a:cs typeface="Arial"/>
              </a:rPr>
              <a:t>documentation.</a:t>
            </a:r>
            <a:endParaRPr sz="2277" dirty="0">
              <a:latin typeface="Arial"/>
              <a:cs typeface="Arial"/>
            </a:endParaRPr>
          </a:p>
          <a:p>
            <a:pPr marL="12700">
              <a:lnSpc>
                <a:spcPct val="100000"/>
              </a:lnSpc>
              <a:spcBef>
                <a:spcPts val="2900"/>
              </a:spcBef>
            </a:pPr>
            <a:r>
              <a:rPr sz="2277" b="1" dirty="0">
                <a:solidFill>
                  <a:srgbClr val="0A5A8C"/>
                </a:solidFill>
                <a:latin typeface="Arial"/>
                <a:cs typeface="Arial"/>
              </a:rPr>
              <a:t>Form</a:t>
            </a:r>
            <a:r>
              <a:rPr sz="2277" b="1" spc="-50" dirty="0">
                <a:solidFill>
                  <a:srgbClr val="0A5A8C"/>
                </a:solidFill>
                <a:latin typeface="Arial"/>
                <a:cs typeface="Arial"/>
              </a:rPr>
              <a:t> </a:t>
            </a:r>
            <a:r>
              <a:rPr sz="2277" b="1" spc="-10" dirty="0">
                <a:solidFill>
                  <a:srgbClr val="0A5A8C"/>
                </a:solidFill>
                <a:latin typeface="Arial"/>
                <a:cs typeface="Arial"/>
              </a:rPr>
              <a:t>W-</a:t>
            </a:r>
            <a:r>
              <a:rPr sz="2277" b="1" spc="-50" dirty="0">
                <a:solidFill>
                  <a:srgbClr val="0A5A8C"/>
                </a:solidFill>
                <a:latin typeface="Arial"/>
                <a:cs typeface="Arial"/>
              </a:rPr>
              <a:t>9</a:t>
            </a:r>
            <a:endParaRPr sz="2277" dirty="0">
              <a:latin typeface="Arial"/>
              <a:cs typeface="Arial"/>
            </a:endParaRPr>
          </a:p>
          <a:p>
            <a:pPr marL="12700" marR="5080">
              <a:lnSpc>
                <a:spcPts val="2850"/>
              </a:lnSpc>
              <a:spcBef>
                <a:spcPts val="165"/>
              </a:spcBef>
            </a:pPr>
            <a:r>
              <a:rPr lang="en-US" sz="2277" spc="-10" dirty="0">
                <a:latin typeface="Arial"/>
                <a:cs typeface="Arial"/>
              </a:rPr>
              <a:t>US </a:t>
            </a:r>
            <a:r>
              <a:rPr sz="2277" spc="-10" dirty="0">
                <a:latin typeface="Arial"/>
                <a:cs typeface="Arial"/>
              </a:rPr>
              <a:t>Chapters</a:t>
            </a:r>
            <a:r>
              <a:rPr sz="2277" spc="-114" dirty="0">
                <a:latin typeface="Arial"/>
                <a:cs typeface="Arial"/>
              </a:rPr>
              <a:t> </a:t>
            </a:r>
            <a:r>
              <a:rPr sz="2277" dirty="0">
                <a:latin typeface="Arial"/>
                <a:cs typeface="Arial"/>
              </a:rPr>
              <a:t>use</a:t>
            </a:r>
            <a:r>
              <a:rPr sz="2277" spc="-70" dirty="0">
                <a:latin typeface="Arial"/>
                <a:cs typeface="Arial"/>
              </a:rPr>
              <a:t> </a:t>
            </a:r>
            <a:r>
              <a:rPr sz="2277" dirty="0">
                <a:latin typeface="Arial"/>
                <a:cs typeface="Arial"/>
              </a:rPr>
              <a:t>this</a:t>
            </a:r>
            <a:r>
              <a:rPr sz="2277" spc="-110" dirty="0">
                <a:latin typeface="Arial"/>
                <a:cs typeface="Arial"/>
              </a:rPr>
              <a:t> </a:t>
            </a:r>
            <a:r>
              <a:rPr sz="2277" dirty="0">
                <a:latin typeface="Arial"/>
                <a:cs typeface="Arial"/>
              </a:rPr>
              <a:t>form</a:t>
            </a:r>
            <a:r>
              <a:rPr sz="2277" spc="-114" dirty="0">
                <a:latin typeface="Arial"/>
                <a:cs typeface="Arial"/>
              </a:rPr>
              <a:t> </a:t>
            </a:r>
            <a:r>
              <a:rPr sz="2277" dirty="0">
                <a:latin typeface="Arial"/>
                <a:cs typeface="Arial"/>
              </a:rPr>
              <a:t>to</a:t>
            </a:r>
            <a:r>
              <a:rPr sz="2277" spc="-70" dirty="0">
                <a:latin typeface="Arial"/>
                <a:cs typeface="Arial"/>
              </a:rPr>
              <a:t> </a:t>
            </a:r>
            <a:r>
              <a:rPr sz="2277" dirty="0">
                <a:latin typeface="Arial"/>
                <a:cs typeface="Arial"/>
              </a:rPr>
              <a:t>provide</a:t>
            </a:r>
            <a:r>
              <a:rPr sz="2277" spc="-10" dirty="0">
                <a:latin typeface="Arial"/>
                <a:cs typeface="Arial"/>
              </a:rPr>
              <a:t> </a:t>
            </a:r>
            <a:r>
              <a:rPr sz="2277" dirty="0">
                <a:latin typeface="Arial"/>
                <a:cs typeface="Arial"/>
              </a:rPr>
              <a:t>their</a:t>
            </a:r>
            <a:r>
              <a:rPr sz="2277" spc="-20" dirty="0">
                <a:latin typeface="Arial"/>
                <a:cs typeface="Arial"/>
              </a:rPr>
              <a:t> </a:t>
            </a:r>
            <a:r>
              <a:rPr sz="2277" dirty="0">
                <a:latin typeface="Arial"/>
                <a:cs typeface="Arial"/>
              </a:rPr>
              <a:t>tax</a:t>
            </a:r>
            <a:r>
              <a:rPr sz="2277" spc="-65" dirty="0">
                <a:latin typeface="Arial"/>
                <a:cs typeface="Arial"/>
              </a:rPr>
              <a:t> </a:t>
            </a:r>
            <a:r>
              <a:rPr sz="2277" spc="-10" dirty="0">
                <a:latin typeface="Arial"/>
                <a:cs typeface="Arial"/>
              </a:rPr>
              <a:t>identification</a:t>
            </a:r>
            <a:r>
              <a:rPr sz="2277" spc="-70" dirty="0">
                <a:latin typeface="Arial"/>
                <a:cs typeface="Arial"/>
              </a:rPr>
              <a:t> </a:t>
            </a:r>
            <a:r>
              <a:rPr sz="2277" dirty="0">
                <a:latin typeface="Arial"/>
                <a:cs typeface="Arial"/>
              </a:rPr>
              <a:t>number</a:t>
            </a:r>
            <a:r>
              <a:rPr sz="2277" spc="-85" dirty="0">
                <a:latin typeface="Arial"/>
                <a:cs typeface="Arial"/>
              </a:rPr>
              <a:t> </a:t>
            </a:r>
            <a:r>
              <a:rPr sz="2277" dirty="0">
                <a:latin typeface="Arial"/>
                <a:cs typeface="Arial"/>
              </a:rPr>
              <a:t>to</a:t>
            </a:r>
            <a:r>
              <a:rPr sz="2277" spc="-65" dirty="0">
                <a:latin typeface="Arial"/>
                <a:cs typeface="Arial"/>
              </a:rPr>
              <a:t> </a:t>
            </a:r>
            <a:r>
              <a:rPr sz="2277" dirty="0">
                <a:latin typeface="Arial"/>
                <a:cs typeface="Arial"/>
              </a:rPr>
              <a:t>entities</a:t>
            </a:r>
            <a:r>
              <a:rPr sz="2277" spc="-45" dirty="0">
                <a:latin typeface="Arial"/>
                <a:cs typeface="Arial"/>
              </a:rPr>
              <a:t> </a:t>
            </a:r>
            <a:r>
              <a:rPr sz="2277" spc="-20" dirty="0">
                <a:latin typeface="Arial"/>
                <a:cs typeface="Arial"/>
              </a:rPr>
              <a:t>that </a:t>
            </a:r>
            <a:r>
              <a:rPr sz="2277" dirty="0">
                <a:latin typeface="Arial"/>
                <a:cs typeface="Arial"/>
              </a:rPr>
              <a:t>will</a:t>
            </a:r>
            <a:r>
              <a:rPr sz="2277" spc="-75" dirty="0">
                <a:latin typeface="Arial"/>
                <a:cs typeface="Arial"/>
              </a:rPr>
              <a:t> </a:t>
            </a:r>
            <a:r>
              <a:rPr sz="2277" dirty="0">
                <a:latin typeface="Arial"/>
                <a:cs typeface="Arial"/>
              </a:rPr>
              <a:t>pay</a:t>
            </a:r>
            <a:r>
              <a:rPr sz="2277" spc="-95" dirty="0">
                <a:latin typeface="Arial"/>
                <a:cs typeface="Arial"/>
              </a:rPr>
              <a:t> </a:t>
            </a:r>
            <a:r>
              <a:rPr sz="2277" dirty="0">
                <a:latin typeface="Arial"/>
                <a:cs typeface="Arial"/>
              </a:rPr>
              <a:t>them</a:t>
            </a:r>
            <a:r>
              <a:rPr sz="2277" spc="-80" dirty="0">
                <a:latin typeface="Arial"/>
                <a:cs typeface="Arial"/>
              </a:rPr>
              <a:t> </a:t>
            </a:r>
            <a:r>
              <a:rPr sz="2277" dirty="0">
                <a:latin typeface="Arial"/>
                <a:cs typeface="Arial"/>
              </a:rPr>
              <a:t>income</a:t>
            </a:r>
            <a:r>
              <a:rPr sz="2277" spc="-45" dirty="0">
                <a:latin typeface="Arial"/>
                <a:cs typeface="Arial"/>
              </a:rPr>
              <a:t> </a:t>
            </a:r>
            <a:r>
              <a:rPr sz="2277" dirty="0">
                <a:latin typeface="Arial"/>
                <a:cs typeface="Arial"/>
              </a:rPr>
              <a:t>during</a:t>
            </a:r>
            <a:r>
              <a:rPr sz="2277" spc="-55" dirty="0">
                <a:latin typeface="Arial"/>
                <a:cs typeface="Arial"/>
              </a:rPr>
              <a:t> </a:t>
            </a:r>
            <a:r>
              <a:rPr sz="2277" dirty="0">
                <a:latin typeface="Arial"/>
                <a:cs typeface="Arial"/>
              </a:rPr>
              <a:t>the</a:t>
            </a:r>
            <a:r>
              <a:rPr sz="2277" spc="-45" dirty="0">
                <a:latin typeface="Arial"/>
                <a:cs typeface="Arial"/>
              </a:rPr>
              <a:t> </a:t>
            </a:r>
            <a:r>
              <a:rPr sz="2277" dirty="0">
                <a:latin typeface="Arial"/>
                <a:cs typeface="Arial"/>
              </a:rPr>
              <a:t>tax</a:t>
            </a:r>
            <a:r>
              <a:rPr sz="2277" spc="-40" dirty="0">
                <a:latin typeface="Arial"/>
                <a:cs typeface="Arial"/>
              </a:rPr>
              <a:t> </a:t>
            </a:r>
            <a:r>
              <a:rPr sz="2277" spc="-10" dirty="0">
                <a:latin typeface="Arial"/>
                <a:cs typeface="Arial"/>
              </a:rPr>
              <a:t>year.</a:t>
            </a:r>
            <a:endParaRPr sz="2277" dirty="0">
              <a:latin typeface="Arial"/>
              <a:cs typeface="Arial"/>
            </a:endParaRPr>
          </a:p>
          <a:p>
            <a:pPr marL="12700">
              <a:lnSpc>
                <a:spcPts val="2865"/>
              </a:lnSpc>
              <a:spcBef>
                <a:spcPts val="2815"/>
              </a:spcBef>
            </a:pPr>
            <a:r>
              <a:rPr sz="2277" b="1" dirty="0">
                <a:solidFill>
                  <a:srgbClr val="0A5A8C"/>
                </a:solidFill>
                <a:latin typeface="Arial"/>
                <a:cs typeface="Arial"/>
              </a:rPr>
              <a:t>Annual</a:t>
            </a:r>
            <a:r>
              <a:rPr sz="2277" b="1" spc="-60" dirty="0">
                <a:solidFill>
                  <a:srgbClr val="0A5A8C"/>
                </a:solidFill>
                <a:latin typeface="Arial"/>
                <a:cs typeface="Arial"/>
              </a:rPr>
              <a:t> </a:t>
            </a:r>
            <a:r>
              <a:rPr sz="2277" b="1" dirty="0">
                <a:solidFill>
                  <a:srgbClr val="0A5A8C"/>
                </a:solidFill>
                <a:latin typeface="Arial"/>
                <a:cs typeface="Arial"/>
              </a:rPr>
              <a:t>990</a:t>
            </a:r>
            <a:r>
              <a:rPr sz="2277" b="1" spc="-50" dirty="0">
                <a:solidFill>
                  <a:srgbClr val="0A5A8C"/>
                </a:solidFill>
                <a:latin typeface="Arial"/>
                <a:cs typeface="Arial"/>
              </a:rPr>
              <a:t> </a:t>
            </a:r>
            <a:r>
              <a:rPr sz="2277" b="1" dirty="0">
                <a:solidFill>
                  <a:srgbClr val="0A5A8C"/>
                </a:solidFill>
                <a:latin typeface="Arial"/>
                <a:cs typeface="Arial"/>
              </a:rPr>
              <a:t>Income</a:t>
            </a:r>
            <a:r>
              <a:rPr sz="2277" b="1" spc="-75" dirty="0">
                <a:solidFill>
                  <a:srgbClr val="0A5A8C"/>
                </a:solidFill>
                <a:latin typeface="Arial"/>
                <a:cs typeface="Arial"/>
              </a:rPr>
              <a:t> </a:t>
            </a:r>
            <a:r>
              <a:rPr sz="2277" b="1" spc="-45" dirty="0">
                <a:solidFill>
                  <a:srgbClr val="0A5A8C"/>
                </a:solidFill>
                <a:latin typeface="Arial"/>
                <a:cs typeface="Arial"/>
              </a:rPr>
              <a:t>Tax</a:t>
            </a:r>
            <a:r>
              <a:rPr sz="2277" b="1" spc="-50" dirty="0">
                <a:solidFill>
                  <a:srgbClr val="0A5A8C"/>
                </a:solidFill>
                <a:latin typeface="Arial"/>
                <a:cs typeface="Arial"/>
              </a:rPr>
              <a:t> </a:t>
            </a:r>
            <a:r>
              <a:rPr sz="2277" b="1" spc="-10" dirty="0">
                <a:solidFill>
                  <a:srgbClr val="0A5A8C"/>
                </a:solidFill>
                <a:latin typeface="Arial"/>
                <a:cs typeface="Arial"/>
              </a:rPr>
              <a:t>Filing</a:t>
            </a:r>
            <a:endParaRPr sz="2277" dirty="0">
              <a:latin typeface="Arial"/>
              <a:cs typeface="Arial"/>
            </a:endParaRPr>
          </a:p>
          <a:p>
            <a:pPr marL="12700">
              <a:lnSpc>
                <a:spcPts val="2865"/>
              </a:lnSpc>
            </a:pPr>
            <a:r>
              <a:rPr sz="2277" dirty="0">
                <a:latin typeface="Arial"/>
                <a:cs typeface="Arial"/>
              </a:rPr>
              <a:t>On</a:t>
            </a:r>
            <a:r>
              <a:rPr sz="2277" spc="-50" dirty="0">
                <a:latin typeface="Arial"/>
                <a:cs typeface="Arial"/>
              </a:rPr>
              <a:t> </a:t>
            </a:r>
            <a:r>
              <a:rPr sz="2277" dirty="0">
                <a:latin typeface="Arial"/>
                <a:cs typeface="Arial"/>
              </a:rPr>
              <a:t>an</a:t>
            </a:r>
            <a:r>
              <a:rPr sz="2277" spc="-45" dirty="0">
                <a:latin typeface="Arial"/>
                <a:cs typeface="Arial"/>
              </a:rPr>
              <a:t> </a:t>
            </a:r>
            <a:r>
              <a:rPr sz="2277" dirty="0">
                <a:latin typeface="Arial"/>
                <a:cs typeface="Arial"/>
              </a:rPr>
              <a:t>annual</a:t>
            </a:r>
            <a:r>
              <a:rPr sz="2277" spc="-80" dirty="0">
                <a:latin typeface="Arial"/>
                <a:cs typeface="Arial"/>
              </a:rPr>
              <a:t> </a:t>
            </a:r>
            <a:r>
              <a:rPr sz="2277" dirty="0">
                <a:latin typeface="Arial"/>
                <a:cs typeface="Arial"/>
              </a:rPr>
              <a:t>basis,</a:t>
            </a:r>
            <a:r>
              <a:rPr sz="2277" spc="-40" dirty="0">
                <a:latin typeface="Arial"/>
                <a:cs typeface="Arial"/>
              </a:rPr>
              <a:t> </a:t>
            </a:r>
            <a:r>
              <a:rPr sz="2277" dirty="0">
                <a:latin typeface="Arial"/>
                <a:cs typeface="Arial"/>
              </a:rPr>
              <a:t>each</a:t>
            </a:r>
            <a:r>
              <a:rPr sz="2277" spc="-55" dirty="0">
                <a:latin typeface="Arial"/>
                <a:cs typeface="Arial"/>
              </a:rPr>
              <a:t> </a:t>
            </a:r>
            <a:r>
              <a:rPr sz="2277" dirty="0">
                <a:latin typeface="Arial"/>
                <a:cs typeface="Arial"/>
              </a:rPr>
              <a:t>US</a:t>
            </a:r>
            <a:r>
              <a:rPr sz="2277" spc="-105" dirty="0">
                <a:latin typeface="Arial"/>
                <a:cs typeface="Arial"/>
              </a:rPr>
              <a:t> </a:t>
            </a:r>
            <a:r>
              <a:rPr lang="en-US" sz="2277" spc="-105" dirty="0">
                <a:latin typeface="Arial"/>
                <a:cs typeface="Arial"/>
              </a:rPr>
              <a:t>C</a:t>
            </a:r>
            <a:r>
              <a:rPr sz="2277" dirty="0">
                <a:latin typeface="Arial"/>
                <a:cs typeface="Arial"/>
              </a:rPr>
              <a:t>hapter</a:t>
            </a:r>
            <a:r>
              <a:rPr sz="2277" spc="-45" dirty="0">
                <a:latin typeface="Arial"/>
                <a:cs typeface="Arial"/>
              </a:rPr>
              <a:t> </a:t>
            </a:r>
            <a:r>
              <a:rPr sz="2277" dirty="0">
                <a:latin typeface="Arial"/>
                <a:cs typeface="Arial"/>
              </a:rPr>
              <a:t>is</a:t>
            </a:r>
            <a:r>
              <a:rPr sz="2277" spc="-20" dirty="0">
                <a:latin typeface="Arial"/>
                <a:cs typeface="Arial"/>
              </a:rPr>
              <a:t> </a:t>
            </a:r>
            <a:r>
              <a:rPr sz="2277" spc="-10" dirty="0">
                <a:latin typeface="Arial"/>
                <a:cs typeface="Arial"/>
              </a:rPr>
              <a:t>required</a:t>
            </a:r>
            <a:r>
              <a:rPr sz="2277" spc="-45" dirty="0">
                <a:latin typeface="Arial"/>
                <a:cs typeface="Arial"/>
              </a:rPr>
              <a:t> </a:t>
            </a:r>
            <a:r>
              <a:rPr sz="2277" dirty="0">
                <a:latin typeface="Arial"/>
                <a:cs typeface="Arial"/>
              </a:rPr>
              <a:t>to</a:t>
            </a:r>
            <a:r>
              <a:rPr sz="2277" spc="-50" dirty="0">
                <a:latin typeface="Arial"/>
                <a:cs typeface="Arial"/>
              </a:rPr>
              <a:t> </a:t>
            </a:r>
            <a:r>
              <a:rPr sz="2277" dirty="0">
                <a:latin typeface="Arial"/>
                <a:cs typeface="Arial"/>
              </a:rPr>
              <a:t>file</a:t>
            </a:r>
            <a:r>
              <a:rPr sz="2277" spc="15" dirty="0">
                <a:latin typeface="Arial"/>
                <a:cs typeface="Arial"/>
              </a:rPr>
              <a:t> </a:t>
            </a:r>
            <a:r>
              <a:rPr sz="2277" dirty="0">
                <a:latin typeface="Arial"/>
                <a:cs typeface="Arial"/>
              </a:rPr>
              <a:t>their 990</a:t>
            </a:r>
            <a:r>
              <a:rPr sz="2277" spc="-70" dirty="0">
                <a:latin typeface="Arial"/>
                <a:cs typeface="Arial"/>
              </a:rPr>
              <a:t> </a:t>
            </a:r>
            <a:r>
              <a:rPr sz="2277" dirty="0">
                <a:latin typeface="Arial"/>
                <a:cs typeface="Arial"/>
              </a:rPr>
              <a:t>Income</a:t>
            </a:r>
            <a:r>
              <a:rPr sz="2277" spc="-50" dirty="0">
                <a:latin typeface="Arial"/>
                <a:cs typeface="Arial"/>
              </a:rPr>
              <a:t> </a:t>
            </a:r>
            <a:r>
              <a:rPr sz="2277" spc="-25" dirty="0">
                <a:latin typeface="Arial"/>
                <a:cs typeface="Arial"/>
              </a:rPr>
              <a:t>Tax</a:t>
            </a:r>
            <a:r>
              <a:rPr lang="en-US" sz="2277" spc="-25" dirty="0">
                <a:latin typeface="Arial"/>
                <a:cs typeface="Arial"/>
              </a:rPr>
              <a:t> </a:t>
            </a:r>
            <a:r>
              <a:rPr sz="2277" dirty="0">
                <a:latin typeface="Arial"/>
                <a:cs typeface="Arial"/>
              </a:rPr>
              <a:t>reports</a:t>
            </a:r>
            <a:r>
              <a:rPr sz="2277" spc="-65" dirty="0">
                <a:latin typeface="Arial"/>
                <a:cs typeface="Arial"/>
              </a:rPr>
              <a:t> </a:t>
            </a:r>
            <a:r>
              <a:rPr sz="2277" dirty="0">
                <a:latin typeface="Arial"/>
                <a:cs typeface="Arial"/>
              </a:rPr>
              <a:t>for</a:t>
            </a:r>
            <a:r>
              <a:rPr sz="2277" spc="-95" dirty="0">
                <a:latin typeface="Arial"/>
                <a:cs typeface="Arial"/>
              </a:rPr>
              <a:t> </a:t>
            </a:r>
            <a:r>
              <a:rPr sz="2277" dirty="0">
                <a:latin typeface="Arial"/>
                <a:cs typeface="Arial"/>
              </a:rPr>
              <a:t>the</a:t>
            </a:r>
            <a:r>
              <a:rPr sz="2277" spc="-90" dirty="0">
                <a:latin typeface="Arial"/>
                <a:cs typeface="Arial"/>
              </a:rPr>
              <a:t> </a:t>
            </a:r>
            <a:r>
              <a:rPr sz="2277" dirty="0">
                <a:latin typeface="Arial"/>
                <a:cs typeface="Arial"/>
              </a:rPr>
              <a:t>previous</a:t>
            </a:r>
            <a:r>
              <a:rPr sz="2277" spc="-60" dirty="0">
                <a:latin typeface="Arial"/>
                <a:cs typeface="Arial"/>
              </a:rPr>
              <a:t> </a:t>
            </a:r>
            <a:r>
              <a:rPr sz="2277" dirty="0">
                <a:latin typeface="Arial"/>
                <a:cs typeface="Arial"/>
              </a:rPr>
              <a:t>financial</a:t>
            </a:r>
            <a:r>
              <a:rPr sz="2277" spc="-110" dirty="0">
                <a:latin typeface="Arial"/>
                <a:cs typeface="Arial"/>
              </a:rPr>
              <a:t> </a:t>
            </a:r>
            <a:r>
              <a:rPr sz="2277" spc="-10" dirty="0">
                <a:latin typeface="Arial"/>
                <a:cs typeface="Arial"/>
              </a:rPr>
              <a:t>year.</a:t>
            </a:r>
            <a:endParaRPr sz="2277" dirty="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3" name="object 3"/>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algn="l">
              <a:lnSpc>
                <a:spcPct val="100000"/>
              </a:lnSpc>
              <a:spcBef>
                <a:spcPts val="125"/>
              </a:spcBef>
            </a:pPr>
            <a:r>
              <a:rPr lang="en-US" sz="6000" b="1" dirty="0">
                <a:solidFill>
                  <a:srgbClr val="FFFFFF"/>
                </a:solidFill>
                <a:latin typeface="Arial"/>
                <a:cs typeface="Arial"/>
              </a:rPr>
              <a:t>BANKING</a:t>
            </a:r>
            <a:r>
              <a:rPr lang="en-US" sz="6000" b="1">
                <a:solidFill>
                  <a:srgbClr val="FFFFFF"/>
                </a:solidFill>
                <a:latin typeface="Arial"/>
                <a:cs typeface="Arial"/>
              </a:rPr>
              <a:t> (Cont.)</a:t>
            </a:r>
            <a:endParaRPr lang="en-US" sz="6000" b="1" dirty="0">
              <a:solidFill>
                <a:srgbClr val="FFFFFF"/>
              </a:solidFill>
              <a:latin typeface="Arial"/>
              <a:cs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764857" y="2535548"/>
            <a:ext cx="16929100" cy="6345327"/>
          </a:xfrm>
          <a:prstGeom prst="rect">
            <a:avLst/>
          </a:prstGeom>
        </p:spPr>
        <p:txBody>
          <a:bodyPr vert="horz" wrap="square" lIns="0" tIns="27940" rIns="0" bIns="0" rtlCol="0">
            <a:spAutoFit/>
          </a:bodyPr>
          <a:lstStyle/>
          <a:p>
            <a:pPr marL="12700" marR="677545">
              <a:lnSpc>
                <a:spcPts val="2850"/>
              </a:lnSpc>
              <a:spcBef>
                <a:spcPts val="220"/>
              </a:spcBef>
            </a:pPr>
            <a:r>
              <a:rPr lang="en-US" sz="2800" dirty="0">
                <a:latin typeface="Arial"/>
                <a:cs typeface="Arial"/>
              </a:rPr>
              <a:t>If</a:t>
            </a:r>
            <a:r>
              <a:rPr lang="en-US" sz="2800" spc="-70" dirty="0">
                <a:latin typeface="Arial"/>
                <a:cs typeface="Arial"/>
              </a:rPr>
              <a:t> </a:t>
            </a:r>
            <a:r>
              <a:rPr lang="en-US" sz="2800" dirty="0">
                <a:latin typeface="Arial"/>
                <a:cs typeface="Arial"/>
              </a:rPr>
              <a:t>your</a:t>
            </a:r>
            <a:r>
              <a:rPr lang="en-US" sz="2800" spc="-75" dirty="0">
                <a:latin typeface="Arial"/>
                <a:cs typeface="Arial"/>
              </a:rPr>
              <a:t> </a:t>
            </a:r>
            <a:r>
              <a:rPr lang="en-US" sz="2800" dirty="0">
                <a:latin typeface="Arial"/>
                <a:cs typeface="Arial"/>
              </a:rPr>
              <a:t>Chapter</a:t>
            </a:r>
            <a:r>
              <a:rPr lang="en-US" sz="2800" spc="-40" dirty="0">
                <a:latin typeface="Arial"/>
                <a:cs typeface="Arial"/>
              </a:rPr>
              <a:t> </a:t>
            </a:r>
            <a:r>
              <a:rPr lang="en-US" sz="2800" dirty="0">
                <a:latin typeface="Arial"/>
                <a:cs typeface="Arial"/>
              </a:rPr>
              <a:t>has</a:t>
            </a:r>
            <a:r>
              <a:rPr lang="en-US" sz="2800" spc="-50" dirty="0">
                <a:latin typeface="Arial"/>
                <a:cs typeface="Arial"/>
              </a:rPr>
              <a:t> </a:t>
            </a:r>
            <a:r>
              <a:rPr lang="en-US" sz="2800" dirty="0">
                <a:latin typeface="Arial"/>
                <a:cs typeface="Arial"/>
              </a:rPr>
              <a:t>a</a:t>
            </a:r>
            <a:r>
              <a:rPr lang="en-US" sz="2800" spc="-95" dirty="0">
                <a:latin typeface="Arial"/>
                <a:cs typeface="Arial"/>
              </a:rPr>
              <a:t> </a:t>
            </a:r>
            <a:r>
              <a:rPr lang="en-US" sz="2800" dirty="0">
                <a:latin typeface="Arial"/>
                <a:cs typeface="Arial"/>
              </a:rPr>
              <a:t>credit</a:t>
            </a:r>
            <a:r>
              <a:rPr lang="en-US" sz="2800" spc="-60" dirty="0">
                <a:latin typeface="Arial"/>
                <a:cs typeface="Arial"/>
              </a:rPr>
              <a:t> </a:t>
            </a:r>
            <a:r>
              <a:rPr lang="en-US" sz="2800" dirty="0">
                <a:latin typeface="Arial"/>
                <a:cs typeface="Arial"/>
              </a:rPr>
              <a:t>card</a:t>
            </a:r>
            <a:r>
              <a:rPr lang="en-US" sz="2800" spc="-65" dirty="0">
                <a:latin typeface="Arial"/>
                <a:cs typeface="Arial"/>
              </a:rPr>
              <a:t> </a:t>
            </a:r>
            <a:r>
              <a:rPr lang="en-US" sz="2800" dirty="0">
                <a:latin typeface="Arial"/>
                <a:cs typeface="Arial"/>
              </a:rPr>
              <a:t>and</a:t>
            </a:r>
            <a:r>
              <a:rPr lang="en-US" sz="2800" spc="-70" dirty="0">
                <a:latin typeface="Arial"/>
                <a:cs typeface="Arial"/>
              </a:rPr>
              <a:t> </a:t>
            </a:r>
            <a:r>
              <a:rPr lang="en-US" sz="2800" spc="-25" dirty="0">
                <a:latin typeface="Arial"/>
                <a:cs typeface="Arial"/>
              </a:rPr>
              <a:t>ATM/debit</a:t>
            </a:r>
            <a:r>
              <a:rPr lang="en-US" sz="2800" spc="-60" dirty="0">
                <a:latin typeface="Arial"/>
                <a:cs typeface="Arial"/>
              </a:rPr>
              <a:t> </a:t>
            </a:r>
            <a:r>
              <a:rPr lang="en-US" sz="2800" dirty="0">
                <a:latin typeface="Arial"/>
                <a:cs typeface="Arial"/>
              </a:rPr>
              <a:t>cards</a:t>
            </a:r>
            <a:r>
              <a:rPr lang="en-US" sz="2800" spc="-45" dirty="0">
                <a:latin typeface="Arial"/>
                <a:cs typeface="Arial"/>
              </a:rPr>
              <a:t> </a:t>
            </a:r>
            <a:r>
              <a:rPr lang="en-US" sz="2800" dirty="0">
                <a:latin typeface="Arial"/>
                <a:cs typeface="Arial"/>
              </a:rPr>
              <a:t>issued</a:t>
            </a:r>
            <a:r>
              <a:rPr lang="en-US" sz="2800" spc="-60" dirty="0">
                <a:latin typeface="Arial"/>
                <a:cs typeface="Arial"/>
              </a:rPr>
              <a:t> </a:t>
            </a:r>
            <a:r>
              <a:rPr lang="en-US" sz="2800" dirty="0">
                <a:latin typeface="Arial"/>
                <a:cs typeface="Arial"/>
              </a:rPr>
              <a:t>in</a:t>
            </a:r>
            <a:r>
              <a:rPr lang="en-US" sz="2800" spc="-70" dirty="0">
                <a:latin typeface="Arial"/>
                <a:cs typeface="Arial"/>
              </a:rPr>
              <a:t> </a:t>
            </a:r>
            <a:r>
              <a:rPr lang="en-US" sz="2800" dirty="0">
                <a:latin typeface="Arial"/>
                <a:cs typeface="Arial"/>
              </a:rPr>
              <a:t>the Chapter</a:t>
            </a:r>
            <a:r>
              <a:rPr lang="en-US" sz="2800" spc="-40" dirty="0">
                <a:latin typeface="Arial"/>
                <a:cs typeface="Arial"/>
              </a:rPr>
              <a:t> </a:t>
            </a:r>
            <a:r>
              <a:rPr lang="en-US" sz="2800" dirty="0">
                <a:latin typeface="Arial"/>
                <a:cs typeface="Arial"/>
              </a:rPr>
              <a:t>name,</a:t>
            </a:r>
            <a:r>
              <a:rPr lang="en-US" sz="2800" spc="-80" dirty="0">
                <a:latin typeface="Arial"/>
                <a:cs typeface="Arial"/>
              </a:rPr>
              <a:t> </a:t>
            </a:r>
            <a:r>
              <a:rPr lang="en-US" sz="2800" dirty="0">
                <a:latin typeface="Arial"/>
                <a:cs typeface="Arial"/>
              </a:rPr>
              <a:t>there</a:t>
            </a:r>
            <a:r>
              <a:rPr lang="en-US" sz="2800" spc="-45" dirty="0">
                <a:latin typeface="Arial"/>
                <a:cs typeface="Arial"/>
              </a:rPr>
              <a:t> </a:t>
            </a:r>
            <a:r>
              <a:rPr lang="en-US" sz="2800" dirty="0">
                <a:latin typeface="Arial"/>
                <a:cs typeface="Arial"/>
              </a:rPr>
              <a:t>must</a:t>
            </a:r>
            <a:r>
              <a:rPr lang="en-US" sz="2800" spc="-35" dirty="0">
                <a:latin typeface="Arial"/>
                <a:cs typeface="Arial"/>
              </a:rPr>
              <a:t> </a:t>
            </a:r>
            <a:r>
              <a:rPr lang="en-US" sz="2800" dirty="0">
                <a:latin typeface="Arial"/>
                <a:cs typeface="Arial"/>
              </a:rPr>
              <a:t>be</a:t>
            </a:r>
            <a:r>
              <a:rPr lang="en-US" sz="2800" spc="-70" dirty="0">
                <a:latin typeface="Arial"/>
                <a:cs typeface="Arial"/>
              </a:rPr>
              <a:t> </a:t>
            </a:r>
            <a:r>
              <a:rPr lang="en-US" sz="2800" spc="-10" dirty="0">
                <a:latin typeface="Arial"/>
                <a:cs typeface="Arial"/>
              </a:rPr>
              <a:t>strong</a:t>
            </a:r>
            <a:r>
              <a:rPr lang="en-US" sz="2800" spc="-80" dirty="0">
                <a:latin typeface="Arial"/>
                <a:cs typeface="Arial"/>
              </a:rPr>
              <a:t> </a:t>
            </a:r>
            <a:r>
              <a:rPr lang="en-US" sz="2800" dirty="0">
                <a:latin typeface="Arial"/>
                <a:cs typeface="Arial"/>
              </a:rPr>
              <a:t>internal</a:t>
            </a:r>
            <a:r>
              <a:rPr lang="en-US" sz="2800" spc="-100" dirty="0">
                <a:latin typeface="Arial"/>
                <a:cs typeface="Arial"/>
              </a:rPr>
              <a:t> </a:t>
            </a:r>
            <a:r>
              <a:rPr lang="en-US" sz="2800" dirty="0">
                <a:latin typeface="Arial"/>
                <a:cs typeface="Arial"/>
              </a:rPr>
              <a:t>controls</a:t>
            </a:r>
            <a:r>
              <a:rPr lang="en-US" sz="2800" spc="-45" dirty="0">
                <a:latin typeface="Arial"/>
                <a:cs typeface="Arial"/>
              </a:rPr>
              <a:t> </a:t>
            </a:r>
            <a:r>
              <a:rPr lang="en-US" sz="2800" dirty="0">
                <a:latin typeface="Arial"/>
                <a:cs typeface="Arial"/>
              </a:rPr>
              <a:t>in</a:t>
            </a:r>
            <a:r>
              <a:rPr lang="en-US" sz="2800" spc="-70" dirty="0">
                <a:latin typeface="Arial"/>
                <a:cs typeface="Arial"/>
              </a:rPr>
              <a:t> </a:t>
            </a:r>
            <a:r>
              <a:rPr lang="en-US" sz="2800" dirty="0">
                <a:latin typeface="Arial"/>
                <a:cs typeface="Arial"/>
              </a:rPr>
              <a:t>place</a:t>
            </a:r>
            <a:r>
              <a:rPr lang="en-US" sz="2800" spc="-10" dirty="0">
                <a:latin typeface="Arial"/>
                <a:cs typeface="Arial"/>
              </a:rPr>
              <a:t> </a:t>
            </a:r>
            <a:r>
              <a:rPr lang="en-US" sz="2800" spc="-25" dirty="0">
                <a:latin typeface="Arial"/>
                <a:cs typeface="Arial"/>
              </a:rPr>
              <a:t>to </a:t>
            </a:r>
            <a:r>
              <a:rPr lang="en-US" sz="2800" dirty="0">
                <a:latin typeface="Arial"/>
                <a:cs typeface="Arial"/>
              </a:rPr>
              <a:t>mitigate</a:t>
            </a:r>
            <a:r>
              <a:rPr lang="en-US" sz="2800" spc="-80" dirty="0">
                <a:latin typeface="Arial"/>
                <a:cs typeface="Arial"/>
              </a:rPr>
              <a:t> </a:t>
            </a:r>
            <a:r>
              <a:rPr lang="en-US" sz="2800" dirty="0">
                <a:latin typeface="Arial"/>
                <a:cs typeface="Arial"/>
              </a:rPr>
              <a:t>possible</a:t>
            </a:r>
            <a:r>
              <a:rPr lang="en-US" sz="2800" spc="-75" dirty="0">
                <a:latin typeface="Arial"/>
                <a:cs typeface="Arial"/>
              </a:rPr>
              <a:t> </a:t>
            </a:r>
            <a:r>
              <a:rPr lang="en-US" sz="2800" dirty="0">
                <a:latin typeface="Arial"/>
                <a:cs typeface="Arial"/>
              </a:rPr>
              <a:t>risks</a:t>
            </a:r>
            <a:r>
              <a:rPr lang="en-US" sz="2800" spc="-45" dirty="0">
                <a:latin typeface="Arial"/>
                <a:cs typeface="Arial"/>
              </a:rPr>
              <a:t> </a:t>
            </a:r>
            <a:r>
              <a:rPr lang="en-US" sz="2800" dirty="0">
                <a:latin typeface="Arial"/>
                <a:cs typeface="Arial"/>
              </a:rPr>
              <a:t>while</a:t>
            </a:r>
            <a:r>
              <a:rPr lang="en-US" sz="2800" spc="-75" dirty="0">
                <a:latin typeface="Arial"/>
                <a:cs typeface="Arial"/>
              </a:rPr>
              <a:t> </a:t>
            </a:r>
            <a:r>
              <a:rPr lang="en-US" sz="2800" dirty="0">
                <a:latin typeface="Arial"/>
                <a:cs typeface="Arial"/>
              </a:rPr>
              <a:t>also</a:t>
            </a:r>
            <a:r>
              <a:rPr lang="en-US" sz="2800" spc="-75" dirty="0">
                <a:latin typeface="Arial"/>
                <a:cs typeface="Arial"/>
              </a:rPr>
              <a:t> </a:t>
            </a:r>
            <a:r>
              <a:rPr lang="en-US" sz="2800" spc="-10" dirty="0">
                <a:latin typeface="Arial"/>
                <a:cs typeface="Arial"/>
              </a:rPr>
              <a:t>maintaining</a:t>
            </a:r>
            <a:r>
              <a:rPr lang="en-US" sz="2800" spc="-80" dirty="0">
                <a:latin typeface="Arial"/>
                <a:cs typeface="Arial"/>
              </a:rPr>
              <a:t> </a:t>
            </a:r>
            <a:r>
              <a:rPr lang="en-US" sz="2800" dirty="0">
                <a:latin typeface="Arial"/>
                <a:cs typeface="Arial"/>
              </a:rPr>
              <a:t>accurate</a:t>
            </a:r>
            <a:r>
              <a:rPr lang="en-US" sz="2800" spc="-10" dirty="0">
                <a:latin typeface="Arial"/>
                <a:cs typeface="Arial"/>
              </a:rPr>
              <a:t> </a:t>
            </a:r>
            <a:r>
              <a:rPr lang="en-US" sz="2800" spc="-30" dirty="0">
                <a:latin typeface="Arial"/>
                <a:cs typeface="Arial"/>
              </a:rPr>
              <a:t>record-</a:t>
            </a:r>
            <a:r>
              <a:rPr lang="en-US" sz="2800" spc="-10" dirty="0">
                <a:latin typeface="Arial"/>
                <a:cs typeface="Arial"/>
              </a:rPr>
              <a:t>keeping.</a:t>
            </a:r>
            <a:endParaRPr lang="en-US" sz="2800" dirty="0">
              <a:latin typeface="Arial"/>
              <a:cs typeface="Arial"/>
            </a:endParaRPr>
          </a:p>
          <a:p>
            <a:pPr marL="12700">
              <a:lnSpc>
                <a:spcPct val="100000"/>
              </a:lnSpc>
              <a:spcBef>
                <a:spcPts val="2815"/>
              </a:spcBef>
            </a:pPr>
            <a:r>
              <a:rPr lang="en-US" sz="2800" b="1" dirty="0">
                <a:solidFill>
                  <a:srgbClr val="0A5A8C"/>
                </a:solidFill>
                <a:latin typeface="Arial"/>
                <a:cs typeface="Arial"/>
              </a:rPr>
              <a:t>Best</a:t>
            </a:r>
            <a:r>
              <a:rPr lang="en-US" sz="2800" b="1" spc="-65" dirty="0">
                <a:solidFill>
                  <a:srgbClr val="0A5A8C"/>
                </a:solidFill>
                <a:latin typeface="Arial"/>
                <a:cs typeface="Arial"/>
              </a:rPr>
              <a:t> </a:t>
            </a:r>
            <a:r>
              <a:rPr lang="en-US" sz="2800" b="1" spc="-10" dirty="0">
                <a:solidFill>
                  <a:srgbClr val="0A5A8C"/>
                </a:solidFill>
                <a:latin typeface="Arial"/>
                <a:cs typeface="Arial"/>
              </a:rPr>
              <a:t>Practices</a:t>
            </a:r>
            <a:endParaRPr lang="en-US" sz="2800" dirty="0">
              <a:latin typeface="Arial"/>
              <a:cs typeface="Arial"/>
            </a:endParaRPr>
          </a:p>
          <a:p>
            <a:pPr marL="304800" marR="388620" indent="-292735">
              <a:lnSpc>
                <a:spcPts val="2850"/>
              </a:lnSpc>
              <a:spcBef>
                <a:spcPts val="170"/>
              </a:spcBef>
              <a:buFont typeface="Arial"/>
              <a:buChar char="•"/>
              <a:tabLst>
                <a:tab pos="304800" algn="l"/>
              </a:tabLst>
            </a:pPr>
            <a:r>
              <a:rPr lang="en-US" sz="2800" dirty="0">
                <a:latin typeface="Arial"/>
                <a:cs typeface="Arial"/>
              </a:rPr>
              <a:t>Have</a:t>
            </a:r>
            <a:r>
              <a:rPr lang="en-US" sz="2800" spc="-80" dirty="0">
                <a:latin typeface="Arial"/>
                <a:cs typeface="Arial"/>
              </a:rPr>
              <a:t> </a:t>
            </a:r>
            <a:r>
              <a:rPr lang="en-US" sz="2800" dirty="0">
                <a:latin typeface="Arial"/>
                <a:cs typeface="Arial"/>
              </a:rPr>
              <a:t>a</a:t>
            </a:r>
            <a:r>
              <a:rPr lang="en-US" sz="2800" spc="-40" dirty="0">
                <a:latin typeface="Arial"/>
                <a:cs typeface="Arial"/>
              </a:rPr>
              <a:t> </a:t>
            </a:r>
            <a:r>
              <a:rPr lang="en-US" sz="2800" dirty="0">
                <a:latin typeface="Arial"/>
                <a:cs typeface="Arial"/>
              </a:rPr>
              <a:t>credit</a:t>
            </a:r>
            <a:r>
              <a:rPr lang="en-US" sz="2800" spc="-60" dirty="0">
                <a:latin typeface="Arial"/>
                <a:cs typeface="Arial"/>
              </a:rPr>
              <a:t> </a:t>
            </a:r>
            <a:r>
              <a:rPr lang="en-US" sz="2800" dirty="0">
                <a:latin typeface="Arial"/>
                <a:cs typeface="Arial"/>
              </a:rPr>
              <a:t>card</a:t>
            </a:r>
            <a:r>
              <a:rPr lang="en-US" sz="2800" spc="-70" dirty="0">
                <a:latin typeface="Arial"/>
                <a:cs typeface="Arial"/>
              </a:rPr>
              <a:t> </a:t>
            </a:r>
            <a:r>
              <a:rPr lang="en-US" sz="2800" dirty="0">
                <a:latin typeface="Arial"/>
                <a:cs typeface="Arial"/>
              </a:rPr>
              <a:t>policy</a:t>
            </a:r>
            <a:r>
              <a:rPr lang="en-US" sz="2800" spc="-60" dirty="0">
                <a:latin typeface="Arial"/>
                <a:cs typeface="Arial"/>
              </a:rPr>
              <a:t> </a:t>
            </a:r>
            <a:r>
              <a:rPr lang="en-US" sz="2800" dirty="0">
                <a:latin typeface="Arial"/>
                <a:cs typeface="Arial"/>
              </a:rPr>
              <a:t>in</a:t>
            </a:r>
            <a:r>
              <a:rPr lang="en-US" sz="2800" spc="-75" dirty="0">
                <a:latin typeface="Arial"/>
                <a:cs typeface="Arial"/>
              </a:rPr>
              <a:t> </a:t>
            </a:r>
            <a:r>
              <a:rPr lang="en-US" sz="2800" dirty="0">
                <a:latin typeface="Arial"/>
                <a:cs typeface="Arial"/>
              </a:rPr>
              <a:t>place.</a:t>
            </a:r>
            <a:r>
              <a:rPr lang="en-US" sz="2800" spc="-80" dirty="0">
                <a:latin typeface="Arial"/>
                <a:cs typeface="Arial"/>
              </a:rPr>
              <a:t> </a:t>
            </a:r>
            <a:r>
              <a:rPr lang="en-US" sz="2800" dirty="0">
                <a:latin typeface="Arial"/>
                <a:cs typeface="Arial"/>
              </a:rPr>
              <a:t>These</a:t>
            </a:r>
            <a:r>
              <a:rPr lang="en-US" sz="2800" spc="-75" dirty="0">
                <a:latin typeface="Arial"/>
                <a:cs typeface="Arial"/>
              </a:rPr>
              <a:t> </a:t>
            </a:r>
            <a:r>
              <a:rPr lang="en-US" sz="2800" dirty="0">
                <a:latin typeface="Arial"/>
                <a:cs typeface="Arial"/>
              </a:rPr>
              <a:t>policies</a:t>
            </a:r>
            <a:r>
              <a:rPr lang="en-US" sz="2800" spc="-45" dirty="0">
                <a:latin typeface="Arial"/>
                <a:cs typeface="Arial"/>
              </a:rPr>
              <a:t> </a:t>
            </a:r>
            <a:r>
              <a:rPr lang="en-US" sz="2800" dirty="0">
                <a:latin typeface="Arial"/>
                <a:cs typeface="Arial"/>
              </a:rPr>
              <a:t>will</a:t>
            </a:r>
            <a:r>
              <a:rPr lang="en-US" sz="2800" spc="-35" dirty="0">
                <a:latin typeface="Arial"/>
                <a:cs typeface="Arial"/>
              </a:rPr>
              <a:t> </a:t>
            </a:r>
            <a:r>
              <a:rPr lang="en-US" sz="2800" dirty="0">
                <a:latin typeface="Arial"/>
                <a:cs typeface="Arial"/>
              </a:rPr>
              <a:t>vary</a:t>
            </a:r>
            <a:r>
              <a:rPr lang="en-US" sz="2800" spc="-120" dirty="0">
                <a:latin typeface="Arial"/>
                <a:cs typeface="Arial"/>
              </a:rPr>
              <a:t> </a:t>
            </a:r>
            <a:r>
              <a:rPr lang="en-US" sz="2800" dirty="0">
                <a:latin typeface="Arial"/>
                <a:cs typeface="Arial"/>
              </a:rPr>
              <a:t>by</a:t>
            </a:r>
            <a:r>
              <a:rPr lang="en-US" sz="2800" spc="-60" dirty="0">
                <a:latin typeface="Arial"/>
                <a:cs typeface="Arial"/>
              </a:rPr>
              <a:t> </a:t>
            </a:r>
            <a:r>
              <a:rPr lang="en-US" sz="2800" spc="-10" dirty="0">
                <a:latin typeface="Arial"/>
                <a:cs typeface="Arial"/>
              </a:rPr>
              <a:t>state</a:t>
            </a:r>
            <a:r>
              <a:rPr lang="en-US" sz="2800" spc="-15" dirty="0">
                <a:latin typeface="Arial"/>
                <a:cs typeface="Arial"/>
              </a:rPr>
              <a:t> </a:t>
            </a:r>
            <a:r>
              <a:rPr lang="en-US" sz="2800" spc="-10" dirty="0">
                <a:latin typeface="Arial"/>
                <a:cs typeface="Arial"/>
              </a:rPr>
              <a:t>regarding</a:t>
            </a:r>
            <a:r>
              <a:rPr lang="en-US" sz="2800" spc="-85" dirty="0">
                <a:latin typeface="Arial"/>
                <a:cs typeface="Arial"/>
              </a:rPr>
              <a:t> </a:t>
            </a:r>
            <a:r>
              <a:rPr lang="en-US" sz="2800" dirty="0">
                <a:latin typeface="Arial"/>
                <a:cs typeface="Arial"/>
              </a:rPr>
              <a:t>by</a:t>
            </a:r>
            <a:r>
              <a:rPr lang="en-US" sz="2800" spc="-114" dirty="0">
                <a:latin typeface="Arial"/>
                <a:cs typeface="Arial"/>
              </a:rPr>
              <a:t> </a:t>
            </a:r>
            <a:r>
              <a:rPr lang="en-US" sz="2800" dirty="0">
                <a:latin typeface="Arial"/>
                <a:cs typeface="Arial"/>
              </a:rPr>
              <a:t>whom</a:t>
            </a:r>
            <a:r>
              <a:rPr lang="en-US" sz="2800" spc="-120" dirty="0">
                <a:latin typeface="Arial"/>
                <a:cs typeface="Arial"/>
              </a:rPr>
              <a:t> </a:t>
            </a:r>
            <a:r>
              <a:rPr lang="en-US" sz="2800" spc="55" dirty="0">
                <a:latin typeface="Arial"/>
                <a:cs typeface="Arial"/>
              </a:rPr>
              <a:t>and</a:t>
            </a:r>
            <a:r>
              <a:rPr lang="en-US" sz="2800" spc="-80" dirty="0">
                <a:latin typeface="Arial"/>
                <a:cs typeface="Arial"/>
              </a:rPr>
              <a:t> </a:t>
            </a:r>
            <a:r>
              <a:rPr lang="en-US" sz="2800" spc="-25" dirty="0">
                <a:latin typeface="Arial"/>
                <a:cs typeface="Arial"/>
              </a:rPr>
              <a:t>for </a:t>
            </a:r>
            <a:r>
              <a:rPr lang="en-US" sz="2800" dirty="0">
                <a:latin typeface="Arial"/>
                <a:cs typeface="Arial"/>
              </a:rPr>
              <a:t>what</a:t>
            </a:r>
            <a:r>
              <a:rPr lang="en-US" sz="2800" spc="-45" dirty="0">
                <a:latin typeface="Arial"/>
                <a:cs typeface="Arial"/>
              </a:rPr>
              <a:t> </a:t>
            </a:r>
            <a:r>
              <a:rPr lang="en-US" sz="2800" dirty="0">
                <a:latin typeface="Arial"/>
                <a:cs typeface="Arial"/>
              </a:rPr>
              <a:t>the</a:t>
            </a:r>
            <a:r>
              <a:rPr lang="en-US" sz="2800" spc="-60" dirty="0">
                <a:latin typeface="Arial"/>
                <a:cs typeface="Arial"/>
              </a:rPr>
              <a:t> </a:t>
            </a:r>
            <a:r>
              <a:rPr lang="en-US" sz="2800" dirty="0">
                <a:latin typeface="Arial"/>
                <a:cs typeface="Arial"/>
              </a:rPr>
              <a:t>credit</a:t>
            </a:r>
            <a:r>
              <a:rPr lang="en-US" sz="2800" spc="-114" dirty="0">
                <a:latin typeface="Arial"/>
                <a:cs typeface="Arial"/>
              </a:rPr>
              <a:t> </a:t>
            </a:r>
            <a:r>
              <a:rPr lang="en-US" sz="2800" dirty="0">
                <a:latin typeface="Arial"/>
                <a:cs typeface="Arial"/>
              </a:rPr>
              <a:t>card</a:t>
            </a:r>
            <a:r>
              <a:rPr lang="en-US" sz="2800" spc="-55" dirty="0">
                <a:latin typeface="Arial"/>
                <a:cs typeface="Arial"/>
              </a:rPr>
              <a:t> </a:t>
            </a:r>
            <a:r>
              <a:rPr lang="en-US" sz="2800" dirty="0">
                <a:latin typeface="Arial"/>
                <a:cs typeface="Arial"/>
              </a:rPr>
              <a:t>can</a:t>
            </a:r>
            <a:r>
              <a:rPr lang="en-US" sz="2800" spc="-50" dirty="0">
                <a:latin typeface="Arial"/>
                <a:cs typeface="Arial"/>
              </a:rPr>
              <a:t> </a:t>
            </a:r>
            <a:r>
              <a:rPr lang="en-US" sz="2800" dirty="0">
                <a:latin typeface="Arial"/>
                <a:cs typeface="Arial"/>
              </a:rPr>
              <a:t>be</a:t>
            </a:r>
            <a:r>
              <a:rPr lang="en-US" sz="2800" spc="-60" dirty="0">
                <a:latin typeface="Arial"/>
                <a:cs typeface="Arial"/>
              </a:rPr>
              <a:t> </a:t>
            </a:r>
            <a:r>
              <a:rPr lang="en-US" sz="2800" dirty="0">
                <a:latin typeface="Arial"/>
                <a:cs typeface="Arial"/>
              </a:rPr>
              <a:t>used, as</a:t>
            </a:r>
            <a:r>
              <a:rPr lang="en-US" sz="2800" spc="-30" dirty="0">
                <a:latin typeface="Arial"/>
                <a:cs typeface="Arial"/>
              </a:rPr>
              <a:t> </a:t>
            </a:r>
            <a:r>
              <a:rPr lang="en-US" sz="2800" dirty="0">
                <a:latin typeface="Arial"/>
                <a:cs typeface="Arial"/>
              </a:rPr>
              <a:t>well</a:t>
            </a:r>
            <a:r>
              <a:rPr lang="en-US" sz="2800" spc="-85" dirty="0">
                <a:latin typeface="Arial"/>
                <a:cs typeface="Arial"/>
              </a:rPr>
              <a:t> </a:t>
            </a:r>
            <a:r>
              <a:rPr lang="en-US" sz="2800" dirty="0">
                <a:latin typeface="Arial"/>
                <a:cs typeface="Arial"/>
              </a:rPr>
              <a:t>as</a:t>
            </a:r>
            <a:r>
              <a:rPr lang="en-US" sz="2800" spc="-30" dirty="0">
                <a:latin typeface="Arial"/>
                <a:cs typeface="Arial"/>
              </a:rPr>
              <a:t> </a:t>
            </a:r>
            <a:r>
              <a:rPr lang="en-US" sz="2800" spc="-10" dirty="0">
                <a:latin typeface="Arial"/>
                <a:cs typeface="Arial"/>
              </a:rPr>
              <a:t>cardholder</a:t>
            </a:r>
            <a:r>
              <a:rPr lang="en-US" sz="2800" spc="-75" dirty="0">
                <a:latin typeface="Arial"/>
                <a:cs typeface="Arial"/>
              </a:rPr>
              <a:t> </a:t>
            </a:r>
            <a:r>
              <a:rPr lang="en-US" sz="2800" spc="-10" dirty="0">
                <a:latin typeface="Arial"/>
                <a:cs typeface="Arial"/>
              </a:rPr>
              <a:t>responsibilities.</a:t>
            </a:r>
          </a:p>
          <a:p>
            <a:pPr marL="304800" marR="388620" indent="-292735">
              <a:lnSpc>
                <a:spcPts val="2850"/>
              </a:lnSpc>
              <a:spcBef>
                <a:spcPts val="170"/>
              </a:spcBef>
              <a:buFont typeface="Arial"/>
              <a:buChar char="•"/>
              <a:tabLst>
                <a:tab pos="304800" algn="l"/>
              </a:tabLst>
            </a:pPr>
            <a:endParaRPr lang="en-US" sz="2800" dirty="0">
              <a:latin typeface="Arial"/>
              <a:cs typeface="Arial"/>
            </a:endParaRPr>
          </a:p>
          <a:p>
            <a:pPr marL="304800" indent="-292100">
              <a:lnSpc>
                <a:spcPts val="2765"/>
              </a:lnSpc>
              <a:buFont typeface="Arial"/>
              <a:buChar char="•"/>
              <a:tabLst>
                <a:tab pos="304800" algn="l"/>
              </a:tabLst>
            </a:pPr>
            <a:r>
              <a:rPr lang="en-US" sz="2800" dirty="0">
                <a:latin typeface="Arial"/>
                <a:cs typeface="Arial"/>
              </a:rPr>
              <a:t>Do</a:t>
            </a:r>
            <a:r>
              <a:rPr lang="en-US" sz="2800" spc="-70" dirty="0">
                <a:latin typeface="Arial"/>
                <a:cs typeface="Arial"/>
              </a:rPr>
              <a:t> </a:t>
            </a:r>
            <a:r>
              <a:rPr lang="en-US" sz="2800" dirty="0">
                <a:latin typeface="Arial"/>
                <a:cs typeface="Arial"/>
              </a:rPr>
              <a:t>not</a:t>
            </a:r>
            <a:r>
              <a:rPr lang="en-US" sz="2800" spc="-60" dirty="0">
                <a:latin typeface="Arial"/>
                <a:cs typeface="Arial"/>
              </a:rPr>
              <a:t> </a:t>
            </a:r>
            <a:r>
              <a:rPr lang="en-US" sz="2800" dirty="0">
                <a:latin typeface="Arial"/>
                <a:cs typeface="Arial"/>
              </a:rPr>
              <a:t>apply</a:t>
            </a:r>
            <a:r>
              <a:rPr lang="en-US" sz="2800" spc="-114" dirty="0">
                <a:latin typeface="Arial"/>
                <a:cs typeface="Arial"/>
              </a:rPr>
              <a:t> </a:t>
            </a:r>
            <a:r>
              <a:rPr lang="en-US" sz="2800" dirty="0">
                <a:latin typeface="Arial"/>
                <a:cs typeface="Arial"/>
              </a:rPr>
              <a:t>for</a:t>
            </a:r>
            <a:r>
              <a:rPr lang="en-US" sz="2800" spc="-30" dirty="0">
                <a:latin typeface="Arial"/>
                <a:cs typeface="Arial"/>
              </a:rPr>
              <a:t> </a:t>
            </a:r>
            <a:r>
              <a:rPr lang="en-US" sz="2800" dirty="0">
                <a:latin typeface="Arial"/>
                <a:cs typeface="Arial"/>
              </a:rPr>
              <a:t>Chapter</a:t>
            </a:r>
            <a:r>
              <a:rPr lang="en-US" sz="2800" spc="-40" dirty="0">
                <a:latin typeface="Arial"/>
                <a:cs typeface="Arial"/>
              </a:rPr>
              <a:t> </a:t>
            </a:r>
            <a:r>
              <a:rPr lang="en-US" sz="2800" dirty="0">
                <a:latin typeface="Arial"/>
                <a:cs typeface="Arial"/>
              </a:rPr>
              <a:t>credit</a:t>
            </a:r>
            <a:r>
              <a:rPr lang="en-US" sz="2800" spc="-60" dirty="0">
                <a:latin typeface="Arial"/>
                <a:cs typeface="Arial"/>
              </a:rPr>
              <a:t> </a:t>
            </a:r>
            <a:r>
              <a:rPr lang="en-US" sz="2800" dirty="0">
                <a:latin typeface="Arial"/>
                <a:cs typeface="Arial"/>
              </a:rPr>
              <a:t>cards</a:t>
            </a:r>
            <a:r>
              <a:rPr lang="en-US" sz="2800" spc="-45" dirty="0">
                <a:latin typeface="Arial"/>
                <a:cs typeface="Arial"/>
              </a:rPr>
              <a:t> </a:t>
            </a:r>
            <a:r>
              <a:rPr lang="en-US" sz="2800" dirty="0">
                <a:latin typeface="Arial"/>
                <a:cs typeface="Arial"/>
              </a:rPr>
              <a:t>using</a:t>
            </a:r>
            <a:r>
              <a:rPr lang="en-US" sz="2800" spc="-80" dirty="0">
                <a:latin typeface="Arial"/>
                <a:cs typeface="Arial"/>
              </a:rPr>
              <a:t> </a:t>
            </a:r>
            <a:r>
              <a:rPr lang="en-US" sz="2800" dirty="0">
                <a:latin typeface="Arial"/>
                <a:cs typeface="Arial"/>
              </a:rPr>
              <a:t>an</a:t>
            </a:r>
            <a:r>
              <a:rPr lang="en-US" sz="2800" spc="-70" dirty="0">
                <a:latin typeface="Arial"/>
                <a:cs typeface="Arial"/>
              </a:rPr>
              <a:t> </a:t>
            </a:r>
            <a:r>
              <a:rPr lang="en-US" sz="2800" dirty="0">
                <a:latin typeface="Arial"/>
                <a:cs typeface="Arial"/>
              </a:rPr>
              <a:t>individual's</a:t>
            </a:r>
            <a:r>
              <a:rPr lang="en-US" sz="2800" spc="-114" dirty="0">
                <a:latin typeface="Arial"/>
                <a:cs typeface="Arial"/>
              </a:rPr>
              <a:t> </a:t>
            </a:r>
            <a:r>
              <a:rPr lang="en-US" sz="2800" dirty="0">
                <a:latin typeface="Arial"/>
                <a:cs typeface="Arial"/>
              </a:rPr>
              <a:t>Social</a:t>
            </a:r>
            <a:r>
              <a:rPr lang="en-US" sz="2800" spc="-100" dirty="0">
                <a:latin typeface="Arial"/>
                <a:cs typeface="Arial"/>
              </a:rPr>
              <a:t> </a:t>
            </a:r>
            <a:r>
              <a:rPr lang="en-US" sz="2800" dirty="0">
                <a:latin typeface="Arial"/>
                <a:cs typeface="Arial"/>
              </a:rPr>
              <a:t>Security</a:t>
            </a:r>
            <a:r>
              <a:rPr lang="en-US" sz="2800" spc="-114" dirty="0">
                <a:latin typeface="Arial"/>
                <a:cs typeface="Arial"/>
              </a:rPr>
              <a:t> </a:t>
            </a:r>
            <a:r>
              <a:rPr lang="en-US" sz="2800" spc="-35" dirty="0">
                <a:latin typeface="Arial"/>
                <a:cs typeface="Arial"/>
              </a:rPr>
              <a:t>number.</a:t>
            </a:r>
            <a:r>
              <a:rPr lang="en-US" sz="2800" spc="-80" dirty="0">
                <a:latin typeface="Arial"/>
                <a:cs typeface="Arial"/>
              </a:rPr>
              <a:t> </a:t>
            </a:r>
            <a:r>
              <a:rPr lang="en-US" sz="2800" dirty="0">
                <a:latin typeface="Arial"/>
                <a:cs typeface="Arial"/>
              </a:rPr>
              <a:t>Instead,</a:t>
            </a:r>
            <a:r>
              <a:rPr lang="en-US" sz="2800" spc="-80" dirty="0">
                <a:latin typeface="Arial"/>
                <a:cs typeface="Arial"/>
              </a:rPr>
              <a:t> </a:t>
            </a:r>
            <a:r>
              <a:rPr lang="en-US" sz="2800" dirty="0">
                <a:latin typeface="Arial"/>
                <a:cs typeface="Arial"/>
              </a:rPr>
              <a:t>use</a:t>
            </a:r>
            <a:r>
              <a:rPr lang="en-US" sz="2800" spc="-70" dirty="0">
                <a:latin typeface="Arial"/>
                <a:cs typeface="Arial"/>
              </a:rPr>
              <a:t> </a:t>
            </a:r>
            <a:r>
              <a:rPr lang="en-US" sz="2800" dirty="0">
                <a:latin typeface="Arial"/>
                <a:cs typeface="Arial"/>
              </a:rPr>
              <a:t>your</a:t>
            </a:r>
            <a:r>
              <a:rPr lang="en-US" sz="2800" spc="45" dirty="0">
                <a:latin typeface="Arial"/>
                <a:cs typeface="Arial"/>
              </a:rPr>
              <a:t> </a:t>
            </a:r>
            <a:r>
              <a:rPr lang="en-US" sz="2800" dirty="0">
                <a:latin typeface="Arial"/>
                <a:cs typeface="Arial"/>
              </a:rPr>
              <a:t>Chapter's</a:t>
            </a:r>
            <a:r>
              <a:rPr lang="en-US" sz="2800" spc="-50" dirty="0">
                <a:latin typeface="Arial"/>
                <a:cs typeface="Arial"/>
              </a:rPr>
              <a:t> </a:t>
            </a:r>
            <a:r>
              <a:rPr lang="en-US" sz="2800" dirty="0">
                <a:latin typeface="Arial"/>
                <a:cs typeface="Arial"/>
              </a:rPr>
              <a:t>employer</a:t>
            </a:r>
            <a:r>
              <a:rPr lang="en-US" sz="2800" spc="-20" dirty="0">
                <a:latin typeface="Arial"/>
                <a:cs typeface="Arial"/>
              </a:rPr>
              <a:t> </a:t>
            </a:r>
            <a:r>
              <a:rPr lang="en-US" sz="2800" spc="-10" dirty="0">
                <a:latin typeface="Arial"/>
                <a:cs typeface="Arial"/>
              </a:rPr>
              <a:t>identification </a:t>
            </a:r>
            <a:r>
              <a:rPr lang="en-US" sz="2800" dirty="0">
                <a:latin typeface="Arial"/>
                <a:cs typeface="Arial"/>
              </a:rPr>
              <a:t>number</a:t>
            </a:r>
            <a:r>
              <a:rPr lang="en-US" sz="2800" spc="-110" dirty="0">
                <a:latin typeface="Arial"/>
                <a:cs typeface="Arial"/>
              </a:rPr>
              <a:t> </a:t>
            </a:r>
            <a:r>
              <a:rPr lang="en-US" sz="2800" spc="-10" dirty="0">
                <a:latin typeface="Arial"/>
                <a:cs typeface="Arial"/>
              </a:rPr>
              <a:t>(EIN). International Chapters must follow local guidelines for obtaining credit and/or debit cards.</a:t>
            </a:r>
          </a:p>
          <a:p>
            <a:pPr marL="304800" indent="-292100">
              <a:lnSpc>
                <a:spcPts val="2765"/>
              </a:lnSpc>
              <a:buFont typeface="Arial"/>
              <a:buChar char="•"/>
              <a:tabLst>
                <a:tab pos="304800" algn="l"/>
              </a:tabLst>
            </a:pPr>
            <a:endParaRPr lang="en-US" sz="2800" dirty="0">
              <a:latin typeface="Arial"/>
              <a:cs typeface="Arial"/>
            </a:endParaRPr>
          </a:p>
          <a:p>
            <a:pPr marL="304800" marR="5080" indent="-292735">
              <a:lnSpc>
                <a:spcPts val="2930"/>
              </a:lnSpc>
              <a:spcBef>
                <a:spcPts val="45"/>
              </a:spcBef>
              <a:buFont typeface="Arial"/>
              <a:buChar char="•"/>
              <a:tabLst>
                <a:tab pos="304800" algn="l"/>
              </a:tabLst>
            </a:pPr>
            <a:r>
              <a:rPr lang="en-US" sz="2800" dirty="0">
                <a:latin typeface="Arial"/>
                <a:cs typeface="Arial"/>
              </a:rPr>
              <a:t>If</a:t>
            </a:r>
            <a:r>
              <a:rPr lang="en-US" sz="2800" spc="-65" dirty="0">
                <a:latin typeface="Arial"/>
                <a:cs typeface="Arial"/>
              </a:rPr>
              <a:t> </a:t>
            </a:r>
            <a:r>
              <a:rPr lang="en-US" sz="2800" dirty="0">
                <a:latin typeface="Arial"/>
                <a:cs typeface="Arial"/>
              </a:rPr>
              <a:t>a</a:t>
            </a:r>
            <a:r>
              <a:rPr lang="en-US" sz="2800" spc="-55" dirty="0">
                <a:latin typeface="Arial"/>
                <a:cs typeface="Arial"/>
              </a:rPr>
              <a:t> </a:t>
            </a:r>
            <a:r>
              <a:rPr lang="en-US" sz="2800" dirty="0">
                <a:latin typeface="Arial"/>
                <a:cs typeface="Arial"/>
              </a:rPr>
              <a:t>Chapter</a:t>
            </a:r>
            <a:r>
              <a:rPr lang="en-US" sz="2800" spc="-30" dirty="0">
                <a:latin typeface="Arial"/>
                <a:cs typeface="Arial"/>
              </a:rPr>
              <a:t> </a:t>
            </a:r>
            <a:r>
              <a:rPr lang="en-US" sz="2800" dirty="0">
                <a:latin typeface="Arial"/>
                <a:cs typeface="Arial"/>
              </a:rPr>
              <a:t>is</a:t>
            </a:r>
            <a:r>
              <a:rPr lang="en-US" sz="2800" spc="-40" dirty="0">
                <a:latin typeface="Arial"/>
                <a:cs typeface="Arial"/>
              </a:rPr>
              <a:t> </a:t>
            </a:r>
            <a:r>
              <a:rPr lang="en-US" sz="2800" dirty="0">
                <a:latin typeface="Arial"/>
                <a:cs typeface="Arial"/>
              </a:rPr>
              <a:t>unable</a:t>
            </a:r>
            <a:r>
              <a:rPr lang="en-US" sz="2800" spc="-65" dirty="0">
                <a:latin typeface="Arial"/>
                <a:cs typeface="Arial"/>
              </a:rPr>
              <a:t> </a:t>
            </a:r>
            <a:r>
              <a:rPr lang="en-US" sz="2800" dirty="0">
                <a:latin typeface="Arial"/>
                <a:cs typeface="Arial"/>
              </a:rPr>
              <a:t>to</a:t>
            </a:r>
            <a:r>
              <a:rPr lang="en-US" sz="2800" spc="-60" dirty="0">
                <a:latin typeface="Arial"/>
                <a:cs typeface="Arial"/>
              </a:rPr>
              <a:t> </a:t>
            </a:r>
            <a:r>
              <a:rPr lang="en-US" sz="2800" dirty="0">
                <a:latin typeface="Arial"/>
                <a:cs typeface="Arial"/>
              </a:rPr>
              <a:t>have</a:t>
            </a:r>
            <a:r>
              <a:rPr lang="en-US" sz="2800" spc="-65" dirty="0">
                <a:latin typeface="Arial"/>
                <a:cs typeface="Arial"/>
              </a:rPr>
              <a:t> </a:t>
            </a:r>
            <a:r>
              <a:rPr lang="en-US" sz="2800" dirty="0">
                <a:latin typeface="Arial"/>
                <a:cs typeface="Arial"/>
              </a:rPr>
              <a:t>a</a:t>
            </a:r>
            <a:r>
              <a:rPr lang="en-US" sz="2800" spc="-90" dirty="0">
                <a:latin typeface="Arial"/>
                <a:cs typeface="Arial"/>
              </a:rPr>
              <a:t> </a:t>
            </a:r>
            <a:r>
              <a:rPr lang="en-US" sz="2800" dirty="0">
                <a:latin typeface="Arial"/>
                <a:cs typeface="Arial"/>
              </a:rPr>
              <a:t>credit</a:t>
            </a:r>
            <a:r>
              <a:rPr lang="en-US" sz="2800" spc="-120" dirty="0">
                <a:latin typeface="Arial"/>
                <a:cs typeface="Arial"/>
              </a:rPr>
              <a:t> </a:t>
            </a:r>
            <a:r>
              <a:rPr lang="en-US" sz="2800" dirty="0">
                <a:latin typeface="Arial"/>
                <a:cs typeface="Arial"/>
              </a:rPr>
              <a:t>card</a:t>
            </a:r>
            <a:r>
              <a:rPr lang="en-US" sz="2800" spc="-60" dirty="0">
                <a:latin typeface="Arial"/>
                <a:cs typeface="Arial"/>
              </a:rPr>
              <a:t> </a:t>
            </a:r>
            <a:r>
              <a:rPr lang="en-US" sz="2800" dirty="0">
                <a:latin typeface="Arial"/>
                <a:cs typeface="Arial"/>
              </a:rPr>
              <a:t>issued</a:t>
            </a:r>
            <a:r>
              <a:rPr lang="en-US" sz="2800" spc="-55" dirty="0">
                <a:latin typeface="Arial"/>
                <a:cs typeface="Arial"/>
              </a:rPr>
              <a:t> </a:t>
            </a:r>
            <a:r>
              <a:rPr lang="en-US" sz="2800" dirty="0">
                <a:latin typeface="Arial"/>
                <a:cs typeface="Arial"/>
              </a:rPr>
              <a:t>under</a:t>
            </a:r>
            <a:r>
              <a:rPr lang="en-US" sz="2800" spc="-10" dirty="0">
                <a:latin typeface="Arial"/>
                <a:cs typeface="Arial"/>
              </a:rPr>
              <a:t> </a:t>
            </a:r>
            <a:r>
              <a:rPr lang="en-US" sz="2800" dirty="0">
                <a:latin typeface="Arial"/>
                <a:cs typeface="Arial"/>
              </a:rPr>
              <a:t>its</a:t>
            </a:r>
            <a:r>
              <a:rPr lang="en-US" sz="2800" spc="-105" dirty="0">
                <a:latin typeface="Arial"/>
                <a:cs typeface="Arial"/>
              </a:rPr>
              <a:t> </a:t>
            </a:r>
            <a:r>
              <a:rPr lang="en-US" sz="2800" dirty="0">
                <a:latin typeface="Arial"/>
                <a:cs typeface="Arial"/>
              </a:rPr>
              <a:t>EIN,</a:t>
            </a:r>
            <a:r>
              <a:rPr lang="en-US" sz="2800" spc="-70" dirty="0">
                <a:latin typeface="Arial"/>
                <a:cs typeface="Arial"/>
              </a:rPr>
              <a:t> </a:t>
            </a:r>
            <a:r>
              <a:rPr lang="en-US" sz="2800" dirty="0">
                <a:latin typeface="Arial"/>
                <a:cs typeface="Arial"/>
              </a:rPr>
              <a:t>then</a:t>
            </a:r>
            <a:r>
              <a:rPr lang="en-US" sz="2800" spc="-55" dirty="0">
                <a:latin typeface="Arial"/>
                <a:cs typeface="Arial"/>
              </a:rPr>
              <a:t> </a:t>
            </a:r>
            <a:r>
              <a:rPr lang="en-US" sz="2800" dirty="0">
                <a:latin typeface="Arial"/>
                <a:cs typeface="Arial"/>
              </a:rPr>
              <a:t>a</a:t>
            </a:r>
            <a:r>
              <a:rPr lang="en-US" sz="2800" spc="35" dirty="0">
                <a:latin typeface="Arial"/>
                <a:cs typeface="Arial"/>
              </a:rPr>
              <a:t> </a:t>
            </a:r>
            <a:r>
              <a:rPr lang="en-US" sz="2800" dirty="0">
                <a:latin typeface="Arial"/>
                <a:cs typeface="Arial"/>
              </a:rPr>
              <a:t>Chapter</a:t>
            </a:r>
            <a:r>
              <a:rPr lang="en-US" sz="2800" spc="-30" dirty="0">
                <a:latin typeface="Arial"/>
                <a:cs typeface="Arial"/>
              </a:rPr>
              <a:t> board </a:t>
            </a:r>
            <a:r>
              <a:rPr lang="en-US" sz="2800" dirty="0">
                <a:latin typeface="Arial"/>
                <a:cs typeface="Arial"/>
              </a:rPr>
              <a:t>member</a:t>
            </a:r>
            <a:r>
              <a:rPr lang="en-US" sz="2800" spc="-80" dirty="0">
                <a:latin typeface="Arial"/>
                <a:cs typeface="Arial"/>
              </a:rPr>
              <a:t> </a:t>
            </a:r>
            <a:r>
              <a:rPr lang="en-US" sz="2800" dirty="0">
                <a:latin typeface="Arial"/>
                <a:cs typeface="Arial"/>
              </a:rPr>
              <a:t>may</a:t>
            </a:r>
            <a:r>
              <a:rPr lang="en-US" sz="2800" spc="-45" dirty="0">
                <a:latin typeface="Arial"/>
                <a:cs typeface="Arial"/>
              </a:rPr>
              <a:t> </a:t>
            </a:r>
            <a:r>
              <a:rPr lang="en-US" sz="2800" dirty="0">
                <a:latin typeface="Arial"/>
                <a:cs typeface="Arial"/>
              </a:rPr>
              <a:t>use</a:t>
            </a:r>
            <a:r>
              <a:rPr lang="en-US" sz="2800" spc="-5" dirty="0">
                <a:latin typeface="Arial"/>
                <a:cs typeface="Arial"/>
              </a:rPr>
              <a:t> </a:t>
            </a:r>
            <a:r>
              <a:rPr lang="en-US" sz="2800" dirty="0">
                <a:latin typeface="Arial"/>
                <a:cs typeface="Arial"/>
              </a:rPr>
              <a:t>their</a:t>
            </a:r>
            <a:r>
              <a:rPr lang="en-US" sz="2800" spc="-15" dirty="0">
                <a:latin typeface="Arial"/>
                <a:cs typeface="Arial"/>
              </a:rPr>
              <a:t> </a:t>
            </a:r>
            <a:r>
              <a:rPr lang="en-US" sz="2800" dirty="0">
                <a:latin typeface="Arial"/>
                <a:cs typeface="Arial"/>
              </a:rPr>
              <a:t>own</a:t>
            </a:r>
            <a:r>
              <a:rPr lang="en-US" sz="2800" spc="-60" dirty="0">
                <a:latin typeface="Arial"/>
                <a:cs typeface="Arial"/>
              </a:rPr>
              <a:t> </a:t>
            </a:r>
            <a:r>
              <a:rPr lang="en-US" sz="2800" dirty="0">
                <a:latin typeface="Arial"/>
                <a:cs typeface="Arial"/>
              </a:rPr>
              <a:t>credit</a:t>
            </a:r>
            <a:r>
              <a:rPr lang="en-US" sz="2800" spc="-50" dirty="0">
                <a:latin typeface="Arial"/>
                <a:cs typeface="Arial"/>
              </a:rPr>
              <a:t> </a:t>
            </a:r>
            <a:r>
              <a:rPr lang="en-US" sz="2800" dirty="0">
                <a:latin typeface="Arial"/>
                <a:cs typeface="Arial"/>
              </a:rPr>
              <a:t>card</a:t>
            </a:r>
            <a:r>
              <a:rPr lang="en-US" sz="2800" spc="-60" dirty="0">
                <a:latin typeface="Arial"/>
                <a:cs typeface="Arial"/>
              </a:rPr>
              <a:t> </a:t>
            </a:r>
            <a:r>
              <a:rPr lang="en-US" sz="2800" dirty="0">
                <a:latin typeface="Arial"/>
                <a:cs typeface="Arial"/>
              </a:rPr>
              <a:t>to</a:t>
            </a:r>
            <a:r>
              <a:rPr lang="en-US" sz="2800" spc="-60" dirty="0">
                <a:latin typeface="Arial"/>
                <a:cs typeface="Arial"/>
              </a:rPr>
              <a:t> </a:t>
            </a:r>
            <a:r>
              <a:rPr lang="en-US" sz="2800" dirty="0">
                <a:latin typeface="Arial"/>
                <a:cs typeface="Arial"/>
              </a:rPr>
              <a:t>pay</a:t>
            </a:r>
            <a:r>
              <a:rPr lang="en-US" sz="2800" spc="-110" dirty="0">
                <a:latin typeface="Arial"/>
                <a:cs typeface="Arial"/>
              </a:rPr>
              <a:t> </a:t>
            </a:r>
            <a:r>
              <a:rPr lang="en-US" sz="2800" dirty="0">
                <a:latin typeface="Arial"/>
                <a:cs typeface="Arial"/>
              </a:rPr>
              <a:t>for</a:t>
            </a:r>
            <a:r>
              <a:rPr lang="en-US" sz="2800" spc="-15" dirty="0">
                <a:latin typeface="Arial"/>
                <a:cs typeface="Arial"/>
              </a:rPr>
              <a:t> </a:t>
            </a:r>
            <a:r>
              <a:rPr lang="en-US" sz="2800" dirty="0">
                <a:latin typeface="Arial"/>
                <a:cs typeface="Arial"/>
              </a:rPr>
              <a:t>a</a:t>
            </a:r>
            <a:r>
              <a:rPr lang="en-US" sz="2800" spc="-90" dirty="0">
                <a:latin typeface="Arial"/>
                <a:cs typeface="Arial"/>
              </a:rPr>
              <a:t> </a:t>
            </a:r>
            <a:r>
              <a:rPr lang="en-US" sz="2800" spc="-20" dirty="0">
                <a:latin typeface="Arial"/>
                <a:cs typeface="Arial"/>
              </a:rPr>
              <a:t>pre- </a:t>
            </a:r>
            <a:r>
              <a:rPr lang="en-US" sz="2800" dirty="0">
                <a:latin typeface="Arial"/>
                <a:cs typeface="Arial"/>
              </a:rPr>
              <a:t>approved</a:t>
            </a:r>
            <a:r>
              <a:rPr lang="en-US" sz="2800" spc="-75" dirty="0">
                <a:latin typeface="Arial"/>
                <a:cs typeface="Arial"/>
              </a:rPr>
              <a:t> C</a:t>
            </a:r>
            <a:r>
              <a:rPr lang="en-US" sz="2800" dirty="0">
                <a:latin typeface="Arial"/>
                <a:cs typeface="Arial"/>
              </a:rPr>
              <a:t>hapter</a:t>
            </a:r>
            <a:r>
              <a:rPr lang="en-US" sz="2800" spc="-25" dirty="0">
                <a:latin typeface="Arial"/>
                <a:cs typeface="Arial"/>
              </a:rPr>
              <a:t> </a:t>
            </a:r>
            <a:r>
              <a:rPr lang="en-US" sz="2800" spc="-10" dirty="0">
                <a:latin typeface="Arial"/>
                <a:cs typeface="Arial"/>
              </a:rPr>
              <a:t>expense,</a:t>
            </a:r>
            <a:r>
              <a:rPr lang="en-US" sz="2800" spc="-80" dirty="0">
                <a:latin typeface="Arial"/>
                <a:cs typeface="Arial"/>
              </a:rPr>
              <a:t> </a:t>
            </a:r>
            <a:r>
              <a:rPr lang="en-US" sz="2800" dirty="0">
                <a:latin typeface="Arial"/>
                <a:cs typeface="Arial"/>
              </a:rPr>
              <a:t>and</a:t>
            </a:r>
            <a:r>
              <a:rPr lang="en-US" sz="2800" spc="-70" dirty="0">
                <a:latin typeface="Arial"/>
                <a:cs typeface="Arial"/>
              </a:rPr>
              <a:t> </a:t>
            </a:r>
            <a:r>
              <a:rPr lang="en-US" sz="2800" dirty="0">
                <a:latin typeface="Arial"/>
                <a:cs typeface="Arial"/>
              </a:rPr>
              <a:t>they</a:t>
            </a:r>
            <a:r>
              <a:rPr lang="en-US" sz="2800" spc="-110" dirty="0">
                <a:latin typeface="Arial"/>
                <a:cs typeface="Arial"/>
              </a:rPr>
              <a:t> </a:t>
            </a:r>
            <a:r>
              <a:rPr lang="en-US" sz="2800" dirty="0">
                <a:latin typeface="Arial"/>
                <a:cs typeface="Arial"/>
              </a:rPr>
              <a:t>should</a:t>
            </a:r>
            <a:r>
              <a:rPr lang="en-US" sz="2800" spc="-75" dirty="0">
                <a:latin typeface="Arial"/>
                <a:cs typeface="Arial"/>
              </a:rPr>
              <a:t> </a:t>
            </a:r>
            <a:r>
              <a:rPr lang="en-US" sz="2800" dirty="0">
                <a:latin typeface="Arial"/>
                <a:cs typeface="Arial"/>
              </a:rPr>
              <a:t>submit</a:t>
            </a:r>
            <a:r>
              <a:rPr lang="en-US" sz="2800" spc="-65" dirty="0">
                <a:latin typeface="Arial"/>
                <a:cs typeface="Arial"/>
              </a:rPr>
              <a:t> </a:t>
            </a:r>
            <a:r>
              <a:rPr lang="en-US" sz="2800" spc="-10" dirty="0">
                <a:latin typeface="Arial"/>
                <a:cs typeface="Arial"/>
              </a:rPr>
              <a:t>receipts</a:t>
            </a:r>
            <a:r>
              <a:rPr lang="en-US" sz="2800" spc="-55" dirty="0">
                <a:latin typeface="Arial"/>
                <a:cs typeface="Arial"/>
              </a:rPr>
              <a:t> </a:t>
            </a:r>
            <a:r>
              <a:rPr lang="en-US" sz="2800" dirty="0">
                <a:latin typeface="Arial"/>
                <a:cs typeface="Arial"/>
              </a:rPr>
              <a:t>via</a:t>
            </a:r>
            <a:r>
              <a:rPr lang="en-US" sz="2800" spc="-105" dirty="0">
                <a:latin typeface="Arial"/>
                <a:cs typeface="Arial"/>
              </a:rPr>
              <a:t> </a:t>
            </a:r>
            <a:r>
              <a:rPr lang="en-US" sz="2800" dirty="0">
                <a:latin typeface="Arial"/>
                <a:cs typeface="Arial"/>
              </a:rPr>
              <a:t>an</a:t>
            </a:r>
            <a:r>
              <a:rPr lang="en-US" sz="2800" spc="-75" dirty="0">
                <a:latin typeface="Arial"/>
                <a:cs typeface="Arial"/>
              </a:rPr>
              <a:t> </a:t>
            </a:r>
            <a:r>
              <a:rPr lang="en-US" sz="2800" spc="-10" dirty="0">
                <a:latin typeface="Arial"/>
                <a:cs typeface="Arial"/>
              </a:rPr>
              <a:t>expense</a:t>
            </a:r>
            <a:r>
              <a:rPr lang="en-US" sz="2800" spc="-80" dirty="0">
                <a:latin typeface="Arial"/>
                <a:cs typeface="Arial"/>
              </a:rPr>
              <a:t> </a:t>
            </a:r>
            <a:r>
              <a:rPr lang="en-US" sz="2800" dirty="0">
                <a:latin typeface="Arial"/>
                <a:cs typeface="Arial"/>
              </a:rPr>
              <a:t>report</a:t>
            </a:r>
            <a:r>
              <a:rPr lang="en-US" sz="2800" spc="-65" dirty="0">
                <a:latin typeface="Arial"/>
                <a:cs typeface="Arial"/>
              </a:rPr>
              <a:t> </a:t>
            </a:r>
            <a:r>
              <a:rPr lang="en-US" sz="2800" dirty="0">
                <a:latin typeface="Arial"/>
                <a:cs typeface="Arial"/>
              </a:rPr>
              <a:t>through</a:t>
            </a:r>
            <a:r>
              <a:rPr lang="en-US" sz="2800" spc="-75" dirty="0">
                <a:latin typeface="Arial"/>
                <a:cs typeface="Arial"/>
              </a:rPr>
              <a:t> </a:t>
            </a:r>
            <a:r>
              <a:rPr lang="en-US" sz="2800" dirty="0">
                <a:latin typeface="Arial"/>
                <a:cs typeface="Arial"/>
              </a:rPr>
              <a:t>the</a:t>
            </a:r>
            <a:r>
              <a:rPr lang="en-US" sz="2800" spc="70" dirty="0">
                <a:latin typeface="Arial"/>
                <a:cs typeface="Arial"/>
              </a:rPr>
              <a:t> </a:t>
            </a:r>
            <a:r>
              <a:rPr lang="en-US" sz="2800" dirty="0">
                <a:latin typeface="Arial"/>
                <a:cs typeface="Arial"/>
              </a:rPr>
              <a:t>Chapter</a:t>
            </a:r>
            <a:r>
              <a:rPr lang="en-US" sz="2800" spc="-60" dirty="0">
                <a:latin typeface="Arial"/>
                <a:cs typeface="Arial"/>
              </a:rPr>
              <a:t> </a:t>
            </a:r>
            <a:r>
              <a:rPr lang="en-US" sz="2800" dirty="0">
                <a:latin typeface="Arial"/>
                <a:cs typeface="Arial"/>
              </a:rPr>
              <a:t>to</a:t>
            </a:r>
            <a:r>
              <a:rPr lang="en-US" sz="2800" spc="-75" dirty="0">
                <a:latin typeface="Arial"/>
                <a:cs typeface="Arial"/>
              </a:rPr>
              <a:t> </a:t>
            </a:r>
            <a:r>
              <a:rPr lang="en-US" sz="2800" dirty="0">
                <a:latin typeface="Arial"/>
                <a:cs typeface="Arial"/>
              </a:rPr>
              <a:t>receive</a:t>
            </a:r>
            <a:r>
              <a:rPr lang="en-US" sz="2800" spc="-75" dirty="0">
                <a:latin typeface="Arial"/>
                <a:cs typeface="Arial"/>
              </a:rPr>
              <a:t> </a:t>
            </a:r>
            <a:r>
              <a:rPr lang="en-US" sz="2800" spc="-10" dirty="0">
                <a:latin typeface="Arial"/>
                <a:cs typeface="Arial"/>
              </a:rPr>
              <a:t>reimbursement.</a:t>
            </a:r>
          </a:p>
          <a:p>
            <a:pPr marL="304800" marR="5080" indent="-292735">
              <a:lnSpc>
                <a:spcPts val="2930"/>
              </a:lnSpc>
              <a:spcBef>
                <a:spcPts val="45"/>
              </a:spcBef>
              <a:buFont typeface="Arial"/>
              <a:buChar char="•"/>
              <a:tabLst>
                <a:tab pos="304800" algn="l"/>
              </a:tabLst>
            </a:pPr>
            <a:endParaRPr lang="en-US" sz="2800" dirty="0">
              <a:latin typeface="Arial"/>
              <a:cs typeface="Arial"/>
            </a:endParaRPr>
          </a:p>
          <a:p>
            <a:pPr marL="355600" indent="-342900">
              <a:lnSpc>
                <a:spcPts val="2730"/>
              </a:lnSpc>
              <a:buFont typeface="Arial"/>
              <a:buChar char="•"/>
              <a:tabLst>
                <a:tab pos="355600" algn="l"/>
              </a:tabLst>
            </a:pPr>
            <a:r>
              <a:rPr lang="en-US" sz="2800" dirty="0">
                <a:latin typeface="Arial"/>
                <a:cs typeface="Arial"/>
              </a:rPr>
              <a:t>Under</a:t>
            </a:r>
            <a:r>
              <a:rPr lang="en-US" sz="2800" spc="-20" dirty="0">
                <a:latin typeface="Arial"/>
                <a:cs typeface="Arial"/>
              </a:rPr>
              <a:t> </a:t>
            </a:r>
            <a:r>
              <a:rPr lang="en-US" sz="2800" dirty="0">
                <a:latin typeface="Arial"/>
                <a:cs typeface="Arial"/>
              </a:rPr>
              <a:t>no</a:t>
            </a:r>
            <a:r>
              <a:rPr lang="en-US" sz="2800" spc="-65" dirty="0">
                <a:latin typeface="Arial"/>
                <a:cs typeface="Arial"/>
              </a:rPr>
              <a:t> </a:t>
            </a:r>
            <a:r>
              <a:rPr lang="en-US" sz="2800" spc="-10" dirty="0">
                <a:latin typeface="Arial"/>
                <a:cs typeface="Arial"/>
              </a:rPr>
              <a:t>circumstance</a:t>
            </a:r>
            <a:r>
              <a:rPr lang="en-US" sz="2800" spc="-65" dirty="0">
                <a:latin typeface="Arial"/>
                <a:cs typeface="Arial"/>
              </a:rPr>
              <a:t> </a:t>
            </a:r>
            <a:r>
              <a:rPr lang="en-US" sz="2800" dirty="0">
                <a:latin typeface="Arial"/>
                <a:cs typeface="Arial"/>
              </a:rPr>
              <a:t>should</a:t>
            </a:r>
            <a:r>
              <a:rPr lang="en-US" sz="2800" spc="-65" dirty="0">
                <a:latin typeface="Arial"/>
                <a:cs typeface="Arial"/>
              </a:rPr>
              <a:t> </a:t>
            </a:r>
            <a:r>
              <a:rPr lang="en-US" sz="2800" dirty="0">
                <a:latin typeface="Arial"/>
                <a:cs typeface="Arial"/>
              </a:rPr>
              <a:t>a</a:t>
            </a:r>
            <a:r>
              <a:rPr lang="en-US" sz="2800" spc="-15" dirty="0">
                <a:latin typeface="Arial"/>
                <a:cs typeface="Arial"/>
              </a:rPr>
              <a:t> </a:t>
            </a:r>
            <a:r>
              <a:rPr lang="en-US" sz="2800" dirty="0">
                <a:latin typeface="Arial"/>
                <a:cs typeface="Arial"/>
              </a:rPr>
              <a:t>Chapter</a:t>
            </a:r>
            <a:r>
              <a:rPr lang="en-US" sz="2800" spc="-35" dirty="0">
                <a:latin typeface="Arial"/>
                <a:cs typeface="Arial"/>
              </a:rPr>
              <a:t> </a:t>
            </a:r>
            <a:r>
              <a:rPr lang="en-US" sz="2800" dirty="0">
                <a:latin typeface="Arial"/>
                <a:cs typeface="Arial"/>
              </a:rPr>
              <a:t>directly</a:t>
            </a:r>
            <a:r>
              <a:rPr lang="en-US" sz="2800" spc="-55" dirty="0">
                <a:latin typeface="Arial"/>
                <a:cs typeface="Arial"/>
              </a:rPr>
              <a:t> </a:t>
            </a:r>
            <a:r>
              <a:rPr lang="en-US" sz="2800" dirty="0">
                <a:latin typeface="Arial"/>
                <a:cs typeface="Arial"/>
              </a:rPr>
              <a:t>pay</a:t>
            </a:r>
            <a:r>
              <a:rPr lang="en-US" sz="2800" spc="-110" dirty="0">
                <a:latin typeface="Arial"/>
                <a:cs typeface="Arial"/>
              </a:rPr>
              <a:t> </a:t>
            </a:r>
            <a:r>
              <a:rPr lang="en-US" sz="2800" dirty="0">
                <a:latin typeface="Arial"/>
                <a:cs typeface="Arial"/>
              </a:rPr>
              <a:t>a</a:t>
            </a:r>
            <a:r>
              <a:rPr lang="en-US" sz="2800" spc="-35" dirty="0">
                <a:latin typeface="Arial"/>
                <a:cs typeface="Arial"/>
              </a:rPr>
              <a:t> </a:t>
            </a:r>
            <a:r>
              <a:rPr lang="en-US" sz="2800" spc="-10" dirty="0">
                <a:latin typeface="Arial"/>
                <a:cs typeface="Arial"/>
              </a:rPr>
              <a:t>personal</a:t>
            </a:r>
            <a:r>
              <a:rPr lang="en-US" sz="2800" spc="-95" dirty="0">
                <a:latin typeface="Arial"/>
                <a:cs typeface="Arial"/>
              </a:rPr>
              <a:t> </a:t>
            </a:r>
            <a:r>
              <a:rPr lang="en-US" sz="2800" dirty="0">
                <a:latin typeface="Arial"/>
                <a:cs typeface="Arial"/>
              </a:rPr>
              <a:t>credit</a:t>
            </a:r>
            <a:r>
              <a:rPr lang="en-US" sz="2800" spc="-55" dirty="0">
                <a:latin typeface="Arial"/>
                <a:cs typeface="Arial"/>
              </a:rPr>
              <a:t> </a:t>
            </a:r>
            <a:r>
              <a:rPr lang="en-US" sz="2800" dirty="0">
                <a:latin typeface="Arial"/>
                <a:cs typeface="Arial"/>
              </a:rPr>
              <a:t>card</a:t>
            </a:r>
            <a:r>
              <a:rPr lang="en-US" sz="2800" spc="-65" dirty="0">
                <a:latin typeface="Arial"/>
                <a:cs typeface="Arial"/>
              </a:rPr>
              <a:t> </a:t>
            </a:r>
            <a:r>
              <a:rPr lang="en-US" sz="2800" dirty="0">
                <a:latin typeface="Arial"/>
                <a:cs typeface="Arial"/>
              </a:rPr>
              <a:t>bill</a:t>
            </a:r>
            <a:r>
              <a:rPr lang="en-US" sz="2800" spc="-30" dirty="0">
                <a:latin typeface="Arial"/>
                <a:cs typeface="Arial"/>
              </a:rPr>
              <a:t> </a:t>
            </a:r>
            <a:r>
              <a:rPr lang="en-US" sz="2800" dirty="0">
                <a:latin typeface="Arial"/>
                <a:cs typeface="Arial"/>
              </a:rPr>
              <a:t>that</a:t>
            </a:r>
            <a:r>
              <a:rPr lang="en-US" sz="2800" spc="-55" dirty="0">
                <a:latin typeface="Arial"/>
                <a:cs typeface="Arial"/>
              </a:rPr>
              <a:t> </a:t>
            </a:r>
            <a:r>
              <a:rPr lang="en-US" sz="2800" dirty="0">
                <a:latin typeface="Arial"/>
                <a:cs typeface="Arial"/>
              </a:rPr>
              <a:t>is</a:t>
            </a:r>
            <a:r>
              <a:rPr lang="en-US" sz="2800" spc="-110" dirty="0">
                <a:latin typeface="Arial"/>
                <a:cs typeface="Arial"/>
              </a:rPr>
              <a:t> </a:t>
            </a:r>
            <a:r>
              <a:rPr lang="en-US" sz="2800" spc="-10" dirty="0">
                <a:latin typeface="Arial"/>
                <a:cs typeface="Arial"/>
              </a:rPr>
              <a:t>registered</a:t>
            </a:r>
            <a:r>
              <a:rPr lang="en-US" sz="2800" spc="-60" dirty="0">
                <a:latin typeface="Arial"/>
                <a:cs typeface="Arial"/>
              </a:rPr>
              <a:t> </a:t>
            </a:r>
            <a:r>
              <a:rPr lang="en-US" sz="2800" dirty="0">
                <a:latin typeface="Arial"/>
                <a:cs typeface="Arial"/>
              </a:rPr>
              <a:t>to</a:t>
            </a:r>
            <a:r>
              <a:rPr lang="en-US" sz="2800" spc="-65" dirty="0">
                <a:latin typeface="Arial"/>
                <a:cs typeface="Arial"/>
              </a:rPr>
              <a:t> </a:t>
            </a:r>
            <a:r>
              <a:rPr lang="en-US" sz="2800" dirty="0">
                <a:latin typeface="Arial"/>
                <a:cs typeface="Arial"/>
              </a:rPr>
              <a:t>an</a:t>
            </a:r>
            <a:r>
              <a:rPr lang="en-US" sz="2800" spc="-65" dirty="0">
                <a:latin typeface="Arial"/>
                <a:cs typeface="Arial"/>
              </a:rPr>
              <a:t> </a:t>
            </a:r>
            <a:r>
              <a:rPr lang="en-US" sz="2800" dirty="0">
                <a:latin typeface="Arial"/>
                <a:cs typeface="Arial"/>
              </a:rPr>
              <a:t>individual</a:t>
            </a:r>
            <a:r>
              <a:rPr lang="en-US" sz="2800" spc="-30" dirty="0">
                <a:latin typeface="Arial"/>
                <a:cs typeface="Arial"/>
              </a:rPr>
              <a:t> board </a:t>
            </a:r>
            <a:r>
              <a:rPr lang="en-US" sz="2800" spc="-10" dirty="0">
                <a:latin typeface="Arial"/>
                <a:cs typeface="Arial"/>
              </a:rPr>
              <a:t>member.</a:t>
            </a:r>
            <a:endParaRPr lang="en-US" sz="2800" dirty="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2" name="object 2"/>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algn="l">
              <a:lnSpc>
                <a:spcPct val="100000"/>
              </a:lnSpc>
              <a:spcBef>
                <a:spcPts val="125"/>
              </a:spcBef>
            </a:pPr>
            <a:r>
              <a:rPr lang="en-US" sz="6000" b="1">
                <a:solidFill>
                  <a:srgbClr val="FFFFFF"/>
                </a:solidFill>
                <a:latin typeface="Arial"/>
                <a:cs typeface="Arial"/>
              </a:rPr>
              <a:t>CREDIT CARDS AND DEBIT CARDS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764857" y="2420649"/>
            <a:ext cx="16929100" cy="3029034"/>
          </a:xfrm>
          <a:prstGeom prst="rect">
            <a:avLst/>
          </a:prstGeom>
        </p:spPr>
        <p:txBody>
          <a:bodyPr vert="horz" wrap="square" lIns="0" tIns="27940" rIns="0" bIns="0" rtlCol="0">
            <a:spAutoFit/>
          </a:bodyPr>
          <a:lstStyle/>
          <a:p>
            <a:pPr marL="304800" indent="-292100">
              <a:lnSpc>
                <a:spcPts val="2865"/>
              </a:lnSpc>
              <a:buFont typeface="Arial"/>
              <a:buChar char="•"/>
              <a:tabLst>
                <a:tab pos="304800" algn="l"/>
              </a:tabLst>
            </a:pPr>
            <a:r>
              <a:rPr sz="2800" dirty="0">
                <a:latin typeface="Arial"/>
                <a:cs typeface="Arial"/>
              </a:rPr>
              <a:t>Get</a:t>
            </a:r>
            <a:r>
              <a:rPr sz="2800" spc="-45" dirty="0">
                <a:latin typeface="Arial"/>
                <a:cs typeface="Arial"/>
              </a:rPr>
              <a:t> </a:t>
            </a:r>
            <a:r>
              <a:rPr sz="2800" dirty="0">
                <a:latin typeface="Arial"/>
                <a:cs typeface="Arial"/>
              </a:rPr>
              <a:t>a</a:t>
            </a:r>
            <a:r>
              <a:rPr sz="2800" spc="-85" dirty="0">
                <a:latin typeface="Arial"/>
                <a:cs typeface="Arial"/>
              </a:rPr>
              <a:t> </a:t>
            </a:r>
            <a:r>
              <a:rPr sz="2800" dirty="0">
                <a:latin typeface="Arial"/>
                <a:cs typeface="Arial"/>
              </a:rPr>
              <a:t>credit</a:t>
            </a:r>
            <a:r>
              <a:rPr sz="2800" spc="-45" dirty="0">
                <a:latin typeface="Arial"/>
                <a:cs typeface="Arial"/>
              </a:rPr>
              <a:t> </a:t>
            </a:r>
            <a:r>
              <a:rPr sz="2800" dirty="0">
                <a:latin typeface="Arial"/>
                <a:cs typeface="Arial"/>
              </a:rPr>
              <a:t>card</a:t>
            </a:r>
            <a:r>
              <a:rPr sz="2800" spc="-50" dirty="0">
                <a:latin typeface="Arial"/>
                <a:cs typeface="Arial"/>
              </a:rPr>
              <a:t> </a:t>
            </a:r>
            <a:r>
              <a:rPr sz="2800" dirty="0">
                <a:latin typeface="Arial"/>
                <a:cs typeface="Arial"/>
              </a:rPr>
              <a:t>that</a:t>
            </a:r>
            <a:r>
              <a:rPr sz="2800" spc="-45" dirty="0">
                <a:latin typeface="Arial"/>
                <a:cs typeface="Arial"/>
              </a:rPr>
              <a:t> </a:t>
            </a:r>
            <a:r>
              <a:rPr sz="2800" dirty="0">
                <a:latin typeface="Arial"/>
                <a:cs typeface="Arial"/>
              </a:rPr>
              <a:t>will</a:t>
            </a:r>
            <a:r>
              <a:rPr sz="2800" spc="-90" dirty="0">
                <a:latin typeface="Arial"/>
                <a:cs typeface="Arial"/>
              </a:rPr>
              <a:t> </a:t>
            </a:r>
            <a:r>
              <a:rPr sz="2800" dirty="0">
                <a:latin typeface="Arial"/>
                <a:cs typeface="Arial"/>
              </a:rPr>
              <a:t>allow</a:t>
            </a:r>
            <a:r>
              <a:rPr sz="2800" spc="-55" dirty="0">
                <a:latin typeface="Arial"/>
                <a:cs typeface="Arial"/>
              </a:rPr>
              <a:t> </a:t>
            </a:r>
            <a:r>
              <a:rPr sz="2800" dirty="0">
                <a:latin typeface="Arial"/>
                <a:cs typeface="Arial"/>
              </a:rPr>
              <a:t>limits</a:t>
            </a:r>
            <a:r>
              <a:rPr sz="2800" spc="-35" dirty="0">
                <a:latin typeface="Arial"/>
                <a:cs typeface="Arial"/>
              </a:rPr>
              <a:t> </a:t>
            </a:r>
            <a:r>
              <a:rPr sz="2800" dirty="0">
                <a:latin typeface="Arial"/>
                <a:cs typeface="Arial"/>
              </a:rPr>
              <a:t>by</a:t>
            </a:r>
            <a:r>
              <a:rPr sz="2800" spc="-40" dirty="0">
                <a:latin typeface="Arial"/>
                <a:cs typeface="Arial"/>
              </a:rPr>
              <a:t> </a:t>
            </a:r>
            <a:r>
              <a:rPr sz="2800" spc="-30" dirty="0">
                <a:latin typeface="Arial"/>
                <a:cs typeface="Arial"/>
              </a:rPr>
              <a:t>user.</a:t>
            </a:r>
            <a:r>
              <a:rPr sz="2800" dirty="0">
                <a:latin typeface="Arial"/>
                <a:cs typeface="Arial"/>
              </a:rPr>
              <a:t> Limits</a:t>
            </a:r>
            <a:r>
              <a:rPr sz="2800" spc="-30" dirty="0">
                <a:latin typeface="Arial"/>
                <a:cs typeface="Arial"/>
              </a:rPr>
              <a:t> </a:t>
            </a:r>
            <a:r>
              <a:rPr sz="2800" dirty="0">
                <a:latin typeface="Arial"/>
                <a:cs typeface="Arial"/>
              </a:rPr>
              <a:t>should</a:t>
            </a:r>
            <a:r>
              <a:rPr sz="2800" spc="-55" dirty="0">
                <a:latin typeface="Arial"/>
                <a:cs typeface="Arial"/>
              </a:rPr>
              <a:t> </a:t>
            </a:r>
            <a:r>
              <a:rPr sz="2800" dirty="0">
                <a:latin typeface="Arial"/>
                <a:cs typeface="Arial"/>
              </a:rPr>
              <a:t>be</a:t>
            </a:r>
            <a:r>
              <a:rPr sz="2800" spc="-60" dirty="0">
                <a:latin typeface="Arial"/>
                <a:cs typeface="Arial"/>
              </a:rPr>
              <a:t> </a:t>
            </a:r>
            <a:r>
              <a:rPr sz="2800" dirty="0">
                <a:latin typeface="Arial"/>
                <a:cs typeface="Arial"/>
              </a:rPr>
              <a:t>set</a:t>
            </a:r>
            <a:r>
              <a:rPr sz="2800" spc="-40" dirty="0">
                <a:latin typeface="Arial"/>
                <a:cs typeface="Arial"/>
              </a:rPr>
              <a:t> </a:t>
            </a:r>
            <a:r>
              <a:rPr sz="2800" dirty="0">
                <a:latin typeface="Arial"/>
                <a:cs typeface="Arial"/>
              </a:rPr>
              <a:t>by</a:t>
            </a:r>
            <a:r>
              <a:rPr sz="2800" spc="-105" dirty="0">
                <a:latin typeface="Arial"/>
                <a:cs typeface="Arial"/>
              </a:rPr>
              <a:t> </a:t>
            </a:r>
            <a:r>
              <a:rPr sz="2800" dirty="0">
                <a:latin typeface="Arial"/>
                <a:cs typeface="Arial"/>
              </a:rPr>
              <a:t>the</a:t>
            </a:r>
            <a:r>
              <a:rPr sz="2800" spc="30" dirty="0">
                <a:latin typeface="Arial"/>
                <a:cs typeface="Arial"/>
              </a:rPr>
              <a:t> </a:t>
            </a:r>
            <a:r>
              <a:rPr sz="2800" spc="-10" dirty="0">
                <a:latin typeface="Arial"/>
                <a:cs typeface="Arial"/>
              </a:rPr>
              <a:t>Board</a:t>
            </a:r>
            <a:r>
              <a:rPr lang="en-US" sz="2800" spc="-10" dirty="0">
                <a:latin typeface="Arial"/>
                <a:cs typeface="Arial"/>
              </a:rPr>
              <a:t> of Directors</a:t>
            </a:r>
            <a:r>
              <a:rPr sz="2800" spc="-10" dirty="0">
                <a:latin typeface="Arial"/>
                <a:cs typeface="Arial"/>
              </a:rPr>
              <a:t>.</a:t>
            </a:r>
            <a:endParaRPr sz="2800" dirty="0">
              <a:latin typeface="Arial"/>
              <a:cs typeface="Arial"/>
            </a:endParaRPr>
          </a:p>
          <a:p>
            <a:pPr marL="304800" indent="-292100">
              <a:lnSpc>
                <a:spcPts val="2870"/>
              </a:lnSpc>
              <a:spcBef>
                <a:spcPts val="45"/>
              </a:spcBef>
              <a:buFont typeface="Arial"/>
              <a:buChar char="•"/>
              <a:tabLst>
                <a:tab pos="304800" algn="l"/>
              </a:tabLst>
            </a:pPr>
            <a:r>
              <a:rPr sz="2800" dirty="0">
                <a:latin typeface="Arial"/>
                <a:cs typeface="Arial"/>
              </a:rPr>
              <a:t>Set</a:t>
            </a:r>
            <a:r>
              <a:rPr sz="2800" spc="-75" dirty="0">
                <a:latin typeface="Arial"/>
                <a:cs typeface="Arial"/>
              </a:rPr>
              <a:t> </a:t>
            </a:r>
            <a:r>
              <a:rPr sz="2800" dirty="0">
                <a:latin typeface="Arial"/>
                <a:cs typeface="Arial"/>
              </a:rPr>
              <a:t>up</a:t>
            </a:r>
            <a:r>
              <a:rPr sz="2800" spc="-85" dirty="0">
                <a:latin typeface="Arial"/>
                <a:cs typeface="Arial"/>
              </a:rPr>
              <a:t> </a:t>
            </a:r>
            <a:r>
              <a:rPr sz="2800" dirty="0">
                <a:latin typeface="Arial"/>
                <a:cs typeface="Arial"/>
              </a:rPr>
              <a:t>an</a:t>
            </a:r>
            <a:r>
              <a:rPr sz="2800" spc="-85" dirty="0">
                <a:latin typeface="Arial"/>
                <a:cs typeface="Arial"/>
              </a:rPr>
              <a:t> </a:t>
            </a:r>
            <a:r>
              <a:rPr sz="2800" dirty="0">
                <a:latin typeface="Arial"/>
                <a:cs typeface="Arial"/>
              </a:rPr>
              <a:t>approval</a:t>
            </a:r>
            <a:r>
              <a:rPr sz="2800" spc="-50" dirty="0">
                <a:latin typeface="Arial"/>
                <a:cs typeface="Arial"/>
              </a:rPr>
              <a:t> </a:t>
            </a:r>
            <a:r>
              <a:rPr sz="2800" dirty="0">
                <a:latin typeface="Arial"/>
                <a:cs typeface="Arial"/>
              </a:rPr>
              <a:t>process</a:t>
            </a:r>
            <a:r>
              <a:rPr sz="2800" spc="-60" dirty="0">
                <a:latin typeface="Arial"/>
                <a:cs typeface="Arial"/>
              </a:rPr>
              <a:t> </a:t>
            </a:r>
            <a:r>
              <a:rPr sz="2800" dirty="0">
                <a:latin typeface="Arial"/>
                <a:cs typeface="Arial"/>
              </a:rPr>
              <a:t>to</a:t>
            </a:r>
            <a:r>
              <a:rPr sz="2800" spc="-85" dirty="0">
                <a:latin typeface="Arial"/>
                <a:cs typeface="Arial"/>
              </a:rPr>
              <a:t> </a:t>
            </a:r>
            <a:r>
              <a:rPr sz="2800" dirty="0">
                <a:latin typeface="Arial"/>
                <a:cs typeface="Arial"/>
              </a:rPr>
              <a:t>make</a:t>
            </a:r>
            <a:r>
              <a:rPr sz="2800" spc="-25" dirty="0">
                <a:latin typeface="Arial"/>
                <a:cs typeface="Arial"/>
              </a:rPr>
              <a:t> </a:t>
            </a:r>
            <a:r>
              <a:rPr sz="2800" dirty="0">
                <a:latin typeface="Arial"/>
                <a:cs typeface="Arial"/>
              </a:rPr>
              <a:t>sure</a:t>
            </a:r>
            <a:r>
              <a:rPr sz="2800" spc="-90" dirty="0">
                <a:latin typeface="Arial"/>
                <a:cs typeface="Arial"/>
              </a:rPr>
              <a:t> </a:t>
            </a:r>
            <a:r>
              <a:rPr sz="2800" dirty="0">
                <a:latin typeface="Arial"/>
                <a:cs typeface="Arial"/>
              </a:rPr>
              <a:t>all</a:t>
            </a:r>
            <a:r>
              <a:rPr sz="2800" spc="-45" dirty="0">
                <a:latin typeface="Arial"/>
                <a:cs typeface="Arial"/>
              </a:rPr>
              <a:t> </a:t>
            </a:r>
            <a:r>
              <a:rPr sz="2800" dirty="0">
                <a:latin typeface="Arial"/>
                <a:cs typeface="Arial"/>
              </a:rPr>
              <a:t>credit</a:t>
            </a:r>
            <a:r>
              <a:rPr sz="2800" spc="-75" dirty="0">
                <a:latin typeface="Arial"/>
                <a:cs typeface="Arial"/>
              </a:rPr>
              <a:t> </a:t>
            </a:r>
            <a:r>
              <a:rPr sz="2800" dirty="0">
                <a:latin typeface="Arial"/>
                <a:cs typeface="Arial"/>
              </a:rPr>
              <a:t>card</a:t>
            </a:r>
            <a:r>
              <a:rPr sz="2800" spc="-85" dirty="0">
                <a:latin typeface="Arial"/>
                <a:cs typeface="Arial"/>
              </a:rPr>
              <a:t> </a:t>
            </a:r>
            <a:r>
              <a:rPr sz="2800" dirty="0">
                <a:latin typeface="Arial"/>
                <a:cs typeface="Arial"/>
              </a:rPr>
              <a:t>receipts</a:t>
            </a:r>
            <a:r>
              <a:rPr sz="2800" spc="-60" dirty="0">
                <a:latin typeface="Arial"/>
                <a:cs typeface="Arial"/>
              </a:rPr>
              <a:t> </a:t>
            </a:r>
            <a:r>
              <a:rPr sz="2800" dirty="0">
                <a:latin typeface="Arial"/>
                <a:cs typeface="Arial"/>
              </a:rPr>
              <a:t>are</a:t>
            </a:r>
            <a:r>
              <a:rPr sz="2800" spc="-90" dirty="0">
                <a:latin typeface="Arial"/>
                <a:cs typeface="Arial"/>
              </a:rPr>
              <a:t> </a:t>
            </a:r>
            <a:r>
              <a:rPr sz="2800" dirty="0">
                <a:latin typeface="Arial"/>
                <a:cs typeface="Arial"/>
              </a:rPr>
              <a:t>received</a:t>
            </a:r>
            <a:r>
              <a:rPr sz="2800" spc="-80" dirty="0">
                <a:latin typeface="Arial"/>
                <a:cs typeface="Arial"/>
              </a:rPr>
              <a:t> </a:t>
            </a:r>
            <a:r>
              <a:rPr sz="2800" dirty="0">
                <a:latin typeface="Arial"/>
                <a:cs typeface="Arial"/>
              </a:rPr>
              <a:t>and</a:t>
            </a:r>
            <a:r>
              <a:rPr sz="2800" spc="-80" dirty="0">
                <a:latin typeface="Arial"/>
                <a:cs typeface="Arial"/>
              </a:rPr>
              <a:t> </a:t>
            </a:r>
            <a:r>
              <a:rPr sz="2800" dirty="0">
                <a:latin typeface="Arial"/>
                <a:cs typeface="Arial"/>
              </a:rPr>
              <a:t>all</a:t>
            </a:r>
            <a:r>
              <a:rPr sz="2800" spc="-114" dirty="0">
                <a:latin typeface="Arial"/>
                <a:cs typeface="Arial"/>
              </a:rPr>
              <a:t> </a:t>
            </a:r>
            <a:r>
              <a:rPr sz="2800" dirty="0">
                <a:latin typeface="Arial"/>
                <a:cs typeface="Arial"/>
              </a:rPr>
              <a:t>charges</a:t>
            </a:r>
            <a:r>
              <a:rPr sz="2800" spc="-125" dirty="0">
                <a:latin typeface="Arial"/>
                <a:cs typeface="Arial"/>
              </a:rPr>
              <a:t> </a:t>
            </a:r>
            <a:r>
              <a:rPr sz="2800" dirty="0">
                <a:latin typeface="Arial"/>
                <a:cs typeface="Arial"/>
              </a:rPr>
              <a:t>have</a:t>
            </a:r>
            <a:r>
              <a:rPr sz="2800" spc="-90" dirty="0">
                <a:latin typeface="Arial"/>
                <a:cs typeface="Arial"/>
              </a:rPr>
              <a:t> </a:t>
            </a:r>
            <a:r>
              <a:rPr sz="2800" dirty="0">
                <a:latin typeface="Arial"/>
                <a:cs typeface="Arial"/>
              </a:rPr>
              <a:t>been</a:t>
            </a:r>
            <a:r>
              <a:rPr sz="2800" spc="-75" dirty="0">
                <a:latin typeface="Arial"/>
                <a:cs typeface="Arial"/>
              </a:rPr>
              <a:t> </a:t>
            </a:r>
            <a:r>
              <a:rPr sz="2800" spc="-10" dirty="0">
                <a:latin typeface="Arial"/>
                <a:cs typeface="Arial"/>
              </a:rPr>
              <a:t>approved.</a:t>
            </a:r>
            <a:endParaRPr sz="2800" dirty="0">
              <a:latin typeface="Arial"/>
              <a:cs typeface="Arial"/>
            </a:endParaRPr>
          </a:p>
          <a:p>
            <a:pPr marL="304800" indent="-292100">
              <a:lnSpc>
                <a:spcPts val="2870"/>
              </a:lnSpc>
              <a:buFont typeface="Arial"/>
              <a:buChar char="•"/>
              <a:tabLst>
                <a:tab pos="304800" algn="l"/>
              </a:tabLst>
            </a:pPr>
            <a:r>
              <a:rPr sz="2800" spc="-10" dirty="0">
                <a:latin typeface="Arial"/>
                <a:cs typeface="Arial"/>
              </a:rPr>
              <a:t>Make</a:t>
            </a:r>
            <a:r>
              <a:rPr sz="2800" spc="-70" dirty="0">
                <a:latin typeface="Arial"/>
                <a:cs typeface="Arial"/>
              </a:rPr>
              <a:t> </a:t>
            </a:r>
            <a:r>
              <a:rPr sz="2800" dirty="0">
                <a:latin typeface="Arial"/>
                <a:cs typeface="Arial"/>
              </a:rPr>
              <a:t>sure</a:t>
            </a:r>
            <a:r>
              <a:rPr sz="2800" spc="-5" dirty="0">
                <a:latin typeface="Arial"/>
                <a:cs typeface="Arial"/>
              </a:rPr>
              <a:t> </a:t>
            </a:r>
            <a:r>
              <a:rPr sz="2800" dirty="0">
                <a:latin typeface="Arial"/>
                <a:cs typeface="Arial"/>
              </a:rPr>
              <a:t>that</a:t>
            </a:r>
            <a:r>
              <a:rPr sz="2800" spc="-55" dirty="0">
                <a:latin typeface="Arial"/>
                <a:cs typeface="Arial"/>
              </a:rPr>
              <a:t> </a:t>
            </a:r>
            <a:r>
              <a:rPr sz="2800" dirty="0">
                <a:latin typeface="Arial"/>
                <a:cs typeface="Arial"/>
              </a:rPr>
              <a:t>all</a:t>
            </a:r>
            <a:r>
              <a:rPr sz="2800" spc="-95" dirty="0">
                <a:latin typeface="Arial"/>
                <a:cs typeface="Arial"/>
              </a:rPr>
              <a:t> </a:t>
            </a:r>
            <a:r>
              <a:rPr sz="2800" dirty="0">
                <a:latin typeface="Arial"/>
                <a:cs typeface="Arial"/>
              </a:rPr>
              <a:t>expense</a:t>
            </a:r>
            <a:r>
              <a:rPr sz="2800" spc="-70" dirty="0">
                <a:latin typeface="Arial"/>
                <a:cs typeface="Arial"/>
              </a:rPr>
              <a:t> </a:t>
            </a:r>
            <a:r>
              <a:rPr sz="2800" dirty="0">
                <a:latin typeface="Arial"/>
                <a:cs typeface="Arial"/>
              </a:rPr>
              <a:t>reports</a:t>
            </a:r>
            <a:r>
              <a:rPr sz="2800" spc="-45" dirty="0">
                <a:latin typeface="Arial"/>
                <a:cs typeface="Arial"/>
              </a:rPr>
              <a:t> </a:t>
            </a:r>
            <a:r>
              <a:rPr sz="2800" dirty="0">
                <a:latin typeface="Arial"/>
                <a:cs typeface="Arial"/>
              </a:rPr>
              <a:t>are</a:t>
            </a:r>
            <a:r>
              <a:rPr sz="2800" spc="-65" dirty="0">
                <a:latin typeface="Arial"/>
                <a:cs typeface="Arial"/>
              </a:rPr>
              <a:t> </a:t>
            </a:r>
            <a:r>
              <a:rPr sz="2800" dirty="0">
                <a:latin typeface="Arial"/>
                <a:cs typeface="Arial"/>
              </a:rPr>
              <a:t>signed</a:t>
            </a:r>
            <a:r>
              <a:rPr sz="2800" spc="-65" dirty="0">
                <a:latin typeface="Arial"/>
                <a:cs typeface="Arial"/>
              </a:rPr>
              <a:t> </a:t>
            </a:r>
            <a:r>
              <a:rPr sz="2800" dirty="0">
                <a:latin typeface="Arial"/>
                <a:cs typeface="Arial"/>
              </a:rPr>
              <a:t>and</a:t>
            </a:r>
            <a:r>
              <a:rPr sz="2800" spc="-60" dirty="0">
                <a:latin typeface="Arial"/>
                <a:cs typeface="Arial"/>
              </a:rPr>
              <a:t> </a:t>
            </a:r>
            <a:r>
              <a:rPr sz="2800" dirty="0">
                <a:latin typeface="Arial"/>
                <a:cs typeface="Arial"/>
              </a:rPr>
              <a:t>dated</a:t>
            </a:r>
            <a:r>
              <a:rPr sz="2800" spc="-65" dirty="0">
                <a:latin typeface="Arial"/>
                <a:cs typeface="Arial"/>
              </a:rPr>
              <a:t> </a:t>
            </a:r>
            <a:r>
              <a:rPr sz="2800" dirty="0">
                <a:latin typeface="Arial"/>
                <a:cs typeface="Arial"/>
              </a:rPr>
              <a:t>by</a:t>
            </a:r>
            <a:r>
              <a:rPr sz="2800" spc="-105" dirty="0">
                <a:latin typeface="Arial"/>
                <a:cs typeface="Arial"/>
              </a:rPr>
              <a:t> </a:t>
            </a:r>
            <a:r>
              <a:rPr sz="2800" dirty="0">
                <a:latin typeface="Arial"/>
                <a:cs typeface="Arial"/>
              </a:rPr>
              <a:t>the</a:t>
            </a:r>
            <a:r>
              <a:rPr sz="2800" spc="-65" dirty="0">
                <a:latin typeface="Arial"/>
                <a:cs typeface="Arial"/>
              </a:rPr>
              <a:t> </a:t>
            </a:r>
            <a:r>
              <a:rPr sz="2800" spc="-10" dirty="0">
                <a:latin typeface="Arial"/>
                <a:cs typeface="Arial"/>
              </a:rPr>
              <a:t>cardholder</a:t>
            </a:r>
            <a:r>
              <a:rPr sz="2800" spc="-80" dirty="0">
                <a:latin typeface="Arial"/>
                <a:cs typeface="Arial"/>
              </a:rPr>
              <a:t> </a:t>
            </a:r>
            <a:r>
              <a:rPr sz="2800" dirty="0">
                <a:latin typeface="Arial"/>
                <a:cs typeface="Arial"/>
              </a:rPr>
              <a:t>as</a:t>
            </a:r>
            <a:r>
              <a:rPr sz="2800" spc="-110" dirty="0">
                <a:latin typeface="Arial"/>
                <a:cs typeface="Arial"/>
              </a:rPr>
              <a:t> </a:t>
            </a:r>
            <a:r>
              <a:rPr sz="2800" dirty="0">
                <a:latin typeface="Arial"/>
                <a:cs typeface="Arial"/>
              </a:rPr>
              <a:t>well</a:t>
            </a:r>
            <a:r>
              <a:rPr sz="2800" spc="-35" dirty="0">
                <a:latin typeface="Arial"/>
                <a:cs typeface="Arial"/>
              </a:rPr>
              <a:t> </a:t>
            </a:r>
            <a:r>
              <a:rPr sz="2800" dirty="0">
                <a:latin typeface="Arial"/>
                <a:cs typeface="Arial"/>
              </a:rPr>
              <a:t>as</a:t>
            </a:r>
            <a:r>
              <a:rPr sz="2800" spc="-40" dirty="0">
                <a:latin typeface="Arial"/>
                <a:cs typeface="Arial"/>
              </a:rPr>
              <a:t> </a:t>
            </a:r>
            <a:r>
              <a:rPr sz="2800" dirty="0">
                <a:latin typeface="Arial"/>
                <a:cs typeface="Arial"/>
              </a:rPr>
              <a:t>the</a:t>
            </a:r>
            <a:r>
              <a:rPr sz="2800" spc="-70" dirty="0">
                <a:latin typeface="Arial"/>
                <a:cs typeface="Arial"/>
              </a:rPr>
              <a:t> </a:t>
            </a:r>
            <a:r>
              <a:rPr sz="2800" spc="-10" dirty="0">
                <a:latin typeface="Arial"/>
                <a:cs typeface="Arial"/>
              </a:rPr>
              <a:t>designated</a:t>
            </a:r>
            <a:r>
              <a:rPr sz="2800" spc="-60" dirty="0">
                <a:latin typeface="Arial"/>
                <a:cs typeface="Arial"/>
              </a:rPr>
              <a:t> </a:t>
            </a:r>
            <a:r>
              <a:rPr sz="2800" spc="-10" dirty="0">
                <a:latin typeface="Arial"/>
                <a:cs typeface="Arial"/>
              </a:rPr>
              <a:t>approver.</a:t>
            </a:r>
            <a:endParaRPr sz="2800" dirty="0">
              <a:latin typeface="Arial"/>
              <a:cs typeface="Arial"/>
            </a:endParaRPr>
          </a:p>
          <a:p>
            <a:pPr marL="304800" indent="-292100">
              <a:lnSpc>
                <a:spcPts val="2865"/>
              </a:lnSpc>
              <a:spcBef>
                <a:spcPts val="50"/>
              </a:spcBef>
              <a:buFont typeface="Arial"/>
              <a:buChar char="•"/>
              <a:tabLst>
                <a:tab pos="304800" algn="l"/>
              </a:tabLst>
            </a:pPr>
            <a:r>
              <a:rPr sz="2800" dirty="0">
                <a:latin typeface="Arial"/>
                <a:cs typeface="Arial"/>
              </a:rPr>
              <a:t>Make</a:t>
            </a:r>
            <a:r>
              <a:rPr sz="2800" spc="-60" dirty="0">
                <a:latin typeface="Arial"/>
                <a:cs typeface="Arial"/>
              </a:rPr>
              <a:t> </a:t>
            </a:r>
            <a:r>
              <a:rPr sz="2800" dirty="0">
                <a:latin typeface="Arial"/>
                <a:cs typeface="Arial"/>
              </a:rPr>
              <a:t>sure</a:t>
            </a:r>
            <a:r>
              <a:rPr sz="2800" spc="5" dirty="0">
                <a:latin typeface="Arial"/>
                <a:cs typeface="Arial"/>
              </a:rPr>
              <a:t> </a:t>
            </a:r>
            <a:r>
              <a:rPr sz="2800" dirty="0">
                <a:latin typeface="Arial"/>
                <a:cs typeface="Arial"/>
              </a:rPr>
              <a:t>there</a:t>
            </a:r>
            <a:r>
              <a:rPr sz="2800" spc="-55" dirty="0">
                <a:latin typeface="Arial"/>
                <a:cs typeface="Arial"/>
              </a:rPr>
              <a:t> </a:t>
            </a:r>
            <a:r>
              <a:rPr sz="2800" dirty="0">
                <a:latin typeface="Arial"/>
                <a:cs typeface="Arial"/>
              </a:rPr>
              <a:t>is</a:t>
            </a:r>
            <a:r>
              <a:rPr sz="2800" spc="-35" dirty="0">
                <a:latin typeface="Arial"/>
                <a:cs typeface="Arial"/>
              </a:rPr>
              <a:t> </a:t>
            </a:r>
            <a:r>
              <a:rPr sz="2800" dirty="0">
                <a:latin typeface="Arial"/>
                <a:cs typeface="Arial"/>
              </a:rPr>
              <a:t>a</a:t>
            </a:r>
            <a:r>
              <a:rPr sz="2800" spc="-85" dirty="0">
                <a:latin typeface="Arial"/>
                <a:cs typeface="Arial"/>
              </a:rPr>
              <a:t> </a:t>
            </a:r>
            <a:r>
              <a:rPr sz="2800" dirty="0">
                <a:latin typeface="Arial"/>
                <a:cs typeface="Arial"/>
              </a:rPr>
              <a:t>process</a:t>
            </a:r>
            <a:r>
              <a:rPr sz="2800" spc="-100" dirty="0">
                <a:latin typeface="Arial"/>
                <a:cs typeface="Arial"/>
              </a:rPr>
              <a:t> </a:t>
            </a:r>
            <a:r>
              <a:rPr sz="2800" dirty="0">
                <a:latin typeface="Arial"/>
                <a:cs typeface="Arial"/>
              </a:rPr>
              <a:t>in</a:t>
            </a:r>
            <a:r>
              <a:rPr sz="2800" spc="-50" dirty="0">
                <a:latin typeface="Arial"/>
                <a:cs typeface="Arial"/>
              </a:rPr>
              <a:t> </a:t>
            </a:r>
            <a:r>
              <a:rPr sz="2800" dirty="0">
                <a:latin typeface="Arial"/>
                <a:cs typeface="Arial"/>
              </a:rPr>
              <a:t>place</a:t>
            </a:r>
            <a:r>
              <a:rPr sz="2800" spc="-60" dirty="0">
                <a:latin typeface="Arial"/>
                <a:cs typeface="Arial"/>
              </a:rPr>
              <a:t> </a:t>
            </a:r>
            <a:r>
              <a:rPr sz="2800" dirty="0">
                <a:latin typeface="Arial"/>
                <a:cs typeface="Arial"/>
              </a:rPr>
              <a:t>to</a:t>
            </a:r>
            <a:r>
              <a:rPr sz="2800" spc="-55" dirty="0">
                <a:latin typeface="Arial"/>
                <a:cs typeface="Arial"/>
              </a:rPr>
              <a:t> </a:t>
            </a:r>
            <a:r>
              <a:rPr sz="2800" spc="-10" dirty="0">
                <a:latin typeface="Arial"/>
                <a:cs typeface="Arial"/>
              </a:rPr>
              <a:t>destroy</a:t>
            </a:r>
            <a:r>
              <a:rPr sz="2800" spc="-40" dirty="0">
                <a:latin typeface="Arial"/>
                <a:cs typeface="Arial"/>
              </a:rPr>
              <a:t> </a:t>
            </a:r>
            <a:r>
              <a:rPr sz="2800" dirty="0">
                <a:latin typeface="Arial"/>
                <a:cs typeface="Arial"/>
              </a:rPr>
              <a:t>or</a:t>
            </a:r>
            <a:r>
              <a:rPr sz="2800" spc="-70" dirty="0">
                <a:latin typeface="Arial"/>
                <a:cs typeface="Arial"/>
              </a:rPr>
              <a:t> </a:t>
            </a:r>
            <a:r>
              <a:rPr sz="2800" spc="-10" dirty="0">
                <a:latin typeface="Arial"/>
                <a:cs typeface="Arial"/>
              </a:rPr>
              <a:t>deactivate</a:t>
            </a:r>
            <a:r>
              <a:rPr sz="2800" spc="-60" dirty="0">
                <a:latin typeface="Arial"/>
                <a:cs typeface="Arial"/>
              </a:rPr>
              <a:t> </a:t>
            </a:r>
            <a:r>
              <a:rPr sz="2800" dirty="0">
                <a:latin typeface="Arial"/>
                <a:cs typeface="Arial"/>
              </a:rPr>
              <a:t>cards</a:t>
            </a:r>
            <a:r>
              <a:rPr sz="2800" spc="-30" dirty="0">
                <a:latin typeface="Arial"/>
                <a:cs typeface="Arial"/>
              </a:rPr>
              <a:t> </a:t>
            </a:r>
            <a:r>
              <a:rPr sz="2800" dirty="0">
                <a:latin typeface="Arial"/>
                <a:cs typeface="Arial"/>
              </a:rPr>
              <a:t>of</a:t>
            </a:r>
            <a:r>
              <a:rPr sz="2800" spc="-45" dirty="0">
                <a:latin typeface="Arial"/>
                <a:cs typeface="Arial"/>
              </a:rPr>
              <a:t> </a:t>
            </a:r>
            <a:r>
              <a:rPr sz="2800" spc="-20" dirty="0">
                <a:latin typeface="Arial"/>
                <a:cs typeface="Arial"/>
              </a:rPr>
              <a:t>volunteers</a:t>
            </a:r>
            <a:r>
              <a:rPr sz="2800" spc="-105" dirty="0">
                <a:latin typeface="Arial"/>
                <a:cs typeface="Arial"/>
              </a:rPr>
              <a:t> </a:t>
            </a:r>
            <a:r>
              <a:rPr sz="2800" dirty="0">
                <a:latin typeface="Arial"/>
                <a:cs typeface="Arial"/>
              </a:rPr>
              <a:t>who</a:t>
            </a:r>
            <a:r>
              <a:rPr sz="2800" spc="-55" dirty="0">
                <a:latin typeface="Arial"/>
                <a:cs typeface="Arial"/>
              </a:rPr>
              <a:t> </a:t>
            </a:r>
            <a:r>
              <a:rPr sz="2800" spc="-10" dirty="0">
                <a:latin typeface="Arial"/>
                <a:cs typeface="Arial"/>
              </a:rPr>
              <a:t>leave</a:t>
            </a:r>
            <a:r>
              <a:rPr sz="2800" spc="-60" dirty="0">
                <a:latin typeface="Arial"/>
                <a:cs typeface="Arial"/>
              </a:rPr>
              <a:t> </a:t>
            </a:r>
            <a:r>
              <a:rPr sz="2800" dirty="0">
                <a:latin typeface="Arial"/>
                <a:cs typeface="Arial"/>
              </a:rPr>
              <a:t>the</a:t>
            </a:r>
            <a:r>
              <a:rPr sz="2800" spc="60" dirty="0">
                <a:latin typeface="Arial"/>
                <a:cs typeface="Arial"/>
              </a:rPr>
              <a:t> </a:t>
            </a:r>
            <a:r>
              <a:rPr sz="2800" spc="-10" dirty="0">
                <a:latin typeface="Arial"/>
                <a:cs typeface="Arial"/>
              </a:rPr>
              <a:t>Board.</a:t>
            </a:r>
            <a:endParaRPr sz="2800" dirty="0">
              <a:latin typeface="Arial"/>
              <a:cs typeface="Arial"/>
            </a:endParaRPr>
          </a:p>
          <a:p>
            <a:pPr marL="304800" marR="740410" indent="-292735">
              <a:lnSpc>
                <a:spcPts val="2850"/>
              </a:lnSpc>
              <a:spcBef>
                <a:spcPts val="105"/>
              </a:spcBef>
              <a:buFont typeface="Arial"/>
              <a:buChar char="•"/>
              <a:tabLst>
                <a:tab pos="304800" algn="l"/>
              </a:tabLst>
            </a:pPr>
            <a:r>
              <a:rPr sz="2800" dirty="0">
                <a:latin typeface="Arial"/>
                <a:cs typeface="Arial"/>
              </a:rPr>
              <a:t>Assign</a:t>
            </a:r>
            <a:r>
              <a:rPr sz="2800" spc="-75" dirty="0">
                <a:latin typeface="Arial"/>
                <a:cs typeface="Arial"/>
              </a:rPr>
              <a:t> </a:t>
            </a:r>
            <a:r>
              <a:rPr sz="2800" dirty="0">
                <a:latin typeface="Arial"/>
                <a:cs typeface="Arial"/>
              </a:rPr>
              <a:t>a</a:t>
            </a:r>
            <a:r>
              <a:rPr sz="2800" spc="-105" dirty="0">
                <a:latin typeface="Arial"/>
                <a:cs typeface="Arial"/>
              </a:rPr>
              <a:t> </a:t>
            </a:r>
            <a:r>
              <a:rPr sz="2800" dirty="0">
                <a:latin typeface="Arial"/>
                <a:cs typeface="Arial"/>
              </a:rPr>
              <a:t>person</a:t>
            </a:r>
            <a:r>
              <a:rPr sz="2800" spc="-70" dirty="0">
                <a:latin typeface="Arial"/>
                <a:cs typeface="Arial"/>
              </a:rPr>
              <a:t> </a:t>
            </a:r>
            <a:r>
              <a:rPr sz="2800" dirty="0">
                <a:latin typeface="Arial"/>
                <a:cs typeface="Arial"/>
              </a:rPr>
              <a:t>who</a:t>
            </a:r>
            <a:r>
              <a:rPr sz="2800" spc="-70" dirty="0">
                <a:latin typeface="Arial"/>
                <a:cs typeface="Arial"/>
              </a:rPr>
              <a:t> </a:t>
            </a:r>
            <a:r>
              <a:rPr sz="2800" dirty="0">
                <a:latin typeface="Arial"/>
                <a:cs typeface="Arial"/>
              </a:rPr>
              <a:t>does</a:t>
            </a:r>
            <a:r>
              <a:rPr sz="2800" spc="-45" dirty="0">
                <a:latin typeface="Arial"/>
                <a:cs typeface="Arial"/>
              </a:rPr>
              <a:t> </a:t>
            </a:r>
            <a:r>
              <a:rPr sz="2800" dirty="0">
                <a:latin typeface="Arial"/>
                <a:cs typeface="Arial"/>
              </a:rPr>
              <a:t>not</a:t>
            </a:r>
            <a:r>
              <a:rPr sz="2800" spc="-60" dirty="0">
                <a:latin typeface="Arial"/>
                <a:cs typeface="Arial"/>
              </a:rPr>
              <a:t> </a:t>
            </a:r>
            <a:r>
              <a:rPr sz="2800" dirty="0">
                <a:latin typeface="Arial"/>
                <a:cs typeface="Arial"/>
              </a:rPr>
              <a:t>have</a:t>
            </a:r>
            <a:r>
              <a:rPr sz="2800" spc="-15" dirty="0">
                <a:latin typeface="Arial"/>
                <a:cs typeface="Arial"/>
              </a:rPr>
              <a:t> </a:t>
            </a:r>
            <a:r>
              <a:rPr sz="2800" dirty="0">
                <a:latin typeface="Arial"/>
                <a:cs typeface="Arial"/>
              </a:rPr>
              <a:t>access</a:t>
            </a:r>
            <a:r>
              <a:rPr sz="2800" spc="-45" dirty="0">
                <a:latin typeface="Arial"/>
                <a:cs typeface="Arial"/>
              </a:rPr>
              <a:t> </a:t>
            </a:r>
            <a:r>
              <a:rPr sz="2800" dirty="0">
                <a:latin typeface="Arial"/>
                <a:cs typeface="Arial"/>
              </a:rPr>
              <a:t>to</a:t>
            </a:r>
            <a:r>
              <a:rPr sz="2800" spc="-75" dirty="0">
                <a:latin typeface="Arial"/>
                <a:cs typeface="Arial"/>
              </a:rPr>
              <a:t> </a:t>
            </a:r>
            <a:r>
              <a:rPr sz="2800" dirty="0">
                <a:latin typeface="Arial"/>
                <a:cs typeface="Arial"/>
              </a:rPr>
              <a:t>the</a:t>
            </a:r>
            <a:r>
              <a:rPr sz="2800" spc="-70" dirty="0">
                <a:latin typeface="Arial"/>
                <a:cs typeface="Arial"/>
              </a:rPr>
              <a:t> </a:t>
            </a:r>
            <a:r>
              <a:rPr sz="2800" dirty="0">
                <a:latin typeface="Arial"/>
                <a:cs typeface="Arial"/>
              </a:rPr>
              <a:t>Chapter</a:t>
            </a:r>
            <a:r>
              <a:rPr sz="2800" spc="-45" dirty="0">
                <a:latin typeface="Arial"/>
                <a:cs typeface="Arial"/>
              </a:rPr>
              <a:t> </a:t>
            </a:r>
            <a:r>
              <a:rPr sz="2800" dirty="0">
                <a:latin typeface="Arial"/>
                <a:cs typeface="Arial"/>
              </a:rPr>
              <a:t>card</a:t>
            </a:r>
            <a:r>
              <a:rPr sz="2800" spc="-70" dirty="0">
                <a:latin typeface="Arial"/>
                <a:cs typeface="Arial"/>
              </a:rPr>
              <a:t> </a:t>
            </a:r>
            <a:r>
              <a:rPr sz="2800" dirty="0">
                <a:latin typeface="Arial"/>
                <a:cs typeface="Arial"/>
              </a:rPr>
              <a:t>to</a:t>
            </a:r>
            <a:r>
              <a:rPr sz="2800" spc="-70" dirty="0">
                <a:latin typeface="Arial"/>
                <a:cs typeface="Arial"/>
              </a:rPr>
              <a:t> </a:t>
            </a:r>
            <a:r>
              <a:rPr sz="2800" dirty="0">
                <a:latin typeface="Arial"/>
                <a:cs typeface="Arial"/>
              </a:rPr>
              <a:t>review</a:t>
            </a:r>
            <a:r>
              <a:rPr sz="2800" spc="-70" dirty="0">
                <a:latin typeface="Arial"/>
                <a:cs typeface="Arial"/>
              </a:rPr>
              <a:t> </a:t>
            </a:r>
            <a:r>
              <a:rPr sz="2800" dirty="0">
                <a:latin typeface="Arial"/>
                <a:cs typeface="Arial"/>
              </a:rPr>
              <a:t>receipts</a:t>
            </a:r>
            <a:r>
              <a:rPr sz="2800" spc="-50" dirty="0">
                <a:latin typeface="Arial"/>
                <a:cs typeface="Arial"/>
              </a:rPr>
              <a:t> </a:t>
            </a:r>
            <a:r>
              <a:rPr sz="2800" dirty="0">
                <a:latin typeface="Arial"/>
                <a:cs typeface="Arial"/>
              </a:rPr>
              <a:t>and</a:t>
            </a:r>
            <a:r>
              <a:rPr sz="2800" spc="-70" dirty="0">
                <a:latin typeface="Arial"/>
                <a:cs typeface="Arial"/>
              </a:rPr>
              <a:t> </a:t>
            </a:r>
            <a:r>
              <a:rPr sz="2800" dirty="0">
                <a:latin typeface="Arial"/>
                <a:cs typeface="Arial"/>
              </a:rPr>
              <a:t>reconcile</a:t>
            </a:r>
            <a:r>
              <a:rPr sz="2800" spc="-75" dirty="0">
                <a:latin typeface="Arial"/>
                <a:cs typeface="Arial"/>
              </a:rPr>
              <a:t> </a:t>
            </a:r>
            <a:r>
              <a:rPr sz="2800" dirty="0">
                <a:latin typeface="Arial"/>
                <a:cs typeface="Arial"/>
              </a:rPr>
              <a:t>them</a:t>
            </a:r>
            <a:r>
              <a:rPr sz="2800" spc="-50" dirty="0">
                <a:latin typeface="Arial"/>
                <a:cs typeface="Arial"/>
              </a:rPr>
              <a:t> </a:t>
            </a:r>
            <a:r>
              <a:rPr sz="2800" dirty="0">
                <a:latin typeface="Arial"/>
                <a:cs typeface="Arial"/>
              </a:rPr>
              <a:t>to</a:t>
            </a:r>
            <a:r>
              <a:rPr sz="2800" spc="-70" dirty="0">
                <a:latin typeface="Arial"/>
                <a:cs typeface="Arial"/>
              </a:rPr>
              <a:t> </a:t>
            </a:r>
            <a:r>
              <a:rPr sz="2800" dirty="0">
                <a:latin typeface="Arial"/>
                <a:cs typeface="Arial"/>
              </a:rPr>
              <a:t>the</a:t>
            </a:r>
            <a:r>
              <a:rPr sz="2800" spc="-70" dirty="0">
                <a:latin typeface="Arial"/>
                <a:cs typeface="Arial"/>
              </a:rPr>
              <a:t> </a:t>
            </a:r>
            <a:r>
              <a:rPr sz="2800" dirty="0">
                <a:latin typeface="Arial"/>
                <a:cs typeface="Arial"/>
              </a:rPr>
              <a:t>credit</a:t>
            </a:r>
            <a:r>
              <a:rPr sz="2800" spc="-65" dirty="0">
                <a:latin typeface="Arial"/>
                <a:cs typeface="Arial"/>
              </a:rPr>
              <a:t> </a:t>
            </a:r>
            <a:r>
              <a:rPr sz="2800" spc="-10" dirty="0">
                <a:latin typeface="Arial"/>
                <a:cs typeface="Arial"/>
              </a:rPr>
              <a:t>card/bank statements.</a:t>
            </a:r>
            <a:endParaRPr sz="2800" dirty="0">
              <a:latin typeface="Arial"/>
              <a:cs typeface="Arial"/>
            </a:endParaRPr>
          </a:p>
        </p:txBody>
      </p:sp>
      <p:pic>
        <p:nvPicPr>
          <p:cNvPr id="972" name="Picture 972"/>
          <p:cNvPicPr>
            <a:picLocks noChangeAspect="1"/>
          </p:cNvPicPr>
          <p:nvPr/>
        </p:nvPicPr>
        <p:blipFill>
          <a:blip r:embed="rId3"/>
          <a:srcRect t="8000" b="8667"/>
          <a:stretch>
            <a:fillRect/>
          </a:stretch>
        </p:blipFill>
        <p:spPr>
          <a:xfrm>
            <a:off x="5425664" y="5893908"/>
            <a:ext cx="7228452" cy="4015807"/>
          </a:xfrm>
          <a:prstGeom prst="rect">
            <a:avLst/>
          </a:prstGeom>
        </p:spPr>
      </p:pic>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2" name="object 2"/>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algn="l">
              <a:lnSpc>
                <a:spcPct val="100000"/>
              </a:lnSpc>
              <a:spcBef>
                <a:spcPts val="125"/>
              </a:spcBef>
            </a:pPr>
            <a:r>
              <a:rPr lang="en-US" sz="6000" b="1" dirty="0">
                <a:solidFill>
                  <a:srgbClr val="FFFFFF"/>
                </a:solidFill>
                <a:latin typeface="Arial"/>
                <a:cs typeface="Arial"/>
              </a:rPr>
              <a:t>CREDIT</a:t>
            </a:r>
            <a:r>
              <a:rPr lang="en-US" sz="6000" b="1">
                <a:solidFill>
                  <a:srgbClr val="FFFFFF"/>
                </a:solidFill>
                <a:latin typeface="Arial"/>
                <a:cs typeface="Arial"/>
              </a:rPr>
              <a:t> </a:t>
            </a:r>
            <a:r>
              <a:rPr lang="en-US" sz="6000" b="1" dirty="0">
                <a:solidFill>
                  <a:srgbClr val="FFFFFF"/>
                </a:solidFill>
                <a:latin typeface="Arial"/>
                <a:cs typeface="Arial"/>
              </a:rPr>
              <a:t>CARDS</a:t>
            </a:r>
            <a:r>
              <a:rPr lang="en-US" sz="6000" b="1">
                <a:solidFill>
                  <a:srgbClr val="FFFFFF"/>
                </a:solidFill>
                <a:latin typeface="Arial"/>
                <a:cs typeface="Arial"/>
              </a:rPr>
              <a:t> </a:t>
            </a:r>
            <a:r>
              <a:rPr lang="en-US" sz="6000" b="1" dirty="0">
                <a:solidFill>
                  <a:srgbClr val="FFFFFF"/>
                </a:solidFill>
                <a:latin typeface="Arial"/>
                <a:cs typeface="Arial"/>
              </a:rPr>
              <a:t>AND</a:t>
            </a:r>
            <a:r>
              <a:rPr lang="en-US" sz="6000" b="1">
                <a:solidFill>
                  <a:srgbClr val="FFFFFF"/>
                </a:solidFill>
                <a:latin typeface="Arial"/>
                <a:cs typeface="Arial"/>
              </a:rPr>
              <a:t> </a:t>
            </a:r>
            <a:r>
              <a:rPr lang="en-US" sz="6000" b="1" dirty="0">
                <a:solidFill>
                  <a:srgbClr val="FFFFFF"/>
                </a:solidFill>
                <a:latin typeface="Arial"/>
                <a:cs typeface="Arial"/>
              </a:rPr>
              <a:t>DEBIT</a:t>
            </a:r>
            <a:r>
              <a:rPr lang="en-US" sz="6000" b="1">
                <a:solidFill>
                  <a:srgbClr val="FFFFFF"/>
                </a:solidFill>
                <a:latin typeface="Arial"/>
                <a:cs typeface="Arial"/>
              </a:rPr>
              <a:t> CARDS (Cont.)</a:t>
            </a:r>
            <a:endParaRPr lang="en-US" sz="6000" b="1" dirty="0">
              <a:solidFill>
                <a:srgbClr val="FFFFFF"/>
              </a:solidFill>
              <a:latin typeface="Arial"/>
              <a:cs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pic>
        <p:nvPicPr>
          <p:cNvPr id="5" name="object 5"/>
          <p:cNvPicPr/>
          <p:nvPr/>
        </p:nvPicPr>
        <p:blipFill>
          <a:blip r:embed="rId3" cstate="print"/>
          <a:stretch>
            <a:fillRect/>
          </a:stretch>
        </p:blipFill>
        <p:spPr>
          <a:xfrm>
            <a:off x="10277475" y="9527"/>
            <a:ext cx="8010525" cy="10277473"/>
          </a:xfrm>
          <a:prstGeom prst="rect">
            <a:avLst/>
          </a:prstGeom>
        </p:spPr>
      </p:pic>
      <p:sp>
        <p:nvSpPr>
          <p:cNvPr id="6" name="object 6"/>
          <p:cNvSpPr txBox="1"/>
          <p:nvPr/>
        </p:nvSpPr>
        <p:spPr>
          <a:xfrm>
            <a:off x="716280" y="2634974"/>
            <a:ext cx="8921750" cy="6928372"/>
          </a:xfrm>
          <a:prstGeom prst="rect">
            <a:avLst/>
          </a:prstGeom>
        </p:spPr>
        <p:txBody>
          <a:bodyPr vert="horz" wrap="square" lIns="0" tIns="6350" rIns="0" bIns="0" rtlCol="0">
            <a:spAutoFit/>
          </a:bodyPr>
          <a:lstStyle/>
          <a:p>
            <a:pPr marL="50800" marR="128270">
              <a:lnSpc>
                <a:spcPct val="102299"/>
              </a:lnSpc>
              <a:spcBef>
                <a:spcPts val="50"/>
              </a:spcBef>
            </a:pPr>
            <a:r>
              <a:rPr lang="en-US" sz="2750" b="1" dirty="0">
                <a:solidFill>
                  <a:srgbClr val="0C0804"/>
                </a:solidFill>
                <a:latin typeface="Arial"/>
                <a:cs typeface="Arial"/>
              </a:rPr>
              <a:t>What</a:t>
            </a:r>
            <a:r>
              <a:rPr lang="en-US" sz="2750" b="1" spc="105" dirty="0">
                <a:solidFill>
                  <a:srgbClr val="0C0804"/>
                </a:solidFill>
                <a:latin typeface="Arial"/>
                <a:cs typeface="Arial"/>
              </a:rPr>
              <a:t> </a:t>
            </a:r>
            <a:r>
              <a:rPr lang="en-US" sz="2750" b="1" dirty="0">
                <a:solidFill>
                  <a:srgbClr val="0C0804"/>
                </a:solidFill>
                <a:latin typeface="Arial"/>
                <a:cs typeface="Arial"/>
              </a:rPr>
              <a:t>is</a:t>
            </a:r>
            <a:r>
              <a:rPr lang="en-US" sz="2750" b="1" spc="90" dirty="0">
                <a:solidFill>
                  <a:srgbClr val="0C0804"/>
                </a:solidFill>
                <a:latin typeface="Arial"/>
                <a:cs typeface="Arial"/>
              </a:rPr>
              <a:t> </a:t>
            </a:r>
            <a:r>
              <a:rPr lang="en-US" sz="2750" b="1" dirty="0">
                <a:solidFill>
                  <a:srgbClr val="0C0804"/>
                </a:solidFill>
                <a:latin typeface="Arial"/>
                <a:cs typeface="Arial"/>
              </a:rPr>
              <a:t>PCI</a:t>
            </a:r>
            <a:r>
              <a:rPr lang="en-US" sz="2750" b="1" spc="125" dirty="0">
                <a:solidFill>
                  <a:srgbClr val="0C0804"/>
                </a:solidFill>
                <a:latin typeface="Arial"/>
                <a:cs typeface="Arial"/>
              </a:rPr>
              <a:t> </a:t>
            </a:r>
            <a:r>
              <a:rPr lang="en-US" sz="2750" b="1" dirty="0">
                <a:solidFill>
                  <a:srgbClr val="0C0804"/>
                </a:solidFill>
                <a:latin typeface="Arial"/>
                <a:cs typeface="Arial"/>
              </a:rPr>
              <a:t>Compliance</a:t>
            </a:r>
            <a:r>
              <a:rPr lang="en-US" sz="2750" b="1" spc="90" dirty="0">
                <a:solidFill>
                  <a:srgbClr val="0C0804"/>
                </a:solidFill>
                <a:latin typeface="Arial"/>
                <a:cs typeface="Arial"/>
              </a:rPr>
              <a:t> </a:t>
            </a:r>
            <a:r>
              <a:rPr lang="en-US" sz="2750" b="1" dirty="0">
                <a:solidFill>
                  <a:srgbClr val="0C0804"/>
                </a:solidFill>
                <a:latin typeface="Arial"/>
                <a:cs typeface="Arial"/>
              </a:rPr>
              <a:t>and</a:t>
            </a:r>
            <a:r>
              <a:rPr lang="en-US" sz="2750" b="1" spc="95" dirty="0">
                <a:solidFill>
                  <a:srgbClr val="0C0804"/>
                </a:solidFill>
                <a:latin typeface="Arial"/>
                <a:cs typeface="Arial"/>
              </a:rPr>
              <a:t> </a:t>
            </a:r>
            <a:r>
              <a:rPr lang="en-US" sz="2750" b="1" dirty="0">
                <a:solidFill>
                  <a:srgbClr val="0C0804"/>
                </a:solidFill>
                <a:latin typeface="Arial"/>
                <a:cs typeface="Arial"/>
              </a:rPr>
              <a:t>why</a:t>
            </a:r>
            <a:r>
              <a:rPr lang="en-US" sz="2750" b="1" spc="90" dirty="0">
                <a:solidFill>
                  <a:srgbClr val="0C0804"/>
                </a:solidFill>
                <a:latin typeface="Arial"/>
                <a:cs typeface="Arial"/>
              </a:rPr>
              <a:t> </a:t>
            </a:r>
            <a:r>
              <a:rPr lang="en-US" sz="2750" b="1" dirty="0">
                <a:solidFill>
                  <a:srgbClr val="0C0804"/>
                </a:solidFill>
                <a:latin typeface="Arial"/>
                <a:cs typeface="Arial"/>
              </a:rPr>
              <a:t>should</a:t>
            </a:r>
            <a:r>
              <a:rPr lang="en-US" sz="2750" b="1" spc="170" dirty="0">
                <a:solidFill>
                  <a:srgbClr val="0C0804"/>
                </a:solidFill>
                <a:latin typeface="Arial"/>
                <a:cs typeface="Arial"/>
              </a:rPr>
              <a:t> </a:t>
            </a:r>
            <a:r>
              <a:rPr lang="en-US" sz="2750" b="1" dirty="0">
                <a:solidFill>
                  <a:srgbClr val="0C0804"/>
                </a:solidFill>
                <a:latin typeface="Arial"/>
                <a:cs typeface="Arial"/>
              </a:rPr>
              <a:t>I</a:t>
            </a:r>
            <a:r>
              <a:rPr lang="en-US" sz="2750" b="1" spc="40" dirty="0">
                <a:solidFill>
                  <a:srgbClr val="0C0804"/>
                </a:solidFill>
                <a:latin typeface="Arial"/>
                <a:cs typeface="Arial"/>
              </a:rPr>
              <a:t> </a:t>
            </a:r>
            <a:r>
              <a:rPr lang="en-US" sz="2750" b="1" spc="-10" dirty="0">
                <a:solidFill>
                  <a:srgbClr val="0C0804"/>
                </a:solidFill>
                <a:latin typeface="Arial"/>
                <a:cs typeface="Arial"/>
              </a:rPr>
              <a:t>care?</a:t>
            </a:r>
            <a:r>
              <a:rPr lang="en-US" sz="2750" b="1" spc="685" dirty="0">
                <a:solidFill>
                  <a:srgbClr val="0C0804"/>
                </a:solidFill>
                <a:latin typeface="Arial"/>
                <a:cs typeface="Arial"/>
              </a:rPr>
              <a:t> </a:t>
            </a:r>
          </a:p>
          <a:p>
            <a:pPr marL="50800" marR="128270">
              <a:lnSpc>
                <a:spcPct val="102299"/>
              </a:lnSpc>
              <a:spcBef>
                <a:spcPts val="50"/>
              </a:spcBef>
            </a:pPr>
            <a:endParaRPr lang="en-US" sz="2750" b="1" spc="685" dirty="0">
              <a:solidFill>
                <a:srgbClr val="0C0804"/>
              </a:solidFill>
              <a:latin typeface="Arial"/>
              <a:cs typeface="Arial"/>
            </a:endParaRPr>
          </a:p>
          <a:p>
            <a:pPr marL="50800" marR="128270">
              <a:lnSpc>
                <a:spcPct val="102299"/>
              </a:lnSpc>
              <a:spcBef>
                <a:spcPts val="50"/>
              </a:spcBef>
            </a:pPr>
            <a:r>
              <a:rPr lang="en-US" sz="2750" dirty="0">
                <a:solidFill>
                  <a:srgbClr val="0C0804"/>
                </a:solidFill>
                <a:latin typeface="Arial"/>
                <a:cs typeface="Arial"/>
              </a:rPr>
              <a:t>The</a:t>
            </a:r>
            <a:r>
              <a:rPr lang="en-US" sz="2750" spc="110" dirty="0">
                <a:solidFill>
                  <a:srgbClr val="0C0804"/>
                </a:solidFill>
                <a:latin typeface="Arial"/>
                <a:cs typeface="Arial"/>
              </a:rPr>
              <a:t> </a:t>
            </a:r>
            <a:r>
              <a:rPr lang="en-US" sz="2750" b="1" dirty="0">
                <a:solidFill>
                  <a:srgbClr val="0C0804"/>
                </a:solidFill>
                <a:latin typeface="Arial"/>
                <a:cs typeface="Arial"/>
              </a:rPr>
              <a:t>Payment</a:t>
            </a:r>
            <a:r>
              <a:rPr lang="en-US" sz="2750" b="1" spc="140" dirty="0">
                <a:solidFill>
                  <a:srgbClr val="0C0804"/>
                </a:solidFill>
                <a:latin typeface="Arial"/>
                <a:cs typeface="Arial"/>
              </a:rPr>
              <a:t> </a:t>
            </a:r>
            <a:r>
              <a:rPr lang="en-US" sz="2750" b="1" dirty="0">
                <a:solidFill>
                  <a:srgbClr val="0C0804"/>
                </a:solidFill>
                <a:latin typeface="Arial"/>
                <a:cs typeface="Arial"/>
              </a:rPr>
              <a:t>Card</a:t>
            </a:r>
            <a:r>
              <a:rPr lang="en-US" sz="2750" b="1" spc="110" dirty="0">
                <a:solidFill>
                  <a:srgbClr val="0C0804"/>
                </a:solidFill>
                <a:latin typeface="Arial"/>
                <a:cs typeface="Arial"/>
              </a:rPr>
              <a:t> </a:t>
            </a:r>
            <a:r>
              <a:rPr lang="en-US" sz="2750" b="1" dirty="0">
                <a:solidFill>
                  <a:srgbClr val="0C0804"/>
                </a:solidFill>
                <a:latin typeface="Arial"/>
                <a:cs typeface="Arial"/>
              </a:rPr>
              <a:t>Industry</a:t>
            </a:r>
            <a:r>
              <a:rPr lang="en-US" sz="2750" b="1" spc="195" dirty="0">
                <a:solidFill>
                  <a:srgbClr val="0C0804"/>
                </a:solidFill>
                <a:latin typeface="Arial"/>
                <a:cs typeface="Arial"/>
              </a:rPr>
              <a:t> </a:t>
            </a:r>
            <a:r>
              <a:rPr lang="en-US" sz="2750" b="1" dirty="0">
                <a:solidFill>
                  <a:srgbClr val="0C0804"/>
                </a:solidFill>
                <a:latin typeface="Arial"/>
                <a:cs typeface="Arial"/>
              </a:rPr>
              <a:t>Data</a:t>
            </a:r>
            <a:r>
              <a:rPr lang="en-US" sz="2750" b="1" spc="114" dirty="0">
                <a:solidFill>
                  <a:srgbClr val="0C0804"/>
                </a:solidFill>
                <a:latin typeface="Arial"/>
                <a:cs typeface="Arial"/>
              </a:rPr>
              <a:t> </a:t>
            </a:r>
            <a:r>
              <a:rPr lang="en-US" sz="2750" b="1" dirty="0">
                <a:solidFill>
                  <a:srgbClr val="0C0804"/>
                </a:solidFill>
                <a:latin typeface="Arial"/>
                <a:cs typeface="Arial"/>
              </a:rPr>
              <a:t>Security</a:t>
            </a:r>
            <a:r>
              <a:rPr lang="en-US" sz="2750" b="1" spc="110" dirty="0">
                <a:solidFill>
                  <a:srgbClr val="0C0804"/>
                </a:solidFill>
                <a:latin typeface="Arial"/>
                <a:cs typeface="Arial"/>
              </a:rPr>
              <a:t> </a:t>
            </a:r>
            <a:r>
              <a:rPr lang="en-US" sz="2750" b="1" spc="-10" dirty="0">
                <a:solidFill>
                  <a:srgbClr val="0C0804"/>
                </a:solidFill>
                <a:latin typeface="Arial"/>
                <a:cs typeface="Arial"/>
              </a:rPr>
              <a:t>Standard </a:t>
            </a:r>
            <a:r>
              <a:rPr lang="en-US" sz="2750" dirty="0">
                <a:solidFill>
                  <a:srgbClr val="0C0804"/>
                </a:solidFill>
                <a:latin typeface="Arial"/>
                <a:cs typeface="Arial"/>
              </a:rPr>
              <a:t>(PCI</a:t>
            </a:r>
            <a:r>
              <a:rPr lang="en-US" sz="2750" spc="110" dirty="0">
                <a:solidFill>
                  <a:srgbClr val="0C0804"/>
                </a:solidFill>
                <a:latin typeface="Arial"/>
                <a:cs typeface="Arial"/>
              </a:rPr>
              <a:t> </a:t>
            </a:r>
            <a:r>
              <a:rPr lang="en-US" sz="2750" dirty="0">
                <a:solidFill>
                  <a:srgbClr val="0C0804"/>
                </a:solidFill>
                <a:latin typeface="Arial"/>
                <a:cs typeface="Arial"/>
              </a:rPr>
              <a:t>DSS)</a:t>
            </a:r>
            <a:r>
              <a:rPr lang="en-US" sz="2750" spc="100" dirty="0">
                <a:solidFill>
                  <a:srgbClr val="0C0804"/>
                </a:solidFill>
                <a:latin typeface="Arial"/>
                <a:cs typeface="Arial"/>
              </a:rPr>
              <a:t> </a:t>
            </a:r>
            <a:r>
              <a:rPr lang="en-US" sz="2750" dirty="0">
                <a:solidFill>
                  <a:srgbClr val="0C0804"/>
                </a:solidFill>
                <a:latin typeface="Arial"/>
                <a:cs typeface="Arial"/>
              </a:rPr>
              <a:t>applies</a:t>
            </a:r>
            <a:r>
              <a:rPr lang="en-US" sz="2750" spc="90" dirty="0">
                <a:solidFill>
                  <a:srgbClr val="0C0804"/>
                </a:solidFill>
                <a:latin typeface="Arial"/>
                <a:cs typeface="Arial"/>
              </a:rPr>
              <a:t> </a:t>
            </a:r>
            <a:r>
              <a:rPr lang="en-US" sz="2750" dirty="0">
                <a:solidFill>
                  <a:srgbClr val="0C0804"/>
                </a:solidFill>
                <a:latin typeface="Arial"/>
                <a:cs typeface="Arial"/>
              </a:rPr>
              <a:t>to</a:t>
            </a:r>
            <a:r>
              <a:rPr lang="en-US" sz="2750" spc="80" dirty="0">
                <a:solidFill>
                  <a:srgbClr val="0C0804"/>
                </a:solidFill>
                <a:latin typeface="Arial"/>
                <a:cs typeface="Arial"/>
              </a:rPr>
              <a:t> </a:t>
            </a:r>
            <a:r>
              <a:rPr lang="en-US" sz="2750" dirty="0">
                <a:solidFill>
                  <a:srgbClr val="0C0804"/>
                </a:solidFill>
                <a:latin typeface="Arial"/>
                <a:cs typeface="Arial"/>
              </a:rPr>
              <a:t>companies</a:t>
            </a:r>
            <a:r>
              <a:rPr lang="en-US" sz="2750" spc="85" dirty="0">
                <a:solidFill>
                  <a:srgbClr val="0C0804"/>
                </a:solidFill>
                <a:latin typeface="Arial"/>
                <a:cs typeface="Arial"/>
              </a:rPr>
              <a:t> </a:t>
            </a:r>
            <a:r>
              <a:rPr lang="en-US" sz="2750" dirty="0">
                <a:solidFill>
                  <a:srgbClr val="0C0804"/>
                </a:solidFill>
                <a:latin typeface="Arial"/>
                <a:cs typeface="Arial"/>
              </a:rPr>
              <a:t>of</a:t>
            </a:r>
            <a:r>
              <a:rPr lang="en-US" sz="2750" spc="110" dirty="0">
                <a:solidFill>
                  <a:srgbClr val="0C0804"/>
                </a:solidFill>
                <a:latin typeface="Arial"/>
                <a:cs typeface="Arial"/>
              </a:rPr>
              <a:t> </a:t>
            </a:r>
            <a:r>
              <a:rPr lang="en-US" sz="2750" dirty="0">
                <a:solidFill>
                  <a:srgbClr val="0C0804"/>
                </a:solidFill>
                <a:latin typeface="Arial"/>
                <a:cs typeface="Arial"/>
              </a:rPr>
              <a:t>any</a:t>
            </a:r>
            <a:r>
              <a:rPr lang="en-US" sz="2750" spc="85" dirty="0">
                <a:solidFill>
                  <a:srgbClr val="0C0804"/>
                </a:solidFill>
                <a:latin typeface="Arial"/>
                <a:cs typeface="Arial"/>
              </a:rPr>
              <a:t> </a:t>
            </a:r>
            <a:r>
              <a:rPr lang="en-US" sz="2750" dirty="0">
                <a:solidFill>
                  <a:srgbClr val="0C0804"/>
                </a:solidFill>
                <a:latin typeface="Arial"/>
                <a:cs typeface="Arial"/>
              </a:rPr>
              <a:t>size</a:t>
            </a:r>
            <a:r>
              <a:rPr lang="en-US" sz="2750" spc="80" dirty="0">
                <a:solidFill>
                  <a:srgbClr val="0C0804"/>
                </a:solidFill>
                <a:latin typeface="Arial"/>
                <a:cs typeface="Arial"/>
              </a:rPr>
              <a:t> </a:t>
            </a:r>
            <a:r>
              <a:rPr lang="en-US" sz="2750" dirty="0">
                <a:solidFill>
                  <a:srgbClr val="0C0804"/>
                </a:solidFill>
                <a:latin typeface="Arial"/>
                <a:cs typeface="Arial"/>
              </a:rPr>
              <a:t>that</a:t>
            </a:r>
            <a:r>
              <a:rPr lang="en-US" sz="2750" spc="110" dirty="0">
                <a:solidFill>
                  <a:srgbClr val="0C0804"/>
                </a:solidFill>
                <a:latin typeface="Arial"/>
                <a:cs typeface="Arial"/>
              </a:rPr>
              <a:t> </a:t>
            </a:r>
            <a:r>
              <a:rPr lang="en-US" sz="2750" spc="-10" dirty="0">
                <a:solidFill>
                  <a:srgbClr val="0C0804"/>
                </a:solidFill>
                <a:latin typeface="Arial"/>
                <a:cs typeface="Arial"/>
              </a:rPr>
              <a:t>accept</a:t>
            </a:r>
            <a:endParaRPr sz="2750" dirty="0">
              <a:latin typeface="Arial"/>
              <a:cs typeface="Arial"/>
            </a:endParaRPr>
          </a:p>
          <a:p>
            <a:pPr marL="50800" marR="43180">
              <a:lnSpc>
                <a:spcPct val="101600"/>
              </a:lnSpc>
              <a:spcBef>
                <a:spcPts val="25"/>
              </a:spcBef>
            </a:pPr>
            <a:r>
              <a:rPr lang="en-US" sz="2750" dirty="0">
                <a:solidFill>
                  <a:srgbClr val="0C0804"/>
                </a:solidFill>
                <a:latin typeface="Arial"/>
                <a:cs typeface="Arial"/>
              </a:rPr>
              <a:t>credit</a:t>
            </a:r>
            <a:r>
              <a:rPr lang="en-US" sz="2750" spc="140" dirty="0">
                <a:solidFill>
                  <a:srgbClr val="0C0804"/>
                </a:solidFill>
                <a:latin typeface="Arial"/>
                <a:cs typeface="Arial"/>
              </a:rPr>
              <a:t> </a:t>
            </a:r>
            <a:r>
              <a:rPr lang="en-US" sz="2750" dirty="0">
                <a:solidFill>
                  <a:srgbClr val="0C0804"/>
                </a:solidFill>
                <a:latin typeface="Arial"/>
                <a:cs typeface="Arial"/>
              </a:rPr>
              <a:t>card</a:t>
            </a:r>
            <a:r>
              <a:rPr lang="en-US" sz="2750" spc="114" dirty="0">
                <a:solidFill>
                  <a:srgbClr val="0C0804"/>
                </a:solidFill>
                <a:latin typeface="Arial"/>
                <a:cs typeface="Arial"/>
              </a:rPr>
              <a:t> </a:t>
            </a:r>
            <a:r>
              <a:rPr lang="en-US" sz="2750" dirty="0">
                <a:solidFill>
                  <a:srgbClr val="0C0804"/>
                </a:solidFill>
                <a:latin typeface="Arial"/>
                <a:cs typeface="Arial"/>
              </a:rPr>
              <a:t>payments.</a:t>
            </a:r>
            <a:r>
              <a:rPr lang="en-US" sz="2750" spc="140" dirty="0">
                <a:solidFill>
                  <a:srgbClr val="0C0804"/>
                </a:solidFill>
                <a:latin typeface="Arial"/>
                <a:cs typeface="Arial"/>
              </a:rPr>
              <a:t> </a:t>
            </a:r>
            <a:r>
              <a:rPr lang="en-US" sz="2750" dirty="0">
                <a:solidFill>
                  <a:srgbClr val="0C0804"/>
                </a:solidFill>
                <a:latin typeface="Arial"/>
                <a:cs typeface="Arial"/>
              </a:rPr>
              <a:t>If</a:t>
            </a:r>
            <a:r>
              <a:rPr lang="en-US" sz="2750" spc="140" dirty="0">
                <a:solidFill>
                  <a:srgbClr val="0C0804"/>
                </a:solidFill>
                <a:latin typeface="Arial"/>
                <a:cs typeface="Arial"/>
              </a:rPr>
              <a:t> </a:t>
            </a:r>
            <a:r>
              <a:rPr lang="en-US" sz="2750" dirty="0">
                <a:solidFill>
                  <a:srgbClr val="0C0804"/>
                </a:solidFill>
                <a:latin typeface="Arial"/>
                <a:cs typeface="Arial"/>
              </a:rPr>
              <a:t>your</a:t>
            </a:r>
            <a:r>
              <a:rPr lang="en-US" sz="2750" spc="135" dirty="0">
                <a:solidFill>
                  <a:srgbClr val="0C0804"/>
                </a:solidFill>
                <a:latin typeface="Arial"/>
                <a:cs typeface="Arial"/>
              </a:rPr>
              <a:t> Chapter</a:t>
            </a:r>
            <a:r>
              <a:rPr lang="en-US" sz="2750" spc="120" dirty="0">
                <a:solidFill>
                  <a:srgbClr val="0C0804"/>
                </a:solidFill>
                <a:latin typeface="Arial"/>
                <a:cs typeface="Arial"/>
              </a:rPr>
              <a:t> </a:t>
            </a:r>
            <a:r>
              <a:rPr lang="en-US" sz="2750" dirty="0">
                <a:solidFill>
                  <a:srgbClr val="0C0804"/>
                </a:solidFill>
                <a:latin typeface="Arial"/>
                <a:cs typeface="Arial"/>
              </a:rPr>
              <a:t>intends</a:t>
            </a:r>
            <a:r>
              <a:rPr lang="en-US" sz="2750" spc="120" dirty="0">
                <a:solidFill>
                  <a:srgbClr val="0C0804"/>
                </a:solidFill>
                <a:latin typeface="Arial"/>
                <a:cs typeface="Arial"/>
              </a:rPr>
              <a:t> </a:t>
            </a:r>
            <a:r>
              <a:rPr lang="en-US" sz="2750" dirty="0">
                <a:solidFill>
                  <a:srgbClr val="0C0804"/>
                </a:solidFill>
                <a:latin typeface="Arial"/>
                <a:cs typeface="Arial"/>
              </a:rPr>
              <a:t>to</a:t>
            </a:r>
            <a:r>
              <a:rPr lang="en-US" sz="2750" spc="110" dirty="0">
                <a:solidFill>
                  <a:srgbClr val="0C0804"/>
                </a:solidFill>
                <a:latin typeface="Arial"/>
                <a:cs typeface="Arial"/>
              </a:rPr>
              <a:t> </a:t>
            </a:r>
            <a:r>
              <a:rPr lang="en-US" sz="2750" spc="-10" dirty="0">
                <a:solidFill>
                  <a:srgbClr val="0C0804"/>
                </a:solidFill>
                <a:latin typeface="Arial"/>
                <a:cs typeface="Arial"/>
              </a:rPr>
              <a:t>accept </a:t>
            </a:r>
            <a:r>
              <a:rPr lang="en-US" sz="2750" dirty="0">
                <a:solidFill>
                  <a:srgbClr val="0C0804"/>
                </a:solidFill>
                <a:latin typeface="Arial"/>
                <a:cs typeface="Arial"/>
              </a:rPr>
              <a:t>card</a:t>
            </a:r>
            <a:r>
              <a:rPr lang="en-US" sz="2750" spc="125" dirty="0">
                <a:solidFill>
                  <a:srgbClr val="0C0804"/>
                </a:solidFill>
                <a:latin typeface="Arial"/>
                <a:cs typeface="Arial"/>
              </a:rPr>
              <a:t> </a:t>
            </a:r>
            <a:r>
              <a:rPr lang="en-US" sz="2750" dirty="0">
                <a:solidFill>
                  <a:srgbClr val="0C0804"/>
                </a:solidFill>
                <a:latin typeface="Arial"/>
                <a:cs typeface="Arial"/>
              </a:rPr>
              <a:t>payment,</a:t>
            </a:r>
            <a:r>
              <a:rPr lang="en-US" sz="2750" spc="75" dirty="0">
                <a:solidFill>
                  <a:srgbClr val="0C0804"/>
                </a:solidFill>
                <a:latin typeface="Arial"/>
                <a:cs typeface="Arial"/>
              </a:rPr>
              <a:t> </a:t>
            </a:r>
            <a:r>
              <a:rPr lang="en-US" sz="2750" dirty="0">
                <a:solidFill>
                  <a:srgbClr val="0C0804"/>
                </a:solidFill>
                <a:latin typeface="Arial"/>
                <a:cs typeface="Arial"/>
              </a:rPr>
              <a:t>and</a:t>
            </a:r>
            <a:r>
              <a:rPr lang="en-US" sz="2750" spc="130" dirty="0">
                <a:solidFill>
                  <a:srgbClr val="0C0804"/>
                </a:solidFill>
                <a:latin typeface="Arial"/>
                <a:cs typeface="Arial"/>
              </a:rPr>
              <a:t> </a:t>
            </a:r>
            <a:r>
              <a:rPr lang="en-US" sz="2750" dirty="0">
                <a:solidFill>
                  <a:srgbClr val="0C0804"/>
                </a:solidFill>
                <a:latin typeface="Arial"/>
                <a:cs typeface="Arial"/>
              </a:rPr>
              <a:t>store,</a:t>
            </a:r>
            <a:r>
              <a:rPr lang="en-US" sz="2750" spc="165" dirty="0">
                <a:solidFill>
                  <a:srgbClr val="0C0804"/>
                </a:solidFill>
                <a:latin typeface="Arial"/>
                <a:cs typeface="Arial"/>
              </a:rPr>
              <a:t> </a:t>
            </a:r>
            <a:r>
              <a:rPr lang="en-US" sz="2750" dirty="0">
                <a:solidFill>
                  <a:srgbClr val="0C0804"/>
                </a:solidFill>
                <a:latin typeface="Arial"/>
                <a:cs typeface="Arial"/>
              </a:rPr>
              <a:t>process</a:t>
            </a:r>
            <a:r>
              <a:rPr lang="en-US" sz="2750" spc="140" dirty="0">
                <a:solidFill>
                  <a:srgbClr val="0C0804"/>
                </a:solidFill>
                <a:latin typeface="Arial"/>
                <a:cs typeface="Arial"/>
              </a:rPr>
              <a:t> </a:t>
            </a:r>
            <a:r>
              <a:rPr lang="en-US" sz="2750" dirty="0">
                <a:solidFill>
                  <a:srgbClr val="0C0804"/>
                </a:solidFill>
                <a:latin typeface="Arial"/>
                <a:cs typeface="Arial"/>
              </a:rPr>
              <a:t>and</a:t>
            </a:r>
            <a:r>
              <a:rPr lang="en-US" sz="2750" spc="135" dirty="0">
                <a:solidFill>
                  <a:srgbClr val="0C0804"/>
                </a:solidFill>
                <a:latin typeface="Arial"/>
                <a:cs typeface="Arial"/>
              </a:rPr>
              <a:t> </a:t>
            </a:r>
            <a:r>
              <a:rPr lang="en-US" sz="2750" spc="-10" dirty="0">
                <a:solidFill>
                  <a:srgbClr val="0C0804"/>
                </a:solidFill>
                <a:latin typeface="Arial"/>
                <a:cs typeface="Arial"/>
              </a:rPr>
              <a:t>transmit </a:t>
            </a:r>
            <a:r>
              <a:rPr lang="en-US" sz="2750" dirty="0">
                <a:solidFill>
                  <a:srgbClr val="0C0804"/>
                </a:solidFill>
                <a:latin typeface="Arial"/>
                <a:cs typeface="Arial"/>
              </a:rPr>
              <a:t>cardholder</a:t>
            </a:r>
            <a:r>
              <a:rPr lang="en-US" sz="2750" spc="50" dirty="0">
                <a:solidFill>
                  <a:srgbClr val="0C0804"/>
                </a:solidFill>
                <a:latin typeface="Arial"/>
                <a:cs typeface="Arial"/>
              </a:rPr>
              <a:t> </a:t>
            </a:r>
            <a:r>
              <a:rPr lang="en-US" sz="2750" dirty="0">
                <a:solidFill>
                  <a:srgbClr val="0C0804"/>
                </a:solidFill>
                <a:latin typeface="Arial"/>
                <a:cs typeface="Arial"/>
              </a:rPr>
              <a:t>data,</a:t>
            </a:r>
            <a:r>
              <a:rPr lang="en-US" sz="2750" spc="130" dirty="0">
                <a:solidFill>
                  <a:srgbClr val="0C0804"/>
                </a:solidFill>
                <a:latin typeface="Arial"/>
                <a:cs typeface="Arial"/>
              </a:rPr>
              <a:t> </a:t>
            </a:r>
            <a:r>
              <a:rPr lang="en-US" sz="2750" dirty="0">
                <a:solidFill>
                  <a:srgbClr val="0C0804"/>
                </a:solidFill>
                <a:latin typeface="Arial"/>
                <a:cs typeface="Arial"/>
              </a:rPr>
              <a:t>you</a:t>
            </a:r>
            <a:r>
              <a:rPr lang="en-US" sz="2750" spc="190" dirty="0">
                <a:solidFill>
                  <a:srgbClr val="0C0804"/>
                </a:solidFill>
                <a:latin typeface="Arial"/>
                <a:cs typeface="Arial"/>
              </a:rPr>
              <a:t> </a:t>
            </a:r>
            <a:r>
              <a:rPr lang="en-US" sz="2750" dirty="0">
                <a:solidFill>
                  <a:srgbClr val="0C0804"/>
                </a:solidFill>
                <a:latin typeface="Arial"/>
                <a:cs typeface="Arial"/>
              </a:rPr>
              <a:t>need</a:t>
            </a:r>
            <a:r>
              <a:rPr lang="en-US" sz="2750" spc="105" dirty="0">
                <a:solidFill>
                  <a:srgbClr val="0C0804"/>
                </a:solidFill>
                <a:latin typeface="Arial"/>
                <a:cs typeface="Arial"/>
              </a:rPr>
              <a:t> </a:t>
            </a:r>
            <a:r>
              <a:rPr lang="en-US" sz="2750" dirty="0">
                <a:solidFill>
                  <a:srgbClr val="0C0804"/>
                </a:solidFill>
                <a:latin typeface="Arial"/>
                <a:cs typeface="Arial"/>
              </a:rPr>
              <a:t>to</a:t>
            </a:r>
            <a:r>
              <a:rPr lang="en-US" sz="2750" spc="105" dirty="0">
                <a:solidFill>
                  <a:srgbClr val="0C0804"/>
                </a:solidFill>
                <a:latin typeface="Arial"/>
                <a:cs typeface="Arial"/>
              </a:rPr>
              <a:t> </a:t>
            </a:r>
            <a:r>
              <a:rPr lang="en-US" sz="2750" dirty="0">
                <a:solidFill>
                  <a:srgbClr val="0C0804"/>
                </a:solidFill>
                <a:latin typeface="Arial"/>
                <a:cs typeface="Arial"/>
              </a:rPr>
              <a:t>host</a:t>
            </a:r>
            <a:r>
              <a:rPr lang="en-US" sz="2750" spc="135" dirty="0">
                <a:solidFill>
                  <a:srgbClr val="0C0804"/>
                </a:solidFill>
                <a:latin typeface="Arial"/>
                <a:cs typeface="Arial"/>
              </a:rPr>
              <a:t> </a:t>
            </a:r>
            <a:r>
              <a:rPr lang="en-US" sz="2750" dirty="0">
                <a:solidFill>
                  <a:srgbClr val="0C0804"/>
                </a:solidFill>
                <a:latin typeface="Arial"/>
                <a:cs typeface="Arial"/>
              </a:rPr>
              <a:t>your</a:t>
            </a:r>
            <a:r>
              <a:rPr lang="en-US" sz="2750" spc="125" dirty="0">
                <a:solidFill>
                  <a:srgbClr val="0C0804"/>
                </a:solidFill>
                <a:latin typeface="Arial"/>
                <a:cs typeface="Arial"/>
              </a:rPr>
              <a:t> </a:t>
            </a:r>
            <a:r>
              <a:rPr lang="en-US" sz="2750" dirty="0">
                <a:solidFill>
                  <a:srgbClr val="0C0804"/>
                </a:solidFill>
                <a:latin typeface="Arial"/>
                <a:cs typeface="Arial"/>
              </a:rPr>
              <a:t>data</a:t>
            </a:r>
            <a:r>
              <a:rPr lang="en-US" sz="2750" spc="105" dirty="0">
                <a:solidFill>
                  <a:srgbClr val="0C0804"/>
                </a:solidFill>
                <a:latin typeface="Arial"/>
                <a:cs typeface="Arial"/>
              </a:rPr>
              <a:t> </a:t>
            </a:r>
            <a:r>
              <a:rPr lang="en-US" sz="2750" spc="30" dirty="0">
                <a:solidFill>
                  <a:srgbClr val="0C0804"/>
                </a:solidFill>
                <a:latin typeface="Arial"/>
                <a:cs typeface="Arial"/>
              </a:rPr>
              <a:t>s</a:t>
            </a:r>
            <a:r>
              <a:rPr lang="en-US" sz="2750" spc="25" dirty="0">
                <a:solidFill>
                  <a:srgbClr val="0C0804"/>
                </a:solidFill>
                <a:latin typeface="Arial"/>
                <a:cs typeface="Arial"/>
              </a:rPr>
              <a:t>e</a:t>
            </a:r>
            <a:r>
              <a:rPr lang="en-US" sz="2750" spc="-40" dirty="0">
                <a:solidFill>
                  <a:srgbClr val="0C0804"/>
                </a:solidFill>
                <a:latin typeface="Arial"/>
                <a:cs typeface="Arial"/>
              </a:rPr>
              <a:t>c</a:t>
            </a:r>
            <a:r>
              <a:rPr lang="en-US" sz="2750" spc="-420" dirty="0">
                <a:solidFill>
                  <a:srgbClr val="0C0804"/>
                </a:solidFill>
                <a:latin typeface="Arial"/>
                <a:cs typeface="Arial"/>
              </a:rPr>
              <a:t>u</a:t>
            </a:r>
            <a:r>
              <a:rPr lang="en-US" sz="1800" spc="-262" baseline="34722" dirty="0">
                <a:solidFill>
                  <a:srgbClr val="888888"/>
                </a:solidFill>
                <a:latin typeface="Arial"/>
                <a:cs typeface="Arial"/>
              </a:rPr>
              <a:t>3</a:t>
            </a:r>
            <a:r>
              <a:rPr lang="en-US" sz="2750" spc="-765" dirty="0">
                <a:solidFill>
                  <a:srgbClr val="0C0804"/>
                </a:solidFill>
                <a:latin typeface="Arial"/>
                <a:cs typeface="Arial"/>
              </a:rPr>
              <a:t>r</a:t>
            </a:r>
            <a:r>
              <a:rPr lang="en-US" sz="1800" baseline="34722" dirty="0">
                <a:solidFill>
                  <a:srgbClr val="888888"/>
                </a:solidFill>
                <a:latin typeface="Arial"/>
                <a:cs typeface="Arial"/>
              </a:rPr>
              <a:t>2</a:t>
            </a:r>
            <a:r>
              <a:rPr lang="en-US" sz="1800" spc="-60" baseline="34722" dirty="0">
                <a:solidFill>
                  <a:srgbClr val="888888"/>
                </a:solidFill>
                <a:latin typeface="Arial"/>
                <a:cs typeface="Arial"/>
              </a:rPr>
              <a:t> </a:t>
            </a:r>
            <a:r>
              <a:rPr lang="en-US" sz="2750" spc="-25" dirty="0" err="1">
                <a:solidFill>
                  <a:srgbClr val="0C0804"/>
                </a:solidFill>
                <a:latin typeface="Arial"/>
                <a:cs typeface="Arial"/>
              </a:rPr>
              <a:t>ely</a:t>
            </a:r>
            <a:r>
              <a:rPr lang="en-US" sz="2750" spc="-25" dirty="0">
                <a:solidFill>
                  <a:srgbClr val="0C0804"/>
                </a:solidFill>
                <a:latin typeface="Arial"/>
                <a:cs typeface="Arial"/>
              </a:rPr>
              <a:t> </a:t>
            </a:r>
            <a:r>
              <a:rPr lang="en-US" sz="2750" dirty="0">
                <a:solidFill>
                  <a:srgbClr val="0C0804"/>
                </a:solidFill>
                <a:latin typeface="Arial"/>
                <a:cs typeface="Arial"/>
              </a:rPr>
              <a:t>with</a:t>
            </a:r>
            <a:r>
              <a:rPr lang="en-US" sz="2750" spc="80" dirty="0">
                <a:solidFill>
                  <a:srgbClr val="0C0804"/>
                </a:solidFill>
                <a:latin typeface="Arial"/>
                <a:cs typeface="Arial"/>
              </a:rPr>
              <a:t> </a:t>
            </a:r>
            <a:r>
              <a:rPr lang="en-US" sz="2750" dirty="0">
                <a:solidFill>
                  <a:srgbClr val="0C0804"/>
                </a:solidFill>
                <a:latin typeface="Arial"/>
                <a:cs typeface="Arial"/>
              </a:rPr>
              <a:t>a</a:t>
            </a:r>
            <a:r>
              <a:rPr lang="en-US" sz="2750" spc="90" dirty="0">
                <a:solidFill>
                  <a:srgbClr val="0C0804"/>
                </a:solidFill>
                <a:latin typeface="Arial"/>
                <a:cs typeface="Arial"/>
              </a:rPr>
              <a:t> </a:t>
            </a:r>
            <a:r>
              <a:rPr lang="en-US" sz="2750" dirty="0">
                <a:solidFill>
                  <a:srgbClr val="0C0804"/>
                </a:solidFill>
                <a:latin typeface="Arial"/>
                <a:cs typeface="Arial"/>
              </a:rPr>
              <a:t>PCI</a:t>
            </a:r>
            <a:r>
              <a:rPr lang="en-US" sz="2750" spc="114" dirty="0">
                <a:solidFill>
                  <a:srgbClr val="0C0804"/>
                </a:solidFill>
                <a:latin typeface="Arial"/>
                <a:cs typeface="Arial"/>
              </a:rPr>
              <a:t> </a:t>
            </a:r>
            <a:r>
              <a:rPr lang="en-US" sz="2750" dirty="0">
                <a:solidFill>
                  <a:srgbClr val="0C0804"/>
                </a:solidFill>
                <a:latin typeface="Arial"/>
                <a:cs typeface="Arial"/>
              </a:rPr>
              <a:t>compliant</a:t>
            </a:r>
            <a:r>
              <a:rPr lang="en-US" sz="2750" spc="120" dirty="0">
                <a:solidFill>
                  <a:srgbClr val="0C0804"/>
                </a:solidFill>
                <a:latin typeface="Arial"/>
                <a:cs typeface="Arial"/>
              </a:rPr>
              <a:t> </a:t>
            </a:r>
            <a:r>
              <a:rPr lang="en-US" sz="2750" dirty="0">
                <a:solidFill>
                  <a:srgbClr val="0C0804"/>
                </a:solidFill>
                <a:latin typeface="Arial"/>
                <a:cs typeface="Arial"/>
              </a:rPr>
              <a:t>hosting</a:t>
            </a:r>
            <a:r>
              <a:rPr lang="en-US" sz="2750" spc="90" dirty="0">
                <a:solidFill>
                  <a:srgbClr val="0C0804"/>
                </a:solidFill>
                <a:latin typeface="Arial"/>
                <a:cs typeface="Arial"/>
              </a:rPr>
              <a:t> </a:t>
            </a:r>
            <a:r>
              <a:rPr lang="en-US" sz="2750" spc="-10" dirty="0">
                <a:solidFill>
                  <a:srgbClr val="0C0804"/>
                </a:solidFill>
                <a:latin typeface="Arial"/>
                <a:cs typeface="Arial"/>
              </a:rPr>
              <a:t>provider.</a:t>
            </a:r>
            <a:endParaRPr sz="2750" dirty="0">
              <a:latin typeface="Arial"/>
              <a:cs typeface="Arial"/>
            </a:endParaRPr>
          </a:p>
          <a:p>
            <a:pPr>
              <a:lnSpc>
                <a:spcPct val="100000"/>
              </a:lnSpc>
              <a:spcBef>
                <a:spcPts val="220"/>
              </a:spcBef>
            </a:pPr>
            <a:endParaRPr lang="en-US" sz="2750" dirty="0">
              <a:latin typeface="Arial"/>
              <a:cs typeface="Arial"/>
            </a:endParaRPr>
          </a:p>
          <a:p>
            <a:pPr>
              <a:lnSpc>
                <a:spcPct val="100000"/>
              </a:lnSpc>
              <a:spcBef>
                <a:spcPts val="220"/>
              </a:spcBef>
            </a:pPr>
            <a:endParaRPr sz="2750" dirty="0">
              <a:latin typeface="Arial"/>
              <a:cs typeface="Arial"/>
            </a:endParaRPr>
          </a:p>
          <a:p>
            <a:pPr marL="50800" marR="172720">
              <a:lnSpc>
                <a:spcPct val="102299"/>
              </a:lnSpc>
            </a:pPr>
            <a:r>
              <a:rPr lang="en-US" sz="2750" b="1" dirty="0">
                <a:solidFill>
                  <a:srgbClr val="0C0804"/>
                </a:solidFill>
                <a:latin typeface="Arial"/>
                <a:cs typeface="Arial"/>
              </a:rPr>
              <a:t>What</a:t>
            </a:r>
            <a:r>
              <a:rPr lang="en-US" sz="2750" b="1" spc="95" dirty="0">
                <a:solidFill>
                  <a:srgbClr val="0C0804"/>
                </a:solidFill>
                <a:latin typeface="Arial"/>
                <a:cs typeface="Arial"/>
              </a:rPr>
              <a:t> </a:t>
            </a:r>
            <a:r>
              <a:rPr lang="en-US" sz="2750" b="1" dirty="0">
                <a:solidFill>
                  <a:srgbClr val="0C0804"/>
                </a:solidFill>
                <a:latin typeface="Arial"/>
                <a:cs typeface="Arial"/>
              </a:rPr>
              <a:t>is</a:t>
            </a:r>
            <a:r>
              <a:rPr lang="en-US" sz="2750" b="1" spc="90" dirty="0">
                <a:solidFill>
                  <a:srgbClr val="0C0804"/>
                </a:solidFill>
                <a:latin typeface="Arial"/>
                <a:cs typeface="Arial"/>
              </a:rPr>
              <a:t> </a:t>
            </a:r>
            <a:r>
              <a:rPr lang="en-US" sz="2750" b="1" dirty="0">
                <a:solidFill>
                  <a:srgbClr val="0C0804"/>
                </a:solidFill>
                <a:latin typeface="Arial"/>
                <a:cs typeface="Arial"/>
              </a:rPr>
              <a:t>CEO</a:t>
            </a:r>
            <a:r>
              <a:rPr lang="en-US" sz="2750" b="1" spc="65" dirty="0">
                <a:solidFill>
                  <a:srgbClr val="0C0804"/>
                </a:solidFill>
                <a:latin typeface="Arial"/>
                <a:cs typeface="Arial"/>
              </a:rPr>
              <a:t> </a:t>
            </a:r>
            <a:r>
              <a:rPr lang="en-US" sz="2750" b="1" dirty="0">
                <a:solidFill>
                  <a:srgbClr val="0C0804"/>
                </a:solidFill>
                <a:latin typeface="Arial"/>
                <a:cs typeface="Arial"/>
              </a:rPr>
              <a:t>Fraud</a:t>
            </a:r>
            <a:r>
              <a:rPr lang="en-US" sz="2750" b="1" spc="165" dirty="0">
                <a:solidFill>
                  <a:srgbClr val="0C0804"/>
                </a:solidFill>
                <a:latin typeface="Arial"/>
                <a:cs typeface="Arial"/>
              </a:rPr>
              <a:t> </a:t>
            </a:r>
            <a:r>
              <a:rPr lang="en-US" sz="2750" b="1" dirty="0">
                <a:solidFill>
                  <a:srgbClr val="0C0804"/>
                </a:solidFill>
                <a:latin typeface="Arial"/>
                <a:cs typeface="Arial"/>
              </a:rPr>
              <a:t>and</a:t>
            </a:r>
            <a:r>
              <a:rPr lang="en-US" sz="2750" b="1" spc="85" dirty="0">
                <a:solidFill>
                  <a:srgbClr val="0C0804"/>
                </a:solidFill>
                <a:latin typeface="Arial"/>
                <a:cs typeface="Arial"/>
              </a:rPr>
              <a:t> </a:t>
            </a:r>
            <a:r>
              <a:rPr lang="en-US" sz="2750" b="1" dirty="0">
                <a:solidFill>
                  <a:srgbClr val="0C0804"/>
                </a:solidFill>
                <a:latin typeface="Arial"/>
                <a:cs typeface="Arial"/>
              </a:rPr>
              <a:t>what</a:t>
            </a:r>
            <a:r>
              <a:rPr lang="en-US" sz="2750" b="1" spc="105" dirty="0">
                <a:solidFill>
                  <a:srgbClr val="0C0804"/>
                </a:solidFill>
                <a:latin typeface="Arial"/>
                <a:cs typeface="Arial"/>
              </a:rPr>
              <a:t> </a:t>
            </a:r>
            <a:r>
              <a:rPr lang="en-US" sz="2750" b="1" dirty="0">
                <a:solidFill>
                  <a:srgbClr val="0C0804"/>
                </a:solidFill>
                <a:latin typeface="Arial"/>
                <a:cs typeface="Arial"/>
              </a:rPr>
              <a:t>steps</a:t>
            </a:r>
            <a:r>
              <a:rPr lang="en-US" sz="2750" b="1" spc="85" dirty="0">
                <a:solidFill>
                  <a:srgbClr val="0C0804"/>
                </a:solidFill>
                <a:latin typeface="Arial"/>
                <a:cs typeface="Arial"/>
              </a:rPr>
              <a:t> </a:t>
            </a:r>
            <a:r>
              <a:rPr lang="en-US" sz="2750" b="1" dirty="0">
                <a:solidFill>
                  <a:srgbClr val="0C0804"/>
                </a:solidFill>
                <a:latin typeface="Arial"/>
                <a:cs typeface="Arial"/>
              </a:rPr>
              <a:t>to</a:t>
            </a:r>
            <a:r>
              <a:rPr lang="en-US" sz="2750" b="1" spc="85" dirty="0">
                <a:solidFill>
                  <a:srgbClr val="0C0804"/>
                </a:solidFill>
                <a:latin typeface="Arial"/>
                <a:cs typeface="Arial"/>
              </a:rPr>
              <a:t> </a:t>
            </a:r>
            <a:r>
              <a:rPr lang="en-US" sz="2750" b="1" dirty="0">
                <a:solidFill>
                  <a:srgbClr val="0C0804"/>
                </a:solidFill>
                <a:latin typeface="Arial"/>
                <a:cs typeface="Arial"/>
              </a:rPr>
              <a:t>I</a:t>
            </a:r>
            <a:r>
              <a:rPr lang="en-US" sz="2750" b="1" spc="30" dirty="0">
                <a:solidFill>
                  <a:srgbClr val="0C0804"/>
                </a:solidFill>
                <a:latin typeface="Arial"/>
                <a:cs typeface="Arial"/>
              </a:rPr>
              <a:t> </a:t>
            </a:r>
            <a:r>
              <a:rPr lang="en-US" sz="2750" b="1" dirty="0">
                <a:solidFill>
                  <a:srgbClr val="0C0804"/>
                </a:solidFill>
                <a:latin typeface="Arial"/>
                <a:cs typeface="Arial"/>
              </a:rPr>
              <a:t>need</a:t>
            </a:r>
            <a:r>
              <a:rPr lang="en-US" sz="2750" b="1" spc="90" dirty="0">
                <a:solidFill>
                  <a:srgbClr val="0C0804"/>
                </a:solidFill>
                <a:latin typeface="Arial"/>
                <a:cs typeface="Arial"/>
              </a:rPr>
              <a:t> </a:t>
            </a:r>
            <a:r>
              <a:rPr lang="en-US" sz="2750" b="1" dirty="0">
                <a:solidFill>
                  <a:srgbClr val="0C0804"/>
                </a:solidFill>
                <a:latin typeface="Arial"/>
                <a:cs typeface="Arial"/>
              </a:rPr>
              <a:t>to</a:t>
            </a:r>
            <a:r>
              <a:rPr lang="en-US" sz="2750" b="1" spc="85" dirty="0">
                <a:solidFill>
                  <a:srgbClr val="0C0804"/>
                </a:solidFill>
                <a:latin typeface="Arial"/>
                <a:cs typeface="Arial"/>
              </a:rPr>
              <a:t> </a:t>
            </a:r>
            <a:r>
              <a:rPr lang="en-US" sz="2750" b="1" spc="-20" dirty="0">
                <a:solidFill>
                  <a:srgbClr val="0C0804"/>
                </a:solidFill>
                <a:latin typeface="Arial"/>
                <a:cs typeface="Arial"/>
              </a:rPr>
              <a:t>take </a:t>
            </a:r>
            <a:r>
              <a:rPr lang="en-US" sz="2750" b="1" dirty="0">
                <a:solidFill>
                  <a:srgbClr val="0C0804"/>
                </a:solidFill>
                <a:latin typeface="Arial"/>
                <a:cs typeface="Arial"/>
              </a:rPr>
              <a:t>to</a:t>
            </a:r>
            <a:r>
              <a:rPr lang="en-US" sz="2750" b="1" spc="110" dirty="0">
                <a:solidFill>
                  <a:srgbClr val="0C0804"/>
                </a:solidFill>
                <a:latin typeface="Arial"/>
                <a:cs typeface="Arial"/>
              </a:rPr>
              <a:t> </a:t>
            </a:r>
            <a:r>
              <a:rPr lang="en-US" sz="2750" b="1" dirty="0">
                <a:solidFill>
                  <a:srgbClr val="0C0804"/>
                </a:solidFill>
                <a:latin typeface="Arial"/>
                <a:cs typeface="Arial"/>
              </a:rPr>
              <a:t>guard</a:t>
            </a:r>
            <a:r>
              <a:rPr lang="en-US" sz="2750" b="1" spc="114" dirty="0">
                <a:solidFill>
                  <a:srgbClr val="0C0804"/>
                </a:solidFill>
                <a:latin typeface="Arial"/>
                <a:cs typeface="Arial"/>
              </a:rPr>
              <a:t> </a:t>
            </a:r>
            <a:r>
              <a:rPr lang="en-US" sz="2750" b="1" dirty="0">
                <a:solidFill>
                  <a:srgbClr val="0C0804"/>
                </a:solidFill>
                <a:latin typeface="Arial"/>
                <a:cs typeface="Arial"/>
              </a:rPr>
              <a:t>against</a:t>
            </a:r>
            <a:r>
              <a:rPr lang="en-US" sz="2750" b="1" spc="130" dirty="0">
                <a:solidFill>
                  <a:srgbClr val="0C0804"/>
                </a:solidFill>
                <a:latin typeface="Arial"/>
                <a:cs typeface="Arial"/>
              </a:rPr>
              <a:t> </a:t>
            </a:r>
            <a:r>
              <a:rPr lang="en-US" sz="2750" b="1" spc="-25" dirty="0">
                <a:solidFill>
                  <a:srgbClr val="0C0804"/>
                </a:solidFill>
                <a:latin typeface="Arial"/>
                <a:cs typeface="Arial"/>
              </a:rPr>
              <a:t>it?</a:t>
            </a:r>
            <a:endParaRPr sz="2750" dirty="0">
              <a:latin typeface="Arial"/>
              <a:cs typeface="Arial"/>
            </a:endParaRPr>
          </a:p>
          <a:p>
            <a:pPr marL="50800">
              <a:lnSpc>
                <a:spcPct val="100000"/>
              </a:lnSpc>
              <a:spcBef>
                <a:spcPts val="5"/>
              </a:spcBef>
            </a:pPr>
            <a:endParaRPr lang="en-US" sz="2750" dirty="0">
              <a:solidFill>
                <a:srgbClr val="0C0804"/>
              </a:solidFill>
              <a:latin typeface="Arial"/>
              <a:cs typeface="Arial"/>
            </a:endParaRPr>
          </a:p>
          <a:p>
            <a:pPr marL="50800">
              <a:lnSpc>
                <a:spcPct val="100000"/>
              </a:lnSpc>
              <a:spcBef>
                <a:spcPts val="5"/>
              </a:spcBef>
            </a:pPr>
            <a:r>
              <a:rPr lang="en-US" sz="2750" dirty="0">
                <a:solidFill>
                  <a:srgbClr val="0C0804"/>
                </a:solidFill>
                <a:latin typeface="Arial"/>
                <a:cs typeface="Arial"/>
              </a:rPr>
              <a:t>CEO</a:t>
            </a:r>
            <a:r>
              <a:rPr lang="en-US" sz="2750" spc="150" dirty="0">
                <a:solidFill>
                  <a:srgbClr val="0C0804"/>
                </a:solidFill>
                <a:latin typeface="Arial"/>
                <a:cs typeface="Arial"/>
              </a:rPr>
              <a:t> </a:t>
            </a:r>
            <a:r>
              <a:rPr lang="en-US" sz="2750" dirty="0">
                <a:solidFill>
                  <a:srgbClr val="0C0804"/>
                </a:solidFill>
                <a:latin typeface="Arial"/>
                <a:cs typeface="Arial"/>
              </a:rPr>
              <a:t>Fraud</a:t>
            </a:r>
            <a:r>
              <a:rPr lang="en-US" sz="2750" spc="170" dirty="0">
                <a:solidFill>
                  <a:srgbClr val="0C0804"/>
                </a:solidFill>
                <a:latin typeface="Arial"/>
                <a:cs typeface="Arial"/>
              </a:rPr>
              <a:t> </a:t>
            </a:r>
            <a:r>
              <a:rPr lang="en-US" sz="2750" dirty="0">
                <a:solidFill>
                  <a:srgbClr val="0C0804"/>
                </a:solidFill>
                <a:latin typeface="Arial"/>
                <a:cs typeface="Arial"/>
              </a:rPr>
              <a:t>happens</a:t>
            </a:r>
            <a:r>
              <a:rPr lang="en-US" sz="2750" spc="175" dirty="0">
                <a:solidFill>
                  <a:srgbClr val="0C0804"/>
                </a:solidFill>
                <a:latin typeface="Arial"/>
                <a:cs typeface="Arial"/>
              </a:rPr>
              <a:t> </a:t>
            </a:r>
            <a:r>
              <a:rPr lang="en-US" sz="2750" dirty="0">
                <a:solidFill>
                  <a:srgbClr val="0C0804"/>
                </a:solidFill>
                <a:latin typeface="Arial"/>
                <a:cs typeface="Arial"/>
              </a:rPr>
              <a:t>when</a:t>
            </a:r>
            <a:r>
              <a:rPr lang="en-US" sz="2750" spc="165" dirty="0">
                <a:solidFill>
                  <a:srgbClr val="0C0804"/>
                </a:solidFill>
                <a:latin typeface="Arial"/>
                <a:cs typeface="Arial"/>
              </a:rPr>
              <a:t> </a:t>
            </a:r>
            <a:r>
              <a:rPr lang="en-US" sz="2750" dirty="0">
                <a:solidFill>
                  <a:srgbClr val="0C0804"/>
                </a:solidFill>
                <a:latin typeface="Arial"/>
                <a:cs typeface="Arial"/>
              </a:rPr>
              <a:t>cybercriminals</a:t>
            </a:r>
            <a:r>
              <a:rPr lang="en-US" sz="2750" spc="175" dirty="0">
                <a:solidFill>
                  <a:srgbClr val="0C0804"/>
                </a:solidFill>
                <a:latin typeface="Arial"/>
                <a:cs typeface="Arial"/>
              </a:rPr>
              <a:t> </a:t>
            </a:r>
            <a:r>
              <a:rPr lang="en-US" sz="2750" spc="-10" dirty="0">
                <a:solidFill>
                  <a:srgbClr val="0C0804"/>
                </a:solidFill>
                <a:latin typeface="Arial"/>
                <a:cs typeface="Arial"/>
              </a:rPr>
              <a:t>impersonate</a:t>
            </a:r>
            <a:endParaRPr sz="2750" dirty="0">
              <a:latin typeface="Arial"/>
              <a:cs typeface="Arial"/>
            </a:endParaRPr>
          </a:p>
          <a:p>
            <a:pPr marL="50800" marR="280670">
              <a:lnSpc>
                <a:spcPct val="102299"/>
              </a:lnSpc>
              <a:spcBef>
                <a:spcPts val="5"/>
              </a:spcBef>
            </a:pPr>
            <a:r>
              <a:rPr lang="en-US" sz="2750" dirty="0">
                <a:solidFill>
                  <a:srgbClr val="0C0804"/>
                </a:solidFill>
                <a:latin typeface="Arial"/>
                <a:cs typeface="Arial"/>
              </a:rPr>
              <a:t>executives</a:t>
            </a:r>
            <a:r>
              <a:rPr lang="en-US" sz="2750" spc="145" dirty="0">
                <a:solidFill>
                  <a:srgbClr val="0C0804"/>
                </a:solidFill>
                <a:latin typeface="Arial"/>
                <a:cs typeface="Arial"/>
              </a:rPr>
              <a:t> </a:t>
            </a:r>
            <a:r>
              <a:rPr lang="en-US" sz="2750" dirty="0">
                <a:solidFill>
                  <a:srgbClr val="0C0804"/>
                </a:solidFill>
                <a:latin typeface="Arial"/>
                <a:cs typeface="Arial"/>
              </a:rPr>
              <a:t>and</a:t>
            </a:r>
            <a:r>
              <a:rPr lang="en-US" sz="2750" spc="140" dirty="0">
                <a:solidFill>
                  <a:srgbClr val="0C0804"/>
                </a:solidFill>
                <a:latin typeface="Arial"/>
                <a:cs typeface="Arial"/>
              </a:rPr>
              <a:t> </a:t>
            </a:r>
            <a:r>
              <a:rPr lang="en-US" sz="2750" dirty="0">
                <a:solidFill>
                  <a:srgbClr val="0C0804"/>
                </a:solidFill>
                <a:latin typeface="Arial"/>
                <a:cs typeface="Arial"/>
              </a:rPr>
              <a:t>trick</a:t>
            </a:r>
            <a:r>
              <a:rPr lang="en-US" sz="2750" spc="150" dirty="0">
                <a:solidFill>
                  <a:srgbClr val="0C0804"/>
                </a:solidFill>
                <a:latin typeface="Arial"/>
                <a:cs typeface="Arial"/>
              </a:rPr>
              <a:t> </a:t>
            </a:r>
            <a:r>
              <a:rPr lang="en-US" sz="2750" dirty="0">
                <a:solidFill>
                  <a:srgbClr val="0C0804"/>
                </a:solidFill>
                <a:latin typeface="Arial"/>
                <a:cs typeface="Arial"/>
              </a:rPr>
              <a:t>other</a:t>
            </a:r>
            <a:r>
              <a:rPr lang="en-US" sz="2750" spc="80" dirty="0">
                <a:solidFill>
                  <a:srgbClr val="0C0804"/>
                </a:solidFill>
                <a:latin typeface="Arial"/>
                <a:cs typeface="Arial"/>
              </a:rPr>
              <a:t> </a:t>
            </a:r>
            <a:r>
              <a:rPr lang="en-US" sz="2750" dirty="0">
                <a:solidFill>
                  <a:srgbClr val="0C0804"/>
                </a:solidFill>
                <a:latin typeface="Arial"/>
                <a:cs typeface="Arial"/>
              </a:rPr>
              <a:t>employees</a:t>
            </a:r>
            <a:r>
              <a:rPr lang="en-US" sz="2750" spc="145" dirty="0">
                <a:solidFill>
                  <a:srgbClr val="0C0804"/>
                </a:solidFill>
                <a:latin typeface="Arial"/>
                <a:cs typeface="Arial"/>
              </a:rPr>
              <a:t> </a:t>
            </a:r>
            <a:r>
              <a:rPr lang="en-US" sz="2750" dirty="0">
                <a:solidFill>
                  <a:srgbClr val="0C0804"/>
                </a:solidFill>
                <a:latin typeface="Arial"/>
                <a:cs typeface="Arial"/>
              </a:rPr>
              <a:t>into</a:t>
            </a:r>
            <a:r>
              <a:rPr lang="en-US" sz="2750" spc="140" dirty="0">
                <a:solidFill>
                  <a:srgbClr val="0C0804"/>
                </a:solidFill>
                <a:latin typeface="Arial"/>
                <a:cs typeface="Arial"/>
              </a:rPr>
              <a:t> </a:t>
            </a:r>
            <a:r>
              <a:rPr lang="en-US" sz="2750" spc="-10" dirty="0">
                <a:solidFill>
                  <a:srgbClr val="0C0804"/>
                </a:solidFill>
                <a:latin typeface="Arial"/>
                <a:cs typeface="Arial"/>
              </a:rPr>
              <a:t>executing </a:t>
            </a:r>
            <a:r>
              <a:rPr lang="en-US" sz="2750" dirty="0">
                <a:solidFill>
                  <a:srgbClr val="0C0804"/>
                </a:solidFill>
                <a:latin typeface="Arial"/>
                <a:cs typeface="Arial"/>
              </a:rPr>
              <a:t>unauthorized</a:t>
            </a:r>
            <a:r>
              <a:rPr lang="en-US" sz="2750" spc="140" dirty="0">
                <a:solidFill>
                  <a:srgbClr val="0C0804"/>
                </a:solidFill>
                <a:latin typeface="Arial"/>
                <a:cs typeface="Arial"/>
              </a:rPr>
              <a:t> </a:t>
            </a:r>
            <a:r>
              <a:rPr lang="en-US" sz="2750" dirty="0">
                <a:solidFill>
                  <a:srgbClr val="0C0804"/>
                </a:solidFill>
                <a:latin typeface="Arial"/>
                <a:cs typeface="Arial"/>
              </a:rPr>
              <a:t>wire</a:t>
            </a:r>
            <a:r>
              <a:rPr lang="en-US" sz="2750" spc="145" dirty="0">
                <a:solidFill>
                  <a:srgbClr val="0C0804"/>
                </a:solidFill>
                <a:latin typeface="Arial"/>
                <a:cs typeface="Arial"/>
              </a:rPr>
              <a:t> </a:t>
            </a:r>
            <a:r>
              <a:rPr lang="en-US" sz="2750" dirty="0">
                <a:solidFill>
                  <a:srgbClr val="0C0804"/>
                </a:solidFill>
                <a:latin typeface="Arial"/>
                <a:cs typeface="Arial"/>
              </a:rPr>
              <a:t>transfers</a:t>
            </a:r>
            <a:r>
              <a:rPr lang="en-US" sz="2750" spc="155" dirty="0">
                <a:solidFill>
                  <a:srgbClr val="0C0804"/>
                </a:solidFill>
                <a:latin typeface="Arial"/>
                <a:cs typeface="Arial"/>
              </a:rPr>
              <a:t> </a:t>
            </a:r>
            <a:r>
              <a:rPr lang="en-US" sz="2750" dirty="0">
                <a:solidFill>
                  <a:srgbClr val="0C0804"/>
                </a:solidFill>
                <a:latin typeface="Arial"/>
                <a:cs typeface="Arial"/>
              </a:rPr>
              <a:t>or</a:t>
            </a:r>
            <a:r>
              <a:rPr lang="en-US" sz="2750" spc="90" dirty="0">
                <a:solidFill>
                  <a:srgbClr val="0C0804"/>
                </a:solidFill>
                <a:latin typeface="Arial"/>
                <a:cs typeface="Arial"/>
              </a:rPr>
              <a:t> </a:t>
            </a:r>
            <a:r>
              <a:rPr lang="en-US" sz="2750" dirty="0">
                <a:solidFill>
                  <a:srgbClr val="0C0804"/>
                </a:solidFill>
                <a:latin typeface="Arial"/>
                <a:cs typeface="Arial"/>
              </a:rPr>
              <a:t>sending</a:t>
            </a:r>
            <a:r>
              <a:rPr lang="en-US" sz="2750" spc="150" dirty="0">
                <a:solidFill>
                  <a:srgbClr val="0C0804"/>
                </a:solidFill>
                <a:latin typeface="Arial"/>
                <a:cs typeface="Arial"/>
              </a:rPr>
              <a:t> </a:t>
            </a:r>
            <a:r>
              <a:rPr lang="en-US" sz="2750" dirty="0">
                <a:solidFill>
                  <a:srgbClr val="0C0804"/>
                </a:solidFill>
                <a:latin typeface="Arial"/>
                <a:cs typeface="Arial"/>
              </a:rPr>
              <a:t>tax</a:t>
            </a:r>
            <a:r>
              <a:rPr lang="en-US" sz="2750" spc="155" dirty="0">
                <a:solidFill>
                  <a:srgbClr val="0C0804"/>
                </a:solidFill>
                <a:latin typeface="Arial"/>
                <a:cs typeface="Arial"/>
              </a:rPr>
              <a:t> </a:t>
            </a:r>
            <a:r>
              <a:rPr lang="en-US" sz="2750" spc="-10" dirty="0">
                <a:solidFill>
                  <a:srgbClr val="0C0804"/>
                </a:solidFill>
                <a:latin typeface="Arial"/>
                <a:cs typeface="Arial"/>
              </a:rPr>
              <a:t>information.</a:t>
            </a:r>
            <a:endParaRPr sz="2750" dirty="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4" name="object 4"/>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algn="l">
              <a:lnSpc>
                <a:spcPct val="100000"/>
              </a:lnSpc>
              <a:spcBef>
                <a:spcPts val="130"/>
              </a:spcBef>
            </a:pPr>
            <a:r>
              <a:rPr lang="en-US" sz="6000" b="1">
                <a:solidFill>
                  <a:srgbClr val="FFFFFF"/>
                </a:solidFill>
                <a:latin typeface="Arial"/>
                <a:cs typeface="Arial"/>
              </a:rPr>
              <a:t>PROTECTING YOUR CHAPTER’S ASSETS</a:t>
            </a:r>
            <a:endParaRPr lang="en-US" sz="6000" b="1" dirty="0">
              <a:solidFill>
                <a:srgbClr val="FFFFFF"/>
              </a:solidFill>
              <a:latin typeface="Arial"/>
              <a:cs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sp>
        <p:nvSpPr>
          <p:cNvPr id="5" name="object 5"/>
          <p:cNvSpPr txBox="1"/>
          <p:nvPr/>
        </p:nvSpPr>
        <p:spPr>
          <a:xfrm>
            <a:off x="1376044" y="3007817"/>
            <a:ext cx="14942185" cy="6546023"/>
          </a:xfrm>
          <a:prstGeom prst="rect">
            <a:avLst/>
          </a:prstGeom>
        </p:spPr>
        <p:txBody>
          <a:bodyPr vert="horz" wrap="square" lIns="0" tIns="15875" rIns="0" bIns="0" rtlCol="0">
            <a:spAutoFit/>
          </a:bodyPr>
          <a:lstStyle/>
          <a:p>
            <a:pPr marL="12700">
              <a:lnSpc>
                <a:spcPct val="100000"/>
              </a:lnSpc>
              <a:spcBef>
                <a:spcPts val="125"/>
              </a:spcBef>
            </a:pPr>
            <a:r>
              <a:rPr lang="en-US" sz="4160" b="1">
                <a:solidFill>
                  <a:srgbClr val="0A5A8C"/>
                </a:solidFill>
                <a:latin typeface="Arial"/>
                <a:cs typeface="Arial"/>
              </a:rPr>
              <a:t>About</a:t>
            </a:r>
            <a:r>
              <a:rPr lang="en-US" sz="4160" b="1" spc="60">
                <a:solidFill>
                  <a:srgbClr val="0A5A8C"/>
                </a:solidFill>
                <a:latin typeface="Arial"/>
                <a:cs typeface="Arial"/>
              </a:rPr>
              <a:t> </a:t>
            </a:r>
            <a:r>
              <a:rPr lang="en-US" sz="4160" b="1">
                <a:solidFill>
                  <a:srgbClr val="0A5A8C"/>
                </a:solidFill>
                <a:latin typeface="Arial"/>
                <a:cs typeface="Arial"/>
              </a:rPr>
              <a:t>the</a:t>
            </a:r>
            <a:r>
              <a:rPr lang="en-US" sz="4160" b="1" spc="175">
                <a:solidFill>
                  <a:srgbClr val="0A5A8C"/>
                </a:solidFill>
                <a:latin typeface="Arial"/>
                <a:cs typeface="Arial"/>
              </a:rPr>
              <a:t> </a:t>
            </a:r>
            <a:r>
              <a:rPr lang="en-US" sz="4160" b="1">
                <a:solidFill>
                  <a:srgbClr val="0A5A8C"/>
                </a:solidFill>
                <a:latin typeface="Arial"/>
                <a:cs typeface="Arial"/>
              </a:rPr>
              <a:t>PCI</a:t>
            </a:r>
            <a:r>
              <a:rPr lang="en-US" sz="4160" b="1" spc="85">
                <a:solidFill>
                  <a:srgbClr val="0A5A8C"/>
                </a:solidFill>
                <a:latin typeface="Arial"/>
                <a:cs typeface="Arial"/>
              </a:rPr>
              <a:t> </a:t>
            </a:r>
            <a:r>
              <a:rPr lang="en-US" sz="4160" b="1">
                <a:solidFill>
                  <a:srgbClr val="0A5A8C"/>
                </a:solidFill>
                <a:latin typeface="Arial"/>
                <a:cs typeface="Arial"/>
              </a:rPr>
              <a:t>Data</a:t>
            </a:r>
            <a:r>
              <a:rPr lang="en-US" sz="4160" b="1" spc="90">
                <a:solidFill>
                  <a:srgbClr val="0A5A8C"/>
                </a:solidFill>
                <a:latin typeface="Arial"/>
                <a:cs typeface="Arial"/>
              </a:rPr>
              <a:t> </a:t>
            </a:r>
            <a:r>
              <a:rPr lang="en-US" sz="4160" b="1">
                <a:solidFill>
                  <a:srgbClr val="0A5A8C"/>
                </a:solidFill>
                <a:latin typeface="Arial"/>
                <a:cs typeface="Arial"/>
              </a:rPr>
              <a:t>Security</a:t>
            </a:r>
            <a:r>
              <a:rPr lang="en-US" sz="4160" b="1" spc="90">
                <a:solidFill>
                  <a:srgbClr val="0A5A8C"/>
                </a:solidFill>
                <a:latin typeface="Arial"/>
                <a:cs typeface="Arial"/>
              </a:rPr>
              <a:t> </a:t>
            </a:r>
            <a:r>
              <a:rPr lang="en-US" sz="4160" b="1" spc="-10">
                <a:solidFill>
                  <a:srgbClr val="0A5A8C"/>
                </a:solidFill>
                <a:latin typeface="Arial"/>
                <a:cs typeface="Arial"/>
              </a:rPr>
              <a:t>Standard</a:t>
            </a:r>
            <a:endParaRPr lang="en-US" sz="4160">
              <a:latin typeface="Arial"/>
              <a:cs typeface="Arial"/>
            </a:endParaRPr>
          </a:p>
          <a:p>
            <a:pPr marL="12700" marR="5080">
              <a:lnSpc>
                <a:spcPct val="101600"/>
              </a:lnSpc>
              <a:spcBef>
                <a:spcPts val="5"/>
              </a:spcBef>
            </a:pPr>
            <a:r>
              <a:rPr lang="en-US" sz="4160" u="heavy">
                <a:solidFill>
                  <a:srgbClr val="0000FF"/>
                </a:solidFill>
                <a:uFill>
                  <a:solidFill>
                    <a:srgbClr val="0000FF"/>
                  </a:solidFill>
                </a:uFill>
                <a:latin typeface="Arial"/>
                <a:cs typeface="Arial"/>
                <a:hlinkClick r:id="rId2"/>
              </a:rPr>
              <a:t>https://www.globalpaymentsinc.com/en-us/customer-center/customer-</a:t>
            </a:r>
            <a:r>
              <a:rPr lang="en-US" sz="4160" u="heavy" spc="-10">
                <a:solidFill>
                  <a:srgbClr val="0000FF"/>
                </a:solidFill>
                <a:uFill>
                  <a:solidFill>
                    <a:srgbClr val="0000FF"/>
                  </a:solidFill>
                </a:uFill>
                <a:latin typeface="Arial"/>
                <a:cs typeface="Arial"/>
                <a:hlinkClick r:id="rId2"/>
              </a:rPr>
              <a:t>support/pci-</a:t>
            </a:r>
            <a:r>
              <a:rPr lang="en-US" sz="4160" spc="-10">
                <a:solidFill>
                  <a:srgbClr val="0000FF"/>
                </a:solidFill>
                <a:latin typeface="Arial"/>
                <a:cs typeface="Arial"/>
              </a:rPr>
              <a:t> </a:t>
            </a:r>
            <a:r>
              <a:rPr lang="en-US" sz="4160" u="heavy">
                <a:solidFill>
                  <a:srgbClr val="0000FF"/>
                </a:solidFill>
                <a:uFill>
                  <a:solidFill>
                    <a:srgbClr val="0000FF"/>
                  </a:solidFill>
                </a:uFill>
                <a:latin typeface="Arial"/>
                <a:cs typeface="Arial"/>
                <a:hlinkClick r:id="rId2"/>
              </a:rPr>
              <a:t>data-security-</a:t>
            </a:r>
            <a:r>
              <a:rPr lang="en-US" sz="4160" u="heavy" spc="-10">
                <a:solidFill>
                  <a:srgbClr val="0000FF"/>
                </a:solidFill>
                <a:uFill>
                  <a:solidFill>
                    <a:srgbClr val="0000FF"/>
                  </a:solidFill>
                </a:uFill>
                <a:latin typeface="Arial"/>
                <a:cs typeface="Arial"/>
                <a:hlinkClick r:id="rId2"/>
              </a:rPr>
              <a:t>standard</a:t>
            </a:r>
            <a:endParaRPr lang="en-US" sz="4160">
              <a:latin typeface="Arial"/>
              <a:cs typeface="Arial"/>
            </a:endParaRPr>
          </a:p>
          <a:p>
            <a:pPr>
              <a:lnSpc>
                <a:spcPct val="100000"/>
              </a:lnSpc>
              <a:spcBef>
                <a:spcPts val="285"/>
              </a:spcBef>
            </a:pPr>
            <a:endParaRPr lang="en-US" sz="4160">
              <a:latin typeface="Arial"/>
              <a:cs typeface="Arial"/>
            </a:endParaRPr>
          </a:p>
          <a:p>
            <a:pPr marL="12700">
              <a:lnSpc>
                <a:spcPct val="100000"/>
              </a:lnSpc>
              <a:spcBef>
                <a:spcPts val="5"/>
              </a:spcBef>
            </a:pPr>
            <a:r>
              <a:rPr lang="en-US" sz="4160" b="1">
                <a:solidFill>
                  <a:srgbClr val="0A5A8C"/>
                </a:solidFill>
                <a:latin typeface="Arial"/>
                <a:cs typeface="Arial"/>
              </a:rPr>
              <a:t>PCI</a:t>
            </a:r>
            <a:r>
              <a:rPr lang="en-US" sz="4160" b="1" spc="125">
                <a:solidFill>
                  <a:srgbClr val="0A5A8C"/>
                </a:solidFill>
                <a:latin typeface="Arial"/>
                <a:cs typeface="Arial"/>
              </a:rPr>
              <a:t> </a:t>
            </a:r>
            <a:r>
              <a:rPr lang="en-US" sz="4160" b="1">
                <a:solidFill>
                  <a:srgbClr val="0A5A8C"/>
                </a:solidFill>
                <a:latin typeface="Arial"/>
                <a:cs typeface="Arial"/>
              </a:rPr>
              <a:t>Compliance</a:t>
            </a:r>
            <a:r>
              <a:rPr lang="en-US" sz="4160" b="1" spc="130">
                <a:solidFill>
                  <a:srgbClr val="0A5A8C"/>
                </a:solidFill>
                <a:latin typeface="Arial"/>
                <a:cs typeface="Arial"/>
              </a:rPr>
              <a:t> </a:t>
            </a:r>
            <a:r>
              <a:rPr lang="en-US" sz="4160" b="1" spc="-10">
                <a:solidFill>
                  <a:srgbClr val="0A5A8C"/>
                </a:solidFill>
                <a:latin typeface="Arial"/>
                <a:cs typeface="Arial"/>
              </a:rPr>
              <a:t>Guide</a:t>
            </a:r>
            <a:endParaRPr lang="en-US" sz="4160">
              <a:latin typeface="Arial"/>
              <a:cs typeface="Arial"/>
            </a:endParaRPr>
          </a:p>
          <a:p>
            <a:pPr marL="12700">
              <a:lnSpc>
                <a:spcPct val="100000"/>
              </a:lnSpc>
              <a:spcBef>
                <a:spcPts val="60"/>
              </a:spcBef>
            </a:pPr>
            <a:r>
              <a:rPr lang="en-US" sz="4160" u="heavy" spc="-10">
                <a:solidFill>
                  <a:srgbClr val="0000FF"/>
                </a:solidFill>
                <a:uFill>
                  <a:solidFill>
                    <a:srgbClr val="0000FF"/>
                  </a:solidFill>
                </a:uFill>
                <a:latin typeface="Arial"/>
                <a:cs typeface="Arial"/>
                <a:hlinkClick r:id="rId3"/>
              </a:rPr>
              <a:t>https://www.pcicomplianceguide.org/faq/</a:t>
            </a:r>
            <a:endParaRPr lang="en-US" sz="4160">
              <a:latin typeface="Arial"/>
              <a:cs typeface="Arial"/>
            </a:endParaRPr>
          </a:p>
          <a:p>
            <a:pPr>
              <a:lnSpc>
                <a:spcPct val="100000"/>
              </a:lnSpc>
              <a:spcBef>
                <a:spcPts val="285"/>
              </a:spcBef>
            </a:pPr>
            <a:endParaRPr lang="en-US" sz="4160">
              <a:latin typeface="Arial"/>
              <a:cs typeface="Arial"/>
            </a:endParaRPr>
          </a:p>
          <a:p>
            <a:pPr marL="12700">
              <a:lnSpc>
                <a:spcPct val="100000"/>
              </a:lnSpc>
              <a:spcBef>
                <a:spcPts val="5"/>
              </a:spcBef>
            </a:pPr>
            <a:r>
              <a:rPr lang="en-US" sz="4160" b="1">
                <a:solidFill>
                  <a:srgbClr val="0A5A8C"/>
                </a:solidFill>
                <a:latin typeface="Arial"/>
                <a:cs typeface="Arial"/>
              </a:rPr>
              <a:t>CEO</a:t>
            </a:r>
            <a:r>
              <a:rPr lang="en-US" sz="4160" b="1" spc="135">
                <a:solidFill>
                  <a:srgbClr val="0A5A8C"/>
                </a:solidFill>
                <a:latin typeface="Arial"/>
                <a:cs typeface="Arial"/>
              </a:rPr>
              <a:t> </a:t>
            </a:r>
            <a:r>
              <a:rPr lang="en-US" sz="4160" b="1">
                <a:solidFill>
                  <a:srgbClr val="0A5A8C"/>
                </a:solidFill>
                <a:latin typeface="Arial"/>
                <a:cs typeface="Arial"/>
              </a:rPr>
              <a:t>Fraud,</a:t>
            </a:r>
            <a:r>
              <a:rPr lang="en-US" sz="4160" b="1" spc="95">
                <a:solidFill>
                  <a:srgbClr val="0A5A8C"/>
                </a:solidFill>
                <a:latin typeface="Arial"/>
                <a:cs typeface="Arial"/>
              </a:rPr>
              <a:t> </a:t>
            </a:r>
            <a:r>
              <a:rPr lang="en-US" sz="4160" b="1">
                <a:solidFill>
                  <a:srgbClr val="0A5A8C"/>
                </a:solidFill>
                <a:latin typeface="Arial"/>
                <a:cs typeface="Arial"/>
              </a:rPr>
              <a:t>aka</a:t>
            </a:r>
            <a:r>
              <a:rPr lang="en-US" sz="4160" b="1" spc="105">
                <a:solidFill>
                  <a:srgbClr val="0A5A8C"/>
                </a:solidFill>
                <a:latin typeface="Arial"/>
                <a:cs typeface="Arial"/>
              </a:rPr>
              <a:t> </a:t>
            </a:r>
            <a:r>
              <a:rPr lang="en-US" sz="4160" b="1">
                <a:solidFill>
                  <a:srgbClr val="0A5A8C"/>
                </a:solidFill>
                <a:latin typeface="Arial"/>
                <a:cs typeface="Arial"/>
              </a:rPr>
              <a:t>Business</a:t>
            </a:r>
            <a:r>
              <a:rPr lang="en-US" sz="4160" b="1" spc="100">
                <a:solidFill>
                  <a:srgbClr val="0A5A8C"/>
                </a:solidFill>
                <a:latin typeface="Arial"/>
                <a:cs typeface="Arial"/>
              </a:rPr>
              <a:t> </a:t>
            </a:r>
            <a:r>
              <a:rPr lang="en-US" sz="4160" b="1">
                <a:solidFill>
                  <a:srgbClr val="0A5A8C"/>
                </a:solidFill>
                <a:latin typeface="Arial"/>
                <a:cs typeface="Arial"/>
              </a:rPr>
              <a:t>Email</a:t>
            </a:r>
            <a:r>
              <a:rPr lang="en-US" sz="4160" b="1" spc="110">
                <a:solidFill>
                  <a:srgbClr val="0A5A8C"/>
                </a:solidFill>
                <a:latin typeface="Arial"/>
                <a:cs typeface="Arial"/>
              </a:rPr>
              <a:t> </a:t>
            </a:r>
            <a:r>
              <a:rPr lang="en-US" sz="4160" b="1" spc="-10">
                <a:solidFill>
                  <a:srgbClr val="0A5A8C"/>
                </a:solidFill>
                <a:latin typeface="Arial"/>
                <a:cs typeface="Arial"/>
              </a:rPr>
              <a:t>Compromise</a:t>
            </a:r>
            <a:endParaRPr lang="en-US" sz="4160">
              <a:latin typeface="Arial"/>
              <a:cs typeface="Arial"/>
            </a:endParaRPr>
          </a:p>
          <a:p>
            <a:pPr marL="12700">
              <a:lnSpc>
                <a:spcPct val="100000"/>
              </a:lnSpc>
              <a:spcBef>
                <a:spcPts val="65"/>
              </a:spcBef>
            </a:pPr>
            <a:r>
              <a:rPr lang="en-US" sz="4160" u="heavy">
                <a:solidFill>
                  <a:srgbClr val="0000FF"/>
                </a:solidFill>
                <a:uFill>
                  <a:solidFill>
                    <a:srgbClr val="0000FF"/>
                  </a:solidFill>
                </a:uFill>
                <a:latin typeface="Arial"/>
                <a:cs typeface="Arial"/>
                <a:hlinkClick r:id="rId4"/>
              </a:rPr>
              <a:t>https://www.fbi.gov/news/stories/business-e-mail-compromise-on-the-</a:t>
            </a:r>
            <a:r>
              <a:rPr lang="en-US" sz="4160" u="heavy" spc="-20">
                <a:solidFill>
                  <a:srgbClr val="0000FF"/>
                </a:solidFill>
                <a:uFill>
                  <a:solidFill>
                    <a:srgbClr val="0000FF"/>
                  </a:solidFill>
                </a:uFill>
                <a:latin typeface="Arial"/>
                <a:cs typeface="Arial"/>
                <a:hlinkClick r:id="rId4"/>
              </a:rPr>
              <a:t>rise</a:t>
            </a:r>
            <a:endParaRPr lang="en-US" sz="416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4" name="object 4"/>
          <p:cNvSpPr txBox="1">
            <a:spLocks noGrp="1"/>
          </p:cNvSpPr>
          <p:nvPr>
            <p:ph type="title"/>
          </p:nvPr>
        </p:nvSpPr>
        <p:spPr>
          <a:xfrm>
            <a:off x="377190" y="0"/>
            <a:ext cx="17533619" cy="1828800"/>
          </a:xfrm>
          <a:prstGeom prst="rect">
            <a:avLst/>
          </a:prstGeom>
        </p:spPr>
        <p:txBody>
          <a:bodyPr vert="horz" wrap="square" lIns="0" tIns="0" rIns="0" bIns="0" rtlCol="0" anchor="ctr"/>
          <a:lstStyle/>
          <a:p>
            <a:pPr marL="602615" algn="l">
              <a:lnSpc>
                <a:spcPct val="100000"/>
              </a:lnSpc>
              <a:spcBef>
                <a:spcPts val="130"/>
              </a:spcBef>
            </a:pPr>
            <a:r>
              <a:rPr lang="en-US" sz="6000" b="1">
                <a:solidFill>
                  <a:srgbClr val="FFFFFF"/>
                </a:solidFill>
              </a:rPr>
              <a:t>COMPLIANCE AND SECURITY INFORMATION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8287999" cy="10286997"/>
            <a:chOff x="0" y="0"/>
            <a:chExt cx="18287999" cy="10286997"/>
          </a:xfrm>
        </p:grpSpPr>
        <p:pic>
          <p:nvPicPr>
            <p:cNvPr id="3" name="object 3"/>
            <p:cNvPicPr/>
            <p:nvPr/>
          </p:nvPicPr>
          <p:blipFill>
            <a:blip r:embed="rId2" cstate="print"/>
            <a:stretch>
              <a:fillRect/>
            </a:stretch>
          </p:blipFill>
          <p:spPr>
            <a:xfrm>
              <a:off x="0" y="0"/>
              <a:ext cx="18287999" cy="10286997"/>
            </a:xfrm>
            <a:prstGeom prst="rect">
              <a:avLst/>
            </a:prstGeom>
          </p:spPr>
        </p:pic>
        <p:sp>
          <p:nvSpPr>
            <p:cNvPr id="4" name="object 4"/>
            <p:cNvSpPr/>
            <p:nvPr/>
          </p:nvSpPr>
          <p:spPr>
            <a:xfrm>
              <a:off x="3867150" y="2200275"/>
              <a:ext cx="11010900" cy="9525"/>
            </a:xfrm>
            <a:custGeom>
              <a:avLst/>
              <a:gdLst/>
              <a:ahLst/>
              <a:cxnLst/>
              <a:rect l="l" t="t" r="r" b="b"/>
              <a:pathLst>
                <a:path w="11010900" h="9525">
                  <a:moveTo>
                    <a:pt x="11010900" y="0"/>
                  </a:moveTo>
                  <a:lnTo>
                    <a:pt x="0" y="0"/>
                  </a:lnTo>
                  <a:lnTo>
                    <a:pt x="0" y="9525"/>
                  </a:lnTo>
                  <a:lnTo>
                    <a:pt x="11010900" y="9525"/>
                  </a:lnTo>
                  <a:lnTo>
                    <a:pt x="11010900" y="0"/>
                  </a:lnTo>
                  <a:close/>
                </a:path>
              </a:pathLst>
            </a:custGeom>
            <a:solidFill>
              <a:srgbClr val="FFFFFF"/>
            </a:solidFill>
          </p:spPr>
          <p:txBody>
            <a:bodyPr wrap="square" lIns="0" tIns="0" rIns="0" bIns="0" rtlCol="0"/>
            <a:lstStyle/>
            <a:p>
              <a:endParaRPr/>
            </a:p>
          </p:txBody>
        </p:sp>
      </p:grpSp>
      <p:sp>
        <p:nvSpPr>
          <p:cNvPr id="951" name="White BG"/>
          <p:cNvSpPr/>
          <p:nvPr/>
        </p:nvSpPr>
        <p:spPr>
          <a:xfrm>
            <a:off x="0" y="0"/>
            <a:ext cx="18288000" cy="10287000"/>
          </a:xfrm>
          <a:prstGeom prst="rect">
            <a:avLst/>
          </a:prstGeom>
          <a:solidFill>
            <a:srgbClr val="FFFFFF"/>
          </a:solidFill>
          <a:ln>
            <a:noFill/>
          </a:ln>
        </p:spPr>
        <p:txBody>
          <a:bodyPr/>
          <a:lstStyle/>
          <a:p>
            <a:endParaRPr dirty="0"/>
          </a:p>
        </p:txBody>
      </p:sp>
      <p:sp>
        <p:nvSpPr>
          <p:cNvPr id="9" name="object 9"/>
          <p:cNvSpPr txBox="1"/>
          <p:nvPr/>
        </p:nvSpPr>
        <p:spPr>
          <a:xfrm>
            <a:off x="1970404" y="2460156"/>
            <a:ext cx="15022830" cy="1223412"/>
          </a:xfrm>
          <a:prstGeom prst="rect">
            <a:avLst/>
          </a:prstGeom>
        </p:spPr>
        <p:txBody>
          <a:bodyPr vert="horz" wrap="square" lIns="0" tIns="7620" rIns="0" bIns="0" rtlCol="0">
            <a:spAutoFit/>
          </a:bodyPr>
          <a:lstStyle/>
          <a:p>
            <a:pPr>
              <a:lnSpc>
                <a:spcPct val="100000"/>
              </a:lnSpc>
            </a:pPr>
            <a:r>
              <a:rPr lang="en-US" sz="3950" dirty="0">
                <a:latin typeface="Arial"/>
                <a:cs typeface="Arial"/>
              </a:rPr>
              <a:t>Primary</a:t>
            </a:r>
            <a:r>
              <a:rPr lang="en-US" sz="3950">
                <a:latin typeface="Arial"/>
                <a:cs typeface="Arial"/>
              </a:rPr>
              <a:t> </a:t>
            </a:r>
            <a:r>
              <a:rPr lang="en-US" sz="3950" dirty="0">
                <a:latin typeface="Arial"/>
                <a:cs typeface="Arial"/>
              </a:rPr>
              <a:t>responsibility</a:t>
            </a:r>
            <a:r>
              <a:rPr lang="en-US" sz="3950">
                <a:latin typeface="Arial"/>
                <a:cs typeface="Arial"/>
              </a:rPr>
              <a:t> </a:t>
            </a:r>
            <a:r>
              <a:rPr lang="en-US" sz="3950" dirty="0">
                <a:latin typeface="Arial"/>
                <a:cs typeface="Arial"/>
              </a:rPr>
              <a:t>rests</a:t>
            </a:r>
            <a:r>
              <a:rPr lang="en-US" sz="3950">
                <a:latin typeface="Arial"/>
                <a:cs typeface="Arial"/>
              </a:rPr>
              <a:t> </a:t>
            </a:r>
            <a:r>
              <a:rPr lang="en-US" sz="3950" dirty="0">
                <a:latin typeface="Arial"/>
                <a:cs typeface="Arial"/>
              </a:rPr>
              <a:t>with the</a:t>
            </a:r>
            <a:r>
              <a:rPr lang="en-US" sz="3950">
                <a:latin typeface="Arial"/>
                <a:cs typeface="Arial"/>
              </a:rPr>
              <a:t> </a:t>
            </a:r>
            <a:r>
              <a:rPr lang="en-US" sz="3950" dirty="0">
                <a:latin typeface="Arial"/>
                <a:cs typeface="Arial"/>
              </a:rPr>
              <a:t>VP</a:t>
            </a:r>
            <a:r>
              <a:rPr lang="en-US" sz="3950">
                <a:latin typeface="Arial"/>
                <a:cs typeface="Arial"/>
              </a:rPr>
              <a:t> of </a:t>
            </a:r>
            <a:r>
              <a:rPr lang="en-US" sz="3950" dirty="0">
                <a:latin typeface="Arial"/>
                <a:cs typeface="Arial"/>
              </a:rPr>
              <a:t>Finance, however</a:t>
            </a:r>
            <a:r>
              <a:rPr lang="en-US" sz="3950">
                <a:latin typeface="Arial"/>
                <a:cs typeface="Arial"/>
              </a:rPr>
              <a:t> </a:t>
            </a:r>
            <a:r>
              <a:rPr lang="en-US" sz="3950" dirty="0">
                <a:latin typeface="Arial"/>
                <a:cs typeface="Arial"/>
              </a:rPr>
              <a:t>the Board</a:t>
            </a:r>
            <a:r>
              <a:rPr lang="en-US" sz="3950">
                <a:latin typeface="Arial"/>
                <a:cs typeface="Arial"/>
              </a:rPr>
              <a:t> </a:t>
            </a:r>
            <a:r>
              <a:rPr lang="en-US" sz="3950" dirty="0">
                <a:latin typeface="Arial"/>
                <a:cs typeface="Arial"/>
              </a:rPr>
              <a:t>of</a:t>
            </a:r>
            <a:r>
              <a:rPr lang="en-US" sz="3950">
                <a:latin typeface="Arial"/>
                <a:cs typeface="Arial"/>
              </a:rPr>
              <a:t> </a:t>
            </a:r>
            <a:r>
              <a:rPr lang="en-US" sz="3950" dirty="0">
                <a:latin typeface="Arial"/>
                <a:cs typeface="Arial"/>
              </a:rPr>
              <a:t>Directors</a:t>
            </a:r>
            <a:r>
              <a:rPr lang="en-US" sz="3950">
                <a:latin typeface="Arial"/>
                <a:cs typeface="Arial"/>
              </a:rPr>
              <a:t> is </a:t>
            </a:r>
            <a:r>
              <a:rPr lang="en-US" sz="3950" dirty="0">
                <a:latin typeface="Arial"/>
                <a:cs typeface="Arial"/>
              </a:rPr>
              <a:t>ultimately</a:t>
            </a:r>
            <a:r>
              <a:rPr lang="en-US" sz="3950">
                <a:latin typeface="Arial"/>
                <a:cs typeface="Arial"/>
              </a:rPr>
              <a:t> responsible.</a:t>
            </a:r>
          </a:p>
        </p:txBody>
      </p:sp>
      <p:sp>
        <p:nvSpPr>
          <p:cNvPr id="11" name="object 11"/>
          <p:cNvSpPr txBox="1"/>
          <p:nvPr/>
        </p:nvSpPr>
        <p:spPr>
          <a:xfrm>
            <a:off x="1808172" y="4677061"/>
            <a:ext cx="16240125" cy="1308050"/>
          </a:xfrm>
          <a:prstGeom prst="rect">
            <a:avLst/>
          </a:prstGeom>
          <a:ln>
            <a:noFill/>
          </a:ln>
        </p:spPr>
        <p:txBody>
          <a:bodyPr vert="horz" wrap="square" lIns="137160" tIns="45720" rIns="137160" bIns="45720" rtlCol="0">
            <a:spAutoFit/>
          </a:bodyPr>
          <a:lstStyle/>
          <a:p>
            <a:pPr>
              <a:lnSpc>
                <a:spcPct val="100000"/>
              </a:lnSpc>
            </a:pPr>
            <a:r>
              <a:rPr lang="en-US" sz="3950" dirty="0">
                <a:latin typeface="Arial"/>
                <a:cs typeface="Arial"/>
              </a:rPr>
              <a:t>Office</a:t>
            </a:r>
            <a:r>
              <a:rPr lang="en-US" sz="3950">
                <a:latin typeface="Arial"/>
                <a:cs typeface="Arial"/>
              </a:rPr>
              <a:t> </a:t>
            </a:r>
            <a:r>
              <a:rPr lang="en-US" sz="3950" dirty="0">
                <a:latin typeface="Arial"/>
                <a:cs typeface="Arial"/>
              </a:rPr>
              <a:t>of</a:t>
            </a:r>
            <a:r>
              <a:rPr lang="en-US" sz="3950">
                <a:latin typeface="Arial"/>
                <a:cs typeface="Arial"/>
              </a:rPr>
              <a:t> </a:t>
            </a:r>
            <a:r>
              <a:rPr lang="en-US" sz="3950" dirty="0">
                <a:latin typeface="Arial"/>
                <a:cs typeface="Arial"/>
              </a:rPr>
              <a:t>the</a:t>
            </a:r>
            <a:r>
              <a:rPr lang="en-US" sz="3950">
                <a:latin typeface="Arial"/>
                <a:cs typeface="Arial"/>
              </a:rPr>
              <a:t> </a:t>
            </a:r>
            <a:r>
              <a:rPr lang="en-US" sz="3950" dirty="0">
                <a:latin typeface="Arial"/>
                <a:cs typeface="Arial"/>
              </a:rPr>
              <a:t>President</a:t>
            </a:r>
            <a:r>
              <a:rPr lang="en-US" sz="3950">
                <a:latin typeface="Arial"/>
                <a:cs typeface="Arial"/>
              </a:rPr>
              <a:t> </a:t>
            </a:r>
            <a:r>
              <a:rPr lang="en-US" sz="3950" dirty="0">
                <a:latin typeface="Arial"/>
                <a:cs typeface="Arial"/>
              </a:rPr>
              <a:t>responsibility</a:t>
            </a:r>
            <a:r>
              <a:rPr lang="en-US" sz="3950">
                <a:latin typeface="Arial"/>
                <a:cs typeface="Arial"/>
              </a:rPr>
              <a:t> </a:t>
            </a:r>
            <a:r>
              <a:rPr lang="en-US" sz="3950" dirty="0">
                <a:latin typeface="Arial"/>
                <a:cs typeface="Arial"/>
              </a:rPr>
              <a:t>is</a:t>
            </a:r>
            <a:r>
              <a:rPr lang="en-US" sz="3950">
                <a:latin typeface="Arial"/>
                <a:cs typeface="Arial"/>
              </a:rPr>
              <a:t> </a:t>
            </a:r>
            <a:r>
              <a:rPr lang="en-US" sz="3950" dirty="0">
                <a:latin typeface="Arial"/>
                <a:cs typeface="Arial"/>
              </a:rPr>
              <a:t>to</a:t>
            </a:r>
            <a:r>
              <a:rPr lang="en-US" sz="3950">
                <a:latin typeface="Arial"/>
                <a:cs typeface="Arial"/>
              </a:rPr>
              <a:t> </a:t>
            </a:r>
            <a:r>
              <a:rPr lang="en-US" sz="3950" dirty="0">
                <a:latin typeface="Arial"/>
                <a:cs typeface="Arial"/>
              </a:rPr>
              <a:t>ensure</a:t>
            </a:r>
            <a:r>
              <a:rPr lang="en-US" sz="3950">
                <a:latin typeface="Arial"/>
                <a:cs typeface="Arial"/>
              </a:rPr>
              <a:t> </a:t>
            </a:r>
            <a:r>
              <a:rPr lang="en-US" sz="3950" dirty="0">
                <a:latin typeface="Arial"/>
                <a:cs typeface="Arial"/>
              </a:rPr>
              <a:t>timely</a:t>
            </a:r>
            <a:r>
              <a:rPr lang="en-US" sz="3950">
                <a:latin typeface="Arial"/>
                <a:cs typeface="Arial"/>
              </a:rPr>
              <a:t> </a:t>
            </a:r>
            <a:r>
              <a:rPr lang="en-US" sz="3950" dirty="0">
                <a:latin typeface="Arial"/>
                <a:cs typeface="Arial"/>
              </a:rPr>
              <a:t>and </a:t>
            </a:r>
            <a:r>
              <a:rPr lang="en-US" sz="3950">
                <a:latin typeface="Arial"/>
                <a:cs typeface="Arial"/>
              </a:rPr>
              <a:t>accurate submissions.</a:t>
            </a:r>
          </a:p>
        </p:txBody>
      </p:sp>
      <p:sp>
        <p:nvSpPr>
          <p:cNvPr id="17" name="object 17"/>
          <p:cNvSpPr txBox="1"/>
          <p:nvPr/>
        </p:nvSpPr>
        <p:spPr>
          <a:xfrm>
            <a:off x="1808172" y="6604714"/>
            <a:ext cx="15685135" cy="2444259"/>
          </a:xfrm>
          <a:prstGeom prst="rect">
            <a:avLst/>
          </a:prstGeom>
        </p:spPr>
        <p:txBody>
          <a:bodyPr vert="horz" wrap="square" lIns="0" tIns="12700" rIns="0" bIns="0" rtlCol="0">
            <a:spAutoFit/>
          </a:bodyPr>
          <a:lstStyle/>
          <a:p>
            <a:pPr>
              <a:lnSpc>
                <a:spcPct val="100000"/>
              </a:lnSpc>
            </a:pPr>
            <a:r>
              <a:rPr lang="en-US" sz="3950">
                <a:latin typeface="Arial"/>
                <a:cs typeface="Arial"/>
              </a:rPr>
              <a:t>Where financially feasible, always use the services of a certified public </a:t>
            </a:r>
            <a:r>
              <a:rPr lang="en-US" sz="3950" dirty="0">
                <a:latin typeface="Arial"/>
                <a:cs typeface="Arial"/>
              </a:rPr>
              <a:t>accountant</a:t>
            </a:r>
            <a:r>
              <a:rPr lang="en-US" sz="3950">
                <a:latin typeface="Arial"/>
                <a:cs typeface="Arial"/>
              </a:rPr>
              <a:t> </a:t>
            </a:r>
            <a:r>
              <a:rPr lang="en-US" sz="3950" dirty="0">
                <a:latin typeface="Arial"/>
                <a:cs typeface="Arial"/>
              </a:rPr>
              <a:t>to</a:t>
            </a:r>
            <a:r>
              <a:rPr lang="en-US" sz="3950">
                <a:latin typeface="Arial"/>
                <a:cs typeface="Arial"/>
              </a:rPr>
              <a:t> </a:t>
            </a:r>
            <a:r>
              <a:rPr lang="en-US" sz="3950" dirty="0">
                <a:latin typeface="Arial"/>
                <a:cs typeface="Arial"/>
              </a:rPr>
              <a:t>prepare</a:t>
            </a:r>
            <a:r>
              <a:rPr lang="en-US" sz="3950">
                <a:latin typeface="Arial"/>
                <a:cs typeface="Arial"/>
              </a:rPr>
              <a:t> </a:t>
            </a:r>
            <a:r>
              <a:rPr lang="en-US" sz="3950" dirty="0">
                <a:latin typeface="Arial"/>
                <a:cs typeface="Arial"/>
              </a:rPr>
              <a:t>taxes.</a:t>
            </a:r>
            <a:r>
              <a:rPr lang="en-US" sz="3950">
                <a:latin typeface="Arial"/>
                <a:cs typeface="Arial"/>
              </a:rPr>
              <a:t> </a:t>
            </a:r>
            <a:r>
              <a:rPr lang="en-US" sz="3950" dirty="0">
                <a:latin typeface="Arial"/>
                <a:cs typeface="Arial"/>
              </a:rPr>
              <a:t>Benefits</a:t>
            </a:r>
            <a:r>
              <a:rPr lang="en-US" sz="3950">
                <a:latin typeface="Arial"/>
                <a:cs typeface="Arial"/>
              </a:rPr>
              <a:t> </a:t>
            </a:r>
            <a:r>
              <a:rPr lang="en-US" sz="3950" dirty="0">
                <a:latin typeface="Arial"/>
                <a:cs typeface="Arial"/>
              </a:rPr>
              <a:t>of</a:t>
            </a:r>
            <a:r>
              <a:rPr lang="en-US" sz="3950">
                <a:latin typeface="Arial"/>
                <a:cs typeface="Arial"/>
              </a:rPr>
              <a:t> </a:t>
            </a:r>
            <a:r>
              <a:rPr lang="en-US" sz="3950" dirty="0">
                <a:latin typeface="Arial"/>
                <a:cs typeface="Arial"/>
              </a:rPr>
              <a:t>using</a:t>
            </a:r>
            <a:r>
              <a:rPr lang="en-US" sz="3950">
                <a:latin typeface="Arial"/>
                <a:cs typeface="Arial"/>
              </a:rPr>
              <a:t> </a:t>
            </a:r>
            <a:r>
              <a:rPr lang="en-US" sz="3950" dirty="0">
                <a:latin typeface="Arial"/>
                <a:cs typeface="Arial"/>
              </a:rPr>
              <a:t>a</a:t>
            </a:r>
            <a:r>
              <a:rPr lang="en-US" sz="3950">
                <a:latin typeface="Arial"/>
                <a:cs typeface="Arial"/>
              </a:rPr>
              <a:t> CPA </a:t>
            </a:r>
            <a:r>
              <a:rPr lang="en-US" sz="3950" dirty="0">
                <a:latin typeface="Arial"/>
                <a:cs typeface="Arial"/>
              </a:rPr>
              <a:t>include</a:t>
            </a:r>
            <a:r>
              <a:rPr lang="en-US" sz="3950">
                <a:latin typeface="Arial"/>
                <a:cs typeface="Arial"/>
              </a:rPr>
              <a:t> </a:t>
            </a:r>
            <a:r>
              <a:rPr lang="en-US" sz="3950" dirty="0">
                <a:latin typeface="Arial"/>
                <a:cs typeface="Arial"/>
              </a:rPr>
              <a:t>their</a:t>
            </a:r>
            <a:r>
              <a:rPr lang="en-US" sz="3950">
                <a:latin typeface="Arial"/>
                <a:cs typeface="Arial"/>
              </a:rPr>
              <a:t> </a:t>
            </a:r>
            <a:r>
              <a:rPr lang="en-US" sz="3950" dirty="0">
                <a:latin typeface="Arial"/>
                <a:cs typeface="Arial"/>
              </a:rPr>
              <a:t>defense</a:t>
            </a:r>
            <a:r>
              <a:rPr lang="en-US" sz="3950">
                <a:latin typeface="Arial"/>
                <a:cs typeface="Arial"/>
              </a:rPr>
              <a:t> of </a:t>
            </a:r>
            <a:r>
              <a:rPr lang="en-US" sz="3950" dirty="0">
                <a:latin typeface="Arial"/>
                <a:cs typeface="Arial"/>
              </a:rPr>
              <a:t>any potential</a:t>
            </a:r>
            <a:r>
              <a:rPr lang="en-US" sz="3950">
                <a:latin typeface="Arial"/>
                <a:cs typeface="Arial"/>
              </a:rPr>
              <a:t> </a:t>
            </a:r>
            <a:r>
              <a:rPr lang="en-US" sz="3950" dirty="0">
                <a:latin typeface="Arial"/>
                <a:cs typeface="Arial"/>
              </a:rPr>
              <a:t>objection</a:t>
            </a:r>
            <a:r>
              <a:rPr lang="en-US" sz="3950">
                <a:latin typeface="Arial"/>
                <a:cs typeface="Arial"/>
              </a:rPr>
              <a:t> </a:t>
            </a:r>
            <a:r>
              <a:rPr lang="en-US" sz="3950" dirty="0">
                <a:latin typeface="Arial"/>
                <a:cs typeface="Arial"/>
              </a:rPr>
              <a:t>by the</a:t>
            </a:r>
            <a:r>
              <a:rPr lang="en-US" sz="3950">
                <a:latin typeface="Arial"/>
                <a:cs typeface="Arial"/>
              </a:rPr>
              <a:t> </a:t>
            </a:r>
            <a:r>
              <a:rPr lang="en-US" sz="3950" dirty="0">
                <a:latin typeface="Arial"/>
                <a:cs typeface="Arial"/>
              </a:rPr>
              <a:t>taxing agency in</a:t>
            </a:r>
            <a:r>
              <a:rPr lang="en-US" sz="3950">
                <a:latin typeface="Arial"/>
                <a:cs typeface="Arial"/>
              </a:rPr>
              <a:t> </a:t>
            </a:r>
            <a:r>
              <a:rPr lang="en-US" sz="3950" dirty="0">
                <a:latin typeface="Arial"/>
                <a:cs typeface="Arial"/>
              </a:rPr>
              <a:t>your</a:t>
            </a:r>
            <a:r>
              <a:rPr lang="en-US" sz="3950">
                <a:latin typeface="Arial"/>
                <a:cs typeface="Arial"/>
              </a:rPr>
              <a:t> country.</a:t>
            </a: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5" name="object 5"/>
          <p:cNvSpPr txBox="1"/>
          <p:nvPr/>
        </p:nvSpPr>
        <p:spPr>
          <a:xfrm>
            <a:off x="377190" y="0"/>
            <a:ext cx="17533619" cy="1828800"/>
          </a:xfrm>
          <a:prstGeom prst="rect">
            <a:avLst/>
          </a:prstGeom>
        </p:spPr>
        <p:txBody>
          <a:bodyPr vert="horz" wrap="square" lIns="0" tIns="0" rIns="0" bIns="0" rtlCol="0" anchor="ctr"/>
          <a:lstStyle/>
          <a:p>
            <a:pPr marL="12700" algn="l">
              <a:lnSpc>
                <a:spcPct val="100000"/>
              </a:lnSpc>
              <a:spcBef>
                <a:spcPts val="130"/>
              </a:spcBef>
            </a:pPr>
            <a:r>
              <a:rPr lang="en-US" sz="6000" b="1" spc="-155" dirty="0">
                <a:solidFill>
                  <a:srgbClr val="FFFFFF"/>
                </a:solidFill>
                <a:latin typeface="Arial"/>
                <a:cs typeface="Arial"/>
              </a:rPr>
              <a:t>TAXES AND ANNUAL</a:t>
            </a:r>
            <a:r>
              <a:rPr lang="en-US" sz="6000" b="1" spc="-185" dirty="0">
                <a:solidFill>
                  <a:srgbClr val="FFFFFF"/>
                </a:solidFill>
                <a:latin typeface="Arial"/>
                <a:cs typeface="Arial"/>
              </a:rPr>
              <a:t> </a:t>
            </a:r>
            <a:r>
              <a:rPr lang="en-US" sz="6000" b="1" spc="-310" dirty="0">
                <a:solidFill>
                  <a:srgbClr val="FFFFFF"/>
                </a:solidFill>
                <a:latin typeface="Arial"/>
                <a:cs typeface="Arial"/>
              </a:rPr>
              <a:t>REVIEW</a:t>
            </a:r>
            <a:endParaRPr lang="en-US" sz="6000" b="1" dirty="0">
              <a:solidFill>
                <a:srgbClr val="FFFFFF"/>
              </a:solidFill>
              <a:latin typeface="Arial"/>
              <a:cs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75522-5AF3-AC89-DEC3-91895194D58E}"/>
            </a:ext>
          </a:extLst>
        </p:cNvPr>
        <p:cNvGrpSpPr/>
        <p:nvPr/>
      </p:nvGrpSpPr>
      <p:grpSpPr>
        <a:xfrm>
          <a:off x="0" y="0"/>
          <a:ext cx="0" cy="0"/>
          <a:chOff x="0" y="0"/>
          <a:chExt cx="0" cy="0"/>
        </a:xfrm>
      </p:grpSpPr>
      <p:sp>
        <p:nvSpPr>
          <p:cNvPr id="9" name="object 9">
            <a:extLst>
              <a:ext uri="{FF2B5EF4-FFF2-40B4-BE49-F238E27FC236}">
                <a16:creationId xmlns:a16="http://schemas.microsoft.com/office/drawing/2014/main" id="{EC36EF77-8C9A-C714-A87E-59399045E256}"/>
              </a:ext>
            </a:extLst>
          </p:cNvPr>
          <p:cNvSpPr txBox="1"/>
          <p:nvPr/>
        </p:nvSpPr>
        <p:spPr>
          <a:xfrm>
            <a:off x="1970404" y="2460156"/>
            <a:ext cx="15022830" cy="6086282"/>
          </a:xfrm>
          <a:prstGeom prst="rect">
            <a:avLst/>
          </a:prstGeom>
        </p:spPr>
        <p:txBody>
          <a:bodyPr vert="horz" wrap="square" lIns="0" tIns="7620" rIns="0" bIns="0" rtlCol="0">
            <a:spAutoFit/>
          </a:bodyPr>
          <a:lstStyle/>
          <a:p>
            <a:pPr>
              <a:lnSpc>
                <a:spcPct val="100000"/>
              </a:lnSpc>
            </a:pPr>
            <a:r>
              <a:rPr lang="en-US" sz="3950" dirty="0">
                <a:latin typeface="Arial"/>
                <a:cs typeface="Arial"/>
              </a:rPr>
              <a:t>If your Chapter is submitting payment to MPI Global for membership related fees (example, Chapter scholarship is granted) through an ACH/Wire payment, include the name and membership number of the individual who is being granted the scholarship. </a:t>
            </a:r>
          </a:p>
          <a:p>
            <a:pPr>
              <a:lnSpc>
                <a:spcPct val="100000"/>
              </a:lnSpc>
            </a:pPr>
            <a:endParaRPr lang="en-US" sz="3950" dirty="0">
              <a:latin typeface="Arial"/>
              <a:cs typeface="Arial"/>
            </a:endParaRPr>
          </a:p>
          <a:p>
            <a:pPr>
              <a:lnSpc>
                <a:spcPct val="100000"/>
              </a:lnSpc>
            </a:pPr>
            <a:r>
              <a:rPr lang="en-US" sz="3950" dirty="0">
                <a:latin typeface="Arial"/>
                <a:cs typeface="Arial"/>
              </a:rPr>
              <a:t>If the member is new, include the full name as it will be listed on their membership application. </a:t>
            </a:r>
          </a:p>
          <a:p>
            <a:pPr>
              <a:lnSpc>
                <a:spcPct val="100000"/>
              </a:lnSpc>
            </a:pPr>
            <a:endParaRPr lang="en-US" sz="3950" dirty="0">
              <a:latin typeface="Arial"/>
              <a:cs typeface="Arial"/>
            </a:endParaRPr>
          </a:p>
          <a:p>
            <a:pPr>
              <a:lnSpc>
                <a:spcPct val="100000"/>
              </a:lnSpc>
            </a:pPr>
            <a:r>
              <a:rPr lang="en-US" sz="3950" dirty="0">
                <a:latin typeface="Arial"/>
                <a:cs typeface="Arial"/>
              </a:rPr>
              <a:t>This will aid MPI’s finance team in matching the payment with the membership application/renewal. </a:t>
            </a:r>
          </a:p>
        </p:txBody>
      </p:sp>
      <p:sp>
        <p:nvSpPr>
          <p:cNvPr id="900" name="Header Band">
            <a:extLst>
              <a:ext uri="{FF2B5EF4-FFF2-40B4-BE49-F238E27FC236}">
                <a16:creationId xmlns:a16="http://schemas.microsoft.com/office/drawing/2014/main" id="{5F84851F-A753-4920-5C09-6E553E0C111A}"/>
              </a:ext>
            </a:extLst>
          </p:cNvPr>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a:extLst>
              <a:ext uri="{FF2B5EF4-FFF2-40B4-BE49-F238E27FC236}">
                <a16:creationId xmlns:a16="http://schemas.microsoft.com/office/drawing/2014/main" id="{1BD6911D-0ECE-4275-5D41-71A2438069E5}"/>
              </a:ext>
            </a:extLst>
          </p:cNvPr>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5" name="object 5">
            <a:extLst>
              <a:ext uri="{FF2B5EF4-FFF2-40B4-BE49-F238E27FC236}">
                <a16:creationId xmlns:a16="http://schemas.microsoft.com/office/drawing/2014/main" id="{0A71C7E9-7C07-B584-2080-473E46AE3135}"/>
              </a:ext>
            </a:extLst>
          </p:cNvPr>
          <p:cNvSpPr txBox="1"/>
          <p:nvPr/>
        </p:nvSpPr>
        <p:spPr>
          <a:xfrm>
            <a:off x="377190" y="0"/>
            <a:ext cx="17533619" cy="1828800"/>
          </a:xfrm>
          <a:prstGeom prst="rect">
            <a:avLst/>
          </a:prstGeom>
        </p:spPr>
        <p:txBody>
          <a:bodyPr vert="horz" wrap="square" lIns="0" tIns="0" rIns="0" bIns="0" rtlCol="0" anchor="ctr"/>
          <a:lstStyle/>
          <a:p>
            <a:pPr marL="12700" algn="l">
              <a:lnSpc>
                <a:spcPct val="100000"/>
              </a:lnSpc>
              <a:spcBef>
                <a:spcPts val="130"/>
              </a:spcBef>
            </a:pPr>
            <a:r>
              <a:rPr lang="en-US" sz="6000" b="1" spc="-155" dirty="0">
                <a:solidFill>
                  <a:srgbClr val="FFFFFF"/>
                </a:solidFill>
                <a:latin typeface="Arial"/>
                <a:cs typeface="Arial"/>
              </a:rPr>
              <a:t>SENDING FUNDS TO MPI GLOBAL</a:t>
            </a:r>
            <a:endParaRPr lang="en-US" sz="6000" b="1" dirty="0">
              <a:solidFill>
                <a:srgbClr val="FFFFFF"/>
              </a:solidFill>
              <a:latin typeface="Arial"/>
              <a:cs typeface="Arial"/>
            </a:endParaRPr>
          </a:p>
        </p:txBody>
      </p:sp>
    </p:spTree>
    <p:extLst>
      <p:ext uri="{BB962C8B-B14F-4D97-AF65-F5344CB8AC3E}">
        <p14:creationId xmlns:p14="http://schemas.microsoft.com/office/powerpoint/2010/main" val="39327107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0" name="White BG"/>
          <p:cNvSpPr/>
          <p:nvPr/>
        </p:nvSpPr>
        <p:spPr>
          <a:xfrm>
            <a:off x="0" y="0"/>
            <a:ext cx="18288000" cy="10287000"/>
          </a:xfrm>
          <a:prstGeom prst="rect">
            <a:avLst/>
          </a:prstGeom>
          <a:solidFill>
            <a:srgbClr val="FFFFFF"/>
          </a:solidFill>
          <a:ln>
            <a:noFill/>
          </a:ln>
        </p:spPr>
        <p:txBody>
          <a:bodyPr/>
          <a:lstStyle/>
          <a:p>
            <a:endParaRPr/>
          </a:p>
        </p:txBody>
      </p:sp>
      <p:sp>
        <p:nvSpPr>
          <p:cNvPr id="3" name="object 3"/>
          <p:cNvSpPr txBox="1"/>
          <p:nvPr/>
        </p:nvSpPr>
        <p:spPr>
          <a:xfrm>
            <a:off x="9491385" y="4436560"/>
            <a:ext cx="8206680" cy="2570575"/>
          </a:xfrm>
          <a:prstGeom prst="rect">
            <a:avLst/>
          </a:prstGeom>
        </p:spPr>
        <p:txBody>
          <a:bodyPr vert="horz" wrap="square" lIns="0" tIns="31115" rIns="0" bIns="0" rtlCol="0">
            <a:spAutoFit/>
          </a:bodyPr>
          <a:lstStyle/>
          <a:p>
            <a:pPr marL="12700" marR="5080">
              <a:lnSpc>
                <a:spcPts val="3829"/>
              </a:lnSpc>
              <a:spcBef>
                <a:spcPts val="245"/>
              </a:spcBef>
            </a:pPr>
            <a:r>
              <a:rPr lang="en-US" sz="4000" spc="-10" dirty="0">
                <a:solidFill>
                  <a:srgbClr val="333333"/>
                </a:solidFill>
                <a:latin typeface="Arial"/>
                <a:cs typeface="Arial"/>
              </a:rPr>
              <a:t>Strategic</a:t>
            </a:r>
            <a:r>
              <a:rPr lang="en-US" sz="4000" spc="-80" dirty="0">
                <a:solidFill>
                  <a:srgbClr val="333333"/>
                </a:solidFill>
                <a:latin typeface="Arial"/>
                <a:cs typeface="Arial"/>
              </a:rPr>
              <a:t> </a:t>
            </a:r>
            <a:r>
              <a:rPr lang="en-US" sz="4000" spc="-20" dirty="0">
                <a:solidFill>
                  <a:srgbClr val="333333"/>
                </a:solidFill>
                <a:latin typeface="Arial"/>
                <a:cs typeface="Arial"/>
              </a:rPr>
              <a:t>Partnership</a:t>
            </a:r>
          </a:p>
          <a:p>
            <a:pPr marL="12700" marR="5080">
              <a:lnSpc>
                <a:spcPts val="3829"/>
              </a:lnSpc>
              <a:spcBef>
                <a:spcPts val="245"/>
              </a:spcBef>
            </a:pPr>
            <a:endParaRPr lang="en-US" sz="4000" spc="-20" dirty="0">
              <a:solidFill>
                <a:srgbClr val="333333"/>
              </a:solidFill>
              <a:latin typeface="Arial"/>
              <a:cs typeface="Arial"/>
            </a:endParaRPr>
          </a:p>
          <a:p>
            <a:pPr marL="12700" marR="5080">
              <a:lnSpc>
                <a:spcPts val="3829"/>
              </a:lnSpc>
              <a:spcBef>
                <a:spcPts val="245"/>
              </a:spcBef>
            </a:pPr>
            <a:r>
              <a:rPr lang="en-US" sz="4000" dirty="0">
                <a:solidFill>
                  <a:srgbClr val="333333"/>
                </a:solidFill>
                <a:latin typeface="Arial"/>
                <a:cs typeface="Arial"/>
              </a:rPr>
              <a:t>Activation</a:t>
            </a:r>
            <a:r>
              <a:rPr lang="en-US" sz="4000" spc="-95" dirty="0">
                <a:solidFill>
                  <a:srgbClr val="333333"/>
                </a:solidFill>
                <a:latin typeface="Arial"/>
                <a:cs typeface="Arial"/>
              </a:rPr>
              <a:t> </a:t>
            </a:r>
            <a:r>
              <a:rPr lang="en-US" sz="4000" dirty="0">
                <a:solidFill>
                  <a:srgbClr val="333333"/>
                </a:solidFill>
                <a:latin typeface="Arial"/>
                <a:cs typeface="Arial"/>
              </a:rPr>
              <a:t>&amp;</a:t>
            </a:r>
            <a:r>
              <a:rPr lang="en-US" sz="4000" spc="-85" dirty="0">
                <a:solidFill>
                  <a:srgbClr val="333333"/>
                </a:solidFill>
                <a:latin typeface="Arial"/>
                <a:cs typeface="Arial"/>
              </a:rPr>
              <a:t> </a:t>
            </a:r>
            <a:r>
              <a:rPr lang="en-US" sz="4000" spc="-10" dirty="0">
                <a:solidFill>
                  <a:srgbClr val="333333"/>
                </a:solidFill>
                <a:latin typeface="Arial"/>
                <a:cs typeface="Arial"/>
              </a:rPr>
              <a:t>Fulfillment</a:t>
            </a:r>
          </a:p>
          <a:p>
            <a:pPr marL="12700" marR="5080">
              <a:lnSpc>
                <a:spcPts val="3829"/>
              </a:lnSpc>
              <a:spcBef>
                <a:spcPts val="245"/>
              </a:spcBef>
            </a:pPr>
            <a:endParaRPr lang="en-US" sz="4000" spc="-10" dirty="0">
              <a:solidFill>
                <a:srgbClr val="333333"/>
              </a:solidFill>
              <a:latin typeface="Arial"/>
              <a:cs typeface="Arial"/>
            </a:endParaRPr>
          </a:p>
          <a:p>
            <a:pPr marL="12700" marR="5080">
              <a:lnSpc>
                <a:spcPts val="3829"/>
              </a:lnSpc>
              <a:spcBef>
                <a:spcPts val="245"/>
              </a:spcBef>
            </a:pPr>
            <a:r>
              <a:rPr lang="en-US" sz="4000" dirty="0">
                <a:solidFill>
                  <a:srgbClr val="333333"/>
                </a:solidFill>
                <a:latin typeface="Arial"/>
                <a:cs typeface="Arial"/>
              </a:rPr>
              <a:t>Chapter</a:t>
            </a:r>
            <a:r>
              <a:rPr lang="en-US" sz="4000" spc="-50" dirty="0">
                <a:solidFill>
                  <a:srgbClr val="333333"/>
                </a:solidFill>
                <a:latin typeface="Arial"/>
                <a:cs typeface="Arial"/>
              </a:rPr>
              <a:t> </a:t>
            </a:r>
            <a:r>
              <a:rPr lang="en-US" sz="4000" spc="-20" dirty="0">
                <a:solidFill>
                  <a:srgbClr val="333333"/>
                </a:solidFill>
                <a:latin typeface="Arial"/>
                <a:cs typeface="Arial"/>
              </a:rPr>
              <a:t>Partnership</a:t>
            </a:r>
            <a:r>
              <a:rPr lang="en-US" sz="4000" spc="-80" dirty="0">
                <a:solidFill>
                  <a:srgbClr val="333333"/>
                </a:solidFill>
                <a:latin typeface="Arial"/>
                <a:cs typeface="Arial"/>
              </a:rPr>
              <a:t> </a:t>
            </a:r>
            <a:r>
              <a:rPr lang="en-US" sz="4000" dirty="0">
                <a:solidFill>
                  <a:srgbClr val="333333"/>
                </a:solidFill>
                <a:latin typeface="Arial"/>
                <a:cs typeface="Arial"/>
              </a:rPr>
              <a:t>Best</a:t>
            </a:r>
            <a:r>
              <a:rPr lang="en-US" sz="4000" spc="-80" dirty="0">
                <a:solidFill>
                  <a:srgbClr val="333333"/>
                </a:solidFill>
                <a:latin typeface="Arial"/>
                <a:cs typeface="Arial"/>
              </a:rPr>
              <a:t> </a:t>
            </a:r>
            <a:r>
              <a:rPr lang="en-US" sz="4000" spc="-10" dirty="0">
                <a:solidFill>
                  <a:srgbClr val="333333"/>
                </a:solidFill>
                <a:latin typeface="Arial"/>
                <a:cs typeface="Arial"/>
              </a:rPr>
              <a:t>Practices</a:t>
            </a:r>
            <a:endParaRPr lang="en-US" sz="4000" dirty="0">
              <a:latin typeface="Arial"/>
              <a:cs typeface="Arial"/>
            </a:endParaRPr>
          </a:p>
        </p:txBody>
      </p:sp>
      <p:pic>
        <p:nvPicPr>
          <p:cNvPr id="4" name="object 4"/>
          <p:cNvPicPr/>
          <p:nvPr/>
        </p:nvPicPr>
        <p:blipFill>
          <a:blip r:embed="rId2" cstate="print"/>
          <a:stretch>
            <a:fillRect/>
          </a:stretch>
        </p:blipFill>
        <p:spPr>
          <a:xfrm>
            <a:off x="438150" y="2315497"/>
            <a:ext cx="8514121" cy="7966740"/>
          </a:xfrm>
          <a:prstGeom prst="rect">
            <a:avLst/>
          </a:prstGeom>
        </p:spPr>
      </p:pic>
      <p:sp>
        <p:nvSpPr>
          <p:cNvPr id="5" name="object 5"/>
          <p:cNvSpPr txBox="1"/>
          <p:nvPr/>
        </p:nvSpPr>
        <p:spPr>
          <a:xfrm>
            <a:off x="8430259" y="6431534"/>
            <a:ext cx="177800" cy="437556"/>
          </a:xfrm>
          <a:prstGeom prst="rect">
            <a:avLst/>
          </a:prstGeom>
        </p:spPr>
        <p:txBody>
          <a:bodyPr vert="horz" wrap="square" lIns="0" tIns="12700" rIns="0" bIns="0" rtlCol="0">
            <a:spAutoFit/>
          </a:bodyPr>
          <a:lstStyle/>
          <a:p>
            <a:pPr marL="12700">
              <a:lnSpc>
                <a:spcPct val="100000"/>
              </a:lnSpc>
              <a:spcBef>
                <a:spcPts val="100"/>
              </a:spcBef>
            </a:pPr>
            <a:r>
              <a:rPr lang="en-US" sz="1380" spc="-25">
                <a:solidFill>
                  <a:srgbClr val="888888"/>
                </a:solidFill>
                <a:latin typeface="Arial"/>
                <a:cs typeface="Arial"/>
              </a:rPr>
              <a:t>35</a:t>
            </a:r>
            <a:endParaRPr lang="en-US" sz="138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2" name="object 2"/>
          <p:cNvSpPr txBox="1">
            <a:spLocks noGrp="1"/>
          </p:cNvSpPr>
          <p:nvPr>
            <p:ph type="ctrTitle"/>
          </p:nvPr>
        </p:nvSpPr>
        <p:spPr>
          <a:xfrm>
            <a:off x="377190" y="0"/>
            <a:ext cx="17533619" cy="1828800"/>
          </a:xfrm>
          <a:prstGeom prst="rect">
            <a:avLst/>
          </a:prstGeom>
        </p:spPr>
        <p:txBody>
          <a:bodyPr vert="horz" wrap="square" lIns="0" tIns="0" rIns="0" bIns="0" rtlCol="0" anchor="ctr"/>
          <a:lstStyle/>
          <a:p>
            <a:pPr marL="12700" marR="5080" algn="l">
              <a:lnSpc>
                <a:spcPct val="100000"/>
              </a:lnSpc>
              <a:spcBef>
                <a:spcPts val="975"/>
              </a:spcBef>
            </a:pPr>
            <a:r>
              <a:rPr lang="en-US" sz="6000" b="1">
                <a:solidFill>
                  <a:srgbClr val="FFFFFF"/>
                </a:solidFill>
                <a:latin typeface="Arial"/>
                <a:cs typeface="Arial"/>
              </a:rPr>
              <a:t>CHAPTER PARTNERSHIPS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sp>
        <p:nvSpPr>
          <p:cNvPr id="3" name="object 3"/>
          <p:cNvSpPr/>
          <p:nvPr/>
        </p:nvSpPr>
        <p:spPr>
          <a:xfrm>
            <a:off x="16765700" y="1281680"/>
            <a:ext cx="492125" cy="226695"/>
          </a:xfrm>
          <a:custGeom>
            <a:avLst/>
            <a:gdLst/>
            <a:ahLst/>
            <a:cxnLst/>
            <a:rect l="l" t="t" r="r" b="b"/>
            <a:pathLst>
              <a:path w="492125" h="226694">
                <a:moveTo>
                  <a:pt x="383224" y="0"/>
                </a:moveTo>
                <a:lnTo>
                  <a:pt x="370169" y="13560"/>
                </a:lnTo>
                <a:lnTo>
                  <a:pt x="456969" y="103476"/>
                </a:lnTo>
                <a:lnTo>
                  <a:pt x="0" y="103476"/>
                </a:lnTo>
                <a:lnTo>
                  <a:pt x="0" y="122507"/>
                </a:lnTo>
                <a:lnTo>
                  <a:pt x="456969" y="122507"/>
                </a:lnTo>
                <a:lnTo>
                  <a:pt x="370170" y="212660"/>
                </a:lnTo>
                <a:lnTo>
                  <a:pt x="383225" y="226219"/>
                </a:lnTo>
                <a:lnTo>
                  <a:pt x="492037" y="112991"/>
                </a:lnTo>
                <a:lnTo>
                  <a:pt x="383224" y="0"/>
                </a:lnTo>
                <a:close/>
              </a:path>
            </a:pathLst>
          </a:custGeom>
          <a:solidFill>
            <a:srgbClr val="0C0804"/>
          </a:solidFill>
        </p:spPr>
        <p:txBody>
          <a:bodyPr wrap="square" lIns="0" tIns="0" rIns="0" bIns="0" rtlCol="0"/>
          <a:lstStyle/>
          <a:p>
            <a:endParaRPr/>
          </a:p>
        </p:txBody>
      </p:sp>
      <p:sp>
        <p:nvSpPr>
          <p:cNvPr id="6" name="object 6"/>
          <p:cNvSpPr txBox="1"/>
          <p:nvPr/>
        </p:nvSpPr>
        <p:spPr>
          <a:xfrm>
            <a:off x="7202551" y="2131948"/>
            <a:ext cx="5068570" cy="483870"/>
          </a:xfrm>
          <a:prstGeom prst="rect">
            <a:avLst/>
          </a:prstGeom>
        </p:spPr>
        <p:txBody>
          <a:bodyPr vert="horz" wrap="square" lIns="0" tIns="13335" rIns="0" bIns="0" rtlCol="0">
            <a:spAutoFit/>
          </a:bodyPr>
          <a:lstStyle/>
          <a:p>
            <a:pPr marL="12700">
              <a:lnSpc>
                <a:spcPct val="100000"/>
              </a:lnSpc>
              <a:spcBef>
                <a:spcPts val="105"/>
              </a:spcBef>
            </a:pPr>
            <a:r>
              <a:rPr sz="3000" spc="65">
                <a:solidFill>
                  <a:srgbClr val="0C0804"/>
                </a:solidFill>
                <a:latin typeface="Arial"/>
                <a:cs typeface="Arial"/>
              </a:rPr>
              <a:t>Building</a:t>
            </a:r>
            <a:r>
              <a:rPr sz="3000" spc="20">
                <a:solidFill>
                  <a:srgbClr val="0C0804"/>
                </a:solidFill>
                <a:latin typeface="Arial"/>
                <a:cs typeface="Arial"/>
              </a:rPr>
              <a:t> </a:t>
            </a:r>
            <a:r>
              <a:rPr sz="3000">
                <a:solidFill>
                  <a:srgbClr val="0C0804"/>
                </a:solidFill>
                <a:latin typeface="Arial"/>
                <a:cs typeface="Arial"/>
              </a:rPr>
              <a:t>Growth</a:t>
            </a:r>
            <a:r>
              <a:rPr sz="3000" spc="25">
                <a:solidFill>
                  <a:srgbClr val="0C0804"/>
                </a:solidFill>
                <a:latin typeface="Arial"/>
                <a:cs typeface="Arial"/>
              </a:rPr>
              <a:t> </a:t>
            </a:r>
            <a:r>
              <a:rPr sz="3000">
                <a:solidFill>
                  <a:srgbClr val="0C0804"/>
                </a:solidFill>
                <a:latin typeface="Arial"/>
                <a:cs typeface="Arial"/>
              </a:rPr>
              <a:t>and</a:t>
            </a:r>
            <a:r>
              <a:rPr sz="3000" spc="105">
                <a:solidFill>
                  <a:srgbClr val="0C0804"/>
                </a:solidFill>
                <a:latin typeface="Arial"/>
                <a:cs typeface="Arial"/>
              </a:rPr>
              <a:t> </a:t>
            </a:r>
            <a:r>
              <a:rPr sz="3000" spc="-10">
                <a:solidFill>
                  <a:srgbClr val="0C0804"/>
                </a:solidFill>
                <a:latin typeface="Arial"/>
                <a:cs typeface="Arial"/>
              </a:rPr>
              <a:t>Success</a:t>
            </a:r>
            <a:endParaRPr sz="3000">
              <a:latin typeface="Arial"/>
              <a:cs typeface="Arial"/>
            </a:endParaRPr>
          </a:p>
        </p:txBody>
      </p:sp>
      <p:pic>
        <p:nvPicPr>
          <p:cNvPr id="7" name="object 7"/>
          <p:cNvPicPr/>
          <p:nvPr/>
        </p:nvPicPr>
        <p:blipFill>
          <a:blip r:embed="rId2" cstate="print"/>
          <a:stretch>
            <a:fillRect/>
          </a:stretch>
        </p:blipFill>
        <p:spPr>
          <a:xfrm>
            <a:off x="6777608" y="7613823"/>
            <a:ext cx="3990975" cy="2352675"/>
          </a:xfrm>
          <a:prstGeom prst="rect">
            <a:avLst/>
          </a:prstGeom>
        </p:spPr>
      </p:pic>
      <p:pic>
        <p:nvPicPr>
          <p:cNvPr id="8" name="object 8"/>
          <p:cNvPicPr/>
          <p:nvPr/>
        </p:nvPicPr>
        <p:blipFill>
          <a:blip r:embed="rId3" cstate="print"/>
          <a:stretch>
            <a:fillRect/>
          </a:stretch>
        </p:blipFill>
        <p:spPr>
          <a:xfrm>
            <a:off x="13112116" y="2127630"/>
            <a:ext cx="3895725" cy="2352675"/>
          </a:xfrm>
          <a:prstGeom prst="rect">
            <a:avLst/>
          </a:prstGeom>
        </p:spPr>
      </p:pic>
      <p:pic>
        <p:nvPicPr>
          <p:cNvPr id="9" name="object 9"/>
          <p:cNvPicPr/>
          <p:nvPr/>
        </p:nvPicPr>
        <p:blipFill>
          <a:blip r:embed="rId4" cstate="print"/>
          <a:stretch>
            <a:fillRect/>
          </a:stretch>
        </p:blipFill>
        <p:spPr>
          <a:xfrm>
            <a:off x="1876170" y="2127631"/>
            <a:ext cx="3990975" cy="2352675"/>
          </a:xfrm>
          <a:prstGeom prst="rect">
            <a:avLst/>
          </a:prstGeom>
        </p:spPr>
      </p:pic>
      <p:sp>
        <p:nvSpPr>
          <p:cNvPr id="10" name="object 10"/>
          <p:cNvSpPr txBox="1"/>
          <p:nvPr/>
        </p:nvSpPr>
        <p:spPr>
          <a:xfrm>
            <a:off x="1878710" y="4858130"/>
            <a:ext cx="3988435" cy="1684655"/>
          </a:xfrm>
          <a:prstGeom prst="rect">
            <a:avLst/>
          </a:prstGeom>
        </p:spPr>
        <p:txBody>
          <a:bodyPr vert="horz" wrap="square" lIns="0" tIns="12065" rIns="0" bIns="0" rtlCol="0">
            <a:spAutoFit/>
          </a:bodyPr>
          <a:lstStyle/>
          <a:p>
            <a:pPr marL="564515" marR="531495" indent="574675">
              <a:lnSpc>
                <a:spcPct val="112400"/>
              </a:lnSpc>
              <a:spcBef>
                <a:spcPts val="95"/>
              </a:spcBef>
            </a:pPr>
            <a:r>
              <a:rPr sz="2450" spc="-10" dirty="0">
                <a:solidFill>
                  <a:srgbClr val="0C0804"/>
                </a:solidFill>
                <a:latin typeface="Arial"/>
                <a:cs typeface="Arial"/>
              </a:rPr>
              <a:t>ALIGNMENT </a:t>
            </a:r>
            <a:r>
              <a:rPr sz="2450" dirty="0">
                <a:solidFill>
                  <a:srgbClr val="0C0804"/>
                </a:solidFill>
                <a:latin typeface="Arial"/>
                <a:cs typeface="Arial"/>
              </a:rPr>
              <a:t>WITH</a:t>
            </a:r>
            <a:r>
              <a:rPr sz="2450" spc="-130" dirty="0">
                <a:solidFill>
                  <a:srgbClr val="0C0804"/>
                </a:solidFill>
                <a:latin typeface="Arial"/>
                <a:cs typeface="Arial"/>
              </a:rPr>
              <a:t> THE</a:t>
            </a:r>
            <a:r>
              <a:rPr sz="2450" spc="-35" dirty="0">
                <a:solidFill>
                  <a:srgbClr val="0C0804"/>
                </a:solidFill>
                <a:latin typeface="Arial"/>
                <a:cs typeface="Arial"/>
              </a:rPr>
              <a:t> </a:t>
            </a:r>
            <a:r>
              <a:rPr sz="2450" spc="-155" dirty="0">
                <a:solidFill>
                  <a:srgbClr val="0C0804"/>
                </a:solidFill>
                <a:latin typeface="Arial"/>
                <a:cs typeface="Arial"/>
              </a:rPr>
              <a:t>CHAPTER</a:t>
            </a:r>
            <a:endParaRPr sz="2450" dirty="0">
              <a:latin typeface="Arial"/>
              <a:cs typeface="Arial"/>
            </a:endParaRPr>
          </a:p>
          <a:p>
            <a:pPr marL="12700" marR="5080">
              <a:lnSpc>
                <a:spcPct val="128800"/>
              </a:lnSpc>
              <a:spcBef>
                <a:spcPts val="1200"/>
              </a:spcBef>
            </a:pPr>
            <a:r>
              <a:rPr sz="1700" spc="-45" dirty="0">
                <a:solidFill>
                  <a:srgbClr val="0C0804"/>
                </a:solidFill>
                <a:latin typeface="Arial"/>
                <a:cs typeface="Arial"/>
              </a:rPr>
              <a:t>Each</a:t>
            </a:r>
            <a:r>
              <a:rPr sz="1700" spc="-5" dirty="0">
                <a:solidFill>
                  <a:srgbClr val="0C0804"/>
                </a:solidFill>
                <a:latin typeface="Arial"/>
                <a:cs typeface="Arial"/>
              </a:rPr>
              <a:t> </a:t>
            </a:r>
            <a:r>
              <a:rPr sz="1700" dirty="0">
                <a:solidFill>
                  <a:srgbClr val="0C0804"/>
                </a:solidFill>
                <a:latin typeface="Arial"/>
                <a:cs typeface="Arial"/>
              </a:rPr>
              <a:t>Chapter</a:t>
            </a:r>
            <a:r>
              <a:rPr sz="1700" spc="15" dirty="0">
                <a:solidFill>
                  <a:srgbClr val="0C0804"/>
                </a:solidFill>
                <a:latin typeface="Arial"/>
                <a:cs typeface="Arial"/>
              </a:rPr>
              <a:t> </a:t>
            </a:r>
            <a:r>
              <a:rPr sz="1700" dirty="0">
                <a:solidFill>
                  <a:srgbClr val="0C0804"/>
                </a:solidFill>
                <a:latin typeface="Arial"/>
                <a:cs typeface="Arial"/>
              </a:rPr>
              <a:t>is</a:t>
            </a:r>
            <a:r>
              <a:rPr sz="1700" spc="-30" dirty="0">
                <a:solidFill>
                  <a:srgbClr val="0C0804"/>
                </a:solidFill>
                <a:latin typeface="Arial"/>
                <a:cs typeface="Arial"/>
              </a:rPr>
              <a:t> </a:t>
            </a:r>
            <a:r>
              <a:rPr sz="1700" dirty="0">
                <a:solidFill>
                  <a:srgbClr val="0C0804"/>
                </a:solidFill>
                <a:latin typeface="Arial"/>
                <a:cs typeface="Arial"/>
              </a:rPr>
              <a:t>responsible</a:t>
            </a:r>
            <a:r>
              <a:rPr sz="1700" spc="-30" dirty="0">
                <a:solidFill>
                  <a:srgbClr val="0C0804"/>
                </a:solidFill>
                <a:latin typeface="Arial"/>
                <a:cs typeface="Arial"/>
              </a:rPr>
              <a:t> </a:t>
            </a:r>
            <a:r>
              <a:rPr sz="1700" spc="60" dirty="0">
                <a:solidFill>
                  <a:srgbClr val="0C0804"/>
                </a:solidFill>
                <a:latin typeface="Arial"/>
                <a:cs typeface="Arial"/>
              </a:rPr>
              <a:t>for</a:t>
            </a:r>
            <a:r>
              <a:rPr sz="1700" spc="-25" dirty="0">
                <a:solidFill>
                  <a:srgbClr val="0C0804"/>
                </a:solidFill>
                <a:latin typeface="Arial"/>
                <a:cs typeface="Arial"/>
              </a:rPr>
              <a:t> </a:t>
            </a:r>
            <a:r>
              <a:rPr sz="1700" spc="-10" dirty="0">
                <a:solidFill>
                  <a:srgbClr val="0C0804"/>
                </a:solidFill>
                <a:latin typeface="Arial"/>
                <a:cs typeface="Arial"/>
              </a:rPr>
              <a:t>creating </a:t>
            </a:r>
            <a:r>
              <a:rPr sz="1700" spc="55" dirty="0">
                <a:solidFill>
                  <a:srgbClr val="0C0804"/>
                </a:solidFill>
                <a:latin typeface="Arial"/>
                <a:cs typeface="Arial"/>
              </a:rPr>
              <a:t>its</a:t>
            </a:r>
            <a:r>
              <a:rPr sz="1700" spc="60" dirty="0">
                <a:solidFill>
                  <a:srgbClr val="0C0804"/>
                </a:solidFill>
                <a:latin typeface="Arial"/>
                <a:cs typeface="Arial"/>
              </a:rPr>
              <a:t> </a:t>
            </a:r>
            <a:r>
              <a:rPr sz="1700" dirty="0">
                <a:solidFill>
                  <a:srgbClr val="0C0804"/>
                </a:solidFill>
                <a:latin typeface="Arial"/>
                <a:cs typeface="Arial"/>
              </a:rPr>
              <a:t>own</a:t>
            </a:r>
            <a:r>
              <a:rPr sz="1700" spc="65" dirty="0">
                <a:solidFill>
                  <a:srgbClr val="0C0804"/>
                </a:solidFill>
                <a:latin typeface="Arial"/>
                <a:cs typeface="Arial"/>
              </a:rPr>
              <a:t> </a:t>
            </a:r>
            <a:r>
              <a:rPr sz="1700" dirty="0">
                <a:solidFill>
                  <a:srgbClr val="0C0804"/>
                </a:solidFill>
                <a:latin typeface="Arial"/>
                <a:cs typeface="Arial"/>
              </a:rPr>
              <a:t>partnership</a:t>
            </a:r>
            <a:r>
              <a:rPr sz="1700" spc="55" dirty="0">
                <a:solidFill>
                  <a:srgbClr val="0C0804"/>
                </a:solidFill>
                <a:latin typeface="Arial"/>
                <a:cs typeface="Arial"/>
              </a:rPr>
              <a:t> </a:t>
            </a:r>
            <a:r>
              <a:rPr sz="1700" dirty="0">
                <a:solidFill>
                  <a:srgbClr val="0C0804"/>
                </a:solidFill>
                <a:latin typeface="Arial"/>
                <a:cs typeface="Arial"/>
              </a:rPr>
              <a:t>strategies,</a:t>
            </a:r>
            <a:r>
              <a:rPr sz="1700" spc="140" dirty="0">
                <a:solidFill>
                  <a:srgbClr val="0C0804"/>
                </a:solidFill>
                <a:latin typeface="Arial"/>
                <a:cs typeface="Arial"/>
              </a:rPr>
              <a:t> </a:t>
            </a:r>
            <a:r>
              <a:rPr sz="1700" spc="-10" dirty="0">
                <a:solidFill>
                  <a:srgbClr val="0C0804"/>
                </a:solidFill>
                <a:latin typeface="Arial"/>
                <a:cs typeface="Arial"/>
              </a:rPr>
              <a:t>including:</a:t>
            </a:r>
            <a:endParaRPr sz="1700" dirty="0">
              <a:latin typeface="Arial"/>
              <a:cs typeface="Arial"/>
            </a:endParaRPr>
          </a:p>
        </p:txBody>
      </p:sp>
      <p:sp>
        <p:nvSpPr>
          <p:cNvPr id="11" name="object 11"/>
          <p:cNvSpPr txBox="1"/>
          <p:nvPr/>
        </p:nvSpPr>
        <p:spPr>
          <a:xfrm>
            <a:off x="1876170" y="6875018"/>
            <a:ext cx="3711575" cy="1017269"/>
          </a:xfrm>
          <a:prstGeom prst="rect">
            <a:avLst/>
          </a:prstGeom>
        </p:spPr>
        <p:txBody>
          <a:bodyPr vert="horz" wrap="square" lIns="0" tIns="16510" rIns="0" bIns="0" rtlCol="0">
            <a:spAutoFit/>
          </a:bodyPr>
          <a:lstStyle/>
          <a:p>
            <a:pPr marL="298450" marR="5080" indent="-285750">
              <a:lnSpc>
                <a:spcPct val="127000"/>
              </a:lnSpc>
              <a:spcBef>
                <a:spcPts val="130"/>
              </a:spcBef>
              <a:buChar char="•"/>
              <a:tabLst>
                <a:tab pos="298450" algn="l"/>
              </a:tabLst>
            </a:pPr>
            <a:r>
              <a:rPr sz="1700" spc="-40" dirty="0">
                <a:solidFill>
                  <a:srgbClr val="0C0804"/>
                </a:solidFill>
                <a:latin typeface="Arial"/>
                <a:cs typeface="Arial"/>
              </a:rPr>
              <a:t>Research</a:t>
            </a:r>
            <a:r>
              <a:rPr sz="1700" spc="95" dirty="0">
                <a:solidFill>
                  <a:srgbClr val="0C0804"/>
                </a:solidFill>
                <a:latin typeface="Arial"/>
                <a:cs typeface="Arial"/>
              </a:rPr>
              <a:t> </a:t>
            </a:r>
            <a:r>
              <a:rPr sz="1700" dirty="0">
                <a:solidFill>
                  <a:srgbClr val="0C0804"/>
                </a:solidFill>
                <a:latin typeface="Arial"/>
                <a:cs typeface="Arial"/>
              </a:rPr>
              <a:t>current</a:t>
            </a:r>
            <a:r>
              <a:rPr sz="1700" spc="85" dirty="0">
                <a:solidFill>
                  <a:srgbClr val="0C0804"/>
                </a:solidFill>
                <a:latin typeface="Arial"/>
                <a:cs typeface="Arial"/>
              </a:rPr>
              <a:t> </a:t>
            </a:r>
            <a:r>
              <a:rPr sz="1700" spc="-10" dirty="0">
                <a:solidFill>
                  <a:srgbClr val="0C0804"/>
                </a:solidFill>
                <a:latin typeface="Arial"/>
                <a:cs typeface="Arial"/>
              </a:rPr>
              <a:t>funding, </a:t>
            </a:r>
            <a:r>
              <a:rPr sz="1700" dirty="0">
                <a:solidFill>
                  <a:srgbClr val="0C0804"/>
                </a:solidFill>
                <a:latin typeface="Arial"/>
                <a:cs typeface="Arial"/>
              </a:rPr>
              <a:t>partnership,</a:t>
            </a:r>
            <a:r>
              <a:rPr sz="1700" spc="70" dirty="0">
                <a:solidFill>
                  <a:srgbClr val="0C0804"/>
                </a:solidFill>
                <a:latin typeface="Arial"/>
                <a:cs typeface="Arial"/>
              </a:rPr>
              <a:t> </a:t>
            </a:r>
            <a:r>
              <a:rPr sz="1700" dirty="0">
                <a:solidFill>
                  <a:srgbClr val="0C0804"/>
                </a:solidFill>
                <a:latin typeface="Arial"/>
                <a:cs typeface="Arial"/>
              </a:rPr>
              <a:t>and</a:t>
            </a:r>
            <a:r>
              <a:rPr sz="1700" spc="80" dirty="0">
                <a:solidFill>
                  <a:srgbClr val="0C0804"/>
                </a:solidFill>
                <a:latin typeface="Arial"/>
                <a:cs typeface="Arial"/>
              </a:rPr>
              <a:t> </a:t>
            </a:r>
            <a:r>
              <a:rPr sz="1700" dirty="0">
                <a:solidFill>
                  <a:srgbClr val="0C0804"/>
                </a:solidFill>
                <a:latin typeface="Arial"/>
                <a:cs typeface="Arial"/>
              </a:rPr>
              <a:t>investment</a:t>
            </a:r>
            <a:r>
              <a:rPr sz="1700" spc="75" dirty="0">
                <a:solidFill>
                  <a:srgbClr val="0C0804"/>
                </a:solidFill>
                <a:latin typeface="Arial"/>
                <a:cs typeface="Arial"/>
              </a:rPr>
              <a:t> </a:t>
            </a:r>
            <a:r>
              <a:rPr sz="1700" spc="-10" dirty="0">
                <a:solidFill>
                  <a:srgbClr val="0C0804"/>
                </a:solidFill>
                <a:latin typeface="Arial"/>
                <a:cs typeface="Arial"/>
              </a:rPr>
              <a:t>trends </a:t>
            </a:r>
            <a:r>
              <a:rPr sz="1700" dirty="0">
                <a:solidFill>
                  <a:srgbClr val="0C0804"/>
                </a:solidFill>
                <a:latin typeface="Arial"/>
                <a:cs typeface="Arial"/>
              </a:rPr>
              <a:t>and</a:t>
            </a:r>
            <a:r>
              <a:rPr sz="1700" spc="65" dirty="0">
                <a:solidFill>
                  <a:srgbClr val="0C0804"/>
                </a:solidFill>
                <a:latin typeface="Arial"/>
                <a:cs typeface="Arial"/>
              </a:rPr>
              <a:t> </a:t>
            </a:r>
            <a:r>
              <a:rPr sz="1700" dirty="0">
                <a:solidFill>
                  <a:srgbClr val="0C0804"/>
                </a:solidFill>
                <a:latin typeface="Arial"/>
                <a:cs typeface="Arial"/>
              </a:rPr>
              <a:t>topics</a:t>
            </a:r>
            <a:r>
              <a:rPr sz="1700" spc="80" dirty="0">
                <a:solidFill>
                  <a:srgbClr val="0C0804"/>
                </a:solidFill>
                <a:latin typeface="Arial"/>
                <a:cs typeface="Arial"/>
              </a:rPr>
              <a:t> </a:t>
            </a:r>
            <a:r>
              <a:rPr sz="1700" dirty="0">
                <a:solidFill>
                  <a:srgbClr val="0C0804"/>
                </a:solidFill>
                <a:latin typeface="Arial"/>
                <a:cs typeface="Arial"/>
              </a:rPr>
              <a:t>pertinent</a:t>
            </a:r>
            <a:r>
              <a:rPr sz="1700" spc="70" dirty="0">
                <a:solidFill>
                  <a:srgbClr val="0C0804"/>
                </a:solidFill>
                <a:latin typeface="Arial"/>
                <a:cs typeface="Arial"/>
              </a:rPr>
              <a:t> </a:t>
            </a:r>
            <a:r>
              <a:rPr sz="1700" spc="65" dirty="0">
                <a:solidFill>
                  <a:srgbClr val="0C0804"/>
                </a:solidFill>
                <a:latin typeface="Arial"/>
                <a:cs typeface="Arial"/>
              </a:rPr>
              <a:t>to</a:t>
            </a:r>
            <a:r>
              <a:rPr sz="1700" spc="85" dirty="0">
                <a:solidFill>
                  <a:srgbClr val="0C0804"/>
                </a:solidFill>
                <a:latin typeface="Arial"/>
                <a:cs typeface="Arial"/>
              </a:rPr>
              <a:t> </a:t>
            </a:r>
            <a:r>
              <a:rPr sz="1700" dirty="0">
                <a:solidFill>
                  <a:srgbClr val="0C0804"/>
                </a:solidFill>
                <a:latin typeface="Arial"/>
                <a:cs typeface="Arial"/>
              </a:rPr>
              <a:t>the</a:t>
            </a:r>
            <a:r>
              <a:rPr sz="1700" spc="75" dirty="0">
                <a:solidFill>
                  <a:srgbClr val="0C0804"/>
                </a:solidFill>
                <a:latin typeface="Arial"/>
                <a:cs typeface="Arial"/>
              </a:rPr>
              <a:t> </a:t>
            </a:r>
            <a:r>
              <a:rPr lang="en-US" sz="1700" spc="75" dirty="0">
                <a:solidFill>
                  <a:srgbClr val="0C0804"/>
                </a:solidFill>
                <a:latin typeface="Arial"/>
                <a:cs typeface="Arial"/>
              </a:rPr>
              <a:t>C</a:t>
            </a:r>
            <a:r>
              <a:rPr sz="1700" spc="-10" dirty="0">
                <a:solidFill>
                  <a:srgbClr val="0C0804"/>
                </a:solidFill>
                <a:latin typeface="Arial"/>
                <a:cs typeface="Arial"/>
              </a:rPr>
              <a:t>hapter</a:t>
            </a:r>
            <a:endParaRPr sz="1700" dirty="0">
              <a:latin typeface="Arial"/>
              <a:cs typeface="Arial"/>
            </a:endParaRPr>
          </a:p>
        </p:txBody>
      </p:sp>
      <p:sp>
        <p:nvSpPr>
          <p:cNvPr id="12" name="object 12"/>
          <p:cNvSpPr txBox="1"/>
          <p:nvPr/>
        </p:nvSpPr>
        <p:spPr>
          <a:xfrm>
            <a:off x="1874900" y="8345999"/>
            <a:ext cx="3992245" cy="1341120"/>
          </a:xfrm>
          <a:prstGeom prst="rect">
            <a:avLst/>
          </a:prstGeom>
        </p:spPr>
        <p:txBody>
          <a:bodyPr vert="horz" wrap="square" lIns="0" tIns="5080" rIns="0" bIns="0" rtlCol="0">
            <a:spAutoFit/>
          </a:bodyPr>
          <a:lstStyle/>
          <a:p>
            <a:pPr marL="298450" marR="5080" indent="-285750">
              <a:lnSpc>
                <a:spcPct val="127600"/>
              </a:lnSpc>
              <a:spcBef>
                <a:spcPts val="40"/>
              </a:spcBef>
              <a:buChar char="•"/>
              <a:tabLst>
                <a:tab pos="298450" algn="l"/>
              </a:tabLst>
            </a:pPr>
            <a:r>
              <a:rPr sz="1700" dirty="0">
                <a:solidFill>
                  <a:srgbClr val="0C0804"/>
                </a:solidFill>
                <a:latin typeface="Arial"/>
                <a:cs typeface="Arial"/>
              </a:rPr>
              <a:t>Managing/updating</a:t>
            </a:r>
            <a:r>
              <a:rPr sz="1700" spc="425" dirty="0">
                <a:solidFill>
                  <a:srgbClr val="0C0804"/>
                </a:solidFill>
                <a:latin typeface="Arial"/>
                <a:cs typeface="Arial"/>
              </a:rPr>
              <a:t> </a:t>
            </a:r>
            <a:r>
              <a:rPr sz="1700" spc="-10" dirty="0">
                <a:solidFill>
                  <a:srgbClr val="0C0804"/>
                </a:solidFill>
                <a:latin typeface="Arial"/>
                <a:cs typeface="Arial"/>
              </a:rPr>
              <a:t>Chapter </a:t>
            </a:r>
            <a:r>
              <a:rPr sz="1700" dirty="0">
                <a:solidFill>
                  <a:srgbClr val="0C0804"/>
                </a:solidFill>
                <a:latin typeface="Arial"/>
                <a:cs typeface="Arial"/>
              </a:rPr>
              <a:t>partnership</a:t>
            </a:r>
            <a:r>
              <a:rPr sz="1700" spc="110" dirty="0">
                <a:solidFill>
                  <a:srgbClr val="0C0804"/>
                </a:solidFill>
                <a:latin typeface="Arial"/>
                <a:cs typeface="Arial"/>
              </a:rPr>
              <a:t> </a:t>
            </a:r>
            <a:r>
              <a:rPr sz="1700" dirty="0">
                <a:solidFill>
                  <a:srgbClr val="0C0804"/>
                </a:solidFill>
                <a:latin typeface="Arial"/>
                <a:cs typeface="Arial"/>
              </a:rPr>
              <a:t>documents</a:t>
            </a:r>
            <a:r>
              <a:rPr sz="1700" spc="85" dirty="0">
                <a:solidFill>
                  <a:srgbClr val="0C0804"/>
                </a:solidFill>
                <a:latin typeface="Arial"/>
                <a:cs typeface="Arial"/>
              </a:rPr>
              <a:t> </a:t>
            </a:r>
            <a:r>
              <a:rPr sz="1700" spc="60" dirty="0">
                <a:solidFill>
                  <a:srgbClr val="0C0804"/>
                </a:solidFill>
                <a:latin typeface="Arial"/>
                <a:cs typeface="Arial"/>
              </a:rPr>
              <a:t>for</a:t>
            </a:r>
            <a:r>
              <a:rPr sz="1700" spc="85" dirty="0">
                <a:solidFill>
                  <a:srgbClr val="0C0804"/>
                </a:solidFill>
                <a:latin typeface="Arial"/>
                <a:cs typeface="Arial"/>
              </a:rPr>
              <a:t> </a:t>
            </a:r>
            <a:r>
              <a:rPr sz="1700" spc="-10" dirty="0">
                <a:solidFill>
                  <a:srgbClr val="0C0804"/>
                </a:solidFill>
                <a:latin typeface="Arial"/>
                <a:cs typeface="Arial"/>
              </a:rPr>
              <a:t>fulfillment, </a:t>
            </a:r>
            <a:r>
              <a:rPr sz="1700" spc="-165" dirty="0">
                <a:solidFill>
                  <a:srgbClr val="0C0804"/>
                </a:solidFill>
                <a:latin typeface="Arial"/>
                <a:cs typeface="Arial"/>
              </a:rPr>
              <a:t>RFP</a:t>
            </a:r>
            <a:r>
              <a:rPr sz="1700" spc="-35" dirty="0">
                <a:solidFill>
                  <a:srgbClr val="0C0804"/>
                </a:solidFill>
                <a:latin typeface="Arial"/>
                <a:cs typeface="Arial"/>
              </a:rPr>
              <a:t> </a:t>
            </a:r>
            <a:r>
              <a:rPr sz="1700" spc="-10" dirty="0">
                <a:solidFill>
                  <a:srgbClr val="0C0804"/>
                </a:solidFill>
                <a:latin typeface="Arial"/>
                <a:cs typeface="Arial"/>
              </a:rPr>
              <a:t>processes,</a:t>
            </a:r>
            <a:r>
              <a:rPr sz="1700" spc="-30" dirty="0">
                <a:solidFill>
                  <a:srgbClr val="0C0804"/>
                </a:solidFill>
                <a:latin typeface="Arial"/>
                <a:cs typeface="Arial"/>
              </a:rPr>
              <a:t> </a:t>
            </a:r>
            <a:r>
              <a:rPr sz="1700" dirty="0">
                <a:solidFill>
                  <a:srgbClr val="0C0804"/>
                </a:solidFill>
                <a:latin typeface="Arial"/>
                <a:cs typeface="Arial"/>
              </a:rPr>
              <a:t>and</a:t>
            </a:r>
            <a:r>
              <a:rPr sz="1700" spc="5" dirty="0">
                <a:solidFill>
                  <a:srgbClr val="0C0804"/>
                </a:solidFill>
                <a:latin typeface="Arial"/>
                <a:cs typeface="Arial"/>
              </a:rPr>
              <a:t> </a:t>
            </a:r>
            <a:r>
              <a:rPr sz="1700" spc="55" dirty="0">
                <a:solidFill>
                  <a:srgbClr val="0C0804"/>
                </a:solidFill>
                <a:latin typeface="Arial"/>
                <a:cs typeface="Arial"/>
              </a:rPr>
              <a:t>in-</a:t>
            </a:r>
            <a:r>
              <a:rPr sz="1700" dirty="0">
                <a:solidFill>
                  <a:srgbClr val="0C0804"/>
                </a:solidFill>
                <a:latin typeface="Arial"/>
                <a:cs typeface="Arial"/>
              </a:rPr>
              <a:t>kind value</a:t>
            </a:r>
            <a:r>
              <a:rPr sz="1700" spc="-15" dirty="0">
                <a:solidFill>
                  <a:srgbClr val="0C0804"/>
                </a:solidFill>
                <a:latin typeface="Arial"/>
                <a:cs typeface="Arial"/>
              </a:rPr>
              <a:t> </a:t>
            </a:r>
            <a:r>
              <a:rPr sz="1700" spc="-25" dirty="0">
                <a:solidFill>
                  <a:srgbClr val="0C0804"/>
                </a:solidFill>
                <a:latin typeface="Arial"/>
                <a:cs typeface="Arial"/>
              </a:rPr>
              <a:t>and </a:t>
            </a:r>
            <a:r>
              <a:rPr sz="1700" spc="-10" dirty="0">
                <a:solidFill>
                  <a:srgbClr val="0C0804"/>
                </a:solidFill>
                <a:latin typeface="Arial"/>
                <a:cs typeface="Arial"/>
              </a:rPr>
              <a:t>tracking</a:t>
            </a:r>
            <a:endParaRPr sz="1700" dirty="0">
              <a:latin typeface="Arial"/>
              <a:cs typeface="Arial"/>
            </a:endParaRPr>
          </a:p>
        </p:txBody>
      </p:sp>
      <p:sp>
        <p:nvSpPr>
          <p:cNvPr id="13" name="object 13"/>
          <p:cNvSpPr txBox="1"/>
          <p:nvPr/>
        </p:nvSpPr>
        <p:spPr>
          <a:xfrm>
            <a:off x="7044435" y="2847333"/>
            <a:ext cx="3797935" cy="2684145"/>
          </a:xfrm>
          <a:prstGeom prst="rect">
            <a:avLst/>
          </a:prstGeom>
        </p:spPr>
        <p:txBody>
          <a:bodyPr vert="horz" wrap="square" lIns="0" tIns="11430" rIns="0" bIns="0" rtlCol="0">
            <a:spAutoFit/>
          </a:bodyPr>
          <a:lstStyle/>
          <a:p>
            <a:pPr marL="1056640" marR="668655" indent="-312420">
              <a:lnSpc>
                <a:spcPct val="109800"/>
              </a:lnSpc>
              <a:spcBef>
                <a:spcPts val="90"/>
              </a:spcBef>
            </a:pPr>
            <a:r>
              <a:rPr lang="en-US" sz="2450" dirty="0">
                <a:solidFill>
                  <a:srgbClr val="0C0804"/>
                </a:solidFill>
                <a:latin typeface="Arial"/>
                <a:cs typeface="Arial"/>
              </a:rPr>
              <a:t>   </a:t>
            </a:r>
            <a:r>
              <a:rPr sz="2450" dirty="0">
                <a:solidFill>
                  <a:srgbClr val="0C0804"/>
                </a:solidFill>
                <a:latin typeface="Arial"/>
                <a:cs typeface="Arial"/>
              </a:rPr>
              <a:t>UTILIZE</a:t>
            </a:r>
            <a:r>
              <a:rPr sz="2450" spc="-65" dirty="0">
                <a:solidFill>
                  <a:srgbClr val="0C0804"/>
                </a:solidFill>
                <a:latin typeface="Arial"/>
                <a:cs typeface="Arial"/>
              </a:rPr>
              <a:t> </a:t>
            </a:r>
            <a:r>
              <a:rPr lang="en-US" sz="2450" spc="-65" dirty="0">
                <a:solidFill>
                  <a:srgbClr val="0C0804"/>
                </a:solidFill>
                <a:latin typeface="Arial"/>
                <a:cs typeface="Arial"/>
              </a:rPr>
              <a:t>MPI R</a:t>
            </a:r>
            <a:r>
              <a:rPr sz="2450" spc="-95" dirty="0">
                <a:solidFill>
                  <a:srgbClr val="0C0804"/>
                </a:solidFill>
                <a:latin typeface="Arial"/>
                <a:cs typeface="Arial"/>
              </a:rPr>
              <a:t>ESOURCES</a:t>
            </a:r>
            <a:endParaRPr sz="2450" dirty="0">
              <a:latin typeface="Arial"/>
              <a:cs typeface="Arial"/>
            </a:endParaRPr>
          </a:p>
          <a:p>
            <a:pPr marL="12700">
              <a:lnSpc>
                <a:spcPct val="100000"/>
              </a:lnSpc>
              <a:spcBef>
                <a:spcPts val="2010"/>
              </a:spcBef>
            </a:pPr>
            <a:r>
              <a:rPr sz="1700" dirty="0">
                <a:solidFill>
                  <a:srgbClr val="0C0804"/>
                </a:solidFill>
                <a:latin typeface="Arial"/>
                <a:cs typeface="Arial"/>
              </a:rPr>
              <a:t>Chapter </a:t>
            </a:r>
            <a:r>
              <a:rPr sz="1700" spc="-20" dirty="0">
                <a:solidFill>
                  <a:srgbClr val="0C0804"/>
                </a:solidFill>
                <a:latin typeface="Arial"/>
                <a:cs typeface="Arial"/>
              </a:rPr>
              <a:t>Leader</a:t>
            </a:r>
            <a:r>
              <a:rPr sz="1700" spc="-65" dirty="0">
                <a:solidFill>
                  <a:srgbClr val="0C0804"/>
                </a:solidFill>
                <a:latin typeface="Arial"/>
                <a:cs typeface="Arial"/>
              </a:rPr>
              <a:t> </a:t>
            </a:r>
            <a:r>
              <a:rPr sz="1700" spc="-35" dirty="0">
                <a:solidFill>
                  <a:srgbClr val="0C0804"/>
                </a:solidFill>
                <a:latin typeface="Arial"/>
                <a:cs typeface="Arial"/>
              </a:rPr>
              <a:t>Resource</a:t>
            </a:r>
            <a:r>
              <a:rPr sz="1700" spc="-60" dirty="0">
                <a:solidFill>
                  <a:srgbClr val="0C0804"/>
                </a:solidFill>
                <a:latin typeface="Arial"/>
                <a:cs typeface="Arial"/>
              </a:rPr>
              <a:t> Page </a:t>
            </a:r>
            <a:r>
              <a:rPr sz="1700" spc="-25" dirty="0">
                <a:solidFill>
                  <a:srgbClr val="0C0804"/>
                </a:solidFill>
                <a:latin typeface="Arial"/>
                <a:cs typeface="Arial"/>
              </a:rPr>
              <a:t>(CLRP):</a:t>
            </a:r>
            <a:endParaRPr sz="1700" dirty="0">
              <a:latin typeface="Arial"/>
              <a:cs typeface="Arial"/>
            </a:endParaRPr>
          </a:p>
          <a:p>
            <a:pPr marL="298450" marR="134620" indent="-285750">
              <a:lnSpc>
                <a:spcPct val="127600"/>
              </a:lnSpc>
              <a:spcBef>
                <a:spcPts val="20"/>
              </a:spcBef>
              <a:buChar char="•"/>
              <a:tabLst>
                <a:tab pos="298450" algn="l"/>
              </a:tabLst>
            </a:pPr>
            <a:r>
              <a:rPr sz="1700" spc="-25" dirty="0">
                <a:solidFill>
                  <a:srgbClr val="0C0804"/>
                </a:solidFill>
                <a:latin typeface="Arial"/>
                <a:cs typeface="Arial"/>
              </a:rPr>
              <a:t>Access</a:t>
            </a:r>
            <a:r>
              <a:rPr sz="1700" spc="-30" dirty="0">
                <a:solidFill>
                  <a:srgbClr val="0C0804"/>
                </a:solidFill>
                <a:latin typeface="Arial"/>
                <a:cs typeface="Arial"/>
              </a:rPr>
              <a:t> </a:t>
            </a:r>
            <a:r>
              <a:rPr sz="1700" dirty="0">
                <a:solidFill>
                  <a:srgbClr val="0C0804"/>
                </a:solidFill>
                <a:latin typeface="Arial"/>
                <a:cs typeface="Arial"/>
              </a:rPr>
              <a:t>your</a:t>
            </a:r>
            <a:r>
              <a:rPr sz="1700" spc="45" dirty="0">
                <a:solidFill>
                  <a:srgbClr val="0C0804"/>
                </a:solidFill>
                <a:latin typeface="Arial"/>
                <a:cs typeface="Arial"/>
              </a:rPr>
              <a:t> </a:t>
            </a:r>
            <a:r>
              <a:rPr sz="1700" dirty="0">
                <a:solidFill>
                  <a:srgbClr val="0C0804"/>
                </a:solidFill>
                <a:latin typeface="Arial"/>
                <a:cs typeface="Arial"/>
              </a:rPr>
              <a:t>Chapter</a:t>
            </a:r>
            <a:r>
              <a:rPr sz="1700" spc="-30" dirty="0">
                <a:solidFill>
                  <a:srgbClr val="0C0804"/>
                </a:solidFill>
                <a:latin typeface="Arial"/>
                <a:cs typeface="Arial"/>
              </a:rPr>
              <a:t> </a:t>
            </a:r>
            <a:r>
              <a:rPr sz="1700" spc="-10" dirty="0">
                <a:solidFill>
                  <a:srgbClr val="0C0804"/>
                </a:solidFill>
                <a:latin typeface="Arial"/>
                <a:cs typeface="Arial"/>
              </a:rPr>
              <a:t>Demographic </a:t>
            </a:r>
            <a:r>
              <a:rPr sz="1700" dirty="0">
                <a:solidFill>
                  <a:srgbClr val="0C0804"/>
                </a:solidFill>
                <a:latin typeface="Arial"/>
                <a:cs typeface="Arial"/>
              </a:rPr>
              <a:t>Report</a:t>
            </a:r>
            <a:r>
              <a:rPr sz="1700" spc="10" dirty="0">
                <a:solidFill>
                  <a:srgbClr val="0C0804"/>
                </a:solidFill>
                <a:latin typeface="Arial"/>
                <a:cs typeface="Arial"/>
              </a:rPr>
              <a:t> </a:t>
            </a:r>
            <a:r>
              <a:rPr sz="1700" dirty="0">
                <a:solidFill>
                  <a:srgbClr val="0C0804"/>
                </a:solidFill>
                <a:latin typeface="Arial"/>
                <a:cs typeface="Arial"/>
              </a:rPr>
              <a:t>which</a:t>
            </a:r>
            <a:r>
              <a:rPr sz="1700" spc="35" dirty="0">
                <a:solidFill>
                  <a:srgbClr val="0C0804"/>
                </a:solidFill>
                <a:latin typeface="Arial"/>
                <a:cs typeface="Arial"/>
              </a:rPr>
              <a:t> </a:t>
            </a:r>
            <a:r>
              <a:rPr sz="1700" dirty="0">
                <a:solidFill>
                  <a:srgbClr val="0C0804"/>
                </a:solidFill>
                <a:latin typeface="Arial"/>
                <a:cs typeface="Arial"/>
              </a:rPr>
              <a:t>provides</a:t>
            </a:r>
            <a:r>
              <a:rPr sz="1700" spc="25" dirty="0">
                <a:solidFill>
                  <a:srgbClr val="0C0804"/>
                </a:solidFill>
                <a:latin typeface="Arial"/>
                <a:cs typeface="Arial"/>
              </a:rPr>
              <a:t> </a:t>
            </a:r>
            <a:r>
              <a:rPr sz="1700" dirty="0">
                <a:solidFill>
                  <a:srgbClr val="0C0804"/>
                </a:solidFill>
                <a:latin typeface="Arial"/>
                <a:cs typeface="Arial"/>
              </a:rPr>
              <a:t>dat</a:t>
            </a:r>
            <a:r>
              <a:rPr lang="en-US" sz="1700" dirty="0">
                <a:solidFill>
                  <a:srgbClr val="0C0804"/>
                </a:solidFill>
                <a:latin typeface="Arial"/>
                <a:cs typeface="Arial"/>
              </a:rPr>
              <a:t>a</a:t>
            </a:r>
            <a:r>
              <a:rPr sz="1700" spc="25" dirty="0">
                <a:solidFill>
                  <a:srgbClr val="0C0804"/>
                </a:solidFill>
                <a:latin typeface="Arial"/>
                <a:cs typeface="Arial"/>
              </a:rPr>
              <a:t> </a:t>
            </a:r>
            <a:r>
              <a:rPr sz="1700" spc="-25" dirty="0">
                <a:solidFill>
                  <a:srgbClr val="0C0804"/>
                </a:solidFill>
                <a:latin typeface="Arial"/>
                <a:cs typeface="Arial"/>
              </a:rPr>
              <a:t>on </a:t>
            </a:r>
            <a:r>
              <a:rPr sz="1700" dirty="0">
                <a:solidFill>
                  <a:srgbClr val="0C0804"/>
                </a:solidFill>
                <a:latin typeface="Arial"/>
                <a:cs typeface="Arial"/>
              </a:rPr>
              <a:t>membership,</a:t>
            </a:r>
            <a:r>
              <a:rPr sz="1700" spc="25" dirty="0">
                <a:solidFill>
                  <a:srgbClr val="0C0804"/>
                </a:solidFill>
                <a:latin typeface="Arial"/>
                <a:cs typeface="Arial"/>
              </a:rPr>
              <a:t> </a:t>
            </a:r>
            <a:r>
              <a:rPr sz="1700" dirty="0">
                <a:solidFill>
                  <a:srgbClr val="0C0804"/>
                </a:solidFill>
                <a:latin typeface="Arial"/>
                <a:cs typeface="Arial"/>
              </a:rPr>
              <a:t>demographics,</a:t>
            </a:r>
            <a:r>
              <a:rPr sz="1700" spc="25" dirty="0">
                <a:solidFill>
                  <a:srgbClr val="0C0804"/>
                </a:solidFill>
                <a:latin typeface="Arial"/>
                <a:cs typeface="Arial"/>
              </a:rPr>
              <a:t> </a:t>
            </a:r>
            <a:r>
              <a:rPr sz="1700" spc="-25" dirty="0">
                <a:solidFill>
                  <a:srgbClr val="0C0804"/>
                </a:solidFill>
                <a:latin typeface="Arial"/>
                <a:cs typeface="Arial"/>
              </a:rPr>
              <a:t>and </a:t>
            </a:r>
            <a:r>
              <a:rPr sz="1700" dirty="0">
                <a:solidFill>
                  <a:srgbClr val="0C0804"/>
                </a:solidFill>
                <a:latin typeface="Arial"/>
                <a:cs typeface="Arial"/>
              </a:rPr>
              <a:t>overall</a:t>
            </a:r>
            <a:r>
              <a:rPr sz="1700" spc="75" dirty="0">
                <a:solidFill>
                  <a:srgbClr val="0C0804"/>
                </a:solidFill>
                <a:latin typeface="Arial"/>
                <a:cs typeface="Arial"/>
              </a:rPr>
              <a:t> </a:t>
            </a:r>
            <a:r>
              <a:rPr sz="1700" dirty="0">
                <a:solidFill>
                  <a:srgbClr val="0C0804"/>
                </a:solidFill>
                <a:latin typeface="Arial"/>
                <a:cs typeface="Arial"/>
              </a:rPr>
              <a:t>buying</a:t>
            </a:r>
            <a:r>
              <a:rPr sz="1700" spc="45" dirty="0">
                <a:solidFill>
                  <a:srgbClr val="0C0804"/>
                </a:solidFill>
                <a:latin typeface="Arial"/>
                <a:cs typeface="Arial"/>
              </a:rPr>
              <a:t> </a:t>
            </a:r>
            <a:r>
              <a:rPr sz="1700" spc="-10" dirty="0">
                <a:solidFill>
                  <a:srgbClr val="0C0804"/>
                </a:solidFill>
                <a:latin typeface="Arial"/>
                <a:cs typeface="Arial"/>
              </a:rPr>
              <a:t>power</a:t>
            </a:r>
            <a:endParaRPr sz="1700" dirty="0">
              <a:latin typeface="Arial"/>
              <a:cs typeface="Arial"/>
            </a:endParaRPr>
          </a:p>
        </p:txBody>
      </p:sp>
      <p:sp>
        <p:nvSpPr>
          <p:cNvPr id="14" name="object 14"/>
          <p:cNvSpPr txBox="1"/>
          <p:nvPr/>
        </p:nvSpPr>
        <p:spPr>
          <a:xfrm>
            <a:off x="7202551" y="5942042"/>
            <a:ext cx="3965575" cy="1351280"/>
          </a:xfrm>
          <a:prstGeom prst="rect">
            <a:avLst/>
          </a:prstGeom>
        </p:spPr>
        <p:txBody>
          <a:bodyPr vert="horz" wrap="square" lIns="0" tIns="86995" rIns="0" bIns="0" rtlCol="0">
            <a:spAutoFit/>
          </a:bodyPr>
          <a:lstStyle/>
          <a:p>
            <a:pPr marL="12700">
              <a:lnSpc>
                <a:spcPct val="100000"/>
              </a:lnSpc>
              <a:spcBef>
                <a:spcPts val="685"/>
              </a:spcBef>
            </a:pPr>
            <a:r>
              <a:rPr sz="1700" spc="-20" dirty="0">
                <a:solidFill>
                  <a:srgbClr val="0C0804"/>
                </a:solidFill>
                <a:latin typeface="Arial"/>
                <a:cs typeface="Arial"/>
              </a:rPr>
              <a:t>MPI</a:t>
            </a:r>
            <a:r>
              <a:rPr sz="1700" spc="-90" dirty="0">
                <a:solidFill>
                  <a:srgbClr val="0C0804"/>
                </a:solidFill>
                <a:latin typeface="Arial"/>
                <a:cs typeface="Arial"/>
              </a:rPr>
              <a:t> </a:t>
            </a:r>
            <a:r>
              <a:rPr sz="1700" spc="-10" dirty="0">
                <a:solidFill>
                  <a:srgbClr val="0C0804"/>
                </a:solidFill>
                <a:latin typeface="Arial"/>
                <a:cs typeface="Arial"/>
              </a:rPr>
              <a:t>Foundation:</a:t>
            </a:r>
            <a:endParaRPr sz="1700" dirty="0">
              <a:latin typeface="Arial"/>
              <a:cs typeface="Arial"/>
            </a:endParaRPr>
          </a:p>
          <a:p>
            <a:pPr marL="298450" marR="5080" indent="-285750">
              <a:lnSpc>
                <a:spcPct val="127000"/>
              </a:lnSpc>
              <a:spcBef>
                <a:spcPts val="35"/>
              </a:spcBef>
              <a:buChar char="•"/>
              <a:tabLst>
                <a:tab pos="298450" algn="l"/>
              </a:tabLst>
            </a:pPr>
            <a:r>
              <a:rPr sz="1700" dirty="0">
                <a:solidFill>
                  <a:srgbClr val="0C0804"/>
                </a:solidFill>
                <a:latin typeface="Arial"/>
                <a:cs typeface="Arial"/>
              </a:rPr>
              <a:t>Maintain</a:t>
            </a:r>
            <a:r>
              <a:rPr sz="1700" spc="135" dirty="0">
                <a:solidFill>
                  <a:srgbClr val="0C0804"/>
                </a:solidFill>
                <a:latin typeface="Arial"/>
                <a:cs typeface="Arial"/>
              </a:rPr>
              <a:t> </a:t>
            </a:r>
            <a:r>
              <a:rPr sz="1700" spc="50" dirty="0">
                <a:solidFill>
                  <a:srgbClr val="0C0804"/>
                </a:solidFill>
                <a:latin typeface="Arial"/>
                <a:cs typeface="Arial"/>
              </a:rPr>
              <a:t>up-</a:t>
            </a:r>
            <a:r>
              <a:rPr sz="1700" spc="75" dirty="0">
                <a:solidFill>
                  <a:srgbClr val="0C0804"/>
                </a:solidFill>
                <a:latin typeface="Arial"/>
                <a:cs typeface="Arial"/>
              </a:rPr>
              <a:t>to-</a:t>
            </a:r>
            <a:r>
              <a:rPr sz="1700" dirty="0">
                <a:solidFill>
                  <a:srgbClr val="0C0804"/>
                </a:solidFill>
                <a:latin typeface="Arial"/>
                <a:cs typeface="Arial"/>
              </a:rPr>
              <a:t>date</a:t>
            </a:r>
            <a:r>
              <a:rPr sz="1700" spc="125" dirty="0">
                <a:solidFill>
                  <a:srgbClr val="0C0804"/>
                </a:solidFill>
                <a:latin typeface="Arial"/>
                <a:cs typeface="Arial"/>
              </a:rPr>
              <a:t> </a:t>
            </a:r>
            <a:r>
              <a:rPr sz="1700" dirty="0">
                <a:solidFill>
                  <a:srgbClr val="0C0804"/>
                </a:solidFill>
                <a:latin typeface="Arial"/>
                <a:cs typeface="Arial"/>
              </a:rPr>
              <a:t>information</a:t>
            </a:r>
            <a:r>
              <a:rPr sz="1700" spc="135" dirty="0">
                <a:solidFill>
                  <a:srgbClr val="0C0804"/>
                </a:solidFill>
                <a:latin typeface="Arial"/>
                <a:cs typeface="Arial"/>
              </a:rPr>
              <a:t> </a:t>
            </a:r>
            <a:r>
              <a:rPr sz="1700" spc="-25" dirty="0">
                <a:solidFill>
                  <a:srgbClr val="0C0804"/>
                </a:solidFill>
                <a:latin typeface="Arial"/>
                <a:cs typeface="Arial"/>
              </a:rPr>
              <a:t>on </a:t>
            </a:r>
            <a:r>
              <a:rPr sz="1700" dirty="0">
                <a:solidFill>
                  <a:srgbClr val="0C0804"/>
                </a:solidFill>
                <a:latin typeface="Arial"/>
                <a:cs typeface="Arial"/>
              </a:rPr>
              <a:t>Chapter</a:t>
            </a:r>
            <a:r>
              <a:rPr sz="1700" spc="80" dirty="0">
                <a:solidFill>
                  <a:srgbClr val="0C0804"/>
                </a:solidFill>
                <a:latin typeface="Arial"/>
                <a:cs typeface="Arial"/>
              </a:rPr>
              <a:t> </a:t>
            </a:r>
            <a:r>
              <a:rPr lang="en-US" sz="1700" spc="80" dirty="0">
                <a:solidFill>
                  <a:srgbClr val="0C0804"/>
                </a:solidFill>
                <a:latin typeface="Arial"/>
                <a:cs typeface="Arial"/>
              </a:rPr>
              <a:t>g</a:t>
            </a:r>
            <a:r>
              <a:rPr sz="1700" dirty="0">
                <a:solidFill>
                  <a:srgbClr val="0C0804"/>
                </a:solidFill>
                <a:latin typeface="Arial"/>
                <a:cs typeface="Arial"/>
              </a:rPr>
              <a:t>rants</a:t>
            </a:r>
            <a:r>
              <a:rPr sz="1700" spc="5" dirty="0">
                <a:solidFill>
                  <a:srgbClr val="0C0804"/>
                </a:solidFill>
                <a:latin typeface="Arial"/>
                <a:cs typeface="Arial"/>
              </a:rPr>
              <a:t> </a:t>
            </a:r>
            <a:r>
              <a:rPr sz="1700" dirty="0">
                <a:solidFill>
                  <a:srgbClr val="0C0804"/>
                </a:solidFill>
                <a:latin typeface="Arial"/>
                <a:cs typeface="Arial"/>
              </a:rPr>
              <a:t>available</a:t>
            </a:r>
            <a:r>
              <a:rPr sz="1700" spc="5" dirty="0">
                <a:solidFill>
                  <a:srgbClr val="0C0804"/>
                </a:solidFill>
                <a:latin typeface="Arial"/>
                <a:cs typeface="Arial"/>
              </a:rPr>
              <a:t> </a:t>
            </a:r>
            <a:r>
              <a:rPr sz="1700" dirty="0">
                <a:solidFill>
                  <a:srgbClr val="0C0804"/>
                </a:solidFill>
                <a:latin typeface="Arial"/>
                <a:cs typeface="Arial"/>
              </a:rPr>
              <a:t>through</a:t>
            </a:r>
            <a:r>
              <a:rPr sz="1700" spc="10" dirty="0">
                <a:solidFill>
                  <a:srgbClr val="0C0804"/>
                </a:solidFill>
                <a:latin typeface="Arial"/>
                <a:cs typeface="Arial"/>
              </a:rPr>
              <a:t> </a:t>
            </a:r>
            <a:r>
              <a:rPr lang="en-US" sz="1700" spc="10" dirty="0">
                <a:solidFill>
                  <a:srgbClr val="0C0804"/>
                </a:solidFill>
                <a:latin typeface="Arial"/>
                <a:cs typeface="Arial"/>
              </a:rPr>
              <a:t>the </a:t>
            </a:r>
            <a:r>
              <a:rPr sz="1700" spc="-25" dirty="0">
                <a:solidFill>
                  <a:srgbClr val="0C0804"/>
                </a:solidFill>
                <a:latin typeface="Arial"/>
                <a:cs typeface="Arial"/>
              </a:rPr>
              <a:t>MPI </a:t>
            </a:r>
            <a:r>
              <a:rPr sz="1700" spc="-10" dirty="0">
                <a:solidFill>
                  <a:srgbClr val="0C0804"/>
                </a:solidFill>
                <a:latin typeface="Arial"/>
                <a:cs typeface="Arial"/>
              </a:rPr>
              <a:t>Foundation</a:t>
            </a:r>
            <a:endParaRPr sz="1700" dirty="0">
              <a:latin typeface="Arial"/>
              <a:cs typeface="Arial"/>
            </a:endParaRPr>
          </a:p>
        </p:txBody>
      </p:sp>
      <p:sp>
        <p:nvSpPr>
          <p:cNvPr id="15" name="object 15"/>
          <p:cNvSpPr txBox="1"/>
          <p:nvPr/>
        </p:nvSpPr>
        <p:spPr>
          <a:xfrm>
            <a:off x="12911580" y="4858130"/>
            <a:ext cx="3789045" cy="1973580"/>
          </a:xfrm>
          <a:prstGeom prst="rect">
            <a:avLst/>
          </a:prstGeom>
        </p:spPr>
        <p:txBody>
          <a:bodyPr vert="horz" wrap="square" lIns="0" tIns="12065" rIns="0" bIns="0" rtlCol="0">
            <a:spAutoFit/>
          </a:bodyPr>
          <a:lstStyle/>
          <a:p>
            <a:pPr marL="564515" marR="5080" indent="-329565">
              <a:lnSpc>
                <a:spcPct val="112300"/>
              </a:lnSpc>
              <a:spcBef>
                <a:spcPts val="95"/>
              </a:spcBef>
            </a:pPr>
            <a:r>
              <a:rPr sz="2450" spc="-20" dirty="0">
                <a:solidFill>
                  <a:srgbClr val="0C0804"/>
                </a:solidFill>
                <a:latin typeface="Arial"/>
                <a:cs typeface="Arial"/>
              </a:rPr>
              <a:t>BUILDING</a:t>
            </a:r>
            <a:r>
              <a:rPr sz="2450" spc="-130" dirty="0">
                <a:solidFill>
                  <a:srgbClr val="0C0804"/>
                </a:solidFill>
                <a:latin typeface="Arial"/>
                <a:cs typeface="Arial"/>
              </a:rPr>
              <a:t> </a:t>
            </a:r>
            <a:r>
              <a:rPr sz="2450" spc="-90" dirty="0">
                <a:solidFill>
                  <a:srgbClr val="0C0804"/>
                </a:solidFill>
                <a:latin typeface="Arial"/>
                <a:cs typeface="Arial"/>
              </a:rPr>
              <a:t>MPI/PARTNER </a:t>
            </a:r>
            <a:r>
              <a:rPr sz="2450" spc="-160" dirty="0">
                <a:solidFill>
                  <a:srgbClr val="0C0804"/>
                </a:solidFill>
                <a:latin typeface="Arial"/>
                <a:cs typeface="Arial"/>
              </a:rPr>
              <a:t>BRAND</a:t>
            </a:r>
            <a:r>
              <a:rPr sz="2450" dirty="0">
                <a:solidFill>
                  <a:srgbClr val="0C0804"/>
                </a:solidFill>
                <a:latin typeface="Arial"/>
                <a:cs typeface="Arial"/>
              </a:rPr>
              <a:t> </a:t>
            </a:r>
            <a:r>
              <a:rPr sz="2450" spc="-70" dirty="0">
                <a:solidFill>
                  <a:srgbClr val="0C0804"/>
                </a:solidFill>
                <a:latin typeface="Arial"/>
                <a:cs typeface="Arial"/>
              </a:rPr>
              <a:t>AWARENESS</a:t>
            </a:r>
            <a:endParaRPr sz="2450" dirty="0">
              <a:latin typeface="Arial"/>
              <a:cs typeface="Arial"/>
            </a:endParaRPr>
          </a:p>
          <a:p>
            <a:pPr marL="12700" marR="360680">
              <a:lnSpc>
                <a:spcPct val="127000"/>
              </a:lnSpc>
              <a:spcBef>
                <a:spcPts val="960"/>
              </a:spcBef>
            </a:pPr>
            <a:r>
              <a:rPr sz="1700" dirty="0">
                <a:solidFill>
                  <a:srgbClr val="0C0804"/>
                </a:solidFill>
                <a:latin typeface="Arial"/>
                <a:cs typeface="Arial"/>
              </a:rPr>
              <a:t>Marketing</a:t>
            </a:r>
            <a:r>
              <a:rPr sz="1700" spc="50" dirty="0">
                <a:solidFill>
                  <a:srgbClr val="0C0804"/>
                </a:solidFill>
                <a:latin typeface="Arial"/>
                <a:cs typeface="Arial"/>
              </a:rPr>
              <a:t> </a:t>
            </a:r>
            <a:r>
              <a:rPr sz="1700" dirty="0">
                <a:solidFill>
                  <a:srgbClr val="0C0804"/>
                </a:solidFill>
                <a:latin typeface="Arial"/>
                <a:cs typeface="Arial"/>
              </a:rPr>
              <a:t>strategies</a:t>
            </a:r>
            <a:r>
              <a:rPr sz="1700" spc="55" dirty="0">
                <a:solidFill>
                  <a:srgbClr val="0C0804"/>
                </a:solidFill>
                <a:latin typeface="Arial"/>
                <a:cs typeface="Arial"/>
              </a:rPr>
              <a:t> </a:t>
            </a:r>
            <a:r>
              <a:rPr sz="1700" spc="65" dirty="0">
                <a:solidFill>
                  <a:srgbClr val="0C0804"/>
                </a:solidFill>
                <a:latin typeface="Arial"/>
                <a:cs typeface="Arial"/>
              </a:rPr>
              <a:t>to</a:t>
            </a:r>
            <a:r>
              <a:rPr sz="1700" spc="70" dirty="0">
                <a:solidFill>
                  <a:srgbClr val="0C0804"/>
                </a:solidFill>
                <a:latin typeface="Arial"/>
                <a:cs typeface="Arial"/>
              </a:rPr>
              <a:t> </a:t>
            </a:r>
            <a:r>
              <a:rPr sz="1700" spc="-20" dirty="0">
                <a:solidFill>
                  <a:srgbClr val="0C0804"/>
                </a:solidFill>
                <a:latin typeface="Arial"/>
                <a:cs typeface="Arial"/>
              </a:rPr>
              <a:t>build </a:t>
            </a:r>
            <a:r>
              <a:rPr sz="1700" dirty="0">
                <a:solidFill>
                  <a:srgbClr val="0C0804"/>
                </a:solidFill>
                <a:latin typeface="Arial"/>
                <a:cs typeface="Arial"/>
              </a:rPr>
              <a:t>engagement</a:t>
            </a:r>
            <a:r>
              <a:rPr sz="1700" spc="40" dirty="0">
                <a:solidFill>
                  <a:srgbClr val="0C0804"/>
                </a:solidFill>
                <a:latin typeface="Arial"/>
                <a:cs typeface="Arial"/>
              </a:rPr>
              <a:t> </a:t>
            </a:r>
            <a:r>
              <a:rPr sz="1700" dirty="0">
                <a:solidFill>
                  <a:srgbClr val="0C0804"/>
                </a:solidFill>
                <a:latin typeface="Arial"/>
                <a:cs typeface="Arial"/>
              </a:rPr>
              <a:t>and</a:t>
            </a:r>
            <a:r>
              <a:rPr sz="1700" spc="45" dirty="0">
                <a:solidFill>
                  <a:srgbClr val="0C0804"/>
                </a:solidFill>
                <a:latin typeface="Arial"/>
                <a:cs typeface="Arial"/>
              </a:rPr>
              <a:t> </a:t>
            </a:r>
            <a:r>
              <a:rPr sz="1700" dirty="0">
                <a:solidFill>
                  <a:srgbClr val="0C0804"/>
                </a:solidFill>
                <a:latin typeface="Arial"/>
                <a:cs typeface="Arial"/>
              </a:rPr>
              <a:t>support</a:t>
            </a:r>
            <a:r>
              <a:rPr sz="1700" spc="45" dirty="0">
                <a:solidFill>
                  <a:srgbClr val="0C0804"/>
                </a:solidFill>
                <a:latin typeface="Arial"/>
                <a:cs typeface="Arial"/>
              </a:rPr>
              <a:t> </a:t>
            </a:r>
            <a:r>
              <a:rPr sz="1700" spc="-10" dirty="0">
                <a:solidFill>
                  <a:srgbClr val="0C0804"/>
                </a:solidFill>
                <a:latin typeface="Arial"/>
                <a:cs typeface="Arial"/>
              </a:rPr>
              <a:t>thorough </a:t>
            </a:r>
            <a:r>
              <a:rPr lang="en-US" sz="1700" spc="-10" dirty="0">
                <a:solidFill>
                  <a:srgbClr val="0C0804"/>
                </a:solidFill>
                <a:latin typeface="Arial"/>
                <a:cs typeface="Arial"/>
              </a:rPr>
              <a:t>C</a:t>
            </a:r>
            <a:r>
              <a:rPr sz="1700" dirty="0">
                <a:solidFill>
                  <a:srgbClr val="0C0804"/>
                </a:solidFill>
                <a:latin typeface="Arial"/>
                <a:cs typeface="Arial"/>
              </a:rPr>
              <a:t>hapter</a:t>
            </a:r>
            <a:r>
              <a:rPr sz="1700" spc="95" dirty="0">
                <a:solidFill>
                  <a:srgbClr val="0C0804"/>
                </a:solidFill>
                <a:latin typeface="Arial"/>
                <a:cs typeface="Arial"/>
              </a:rPr>
              <a:t> </a:t>
            </a:r>
            <a:r>
              <a:rPr sz="1700" spc="-10" dirty="0">
                <a:solidFill>
                  <a:srgbClr val="0C0804"/>
                </a:solidFill>
                <a:latin typeface="Arial"/>
                <a:cs typeface="Arial"/>
              </a:rPr>
              <a:t>communications</a:t>
            </a:r>
            <a:endParaRPr sz="1700" dirty="0">
              <a:latin typeface="Arial"/>
              <a:cs typeface="Arial"/>
            </a:endParaRPr>
          </a:p>
        </p:txBody>
      </p:sp>
      <p:sp>
        <p:nvSpPr>
          <p:cNvPr id="16" name="object 16"/>
          <p:cNvSpPr txBox="1"/>
          <p:nvPr/>
        </p:nvSpPr>
        <p:spPr>
          <a:xfrm>
            <a:off x="12911580" y="7049959"/>
            <a:ext cx="3359785" cy="1684655"/>
          </a:xfrm>
          <a:prstGeom prst="rect">
            <a:avLst/>
          </a:prstGeom>
        </p:spPr>
        <p:txBody>
          <a:bodyPr vert="horz" wrap="square" lIns="0" tIns="86360" rIns="0" bIns="0" rtlCol="0">
            <a:spAutoFit/>
          </a:bodyPr>
          <a:lstStyle/>
          <a:p>
            <a:pPr marL="298450" indent="-285750">
              <a:lnSpc>
                <a:spcPct val="100000"/>
              </a:lnSpc>
              <a:spcBef>
                <a:spcPts val="680"/>
              </a:spcBef>
              <a:buChar char="•"/>
              <a:tabLst>
                <a:tab pos="298450" algn="l"/>
              </a:tabLst>
            </a:pPr>
            <a:r>
              <a:rPr sz="1700" dirty="0">
                <a:solidFill>
                  <a:srgbClr val="0C0804"/>
                </a:solidFill>
                <a:latin typeface="Arial"/>
                <a:cs typeface="Arial"/>
              </a:rPr>
              <a:t>Chapter </a:t>
            </a:r>
            <a:r>
              <a:rPr sz="1700" spc="-10" dirty="0">
                <a:solidFill>
                  <a:srgbClr val="0C0804"/>
                </a:solidFill>
                <a:latin typeface="Arial"/>
                <a:cs typeface="Arial"/>
              </a:rPr>
              <a:t>Website</a:t>
            </a:r>
            <a:endParaRPr sz="1700" dirty="0">
              <a:latin typeface="Arial"/>
              <a:cs typeface="Arial"/>
            </a:endParaRPr>
          </a:p>
          <a:p>
            <a:pPr marL="298450" indent="-285750">
              <a:lnSpc>
                <a:spcPct val="100000"/>
              </a:lnSpc>
              <a:spcBef>
                <a:spcPts val="590"/>
              </a:spcBef>
              <a:buChar char="•"/>
              <a:tabLst>
                <a:tab pos="298450" algn="l"/>
              </a:tabLst>
            </a:pPr>
            <a:r>
              <a:rPr sz="1700" dirty="0">
                <a:solidFill>
                  <a:srgbClr val="0C0804"/>
                </a:solidFill>
                <a:latin typeface="Arial"/>
                <a:cs typeface="Arial"/>
              </a:rPr>
              <a:t>Social</a:t>
            </a:r>
            <a:r>
              <a:rPr sz="1700" spc="-55" dirty="0">
                <a:solidFill>
                  <a:srgbClr val="0C0804"/>
                </a:solidFill>
                <a:latin typeface="Arial"/>
                <a:cs typeface="Arial"/>
              </a:rPr>
              <a:t> </a:t>
            </a:r>
            <a:r>
              <a:rPr sz="1700" spc="-25" dirty="0">
                <a:solidFill>
                  <a:srgbClr val="0C0804"/>
                </a:solidFill>
                <a:latin typeface="Arial"/>
                <a:cs typeface="Arial"/>
              </a:rPr>
              <a:t>Media</a:t>
            </a:r>
            <a:r>
              <a:rPr sz="1700" spc="-85" dirty="0">
                <a:solidFill>
                  <a:srgbClr val="0C0804"/>
                </a:solidFill>
                <a:latin typeface="Arial"/>
                <a:cs typeface="Arial"/>
              </a:rPr>
              <a:t> </a:t>
            </a:r>
            <a:r>
              <a:rPr sz="1700" spc="-10" dirty="0">
                <a:solidFill>
                  <a:srgbClr val="0C0804"/>
                </a:solidFill>
                <a:latin typeface="Arial"/>
                <a:cs typeface="Arial"/>
              </a:rPr>
              <a:t>Channels</a:t>
            </a:r>
            <a:endParaRPr sz="1700" dirty="0">
              <a:latin typeface="Arial"/>
              <a:cs typeface="Arial"/>
            </a:endParaRPr>
          </a:p>
          <a:p>
            <a:pPr marL="298450" indent="-285750">
              <a:lnSpc>
                <a:spcPct val="100000"/>
              </a:lnSpc>
              <a:spcBef>
                <a:spcPts val="509"/>
              </a:spcBef>
              <a:buChar char="•"/>
              <a:tabLst>
                <a:tab pos="298450" algn="l"/>
              </a:tabLst>
            </a:pPr>
            <a:r>
              <a:rPr sz="1700" spc="-20" dirty="0">
                <a:solidFill>
                  <a:srgbClr val="0C0804"/>
                </a:solidFill>
                <a:latin typeface="Arial"/>
                <a:cs typeface="Arial"/>
              </a:rPr>
              <a:t>Event</a:t>
            </a:r>
            <a:r>
              <a:rPr sz="1700" spc="-60" dirty="0">
                <a:solidFill>
                  <a:srgbClr val="0C0804"/>
                </a:solidFill>
                <a:latin typeface="Arial"/>
                <a:cs typeface="Arial"/>
              </a:rPr>
              <a:t> </a:t>
            </a:r>
            <a:r>
              <a:rPr sz="1700" spc="-10" dirty="0">
                <a:solidFill>
                  <a:srgbClr val="0C0804"/>
                </a:solidFill>
                <a:latin typeface="Arial"/>
                <a:cs typeface="Arial"/>
              </a:rPr>
              <a:t>Sponsorship</a:t>
            </a:r>
            <a:endParaRPr sz="1700" dirty="0">
              <a:latin typeface="Arial"/>
              <a:cs typeface="Arial"/>
            </a:endParaRPr>
          </a:p>
          <a:p>
            <a:pPr marL="298450" indent="-285750">
              <a:lnSpc>
                <a:spcPct val="100000"/>
              </a:lnSpc>
              <a:spcBef>
                <a:spcPts val="590"/>
              </a:spcBef>
              <a:buChar char="•"/>
              <a:tabLst>
                <a:tab pos="298450" algn="l"/>
              </a:tabLst>
            </a:pPr>
            <a:r>
              <a:rPr sz="1700" dirty="0">
                <a:solidFill>
                  <a:srgbClr val="0C0804"/>
                </a:solidFill>
                <a:latin typeface="Arial"/>
                <a:cs typeface="Arial"/>
              </a:rPr>
              <a:t>Chapter</a:t>
            </a:r>
            <a:r>
              <a:rPr sz="1700" spc="10" dirty="0">
                <a:solidFill>
                  <a:srgbClr val="0C0804"/>
                </a:solidFill>
                <a:latin typeface="Arial"/>
                <a:cs typeface="Arial"/>
              </a:rPr>
              <a:t> </a:t>
            </a:r>
            <a:r>
              <a:rPr sz="1700" spc="-10" dirty="0">
                <a:solidFill>
                  <a:srgbClr val="0C0804"/>
                </a:solidFill>
                <a:latin typeface="Arial"/>
                <a:cs typeface="Arial"/>
              </a:rPr>
              <a:t>Newsletters</a:t>
            </a:r>
            <a:endParaRPr sz="1700" dirty="0">
              <a:latin typeface="Arial"/>
              <a:cs typeface="Arial"/>
            </a:endParaRPr>
          </a:p>
          <a:p>
            <a:pPr marL="298450" indent="-285750">
              <a:lnSpc>
                <a:spcPct val="100000"/>
              </a:lnSpc>
              <a:spcBef>
                <a:spcPts val="585"/>
              </a:spcBef>
              <a:buChar char="•"/>
              <a:tabLst>
                <a:tab pos="298450" algn="l"/>
              </a:tabLst>
            </a:pPr>
            <a:r>
              <a:rPr sz="1700" dirty="0">
                <a:solidFill>
                  <a:srgbClr val="0C0804"/>
                </a:solidFill>
                <a:latin typeface="Arial"/>
                <a:cs typeface="Arial"/>
              </a:rPr>
              <a:t>Chapter</a:t>
            </a:r>
            <a:r>
              <a:rPr sz="1700" spc="-5" dirty="0">
                <a:solidFill>
                  <a:srgbClr val="0C0804"/>
                </a:solidFill>
                <a:latin typeface="Arial"/>
                <a:cs typeface="Arial"/>
              </a:rPr>
              <a:t> </a:t>
            </a:r>
            <a:r>
              <a:rPr sz="1700" spc="-20" dirty="0">
                <a:solidFill>
                  <a:srgbClr val="0C0804"/>
                </a:solidFill>
                <a:latin typeface="Arial"/>
                <a:cs typeface="Arial"/>
              </a:rPr>
              <a:t>Email</a:t>
            </a:r>
            <a:r>
              <a:rPr sz="1700" spc="-60" dirty="0">
                <a:solidFill>
                  <a:srgbClr val="0C0804"/>
                </a:solidFill>
                <a:latin typeface="Arial"/>
                <a:cs typeface="Arial"/>
              </a:rPr>
              <a:t> </a:t>
            </a:r>
            <a:r>
              <a:rPr sz="1700" spc="-10" dirty="0">
                <a:solidFill>
                  <a:srgbClr val="0C0804"/>
                </a:solidFill>
                <a:latin typeface="Arial"/>
                <a:cs typeface="Arial"/>
              </a:rPr>
              <a:t>Communications</a:t>
            </a:r>
            <a:endParaRPr sz="1700" dirty="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5" name="object 5"/>
          <p:cNvSpPr txBox="1">
            <a:spLocks noGrp="1"/>
          </p:cNvSpPr>
          <p:nvPr>
            <p:ph type="title"/>
          </p:nvPr>
        </p:nvSpPr>
        <p:spPr>
          <a:xfrm>
            <a:off x="0" y="0"/>
            <a:ext cx="17533619" cy="1828800"/>
          </a:xfrm>
          <a:prstGeom prst="rect">
            <a:avLst/>
          </a:prstGeom>
        </p:spPr>
        <p:txBody>
          <a:bodyPr vert="horz" wrap="square" lIns="0" tIns="0" rIns="0" bIns="0" rtlCol="0" anchor="ctr"/>
          <a:lstStyle/>
          <a:p>
            <a:pPr marL="338455" algn="l">
              <a:lnSpc>
                <a:spcPct val="100000"/>
              </a:lnSpc>
              <a:spcBef>
                <a:spcPts val="130"/>
              </a:spcBef>
            </a:pPr>
            <a:r>
              <a:rPr lang="en-US" sz="6000" b="1">
                <a:solidFill>
                  <a:srgbClr val="FFFFFF"/>
                </a:solidFill>
                <a:latin typeface="Arial"/>
                <a:cs typeface="Arial"/>
              </a:rPr>
              <a:t>STRATEGIC PARTNERSHIP ACTIVATION &amp; FULFILLMENT</a:t>
            </a:r>
            <a:endParaRPr lang="en-US" sz="6000" b="1" dirty="0">
              <a:solidFill>
                <a:srgbClr val="FFFFFF"/>
              </a:solidFill>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sp>
        <p:nvSpPr>
          <p:cNvPr id="4" name="object 4"/>
          <p:cNvSpPr txBox="1"/>
          <p:nvPr/>
        </p:nvSpPr>
        <p:spPr>
          <a:xfrm>
            <a:off x="1750910" y="2303920"/>
            <a:ext cx="5996939" cy="883127"/>
          </a:xfrm>
          <a:prstGeom prst="rect">
            <a:avLst/>
          </a:prstGeom>
        </p:spPr>
        <p:txBody>
          <a:bodyPr vert="horz" wrap="square" lIns="0" tIns="9525" rIns="0" bIns="0" rtlCol="0">
            <a:spAutoFit/>
          </a:bodyPr>
          <a:lstStyle/>
          <a:p>
            <a:pPr marL="757555" marR="5080" indent="-745490">
              <a:lnSpc>
                <a:spcPct val="101400"/>
              </a:lnSpc>
              <a:spcBef>
                <a:spcPts val="75"/>
              </a:spcBef>
            </a:pPr>
            <a:r>
              <a:rPr lang="en-US" sz="2900" b="1" dirty="0">
                <a:latin typeface="Arial"/>
                <a:cs typeface="Arial"/>
              </a:rPr>
              <a:t>The</a:t>
            </a:r>
            <a:r>
              <a:rPr lang="en-US" sz="2900" b="1" spc="70" dirty="0">
                <a:latin typeface="Arial"/>
                <a:cs typeface="Arial"/>
              </a:rPr>
              <a:t> </a:t>
            </a:r>
            <a:r>
              <a:rPr lang="en-US" sz="2900" b="1" dirty="0">
                <a:latin typeface="Arial"/>
                <a:cs typeface="Arial"/>
              </a:rPr>
              <a:t>VP</a:t>
            </a:r>
            <a:r>
              <a:rPr lang="en-US" sz="2900" b="1" spc="-20" dirty="0">
                <a:latin typeface="Arial"/>
                <a:cs typeface="Arial"/>
              </a:rPr>
              <a:t> of </a:t>
            </a:r>
            <a:r>
              <a:rPr lang="en-US" sz="2900" b="1" dirty="0">
                <a:latin typeface="Arial"/>
                <a:cs typeface="Arial"/>
              </a:rPr>
              <a:t>Finance </a:t>
            </a:r>
            <a:r>
              <a:rPr lang="en-US" sz="2900" b="1" spc="-10" dirty="0">
                <a:latin typeface="Arial"/>
                <a:cs typeface="Arial"/>
              </a:rPr>
              <a:t>responsibilities </a:t>
            </a:r>
            <a:r>
              <a:rPr lang="en-US" sz="2900" b="1" dirty="0">
                <a:latin typeface="Arial"/>
                <a:cs typeface="Arial"/>
              </a:rPr>
              <a:t>include</a:t>
            </a:r>
            <a:r>
              <a:rPr lang="en-US" sz="2900" b="1" spc="5" dirty="0">
                <a:latin typeface="Arial"/>
                <a:cs typeface="Arial"/>
              </a:rPr>
              <a:t> </a:t>
            </a:r>
            <a:r>
              <a:rPr lang="en-US" sz="2900" b="1" dirty="0">
                <a:latin typeface="Arial"/>
                <a:cs typeface="Arial"/>
              </a:rPr>
              <a:t>the</a:t>
            </a:r>
            <a:r>
              <a:rPr lang="en-US" sz="2900" b="1" spc="15" dirty="0">
                <a:latin typeface="Arial"/>
                <a:cs typeface="Arial"/>
              </a:rPr>
              <a:t> </a:t>
            </a:r>
            <a:r>
              <a:rPr lang="en-US" sz="2900" b="1" spc="-10" dirty="0">
                <a:latin typeface="Arial"/>
                <a:cs typeface="Arial"/>
              </a:rPr>
              <a:t>following:</a:t>
            </a:r>
            <a:endParaRPr lang="en-US" sz="2900" dirty="0">
              <a:latin typeface="Arial"/>
              <a:cs typeface="Arial"/>
            </a:endParaRPr>
          </a:p>
        </p:txBody>
      </p:sp>
      <p:sp>
        <p:nvSpPr>
          <p:cNvPr id="5" name="object 5"/>
          <p:cNvSpPr txBox="1"/>
          <p:nvPr/>
        </p:nvSpPr>
        <p:spPr>
          <a:xfrm>
            <a:off x="10184002" y="2303920"/>
            <a:ext cx="7023481" cy="883127"/>
          </a:xfrm>
          <a:prstGeom prst="rect">
            <a:avLst/>
          </a:prstGeom>
        </p:spPr>
        <p:txBody>
          <a:bodyPr vert="horz" wrap="square" lIns="0" tIns="9525" rIns="0" bIns="0" rtlCol="0">
            <a:spAutoFit/>
          </a:bodyPr>
          <a:lstStyle/>
          <a:p>
            <a:pPr marL="1334135" marR="5080" indent="-1322070">
              <a:lnSpc>
                <a:spcPct val="101400"/>
              </a:lnSpc>
              <a:spcBef>
                <a:spcPts val="75"/>
              </a:spcBef>
            </a:pPr>
            <a:r>
              <a:rPr lang="en-US" sz="2900" b="1" dirty="0">
                <a:latin typeface="Arial"/>
                <a:cs typeface="Arial"/>
              </a:rPr>
              <a:t>The</a:t>
            </a:r>
            <a:r>
              <a:rPr lang="en-US" sz="2900" b="1" spc="35" dirty="0">
                <a:latin typeface="Arial"/>
                <a:cs typeface="Arial"/>
              </a:rPr>
              <a:t> </a:t>
            </a:r>
            <a:r>
              <a:rPr lang="en-US" sz="2900" b="1" dirty="0">
                <a:latin typeface="Arial"/>
                <a:cs typeface="Arial"/>
              </a:rPr>
              <a:t>Director</a:t>
            </a:r>
            <a:r>
              <a:rPr lang="en-US" sz="2900" b="1" spc="20" dirty="0">
                <a:latin typeface="Arial"/>
                <a:cs typeface="Arial"/>
              </a:rPr>
              <a:t> </a:t>
            </a:r>
            <a:r>
              <a:rPr lang="en-US" sz="2900" b="1" dirty="0">
                <a:latin typeface="Arial"/>
                <a:cs typeface="Arial"/>
              </a:rPr>
              <a:t>of</a:t>
            </a:r>
            <a:r>
              <a:rPr lang="en-US" sz="2900" b="1" spc="-10" dirty="0">
                <a:latin typeface="Arial"/>
                <a:cs typeface="Arial"/>
              </a:rPr>
              <a:t> </a:t>
            </a:r>
            <a:r>
              <a:rPr lang="en-US" sz="2900" b="1" dirty="0">
                <a:latin typeface="Arial"/>
                <a:cs typeface="Arial"/>
              </a:rPr>
              <a:t>Finance</a:t>
            </a:r>
            <a:r>
              <a:rPr lang="en-US" sz="2900" b="1" spc="-40" dirty="0">
                <a:latin typeface="Arial"/>
                <a:cs typeface="Arial"/>
              </a:rPr>
              <a:t> </a:t>
            </a:r>
            <a:r>
              <a:rPr lang="en-US" sz="2900" b="1" spc="-10" dirty="0">
                <a:latin typeface="Arial"/>
                <a:cs typeface="Arial"/>
              </a:rPr>
              <a:t>responsibilities </a:t>
            </a:r>
            <a:r>
              <a:rPr lang="en-US" sz="2900" b="1" dirty="0">
                <a:latin typeface="Arial"/>
                <a:cs typeface="Arial"/>
              </a:rPr>
              <a:t>include</a:t>
            </a:r>
            <a:r>
              <a:rPr lang="en-US" sz="2900" b="1" spc="5" dirty="0">
                <a:latin typeface="Arial"/>
                <a:cs typeface="Arial"/>
              </a:rPr>
              <a:t> </a:t>
            </a:r>
            <a:r>
              <a:rPr lang="en-US" sz="2900" b="1" dirty="0">
                <a:latin typeface="Arial"/>
                <a:cs typeface="Arial"/>
              </a:rPr>
              <a:t>the</a:t>
            </a:r>
            <a:r>
              <a:rPr lang="en-US" sz="2900" b="1" spc="10" dirty="0">
                <a:latin typeface="Arial"/>
                <a:cs typeface="Arial"/>
              </a:rPr>
              <a:t> </a:t>
            </a:r>
            <a:r>
              <a:rPr lang="en-US" sz="2900" b="1" spc="-10" dirty="0">
                <a:latin typeface="Arial"/>
                <a:cs typeface="Arial"/>
              </a:rPr>
              <a:t>following:</a:t>
            </a:r>
            <a:endParaRPr lang="en-US" sz="2900" dirty="0">
              <a:latin typeface="Arial"/>
              <a:cs typeface="Arial"/>
            </a:endParaRPr>
          </a:p>
        </p:txBody>
      </p:sp>
      <p:graphicFrame>
        <p:nvGraphicFramePr>
          <p:cNvPr id="6" name="object 6"/>
          <p:cNvGraphicFramePr>
            <a:graphicFrameLocks noGrp="1"/>
          </p:cNvGraphicFramePr>
          <p:nvPr>
            <p:extLst>
              <p:ext uri="{D42A27DB-BD31-4B8C-83A1-F6EECF244321}">
                <p14:modId xmlns:p14="http://schemas.microsoft.com/office/powerpoint/2010/main" val="121755027"/>
              </p:ext>
            </p:extLst>
          </p:nvPr>
        </p:nvGraphicFramePr>
        <p:xfrm>
          <a:off x="9532366" y="3368752"/>
          <a:ext cx="8326755" cy="5823585"/>
        </p:xfrm>
        <a:graphic>
          <a:graphicData uri="http://schemas.openxmlformats.org/drawingml/2006/table">
            <a:tbl>
              <a:tblPr firstRow="1" bandRow="1">
                <a:tableStyleId>{2D5ABB26-0587-4C30-8999-92F81FD0307C}</a:tableStyleId>
              </a:tblPr>
              <a:tblGrid>
                <a:gridCol w="5083520">
                  <a:extLst>
                    <a:ext uri="{9D8B030D-6E8A-4147-A177-3AD203B41FA5}">
                      <a16:colId xmlns:a16="http://schemas.microsoft.com/office/drawing/2014/main" val="20000"/>
                    </a:ext>
                  </a:extLst>
                </a:gridCol>
                <a:gridCol w="3243235">
                  <a:extLst>
                    <a:ext uri="{9D8B030D-6E8A-4147-A177-3AD203B41FA5}">
                      <a16:colId xmlns:a16="http://schemas.microsoft.com/office/drawing/2014/main" val="20001"/>
                    </a:ext>
                  </a:extLst>
                </a:gridCol>
              </a:tblGrid>
              <a:tr h="365125">
                <a:tc>
                  <a:txBody>
                    <a:bodyPr/>
                    <a:lstStyle/>
                    <a:p>
                      <a:pPr marL="12065" algn="ctr">
                        <a:lnSpc>
                          <a:spcPts val="2755"/>
                        </a:lnSpc>
                      </a:pPr>
                      <a:r>
                        <a:rPr lang="en-US" sz="2400" b="1" i="1" spc="-10">
                          <a:latin typeface="Arial"/>
                          <a:cs typeface="Arial"/>
                        </a:rPr>
                        <a:t>Processes</a:t>
                      </a:r>
                      <a:endParaRPr lang="en-US" sz="2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4BC96"/>
                    </a:solidFill>
                  </a:tcPr>
                </a:tc>
                <a:tc>
                  <a:txBody>
                    <a:bodyPr/>
                    <a:lstStyle/>
                    <a:p>
                      <a:pPr marL="620395">
                        <a:lnSpc>
                          <a:spcPts val="2755"/>
                        </a:lnSpc>
                      </a:pPr>
                      <a:r>
                        <a:rPr lang="en-US" sz="2400" b="1" i="1">
                          <a:latin typeface="Arial"/>
                          <a:cs typeface="Arial"/>
                        </a:rPr>
                        <a:t>Leadership</a:t>
                      </a:r>
                      <a:r>
                        <a:rPr lang="en-US" sz="2400" b="1" i="1" spc="-105">
                          <a:latin typeface="Arial"/>
                          <a:cs typeface="Arial"/>
                        </a:rPr>
                        <a:t> </a:t>
                      </a:r>
                      <a:r>
                        <a:rPr lang="en-US" sz="2400" b="1" i="1" spc="-10">
                          <a:latin typeface="Arial"/>
                          <a:cs typeface="Arial"/>
                        </a:rPr>
                        <a:t>Skills</a:t>
                      </a:r>
                      <a:endParaRPr lang="en-US" sz="2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00FFFF"/>
                    </a:solidFill>
                  </a:tcPr>
                </a:tc>
                <a:extLst>
                  <a:ext uri="{0D108BD9-81ED-4DB2-BD59-A6C34878D82A}">
                    <a16:rowId xmlns:a16="http://schemas.microsoft.com/office/drawing/2014/main" val="10000"/>
                  </a:ext>
                </a:extLst>
              </a:tr>
              <a:tr h="5120640">
                <a:tc>
                  <a:txBody>
                    <a:bodyPr/>
                    <a:lstStyle/>
                    <a:p>
                      <a:pPr marL="417830" indent="-342900">
                        <a:lnSpc>
                          <a:spcPts val="2745"/>
                        </a:lnSpc>
                        <a:buFont typeface="Arial"/>
                        <a:buChar char="•"/>
                        <a:tabLst>
                          <a:tab pos="417830" algn="l"/>
                        </a:tabLst>
                      </a:pPr>
                      <a:r>
                        <a:rPr lang="en-US" sz="2400" spc="-10" dirty="0">
                          <a:latin typeface="Arial"/>
                          <a:cs typeface="Arial"/>
                        </a:rPr>
                        <a:t>Execute</a:t>
                      </a:r>
                      <a:r>
                        <a:rPr lang="en-US" sz="2400" spc="-65" dirty="0">
                          <a:latin typeface="Arial"/>
                          <a:cs typeface="Arial"/>
                        </a:rPr>
                        <a:t> </a:t>
                      </a:r>
                      <a:r>
                        <a:rPr lang="en-US" sz="2400" spc="-10" dirty="0">
                          <a:latin typeface="Arial"/>
                          <a:cs typeface="Arial"/>
                        </a:rPr>
                        <a:t>strategies</a:t>
                      </a:r>
                      <a:r>
                        <a:rPr lang="en-US" sz="2400" spc="-35" dirty="0">
                          <a:latin typeface="Arial"/>
                          <a:cs typeface="Arial"/>
                        </a:rPr>
                        <a:t> </a:t>
                      </a:r>
                      <a:r>
                        <a:rPr lang="en-US" sz="2400" dirty="0">
                          <a:latin typeface="Arial"/>
                          <a:cs typeface="Arial"/>
                        </a:rPr>
                        <a:t>to</a:t>
                      </a:r>
                      <a:r>
                        <a:rPr lang="en-US" sz="2400" spc="-60" dirty="0">
                          <a:latin typeface="Arial"/>
                          <a:cs typeface="Arial"/>
                        </a:rPr>
                        <a:t> </a:t>
                      </a:r>
                      <a:r>
                        <a:rPr lang="en-US" sz="2400" dirty="0">
                          <a:latin typeface="Arial"/>
                          <a:cs typeface="Arial"/>
                        </a:rPr>
                        <a:t>support</a:t>
                      </a:r>
                      <a:r>
                        <a:rPr lang="en-US" sz="2400" spc="-120" dirty="0">
                          <a:latin typeface="Arial"/>
                          <a:cs typeface="Arial"/>
                        </a:rPr>
                        <a:t> </a:t>
                      </a:r>
                      <a:r>
                        <a:rPr lang="en-US" sz="2400" spc="-25" dirty="0">
                          <a:latin typeface="Arial"/>
                          <a:cs typeface="Arial"/>
                        </a:rPr>
                        <a:t>the</a:t>
                      </a:r>
                      <a:endParaRPr lang="en-US" sz="2400" dirty="0">
                        <a:latin typeface="Arial"/>
                        <a:cs typeface="Arial"/>
                      </a:endParaRPr>
                    </a:p>
                    <a:p>
                      <a:pPr marL="417830">
                        <a:lnSpc>
                          <a:spcPts val="2865"/>
                        </a:lnSpc>
                      </a:pPr>
                      <a:r>
                        <a:rPr lang="en-US" sz="2400" spc="-10" dirty="0">
                          <a:latin typeface="Arial"/>
                          <a:cs typeface="Arial"/>
                        </a:rPr>
                        <a:t>Chapter’s</a:t>
                      </a:r>
                      <a:r>
                        <a:rPr lang="en-US" sz="2400" spc="-55" dirty="0">
                          <a:latin typeface="Arial"/>
                          <a:cs typeface="Arial"/>
                        </a:rPr>
                        <a:t> </a:t>
                      </a:r>
                      <a:r>
                        <a:rPr lang="en-US" sz="2400" dirty="0">
                          <a:latin typeface="Arial"/>
                          <a:cs typeface="Arial"/>
                        </a:rPr>
                        <a:t>business</a:t>
                      </a:r>
                      <a:r>
                        <a:rPr lang="en-US" sz="2400" spc="-114" dirty="0">
                          <a:latin typeface="Arial"/>
                          <a:cs typeface="Arial"/>
                        </a:rPr>
                        <a:t> </a:t>
                      </a:r>
                      <a:r>
                        <a:rPr lang="en-US" sz="2400" spc="-20" dirty="0">
                          <a:latin typeface="Arial"/>
                          <a:cs typeface="Arial"/>
                        </a:rPr>
                        <a:t>plan</a:t>
                      </a:r>
                      <a:endParaRPr lang="en-US" sz="2400" dirty="0">
                        <a:latin typeface="Arial"/>
                        <a:cs typeface="Arial"/>
                      </a:endParaRPr>
                    </a:p>
                    <a:p>
                      <a:pPr marL="417830" indent="-342900">
                        <a:lnSpc>
                          <a:spcPts val="2865"/>
                        </a:lnSpc>
                        <a:spcBef>
                          <a:spcPts val="45"/>
                        </a:spcBef>
                        <a:buFont typeface="Arial"/>
                        <a:buChar char="•"/>
                        <a:tabLst>
                          <a:tab pos="417830" algn="l"/>
                        </a:tabLst>
                      </a:pPr>
                      <a:r>
                        <a:rPr lang="en-US" sz="2400" dirty="0">
                          <a:latin typeface="Arial"/>
                          <a:cs typeface="Arial"/>
                        </a:rPr>
                        <a:t>Contribute</a:t>
                      </a:r>
                      <a:r>
                        <a:rPr lang="en-US" sz="2400" spc="-60" dirty="0">
                          <a:latin typeface="Arial"/>
                          <a:cs typeface="Arial"/>
                        </a:rPr>
                        <a:t> </a:t>
                      </a:r>
                      <a:r>
                        <a:rPr lang="en-US" sz="2400" dirty="0">
                          <a:latin typeface="Arial"/>
                          <a:cs typeface="Arial"/>
                        </a:rPr>
                        <a:t>to</a:t>
                      </a:r>
                      <a:r>
                        <a:rPr lang="en-US" sz="2400" spc="-60" dirty="0">
                          <a:latin typeface="Arial"/>
                          <a:cs typeface="Arial"/>
                        </a:rPr>
                        <a:t> </a:t>
                      </a:r>
                      <a:r>
                        <a:rPr lang="en-US" sz="2400" dirty="0">
                          <a:latin typeface="Arial"/>
                          <a:cs typeface="Arial"/>
                        </a:rPr>
                        <a:t>a</a:t>
                      </a:r>
                      <a:r>
                        <a:rPr lang="en-US" sz="2400" spc="-20" dirty="0">
                          <a:latin typeface="Arial"/>
                          <a:cs typeface="Arial"/>
                        </a:rPr>
                        <a:t> </a:t>
                      </a:r>
                      <a:r>
                        <a:rPr lang="en-US" sz="2400" spc="-10" dirty="0">
                          <a:latin typeface="Arial"/>
                          <a:cs typeface="Arial"/>
                        </a:rPr>
                        <a:t>marketing</a:t>
                      </a:r>
                      <a:r>
                        <a:rPr lang="en-US" sz="2400" spc="-70" dirty="0">
                          <a:latin typeface="Arial"/>
                          <a:cs typeface="Arial"/>
                        </a:rPr>
                        <a:t> </a:t>
                      </a:r>
                      <a:r>
                        <a:rPr lang="en-US" sz="2400" spc="-20" dirty="0">
                          <a:latin typeface="Arial"/>
                          <a:cs typeface="Arial"/>
                        </a:rPr>
                        <a:t>plan</a:t>
                      </a:r>
                      <a:endParaRPr lang="en-US" sz="2400" dirty="0">
                        <a:latin typeface="Arial"/>
                        <a:cs typeface="Arial"/>
                      </a:endParaRPr>
                    </a:p>
                    <a:p>
                      <a:pPr marL="417830" marR="746760" indent="-342900">
                        <a:lnSpc>
                          <a:spcPts val="2930"/>
                        </a:lnSpc>
                        <a:spcBef>
                          <a:spcPts val="45"/>
                        </a:spcBef>
                        <a:buFont typeface="Arial"/>
                        <a:buChar char="•"/>
                        <a:tabLst>
                          <a:tab pos="417830" algn="l"/>
                        </a:tabLst>
                      </a:pPr>
                      <a:r>
                        <a:rPr lang="en-US" sz="2400" dirty="0">
                          <a:latin typeface="Arial"/>
                          <a:cs typeface="Arial"/>
                        </a:rPr>
                        <a:t>Set</a:t>
                      </a:r>
                      <a:r>
                        <a:rPr lang="en-US" sz="2400" spc="-55" dirty="0">
                          <a:latin typeface="Arial"/>
                          <a:cs typeface="Arial"/>
                        </a:rPr>
                        <a:t> </a:t>
                      </a:r>
                      <a:r>
                        <a:rPr lang="en-US" sz="2400" dirty="0">
                          <a:latin typeface="Arial"/>
                          <a:cs typeface="Arial"/>
                        </a:rPr>
                        <a:t>goals</a:t>
                      </a:r>
                      <a:r>
                        <a:rPr lang="en-US" sz="2400" spc="-55" dirty="0">
                          <a:latin typeface="Arial"/>
                          <a:cs typeface="Arial"/>
                        </a:rPr>
                        <a:t> </a:t>
                      </a:r>
                      <a:r>
                        <a:rPr lang="en-US" sz="2400" dirty="0">
                          <a:latin typeface="Arial"/>
                          <a:cs typeface="Arial"/>
                        </a:rPr>
                        <a:t>and</a:t>
                      </a:r>
                      <a:r>
                        <a:rPr lang="en-US" sz="2400" spc="-80" dirty="0">
                          <a:latin typeface="Arial"/>
                          <a:cs typeface="Arial"/>
                        </a:rPr>
                        <a:t> </a:t>
                      </a:r>
                      <a:r>
                        <a:rPr lang="en-US" sz="2400" dirty="0">
                          <a:latin typeface="Arial"/>
                          <a:cs typeface="Arial"/>
                        </a:rPr>
                        <a:t>objectives</a:t>
                      </a:r>
                      <a:r>
                        <a:rPr lang="en-US" sz="2400" spc="-55" dirty="0">
                          <a:latin typeface="Arial"/>
                          <a:cs typeface="Arial"/>
                        </a:rPr>
                        <a:t> </a:t>
                      </a:r>
                      <a:r>
                        <a:rPr lang="en-US" sz="2400" dirty="0">
                          <a:latin typeface="Arial"/>
                          <a:cs typeface="Arial"/>
                        </a:rPr>
                        <a:t>for</a:t>
                      </a:r>
                      <a:r>
                        <a:rPr lang="en-US" sz="2400" spc="-100" dirty="0">
                          <a:latin typeface="Arial"/>
                          <a:cs typeface="Arial"/>
                        </a:rPr>
                        <a:t> </a:t>
                      </a:r>
                      <a:r>
                        <a:rPr lang="en-US" sz="2400" spc="-25" dirty="0">
                          <a:latin typeface="Arial"/>
                          <a:cs typeface="Arial"/>
                        </a:rPr>
                        <a:t>the </a:t>
                      </a:r>
                      <a:r>
                        <a:rPr lang="en-US" sz="2400" spc="-20" dirty="0">
                          <a:latin typeface="Arial"/>
                          <a:cs typeface="Arial"/>
                        </a:rPr>
                        <a:t>team</a:t>
                      </a:r>
                      <a:endParaRPr lang="en-US" sz="2400" dirty="0">
                        <a:latin typeface="Arial"/>
                        <a:cs typeface="Arial"/>
                      </a:endParaRPr>
                    </a:p>
                    <a:p>
                      <a:pPr marL="417830" indent="-342900">
                        <a:lnSpc>
                          <a:spcPts val="2730"/>
                        </a:lnSpc>
                        <a:buFont typeface="Arial"/>
                        <a:buChar char="•"/>
                        <a:tabLst>
                          <a:tab pos="417830" algn="l"/>
                        </a:tabLst>
                      </a:pPr>
                      <a:r>
                        <a:rPr lang="en-US" sz="2400" dirty="0">
                          <a:latin typeface="Arial"/>
                          <a:cs typeface="Arial"/>
                        </a:rPr>
                        <a:t>Develop</a:t>
                      </a:r>
                      <a:r>
                        <a:rPr lang="en-US" sz="2400" spc="-50" dirty="0">
                          <a:latin typeface="Arial"/>
                          <a:cs typeface="Arial"/>
                        </a:rPr>
                        <a:t> </a:t>
                      </a:r>
                      <a:r>
                        <a:rPr lang="en-US" sz="2400" dirty="0">
                          <a:latin typeface="Arial"/>
                          <a:cs typeface="Arial"/>
                        </a:rPr>
                        <a:t>team</a:t>
                      </a:r>
                      <a:r>
                        <a:rPr lang="en-US" sz="2400" spc="-100" dirty="0">
                          <a:latin typeface="Arial"/>
                          <a:cs typeface="Arial"/>
                        </a:rPr>
                        <a:t> </a:t>
                      </a:r>
                      <a:r>
                        <a:rPr lang="en-US" sz="2400" dirty="0">
                          <a:latin typeface="Arial"/>
                          <a:cs typeface="Arial"/>
                        </a:rPr>
                        <a:t>budget</a:t>
                      </a:r>
                      <a:r>
                        <a:rPr lang="en-US" sz="2400" spc="-35" dirty="0">
                          <a:latin typeface="Arial"/>
                          <a:cs typeface="Arial"/>
                        </a:rPr>
                        <a:t> </a:t>
                      </a:r>
                      <a:r>
                        <a:rPr lang="en-US" sz="2400" dirty="0">
                          <a:latin typeface="Arial"/>
                          <a:cs typeface="Arial"/>
                        </a:rPr>
                        <a:t>based</a:t>
                      </a:r>
                      <a:r>
                        <a:rPr lang="en-US" sz="2400" spc="-45" dirty="0">
                          <a:latin typeface="Arial"/>
                          <a:cs typeface="Arial"/>
                        </a:rPr>
                        <a:t> </a:t>
                      </a:r>
                      <a:r>
                        <a:rPr lang="en-US" sz="2400" dirty="0">
                          <a:latin typeface="Arial"/>
                          <a:cs typeface="Arial"/>
                        </a:rPr>
                        <a:t>on</a:t>
                      </a:r>
                      <a:r>
                        <a:rPr lang="en-US" sz="2400" spc="-50" dirty="0">
                          <a:latin typeface="Arial"/>
                          <a:cs typeface="Arial"/>
                        </a:rPr>
                        <a:t> </a:t>
                      </a:r>
                      <a:r>
                        <a:rPr lang="en-US" sz="2400" spc="-20" dirty="0">
                          <a:latin typeface="Arial"/>
                          <a:cs typeface="Arial"/>
                        </a:rPr>
                        <a:t>line </a:t>
                      </a:r>
                      <a:r>
                        <a:rPr lang="en-US" sz="2400" dirty="0">
                          <a:latin typeface="Arial"/>
                          <a:cs typeface="Arial"/>
                        </a:rPr>
                        <a:t>items</a:t>
                      </a:r>
                      <a:r>
                        <a:rPr lang="en-US" sz="2400" spc="-70" dirty="0">
                          <a:latin typeface="Arial"/>
                          <a:cs typeface="Arial"/>
                        </a:rPr>
                        <a:t> </a:t>
                      </a:r>
                      <a:r>
                        <a:rPr lang="en-US" sz="2400" dirty="0">
                          <a:latin typeface="Arial"/>
                          <a:cs typeface="Arial"/>
                        </a:rPr>
                        <a:t>in</a:t>
                      </a:r>
                      <a:r>
                        <a:rPr lang="en-US" sz="2400" spc="-90" dirty="0">
                          <a:latin typeface="Arial"/>
                          <a:cs typeface="Arial"/>
                        </a:rPr>
                        <a:t> </a:t>
                      </a:r>
                      <a:r>
                        <a:rPr lang="en-US" sz="2400" dirty="0">
                          <a:latin typeface="Arial"/>
                          <a:cs typeface="Arial"/>
                        </a:rPr>
                        <a:t>overall</a:t>
                      </a:r>
                      <a:r>
                        <a:rPr lang="en-US" sz="2400" spc="-60" dirty="0">
                          <a:latin typeface="Arial"/>
                          <a:cs typeface="Arial"/>
                        </a:rPr>
                        <a:t> C</a:t>
                      </a:r>
                      <a:r>
                        <a:rPr lang="en-US" sz="2400" dirty="0">
                          <a:latin typeface="Arial"/>
                          <a:cs typeface="Arial"/>
                        </a:rPr>
                        <a:t>hapter</a:t>
                      </a:r>
                      <a:r>
                        <a:rPr lang="en-US" sz="2400" spc="-45" dirty="0">
                          <a:latin typeface="Arial"/>
                          <a:cs typeface="Arial"/>
                        </a:rPr>
                        <a:t> </a:t>
                      </a:r>
                      <a:r>
                        <a:rPr lang="en-US" sz="2400" spc="-10" dirty="0">
                          <a:latin typeface="Arial"/>
                          <a:cs typeface="Arial"/>
                        </a:rPr>
                        <a:t>budget</a:t>
                      </a:r>
                      <a:endParaRPr lang="en-US" sz="2400" dirty="0">
                        <a:latin typeface="Arial"/>
                        <a:cs typeface="Arial"/>
                      </a:endParaRPr>
                    </a:p>
                    <a:p>
                      <a:pPr marL="417830" marR="424815" indent="-342900">
                        <a:lnSpc>
                          <a:spcPts val="2850"/>
                        </a:lnSpc>
                        <a:spcBef>
                          <a:spcPts val="165"/>
                        </a:spcBef>
                        <a:buFont typeface="Arial"/>
                        <a:buChar char="•"/>
                        <a:tabLst>
                          <a:tab pos="417830" algn="l"/>
                        </a:tabLst>
                      </a:pPr>
                      <a:r>
                        <a:rPr lang="en-US" sz="2400" spc="-10" dirty="0">
                          <a:latin typeface="Arial"/>
                          <a:cs typeface="Arial"/>
                        </a:rPr>
                        <a:t>Educate</a:t>
                      </a:r>
                      <a:r>
                        <a:rPr lang="en-US" sz="2400" spc="-60" dirty="0">
                          <a:latin typeface="Arial"/>
                          <a:cs typeface="Arial"/>
                        </a:rPr>
                        <a:t> </a:t>
                      </a:r>
                      <a:r>
                        <a:rPr lang="en-US" sz="2400" dirty="0">
                          <a:latin typeface="Arial"/>
                          <a:cs typeface="Arial"/>
                        </a:rPr>
                        <a:t>team</a:t>
                      </a:r>
                      <a:r>
                        <a:rPr lang="en-US" sz="2400" spc="-95" dirty="0">
                          <a:latin typeface="Arial"/>
                          <a:cs typeface="Arial"/>
                        </a:rPr>
                        <a:t> </a:t>
                      </a:r>
                      <a:r>
                        <a:rPr lang="en-US" sz="2400" dirty="0">
                          <a:latin typeface="Arial"/>
                          <a:cs typeface="Arial"/>
                        </a:rPr>
                        <a:t>members</a:t>
                      </a:r>
                      <a:r>
                        <a:rPr lang="en-US" sz="2400" spc="-95" dirty="0">
                          <a:latin typeface="Arial"/>
                          <a:cs typeface="Arial"/>
                        </a:rPr>
                        <a:t> </a:t>
                      </a:r>
                      <a:r>
                        <a:rPr lang="en-US" sz="2400" spc="-10" dirty="0">
                          <a:latin typeface="Arial"/>
                          <a:cs typeface="Arial"/>
                        </a:rPr>
                        <a:t>regarding </a:t>
                      </a:r>
                      <a:r>
                        <a:rPr lang="en-US" sz="2400" dirty="0">
                          <a:latin typeface="Arial"/>
                          <a:cs typeface="Arial"/>
                        </a:rPr>
                        <a:t>Committee</a:t>
                      </a:r>
                      <a:r>
                        <a:rPr lang="en-US" sz="2400" spc="-85" dirty="0">
                          <a:latin typeface="Arial"/>
                          <a:cs typeface="Arial"/>
                        </a:rPr>
                        <a:t> </a:t>
                      </a:r>
                      <a:r>
                        <a:rPr lang="en-US" sz="2400" dirty="0">
                          <a:latin typeface="Arial"/>
                          <a:cs typeface="Arial"/>
                        </a:rPr>
                        <a:t>Chair</a:t>
                      </a:r>
                      <a:r>
                        <a:rPr lang="en-US" sz="2400" spc="-35" dirty="0">
                          <a:latin typeface="Arial"/>
                          <a:cs typeface="Arial"/>
                        </a:rPr>
                        <a:t> r</a:t>
                      </a:r>
                      <a:r>
                        <a:rPr lang="en-US" sz="2400" spc="-10" dirty="0">
                          <a:latin typeface="Arial"/>
                          <a:cs typeface="Arial"/>
                        </a:rPr>
                        <a:t>esponsibilities</a:t>
                      </a:r>
                      <a:endParaRPr lang="en-US" sz="2400" dirty="0">
                        <a:latin typeface="Arial"/>
                        <a:cs typeface="Arial"/>
                      </a:endParaRPr>
                    </a:p>
                    <a:p>
                      <a:pPr marL="417830" marR="789305" indent="-342900">
                        <a:lnSpc>
                          <a:spcPts val="2850"/>
                        </a:lnSpc>
                        <a:spcBef>
                          <a:spcPts val="80"/>
                        </a:spcBef>
                        <a:buFont typeface="Arial"/>
                        <a:buChar char="•"/>
                        <a:tabLst>
                          <a:tab pos="417830" algn="l"/>
                        </a:tabLst>
                      </a:pPr>
                      <a:r>
                        <a:rPr lang="en-US" sz="2400" spc="-25" dirty="0">
                          <a:latin typeface="Arial"/>
                          <a:cs typeface="Arial"/>
                        </a:rPr>
                        <a:t>Target</a:t>
                      </a:r>
                      <a:r>
                        <a:rPr lang="en-US" sz="2400" spc="-90" dirty="0">
                          <a:latin typeface="Arial"/>
                          <a:cs typeface="Arial"/>
                        </a:rPr>
                        <a:t> </a:t>
                      </a:r>
                      <a:r>
                        <a:rPr lang="en-US" sz="2400" dirty="0">
                          <a:latin typeface="Arial"/>
                          <a:cs typeface="Arial"/>
                        </a:rPr>
                        <a:t>future</a:t>
                      </a:r>
                      <a:r>
                        <a:rPr lang="en-US" sz="2400" spc="-105" dirty="0">
                          <a:latin typeface="Arial"/>
                          <a:cs typeface="Arial"/>
                        </a:rPr>
                        <a:t> </a:t>
                      </a:r>
                      <a:r>
                        <a:rPr lang="en-US" sz="2400" spc="-10" dirty="0">
                          <a:latin typeface="Arial"/>
                          <a:cs typeface="Arial"/>
                        </a:rPr>
                        <a:t>leadership</a:t>
                      </a:r>
                      <a:r>
                        <a:rPr lang="en-US" sz="2400" spc="-95" dirty="0">
                          <a:latin typeface="Arial"/>
                          <a:cs typeface="Arial"/>
                        </a:rPr>
                        <a:t> </a:t>
                      </a:r>
                      <a:r>
                        <a:rPr lang="en-US" sz="2400" spc="-10" dirty="0">
                          <a:latin typeface="Arial"/>
                          <a:cs typeface="Arial"/>
                        </a:rPr>
                        <a:t>within committee</a:t>
                      </a:r>
                      <a:endParaRPr lang="en-US" sz="2400" dirty="0">
                        <a:latin typeface="Arial"/>
                        <a:cs typeface="Arial"/>
                      </a:endParaRPr>
                    </a:p>
                    <a:p>
                      <a:pPr marL="417830" indent="-342900">
                        <a:lnSpc>
                          <a:spcPts val="2765"/>
                        </a:lnSpc>
                        <a:buFont typeface="Arial"/>
                        <a:buChar char="•"/>
                        <a:tabLst>
                          <a:tab pos="417830" algn="l"/>
                        </a:tabLst>
                      </a:pPr>
                      <a:r>
                        <a:rPr lang="en-US" sz="2400" dirty="0">
                          <a:latin typeface="Arial"/>
                          <a:cs typeface="Arial"/>
                        </a:rPr>
                        <a:t>Schedule</a:t>
                      </a:r>
                      <a:r>
                        <a:rPr lang="en-US" sz="2400" spc="-70" dirty="0">
                          <a:latin typeface="Arial"/>
                          <a:cs typeface="Arial"/>
                        </a:rPr>
                        <a:t> </a:t>
                      </a:r>
                      <a:r>
                        <a:rPr lang="en-US" sz="2400" dirty="0">
                          <a:latin typeface="Arial"/>
                          <a:cs typeface="Arial"/>
                        </a:rPr>
                        <a:t>transition</a:t>
                      </a:r>
                      <a:r>
                        <a:rPr lang="en-US" sz="2400" spc="-65" dirty="0">
                          <a:latin typeface="Arial"/>
                          <a:cs typeface="Arial"/>
                        </a:rPr>
                        <a:t> </a:t>
                      </a:r>
                      <a:r>
                        <a:rPr lang="en-US" sz="2400" dirty="0">
                          <a:latin typeface="Arial"/>
                          <a:cs typeface="Arial"/>
                        </a:rPr>
                        <a:t>time</a:t>
                      </a:r>
                      <a:r>
                        <a:rPr lang="en-US" sz="2400" spc="-70" dirty="0">
                          <a:latin typeface="Arial"/>
                          <a:cs typeface="Arial"/>
                        </a:rPr>
                        <a:t> </a:t>
                      </a:r>
                      <a:r>
                        <a:rPr lang="en-US" sz="2400" spc="-20" dirty="0">
                          <a:latin typeface="Arial"/>
                          <a:cs typeface="Arial"/>
                        </a:rPr>
                        <a:t>with</a:t>
                      </a:r>
                      <a:endParaRPr lang="en-US" sz="2400" dirty="0">
                        <a:latin typeface="Arial"/>
                        <a:cs typeface="Arial"/>
                      </a:endParaRPr>
                    </a:p>
                    <a:p>
                      <a:pPr marL="417830">
                        <a:lnSpc>
                          <a:spcPct val="100000"/>
                        </a:lnSpc>
                        <a:spcBef>
                          <a:spcPts val="50"/>
                        </a:spcBef>
                      </a:pPr>
                      <a:r>
                        <a:rPr lang="en-US" sz="2400" dirty="0">
                          <a:latin typeface="Arial"/>
                          <a:cs typeface="Arial"/>
                        </a:rPr>
                        <a:t>incoming</a:t>
                      </a:r>
                      <a:r>
                        <a:rPr lang="en-US" sz="2400" spc="-105" dirty="0">
                          <a:latin typeface="Arial"/>
                          <a:cs typeface="Arial"/>
                        </a:rPr>
                        <a:t> </a:t>
                      </a:r>
                      <a:r>
                        <a:rPr lang="en-US" sz="2400" dirty="0">
                          <a:latin typeface="Arial"/>
                          <a:cs typeface="Arial"/>
                        </a:rPr>
                        <a:t>Committee</a:t>
                      </a:r>
                      <a:r>
                        <a:rPr lang="en-US" sz="2400" spc="-90" dirty="0">
                          <a:latin typeface="Arial"/>
                          <a:cs typeface="Arial"/>
                        </a:rPr>
                        <a:t> </a:t>
                      </a:r>
                      <a:r>
                        <a:rPr lang="en-US" sz="2400" spc="-20" dirty="0">
                          <a:latin typeface="Arial"/>
                          <a:cs typeface="Arial"/>
                        </a:rPr>
                        <a:t>Chair</a:t>
                      </a:r>
                      <a:endParaRPr lang="en-US" sz="2400" dirty="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20370" indent="-342900">
                        <a:lnSpc>
                          <a:spcPts val="2745"/>
                        </a:lnSpc>
                        <a:buFont typeface="Arial"/>
                        <a:buChar char="•"/>
                        <a:tabLst>
                          <a:tab pos="420370" algn="l"/>
                        </a:tabLst>
                      </a:pPr>
                      <a:r>
                        <a:rPr lang="en-US" sz="2400" spc="-10" dirty="0">
                          <a:latin typeface="Arial"/>
                          <a:cs typeface="Arial"/>
                        </a:rPr>
                        <a:t>Collaboration</a:t>
                      </a:r>
                      <a:endParaRPr lang="en-US" sz="2400" dirty="0">
                        <a:latin typeface="Arial"/>
                        <a:cs typeface="Arial"/>
                      </a:endParaRPr>
                    </a:p>
                    <a:p>
                      <a:pPr marL="420370" indent="-342900">
                        <a:lnSpc>
                          <a:spcPts val="2865"/>
                        </a:lnSpc>
                        <a:buFont typeface="Arial"/>
                        <a:buChar char="•"/>
                        <a:tabLst>
                          <a:tab pos="420370" algn="l"/>
                        </a:tabLst>
                      </a:pPr>
                      <a:r>
                        <a:rPr lang="en-US" sz="2400" spc="-10" dirty="0">
                          <a:latin typeface="Arial"/>
                          <a:cs typeface="Arial"/>
                        </a:rPr>
                        <a:t>Delegation</a:t>
                      </a:r>
                      <a:endParaRPr lang="en-US" sz="2400" dirty="0">
                        <a:latin typeface="Arial"/>
                        <a:cs typeface="Arial"/>
                      </a:endParaRPr>
                    </a:p>
                    <a:p>
                      <a:pPr marL="420370" indent="-342900">
                        <a:lnSpc>
                          <a:spcPts val="2865"/>
                        </a:lnSpc>
                        <a:spcBef>
                          <a:spcPts val="45"/>
                        </a:spcBef>
                        <a:buFont typeface="Arial"/>
                        <a:buChar char="•"/>
                        <a:tabLst>
                          <a:tab pos="420370" algn="l"/>
                        </a:tabLst>
                      </a:pPr>
                      <a:r>
                        <a:rPr lang="en-US" sz="2400" spc="-10" dirty="0">
                          <a:latin typeface="Arial"/>
                          <a:cs typeface="Arial"/>
                        </a:rPr>
                        <a:t>Managerial</a:t>
                      </a:r>
                      <a:endParaRPr lang="en-US" sz="2400" dirty="0">
                        <a:latin typeface="Arial"/>
                        <a:cs typeface="Arial"/>
                      </a:endParaRPr>
                    </a:p>
                    <a:p>
                      <a:pPr marL="420370" indent="-342900">
                        <a:lnSpc>
                          <a:spcPts val="2865"/>
                        </a:lnSpc>
                        <a:buFont typeface="Arial"/>
                        <a:buChar char="•"/>
                        <a:tabLst>
                          <a:tab pos="420370" algn="l"/>
                        </a:tabLst>
                      </a:pPr>
                      <a:r>
                        <a:rPr lang="en-US" sz="2400" spc="-10" dirty="0">
                          <a:latin typeface="Arial"/>
                          <a:cs typeface="Arial"/>
                        </a:rPr>
                        <a:t>Financial</a:t>
                      </a:r>
                      <a:endParaRPr lang="en-US" sz="2400" dirty="0">
                        <a:latin typeface="Arial"/>
                        <a:cs typeface="Arial"/>
                      </a:endParaRPr>
                    </a:p>
                    <a:p>
                      <a:pPr marL="420370" indent="-342900">
                        <a:lnSpc>
                          <a:spcPts val="2865"/>
                        </a:lnSpc>
                        <a:spcBef>
                          <a:spcPts val="50"/>
                        </a:spcBef>
                        <a:buFont typeface="Arial"/>
                        <a:buChar char="•"/>
                        <a:tabLst>
                          <a:tab pos="420370" algn="l"/>
                        </a:tabLst>
                      </a:pPr>
                      <a:r>
                        <a:rPr lang="en-US" sz="2400" spc="-10" dirty="0">
                          <a:latin typeface="Arial"/>
                          <a:cs typeface="Arial"/>
                        </a:rPr>
                        <a:t>Coaching</a:t>
                      </a:r>
                      <a:endParaRPr lang="en-US" sz="2400" dirty="0">
                        <a:latin typeface="Arial"/>
                        <a:cs typeface="Arial"/>
                      </a:endParaRPr>
                    </a:p>
                    <a:p>
                      <a:pPr marL="420370" indent="-342900">
                        <a:lnSpc>
                          <a:spcPts val="2855"/>
                        </a:lnSpc>
                        <a:buFont typeface="Arial"/>
                        <a:buChar char="•"/>
                        <a:tabLst>
                          <a:tab pos="420370" algn="l"/>
                        </a:tabLst>
                      </a:pPr>
                      <a:r>
                        <a:rPr lang="en-US" sz="2400" spc="-10" dirty="0">
                          <a:latin typeface="Arial"/>
                          <a:cs typeface="Arial"/>
                        </a:rPr>
                        <a:t>Teaching</a:t>
                      </a:r>
                      <a:endParaRPr lang="en-US" sz="2400" dirty="0">
                        <a:latin typeface="Arial"/>
                        <a:cs typeface="Arial"/>
                      </a:endParaRPr>
                    </a:p>
                    <a:p>
                      <a:pPr marL="420370" indent="-342900">
                        <a:lnSpc>
                          <a:spcPts val="2865"/>
                        </a:lnSpc>
                        <a:buFont typeface="Arial"/>
                        <a:buChar char="•"/>
                        <a:tabLst>
                          <a:tab pos="420370" algn="l"/>
                        </a:tabLst>
                      </a:pPr>
                      <a:r>
                        <a:rPr lang="en-US" sz="2400" spc="-10" dirty="0">
                          <a:latin typeface="Arial"/>
                          <a:cs typeface="Arial"/>
                        </a:rPr>
                        <a:t>Execution</a:t>
                      </a:r>
                      <a:endParaRPr lang="en-US" sz="2400" dirty="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1"/>
                  </a:ext>
                </a:extLst>
              </a:tr>
            </a:tbl>
          </a:graphicData>
        </a:graphic>
      </p:graphicFrame>
      <p:graphicFrame>
        <p:nvGraphicFramePr>
          <p:cNvPr id="7" name="object 7"/>
          <p:cNvGraphicFramePr>
            <a:graphicFrameLocks noGrp="1"/>
          </p:cNvGraphicFramePr>
          <p:nvPr>
            <p:extLst>
              <p:ext uri="{D42A27DB-BD31-4B8C-83A1-F6EECF244321}">
                <p14:modId xmlns:p14="http://schemas.microsoft.com/office/powerpoint/2010/main" val="3741039885"/>
              </p:ext>
            </p:extLst>
          </p:nvPr>
        </p:nvGraphicFramePr>
        <p:xfrm>
          <a:off x="443763" y="3351988"/>
          <a:ext cx="8611234" cy="5435092"/>
        </p:xfrm>
        <a:graphic>
          <a:graphicData uri="http://schemas.openxmlformats.org/drawingml/2006/table">
            <a:tbl>
              <a:tblPr firstRow="1" bandRow="1">
                <a:tableStyleId>{2D5ABB26-0587-4C30-8999-92F81FD0307C}</a:tableStyleId>
              </a:tblPr>
              <a:tblGrid>
                <a:gridCol w="5201285">
                  <a:extLst>
                    <a:ext uri="{9D8B030D-6E8A-4147-A177-3AD203B41FA5}">
                      <a16:colId xmlns:a16="http://schemas.microsoft.com/office/drawing/2014/main" val="20000"/>
                    </a:ext>
                  </a:extLst>
                </a:gridCol>
                <a:gridCol w="3409949">
                  <a:extLst>
                    <a:ext uri="{9D8B030D-6E8A-4147-A177-3AD203B41FA5}">
                      <a16:colId xmlns:a16="http://schemas.microsoft.com/office/drawing/2014/main" val="20001"/>
                    </a:ext>
                  </a:extLst>
                </a:gridCol>
              </a:tblGrid>
              <a:tr h="365125">
                <a:tc>
                  <a:txBody>
                    <a:bodyPr/>
                    <a:lstStyle/>
                    <a:p>
                      <a:pPr marL="3810" algn="ctr">
                        <a:lnSpc>
                          <a:spcPts val="2755"/>
                        </a:lnSpc>
                      </a:pPr>
                      <a:r>
                        <a:rPr lang="en-US" sz="2400" b="1" i="1" spc="-10">
                          <a:latin typeface="Arial"/>
                          <a:cs typeface="Arial"/>
                        </a:rPr>
                        <a:t>Management</a:t>
                      </a:r>
                      <a:endParaRPr lang="en-US" sz="2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4BC96"/>
                    </a:solidFill>
                  </a:tcPr>
                </a:tc>
                <a:tc>
                  <a:txBody>
                    <a:bodyPr/>
                    <a:lstStyle/>
                    <a:p>
                      <a:pPr marL="671830">
                        <a:lnSpc>
                          <a:spcPts val="2755"/>
                        </a:lnSpc>
                      </a:pPr>
                      <a:r>
                        <a:rPr lang="en-US" sz="2400" b="1" i="1">
                          <a:latin typeface="Arial"/>
                          <a:cs typeface="Arial"/>
                        </a:rPr>
                        <a:t>Leadership</a:t>
                      </a:r>
                      <a:r>
                        <a:rPr lang="en-US" sz="2400" b="1" i="1" spc="-105">
                          <a:latin typeface="Arial"/>
                          <a:cs typeface="Arial"/>
                        </a:rPr>
                        <a:t> </a:t>
                      </a:r>
                      <a:r>
                        <a:rPr lang="en-US" sz="2400" b="1" i="1" spc="-10">
                          <a:latin typeface="Arial"/>
                          <a:cs typeface="Arial"/>
                        </a:rPr>
                        <a:t>Skills</a:t>
                      </a:r>
                      <a:endParaRPr lang="en-US" sz="24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00FFFF"/>
                    </a:solidFill>
                  </a:tcPr>
                </a:tc>
                <a:extLst>
                  <a:ext uri="{0D108BD9-81ED-4DB2-BD59-A6C34878D82A}">
                    <a16:rowId xmlns:a16="http://schemas.microsoft.com/office/drawing/2014/main" val="10000"/>
                  </a:ext>
                </a:extLst>
              </a:tr>
              <a:tr h="4754880">
                <a:tc>
                  <a:txBody>
                    <a:bodyPr/>
                    <a:lstStyle/>
                    <a:p>
                      <a:pPr marL="413384" indent="-343535">
                        <a:lnSpc>
                          <a:spcPts val="2745"/>
                        </a:lnSpc>
                        <a:buFont typeface="Arial"/>
                        <a:buChar char="•"/>
                        <a:tabLst>
                          <a:tab pos="413384" algn="l"/>
                        </a:tabLst>
                      </a:pPr>
                      <a:r>
                        <a:rPr lang="en-US" sz="2400" spc="-10" dirty="0">
                          <a:latin typeface="Arial"/>
                          <a:cs typeface="Arial"/>
                        </a:rPr>
                        <a:t>Strategic</a:t>
                      </a:r>
                      <a:r>
                        <a:rPr lang="en-US" sz="2400" spc="-105" dirty="0">
                          <a:latin typeface="Arial"/>
                          <a:cs typeface="Arial"/>
                        </a:rPr>
                        <a:t> </a:t>
                      </a:r>
                      <a:r>
                        <a:rPr lang="en-US" sz="2400" dirty="0">
                          <a:latin typeface="Arial"/>
                          <a:cs typeface="Arial"/>
                        </a:rPr>
                        <a:t>Planning:</a:t>
                      </a:r>
                      <a:r>
                        <a:rPr lang="en-US" sz="2400" spc="-45" dirty="0">
                          <a:latin typeface="Arial"/>
                          <a:cs typeface="Arial"/>
                        </a:rPr>
                        <a:t> </a:t>
                      </a:r>
                      <a:r>
                        <a:rPr lang="en-US" sz="2400" dirty="0">
                          <a:latin typeface="Arial"/>
                          <a:cs typeface="Arial"/>
                        </a:rPr>
                        <a:t>work</a:t>
                      </a:r>
                      <a:r>
                        <a:rPr lang="en-US" sz="2400" spc="-40" dirty="0">
                          <a:latin typeface="Arial"/>
                          <a:cs typeface="Arial"/>
                        </a:rPr>
                        <a:t> </a:t>
                      </a:r>
                      <a:r>
                        <a:rPr lang="en-US" sz="2400" dirty="0">
                          <a:latin typeface="Arial"/>
                          <a:cs typeface="Arial"/>
                        </a:rPr>
                        <a:t>with</a:t>
                      </a:r>
                      <a:r>
                        <a:rPr lang="en-US" sz="2400" spc="-60" dirty="0">
                          <a:latin typeface="Arial"/>
                          <a:cs typeface="Arial"/>
                        </a:rPr>
                        <a:t> </a:t>
                      </a:r>
                      <a:r>
                        <a:rPr lang="en-US" sz="2400" spc="-25" dirty="0">
                          <a:latin typeface="Arial"/>
                          <a:cs typeface="Arial"/>
                        </a:rPr>
                        <a:t>the</a:t>
                      </a:r>
                      <a:endParaRPr lang="en-US" sz="2400" dirty="0">
                        <a:latin typeface="Arial"/>
                        <a:cs typeface="Arial"/>
                      </a:endParaRPr>
                    </a:p>
                    <a:p>
                      <a:pPr marL="413384">
                        <a:lnSpc>
                          <a:spcPts val="2865"/>
                        </a:lnSpc>
                      </a:pPr>
                      <a:r>
                        <a:rPr lang="en-US" sz="2400" dirty="0">
                          <a:latin typeface="Arial"/>
                          <a:cs typeface="Arial"/>
                        </a:rPr>
                        <a:t>board</a:t>
                      </a:r>
                      <a:r>
                        <a:rPr lang="en-US" sz="2400" spc="-65" dirty="0">
                          <a:latin typeface="Arial"/>
                          <a:cs typeface="Arial"/>
                        </a:rPr>
                        <a:t> </a:t>
                      </a:r>
                      <a:r>
                        <a:rPr lang="en-US" sz="2400" dirty="0">
                          <a:latin typeface="Arial"/>
                          <a:cs typeface="Arial"/>
                        </a:rPr>
                        <a:t>to</a:t>
                      </a:r>
                      <a:r>
                        <a:rPr lang="en-US" sz="2400" spc="-60" dirty="0">
                          <a:latin typeface="Arial"/>
                          <a:cs typeface="Arial"/>
                        </a:rPr>
                        <a:t> </a:t>
                      </a:r>
                      <a:r>
                        <a:rPr lang="en-US" sz="2400" dirty="0">
                          <a:latin typeface="Arial"/>
                          <a:cs typeface="Arial"/>
                        </a:rPr>
                        <a:t>create</a:t>
                      </a:r>
                      <a:r>
                        <a:rPr lang="en-US" sz="2400" spc="-65" dirty="0">
                          <a:latin typeface="Arial"/>
                          <a:cs typeface="Arial"/>
                        </a:rPr>
                        <a:t> </a:t>
                      </a:r>
                      <a:r>
                        <a:rPr lang="en-US" sz="2400" dirty="0">
                          <a:latin typeface="Arial"/>
                          <a:cs typeface="Arial"/>
                        </a:rPr>
                        <a:t>and</a:t>
                      </a:r>
                      <a:r>
                        <a:rPr lang="en-US" sz="2400" spc="-60" dirty="0">
                          <a:latin typeface="Arial"/>
                          <a:cs typeface="Arial"/>
                        </a:rPr>
                        <a:t> </a:t>
                      </a:r>
                      <a:r>
                        <a:rPr lang="en-US" sz="2400" spc="-25" dirty="0">
                          <a:latin typeface="Arial"/>
                          <a:cs typeface="Arial"/>
                        </a:rPr>
                        <a:t>execute</a:t>
                      </a:r>
                      <a:r>
                        <a:rPr lang="en-US" sz="2400" spc="-65" dirty="0">
                          <a:latin typeface="Arial"/>
                          <a:cs typeface="Arial"/>
                        </a:rPr>
                        <a:t> </a:t>
                      </a:r>
                      <a:r>
                        <a:rPr lang="en-US" sz="2400" dirty="0">
                          <a:latin typeface="Arial"/>
                          <a:cs typeface="Arial"/>
                        </a:rPr>
                        <a:t>a</a:t>
                      </a:r>
                      <a:r>
                        <a:rPr lang="en-US" sz="2400" spc="-30" dirty="0">
                          <a:latin typeface="Arial"/>
                          <a:cs typeface="Arial"/>
                        </a:rPr>
                        <a:t> </a:t>
                      </a:r>
                      <a:r>
                        <a:rPr lang="en-US" sz="2400" dirty="0">
                          <a:latin typeface="Arial"/>
                          <a:cs typeface="Arial"/>
                        </a:rPr>
                        <a:t>3-</a:t>
                      </a:r>
                      <a:r>
                        <a:rPr lang="en-US" sz="2400" spc="-20" dirty="0">
                          <a:latin typeface="Arial"/>
                          <a:cs typeface="Arial"/>
                        </a:rPr>
                        <a:t>Year </a:t>
                      </a:r>
                      <a:r>
                        <a:rPr lang="en-US" sz="2400" spc="-10" dirty="0">
                          <a:latin typeface="Arial"/>
                          <a:cs typeface="Arial"/>
                        </a:rPr>
                        <a:t>Strategic</a:t>
                      </a:r>
                      <a:r>
                        <a:rPr lang="en-US" sz="2400" spc="-90" dirty="0">
                          <a:latin typeface="Arial"/>
                          <a:cs typeface="Arial"/>
                        </a:rPr>
                        <a:t> </a:t>
                      </a:r>
                      <a:r>
                        <a:rPr lang="en-US" sz="2400" dirty="0">
                          <a:latin typeface="Arial"/>
                          <a:cs typeface="Arial"/>
                        </a:rPr>
                        <a:t>Plan</a:t>
                      </a:r>
                      <a:r>
                        <a:rPr lang="en-US" sz="2400" spc="-35" dirty="0">
                          <a:latin typeface="Arial"/>
                          <a:cs typeface="Arial"/>
                        </a:rPr>
                        <a:t> </a:t>
                      </a:r>
                      <a:r>
                        <a:rPr lang="en-US" sz="2400" dirty="0">
                          <a:latin typeface="Arial"/>
                          <a:cs typeface="Arial"/>
                        </a:rPr>
                        <a:t>and</a:t>
                      </a:r>
                      <a:r>
                        <a:rPr lang="en-US" sz="2400" spc="-40" dirty="0">
                          <a:latin typeface="Arial"/>
                          <a:cs typeface="Arial"/>
                        </a:rPr>
                        <a:t> </a:t>
                      </a:r>
                      <a:r>
                        <a:rPr lang="en-US" sz="2400" dirty="0">
                          <a:latin typeface="Arial"/>
                          <a:cs typeface="Arial"/>
                        </a:rPr>
                        <a:t>Annual</a:t>
                      </a:r>
                      <a:r>
                        <a:rPr lang="en-US" sz="2400" spc="-75" dirty="0">
                          <a:latin typeface="Arial"/>
                          <a:cs typeface="Arial"/>
                        </a:rPr>
                        <a:t> </a:t>
                      </a:r>
                      <a:r>
                        <a:rPr lang="en-US" sz="2400" spc="-10" dirty="0">
                          <a:latin typeface="Arial"/>
                          <a:cs typeface="Arial"/>
                        </a:rPr>
                        <a:t>Business </a:t>
                      </a:r>
                      <a:r>
                        <a:rPr lang="en-US" sz="2400" spc="-20" dirty="0">
                          <a:latin typeface="Arial"/>
                          <a:cs typeface="Arial"/>
                        </a:rPr>
                        <a:t>Plan</a:t>
                      </a:r>
                      <a:endParaRPr lang="en-US" sz="2400" dirty="0">
                        <a:latin typeface="Arial"/>
                        <a:cs typeface="Arial"/>
                      </a:endParaRPr>
                    </a:p>
                    <a:p>
                      <a:pPr marL="413384" marR="147955" indent="-343535">
                        <a:lnSpc>
                          <a:spcPts val="2850"/>
                        </a:lnSpc>
                        <a:spcBef>
                          <a:spcPts val="85"/>
                        </a:spcBef>
                        <a:buFont typeface="Arial"/>
                        <a:buChar char="•"/>
                        <a:tabLst>
                          <a:tab pos="413384" algn="l"/>
                        </a:tabLst>
                      </a:pPr>
                      <a:r>
                        <a:rPr lang="en-US" sz="2400" dirty="0">
                          <a:latin typeface="Arial"/>
                          <a:cs typeface="Arial"/>
                        </a:rPr>
                        <a:t>Advise,</a:t>
                      </a:r>
                      <a:r>
                        <a:rPr lang="en-US" sz="2400" spc="-85" dirty="0">
                          <a:latin typeface="Arial"/>
                          <a:cs typeface="Arial"/>
                        </a:rPr>
                        <a:t> </a:t>
                      </a:r>
                      <a:r>
                        <a:rPr lang="en-US" sz="2400" dirty="0">
                          <a:latin typeface="Arial"/>
                          <a:cs typeface="Arial"/>
                        </a:rPr>
                        <a:t>support</a:t>
                      </a:r>
                      <a:r>
                        <a:rPr lang="en-US" sz="2400" spc="-65" dirty="0">
                          <a:latin typeface="Arial"/>
                          <a:cs typeface="Arial"/>
                        </a:rPr>
                        <a:t> </a:t>
                      </a:r>
                      <a:r>
                        <a:rPr lang="en-US" sz="2400" dirty="0">
                          <a:latin typeface="Arial"/>
                          <a:cs typeface="Arial"/>
                        </a:rPr>
                        <a:t>and</a:t>
                      </a:r>
                      <a:r>
                        <a:rPr lang="en-US" sz="2400" spc="-80" dirty="0">
                          <a:latin typeface="Arial"/>
                          <a:cs typeface="Arial"/>
                        </a:rPr>
                        <a:t> </a:t>
                      </a:r>
                      <a:r>
                        <a:rPr lang="en-US" sz="2400" dirty="0">
                          <a:latin typeface="Arial"/>
                          <a:cs typeface="Arial"/>
                        </a:rPr>
                        <a:t>develop</a:t>
                      </a:r>
                      <a:r>
                        <a:rPr lang="en-US" sz="2400" spc="-75" dirty="0">
                          <a:latin typeface="Arial"/>
                          <a:cs typeface="Arial"/>
                        </a:rPr>
                        <a:t> </a:t>
                      </a:r>
                      <a:r>
                        <a:rPr lang="en-US" sz="2400" dirty="0">
                          <a:latin typeface="Arial"/>
                          <a:cs typeface="Arial"/>
                        </a:rPr>
                        <a:t>board</a:t>
                      </a:r>
                      <a:r>
                        <a:rPr lang="en-US" sz="2400" spc="-80" dirty="0">
                          <a:latin typeface="Arial"/>
                          <a:cs typeface="Arial"/>
                        </a:rPr>
                        <a:t> </a:t>
                      </a:r>
                      <a:r>
                        <a:rPr lang="en-US" sz="2400" spc="-25" dirty="0">
                          <a:latin typeface="Arial"/>
                          <a:cs typeface="Arial"/>
                        </a:rPr>
                        <a:t>of </a:t>
                      </a:r>
                      <a:r>
                        <a:rPr lang="en-US" sz="2400" spc="-10" dirty="0">
                          <a:latin typeface="Arial"/>
                          <a:cs typeface="Arial"/>
                        </a:rPr>
                        <a:t>directors</a:t>
                      </a:r>
                      <a:r>
                        <a:rPr lang="en-US" sz="2400" spc="-70" dirty="0">
                          <a:latin typeface="Arial"/>
                          <a:cs typeface="Arial"/>
                        </a:rPr>
                        <a:t> </a:t>
                      </a:r>
                      <a:r>
                        <a:rPr lang="en-US" sz="2400" dirty="0">
                          <a:latin typeface="Arial"/>
                          <a:cs typeface="Arial"/>
                        </a:rPr>
                        <a:t>in</a:t>
                      </a:r>
                      <a:r>
                        <a:rPr lang="en-US" sz="2400" spc="-85" dirty="0">
                          <a:latin typeface="Arial"/>
                          <a:cs typeface="Arial"/>
                        </a:rPr>
                        <a:t> </a:t>
                      </a:r>
                      <a:r>
                        <a:rPr lang="en-US" sz="2400" spc="-10" dirty="0">
                          <a:latin typeface="Arial"/>
                          <a:cs typeface="Arial"/>
                        </a:rPr>
                        <a:t>executing</a:t>
                      </a:r>
                      <a:r>
                        <a:rPr lang="en-US" sz="2400" spc="-100" dirty="0">
                          <a:latin typeface="Arial"/>
                          <a:cs typeface="Arial"/>
                        </a:rPr>
                        <a:t> </a:t>
                      </a:r>
                      <a:r>
                        <a:rPr lang="en-US" sz="2400" spc="-10" dirty="0">
                          <a:latin typeface="Arial"/>
                          <a:cs typeface="Arial"/>
                        </a:rPr>
                        <a:t>initiatives</a:t>
                      </a:r>
                      <a:endParaRPr lang="en-US" sz="2400" dirty="0">
                        <a:latin typeface="Arial"/>
                        <a:cs typeface="Arial"/>
                      </a:endParaRPr>
                    </a:p>
                    <a:p>
                      <a:pPr marL="413384" indent="-343535">
                        <a:lnSpc>
                          <a:spcPts val="2765"/>
                        </a:lnSpc>
                        <a:buFont typeface="Arial"/>
                        <a:buChar char="•"/>
                        <a:tabLst>
                          <a:tab pos="413384" algn="l"/>
                        </a:tabLst>
                      </a:pPr>
                      <a:r>
                        <a:rPr lang="en-US" sz="2400" dirty="0">
                          <a:latin typeface="Arial"/>
                          <a:cs typeface="Arial"/>
                        </a:rPr>
                        <a:t>Assist</a:t>
                      </a:r>
                      <a:r>
                        <a:rPr lang="en-US" sz="2400" spc="-70" dirty="0">
                          <a:latin typeface="Arial"/>
                          <a:cs typeface="Arial"/>
                        </a:rPr>
                        <a:t> </a:t>
                      </a:r>
                      <a:r>
                        <a:rPr lang="en-US" sz="2400" dirty="0">
                          <a:latin typeface="Arial"/>
                          <a:cs typeface="Arial"/>
                        </a:rPr>
                        <a:t>in</a:t>
                      </a:r>
                      <a:r>
                        <a:rPr lang="en-US" sz="2400" spc="-80" dirty="0">
                          <a:latin typeface="Arial"/>
                          <a:cs typeface="Arial"/>
                        </a:rPr>
                        <a:t> C</a:t>
                      </a:r>
                      <a:r>
                        <a:rPr lang="en-US" sz="2400" dirty="0">
                          <a:latin typeface="Arial"/>
                          <a:cs typeface="Arial"/>
                        </a:rPr>
                        <a:t>hapter</a:t>
                      </a:r>
                      <a:r>
                        <a:rPr lang="en-US" sz="2400" spc="-95" dirty="0">
                          <a:latin typeface="Arial"/>
                          <a:cs typeface="Arial"/>
                        </a:rPr>
                        <a:t> </a:t>
                      </a:r>
                      <a:r>
                        <a:rPr lang="en-US" sz="2400" dirty="0">
                          <a:latin typeface="Arial"/>
                          <a:cs typeface="Arial"/>
                        </a:rPr>
                        <a:t>budget</a:t>
                      </a:r>
                      <a:r>
                        <a:rPr lang="en-US" sz="2400" spc="-65" dirty="0">
                          <a:latin typeface="Arial"/>
                          <a:cs typeface="Arial"/>
                        </a:rPr>
                        <a:t> </a:t>
                      </a:r>
                      <a:r>
                        <a:rPr lang="en-US" sz="2400" spc="-10" dirty="0">
                          <a:latin typeface="Arial"/>
                          <a:cs typeface="Arial"/>
                        </a:rPr>
                        <a:t>development </a:t>
                      </a:r>
                      <a:r>
                        <a:rPr lang="en-US" sz="2400" dirty="0">
                          <a:latin typeface="Arial"/>
                          <a:cs typeface="Arial"/>
                        </a:rPr>
                        <a:t>and</a:t>
                      </a:r>
                      <a:r>
                        <a:rPr lang="en-US" sz="2400" spc="-70" dirty="0">
                          <a:latin typeface="Arial"/>
                          <a:cs typeface="Arial"/>
                        </a:rPr>
                        <a:t> </a:t>
                      </a:r>
                      <a:r>
                        <a:rPr lang="en-US" sz="2400" dirty="0">
                          <a:latin typeface="Arial"/>
                          <a:cs typeface="Arial"/>
                        </a:rPr>
                        <a:t>fiscal</a:t>
                      </a:r>
                      <a:r>
                        <a:rPr lang="en-US" sz="2400" spc="-30" dirty="0">
                          <a:latin typeface="Arial"/>
                          <a:cs typeface="Arial"/>
                        </a:rPr>
                        <a:t> </a:t>
                      </a:r>
                      <a:r>
                        <a:rPr lang="en-US" sz="2400" spc="-10" dirty="0">
                          <a:latin typeface="Arial"/>
                          <a:cs typeface="Arial"/>
                        </a:rPr>
                        <a:t>planning</a:t>
                      </a:r>
                      <a:endParaRPr lang="en-US" sz="2400" dirty="0">
                        <a:latin typeface="Arial"/>
                        <a:cs typeface="Arial"/>
                      </a:endParaRPr>
                    </a:p>
                    <a:p>
                      <a:pPr marL="413384" marR="279400" indent="-343535">
                        <a:lnSpc>
                          <a:spcPts val="2930"/>
                        </a:lnSpc>
                        <a:spcBef>
                          <a:spcPts val="45"/>
                        </a:spcBef>
                        <a:buFont typeface="Arial"/>
                        <a:buChar char="•"/>
                        <a:tabLst>
                          <a:tab pos="413384" algn="l"/>
                        </a:tabLst>
                      </a:pPr>
                      <a:r>
                        <a:rPr lang="en-US" sz="2400" spc="-30" dirty="0">
                          <a:latin typeface="Arial"/>
                          <a:cs typeface="Arial"/>
                        </a:rPr>
                        <a:t>Target</a:t>
                      </a:r>
                      <a:r>
                        <a:rPr lang="en-US" sz="2400" spc="-75" dirty="0">
                          <a:latin typeface="Arial"/>
                          <a:cs typeface="Arial"/>
                        </a:rPr>
                        <a:t> </a:t>
                      </a:r>
                      <a:r>
                        <a:rPr lang="en-US" sz="2400" dirty="0">
                          <a:latin typeface="Arial"/>
                          <a:cs typeface="Arial"/>
                        </a:rPr>
                        <a:t>future</a:t>
                      </a:r>
                      <a:r>
                        <a:rPr lang="en-US" sz="2400" spc="-80" dirty="0">
                          <a:latin typeface="Arial"/>
                          <a:cs typeface="Arial"/>
                        </a:rPr>
                        <a:t> </a:t>
                      </a:r>
                      <a:r>
                        <a:rPr lang="en-US" sz="2400" spc="-10" dirty="0">
                          <a:latin typeface="Arial"/>
                          <a:cs typeface="Arial"/>
                        </a:rPr>
                        <a:t>leaders</a:t>
                      </a:r>
                      <a:r>
                        <a:rPr lang="en-US" sz="2400" spc="-120" dirty="0">
                          <a:latin typeface="Arial"/>
                          <a:cs typeface="Arial"/>
                        </a:rPr>
                        <a:t> </a:t>
                      </a:r>
                      <a:r>
                        <a:rPr lang="en-US" sz="2400" dirty="0">
                          <a:latin typeface="Arial"/>
                          <a:cs typeface="Arial"/>
                        </a:rPr>
                        <a:t>within</a:t>
                      </a:r>
                      <a:r>
                        <a:rPr lang="en-US" sz="2400" spc="-75" dirty="0">
                          <a:latin typeface="Arial"/>
                          <a:cs typeface="Arial"/>
                        </a:rPr>
                        <a:t> </a:t>
                      </a:r>
                      <a:r>
                        <a:rPr lang="en-US" sz="2400" spc="-10" dirty="0">
                          <a:latin typeface="Arial"/>
                          <a:cs typeface="Arial"/>
                        </a:rPr>
                        <a:t>existing </a:t>
                      </a:r>
                      <a:r>
                        <a:rPr lang="en-US" sz="2400" dirty="0">
                          <a:latin typeface="Arial"/>
                          <a:cs typeface="Arial"/>
                        </a:rPr>
                        <a:t>board,</a:t>
                      </a:r>
                      <a:r>
                        <a:rPr lang="en-US" sz="2400" spc="-50" dirty="0">
                          <a:latin typeface="Arial"/>
                          <a:cs typeface="Arial"/>
                        </a:rPr>
                        <a:t> </a:t>
                      </a:r>
                      <a:r>
                        <a:rPr lang="en-US" sz="2400" spc="-20" dirty="0">
                          <a:latin typeface="Arial"/>
                          <a:cs typeface="Arial"/>
                        </a:rPr>
                        <a:t>committees</a:t>
                      </a:r>
                      <a:r>
                        <a:rPr lang="en-US" sz="2400" spc="-75" dirty="0">
                          <a:latin typeface="Arial"/>
                          <a:cs typeface="Arial"/>
                        </a:rPr>
                        <a:t> </a:t>
                      </a:r>
                      <a:r>
                        <a:rPr lang="en-US" sz="2400" dirty="0">
                          <a:latin typeface="Arial"/>
                          <a:cs typeface="Arial"/>
                        </a:rPr>
                        <a:t>and</a:t>
                      </a:r>
                      <a:r>
                        <a:rPr lang="en-US" sz="2400" spc="-35" dirty="0">
                          <a:latin typeface="Arial"/>
                          <a:cs typeface="Arial"/>
                        </a:rPr>
                        <a:t> </a:t>
                      </a:r>
                      <a:r>
                        <a:rPr lang="en-US" sz="2400" spc="-10" dirty="0">
                          <a:latin typeface="Arial"/>
                          <a:cs typeface="Arial"/>
                        </a:rPr>
                        <a:t>membership</a:t>
                      </a:r>
                      <a:endParaRPr lang="en-US" sz="2400" dirty="0">
                        <a:latin typeface="Arial"/>
                        <a:cs typeface="Arial"/>
                      </a:endParaRPr>
                    </a:p>
                    <a:p>
                      <a:pPr marL="413384" indent="-343535">
                        <a:lnSpc>
                          <a:spcPts val="2730"/>
                        </a:lnSpc>
                        <a:buFont typeface="Arial"/>
                        <a:buChar char="•"/>
                        <a:tabLst>
                          <a:tab pos="413384" algn="l"/>
                        </a:tabLst>
                      </a:pPr>
                      <a:r>
                        <a:rPr lang="en-US" sz="2400" dirty="0">
                          <a:latin typeface="Arial"/>
                          <a:cs typeface="Arial"/>
                        </a:rPr>
                        <a:t>Schedule</a:t>
                      </a:r>
                      <a:r>
                        <a:rPr lang="en-US" sz="2400" spc="-60" dirty="0">
                          <a:latin typeface="Arial"/>
                          <a:cs typeface="Arial"/>
                        </a:rPr>
                        <a:t> </a:t>
                      </a:r>
                      <a:r>
                        <a:rPr lang="en-US" sz="2400" spc="-10" dirty="0">
                          <a:latin typeface="Arial"/>
                          <a:cs typeface="Arial"/>
                        </a:rPr>
                        <a:t>transition</a:t>
                      </a:r>
                      <a:r>
                        <a:rPr lang="en-US" sz="2400" spc="-50" dirty="0">
                          <a:latin typeface="Arial"/>
                          <a:cs typeface="Arial"/>
                        </a:rPr>
                        <a:t> </a:t>
                      </a:r>
                      <a:r>
                        <a:rPr lang="en-US" sz="2400" dirty="0">
                          <a:latin typeface="Arial"/>
                          <a:cs typeface="Arial"/>
                        </a:rPr>
                        <a:t>time</a:t>
                      </a:r>
                      <a:r>
                        <a:rPr lang="en-US" sz="2400" spc="-55" dirty="0">
                          <a:latin typeface="Arial"/>
                          <a:cs typeface="Arial"/>
                        </a:rPr>
                        <a:t> </a:t>
                      </a:r>
                      <a:r>
                        <a:rPr lang="en-US" sz="2400" spc="-20" dirty="0">
                          <a:latin typeface="Arial"/>
                          <a:cs typeface="Arial"/>
                        </a:rPr>
                        <a:t>with</a:t>
                      </a:r>
                      <a:endParaRPr lang="en-US" sz="2400" dirty="0">
                        <a:latin typeface="Arial"/>
                        <a:cs typeface="Arial"/>
                      </a:endParaRPr>
                    </a:p>
                    <a:p>
                      <a:pPr marL="413384">
                        <a:lnSpc>
                          <a:spcPts val="2865"/>
                        </a:lnSpc>
                      </a:pPr>
                      <a:r>
                        <a:rPr lang="en-US" sz="2400" dirty="0">
                          <a:latin typeface="Arial"/>
                          <a:cs typeface="Arial"/>
                        </a:rPr>
                        <a:t>incoming</a:t>
                      </a:r>
                      <a:r>
                        <a:rPr lang="en-US" sz="2400" spc="-110" dirty="0">
                          <a:latin typeface="Arial"/>
                          <a:cs typeface="Arial"/>
                        </a:rPr>
                        <a:t> </a:t>
                      </a:r>
                      <a:r>
                        <a:rPr lang="en-US" sz="2400" spc="-20" dirty="0">
                          <a:latin typeface="Arial"/>
                          <a:cs typeface="Arial"/>
                        </a:rPr>
                        <a:t>VP’s</a:t>
                      </a:r>
                      <a:endParaRPr lang="en-US" sz="2400" dirty="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L="415925" indent="-342900">
                        <a:lnSpc>
                          <a:spcPts val="2745"/>
                        </a:lnSpc>
                        <a:buFont typeface="Arial"/>
                        <a:buChar char="•"/>
                        <a:tabLst>
                          <a:tab pos="415925" algn="l"/>
                        </a:tabLst>
                      </a:pPr>
                      <a:r>
                        <a:rPr lang="en-US" sz="2400" spc="-10" dirty="0">
                          <a:latin typeface="Arial"/>
                          <a:cs typeface="Arial"/>
                        </a:rPr>
                        <a:t>Facilitation</a:t>
                      </a:r>
                      <a:endParaRPr lang="en-US" sz="2400" dirty="0">
                        <a:latin typeface="Arial"/>
                        <a:cs typeface="Arial"/>
                      </a:endParaRPr>
                    </a:p>
                    <a:p>
                      <a:pPr marL="415925" indent="-342900">
                        <a:lnSpc>
                          <a:spcPts val="2865"/>
                        </a:lnSpc>
                        <a:buFont typeface="Arial"/>
                        <a:buChar char="•"/>
                        <a:tabLst>
                          <a:tab pos="415925" algn="l"/>
                        </a:tabLst>
                      </a:pPr>
                      <a:r>
                        <a:rPr lang="en-US" sz="2400" spc="-10" dirty="0">
                          <a:latin typeface="Arial"/>
                          <a:cs typeface="Arial"/>
                        </a:rPr>
                        <a:t>Collaboration</a:t>
                      </a:r>
                      <a:endParaRPr lang="en-US" sz="2400" dirty="0">
                        <a:latin typeface="Arial"/>
                        <a:cs typeface="Arial"/>
                      </a:endParaRPr>
                    </a:p>
                    <a:p>
                      <a:pPr marL="415925" indent="-342900">
                        <a:lnSpc>
                          <a:spcPts val="2865"/>
                        </a:lnSpc>
                        <a:spcBef>
                          <a:spcPts val="45"/>
                        </a:spcBef>
                        <a:buFont typeface="Arial"/>
                        <a:buChar char="•"/>
                        <a:tabLst>
                          <a:tab pos="415925" algn="l"/>
                        </a:tabLst>
                      </a:pPr>
                      <a:r>
                        <a:rPr lang="en-US" sz="2400" spc="-10" dirty="0">
                          <a:latin typeface="Arial"/>
                          <a:cs typeface="Arial"/>
                        </a:rPr>
                        <a:t>Delegation</a:t>
                      </a:r>
                      <a:endParaRPr lang="en-US" sz="2400" dirty="0">
                        <a:latin typeface="Arial"/>
                        <a:cs typeface="Arial"/>
                      </a:endParaRPr>
                    </a:p>
                    <a:p>
                      <a:pPr marL="415925" indent="-342900">
                        <a:lnSpc>
                          <a:spcPts val="2865"/>
                        </a:lnSpc>
                        <a:buFont typeface="Arial"/>
                        <a:buChar char="•"/>
                        <a:tabLst>
                          <a:tab pos="415925" algn="l"/>
                        </a:tabLst>
                      </a:pPr>
                      <a:r>
                        <a:rPr lang="en-US" sz="2400" spc="-10" dirty="0">
                          <a:latin typeface="Arial"/>
                          <a:cs typeface="Arial"/>
                        </a:rPr>
                        <a:t>Mentoring</a:t>
                      </a:r>
                      <a:endParaRPr lang="en-US" sz="2400" dirty="0">
                        <a:latin typeface="Arial"/>
                        <a:cs typeface="Arial"/>
                      </a:endParaRPr>
                    </a:p>
                    <a:p>
                      <a:pPr marL="415925" indent="-342900">
                        <a:lnSpc>
                          <a:spcPts val="2865"/>
                        </a:lnSpc>
                        <a:spcBef>
                          <a:spcPts val="50"/>
                        </a:spcBef>
                        <a:buFont typeface="Arial"/>
                        <a:buChar char="•"/>
                        <a:tabLst>
                          <a:tab pos="415925" algn="l"/>
                        </a:tabLst>
                      </a:pPr>
                      <a:r>
                        <a:rPr lang="en-US" sz="2400" spc="-10" dirty="0">
                          <a:latin typeface="Arial"/>
                          <a:cs typeface="Arial"/>
                        </a:rPr>
                        <a:t>Coaching</a:t>
                      </a:r>
                      <a:endParaRPr lang="en-US" sz="2400" dirty="0">
                        <a:latin typeface="Arial"/>
                        <a:cs typeface="Arial"/>
                      </a:endParaRPr>
                    </a:p>
                    <a:p>
                      <a:pPr marL="415925" indent="-342900">
                        <a:lnSpc>
                          <a:spcPts val="2850"/>
                        </a:lnSpc>
                        <a:buFont typeface="Arial"/>
                        <a:buChar char="•"/>
                        <a:tabLst>
                          <a:tab pos="415925" algn="l"/>
                        </a:tabLst>
                      </a:pPr>
                      <a:r>
                        <a:rPr lang="en-US" sz="2400" spc="-10" dirty="0">
                          <a:latin typeface="Arial"/>
                          <a:cs typeface="Arial"/>
                        </a:rPr>
                        <a:t>Teaching</a:t>
                      </a:r>
                      <a:endParaRPr lang="en-US" sz="2400" dirty="0">
                        <a:latin typeface="Arial"/>
                        <a:cs typeface="Arial"/>
                      </a:endParaRPr>
                    </a:p>
                    <a:p>
                      <a:pPr marL="415925" indent="-342900">
                        <a:lnSpc>
                          <a:spcPts val="2865"/>
                        </a:lnSpc>
                        <a:buFont typeface="Arial"/>
                        <a:buChar char="•"/>
                        <a:tabLst>
                          <a:tab pos="415925" algn="l"/>
                        </a:tabLst>
                      </a:pPr>
                      <a:r>
                        <a:rPr lang="en-US" sz="2400" spc="-10" dirty="0">
                          <a:latin typeface="Arial"/>
                          <a:cs typeface="Arial"/>
                        </a:rPr>
                        <a:t>Financial</a:t>
                      </a:r>
                      <a:endParaRPr lang="en-US" sz="2400" dirty="0">
                        <a:latin typeface="Arial"/>
                        <a:cs typeface="Arial"/>
                      </a:endParaRPr>
                    </a:p>
                    <a:p>
                      <a:pPr marL="415925" indent="-342900">
                        <a:lnSpc>
                          <a:spcPts val="2865"/>
                        </a:lnSpc>
                        <a:spcBef>
                          <a:spcPts val="45"/>
                        </a:spcBef>
                        <a:buFont typeface="Arial"/>
                        <a:buChar char="•"/>
                        <a:tabLst>
                          <a:tab pos="415925" algn="l"/>
                        </a:tabLst>
                      </a:pPr>
                      <a:r>
                        <a:rPr lang="en-US" sz="2400" spc="-10" dirty="0">
                          <a:latin typeface="Arial"/>
                          <a:cs typeface="Arial"/>
                        </a:rPr>
                        <a:t>Motivational</a:t>
                      </a:r>
                      <a:endParaRPr lang="en-US" sz="2400" dirty="0">
                        <a:latin typeface="Arial"/>
                        <a:cs typeface="Arial"/>
                      </a:endParaRPr>
                    </a:p>
                    <a:p>
                      <a:pPr marL="415925" indent="-342900">
                        <a:lnSpc>
                          <a:spcPts val="2865"/>
                        </a:lnSpc>
                        <a:buFont typeface="Arial"/>
                        <a:buChar char="•"/>
                        <a:tabLst>
                          <a:tab pos="415925" algn="l"/>
                        </a:tabLst>
                      </a:pPr>
                      <a:r>
                        <a:rPr lang="en-US" sz="2400" dirty="0">
                          <a:latin typeface="Arial"/>
                          <a:cs typeface="Arial"/>
                        </a:rPr>
                        <a:t>Conflict/Resolution</a:t>
                      </a:r>
                      <a:endParaRPr lang="en-US" sz="1800" baseline="39351" dirty="0">
                        <a:latin typeface="Arial"/>
                        <a:cs typeface="Arial"/>
                      </a:endParaRPr>
                    </a:p>
                    <a:p>
                      <a:pPr marL="415925" indent="-342900">
                        <a:lnSpc>
                          <a:spcPct val="100000"/>
                        </a:lnSpc>
                        <a:spcBef>
                          <a:spcPts val="50"/>
                        </a:spcBef>
                        <a:buFont typeface="Arial"/>
                        <a:buChar char="•"/>
                        <a:tabLst>
                          <a:tab pos="415925" algn="l"/>
                        </a:tabLst>
                      </a:pPr>
                      <a:r>
                        <a:rPr lang="en-US" sz="2400" spc="-10" dirty="0">
                          <a:latin typeface="Arial"/>
                          <a:cs typeface="Arial"/>
                        </a:rPr>
                        <a:t>Execution</a:t>
                      </a:r>
                      <a:endParaRPr lang="en-US" sz="2400" dirty="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1"/>
                  </a:ext>
                </a:extLst>
              </a:tr>
            </a:tbl>
          </a:graphicData>
        </a:graphic>
      </p:graphicFrame>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3" name="object 3"/>
          <p:cNvSpPr txBox="1">
            <a:spLocks noGrp="1"/>
          </p:cNvSpPr>
          <p:nvPr>
            <p:ph type="title"/>
          </p:nvPr>
        </p:nvSpPr>
        <p:spPr>
          <a:xfrm>
            <a:off x="443763" y="0"/>
            <a:ext cx="17467046" cy="1828800"/>
          </a:xfrm>
          <a:prstGeom prst="rect">
            <a:avLst/>
          </a:prstGeom>
        </p:spPr>
        <p:txBody>
          <a:bodyPr vert="horz" wrap="square" lIns="0" tIns="0" rIns="0" bIns="0" rtlCol="0" anchor="ctr"/>
          <a:lstStyle/>
          <a:p>
            <a:pPr marL="0" algn="l">
              <a:lnSpc>
                <a:spcPct val="100000"/>
              </a:lnSpc>
              <a:spcBef>
                <a:spcPts val="130"/>
              </a:spcBef>
            </a:pPr>
            <a:r>
              <a:rPr lang="en-US" sz="6000" b="1">
                <a:solidFill>
                  <a:srgbClr val="FFFFFF"/>
                </a:solidFill>
                <a:latin typeface="Arial"/>
                <a:cs typeface="Arial"/>
              </a:rPr>
              <a:t>ROLE OF VP &amp; DIRECTOR OF FINANCE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sp>
        <p:nvSpPr>
          <p:cNvPr id="5" name="object 5"/>
          <p:cNvSpPr txBox="1"/>
          <p:nvPr/>
        </p:nvSpPr>
        <p:spPr>
          <a:xfrm>
            <a:off x="257894" y="2769132"/>
            <a:ext cx="10655911" cy="3394519"/>
          </a:xfrm>
          <a:prstGeom prst="rect">
            <a:avLst/>
          </a:prstGeom>
        </p:spPr>
        <p:txBody>
          <a:bodyPr vert="horz" wrap="square" lIns="0" tIns="16510" rIns="0" bIns="0" rtlCol="0">
            <a:spAutoFit/>
          </a:bodyPr>
          <a:lstStyle/>
          <a:p>
            <a:pPr marL="584200" indent="-571500">
              <a:lnSpc>
                <a:spcPct val="100000"/>
              </a:lnSpc>
              <a:spcBef>
                <a:spcPts val="130"/>
              </a:spcBef>
              <a:buFont typeface="Arial"/>
              <a:buChar char="•"/>
              <a:tabLst>
                <a:tab pos="584200" algn="l"/>
              </a:tabLst>
            </a:pPr>
            <a:r>
              <a:rPr lang="en-US" sz="4400" dirty="0">
                <a:latin typeface="Arial"/>
                <a:cs typeface="Arial"/>
              </a:rPr>
              <a:t>Chapter</a:t>
            </a:r>
            <a:r>
              <a:rPr lang="en-US" sz="4400" spc="-160" dirty="0">
                <a:latin typeface="Arial"/>
                <a:cs typeface="Arial"/>
              </a:rPr>
              <a:t> </a:t>
            </a:r>
            <a:r>
              <a:rPr lang="en-US" sz="4400" dirty="0">
                <a:latin typeface="Arial"/>
                <a:cs typeface="Arial"/>
              </a:rPr>
              <a:t>Web</a:t>
            </a:r>
            <a:r>
              <a:rPr lang="en-US" sz="4400" spc="-170" dirty="0">
                <a:latin typeface="Arial"/>
                <a:cs typeface="Arial"/>
              </a:rPr>
              <a:t> </a:t>
            </a:r>
            <a:r>
              <a:rPr lang="en-US" sz="4400" dirty="0">
                <a:latin typeface="Arial"/>
                <a:cs typeface="Arial"/>
              </a:rPr>
              <a:t>Revenue</a:t>
            </a:r>
            <a:r>
              <a:rPr lang="en-US" sz="4400" spc="-195" dirty="0">
                <a:latin typeface="Arial"/>
                <a:cs typeface="Arial"/>
              </a:rPr>
              <a:t> </a:t>
            </a:r>
            <a:r>
              <a:rPr lang="en-US" sz="4400" dirty="0">
                <a:latin typeface="Arial"/>
                <a:cs typeface="Arial"/>
              </a:rPr>
              <a:t>Share</a:t>
            </a:r>
            <a:r>
              <a:rPr lang="en-US" sz="4400" spc="-190" dirty="0">
                <a:latin typeface="Arial"/>
                <a:cs typeface="Arial"/>
              </a:rPr>
              <a:t> </a:t>
            </a:r>
            <a:r>
              <a:rPr lang="en-US" sz="4400" spc="-10" dirty="0">
                <a:latin typeface="Arial"/>
                <a:cs typeface="Arial"/>
              </a:rPr>
              <a:t>Program</a:t>
            </a:r>
            <a:endParaRPr lang="en-US" sz="4400" dirty="0">
              <a:latin typeface="Arial"/>
              <a:cs typeface="Arial"/>
            </a:endParaRPr>
          </a:p>
          <a:p>
            <a:pPr marL="584200" indent="-571500">
              <a:lnSpc>
                <a:spcPct val="100000"/>
              </a:lnSpc>
              <a:spcBef>
                <a:spcPts val="5230"/>
              </a:spcBef>
              <a:buFont typeface="Arial"/>
              <a:buChar char="•"/>
              <a:tabLst>
                <a:tab pos="584200" algn="l"/>
              </a:tabLst>
            </a:pPr>
            <a:r>
              <a:rPr lang="en-US" sz="4400" dirty="0">
                <a:latin typeface="Arial"/>
                <a:cs typeface="Arial"/>
              </a:rPr>
              <a:t>Chapter</a:t>
            </a:r>
            <a:r>
              <a:rPr lang="en-US" sz="4400" spc="-140" dirty="0">
                <a:latin typeface="Arial"/>
                <a:cs typeface="Arial"/>
              </a:rPr>
              <a:t> </a:t>
            </a:r>
            <a:r>
              <a:rPr lang="en-US" sz="4400" dirty="0">
                <a:latin typeface="Arial"/>
                <a:cs typeface="Arial"/>
              </a:rPr>
              <a:t>Sponsorship</a:t>
            </a:r>
            <a:r>
              <a:rPr lang="en-US" sz="4400" spc="-90" dirty="0">
                <a:latin typeface="Arial"/>
                <a:cs typeface="Arial"/>
              </a:rPr>
              <a:t> </a:t>
            </a:r>
            <a:r>
              <a:rPr lang="en-US" sz="4400" dirty="0">
                <a:latin typeface="Arial"/>
                <a:cs typeface="Arial"/>
              </a:rPr>
              <a:t>Sales</a:t>
            </a:r>
            <a:r>
              <a:rPr lang="en-US" sz="4400" spc="-95" dirty="0">
                <a:latin typeface="Arial"/>
                <a:cs typeface="Arial"/>
              </a:rPr>
              <a:t> </a:t>
            </a:r>
            <a:r>
              <a:rPr lang="en-US" sz="4400" spc="-10" dirty="0">
                <a:latin typeface="Arial"/>
                <a:cs typeface="Arial"/>
              </a:rPr>
              <a:t>Consultation</a:t>
            </a:r>
            <a:endParaRPr lang="en-US" sz="4400" dirty="0">
              <a:latin typeface="Arial"/>
              <a:cs typeface="Arial"/>
            </a:endParaRPr>
          </a:p>
          <a:p>
            <a:pPr marL="584200" indent="-571500">
              <a:lnSpc>
                <a:spcPct val="100000"/>
              </a:lnSpc>
              <a:spcBef>
                <a:spcPts val="5305"/>
              </a:spcBef>
              <a:buFont typeface="Arial"/>
              <a:buChar char="•"/>
              <a:tabLst>
                <a:tab pos="584200" algn="l"/>
              </a:tabLst>
            </a:pPr>
            <a:r>
              <a:rPr lang="en-US" sz="4400" dirty="0">
                <a:latin typeface="Arial"/>
                <a:cs typeface="Arial"/>
              </a:rPr>
              <a:t>MPI</a:t>
            </a:r>
            <a:r>
              <a:rPr lang="en-US" sz="4400" spc="-85" dirty="0">
                <a:latin typeface="Arial"/>
                <a:cs typeface="Arial"/>
              </a:rPr>
              <a:t> </a:t>
            </a:r>
            <a:r>
              <a:rPr lang="en-US" sz="4400" dirty="0">
                <a:latin typeface="Arial"/>
                <a:cs typeface="Arial"/>
              </a:rPr>
              <a:t>Sales</a:t>
            </a:r>
            <a:r>
              <a:rPr lang="en-US" sz="4400" spc="-95" dirty="0">
                <a:latin typeface="Arial"/>
                <a:cs typeface="Arial"/>
              </a:rPr>
              <a:t> </a:t>
            </a:r>
            <a:r>
              <a:rPr lang="en-US" sz="4400" dirty="0">
                <a:latin typeface="Arial"/>
                <a:cs typeface="Arial"/>
              </a:rPr>
              <a:t>Resources</a:t>
            </a:r>
            <a:r>
              <a:rPr lang="en-US" sz="4400" spc="-95" dirty="0">
                <a:latin typeface="Arial"/>
                <a:cs typeface="Arial"/>
              </a:rPr>
              <a:t> </a:t>
            </a:r>
            <a:r>
              <a:rPr lang="en-US" sz="4400" dirty="0">
                <a:latin typeface="Arial"/>
                <a:cs typeface="Arial"/>
              </a:rPr>
              <a:t>for</a:t>
            </a:r>
            <a:r>
              <a:rPr lang="en-US" sz="4400" spc="-135" dirty="0">
                <a:latin typeface="Arial"/>
                <a:cs typeface="Arial"/>
              </a:rPr>
              <a:t> </a:t>
            </a:r>
            <a:r>
              <a:rPr lang="en-US" sz="4400" spc="-10" dirty="0">
                <a:latin typeface="Arial"/>
                <a:cs typeface="Arial"/>
              </a:rPr>
              <a:t>Chapters</a:t>
            </a:r>
            <a:endParaRPr lang="en-US" sz="4400" dirty="0">
              <a:latin typeface="Arial"/>
              <a:cs typeface="Arial"/>
            </a:endParaRPr>
          </a:p>
        </p:txBody>
      </p:sp>
      <p:pic>
        <p:nvPicPr>
          <p:cNvPr id="973" name="Picture 973"/>
          <p:cNvPicPr>
            <a:picLocks noChangeAspect="1"/>
          </p:cNvPicPr>
          <p:nvPr/>
        </p:nvPicPr>
        <p:blipFill>
          <a:blip r:embed="rId2"/>
          <a:stretch>
            <a:fillRect/>
          </a:stretch>
        </p:blipFill>
        <p:spPr>
          <a:xfrm>
            <a:off x="11122809" y="5355825"/>
            <a:ext cx="6788000" cy="4500000"/>
          </a:xfrm>
          <a:prstGeom prst="rect">
            <a:avLst/>
          </a:prstGeom>
        </p:spPr>
      </p:pic>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4" name="object 4"/>
          <p:cNvSpPr txBox="1">
            <a:spLocks noGrp="1"/>
          </p:cNvSpPr>
          <p:nvPr>
            <p:ph type="title"/>
          </p:nvPr>
        </p:nvSpPr>
        <p:spPr>
          <a:xfrm>
            <a:off x="377190" y="0"/>
            <a:ext cx="17533619" cy="1828800"/>
          </a:xfrm>
          <a:prstGeom prst="rect">
            <a:avLst/>
          </a:prstGeom>
        </p:spPr>
        <p:txBody>
          <a:bodyPr vert="horz" wrap="square" lIns="0" tIns="0" rIns="0" bIns="0" rtlCol="0" anchor="ctr"/>
          <a:lstStyle/>
          <a:p>
            <a:pPr marL="0" algn="l">
              <a:lnSpc>
                <a:spcPct val="100000"/>
              </a:lnSpc>
              <a:spcBef>
                <a:spcPts val="130"/>
              </a:spcBef>
            </a:pPr>
            <a:r>
              <a:rPr lang="en-US" sz="6000" b="1">
                <a:solidFill>
                  <a:srgbClr val="FFFFFF"/>
                </a:solidFill>
                <a:latin typeface="Arial"/>
                <a:cs typeface="Arial"/>
              </a:rPr>
              <a:t>SPONSORSHIP</a:t>
            </a:r>
            <a:endParaRPr lang="en-US" sz="6000" b="1" dirty="0">
              <a:solidFill>
                <a:srgbClr val="FFFFFF"/>
              </a:solidFill>
              <a:latin typeface="Arial"/>
              <a:cs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grpSp>
        <p:nvGrpSpPr>
          <p:cNvPr id="3" name="object 3"/>
          <p:cNvGrpSpPr/>
          <p:nvPr/>
        </p:nvGrpSpPr>
        <p:grpSpPr>
          <a:xfrm>
            <a:off x="4229100" y="1971675"/>
            <a:ext cx="9829800" cy="8315325"/>
            <a:chOff x="4229100" y="1781175"/>
            <a:chExt cx="9829800" cy="8315325"/>
          </a:xfrm>
        </p:grpSpPr>
        <p:pic>
          <p:nvPicPr>
            <p:cNvPr id="5" name="object 5"/>
            <p:cNvPicPr/>
            <p:nvPr/>
          </p:nvPicPr>
          <p:blipFill>
            <a:blip r:embed="rId2" cstate="print"/>
            <a:stretch>
              <a:fillRect/>
            </a:stretch>
          </p:blipFill>
          <p:spPr>
            <a:xfrm>
              <a:off x="4229100" y="1781175"/>
              <a:ext cx="9829800" cy="8315325"/>
            </a:xfrm>
            <a:prstGeom prst="rect">
              <a:avLst/>
            </a:prstGeom>
          </p:spPr>
        </p:pic>
      </p:gr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6" name="object 6"/>
          <p:cNvSpPr txBox="1">
            <a:spLocks noGrp="1"/>
          </p:cNvSpPr>
          <p:nvPr>
            <p:ph type="title"/>
          </p:nvPr>
        </p:nvSpPr>
        <p:spPr>
          <a:xfrm>
            <a:off x="377190" y="0"/>
            <a:ext cx="17533619" cy="1828800"/>
          </a:xfrm>
          <a:prstGeom prst="rect">
            <a:avLst/>
          </a:prstGeom>
        </p:spPr>
        <p:txBody>
          <a:bodyPr vert="horz" wrap="square" lIns="0" tIns="0" rIns="0" bIns="0" rtlCol="0" anchor="ctr"/>
          <a:lstStyle/>
          <a:p>
            <a:pPr marL="0" algn="l">
              <a:lnSpc>
                <a:spcPct val="100000"/>
              </a:lnSpc>
              <a:spcBef>
                <a:spcPts val="130"/>
              </a:spcBef>
            </a:pPr>
            <a:r>
              <a:rPr lang="en-US" sz="6000" b="1" dirty="0">
                <a:solidFill>
                  <a:srgbClr val="FFFFFF"/>
                </a:solidFill>
                <a:latin typeface="Arial"/>
                <a:cs typeface="Arial"/>
              </a:rPr>
              <a:t>CHAPTER</a:t>
            </a:r>
            <a:r>
              <a:rPr lang="en-US" sz="6000" b="1">
                <a:solidFill>
                  <a:srgbClr val="FFFFFF"/>
                </a:solidFill>
                <a:latin typeface="Arial"/>
                <a:cs typeface="Arial"/>
              </a:rPr>
              <a:t> WEB SPONSORSHIPS</a:t>
            </a:r>
            <a:endParaRPr lang="en-US" sz="6000" b="1" dirty="0">
              <a:solidFill>
                <a:srgbClr val="FFFFFF"/>
              </a:solidFill>
              <a:latin typeface="Arial"/>
              <a:cs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pic>
        <p:nvPicPr>
          <p:cNvPr id="3" name="object 3"/>
          <p:cNvPicPr/>
          <p:nvPr/>
        </p:nvPicPr>
        <p:blipFill>
          <a:blip r:embed="rId2" cstate="print"/>
          <a:stretch>
            <a:fillRect/>
          </a:stretch>
        </p:blipFill>
        <p:spPr>
          <a:xfrm>
            <a:off x="10172700" y="2257425"/>
            <a:ext cx="876300" cy="904875"/>
          </a:xfrm>
          <a:prstGeom prst="rect">
            <a:avLst/>
          </a:prstGeom>
        </p:spPr>
      </p:pic>
      <p:pic>
        <p:nvPicPr>
          <p:cNvPr id="4" name="object 4"/>
          <p:cNvPicPr/>
          <p:nvPr/>
        </p:nvPicPr>
        <p:blipFill>
          <a:blip r:embed="rId2" cstate="print"/>
          <a:stretch>
            <a:fillRect/>
          </a:stretch>
        </p:blipFill>
        <p:spPr>
          <a:xfrm>
            <a:off x="10172700" y="5335607"/>
            <a:ext cx="876300" cy="904875"/>
          </a:xfrm>
          <a:prstGeom prst="rect">
            <a:avLst/>
          </a:prstGeom>
        </p:spPr>
      </p:pic>
      <p:pic>
        <p:nvPicPr>
          <p:cNvPr id="5" name="object 5"/>
          <p:cNvPicPr/>
          <p:nvPr/>
        </p:nvPicPr>
        <p:blipFill>
          <a:blip r:embed="rId3" cstate="print"/>
          <a:stretch>
            <a:fillRect/>
          </a:stretch>
        </p:blipFill>
        <p:spPr>
          <a:xfrm>
            <a:off x="10172700" y="7790197"/>
            <a:ext cx="876300" cy="895350"/>
          </a:xfrm>
          <a:prstGeom prst="rect">
            <a:avLst/>
          </a:prstGeom>
        </p:spPr>
      </p:pic>
      <p:sp>
        <p:nvSpPr>
          <p:cNvPr id="7" name="object 7"/>
          <p:cNvSpPr txBox="1"/>
          <p:nvPr/>
        </p:nvSpPr>
        <p:spPr>
          <a:xfrm>
            <a:off x="10559160" y="2251881"/>
            <a:ext cx="6228080" cy="2671244"/>
          </a:xfrm>
          <a:prstGeom prst="rect">
            <a:avLst/>
          </a:prstGeom>
        </p:spPr>
        <p:txBody>
          <a:bodyPr vert="horz" wrap="square" lIns="0" tIns="217170" rIns="0" bIns="0" rtlCol="0">
            <a:spAutoFit/>
          </a:bodyPr>
          <a:lstStyle/>
          <a:p>
            <a:pPr marL="12700">
              <a:lnSpc>
                <a:spcPct val="100000"/>
              </a:lnSpc>
              <a:spcBef>
                <a:spcPts val="1710"/>
              </a:spcBef>
            </a:pPr>
            <a:r>
              <a:rPr lang="en-US" sz="2749" dirty="0">
                <a:solidFill>
                  <a:srgbClr val="0C0804"/>
                </a:solidFill>
                <a:latin typeface="Arial"/>
                <a:cs typeface="Arial"/>
              </a:rPr>
              <a:t>Office</a:t>
            </a:r>
            <a:r>
              <a:rPr lang="en-US" sz="2749" spc="-5" dirty="0">
                <a:solidFill>
                  <a:srgbClr val="0C0804"/>
                </a:solidFill>
                <a:latin typeface="Arial"/>
                <a:cs typeface="Arial"/>
              </a:rPr>
              <a:t> </a:t>
            </a:r>
            <a:r>
              <a:rPr lang="en-US" sz="2749" spc="65" dirty="0">
                <a:solidFill>
                  <a:srgbClr val="0C0804"/>
                </a:solidFill>
                <a:latin typeface="Arial"/>
                <a:cs typeface="Arial"/>
              </a:rPr>
              <a:t>of</a:t>
            </a:r>
            <a:r>
              <a:rPr lang="en-US" sz="2749" spc="-60" dirty="0">
                <a:solidFill>
                  <a:srgbClr val="0C0804"/>
                </a:solidFill>
                <a:latin typeface="Arial"/>
                <a:cs typeface="Arial"/>
              </a:rPr>
              <a:t> </a:t>
            </a:r>
            <a:r>
              <a:rPr lang="en-US" sz="2749" spc="80" dirty="0">
                <a:solidFill>
                  <a:srgbClr val="0C0804"/>
                </a:solidFill>
                <a:latin typeface="Arial"/>
                <a:cs typeface="Arial"/>
              </a:rPr>
              <a:t>the</a:t>
            </a:r>
            <a:r>
              <a:rPr lang="en-US" sz="2749" spc="-10" dirty="0">
                <a:solidFill>
                  <a:srgbClr val="0C0804"/>
                </a:solidFill>
                <a:latin typeface="Arial"/>
                <a:cs typeface="Arial"/>
              </a:rPr>
              <a:t> President</a:t>
            </a:r>
            <a:endParaRPr lang="en-US" sz="2749" dirty="0">
              <a:latin typeface="Arial"/>
              <a:cs typeface="Arial"/>
            </a:endParaRPr>
          </a:p>
          <a:p>
            <a:pPr marL="67945" marR="490220">
              <a:lnSpc>
                <a:spcPts val="2850"/>
              </a:lnSpc>
              <a:spcBef>
                <a:spcPts val="1500"/>
              </a:spcBef>
            </a:pPr>
            <a:r>
              <a:rPr lang="en-US" sz="2400" dirty="0">
                <a:solidFill>
                  <a:srgbClr val="0C0804"/>
                </a:solidFill>
                <a:latin typeface="Arial"/>
                <a:cs typeface="Arial"/>
              </a:rPr>
              <a:t>Three</a:t>
            </a:r>
            <a:r>
              <a:rPr lang="en-US" sz="2400" spc="-100" dirty="0">
                <a:solidFill>
                  <a:srgbClr val="0C0804"/>
                </a:solidFill>
                <a:latin typeface="Arial"/>
                <a:cs typeface="Arial"/>
              </a:rPr>
              <a:t> </a:t>
            </a:r>
            <a:r>
              <a:rPr lang="en-US" sz="2400" dirty="0">
                <a:solidFill>
                  <a:srgbClr val="0C0804"/>
                </a:solidFill>
                <a:latin typeface="Arial"/>
                <a:cs typeface="Arial"/>
              </a:rPr>
              <a:t>fellow</a:t>
            </a:r>
            <a:r>
              <a:rPr lang="en-US" sz="2400" spc="-95" dirty="0">
                <a:solidFill>
                  <a:srgbClr val="0C0804"/>
                </a:solidFill>
                <a:latin typeface="Arial"/>
                <a:cs typeface="Arial"/>
              </a:rPr>
              <a:t> </a:t>
            </a:r>
            <a:r>
              <a:rPr lang="en-US" sz="2400" dirty="0">
                <a:solidFill>
                  <a:srgbClr val="0C0804"/>
                </a:solidFill>
                <a:latin typeface="Arial"/>
                <a:cs typeface="Arial"/>
              </a:rPr>
              <a:t>board</a:t>
            </a:r>
            <a:r>
              <a:rPr lang="en-US" sz="2400" spc="-100" dirty="0">
                <a:solidFill>
                  <a:srgbClr val="0C0804"/>
                </a:solidFill>
                <a:latin typeface="Arial"/>
                <a:cs typeface="Arial"/>
              </a:rPr>
              <a:t> </a:t>
            </a:r>
            <a:r>
              <a:rPr lang="en-US" sz="2400" dirty="0">
                <a:solidFill>
                  <a:srgbClr val="0C0804"/>
                </a:solidFill>
                <a:latin typeface="Arial"/>
                <a:cs typeface="Arial"/>
              </a:rPr>
              <a:t>members</a:t>
            </a:r>
            <a:r>
              <a:rPr lang="en-US" sz="2400" spc="-70" dirty="0">
                <a:solidFill>
                  <a:srgbClr val="0C0804"/>
                </a:solidFill>
                <a:latin typeface="Arial"/>
                <a:cs typeface="Arial"/>
              </a:rPr>
              <a:t> </a:t>
            </a:r>
            <a:r>
              <a:rPr lang="en-US" sz="2400" dirty="0">
                <a:solidFill>
                  <a:srgbClr val="0C0804"/>
                </a:solidFill>
                <a:latin typeface="Arial"/>
                <a:cs typeface="Arial"/>
              </a:rPr>
              <a:t>who</a:t>
            </a:r>
            <a:r>
              <a:rPr lang="en-US" sz="2400" spc="-100" dirty="0">
                <a:solidFill>
                  <a:srgbClr val="0C0804"/>
                </a:solidFill>
                <a:latin typeface="Arial"/>
                <a:cs typeface="Arial"/>
              </a:rPr>
              <a:t> </a:t>
            </a:r>
            <a:r>
              <a:rPr lang="en-US" sz="2400" dirty="0">
                <a:solidFill>
                  <a:srgbClr val="0C0804"/>
                </a:solidFill>
                <a:latin typeface="Arial"/>
                <a:cs typeface="Arial"/>
              </a:rPr>
              <a:t>have</a:t>
            </a:r>
            <a:r>
              <a:rPr lang="en-US" sz="2400" spc="-95" dirty="0">
                <a:solidFill>
                  <a:srgbClr val="0C0804"/>
                </a:solidFill>
                <a:latin typeface="Arial"/>
                <a:cs typeface="Arial"/>
              </a:rPr>
              <a:t> </a:t>
            </a:r>
            <a:r>
              <a:rPr lang="en-US" sz="2400" spc="-10" dirty="0">
                <a:solidFill>
                  <a:srgbClr val="0C0804"/>
                </a:solidFill>
                <a:latin typeface="Arial"/>
                <a:cs typeface="Arial"/>
              </a:rPr>
              <a:t>“Been </a:t>
            </a:r>
            <a:r>
              <a:rPr lang="en-US" sz="2400" dirty="0">
                <a:solidFill>
                  <a:srgbClr val="0C0804"/>
                </a:solidFill>
                <a:latin typeface="Arial"/>
                <a:cs typeface="Arial"/>
              </a:rPr>
              <a:t>There”</a:t>
            </a:r>
            <a:r>
              <a:rPr lang="en-US" sz="2400" spc="-10" dirty="0">
                <a:solidFill>
                  <a:srgbClr val="0C0804"/>
                </a:solidFill>
                <a:latin typeface="Arial"/>
                <a:cs typeface="Arial"/>
              </a:rPr>
              <a:t> </a:t>
            </a:r>
            <a:r>
              <a:rPr lang="en-US" sz="2400" dirty="0">
                <a:solidFill>
                  <a:srgbClr val="0C0804"/>
                </a:solidFill>
                <a:latin typeface="Arial"/>
                <a:cs typeface="Arial"/>
              </a:rPr>
              <a:t>and</a:t>
            </a:r>
            <a:r>
              <a:rPr lang="en-US" sz="2400" spc="-50" dirty="0">
                <a:solidFill>
                  <a:srgbClr val="0C0804"/>
                </a:solidFill>
                <a:latin typeface="Arial"/>
                <a:cs typeface="Arial"/>
              </a:rPr>
              <a:t> </a:t>
            </a:r>
            <a:r>
              <a:rPr lang="en-US" sz="2400" dirty="0">
                <a:solidFill>
                  <a:srgbClr val="0C0804"/>
                </a:solidFill>
                <a:latin typeface="Arial"/>
                <a:cs typeface="Arial"/>
              </a:rPr>
              <a:t>“Done</a:t>
            </a:r>
            <a:r>
              <a:rPr lang="en-US" sz="2400" spc="-50" dirty="0">
                <a:solidFill>
                  <a:srgbClr val="0C0804"/>
                </a:solidFill>
                <a:latin typeface="Arial"/>
                <a:cs typeface="Arial"/>
              </a:rPr>
              <a:t> </a:t>
            </a:r>
            <a:r>
              <a:rPr lang="en-US" sz="2400" dirty="0">
                <a:solidFill>
                  <a:srgbClr val="0C0804"/>
                </a:solidFill>
                <a:latin typeface="Arial"/>
                <a:cs typeface="Arial"/>
              </a:rPr>
              <a:t>That”</a:t>
            </a:r>
            <a:r>
              <a:rPr lang="en-US" sz="2400" spc="-15" dirty="0">
                <a:solidFill>
                  <a:srgbClr val="0C0804"/>
                </a:solidFill>
                <a:latin typeface="Arial"/>
                <a:cs typeface="Arial"/>
              </a:rPr>
              <a:t> </a:t>
            </a:r>
            <a:r>
              <a:rPr lang="en-US" sz="2400" dirty="0">
                <a:solidFill>
                  <a:srgbClr val="0C0804"/>
                </a:solidFill>
                <a:latin typeface="Arial"/>
                <a:cs typeface="Arial"/>
              </a:rPr>
              <a:t>when</a:t>
            </a:r>
            <a:r>
              <a:rPr lang="en-US" sz="2400" spc="-45" dirty="0">
                <a:solidFill>
                  <a:srgbClr val="0C0804"/>
                </a:solidFill>
                <a:latin typeface="Arial"/>
                <a:cs typeface="Arial"/>
              </a:rPr>
              <a:t> </a:t>
            </a:r>
            <a:r>
              <a:rPr lang="en-US" sz="2400" dirty="0">
                <a:solidFill>
                  <a:srgbClr val="0C0804"/>
                </a:solidFill>
                <a:latin typeface="Arial"/>
                <a:cs typeface="Arial"/>
              </a:rPr>
              <a:t>it</a:t>
            </a:r>
            <a:r>
              <a:rPr lang="en-US" sz="2400" spc="-105" dirty="0">
                <a:solidFill>
                  <a:srgbClr val="0C0804"/>
                </a:solidFill>
                <a:latin typeface="Arial"/>
                <a:cs typeface="Arial"/>
              </a:rPr>
              <a:t> </a:t>
            </a:r>
            <a:r>
              <a:rPr lang="en-US" sz="2400" dirty="0">
                <a:solidFill>
                  <a:srgbClr val="0C0804"/>
                </a:solidFill>
                <a:latin typeface="Arial"/>
                <a:cs typeface="Arial"/>
              </a:rPr>
              <a:t>comes</a:t>
            </a:r>
            <a:r>
              <a:rPr lang="en-US" sz="2400" spc="-25" dirty="0">
                <a:solidFill>
                  <a:srgbClr val="0C0804"/>
                </a:solidFill>
                <a:latin typeface="Arial"/>
                <a:cs typeface="Arial"/>
              </a:rPr>
              <a:t> to </a:t>
            </a:r>
            <a:r>
              <a:rPr lang="en-US" sz="2400" spc="-10" dirty="0">
                <a:solidFill>
                  <a:srgbClr val="0C0804"/>
                </a:solidFill>
                <a:latin typeface="Arial"/>
                <a:cs typeface="Arial"/>
              </a:rPr>
              <a:t>managing</a:t>
            </a:r>
            <a:r>
              <a:rPr lang="en-US" sz="2400" dirty="0">
                <a:solidFill>
                  <a:srgbClr val="0C0804"/>
                </a:solidFill>
                <a:latin typeface="Arial"/>
                <a:cs typeface="Arial"/>
              </a:rPr>
              <a:t>	the</a:t>
            </a:r>
            <a:r>
              <a:rPr lang="en-US" sz="2400" spc="-100" dirty="0">
                <a:solidFill>
                  <a:srgbClr val="0C0804"/>
                </a:solidFill>
                <a:latin typeface="Arial"/>
                <a:cs typeface="Arial"/>
              </a:rPr>
              <a:t> C</a:t>
            </a:r>
            <a:r>
              <a:rPr lang="en-US" sz="2400" spc="-10" dirty="0">
                <a:solidFill>
                  <a:srgbClr val="0C0804"/>
                </a:solidFill>
                <a:latin typeface="Arial"/>
                <a:cs typeface="Arial"/>
              </a:rPr>
              <a:t>hapter’s</a:t>
            </a:r>
            <a:r>
              <a:rPr lang="en-US" sz="2400" spc="-75" dirty="0">
                <a:solidFill>
                  <a:srgbClr val="0C0804"/>
                </a:solidFill>
                <a:latin typeface="Arial"/>
                <a:cs typeface="Arial"/>
              </a:rPr>
              <a:t> </a:t>
            </a:r>
            <a:r>
              <a:rPr lang="en-US" sz="2400" dirty="0">
                <a:solidFill>
                  <a:srgbClr val="0C0804"/>
                </a:solidFill>
                <a:latin typeface="Arial"/>
                <a:cs typeface="Arial"/>
              </a:rPr>
              <a:t>financial</a:t>
            </a:r>
            <a:r>
              <a:rPr lang="en-US" sz="2400" spc="-60" dirty="0">
                <a:solidFill>
                  <a:srgbClr val="0C0804"/>
                </a:solidFill>
                <a:latin typeface="Arial"/>
                <a:cs typeface="Arial"/>
              </a:rPr>
              <a:t> </a:t>
            </a:r>
            <a:r>
              <a:rPr lang="en-US" sz="2400" spc="-10" dirty="0">
                <a:solidFill>
                  <a:srgbClr val="0C0804"/>
                </a:solidFill>
                <a:latin typeface="Arial"/>
                <a:cs typeface="Arial"/>
              </a:rPr>
              <a:t>resources. </a:t>
            </a:r>
            <a:r>
              <a:rPr lang="en-US" sz="2400" spc="-20" dirty="0">
                <a:solidFill>
                  <a:srgbClr val="0C0804"/>
                </a:solidFill>
                <a:latin typeface="Arial"/>
                <a:cs typeface="Arial"/>
              </a:rPr>
              <a:t>Lean </a:t>
            </a:r>
            <a:r>
              <a:rPr lang="en-US" sz="2400" dirty="0">
                <a:solidFill>
                  <a:srgbClr val="0C0804"/>
                </a:solidFill>
                <a:latin typeface="Arial"/>
                <a:cs typeface="Arial"/>
              </a:rPr>
              <a:t>on</a:t>
            </a:r>
            <a:r>
              <a:rPr lang="en-US" sz="2400" spc="-70" dirty="0">
                <a:solidFill>
                  <a:srgbClr val="0C0804"/>
                </a:solidFill>
                <a:latin typeface="Arial"/>
                <a:cs typeface="Arial"/>
              </a:rPr>
              <a:t> </a:t>
            </a:r>
            <a:r>
              <a:rPr lang="en-US" sz="2400" dirty="0">
                <a:solidFill>
                  <a:srgbClr val="0C0804"/>
                </a:solidFill>
                <a:latin typeface="Arial"/>
                <a:cs typeface="Arial"/>
              </a:rPr>
              <a:t>them</a:t>
            </a:r>
            <a:r>
              <a:rPr lang="en-US" sz="2400" spc="-40" dirty="0">
                <a:solidFill>
                  <a:srgbClr val="0C0804"/>
                </a:solidFill>
                <a:latin typeface="Arial"/>
                <a:cs typeface="Arial"/>
              </a:rPr>
              <a:t> </a:t>
            </a:r>
            <a:r>
              <a:rPr lang="en-US" sz="2400" dirty="0">
                <a:solidFill>
                  <a:srgbClr val="0C0804"/>
                </a:solidFill>
                <a:latin typeface="Arial"/>
                <a:cs typeface="Arial"/>
              </a:rPr>
              <a:t>for</a:t>
            </a:r>
            <a:r>
              <a:rPr lang="en-US" sz="2400" spc="-85" dirty="0">
                <a:solidFill>
                  <a:srgbClr val="0C0804"/>
                </a:solidFill>
                <a:latin typeface="Arial"/>
                <a:cs typeface="Arial"/>
              </a:rPr>
              <a:t> </a:t>
            </a:r>
            <a:r>
              <a:rPr lang="en-US" sz="2400" dirty="0">
                <a:solidFill>
                  <a:srgbClr val="0C0804"/>
                </a:solidFill>
                <a:latin typeface="Arial"/>
                <a:cs typeface="Arial"/>
              </a:rPr>
              <a:t>guidance</a:t>
            </a:r>
            <a:r>
              <a:rPr lang="en-US" sz="2400" spc="-70" dirty="0">
                <a:solidFill>
                  <a:srgbClr val="0C0804"/>
                </a:solidFill>
                <a:latin typeface="Arial"/>
                <a:cs typeface="Arial"/>
              </a:rPr>
              <a:t> </a:t>
            </a:r>
            <a:r>
              <a:rPr lang="en-US" sz="2400" dirty="0">
                <a:solidFill>
                  <a:srgbClr val="0C0804"/>
                </a:solidFill>
                <a:latin typeface="Arial"/>
                <a:cs typeface="Arial"/>
              </a:rPr>
              <a:t>and</a:t>
            </a:r>
            <a:r>
              <a:rPr lang="en-US" sz="2400" spc="-65" dirty="0">
                <a:solidFill>
                  <a:srgbClr val="0C0804"/>
                </a:solidFill>
                <a:latin typeface="Arial"/>
                <a:cs typeface="Arial"/>
              </a:rPr>
              <a:t> </a:t>
            </a:r>
            <a:r>
              <a:rPr lang="en-US" sz="2400" spc="-10" dirty="0">
                <a:solidFill>
                  <a:srgbClr val="0C0804"/>
                </a:solidFill>
                <a:latin typeface="Arial"/>
                <a:cs typeface="Arial"/>
              </a:rPr>
              <a:t>support</a:t>
            </a:r>
            <a:endParaRPr lang="en-US" sz="2400" dirty="0">
              <a:latin typeface="Arial"/>
              <a:cs typeface="Arial"/>
            </a:endParaRPr>
          </a:p>
        </p:txBody>
      </p:sp>
      <p:sp>
        <p:nvSpPr>
          <p:cNvPr id="8" name="object 8"/>
          <p:cNvSpPr txBox="1"/>
          <p:nvPr/>
        </p:nvSpPr>
        <p:spPr>
          <a:xfrm>
            <a:off x="10604880" y="5350000"/>
            <a:ext cx="6182359" cy="1931170"/>
          </a:xfrm>
          <a:prstGeom prst="rect">
            <a:avLst/>
          </a:prstGeom>
        </p:spPr>
        <p:txBody>
          <a:bodyPr vert="horz" wrap="square" lIns="0" tIns="218440" rIns="0" bIns="0" rtlCol="0">
            <a:spAutoFit/>
          </a:bodyPr>
          <a:lstStyle/>
          <a:p>
            <a:pPr marL="12700">
              <a:lnSpc>
                <a:spcPct val="100000"/>
              </a:lnSpc>
              <a:spcBef>
                <a:spcPts val="1720"/>
              </a:spcBef>
            </a:pPr>
            <a:r>
              <a:rPr lang="en-US" sz="2749" dirty="0">
                <a:solidFill>
                  <a:srgbClr val="0C0804"/>
                </a:solidFill>
                <a:latin typeface="Arial"/>
                <a:cs typeface="Arial"/>
              </a:rPr>
              <a:t>Chapter</a:t>
            </a:r>
            <a:r>
              <a:rPr lang="en-US" sz="2749" spc="180" dirty="0">
                <a:solidFill>
                  <a:srgbClr val="0C0804"/>
                </a:solidFill>
                <a:latin typeface="Arial"/>
                <a:cs typeface="Arial"/>
              </a:rPr>
              <a:t> </a:t>
            </a:r>
            <a:r>
              <a:rPr lang="en-US" sz="2749" spc="55" dirty="0">
                <a:solidFill>
                  <a:srgbClr val="0C0804"/>
                </a:solidFill>
                <a:latin typeface="Arial"/>
                <a:cs typeface="Arial"/>
              </a:rPr>
              <a:t>Administrator</a:t>
            </a:r>
            <a:endParaRPr lang="en-US" sz="2749" dirty="0">
              <a:latin typeface="Arial"/>
              <a:cs typeface="Arial"/>
            </a:endParaRPr>
          </a:p>
          <a:p>
            <a:pPr marL="12700" marR="5080">
              <a:lnSpc>
                <a:spcPct val="100299"/>
              </a:lnSpc>
              <a:spcBef>
                <a:spcPts val="1375"/>
              </a:spcBef>
            </a:pPr>
            <a:r>
              <a:rPr lang="en-US" sz="2400" dirty="0">
                <a:solidFill>
                  <a:srgbClr val="0C0804"/>
                </a:solidFill>
                <a:latin typeface="Arial"/>
                <a:cs typeface="Arial"/>
              </a:rPr>
              <a:t>Paid</a:t>
            </a:r>
            <a:r>
              <a:rPr lang="en-US" sz="2400" spc="-90" dirty="0">
                <a:solidFill>
                  <a:srgbClr val="0C0804"/>
                </a:solidFill>
                <a:latin typeface="Arial"/>
                <a:cs typeface="Arial"/>
              </a:rPr>
              <a:t> </a:t>
            </a:r>
            <a:r>
              <a:rPr lang="en-US" sz="2400" dirty="0">
                <a:solidFill>
                  <a:srgbClr val="0C0804"/>
                </a:solidFill>
                <a:latin typeface="Arial"/>
                <a:cs typeface="Arial"/>
              </a:rPr>
              <a:t>staff</a:t>
            </a:r>
            <a:r>
              <a:rPr lang="en-US" sz="2400" spc="-70" dirty="0">
                <a:solidFill>
                  <a:srgbClr val="0C0804"/>
                </a:solidFill>
                <a:latin typeface="Arial"/>
                <a:cs typeface="Arial"/>
              </a:rPr>
              <a:t> </a:t>
            </a:r>
            <a:r>
              <a:rPr lang="en-US" sz="2400" dirty="0">
                <a:solidFill>
                  <a:srgbClr val="0C0804"/>
                </a:solidFill>
                <a:latin typeface="Arial"/>
                <a:cs typeface="Arial"/>
              </a:rPr>
              <a:t>who</a:t>
            </a:r>
            <a:r>
              <a:rPr lang="en-US" sz="2400" spc="-80" dirty="0">
                <a:solidFill>
                  <a:srgbClr val="0C0804"/>
                </a:solidFill>
                <a:latin typeface="Arial"/>
                <a:cs typeface="Arial"/>
              </a:rPr>
              <a:t> </a:t>
            </a:r>
            <a:r>
              <a:rPr lang="en-US" sz="2400" dirty="0">
                <a:solidFill>
                  <a:srgbClr val="0C0804"/>
                </a:solidFill>
                <a:latin typeface="Arial"/>
                <a:cs typeface="Arial"/>
              </a:rPr>
              <a:t>has</a:t>
            </a:r>
            <a:r>
              <a:rPr lang="en-US" sz="2400" spc="-55" dirty="0">
                <a:solidFill>
                  <a:srgbClr val="0C0804"/>
                </a:solidFill>
                <a:latin typeface="Arial"/>
                <a:cs typeface="Arial"/>
              </a:rPr>
              <a:t> </a:t>
            </a:r>
            <a:r>
              <a:rPr lang="en-US" sz="2400" dirty="0">
                <a:solidFill>
                  <a:srgbClr val="0C0804"/>
                </a:solidFill>
                <a:latin typeface="Arial"/>
                <a:cs typeface="Arial"/>
              </a:rPr>
              <a:t>access</a:t>
            </a:r>
            <a:r>
              <a:rPr lang="en-US" sz="2400" spc="-50" dirty="0">
                <a:solidFill>
                  <a:srgbClr val="0C0804"/>
                </a:solidFill>
                <a:latin typeface="Arial"/>
                <a:cs typeface="Arial"/>
              </a:rPr>
              <a:t> </a:t>
            </a:r>
            <a:r>
              <a:rPr lang="en-US" sz="2400" dirty="0">
                <a:solidFill>
                  <a:srgbClr val="0C0804"/>
                </a:solidFill>
                <a:latin typeface="Arial"/>
                <a:cs typeface="Arial"/>
              </a:rPr>
              <a:t>to</a:t>
            </a:r>
            <a:r>
              <a:rPr lang="en-US" sz="2400" spc="-80" dirty="0">
                <a:solidFill>
                  <a:srgbClr val="0C0804"/>
                </a:solidFill>
                <a:latin typeface="Arial"/>
                <a:cs typeface="Arial"/>
              </a:rPr>
              <a:t> </a:t>
            </a:r>
            <a:r>
              <a:rPr lang="en-US" sz="2400" spc="-10" dirty="0">
                <a:solidFill>
                  <a:srgbClr val="0C0804"/>
                </a:solidFill>
                <a:latin typeface="Arial"/>
                <a:cs typeface="Arial"/>
              </a:rPr>
              <a:t>historical </a:t>
            </a:r>
            <a:r>
              <a:rPr lang="en-US" sz="2400" dirty="0">
                <a:solidFill>
                  <a:srgbClr val="0C0804"/>
                </a:solidFill>
                <a:latin typeface="Arial"/>
                <a:cs typeface="Arial"/>
              </a:rPr>
              <a:t>financial</a:t>
            </a:r>
            <a:r>
              <a:rPr lang="en-US" sz="2400" spc="-45" dirty="0">
                <a:solidFill>
                  <a:srgbClr val="0C0804"/>
                </a:solidFill>
                <a:latin typeface="Arial"/>
                <a:cs typeface="Arial"/>
              </a:rPr>
              <a:t> </a:t>
            </a:r>
            <a:r>
              <a:rPr lang="en-US" sz="2400" spc="-10" dirty="0">
                <a:solidFill>
                  <a:srgbClr val="0C0804"/>
                </a:solidFill>
                <a:latin typeface="Arial"/>
                <a:cs typeface="Arial"/>
              </a:rPr>
              <a:t>records</a:t>
            </a:r>
            <a:r>
              <a:rPr lang="en-US" sz="2400" spc="-55" dirty="0">
                <a:solidFill>
                  <a:srgbClr val="0C0804"/>
                </a:solidFill>
                <a:latin typeface="Arial"/>
                <a:cs typeface="Arial"/>
              </a:rPr>
              <a:t> </a:t>
            </a:r>
            <a:r>
              <a:rPr lang="en-US" sz="2400" dirty="0">
                <a:solidFill>
                  <a:srgbClr val="0C0804"/>
                </a:solidFill>
                <a:latin typeface="Arial"/>
                <a:cs typeface="Arial"/>
              </a:rPr>
              <a:t>and</a:t>
            </a:r>
            <a:r>
              <a:rPr lang="en-US" sz="2400" spc="-75" dirty="0">
                <a:solidFill>
                  <a:srgbClr val="0C0804"/>
                </a:solidFill>
                <a:latin typeface="Arial"/>
                <a:cs typeface="Arial"/>
              </a:rPr>
              <a:t> </a:t>
            </a:r>
            <a:r>
              <a:rPr lang="en-US" sz="2400" dirty="0">
                <a:solidFill>
                  <a:srgbClr val="0C0804"/>
                </a:solidFill>
                <a:latin typeface="Arial"/>
                <a:cs typeface="Arial"/>
              </a:rPr>
              <a:t>supports</a:t>
            </a:r>
            <a:r>
              <a:rPr lang="en-US" sz="2400" spc="-120" dirty="0">
                <a:solidFill>
                  <a:srgbClr val="0C0804"/>
                </a:solidFill>
                <a:latin typeface="Arial"/>
                <a:cs typeface="Arial"/>
              </a:rPr>
              <a:t> </a:t>
            </a:r>
            <a:r>
              <a:rPr lang="en-US" sz="2400" dirty="0">
                <a:solidFill>
                  <a:srgbClr val="0C0804"/>
                </a:solidFill>
                <a:latin typeface="Arial"/>
                <a:cs typeface="Arial"/>
              </a:rPr>
              <a:t>the</a:t>
            </a:r>
            <a:r>
              <a:rPr lang="en-US" sz="2400" spc="-75" dirty="0">
                <a:solidFill>
                  <a:srgbClr val="0C0804"/>
                </a:solidFill>
                <a:latin typeface="Arial"/>
                <a:cs typeface="Arial"/>
              </a:rPr>
              <a:t> </a:t>
            </a:r>
            <a:r>
              <a:rPr lang="en-US" sz="2400" spc="-25" dirty="0">
                <a:solidFill>
                  <a:srgbClr val="0C0804"/>
                </a:solidFill>
                <a:latin typeface="Arial"/>
                <a:cs typeface="Arial"/>
              </a:rPr>
              <a:t>OOP </a:t>
            </a:r>
            <a:r>
              <a:rPr lang="en-US" sz="2400" dirty="0">
                <a:solidFill>
                  <a:srgbClr val="0C0804"/>
                </a:solidFill>
                <a:latin typeface="Arial"/>
                <a:cs typeface="Arial"/>
              </a:rPr>
              <a:t>and</a:t>
            </a:r>
            <a:r>
              <a:rPr lang="en-US" sz="2400" spc="-50" dirty="0">
                <a:solidFill>
                  <a:srgbClr val="0C0804"/>
                </a:solidFill>
                <a:latin typeface="Arial"/>
                <a:cs typeface="Arial"/>
              </a:rPr>
              <a:t> </a:t>
            </a:r>
            <a:r>
              <a:rPr lang="en-US" sz="2400" dirty="0">
                <a:solidFill>
                  <a:srgbClr val="0C0804"/>
                </a:solidFill>
                <a:latin typeface="Arial"/>
                <a:cs typeface="Arial"/>
              </a:rPr>
              <a:t>VP</a:t>
            </a:r>
            <a:r>
              <a:rPr lang="en-US" sz="2400" spc="-25" dirty="0">
                <a:solidFill>
                  <a:srgbClr val="0C0804"/>
                </a:solidFill>
                <a:latin typeface="Arial"/>
                <a:cs typeface="Arial"/>
              </a:rPr>
              <a:t> </a:t>
            </a:r>
            <a:r>
              <a:rPr lang="en-US" sz="2400" dirty="0">
                <a:solidFill>
                  <a:srgbClr val="0C0804"/>
                </a:solidFill>
                <a:latin typeface="Arial"/>
                <a:cs typeface="Arial"/>
              </a:rPr>
              <a:t>of</a:t>
            </a:r>
            <a:r>
              <a:rPr lang="en-US" sz="2400" spc="-45" dirty="0">
                <a:solidFill>
                  <a:srgbClr val="0C0804"/>
                </a:solidFill>
                <a:latin typeface="Arial"/>
                <a:cs typeface="Arial"/>
              </a:rPr>
              <a:t> </a:t>
            </a:r>
            <a:r>
              <a:rPr lang="en-US" sz="2400" dirty="0">
                <a:solidFill>
                  <a:srgbClr val="0C0804"/>
                </a:solidFill>
                <a:latin typeface="Arial"/>
                <a:cs typeface="Arial"/>
              </a:rPr>
              <a:t>Finance</a:t>
            </a:r>
            <a:r>
              <a:rPr lang="en-US" sz="2400" spc="15" dirty="0">
                <a:solidFill>
                  <a:srgbClr val="0C0804"/>
                </a:solidFill>
                <a:latin typeface="Arial"/>
                <a:cs typeface="Arial"/>
              </a:rPr>
              <a:t> </a:t>
            </a:r>
            <a:r>
              <a:rPr lang="en-US" sz="2400" dirty="0">
                <a:solidFill>
                  <a:srgbClr val="0C0804"/>
                </a:solidFill>
                <a:latin typeface="Arial"/>
                <a:cs typeface="Arial"/>
              </a:rPr>
              <a:t>as</a:t>
            </a:r>
            <a:r>
              <a:rPr lang="en-US" sz="2400" spc="-25" dirty="0">
                <a:solidFill>
                  <a:srgbClr val="0C0804"/>
                </a:solidFill>
                <a:latin typeface="Arial"/>
                <a:cs typeface="Arial"/>
              </a:rPr>
              <a:t> </a:t>
            </a:r>
            <a:r>
              <a:rPr lang="en-US" sz="2400" spc="-10" dirty="0">
                <a:solidFill>
                  <a:srgbClr val="0C0804"/>
                </a:solidFill>
                <a:latin typeface="Arial"/>
                <a:cs typeface="Arial"/>
              </a:rPr>
              <a:t>needed</a:t>
            </a:r>
            <a:endParaRPr lang="en-US" sz="2400" dirty="0">
              <a:latin typeface="Arial"/>
              <a:cs typeface="Arial"/>
            </a:endParaRPr>
          </a:p>
        </p:txBody>
      </p:sp>
      <p:sp>
        <p:nvSpPr>
          <p:cNvPr id="9" name="object 9"/>
          <p:cNvSpPr txBox="1"/>
          <p:nvPr/>
        </p:nvSpPr>
        <p:spPr>
          <a:xfrm>
            <a:off x="10604881" y="7800000"/>
            <a:ext cx="6182358" cy="2299860"/>
          </a:xfrm>
          <a:prstGeom prst="rect">
            <a:avLst/>
          </a:prstGeom>
        </p:spPr>
        <p:txBody>
          <a:bodyPr vert="horz" wrap="square" lIns="0" tIns="217805" rIns="0" bIns="0" rtlCol="0">
            <a:spAutoFit/>
          </a:bodyPr>
          <a:lstStyle/>
          <a:p>
            <a:pPr marL="12700">
              <a:lnSpc>
                <a:spcPct val="100000"/>
              </a:lnSpc>
              <a:spcBef>
                <a:spcPts val="1715"/>
              </a:spcBef>
            </a:pPr>
            <a:r>
              <a:rPr lang="en-US" sz="2749" dirty="0">
                <a:solidFill>
                  <a:srgbClr val="0C0804"/>
                </a:solidFill>
                <a:latin typeface="Arial"/>
                <a:cs typeface="Arial"/>
              </a:rPr>
              <a:t>MPI</a:t>
            </a:r>
            <a:endParaRPr lang="en-US" sz="2749" dirty="0">
              <a:latin typeface="Arial"/>
              <a:cs typeface="Arial"/>
            </a:endParaRPr>
          </a:p>
          <a:p>
            <a:pPr marL="12700" marR="5080">
              <a:lnSpc>
                <a:spcPct val="100299"/>
              </a:lnSpc>
              <a:spcBef>
                <a:spcPts val="1370"/>
              </a:spcBef>
            </a:pPr>
            <a:r>
              <a:rPr lang="en-US" sz="2400" spc="-35" dirty="0">
                <a:solidFill>
                  <a:srgbClr val="0C0804"/>
                </a:solidFill>
                <a:latin typeface="Arial"/>
                <a:cs typeface="Arial"/>
              </a:rPr>
              <a:t>Your</a:t>
            </a:r>
            <a:r>
              <a:rPr lang="en-US" sz="2400" spc="-75" dirty="0">
                <a:solidFill>
                  <a:srgbClr val="0C0804"/>
                </a:solidFill>
                <a:latin typeface="Arial"/>
                <a:cs typeface="Arial"/>
              </a:rPr>
              <a:t> </a:t>
            </a:r>
            <a:r>
              <a:rPr lang="en-US" sz="2400" dirty="0">
                <a:solidFill>
                  <a:srgbClr val="0C0804"/>
                </a:solidFill>
                <a:latin typeface="Arial"/>
                <a:cs typeface="Arial"/>
              </a:rPr>
              <a:t>Regional</a:t>
            </a:r>
            <a:r>
              <a:rPr lang="en-US" sz="2400" spc="-15" dirty="0">
                <a:solidFill>
                  <a:srgbClr val="0C0804"/>
                </a:solidFill>
                <a:latin typeface="Arial"/>
                <a:cs typeface="Arial"/>
              </a:rPr>
              <a:t> </a:t>
            </a:r>
            <a:r>
              <a:rPr lang="en-US" sz="2400" dirty="0">
                <a:solidFill>
                  <a:srgbClr val="0C0804"/>
                </a:solidFill>
                <a:latin typeface="Arial"/>
                <a:cs typeface="Arial"/>
              </a:rPr>
              <a:t>Council,</a:t>
            </a:r>
            <a:r>
              <a:rPr lang="en-US" sz="2400" spc="-60" dirty="0">
                <a:solidFill>
                  <a:srgbClr val="0C0804"/>
                </a:solidFill>
                <a:latin typeface="Arial"/>
                <a:cs typeface="Arial"/>
              </a:rPr>
              <a:t> </a:t>
            </a:r>
            <a:r>
              <a:rPr lang="en-US" sz="2400" spc="-10" dirty="0">
                <a:solidFill>
                  <a:srgbClr val="0C0804"/>
                </a:solidFill>
                <a:latin typeface="Arial"/>
                <a:cs typeface="Arial"/>
              </a:rPr>
              <a:t>Regional</a:t>
            </a:r>
            <a:r>
              <a:rPr lang="en-US" sz="2400" spc="-85" dirty="0">
                <a:solidFill>
                  <a:srgbClr val="0C0804"/>
                </a:solidFill>
                <a:latin typeface="Arial"/>
                <a:cs typeface="Arial"/>
              </a:rPr>
              <a:t> </a:t>
            </a:r>
            <a:r>
              <a:rPr lang="en-US" sz="2400" spc="-10" dirty="0">
                <a:solidFill>
                  <a:srgbClr val="0C0804"/>
                </a:solidFill>
                <a:latin typeface="Arial"/>
                <a:cs typeface="Arial"/>
              </a:rPr>
              <a:t>Operations</a:t>
            </a:r>
            <a:r>
              <a:rPr lang="en-US" sz="2400" spc="-95" dirty="0">
                <a:solidFill>
                  <a:srgbClr val="0C0804"/>
                </a:solidFill>
                <a:latin typeface="Arial"/>
                <a:cs typeface="Arial"/>
              </a:rPr>
              <a:t> </a:t>
            </a:r>
            <a:r>
              <a:rPr lang="en-US" sz="2400" spc="-10" dirty="0">
                <a:solidFill>
                  <a:srgbClr val="0C0804"/>
                </a:solidFill>
                <a:latin typeface="Arial"/>
                <a:cs typeface="Arial"/>
              </a:rPr>
              <a:t>Manager </a:t>
            </a:r>
            <a:r>
              <a:rPr lang="en-US" sz="2400" dirty="0">
                <a:solidFill>
                  <a:srgbClr val="0C0804"/>
                </a:solidFill>
                <a:latin typeface="Arial"/>
                <a:cs typeface="Arial"/>
              </a:rPr>
              <a:t>and</a:t>
            </a:r>
            <a:r>
              <a:rPr lang="en-US" sz="2400" spc="-65" dirty="0">
                <a:solidFill>
                  <a:srgbClr val="0C0804"/>
                </a:solidFill>
                <a:latin typeface="Arial"/>
                <a:cs typeface="Arial"/>
              </a:rPr>
              <a:t> </a:t>
            </a:r>
            <a:r>
              <a:rPr lang="en-US" sz="2400" dirty="0">
                <a:solidFill>
                  <a:srgbClr val="0C0804"/>
                </a:solidFill>
                <a:latin typeface="Arial"/>
                <a:cs typeface="Arial"/>
              </a:rPr>
              <a:t>Chapter</a:t>
            </a:r>
            <a:r>
              <a:rPr lang="en-US" sz="2400" spc="-10" dirty="0">
                <a:solidFill>
                  <a:srgbClr val="0C0804"/>
                </a:solidFill>
                <a:latin typeface="Arial"/>
                <a:cs typeface="Arial"/>
              </a:rPr>
              <a:t> </a:t>
            </a:r>
            <a:r>
              <a:rPr lang="en-US" sz="2400" spc="-20" dirty="0">
                <a:solidFill>
                  <a:srgbClr val="0C0804"/>
                </a:solidFill>
                <a:latin typeface="Arial"/>
                <a:cs typeface="Arial"/>
              </a:rPr>
              <a:t>Facilitator</a:t>
            </a:r>
            <a:r>
              <a:rPr lang="en-US" sz="2400" spc="-80" dirty="0">
                <a:solidFill>
                  <a:srgbClr val="0C0804"/>
                </a:solidFill>
                <a:latin typeface="Arial"/>
                <a:cs typeface="Arial"/>
              </a:rPr>
              <a:t> </a:t>
            </a:r>
            <a:r>
              <a:rPr lang="en-US" sz="2400" dirty="0">
                <a:solidFill>
                  <a:srgbClr val="0C0804"/>
                </a:solidFill>
                <a:latin typeface="Arial"/>
                <a:cs typeface="Arial"/>
              </a:rPr>
              <a:t>can</a:t>
            </a:r>
            <a:r>
              <a:rPr lang="en-US" sz="2400" spc="-60" dirty="0">
                <a:solidFill>
                  <a:srgbClr val="0C0804"/>
                </a:solidFill>
                <a:latin typeface="Arial"/>
                <a:cs typeface="Arial"/>
              </a:rPr>
              <a:t> </a:t>
            </a:r>
            <a:r>
              <a:rPr lang="en-US" sz="2400" dirty="0">
                <a:solidFill>
                  <a:srgbClr val="0C0804"/>
                </a:solidFill>
                <a:latin typeface="Arial"/>
                <a:cs typeface="Arial"/>
              </a:rPr>
              <a:t>also</a:t>
            </a:r>
            <a:r>
              <a:rPr lang="en-US" sz="2400" spc="-60" dirty="0">
                <a:solidFill>
                  <a:srgbClr val="0C0804"/>
                </a:solidFill>
                <a:latin typeface="Arial"/>
                <a:cs typeface="Arial"/>
              </a:rPr>
              <a:t> </a:t>
            </a:r>
            <a:r>
              <a:rPr lang="en-US" sz="2400" dirty="0">
                <a:solidFill>
                  <a:srgbClr val="0C0804"/>
                </a:solidFill>
                <a:latin typeface="Arial"/>
                <a:cs typeface="Arial"/>
              </a:rPr>
              <a:t>provide</a:t>
            </a:r>
            <a:r>
              <a:rPr lang="en-US" sz="2400" spc="-65" dirty="0">
                <a:solidFill>
                  <a:srgbClr val="0C0804"/>
                </a:solidFill>
                <a:latin typeface="Arial"/>
                <a:cs typeface="Arial"/>
              </a:rPr>
              <a:t> </a:t>
            </a:r>
            <a:r>
              <a:rPr lang="en-US" sz="2400" spc="-10" dirty="0">
                <a:solidFill>
                  <a:srgbClr val="0C0804"/>
                </a:solidFill>
                <a:latin typeface="Arial"/>
                <a:cs typeface="Arial"/>
              </a:rPr>
              <a:t>additional resources</a:t>
            </a:r>
            <a:r>
              <a:rPr lang="en-US" sz="2400" spc="-55" dirty="0">
                <a:solidFill>
                  <a:srgbClr val="0C0804"/>
                </a:solidFill>
                <a:latin typeface="Arial"/>
                <a:cs typeface="Arial"/>
              </a:rPr>
              <a:t> </a:t>
            </a:r>
            <a:r>
              <a:rPr lang="en-US" sz="2400" dirty="0">
                <a:solidFill>
                  <a:srgbClr val="0C0804"/>
                </a:solidFill>
                <a:latin typeface="Arial"/>
                <a:cs typeface="Arial"/>
              </a:rPr>
              <a:t>and</a:t>
            </a:r>
            <a:r>
              <a:rPr lang="en-US" sz="2400" spc="-75" dirty="0">
                <a:solidFill>
                  <a:srgbClr val="0C0804"/>
                </a:solidFill>
                <a:latin typeface="Arial"/>
                <a:cs typeface="Arial"/>
              </a:rPr>
              <a:t> </a:t>
            </a:r>
            <a:r>
              <a:rPr lang="en-US" sz="2400" dirty="0">
                <a:solidFill>
                  <a:srgbClr val="0C0804"/>
                </a:solidFill>
                <a:latin typeface="Arial"/>
                <a:cs typeface="Arial"/>
              </a:rPr>
              <a:t>share</a:t>
            </a:r>
            <a:r>
              <a:rPr lang="en-US" sz="2400" spc="-10" dirty="0">
                <a:solidFill>
                  <a:srgbClr val="0C0804"/>
                </a:solidFill>
                <a:latin typeface="Arial"/>
                <a:cs typeface="Arial"/>
              </a:rPr>
              <a:t> best</a:t>
            </a:r>
            <a:r>
              <a:rPr lang="en-US" sz="2400" spc="-125" dirty="0">
                <a:solidFill>
                  <a:srgbClr val="0C0804"/>
                </a:solidFill>
                <a:latin typeface="Arial"/>
                <a:cs typeface="Arial"/>
              </a:rPr>
              <a:t> </a:t>
            </a:r>
            <a:r>
              <a:rPr lang="en-US" sz="2400" spc="-10" dirty="0">
                <a:solidFill>
                  <a:srgbClr val="0C0804"/>
                </a:solidFill>
                <a:latin typeface="Arial"/>
                <a:cs typeface="Arial"/>
              </a:rPr>
              <a:t>practices</a:t>
            </a:r>
            <a:endParaRPr lang="en-US" sz="2400" dirty="0">
              <a:latin typeface="Arial"/>
              <a:cs typeface="Arial"/>
            </a:endParaRPr>
          </a:p>
        </p:txBody>
      </p:sp>
      <p:sp>
        <p:nvSpPr>
          <p:cNvPr id="10" name="object 10"/>
          <p:cNvSpPr txBox="1"/>
          <p:nvPr/>
        </p:nvSpPr>
        <p:spPr>
          <a:xfrm>
            <a:off x="8508110" y="6431534"/>
            <a:ext cx="102870" cy="197490"/>
          </a:xfrm>
          <a:prstGeom prst="rect">
            <a:avLst/>
          </a:prstGeom>
        </p:spPr>
        <p:txBody>
          <a:bodyPr vert="horz" wrap="square" lIns="0" tIns="12700" rIns="0" bIns="0" rtlCol="0">
            <a:spAutoFit/>
          </a:bodyPr>
          <a:lstStyle/>
          <a:p>
            <a:pPr marL="12700">
              <a:lnSpc>
                <a:spcPct val="100000"/>
              </a:lnSpc>
              <a:spcBef>
                <a:spcPts val="100"/>
              </a:spcBef>
            </a:pPr>
            <a:r>
              <a:rPr lang="en-US" sz="1200" spc="-50">
                <a:solidFill>
                  <a:srgbClr val="888888"/>
                </a:solidFill>
                <a:latin typeface="Arial"/>
                <a:cs typeface="Arial"/>
              </a:rPr>
              <a:t>3</a:t>
            </a:r>
            <a:endParaRPr lang="en-US" sz="1200">
              <a:latin typeface="Arial"/>
              <a:cs typeface="Arial"/>
            </a:endParaRPr>
          </a:p>
        </p:txBody>
      </p:sp>
      <p:pic>
        <p:nvPicPr>
          <p:cNvPr id="974" name="Picture 974"/>
          <p:cNvPicPr>
            <a:picLocks noChangeAspect="1"/>
          </p:cNvPicPr>
          <p:nvPr/>
        </p:nvPicPr>
        <p:blipFill>
          <a:blip r:embed="rId4"/>
          <a:srcRect l="10555" r="7038"/>
          <a:stretch>
            <a:fillRect/>
          </a:stretch>
        </p:blipFill>
        <p:spPr>
          <a:xfrm>
            <a:off x="650000" y="2300000"/>
            <a:ext cx="8900000" cy="7200000"/>
          </a:xfrm>
          <a:prstGeom prst="rect">
            <a:avLst/>
          </a:prstGeom>
        </p:spPr>
      </p:pic>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6" name="object 6"/>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marR="5080" algn="l">
              <a:lnSpc>
                <a:spcPct val="100000"/>
              </a:lnSpc>
              <a:spcBef>
                <a:spcPts val="800"/>
              </a:spcBef>
            </a:pPr>
            <a:r>
              <a:rPr lang="en-US" sz="6000" b="1" dirty="0">
                <a:solidFill>
                  <a:srgbClr val="FFFFFF"/>
                </a:solidFill>
                <a:latin typeface="Arial"/>
                <a:cs typeface="Arial"/>
              </a:rPr>
              <a:t>BUT THERE ALSO ARE A </a:t>
            </a:r>
            <a:r>
              <a:rPr lang="en-US" sz="6000" b="1" dirty="0">
                <a:solidFill>
                  <a:srgbClr val="FFFFFF"/>
                </a:solidFill>
                <a:uFill>
                  <a:solidFill>
                    <a:srgbClr val="0C0804"/>
                  </a:solidFill>
                </a:uFill>
                <a:latin typeface="Arial"/>
                <a:cs typeface="Arial"/>
              </a:rPr>
              <a:t>LOT</a:t>
            </a:r>
            <a:r>
              <a:rPr lang="en-US" sz="6000" b="1" dirty="0">
                <a:solidFill>
                  <a:srgbClr val="FFFFFF"/>
                </a:solidFill>
                <a:latin typeface="Arial"/>
                <a:cs typeface="Arial"/>
              </a:rPr>
              <a:t> OF RESOURCES AND SUPPORT AVAILABLE TO YOU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410200" y="1162050"/>
            <a:ext cx="7315200" cy="9124950"/>
          </a:xfrm>
          <a:prstGeom prst="rect">
            <a:avLst/>
          </a:prstGeom>
        </p:spPr>
      </p:pic>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123950" y="2093100"/>
            <a:ext cx="15868650" cy="7086600"/>
          </a:xfrm>
          <a:prstGeom prst="rect">
            <a:avLst/>
          </a:prstGeom>
        </p:spPr>
      </p:pic>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0" name="White BG"/>
          <p:cNvSpPr/>
          <p:nvPr/>
        </p:nvSpPr>
        <p:spPr>
          <a:xfrm>
            <a:off x="0" y="0"/>
            <a:ext cx="18288000" cy="10287000"/>
          </a:xfrm>
          <a:prstGeom prst="rect">
            <a:avLst/>
          </a:prstGeom>
          <a:solidFill>
            <a:srgbClr val="FFFFFF"/>
          </a:solidFill>
          <a:ln>
            <a:noFill/>
          </a:ln>
        </p:spPr>
        <p:txBody>
          <a:bodyPr/>
          <a:lstStyle/>
          <a:p>
            <a:endParaRPr/>
          </a:p>
        </p:txBody>
      </p:sp>
      <p:grpSp>
        <p:nvGrpSpPr>
          <p:cNvPr id="2" name="object 2"/>
          <p:cNvGrpSpPr/>
          <p:nvPr/>
        </p:nvGrpSpPr>
        <p:grpSpPr>
          <a:xfrm>
            <a:off x="457200" y="1800225"/>
            <a:ext cx="16335375" cy="8486775"/>
            <a:chOff x="457200" y="495300"/>
            <a:chExt cx="16335375" cy="8486775"/>
          </a:xfrm>
        </p:grpSpPr>
        <p:pic>
          <p:nvPicPr>
            <p:cNvPr id="3" name="object 3"/>
            <p:cNvPicPr/>
            <p:nvPr/>
          </p:nvPicPr>
          <p:blipFill>
            <a:blip r:embed="rId2" cstate="print"/>
            <a:stretch>
              <a:fillRect/>
            </a:stretch>
          </p:blipFill>
          <p:spPr>
            <a:xfrm>
              <a:off x="457200" y="495300"/>
              <a:ext cx="12211050" cy="3514725"/>
            </a:xfrm>
            <a:prstGeom prst="rect">
              <a:avLst/>
            </a:prstGeom>
          </p:spPr>
        </p:pic>
        <p:pic>
          <p:nvPicPr>
            <p:cNvPr id="4" name="object 4"/>
            <p:cNvPicPr/>
            <p:nvPr/>
          </p:nvPicPr>
          <p:blipFill>
            <a:blip r:embed="rId3" cstate="print"/>
            <a:stretch>
              <a:fillRect/>
            </a:stretch>
          </p:blipFill>
          <p:spPr>
            <a:xfrm>
              <a:off x="4581525" y="2857500"/>
              <a:ext cx="12211050" cy="6124575"/>
            </a:xfrm>
            <a:prstGeom prst="rect">
              <a:avLst/>
            </a:prstGeom>
          </p:spPr>
        </p:pic>
      </p:gr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50" name="White BG"/>
          <p:cNvSpPr/>
          <p:nvPr/>
        </p:nvSpPr>
        <p:spPr>
          <a:xfrm>
            <a:off x="0" y="0"/>
            <a:ext cx="18288000" cy="10287000"/>
          </a:xfrm>
          <a:prstGeom prst="rect">
            <a:avLst/>
          </a:prstGeom>
          <a:solidFill>
            <a:srgbClr val="FFFFFF"/>
          </a:solidFill>
          <a:ln>
            <a:noFill/>
          </a:ln>
        </p:spPr>
        <p:txBody>
          <a:bodyPr/>
          <a:lstStyle/>
          <a:p>
            <a:endParaRPr/>
          </a:p>
        </p:txBody>
      </p:sp>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sp>
        <p:nvSpPr>
          <p:cNvPr id="7" name="object 7"/>
          <p:cNvSpPr txBox="1"/>
          <p:nvPr/>
        </p:nvSpPr>
        <p:spPr>
          <a:xfrm>
            <a:off x="818866" y="2395835"/>
            <a:ext cx="16304011" cy="6864059"/>
          </a:xfrm>
          <a:prstGeom prst="rect">
            <a:avLst/>
          </a:prstGeom>
        </p:spPr>
        <p:txBody>
          <a:bodyPr vert="horz" wrap="square" lIns="0" tIns="15875" rIns="0" bIns="0" rtlCol="0">
            <a:spAutoFit/>
          </a:bodyPr>
          <a:lstStyle/>
          <a:p>
            <a:pPr marL="12700" marR="5080">
              <a:lnSpc>
                <a:spcPct val="100000"/>
              </a:lnSpc>
              <a:spcBef>
                <a:spcPts val="125"/>
              </a:spcBef>
            </a:pPr>
            <a:r>
              <a:rPr lang="en-US" sz="4000" dirty="0">
                <a:solidFill>
                  <a:srgbClr val="333333"/>
                </a:solidFill>
                <a:latin typeface="Arial"/>
                <a:cs typeface="Arial"/>
              </a:rPr>
              <a:t>When invoicing sponsors, include your Chapter mailing/remittance information </a:t>
            </a:r>
            <a:r>
              <a:rPr lang="en-US" sz="4000" b="1" dirty="0">
                <a:solidFill>
                  <a:srgbClr val="333333"/>
                </a:solidFill>
                <a:latin typeface="Arial"/>
                <a:cs typeface="Arial"/>
              </a:rPr>
              <a:t>boldly</a:t>
            </a:r>
            <a:r>
              <a:rPr lang="en-US" sz="4000" dirty="0">
                <a:solidFill>
                  <a:srgbClr val="333333"/>
                </a:solidFill>
                <a:latin typeface="Arial"/>
                <a:cs typeface="Arial"/>
              </a:rPr>
              <a:t> and clearly on the invoice. </a:t>
            </a:r>
          </a:p>
          <a:p>
            <a:pPr marL="12700" marR="5080">
              <a:lnSpc>
                <a:spcPct val="100000"/>
              </a:lnSpc>
              <a:spcBef>
                <a:spcPts val="125"/>
              </a:spcBef>
            </a:pPr>
            <a:endParaRPr lang="en-US" sz="4000" dirty="0">
              <a:solidFill>
                <a:srgbClr val="333333"/>
              </a:solidFill>
              <a:latin typeface="Arial"/>
              <a:cs typeface="Arial"/>
            </a:endParaRPr>
          </a:p>
          <a:p>
            <a:pPr marL="12700" marR="5080">
              <a:lnSpc>
                <a:spcPct val="100000"/>
              </a:lnSpc>
              <a:spcBef>
                <a:spcPts val="125"/>
              </a:spcBef>
            </a:pPr>
            <a:r>
              <a:rPr lang="en-US" sz="4000" dirty="0">
                <a:solidFill>
                  <a:srgbClr val="333333"/>
                </a:solidFill>
                <a:latin typeface="Arial"/>
                <a:cs typeface="Arial"/>
              </a:rPr>
              <a:t>Include your Chapter W-9 (or other required documentation)to ensure the correct entity is paid. </a:t>
            </a:r>
          </a:p>
          <a:p>
            <a:pPr marL="12700" marR="5080">
              <a:lnSpc>
                <a:spcPct val="100000"/>
              </a:lnSpc>
              <a:spcBef>
                <a:spcPts val="125"/>
              </a:spcBef>
            </a:pPr>
            <a:endParaRPr lang="en-US" sz="4000" dirty="0">
              <a:solidFill>
                <a:srgbClr val="333333"/>
              </a:solidFill>
              <a:latin typeface="Arial"/>
              <a:cs typeface="Arial"/>
            </a:endParaRPr>
          </a:p>
          <a:p>
            <a:pPr marL="12700" marR="5080">
              <a:lnSpc>
                <a:spcPct val="100000"/>
              </a:lnSpc>
              <a:spcBef>
                <a:spcPts val="125"/>
              </a:spcBef>
            </a:pPr>
            <a:r>
              <a:rPr lang="en-US" sz="4000" dirty="0">
                <a:solidFill>
                  <a:srgbClr val="333333"/>
                </a:solidFill>
                <a:latin typeface="Arial"/>
                <a:cs typeface="Arial"/>
              </a:rPr>
              <a:t>If the payment is accidently submitted to MPI </a:t>
            </a:r>
            <a:r>
              <a:rPr lang="en-US" sz="4000" dirty="0" err="1">
                <a:solidFill>
                  <a:srgbClr val="333333"/>
                </a:solidFill>
                <a:latin typeface="Arial"/>
                <a:cs typeface="Arial"/>
              </a:rPr>
              <a:t>Global’s</a:t>
            </a:r>
            <a:r>
              <a:rPr lang="en-US" sz="4000" dirty="0">
                <a:solidFill>
                  <a:srgbClr val="333333"/>
                </a:solidFill>
                <a:latin typeface="Arial"/>
                <a:cs typeface="Arial"/>
              </a:rPr>
              <a:t> post office box, it will be automatically deposited and must be refunded to the payee. MPI Global cannot forward funds to the Chapter in this scenario. </a:t>
            </a:r>
          </a:p>
          <a:p>
            <a:pPr marL="12700" marR="5080">
              <a:lnSpc>
                <a:spcPct val="100000"/>
              </a:lnSpc>
              <a:spcBef>
                <a:spcPts val="125"/>
              </a:spcBef>
            </a:pPr>
            <a:endParaRPr lang="en-US" sz="4000" dirty="0">
              <a:solidFill>
                <a:srgbClr val="333333"/>
              </a:solidFill>
              <a:latin typeface="Arial"/>
              <a:cs typeface="Arial"/>
            </a:endParaRPr>
          </a:p>
          <a:p>
            <a:pPr marL="12700" marR="5080">
              <a:lnSpc>
                <a:spcPct val="100000"/>
              </a:lnSpc>
              <a:spcBef>
                <a:spcPts val="125"/>
              </a:spcBef>
            </a:pPr>
            <a:r>
              <a:rPr lang="en-US" sz="4000" i="1" dirty="0">
                <a:solidFill>
                  <a:srgbClr val="333333"/>
                </a:solidFill>
                <a:latin typeface="Arial"/>
                <a:cs typeface="Arial"/>
              </a:rPr>
              <a:t>It is most efficient to ensure the correct entity is paid the first time. </a:t>
            </a:r>
            <a:endParaRPr lang="en-US" sz="4000" i="1" dirty="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5" name="object 5"/>
          <p:cNvSpPr txBox="1">
            <a:spLocks noGrp="1"/>
          </p:cNvSpPr>
          <p:nvPr>
            <p:ph type="title"/>
          </p:nvPr>
        </p:nvSpPr>
        <p:spPr>
          <a:xfrm>
            <a:off x="377190" y="452735"/>
            <a:ext cx="17533619" cy="923330"/>
          </a:xfrm>
          <a:prstGeom prst="rect">
            <a:avLst/>
          </a:prstGeom>
        </p:spPr>
        <p:txBody>
          <a:bodyPr vert="horz" wrap="square" lIns="0" tIns="0" rIns="0" bIns="0" rtlCol="0" anchor="ctr"/>
          <a:lstStyle/>
          <a:p>
            <a:pPr marL="12700" marR="5080" algn="l">
              <a:lnSpc>
                <a:spcPct val="100000"/>
              </a:lnSpc>
              <a:spcBef>
                <a:spcPts val="980"/>
              </a:spcBef>
            </a:pPr>
            <a:r>
              <a:rPr lang="en-US" dirty="0">
                <a:solidFill>
                  <a:srgbClr val="FFFFFF"/>
                </a:solidFill>
              </a:rPr>
              <a:t>SPONSORSHIP – THE MONEY</a:t>
            </a:r>
            <a:endParaRPr lang="en-US" sz="6000" b="1" dirty="0">
              <a:solidFill>
                <a:srgbClr val="FFFFFF"/>
              </a:solidFill>
              <a:latin typeface="Arial"/>
              <a:cs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6930D-B31C-0D77-135F-6E9FF4061007}"/>
            </a:ext>
          </a:extLst>
        </p:cNvPr>
        <p:cNvGrpSpPr/>
        <p:nvPr/>
      </p:nvGrpSpPr>
      <p:grpSpPr>
        <a:xfrm>
          <a:off x="0" y="0"/>
          <a:ext cx="0" cy="0"/>
          <a:chOff x="0" y="0"/>
          <a:chExt cx="0" cy="0"/>
        </a:xfrm>
      </p:grpSpPr>
      <p:sp>
        <p:nvSpPr>
          <p:cNvPr id="950" name="White BG">
            <a:extLst>
              <a:ext uri="{FF2B5EF4-FFF2-40B4-BE49-F238E27FC236}">
                <a16:creationId xmlns:a16="http://schemas.microsoft.com/office/drawing/2014/main" id="{66EB8468-EF33-525D-7D72-A568CE30275E}"/>
              </a:ext>
            </a:extLst>
          </p:cNvPr>
          <p:cNvSpPr/>
          <p:nvPr/>
        </p:nvSpPr>
        <p:spPr>
          <a:xfrm>
            <a:off x="0" y="0"/>
            <a:ext cx="18288000" cy="10287000"/>
          </a:xfrm>
          <a:prstGeom prst="rect">
            <a:avLst/>
          </a:prstGeom>
          <a:solidFill>
            <a:srgbClr val="FFFFFF"/>
          </a:solidFill>
          <a:ln>
            <a:noFill/>
          </a:ln>
        </p:spPr>
        <p:txBody>
          <a:bodyPr/>
          <a:lstStyle/>
          <a:p>
            <a:endParaRPr/>
          </a:p>
        </p:txBody>
      </p:sp>
      <p:sp>
        <p:nvSpPr>
          <p:cNvPr id="2" name="object 2">
            <a:extLst>
              <a:ext uri="{FF2B5EF4-FFF2-40B4-BE49-F238E27FC236}">
                <a16:creationId xmlns:a16="http://schemas.microsoft.com/office/drawing/2014/main" id="{85332211-32AA-73B2-B513-2D8D1E533354}"/>
              </a:ext>
            </a:extLst>
          </p:cNvPr>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pic>
        <p:nvPicPr>
          <p:cNvPr id="3" name="object 3">
            <a:extLst>
              <a:ext uri="{FF2B5EF4-FFF2-40B4-BE49-F238E27FC236}">
                <a16:creationId xmlns:a16="http://schemas.microsoft.com/office/drawing/2014/main" id="{F4831332-60B5-ED4C-68E5-90ED705DEF9B}"/>
              </a:ext>
            </a:extLst>
          </p:cNvPr>
          <p:cNvPicPr/>
          <p:nvPr/>
        </p:nvPicPr>
        <p:blipFill>
          <a:blip r:embed="rId2" cstate="print"/>
          <a:stretch>
            <a:fillRect/>
          </a:stretch>
        </p:blipFill>
        <p:spPr>
          <a:xfrm>
            <a:off x="323850" y="1319213"/>
            <a:ext cx="8439150" cy="8677275"/>
          </a:xfrm>
          <a:prstGeom prst="rect">
            <a:avLst/>
          </a:prstGeom>
        </p:spPr>
      </p:pic>
      <p:sp>
        <p:nvSpPr>
          <p:cNvPr id="7" name="object 7">
            <a:extLst>
              <a:ext uri="{FF2B5EF4-FFF2-40B4-BE49-F238E27FC236}">
                <a16:creationId xmlns:a16="http://schemas.microsoft.com/office/drawing/2014/main" id="{2DA6E20E-B039-949D-3635-549A30888503}"/>
              </a:ext>
            </a:extLst>
          </p:cNvPr>
          <p:cNvSpPr txBox="1"/>
          <p:nvPr/>
        </p:nvSpPr>
        <p:spPr>
          <a:xfrm>
            <a:off x="9852535" y="3486788"/>
            <a:ext cx="7270342" cy="4530086"/>
          </a:xfrm>
          <a:prstGeom prst="rect">
            <a:avLst/>
          </a:prstGeom>
        </p:spPr>
        <p:txBody>
          <a:bodyPr vert="horz" wrap="square" lIns="0" tIns="15875" rIns="0" bIns="0" rtlCol="0">
            <a:spAutoFit/>
          </a:bodyPr>
          <a:lstStyle/>
          <a:p>
            <a:pPr marL="12700" marR="5080">
              <a:lnSpc>
                <a:spcPct val="100000"/>
              </a:lnSpc>
              <a:spcBef>
                <a:spcPts val="125"/>
              </a:spcBef>
            </a:pPr>
            <a:r>
              <a:rPr lang="en-US" sz="4000" dirty="0">
                <a:solidFill>
                  <a:srgbClr val="333333"/>
                </a:solidFill>
                <a:latin typeface="Arial"/>
                <a:cs typeface="Arial"/>
              </a:rPr>
              <a:t>Chapter</a:t>
            </a:r>
            <a:r>
              <a:rPr lang="en-US" sz="4000" spc="-105" dirty="0">
                <a:solidFill>
                  <a:srgbClr val="333333"/>
                </a:solidFill>
                <a:latin typeface="Arial"/>
                <a:cs typeface="Arial"/>
              </a:rPr>
              <a:t> </a:t>
            </a:r>
            <a:r>
              <a:rPr lang="en-US" sz="4000" spc="-10" dirty="0">
                <a:solidFill>
                  <a:srgbClr val="333333"/>
                </a:solidFill>
                <a:latin typeface="Arial"/>
                <a:cs typeface="Arial"/>
              </a:rPr>
              <a:t>Leaders</a:t>
            </a:r>
            <a:r>
              <a:rPr lang="en-US" sz="4000" spc="-155" dirty="0">
                <a:solidFill>
                  <a:srgbClr val="333333"/>
                </a:solidFill>
                <a:latin typeface="Arial"/>
                <a:cs typeface="Arial"/>
              </a:rPr>
              <a:t> </a:t>
            </a:r>
            <a:r>
              <a:rPr lang="en-US" sz="4000" dirty="0">
                <a:solidFill>
                  <a:srgbClr val="333333"/>
                </a:solidFill>
                <a:latin typeface="Arial"/>
                <a:cs typeface="Arial"/>
              </a:rPr>
              <a:t>Resource</a:t>
            </a:r>
            <a:r>
              <a:rPr lang="en-US" sz="4000" spc="-125" dirty="0">
                <a:solidFill>
                  <a:srgbClr val="333333"/>
                </a:solidFill>
                <a:latin typeface="Arial"/>
                <a:cs typeface="Arial"/>
              </a:rPr>
              <a:t> </a:t>
            </a:r>
            <a:r>
              <a:rPr lang="en-US" sz="4000" dirty="0">
                <a:solidFill>
                  <a:srgbClr val="333333"/>
                </a:solidFill>
                <a:latin typeface="Arial"/>
                <a:cs typeface="Arial"/>
              </a:rPr>
              <a:t>Page</a:t>
            </a:r>
            <a:r>
              <a:rPr lang="en-US" sz="4000" spc="-130" dirty="0">
                <a:solidFill>
                  <a:srgbClr val="333333"/>
                </a:solidFill>
                <a:latin typeface="Arial"/>
                <a:cs typeface="Arial"/>
              </a:rPr>
              <a:t> </a:t>
            </a:r>
            <a:r>
              <a:rPr lang="en-US" sz="4000" spc="-10" dirty="0">
                <a:solidFill>
                  <a:srgbClr val="333333"/>
                </a:solidFill>
                <a:latin typeface="Arial"/>
                <a:cs typeface="Arial"/>
              </a:rPr>
              <a:t>(CLRP)</a:t>
            </a:r>
          </a:p>
          <a:p>
            <a:pPr marL="12700" marR="5080">
              <a:lnSpc>
                <a:spcPct val="100000"/>
              </a:lnSpc>
              <a:spcBef>
                <a:spcPts val="125"/>
              </a:spcBef>
            </a:pPr>
            <a:endParaRPr lang="en-US" sz="4000" spc="-10" dirty="0">
              <a:solidFill>
                <a:srgbClr val="333333"/>
              </a:solidFill>
              <a:latin typeface="Arial"/>
              <a:cs typeface="Arial"/>
            </a:endParaRPr>
          </a:p>
          <a:p>
            <a:pPr marL="12700" marR="5080">
              <a:lnSpc>
                <a:spcPct val="100000"/>
              </a:lnSpc>
              <a:spcBef>
                <a:spcPts val="125"/>
              </a:spcBef>
            </a:pPr>
            <a:r>
              <a:rPr lang="en-US" sz="4000" dirty="0">
                <a:solidFill>
                  <a:srgbClr val="333333"/>
                </a:solidFill>
                <a:latin typeface="Arial"/>
                <a:cs typeface="Arial"/>
              </a:rPr>
              <a:t>Chapter</a:t>
            </a:r>
            <a:r>
              <a:rPr lang="en-US" sz="4000" spc="-105" dirty="0">
                <a:solidFill>
                  <a:srgbClr val="333333"/>
                </a:solidFill>
                <a:latin typeface="Arial"/>
                <a:cs typeface="Arial"/>
              </a:rPr>
              <a:t> </a:t>
            </a:r>
            <a:r>
              <a:rPr lang="en-US" sz="4000" dirty="0">
                <a:solidFill>
                  <a:srgbClr val="333333"/>
                </a:solidFill>
                <a:latin typeface="Arial"/>
                <a:cs typeface="Arial"/>
              </a:rPr>
              <a:t>Support</a:t>
            </a:r>
            <a:r>
              <a:rPr lang="en-US" sz="4000" spc="-125" dirty="0">
                <a:solidFill>
                  <a:srgbClr val="333333"/>
                </a:solidFill>
                <a:latin typeface="Arial"/>
                <a:cs typeface="Arial"/>
              </a:rPr>
              <a:t> </a:t>
            </a:r>
            <a:r>
              <a:rPr lang="en-US" sz="4000" spc="-10" dirty="0">
                <a:solidFill>
                  <a:srgbClr val="333333"/>
                </a:solidFill>
                <a:latin typeface="Arial"/>
                <a:cs typeface="Arial"/>
              </a:rPr>
              <a:t>Framework</a:t>
            </a:r>
            <a:endParaRPr lang="en-US" sz="4000" dirty="0">
              <a:latin typeface="Arial"/>
              <a:cs typeface="Arial"/>
            </a:endParaRPr>
          </a:p>
          <a:p>
            <a:pPr marL="12700" marR="200660">
              <a:lnSpc>
                <a:spcPts val="3829"/>
              </a:lnSpc>
              <a:spcBef>
                <a:spcPts val="170"/>
              </a:spcBef>
            </a:pPr>
            <a:r>
              <a:rPr lang="en-US" sz="4000" dirty="0">
                <a:solidFill>
                  <a:srgbClr val="333333"/>
                </a:solidFill>
                <a:latin typeface="Arial"/>
                <a:cs typeface="Arial"/>
              </a:rPr>
              <a:t>MPI</a:t>
            </a:r>
            <a:r>
              <a:rPr lang="en-US" sz="4000" spc="-100" dirty="0">
                <a:solidFill>
                  <a:srgbClr val="333333"/>
                </a:solidFill>
                <a:latin typeface="Arial"/>
                <a:cs typeface="Arial"/>
              </a:rPr>
              <a:t> </a:t>
            </a:r>
            <a:r>
              <a:rPr lang="en-US" sz="4000" dirty="0">
                <a:solidFill>
                  <a:srgbClr val="333333"/>
                </a:solidFill>
                <a:latin typeface="Arial"/>
                <a:cs typeface="Arial"/>
              </a:rPr>
              <a:t>Compliance</a:t>
            </a:r>
            <a:r>
              <a:rPr lang="en-US" sz="4000" spc="-130" dirty="0">
                <a:solidFill>
                  <a:srgbClr val="333333"/>
                </a:solidFill>
                <a:latin typeface="Arial"/>
                <a:cs typeface="Arial"/>
              </a:rPr>
              <a:t> </a:t>
            </a:r>
            <a:r>
              <a:rPr lang="en-US" sz="4000" spc="-10" dirty="0">
                <a:solidFill>
                  <a:srgbClr val="333333"/>
                </a:solidFill>
                <a:latin typeface="Arial"/>
                <a:cs typeface="Arial"/>
              </a:rPr>
              <a:t>Timelines </a:t>
            </a:r>
          </a:p>
          <a:p>
            <a:pPr marL="12700" marR="200660">
              <a:lnSpc>
                <a:spcPts val="3829"/>
              </a:lnSpc>
              <a:spcBef>
                <a:spcPts val="170"/>
              </a:spcBef>
            </a:pPr>
            <a:endParaRPr lang="en-US" sz="4000" spc="-10" dirty="0">
              <a:solidFill>
                <a:srgbClr val="333333"/>
              </a:solidFill>
              <a:latin typeface="Arial"/>
              <a:cs typeface="Arial"/>
            </a:endParaRPr>
          </a:p>
          <a:p>
            <a:pPr marL="12700" marR="200660">
              <a:lnSpc>
                <a:spcPts val="3829"/>
              </a:lnSpc>
              <a:spcBef>
                <a:spcPts val="170"/>
              </a:spcBef>
            </a:pPr>
            <a:r>
              <a:rPr lang="en-US" sz="4000" dirty="0">
                <a:solidFill>
                  <a:srgbClr val="333333"/>
                </a:solidFill>
                <a:latin typeface="Arial"/>
                <a:cs typeface="Arial"/>
              </a:rPr>
              <a:t>Compliance</a:t>
            </a:r>
            <a:r>
              <a:rPr lang="en-US" sz="4000" spc="-80" dirty="0">
                <a:solidFill>
                  <a:srgbClr val="333333"/>
                </a:solidFill>
                <a:latin typeface="Arial"/>
                <a:cs typeface="Arial"/>
              </a:rPr>
              <a:t> </a:t>
            </a:r>
            <a:r>
              <a:rPr lang="en-US" sz="4000" dirty="0">
                <a:solidFill>
                  <a:srgbClr val="333333"/>
                </a:solidFill>
                <a:latin typeface="Arial"/>
                <a:cs typeface="Arial"/>
              </a:rPr>
              <a:t>and</a:t>
            </a:r>
            <a:r>
              <a:rPr lang="en-US" sz="4000" spc="-90" dirty="0">
                <a:solidFill>
                  <a:srgbClr val="333333"/>
                </a:solidFill>
                <a:latin typeface="Arial"/>
                <a:cs typeface="Arial"/>
              </a:rPr>
              <a:t> </a:t>
            </a:r>
            <a:r>
              <a:rPr lang="en-US" sz="4000" dirty="0">
                <a:solidFill>
                  <a:srgbClr val="333333"/>
                </a:solidFill>
                <a:latin typeface="Arial"/>
                <a:cs typeface="Arial"/>
              </a:rPr>
              <a:t>Security</a:t>
            </a:r>
            <a:r>
              <a:rPr lang="en-US" sz="4000" spc="-80" dirty="0">
                <a:solidFill>
                  <a:srgbClr val="333333"/>
                </a:solidFill>
                <a:latin typeface="Arial"/>
                <a:cs typeface="Arial"/>
              </a:rPr>
              <a:t> </a:t>
            </a:r>
            <a:r>
              <a:rPr lang="en-US" sz="4000" spc="-10" dirty="0">
                <a:solidFill>
                  <a:srgbClr val="333333"/>
                </a:solidFill>
                <a:latin typeface="Arial"/>
                <a:cs typeface="Arial"/>
              </a:rPr>
              <a:t>Information</a:t>
            </a:r>
            <a:endParaRPr lang="en-US" sz="4000" dirty="0">
              <a:latin typeface="Arial"/>
              <a:cs typeface="Arial"/>
            </a:endParaRPr>
          </a:p>
        </p:txBody>
      </p:sp>
      <p:pic>
        <p:nvPicPr>
          <p:cNvPr id="8" name="object 8">
            <a:extLst>
              <a:ext uri="{FF2B5EF4-FFF2-40B4-BE49-F238E27FC236}">
                <a16:creationId xmlns:a16="http://schemas.microsoft.com/office/drawing/2014/main" id="{331F5466-601F-2FB3-92F8-979CFD46D60E}"/>
              </a:ext>
            </a:extLst>
          </p:cNvPr>
          <p:cNvPicPr/>
          <p:nvPr/>
        </p:nvPicPr>
        <p:blipFill>
          <a:blip r:embed="rId3" cstate="print"/>
          <a:srcRect t="2072" b="7700"/>
          <a:stretch>
            <a:fillRect/>
          </a:stretch>
        </p:blipFill>
        <p:spPr>
          <a:xfrm>
            <a:off x="624841" y="2338387"/>
            <a:ext cx="7837168" cy="6629399"/>
          </a:xfrm>
          <a:prstGeom prst="rect">
            <a:avLst/>
          </a:prstGeom>
        </p:spPr>
      </p:pic>
      <p:sp>
        <p:nvSpPr>
          <p:cNvPr id="900" name="Header Band">
            <a:extLst>
              <a:ext uri="{FF2B5EF4-FFF2-40B4-BE49-F238E27FC236}">
                <a16:creationId xmlns:a16="http://schemas.microsoft.com/office/drawing/2014/main" id="{CC82DCAE-2A0C-FBDF-C215-913953021CC3}"/>
              </a:ext>
            </a:extLst>
          </p:cNvPr>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a:extLst>
              <a:ext uri="{FF2B5EF4-FFF2-40B4-BE49-F238E27FC236}">
                <a16:creationId xmlns:a16="http://schemas.microsoft.com/office/drawing/2014/main" id="{EEFD6091-CB67-ED6F-F9CD-0D4E6C1F3E88}"/>
              </a:ext>
            </a:extLst>
          </p:cNvPr>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5" name="object 5">
            <a:extLst>
              <a:ext uri="{FF2B5EF4-FFF2-40B4-BE49-F238E27FC236}">
                <a16:creationId xmlns:a16="http://schemas.microsoft.com/office/drawing/2014/main" id="{B9820316-A620-4FAA-F1B2-FC0CA60E4A3F}"/>
              </a:ext>
            </a:extLst>
          </p:cNvPr>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marR="5080" algn="l">
              <a:lnSpc>
                <a:spcPct val="100000"/>
              </a:lnSpc>
              <a:spcBef>
                <a:spcPts val="980"/>
              </a:spcBef>
            </a:pPr>
            <a:r>
              <a:rPr lang="en-US" sz="6000" b="1">
                <a:solidFill>
                  <a:srgbClr val="FFFFFF"/>
                </a:solidFill>
                <a:latin typeface="Arial"/>
                <a:cs typeface="Arial"/>
              </a:rPr>
              <a:t>SUPPORT &amp; RESOURCES</a:t>
            </a:r>
          </a:p>
        </p:txBody>
      </p:sp>
    </p:spTree>
    <p:extLst>
      <p:ext uri="{BB962C8B-B14F-4D97-AF65-F5344CB8AC3E}">
        <p14:creationId xmlns:p14="http://schemas.microsoft.com/office/powerpoint/2010/main" val="13909488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pic>
        <p:nvPicPr>
          <p:cNvPr id="5" name="object 5"/>
          <p:cNvPicPr/>
          <p:nvPr/>
        </p:nvPicPr>
        <p:blipFill>
          <a:blip r:embed="rId3" cstate="print"/>
          <a:stretch>
            <a:fillRect/>
          </a:stretch>
        </p:blipFill>
        <p:spPr>
          <a:xfrm>
            <a:off x="10277475" y="9525"/>
            <a:ext cx="8010525" cy="10277475"/>
          </a:xfrm>
          <a:prstGeom prst="rect">
            <a:avLst/>
          </a:prstGeom>
        </p:spPr>
      </p:pic>
      <p:sp>
        <p:nvSpPr>
          <p:cNvPr id="6" name="object 6"/>
          <p:cNvSpPr txBox="1"/>
          <p:nvPr/>
        </p:nvSpPr>
        <p:spPr>
          <a:xfrm>
            <a:off x="754380" y="4198305"/>
            <a:ext cx="8676005" cy="4759508"/>
          </a:xfrm>
          <a:prstGeom prst="rect">
            <a:avLst/>
          </a:prstGeom>
        </p:spPr>
        <p:txBody>
          <a:bodyPr vert="horz" wrap="square" lIns="0" tIns="6350" rIns="0" bIns="0" rtlCol="0">
            <a:spAutoFit/>
          </a:bodyPr>
          <a:lstStyle/>
          <a:p>
            <a:pPr marL="469900" marR="513080" indent="-457200">
              <a:lnSpc>
                <a:spcPct val="102299"/>
              </a:lnSpc>
              <a:spcBef>
                <a:spcPts val="50"/>
              </a:spcBef>
              <a:buChar char="•"/>
              <a:tabLst>
                <a:tab pos="469900" algn="l"/>
              </a:tabLst>
            </a:pPr>
            <a:r>
              <a:rPr lang="en-US" sz="2750">
                <a:solidFill>
                  <a:srgbClr val="0C0804"/>
                </a:solidFill>
                <a:latin typeface="Arial"/>
                <a:cs typeface="Arial"/>
              </a:rPr>
              <a:t>The</a:t>
            </a:r>
            <a:r>
              <a:rPr lang="en-US" sz="2750" spc="130">
                <a:solidFill>
                  <a:srgbClr val="0C0804"/>
                </a:solidFill>
                <a:latin typeface="Arial"/>
                <a:cs typeface="Arial"/>
              </a:rPr>
              <a:t> </a:t>
            </a:r>
            <a:r>
              <a:rPr lang="en-US" sz="2750">
                <a:solidFill>
                  <a:srgbClr val="0C0804"/>
                </a:solidFill>
                <a:latin typeface="Arial"/>
                <a:cs typeface="Arial"/>
              </a:rPr>
              <a:t>Chapter</a:t>
            </a:r>
            <a:r>
              <a:rPr lang="en-US" sz="2750" spc="-100">
                <a:solidFill>
                  <a:srgbClr val="0C0804"/>
                </a:solidFill>
                <a:latin typeface="Arial"/>
                <a:cs typeface="Arial"/>
              </a:rPr>
              <a:t> </a:t>
            </a:r>
            <a:r>
              <a:rPr lang="en-US" sz="2750">
                <a:solidFill>
                  <a:srgbClr val="0C0804"/>
                </a:solidFill>
                <a:latin typeface="Arial"/>
                <a:cs typeface="Arial"/>
              </a:rPr>
              <a:t>Administrator</a:t>
            </a:r>
            <a:r>
              <a:rPr lang="en-US" sz="2750" spc="165">
                <a:solidFill>
                  <a:srgbClr val="0C0804"/>
                </a:solidFill>
                <a:latin typeface="Arial"/>
                <a:cs typeface="Arial"/>
              </a:rPr>
              <a:t> </a:t>
            </a:r>
            <a:r>
              <a:rPr lang="en-US" sz="2750">
                <a:solidFill>
                  <a:srgbClr val="0C0804"/>
                </a:solidFill>
                <a:latin typeface="Arial"/>
                <a:cs typeface="Arial"/>
              </a:rPr>
              <a:t>may</a:t>
            </a:r>
            <a:r>
              <a:rPr lang="en-US" sz="2750" spc="145">
                <a:solidFill>
                  <a:srgbClr val="0C0804"/>
                </a:solidFill>
                <a:latin typeface="Arial"/>
                <a:cs typeface="Arial"/>
              </a:rPr>
              <a:t> </a:t>
            </a:r>
            <a:r>
              <a:rPr lang="en-US" sz="2750">
                <a:solidFill>
                  <a:srgbClr val="0C0804"/>
                </a:solidFill>
                <a:latin typeface="Arial"/>
                <a:cs typeface="Arial"/>
              </a:rPr>
              <a:t>be</a:t>
            </a:r>
            <a:r>
              <a:rPr lang="en-US" sz="2750" spc="140">
                <a:solidFill>
                  <a:srgbClr val="0C0804"/>
                </a:solidFill>
                <a:latin typeface="Arial"/>
                <a:cs typeface="Arial"/>
              </a:rPr>
              <a:t> </a:t>
            </a:r>
            <a:r>
              <a:rPr lang="en-US" sz="2750">
                <a:solidFill>
                  <a:srgbClr val="0C0804"/>
                </a:solidFill>
                <a:latin typeface="Arial"/>
                <a:cs typeface="Arial"/>
              </a:rPr>
              <a:t>a</a:t>
            </a:r>
            <a:r>
              <a:rPr lang="en-US" sz="2750" spc="135">
                <a:solidFill>
                  <a:srgbClr val="0C0804"/>
                </a:solidFill>
                <a:latin typeface="Arial"/>
                <a:cs typeface="Arial"/>
              </a:rPr>
              <a:t> </a:t>
            </a:r>
            <a:r>
              <a:rPr lang="en-US" sz="2750">
                <a:solidFill>
                  <a:srgbClr val="0C0804"/>
                </a:solidFill>
                <a:latin typeface="Arial"/>
                <a:cs typeface="Arial"/>
              </a:rPr>
              <a:t>paid</a:t>
            </a:r>
            <a:r>
              <a:rPr lang="en-US" sz="2750" spc="140">
                <a:solidFill>
                  <a:srgbClr val="0C0804"/>
                </a:solidFill>
                <a:latin typeface="Arial"/>
                <a:cs typeface="Arial"/>
              </a:rPr>
              <a:t> </a:t>
            </a:r>
            <a:r>
              <a:rPr lang="en-US" sz="2750" spc="-10">
                <a:solidFill>
                  <a:srgbClr val="0C0804"/>
                </a:solidFill>
                <a:latin typeface="Arial"/>
                <a:cs typeface="Arial"/>
              </a:rPr>
              <a:t>vendor </a:t>
            </a:r>
            <a:r>
              <a:rPr lang="en-US" sz="2750">
                <a:solidFill>
                  <a:srgbClr val="0C0804"/>
                </a:solidFill>
                <a:latin typeface="Arial"/>
                <a:cs typeface="Arial"/>
              </a:rPr>
              <a:t>contracted</a:t>
            </a:r>
            <a:r>
              <a:rPr lang="en-US" sz="2750" spc="114">
                <a:solidFill>
                  <a:srgbClr val="0C0804"/>
                </a:solidFill>
                <a:latin typeface="Arial"/>
                <a:cs typeface="Arial"/>
              </a:rPr>
              <a:t> </a:t>
            </a:r>
            <a:r>
              <a:rPr lang="en-US" sz="2750">
                <a:solidFill>
                  <a:srgbClr val="0C0804"/>
                </a:solidFill>
                <a:latin typeface="Arial"/>
                <a:cs typeface="Arial"/>
              </a:rPr>
              <a:t>by</a:t>
            </a:r>
            <a:r>
              <a:rPr lang="en-US" sz="2750" spc="130">
                <a:solidFill>
                  <a:srgbClr val="0C0804"/>
                </a:solidFill>
                <a:latin typeface="Arial"/>
                <a:cs typeface="Arial"/>
              </a:rPr>
              <a:t> </a:t>
            </a:r>
            <a:r>
              <a:rPr lang="en-US" sz="2750">
                <a:solidFill>
                  <a:srgbClr val="0C0804"/>
                </a:solidFill>
                <a:latin typeface="Arial"/>
                <a:cs typeface="Arial"/>
              </a:rPr>
              <a:t>the</a:t>
            </a:r>
            <a:r>
              <a:rPr lang="en-US" sz="2750" spc="125">
                <a:solidFill>
                  <a:srgbClr val="0C0804"/>
                </a:solidFill>
                <a:latin typeface="Arial"/>
                <a:cs typeface="Arial"/>
              </a:rPr>
              <a:t> C</a:t>
            </a:r>
            <a:r>
              <a:rPr lang="en-US" sz="2750">
                <a:solidFill>
                  <a:srgbClr val="0C0804"/>
                </a:solidFill>
                <a:latin typeface="Arial"/>
                <a:cs typeface="Arial"/>
              </a:rPr>
              <a:t>hapter’s</a:t>
            </a:r>
            <a:r>
              <a:rPr lang="en-US" sz="2750" spc="65">
                <a:solidFill>
                  <a:srgbClr val="0C0804"/>
                </a:solidFill>
                <a:latin typeface="Arial"/>
                <a:cs typeface="Arial"/>
              </a:rPr>
              <a:t> </a:t>
            </a:r>
            <a:r>
              <a:rPr lang="en-US" sz="2750">
                <a:solidFill>
                  <a:srgbClr val="0C0804"/>
                </a:solidFill>
                <a:latin typeface="Arial"/>
                <a:cs typeface="Arial"/>
              </a:rPr>
              <a:t>Board</a:t>
            </a:r>
            <a:r>
              <a:rPr lang="en-US" sz="2750" spc="210">
                <a:solidFill>
                  <a:srgbClr val="0C0804"/>
                </a:solidFill>
                <a:latin typeface="Arial"/>
                <a:cs typeface="Arial"/>
              </a:rPr>
              <a:t> </a:t>
            </a:r>
            <a:r>
              <a:rPr lang="en-US" sz="2750">
                <a:solidFill>
                  <a:srgbClr val="0C0804"/>
                </a:solidFill>
                <a:latin typeface="Arial"/>
                <a:cs typeface="Arial"/>
              </a:rPr>
              <a:t>of</a:t>
            </a:r>
            <a:r>
              <a:rPr lang="en-US" sz="2750" spc="155">
                <a:solidFill>
                  <a:srgbClr val="0C0804"/>
                </a:solidFill>
                <a:latin typeface="Arial"/>
                <a:cs typeface="Arial"/>
              </a:rPr>
              <a:t> </a:t>
            </a:r>
            <a:r>
              <a:rPr lang="en-US" sz="2750" spc="-10">
                <a:solidFill>
                  <a:srgbClr val="0C0804"/>
                </a:solidFill>
                <a:latin typeface="Arial"/>
                <a:cs typeface="Arial"/>
              </a:rPr>
              <a:t>Directors</a:t>
            </a:r>
            <a:endParaRPr sz="2750">
              <a:latin typeface="Arial"/>
              <a:cs typeface="Arial"/>
            </a:endParaRPr>
          </a:p>
          <a:p>
            <a:pPr marL="469265" indent="-456565">
              <a:lnSpc>
                <a:spcPct val="100000"/>
              </a:lnSpc>
              <a:spcBef>
                <a:spcPts val="80"/>
              </a:spcBef>
              <a:buChar char="•"/>
              <a:tabLst>
                <a:tab pos="469265" algn="l"/>
              </a:tabLst>
            </a:pPr>
            <a:r>
              <a:rPr lang="en-US" sz="2750">
                <a:solidFill>
                  <a:srgbClr val="0C0804"/>
                </a:solidFill>
                <a:latin typeface="Arial"/>
                <a:cs typeface="Arial"/>
              </a:rPr>
              <a:t>Scope</a:t>
            </a:r>
            <a:r>
              <a:rPr lang="en-US" sz="2750" spc="95">
                <a:solidFill>
                  <a:srgbClr val="0C0804"/>
                </a:solidFill>
                <a:latin typeface="Arial"/>
                <a:cs typeface="Arial"/>
              </a:rPr>
              <a:t> </a:t>
            </a:r>
            <a:r>
              <a:rPr lang="en-US" sz="2750">
                <a:solidFill>
                  <a:srgbClr val="0C0804"/>
                </a:solidFill>
                <a:latin typeface="Arial"/>
                <a:cs typeface="Arial"/>
              </a:rPr>
              <a:t>of</a:t>
            </a:r>
            <a:r>
              <a:rPr lang="en-US" sz="2750" spc="120">
                <a:solidFill>
                  <a:srgbClr val="0C0804"/>
                </a:solidFill>
                <a:latin typeface="Arial"/>
                <a:cs typeface="Arial"/>
              </a:rPr>
              <a:t> </a:t>
            </a:r>
            <a:r>
              <a:rPr lang="en-US" sz="2750">
                <a:solidFill>
                  <a:srgbClr val="0C0804"/>
                </a:solidFill>
                <a:latin typeface="Arial"/>
                <a:cs typeface="Arial"/>
              </a:rPr>
              <a:t>Services</a:t>
            </a:r>
            <a:r>
              <a:rPr lang="en-US" sz="2750" spc="60">
                <a:solidFill>
                  <a:srgbClr val="0C0804"/>
                </a:solidFill>
                <a:latin typeface="Arial"/>
                <a:cs typeface="Arial"/>
              </a:rPr>
              <a:t> </a:t>
            </a:r>
            <a:r>
              <a:rPr lang="en-US" sz="2750">
                <a:solidFill>
                  <a:srgbClr val="0C0804"/>
                </a:solidFill>
                <a:latin typeface="Arial"/>
                <a:cs typeface="Arial"/>
              </a:rPr>
              <a:t>–</a:t>
            </a:r>
            <a:r>
              <a:rPr lang="en-US" sz="2750" spc="110">
                <a:solidFill>
                  <a:srgbClr val="0C0804"/>
                </a:solidFill>
                <a:latin typeface="Arial"/>
                <a:cs typeface="Arial"/>
              </a:rPr>
              <a:t> </a:t>
            </a:r>
            <a:r>
              <a:rPr lang="en-US" sz="2750">
                <a:solidFill>
                  <a:srgbClr val="0C0804"/>
                </a:solidFill>
                <a:latin typeface="Arial"/>
                <a:cs typeface="Arial"/>
              </a:rPr>
              <a:t>know</a:t>
            </a:r>
            <a:r>
              <a:rPr lang="en-US" sz="2750" spc="150">
                <a:solidFill>
                  <a:srgbClr val="0C0804"/>
                </a:solidFill>
                <a:latin typeface="Arial"/>
                <a:cs typeface="Arial"/>
              </a:rPr>
              <a:t> </a:t>
            </a:r>
            <a:r>
              <a:rPr lang="en-US" sz="2750">
                <a:solidFill>
                  <a:srgbClr val="0C0804"/>
                </a:solidFill>
                <a:latin typeface="Arial"/>
                <a:cs typeface="Arial"/>
              </a:rPr>
              <a:t>your</a:t>
            </a:r>
            <a:r>
              <a:rPr lang="en-US" sz="2750" spc="110">
                <a:solidFill>
                  <a:srgbClr val="0C0804"/>
                </a:solidFill>
                <a:latin typeface="Arial"/>
                <a:cs typeface="Arial"/>
              </a:rPr>
              <a:t> </a:t>
            </a:r>
            <a:r>
              <a:rPr lang="en-US" sz="2750" spc="-10">
                <a:solidFill>
                  <a:srgbClr val="0C0804"/>
                </a:solidFill>
                <a:latin typeface="Arial"/>
                <a:cs typeface="Arial"/>
              </a:rPr>
              <a:t>needs</a:t>
            </a:r>
            <a:endParaRPr sz="2750">
              <a:latin typeface="Arial"/>
              <a:cs typeface="Arial"/>
            </a:endParaRPr>
          </a:p>
          <a:p>
            <a:pPr marL="469900" marR="970915" indent="-457200">
              <a:lnSpc>
                <a:spcPct val="102400"/>
              </a:lnSpc>
              <a:buChar char="•"/>
              <a:tabLst>
                <a:tab pos="469900" algn="l"/>
              </a:tabLst>
            </a:pPr>
            <a:r>
              <a:rPr lang="en-US" sz="2750">
                <a:solidFill>
                  <a:srgbClr val="0C0804"/>
                </a:solidFill>
                <a:latin typeface="Arial"/>
                <a:cs typeface="Arial"/>
              </a:rPr>
              <a:t>Instruct</a:t>
            </a:r>
            <a:r>
              <a:rPr lang="en-US" sz="2750" spc="150">
                <a:solidFill>
                  <a:srgbClr val="0C0804"/>
                </a:solidFill>
                <a:latin typeface="Arial"/>
                <a:cs typeface="Arial"/>
              </a:rPr>
              <a:t> </a:t>
            </a:r>
            <a:r>
              <a:rPr lang="en-US" sz="2750">
                <a:solidFill>
                  <a:srgbClr val="0C0804"/>
                </a:solidFill>
                <a:latin typeface="Arial"/>
                <a:cs typeface="Arial"/>
              </a:rPr>
              <a:t>Board</a:t>
            </a:r>
            <a:r>
              <a:rPr lang="en-US" sz="2750" spc="125">
                <a:solidFill>
                  <a:srgbClr val="0C0804"/>
                </a:solidFill>
                <a:latin typeface="Arial"/>
                <a:cs typeface="Arial"/>
              </a:rPr>
              <a:t> </a:t>
            </a:r>
            <a:r>
              <a:rPr lang="en-US" sz="2750">
                <a:solidFill>
                  <a:srgbClr val="0C0804"/>
                </a:solidFill>
                <a:latin typeface="Arial"/>
                <a:cs typeface="Arial"/>
              </a:rPr>
              <a:t>on</a:t>
            </a:r>
            <a:r>
              <a:rPr lang="en-US" sz="2750" spc="120">
                <a:solidFill>
                  <a:srgbClr val="0C0804"/>
                </a:solidFill>
                <a:latin typeface="Arial"/>
                <a:cs typeface="Arial"/>
              </a:rPr>
              <a:t> </a:t>
            </a:r>
            <a:r>
              <a:rPr lang="en-US" sz="2750">
                <a:solidFill>
                  <a:srgbClr val="0C0804"/>
                </a:solidFill>
                <a:latin typeface="Arial"/>
                <a:cs typeface="Arial"/>
              </a:rPr>
              <a:t>who</a:t>
            </a:r>
            <a:r>
              <a:rPr lang="en-US" sz="2750" spc="125">
                <a:solidFill>
                  <a:srgbClr val="0C0804"/>
                </a:solidFill>
                <a:latin typeface="Arial"/>
                <a:cs typeface="Arial"/>
              </a:rPr>
              <a:t> </a:t>
            </a:r>
            <a:r>
              <a:rPr lang="en-US" sz="2750">
                <a:solidFill>
                  <a:srgbClr val="0C0804"/>
                </a:solidFill>
                <a:latin typeface="Arial"/>
                <a:cs typeface="Arial"/>
              </a:rPr>
              <a:t>does</a:t>
            </a:r>
            <a:r>
              <a:rPr lang="en-US" sz="2750" spc="130">
                <a:solidFill>
                  <a:srgbClr val="0C0804"/>
                </a:solidFill>
                <a:latin typeface="Arial"/>
                <a:cs typeface="Arial"/>
              </a:rPr>
              <a:t> </a:t>
            </a:r>
            <a:r>
              <a:rPr lang="en-US" sz="2750">
                <a:solidFill>
                  <a:srgbClr val="0C0804"/>
                </a:solidFill>
                <a:latin typeface="Arial"/>
                <a:cs typeface="Arial"/>
              </a:rPr>
              <a:t>what</a:t>
            </a:r>
            <a:r>
              <a:rPr lang="en-US" sz="2750" spc="150">
                <a:solidFill>
                  <a:srgbClr val="0C0804"/>
                </a:solidFill>
                <a:latin typeface="Arial"/>
                <a:cs typeface="Arial"/>
              </a:rPr>
              <a:t> </a:t>
            </a:r>
            <a:r>
              <a:rPr lang="en-US" sz="2750">
                <a:solidFill>
                  <a:srgbClr val="0C0804"/>
                </a:solidFill>
                <a:latin typeface="Arial"/>
                <a:cs typeface="Arial"/>
              </a:rPr>
              <a:t>(Chapter</a:t>
            </a:r>
            <a:r>
              <a:rPr lang="en-US" sz="2750" spc="145">
                <a:solidFill>
                  <a:srgbClr val="0C0804"/>
                </a:solidFill>
                <a:latin typeface="Arial"/>
                <a:cs typeface="Arial"/>
              </a:rPr>
              <a:t> </a:t>
            </a:r>
            <a:r>
              <a:rPr lang="en-US" sz="2750" spc="-25">
                <a:solidFill>
                  <a:srgbClr val="0C0804"/>
                </a:solidFill>
                <a:latin typeface="Arial"/>
                <a:cs typeface="Arial"/>
              </a:rPr>
              <a:t>vs. </a:t>
            </a:r>
            <a:r>
              <a:rPr lang="en-US" sz="2750" spc="-10">
                <a:solidFill>
                  <a:srgbClr val="0C0804"/>
                </a:solidFill>
                <a:latin typeface="Arial"/>
                <a:cs typeface="Arial"/>
              </a:rPr>
              <a:t>Administrator)</a:t>
            </a:r>
            <a:endParaRPr sz="2750">
              <a:latin typeface="Arial"/>
              <a:cs typeface="Arial"/>
            </a:endParaRPr>
          </a:p>
          <a:p>
            <a:pPr marL="469265" indent="-456565">
              <a:lnSpc>
                <a:spcPct val="100000"/>
              </a:lnSpc>
              <a:buChar char="•"/>
              <a:tabLst>
                <a:tab pos="469265" algn="l"/>
              </a:tabLst>
            </a:pPr>
            <a:r>
              <a:rPr lang="en-US" sz="2750">
                <a:solidFill>
                  <a:srgbClr val="0C0804"/>
                </a:solidFill>
                <a:latin typeface="Arial"/>
                <a:cs typeface="Arial"/>
              </a:rPr>
              <a:t>Compensation</a:t>
            </a:r>
            <a:r>
              <a:rPr lang="en-US" sz="2750" spc="215">
                <a:solidFill>
                  <a:srgbClr val="0C0804"/>
                </a:solidFill>
                <a:latin typeface="Arial"/>
                <a:cs typeface="Arial"/>
              </a:rPr>
              <a:t> </a:t>
            </a:r>
            <a:r>
              <a:rPr lang="en-US" sz="2750">
                <a:solidFill>
                  <a:srgbClr val="0C0804"/>
                </a:solidFill>
                <a:latin typeface="Arial"/>
                <a:cs typeface="Arial"/>
              </a:rPr>
              <a:t>determined</a:t>
            </a:r>
            <a:r>
              <a:rPr lang="en-US" sz="2750" spc="220">
                <a:solidFill>
                  <a:srgbClr val="0C0804"/>
                </a:solidFill>
                <a:latin typeface="Arial"/>
                <a:cs typeface="Arial"/>
              </a:rPr>
              <a:t> </a:t>
            </a:r>
            <a:r>
              <a:rPr lang="en-US" sz="2750">
                <a:solidFill>
                  <a:srgbClr val="0C0804"/>
                </a:solidFill>
                <a:latin typeface="Arial"/>
                <a:cs typeface="Arial"/>
              </a:rPr>
              <a:t>and</a:t>
            </a:r>
            <a:r>
              <a:rPr lang="en-US" sz="2750" spc="215">
                <a:solidFill>
                  <a:srgbClr val="0C0804"/>
                </a:solidFill>
                <a:latin typeface="Arial"/>
                <a:cs typeface="Arial"/>
              </a:rPr>
              <a:t> </a:t>
            </a:r>
            <a:r>
              <a:rPr lang="en-US" sz="2750">
                <a:solidFill>
                  <a:srgbClr val="0C0804"/>
                </a:solidFill>
                <a:latin typeface="Arial"/>
                <a:cs typeface="Arial"/>
              </a:rPr>
              <a:t>approved</a:t>
            </a:r>
            <a:r>
              <a:rPr lang="en-US" sz="2750" spc="220">
                <a:solidFill>
                  <a:srgbClr val="0C0804"/>
                </a:solidFill>
                <a:latin typeface="Arial"/>
                <a:cs typeface="Arial"/>
              </a:rPr>
              <a:t> </a:t>
            </a:r>
            <a:r>
              <a:rPr lang="en-US" sz="2750">
                <a:solidFill>
                  <a:srgbClr val="0C0804"/>
                </a:solidFill>
                <a:latin typeface="Arial"/>
                <a:cs typeface="Arial"/>
              </a:rPr>
              <a:t>by</a:t>
            </a:r>
            <a:r>
              <a:rPr lang="en-US" sz="2750" spc="220">
                <a:solidFill>
                  <a:srgbClr val="0C0804"/>
                </a:solidFill>
                <a:latin typeface="Arial"/>
                <a:cs typeface="Arial"/>
              </a:rPr>
              <a:t> </a:t>
            </a:r>
            <a:r>
              <a:rPr lang="en-US" sz="2750" spc="-10">
                <a:solidFill>
                  <a:srgbClr val="0C0804"/>
                </a:solidFill>
                <a:latin typeface="Arial"/>
                <a:cs typeface="Arial"/>
              </a:rPr>
              <a:t>Board of Directors</a:t>
            </a:r>
            <a:endParaRPr sz="2750">
              <a:latin typeface="Arial"/>
              <a:cs typeface="Arial"/>
            </a:endParaRPr>
          </a:p>
          <a:p>
            <a:pPr marL="469900" marR="938530" indent="-457200">
              <a:lnSpc>
                <a:spcPts val="3379"/>
              </a:lnSpc>
              <a:spcBef>
                <a:spcPts val="125"/>
              </a:spcBef>
              <a:buChar char="•"/>
              <a:tabLst>
                <a:tab pos="469900" algn="l"/>
              </a:tabLst>
            </a:pPr>
            <a:r>
              <a:rPr lang="en-US" sz="2750">
                <a:solidFill>
                  <a:srgbClr val="0C0804"/>
                </a:solidFill>
                <a:latin typeface="Arial"/>
                <a:cs typeface="Arial"/>
              </a:rPr>
              <a:t>Annual</a:t>
            </a:r>
            <a:r>
              <a:rPr lang="en-US" sz="2750" spc="165">
                <a:solidFill>
                  <a:srgbClr val="0C0804"/>
                </a:solidFill>
                <a:latin typeface="Arial"/>
                <a:cs typeface="Arial"/>
              </a:rPr>
              <a:t> </a:t>
            </a:r>
            <a:r>
              <a:rPr lang="en-US" sz="2750">
                <a:solidFill>
                  <a:srgbClr val="0C0804"/>
                </a:solidFill>
                <a:latin typeface="Arial"/>
                <a:cs typeface="Arial"/>
              </a:rPr>
              <a:t>Performance</a:t>
            </a:r>
            <a:r>
              <a:rPr lang="en-US" sz="2750" spc="130">
                <a:solidFill>
                  <a:srgbClr val="0C0804"/>
                </a:solidFill>
                <a:latin typeface="Arial"/>
                <a:cs typeface="Arial"/>
              </a:rPr>
              <a:t> </a:t>
            </a:r>
            <a:r>
              <a:rPr lang="en-US" sz="2750">
                <a:solidFill>
                  <a:srgbClr val="0C0804"/>
                </a:solidFill>
                <a:latin typeface="Arial"/>
                <a:cs typeface="Arial"/>
              </a:rPr>
              <a:t>Review</a:t>
            </a:r>
            <a:r>
              <a:rPr lang="en-US" sz="2750" spc="120">
                <a:solidFill>
                  <a:srgbClr val="0C0804"/>
                </a:solidFill>
                <a:latin typeface="Arial"/>
                <a:cs typeface="Arial"/>
              </a:rPr>
              <a:t> </a:t>
            </a:r>
            <a:r>
              <a:rPr lang="en-US" sz="2750">
                <a:solidFill>
                  <a:srgbClr val="0C0804"/>
                </a:solidFill>
                <a:latin typeface="Arial"/>
                <a:cs typeface="Arial"/>
              </a:rPr>
              <a:t>with</a:t>
            </a:r>
            <a:r>
              <a:rPr lang="en-US" sz="2750" spc="130">
                <a:solidFill>
                  <a:srgbClr val="0C0804"/>
                </a:solidFill>
                <a:latin typeface="Arial"/>
                <a:cs typeface="Arial"/>
              </a:rPr>
              <a:t> </a:t>
            </a:r>
            <a:r>
              <a:rPr lang="en-US" sz="2750">
                <a:solidFill>
                  <a:srgbClr val="0C0804"/>
                </a:solidFill>
                <a:latin typeface="Arial"/>
                <a:cs typeface="Arial"/>
              </a:rPr>
              <a:t>Office</a:t>
            </a:r>
            <a:r>
              <a:rPr lang="en-US" sz="2750" spc="130">
                <a:solidFill>
                  <a:srgbClr val="0C0804"/>
                </a:solidFill>
                <a:latin typeface="Arial"/>
                <a:cs typeface="Arial"/>
              </a:rPr>
              <a:t> </a:t>
            </a:r>
            <a:r>
              <a:rPr lang="en-US" sz="2750">
                <a:solidFill>
                  <a:srgbClr val="0C0804"/>
                </a:solidFill>
                <a:latin typeface="Arial"/>
                <a:cs typeface="Arial"/>
              </a:rPr>
              <a:t>of</a:t>
            </a:r>
            <a:r>
              <a:rPr lang="en-US" sz="2750" spc="160">
                <a:solidFill>
                  <a:srgbClr val="0C0804"/>
                </a:solidFill>
                <a:latin typeface="Arial"/>
                <a:cs typeface="Arial"/>
              </a:rPr>
              <a:t> </a:t>
            </a:r>
            <a:r>
              <a:rPr lang="en-US" sz="2750" spc="-25">
                <a:solidFill>
                  <a:srgbClr val="0C0804"/>
                </a:solidFill>
                <a:latin typeface="Arial"/>
                <a:cs typeface="Arial"/>
              </a:rPr>
              <a:t>the </a:t>
            </a:r>
            <a:r>
              <a:rPr lang="en-US" sz="2750" spc="-10">
                <a:solidFill>
                  <a:srgbClr val="0C0804"/>
                </a:solidFill>
                <a:latin typeface="Arial"/>
                <a:cs typeface="Arial"/>
              </a:rPr>
              <a:t>President</a:t>
            </a:r>
            <a:endParaRPr sz="2750">
              <a:latin typeface="Arial"/>
              <a:cs typeface="Arial"/>
            </a:endParaRPr>
          </a:p>
          <a:p>
            <a:pPr marL="469265" indent="-456565">
              <a:lnSpc>
                <a:spcPts val="3250"/>
              </a:lnSpc>
              <a:buChar char="•"/>
              <a:tabLst>
                <a:tab pos="469265" algn="l"/>
              </a:tabLst>
            </a:pPr>
            <a:r>
              <a:rPr lang="en-US" sz="2750">
                <a:solidFill>
                  <a:srgbClr val="0C0804"/>
                </a:solidFill>
                <a:latin typeface="Arial"/>
                <a:cs typeface="Arial"/>
              </a:rPr>
              <a:t>Your</a:t>
            </a:r>
            <a:r>
              <a:rPr lang="en-US" sz="2750" spc="140">
                <a:solidFill>
                  <a:srgbClr val="0C0804"/>
                </a:solidFill>
                <a:latin typeface="Arial"/>
                <a:cs typeface="Arial"/>
              </a:rPr>
              <a:t> </a:t>
            </a:r>
            <a:r>
              <a:rPr lang="en-US" sz="2750">
                <a:solidFill>
                  <a:srgbClr val="0C0804"/>
                </a:solidFill>
                <a:latin typeface="Arial"/>
                <a:cs typeface="Arial"/>
              </a:rPr>
              <a:t>Chapter</a:t>
            </a:r>
            <a:r>
              <a:rPr lang="en-US" sz="2750" spc="-110">
                <a:solidFill>
                  <a:srgbClr val="0C0804"/>
                </a:solidFill>
                <a:latin typeface="Arial"/>
                <a:cs typeface="Arial"/>
              </a:rPr>
              <a:t> </a:t>
            </a:r>
            <a:r>
              <a:rPr lang="en-US" sz="2750">
                <a:solidFill>
                  <a:srgbClr val="0C0804"/>
                </a:solidFill>
                <a:latin typeface="Arial"/>
                <a:cs typeface="Arial"/>
              </a:rPr>
              <a:t>Administrator</a:t>
            </a:r>
            <a:r>
              <a:rPr lang="en-US" sz="2750" spc="145">
                <a:solidFill>
                  <a:srgbClr val="0C0804"/>
                </a:solidFill>
                <a:latin typeface="Arial"/>
                <a:cs typeface="Arial"/>
              </a:rPr>
              <a:t> </a:t>
            </a:r>
            <a:r>
              <a:rPr lang="en-US" sz="2750">
                <a:solidFill>
                  <a:srgbClr val="0C0804"/>
                </a:solidFill>
                <a:latin typeface="Arial"/>
                <a:cs typeface="Arial"/>
              </a:rPr>
              <a:t>is</a:t>
            </a:r>
            <a:r>
              <a:rPr lang="en-US" sz="2750" spc="120">
                <a:solidFill>
                  <a:srgbClr val="0C0804"/>
                </a:solidFill>
                <a:latin typeface="Arial"/>
                <a:cs typeface="Arial"/>
              </a:rPr>
              <a:t> </a:t>
            </a:r>
            <a:r>
              <a:rPr lang="en-US" sz="2750">
                <a:solidFill>
                  <a:srgbClr val="0C0804"/>
                </a:solidFill>
                <a:latin typeface="Arial"/>
                <a:cs typeface="Arial"/>
              </a:rPr>
              <a:t>an</a:t>
            </a:r>
            <a:r>
              <a:rPr lang="en-US" sz="2750" spc="120">
                <a:solidFill>
                  <a:srgbClr val="0C0804"/>
                </a:solidFill>
                <a:latin typeface="Arial"/>
                <a:cs typeface="Arial"/>
              </a:rPr>
              <a:t> </a:t>
            </a:r>
            <a:r>
              <a:rPr lang="en-US" sz="2750">
                <a:solidFill>
                  <a:srgbClr val="0C0804"/>
                </a:solidFill>
                <a:latin typeface="Arial"/>
                <a:cs typeface="Arial"/>
              </a:rPr>
              <a:t>important</a:t>
            </a:r>
            <a:r>
              <a:rPr lang="en-US" sz="2750" spc="145">
                <a:solidFill>
                  <a:srgbClr val="0C0804"/>
                </a:solidFill>
                <a:latin typeface="Arial"/>
                <a:cs typeface="Arial"/>
              </a:rPr>
              <a:t> </a:t>
            </a:r>
            <a:r>
              <a:rPr lang="en-US" sz="2750" spc="-10">
                <a:solidFill>
                  <a:srgbClr val="0C0804"/>
                </a:solidFill>
                <a:latin typeface="Arial"/>
                <a:cs typeface="Arial"/>
              </a:rPr>
              <a:t>resource</a:t>
            </a:r>
            <a:endParaRPr sz="2750">
              <a:latin typeface="Arial"/>
              <a:cs typeface="Arial"/>
            </a:endParaRPr>
          </a:p>
          <a:p>
            <a:pPr marL="469900">
              <a:lnSpc>
                <a:spcPct val="100000"/>
              </a:lnSpc>
              <a:spcBef>
                <a:spcPts val="75"/>
              </a:spcBef>
            </a:pPr>
            <a:r>
              <a:rPr lang="en-US" sz="2750">
                <a:solidFill>
                  <a:srgbClr val="0C0804"/>
                </a:solidFill>
                <a:latin typeface="Arial"/>
                <a:cs typeface="Arial"/>
              </a:rPr>
              <a:t>and</a:t>
            </a:r>
            <a:r>
              <a:rPr lang="en-US" sz="2750" spc="120">
                <a:solidFill>
                  <a:srgbClr val="0C0804"/>
                </a:solidFill>
                <a:latin typeface="Arial"/>
                <a:cs typeface="Arial"/>
              </a:rPr>
              <a:t> </a:t>
            </a:r>
            <a:r>
              <a:rPr lang="en-US" sz="2750" spc="-10">
                <a:solidFill>
                  <a:srgbClr val="0C0804"/>
                </a:solidFill>
                <a:latin typeface="Arial"/>
                <a:cs typeface="Arial"/>
              </a:rPr>
              <a:t>partner!</a:t>
            </a:r>
            <a:endParaRPr sz="275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4" name="object 4"/>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marR="5080" algn="l">
              <a:lnSpc>
                <a:spcPct val="100000"/>
              </a:lnSpc>
              <a:spcBef>
                <a:spcPts val="80"/>
              </a:spcBef>
            </a:pPr>
            <a:r>
              <a:rPr lang="en-US" sz="6000" b="1" i="1">
                <a:solidFill>
                  <a:srgbClr val="FFFFFF"/>
                </a:solidFill>
                <a:latin typeface="Arial"/>
                <a:cs typeface="Arial"/>
              </a:rPr>
              <a:t>WORKING WITH YOUR CHAPTER ADMINISTRATOR</a:t>
            </a:r>
            <a:endParaRPr lang="en-US" sz="6000" b="1">
              <a:solidFill>
                <a:srgbClr val="FFFFFF"/>
              </a:solidFill>
              <a:latin typeface="Arial"/>
              <a:cs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sp>
        <p:nvSpPr>
          <p:cNvPr id="5" name="object 5"/>
          <p:cNvSpPr txBox="1"/>
          <p:nvPr/>
        </p:nvSpPr>
        <p:spPr>
          <a:xfrm>
            <a:off x="1527175" y="4201160"/>
            <a:ext cx="4111625" cy="1885950"/>
          </a:xfrm>
          <a:prstGeom prst="rect">
            <a:avLst/>
          </a:prstGeom>
        </p:spPr>
        <p:txBody>
          <a:bodyPr vert="horz" wrap="square" lIns="0" tIns="16510" rIns="0" bIns="0" rtlCol="0">
            <a:spAutoFit/>
          </a:bodyPr>
          <a:lstStyle/>
          <a:p>
            <a:pPr marL="27305">
              <a:lnSpc>
                <a:spcPct val="100000"/>
              </a:lnSpc>
              <a:spcBef>
                <a:spcPts val="130"/>
              </a:spcBef>
            </a:pPr>
            <a:r>
              <a:rPr lang="en-US" sz="5000" spc="254">
                <a:solidFill>
                  <a:srgbClr val="0C0804"/>
                </a:solidFill>
                <a:latin typeface="Arial"/>
                <a:cs typeface="Arial"/>
              </a:rPr>
              <a:t>01</a:t>
            </a:r>
            <a:endParaRPr sz="5000">
              <a:latin typeface="Arial"/>
              <a:cs typeface="Arial"/>
            </a:endParaRPr>
          </a:p>
          <a:p>
            <a:pPr marL="12700" marR="5080">
              <a:lnSpc>
                <a:spcPct val="112300"/>
              </a:lnSpc>
              <a:spcBef>
                <a:spcPts val="2005"/>
              </a:spcBef>
            </a:pPr>
            <a:r>
              <a:rPr sz="2450" spc="60">
                <a:solidFill>
                  <a:srgbClr val="11B3EB"/>
                </a:solidFill>
                <a:latin typeface="Arial"/>
                <a:cs typeface="Arial"/>
              </a:rPr>
              <a:t>Administrator </a:t>
            </a:r>
            <a:r>
              <a:rPr sz="2450">
                <a:solidFill>
                  <a:srgbClr val="11B3EB"/>
                </a:solidFill>
                <a:latin typeface="Arial"/>
                <a:cs typeface="Arial"/>
              </a:rPr>
              <a:t>is</a:t>
            </a:r>
            <a:r>
              <a:rPr sz="2450" spc="-5">
                <a:solidFill>
                  <a:srgbClr val="11B3EB"/>
                </a:solidFill>
                <a:latin typeface="Arial"/>
                <a:cs typeface="Arial"/>
              </a:rPr>
              <a:t> </a:t>
            </a:r>
            <a:r>
              <a:rPr sz="2450">
                <a:solidFill>
                  <a:srgbClr val="11B3EB"/>
                </a:solidFill>
                <a:latin typeface="Arial"/>
                <a:cs typeface="Arial"/>
              </a:rPr>
              <a:t>Managed </a:t>
            </a:r>
            <a:r>
              <a:rPr sz="2450" spc="-25">
                <a:solidFill>
                  <a:srgbClr val="11B3EB"/>
                </a:solidFill>
                <a:latin typeface="Arial"/>
                <a:cs typeface="Arial"/>
              </a:rPr>
              <a:t>by </a:t>
            </a:r>
            <a:r>
              <a:rPr sz="2450" spc="65">
                <a:solidFill>
                  <a:srgbClr val="11B3EB"/>
                </a:solidFill>
                <a:latin typeface="Arial"/>
                <a:cs typeface="Arial"/>
              </a:rPr>
              <a:t>the</a:t>
            </a:r>
            <a:r>
              <a:rPr sz="2450" spc="30">
                <a:solidFill>
                  <a:srgbClr val="11B3EB"/>
                </a:solidFill>
                <a:latin typeface="Arial"/>
                <a:cs typeface="Arial"/>
              </a:rPr>
              <a:t> </a:t>
            </a:r>
            <a:r>
              <a:rPr sz="2450">
                <a:solidFill>
                  <a:srgbClr val="11B3EB"/>
                </a:solidFill>
                <a:latin typeface="Arial"/>
                <a:cs typeface="Arial"/>
              </a:rPr>
              <a:t>Office</a:t>
            </a:r>
            <a:r>
              <a:rPr sz="2450" spc="-45">
                <a:solidFill>
                  <a:srgbClr val="11B3EB"/>
                </a:solidFill>
                <a:latin typeface="Arial"/>
                <a:cs typeface="Arial"/>
              </a:rPr>
              <a:t> </a:t>
            </a:r>
            <a:r>
              <a:rPr sz="2450" spc="65">
                <a:solidFill>
                  <a:srgbClr val="11B3EB"/>
                </a:solidFill>
                <a:latin typeface="Arial"/>
                <a:cs typeface="Arial"/>
              </a:rPr>
              <a:t>of</a:t>
            </a:r>
            <a:r>
              <a:rPr sz="2450" spc="-25">
                <a:solidFill>
                  <a:srgbClr val="11B3EB"/>
                </a:solidFill>
                <a:latin typeface="Arial"/>
                <a:cs typeface="Arial"/>
              </a:rPr>
              <a:t> </a:t>
            </a:r>
            <a:r>
              <a:rPr sz="2450" spc="65">
                <a:solidFill>
                  <a:srgbClr val="11B3EB"/>
                </a:solidFill>
                <a:latin typeface="Arial"/>
                <a:cs typeface="Arial"/>
              </a:rPr>
              <a:t>the</a:t>
            </a:r>
            <a:r>
              <a:rPr sz="2450" spc="30">
                <a:solidFill>
                  <a:srgbClr val="11B3EB"/>
                </a:solidFill>
                <a:latin typeface="Arial"/>
                <a:cs typeface="Arial"/>
              </a:rPr>
              <a:t> </a:t>
            </a:r>
            <a:r>
              <a:rPr sz="2450" spc="-10">
                <a:solidFill>
                  <a:srgbClr val="11B3EB"/>
                </a:solidFill>
                <a:latin typeface="Arial"/>
                <a:cs typeface="Arial"/>
              </a:rPr>
              <a:t>President</a:t>
            </a:r>
            <a:endParaRPr sz="2450">
              <a:latin typeface="Arial"/>
              <a:cs typeface="Arial"/>
            </a:endParaRPr>
          </a:p>
        </p:txBody>
      </p:sp>
      <p:sp>
        <p:nvSpPr>
          <p:cNvPr id="6" name="object 6"/>
          <p:cNvSpPr txBox="1"/>
          <p:nvPr/>
        </p:nvSpPr>
        <p:spPr>
          <a:xfrm>
            <a:off x="6996683" y="4201160"/>
            <a:ext cx="4155440" cy="3551100"/>
          </a:xfrm>
          <a:prstGeom prst="rect">
            <a:avLst/>
          </a:prstGeom>
        </p:spPr>
        <p:txBody>
          <a:bodyPr vert="horz" wrap="square" lIns="0" tIns="16510" rIns="0" bIns="0" rtlCol="0">
            <a:spAutoFit/>
          </a:bodyPr>
          <a:lstStyle/>
          <a:p>
            <a:pPr marL="38100">
              <a:lnSpc>
                <a:spcPct val="100000"/>
              </a:lnSpc>
              <a:spcBef>
                <a:spcPts val="130"/>
              </a:spcBef>
            </a:pPr>
            <a:r>
              <a:rPr lang="en-US" sz="5000" spc="170">
                <a:solidFill>
                  <a:srgbClr val="0C0804"/>
                </a:solidFill>
                <a:latin typeface="Arial"/>
                <a:cs typeface="Arial"/>
              </a:rPr>
              <a:t>02</a:t>
            </a:r>
            <a:endParaRPr sz="5000">
              <a:latin typeface="Arial"/>
              <a:cs typeface="Arial"/>
            </a:endParaRPr>
          </a:p>
          <a:p>
            <a:pPr marL="38100">
              <a:lnSpc>
                <a:spcPct val="100000"/>
              </a:lnSpc>
              <a:spcBef>
                <a:spcPts val="2370"/>
              </a:spcBef>
            </a:pPr>
            <a:r>
              <a:rPr sz="2450">
                <a:solidFill>
                  <a:srgbClr val="11B3EB"/>
                </a:solidFill>
                <a:latin typeface="Arial"/>
                <a:cs typeface="Arial"/>
              </a:rPr>
              <a:t>Policies</a:t>
            </a:r>
            <a:r>
              <a:rPr sz="2450" spc="-10">
                <a:solidFill>
                  <a:srgbClr val="11B3EB"/>
                </a:solidFill>
                <a:latin typeface="Arial"/>
                <a:cs typeface="Arial"/>
              </a:rPr>
              <a:t> </a:t>
            </a:r>
            <a:r>
              <a:rPr sz="2450" spc="80">
                <a:solidFill>
                  <a:srgbClr val="11B3EB"/>
                </a:solidFill>
                <a:latin typeface="Arial"/>
                <a:cs typeface="Arial"/>
              </a:rPr>
              <a:t>&amp;</a:t>
            </a:r>
            <a:r>
              <a:rPr sz="2450">
                <a:solidFill>
                  <a:srgbClr val="11B3EB"/>
                </a:solidFill>
                <a:latin typeface="Arial"/>
                <a:cs typeface="Arial"/>
              </a:rPr>
              <a:t> </a:t>
            </a:r>
            <a:r>
              <a:rPr sz="2450" spc="-10">
                <a:solidFill>
                  <a:srgbClr val="11B3EB"/>
                </a:solidFill>
                <a:latin typeface="Arial"/>
                <a:cs typeface="Arial"/>
              </a:rPr>
              <a:t>Guidelines</a:t>
            </a:r>
            <a:endParaRPr sz="2450">
              <a:latin typeface="Arial"/>
              <a:cs typeface="Arial"/>
            </a:endParaRPr>
          </a:p>
          <a:p>
            <a:pPr marL="838200" marR="30480" indent="-342900">
              <a:lnSpc>
                <a:spcPts val="2850"/>
              </a:lnSpc>
              <a:spcBef>
                <a:spcPts val="1789"/>
              </a:spcBef>
              <a:buFont typeface="Arial"/>
              <a:buChar char="•"/>
              <a:tabLst>
                <a:tab pos="838200" algn="l"/>
              </a:tabLst>
            </a:pPr>
            <a:r>
              <a:rPr lang="en-US" sz="2400">
                <a:solidFill>
                  <a:srgbClr val="0C0804"/>
                </a:solidFill>
                <a:latin typeface="Arial"/>
                <a:cs typeface="Arial"/>
              </a:rPr>
              <a:t>Contracts</a:t>
            </a:r>
            <a:r>
              <a:rPr lang="en-US" sz="2400" spc="-95">
                <a:solidFill>
                  <a:srgbClr val="0C0804"/>
                </a:solidFill>
                <a:latin typeface="Arial"/>
                <a:cs typeface="Arial"/>
              </a:rPr>
              <a:t> </a:t>
            </a:r>
            <a:r>
              <a:rPr lang="en-US" sz="2400">
                <a:solidFill>
                  <a:srgbClr val="0C0804"/>
                </a:solidFill>
                <a:latin typeface="Arial"/>
                <a:cs typeface="Arial"/>
              </a:rPr>
              <a:t>include</a:t>
            </a:r>
            <a:r>
              <a:rPr lang="en-US" sz="2400" spc="-65">
                <a:solidFill>
                  <a:srgbClr val="0C0804"/>
                </a:solidFill>
                <a:latin typeface="Arial"/>
                <a:cs typeface="Arial"/>
              </a:rPr>
              <a:t> </a:t>
            </a:r>
            <a:r>
              <a:rPr lang="en-US" sz="2400" spc="-10">
                <a:solidFill>
                  <a:srgbClr val="0C0804"/>
                </a:solidFill>
                <a:latin typeface="Arial"/>
                <a:cs typeface="Arial"/>
              </a:rPr>
              <a:t>required </a:t>
            </a:r>
            <a:r>
              <a:rPr lang="en-US" sz="2400" spc="-20">
                <a:solidFill>
                  <a:srgbClr val="0C0804"/>
                </a:solidFill>
                <a:latin typeface="Arial"/>
                <a:cs typeface="Arial"/>
              </a:rPr>
              <a:t>l</a:t>
            </a:r>
            <a:r>
              <a:rPr lang="en-US" sz="2400" spc="55">
                <a:solidFill>
                  <a:srgbClr val="0C0804"/>
                </a:solidFill>
                <a:latin typeface="Arial"/>
                <a:cs typeface="Arial"/>
              </a:rPr>
              <a:t>a</a:t>
            </a:r>
            <a:r>
              <a:rPr lang="en-US" sz="2400" spc="15">
                <a:solidFill>
                  <a:srgbClr val="0C0804"/>
                </a:solidFill>
                <a:latin typeface="Arial"/>
                <a:cs typeface="Arial"/>
              </a:rPr>
              <a:t>n</a:t>
            </a:r>
            <a:r>
              <a:rPr lang="en-US" sz="2400">
                <a:solidFill>
                  <a:srgbClr val="0C0804"/>
                </a:solidFill>
                <a:latin typeface="Arial"/>
                <a:cs typeface="Arial"/>
              </a:rPr>
              <a:t>g</a:t>
            </a:r>
            <a:r>
              <a:rPr lang="en-US" sz="2400" spc="-620">
                <a:solidFill>
                  <a:srgbClr val="0C0804"/>
                </a:solidFill>
                <a:latin typeface="Arial"/>
                <a:cs typeface="Arial"/>
              </a:rPr>
              <a:t>u</a:t>
            </a:r>
            <a:r>
              <a:rPr lang="en-US" sz="1800" spc="-89" baseline="-23148">
                <a:solidFill>
                  <a:srgbClr val="888888"/>
                </a:solidFill>
                <a:latin typeface="Arial"/>
                <a:cs typeface="Arial"/>
              </a:rPr>
              <a:t>4</a:t>
            </a:r>
            <a:r>
              <a:rPr lang="en-US" sz="2400" spc="-1100">
                <a:solidFill>
                  <a:srgbClr val="0C0804"/>
                </a:solidFill>
                <a:latin typeface="Arial"/>
                <a:cs typeface="Arial"/>
              </a:rPr>
              <a:t>a</a:t>
            </a:r>
            <a:r>
              <a:rPr lang="en-US" sz="1800" spc="7" baseline="-23148">
                <a:solidFill>
                  <a:srgbClr val="888888"/>
                </a:solidFill>
                <a:latin typeface="Arial"/>
                <a:cs typeface="Arial"/>
              </a:rPr>
              <a:t>5</a:t>
            </a:r>
            <a:r>
              <a:rPr lang="en-US" sz="1800" spc="292" baseline="-23148">
                <a:solidFill>
                  <a:srgbClr val="888888"/>
                </a:solidFill>
                <a:latin typeface="Arial"/>
                <a:cs typeface="Arial"/>
              </a:rPr>
              <a:t> </a:t>
            </a:r>
            <a:r>
              <a:rPr lang="en-US" sz="2400">
                <a:solidFill>
                  <a:srgbClr val="0C0804"/>
                </a:solidFill>
                <a:latin typeface="Arial"/>
                <a:cs typeface="Arial"/>
              </a:rPr>
              <a:t>ge</a:t>
            </a:r>
            <a:r>
              <a:rPr lang="en-US" sz="2400" spc="-20">
                <a:solidFill>
                  <a:srgbClr val="0C0804"/>
                </a:solidFill>
                <a:latin typeface="Arial"/>
                <a:cs typeface="Arial"/>
              </a:rPr>
              <a:t> </a:t>
            </a:r>
            <a:r>
              <a:rPr lang="en-US" sz="2400" spc="-10">
                <a:solidFill>
                  <a:srgbClr val="0C0804"/>
                </a:solidFill>
                <a:latin typeface="Arial"/>
                <a:cs typeface="Arial"/>
              </a:rPr>
              <a:t>provided</a:t>
            </a:r>
            <a:endParaRPr lang="en-US" sz="2400">
              <a:latin typeface="Arial"/>
              <a:cs typeface="Arial"/>
            </a:endParaRPr>
          </a:p>
          <a:p>
            <a:pPr marL="838200" marR="782320" indent="-342900">
              <a:lnSpc>
                <a:spcPts val="2850"/>
              </a:lnSpc>
              <a:spcBef>
                <a:spcPts val="80"/>
              </a:spcBef>
              <a:buFont typeface="Arial"/>
              <a:buChar char="•"/>
              <a:tabLst>
                <a:tab pos="838200" algn="l"/>
              </a:tabLst>
            </a:pPr>
            <a:r>
              <a:rPr lang="en-US" sz="2400">
                <a:solidFill>
                  <a:srgbClr val="0C0804"/>
                </a:solidFill>
                <a:latin typeface="Arial"/>
                <a:cs typeface="Arial"/>
              </a:rPr>
              <a:t>Business</a:t>
            </a:r>
            <a:r>
              <a:rPr lang="en-US" sz="2400" spc="-35">
                <a:solidFill>
                  <a:srgbClr val="0C0804"/>
                </a:solidFill>
                <a:latin typeface="Arial"/>
                <a:cs typeface="Arial"/>
              </a:rPr>
              <a:t> </a:t>
            </a:r>
            <a:r>
              <a:rPr lang="en-US" sz="2400">
                <a:solidFill>
                  <a:srgbClr val="0C0804"/>
                </a:solidFill>
                <a:latin typeface="Arial"/>
                <a:cs typeface="Arial"/>
              </a:rPr>
              <a:t>license</a:t>
            </a:r>
            <a:r>
              <a:rPr lang="en-US" sz="2400" spc="-55">
                <a:solidFill>
                  <a:srgbClr val="0C0804"/>
                </a:solidFill>
                <a:latin typeface="Arial"/>
                <a:cs typeface="Arial"/>
              </a:rPr>
              <a:t> </a:t>
            </a:r>
            <a:r>
              <a:rPr lang="en-US" sz="2400" spc="-25">
                <a:solidFill>
                  <a:srgbClr val="0C0804"/>
                </a:solidFill>
                <a:latin typeface="Arial"/>
                <a:cs typeface="Arial"/>
              </a:rPr>
              <a:t>and </a:t>
            </a:r>
            <a:r>
              <a:rPr lang="en-US" sz="2400" spc="-10">
                <a:solidFill>
                  <a:srgbClr val="0C0804"/>
                </a:solidFill>
                <a:latin typeface="Arial"/>
                <a:cs typeface="Arial"/>
              </a:rPr>
              <a:t>insurance</a:t>
            </a:r>
            <a:endParaRPr lang="en-US" sz="240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4" name="object 4"/>
          <p:cNvSpPr txBox="1">
            <a:spLocks noGrp="1"/>
          </p:cNvSpPr>
          <p:nvPr>
            <p:ph type="title"/>
          </p:nvPr>
        </p:nvSpPr>
        <p:spPr>
          <a:xfrm>
            <a:off x="377190" y="0"/>
            <a:ext cx="17533619" cy="1828800"/>
          </a:xfrm>
          <a:prstGeom prst="rect">
            <a:avLst/>
          </a:prstGeom>
        </p:spPr>
        <p:txBody>
          <a:bodyPr vert="horz" wrap="square" lIns="0" tIns="0" rIns="0" bIns="0" rtlCol="0" anchor="ctr"/>
          <a:lstStyle/>
          <a:p>
            <a:pPr algn="l">
              <a:lnSpc>
                <a:spcPct val="100000"/>
              </a:lnSpc>
              <a:spcBef>
                <a:spcPts val="130"/>
              </a:spcBef>
            </a:pPr>
            <a:r>
              <a:rPr lang="en-US" sz="6000" b="1">
                <a:solidFill>
                  <a:srgbClr val="FFFFFF"/>
                </a:solidFill>
                <a:latin typeface="Arial"/>
                <a:cs typeface="Arial"/>
              </a:rPr>
              <a:t>CHAPTER ADMINISTRATOR</a:t>
            </a:r>
          </a:p>
          <a:p>
            <a:pPr algn="l">
              <a:lnSpc>
                <a:spcPct val="100000"/>
              </a:lnSpc>
            </a:pPr>
            <a:r>
              <a:rPr lang="en-US" sz="6000" b="1" i="1">
                <a:solidFill>
                  <a:srgbClr val="FFFFFF"/>
                </a:solidFill>
                <a:latin typeface="Arial"/>
                <a:cs typeface="Arial"/>
              </a:rPr>
              <a:t>POLICIES &amp; GUIDELINES</a:t>
            </a:r>
            <a:endParaRPr lang="en-US" sz="6000" b="1">
              <a:solidFill>
                <a:srgbClr val="FFFFFF"/>
              </a:solidFill>
              <a:latin typeface="Arial"/>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sp>
        <p:nvSpPr>
          <p:cNvPr id="3" name="object 3"/>
          <p:cNvSpPr/>
          <p:nvPr/>
        </p:nvSpPr>
        <p:spPr>
          <a:xfrm>
            <a:off x="9144000" y="2924062"/>
            <a:ext cx="9525" cy="6048375"/>
          </a:xfrm>
          <a:custGeom>
            <a:avLst/>
            <a:gdLst/>
            <a:ahLst/>
            <a:cxnLst/>
            <a:rect l="l" t="t" r="r" b="b"/>
            <a:pathLst>
              <a:path w="9525" h="6048375">
                <a:moveTo>
                  <a:pt x="9525" y="0"/>
                </a:moveTo>
                <a:lnTo>
                  <a:pt x="0" y="0"/>
                </a:lnTo>
                <a:lnTo>
                  <a:pt x="0" y="6048375"/>
                </a:lnTo>
                <a:lnTo>
                  <a:pt x="9525" y="6048375"/>
                </a:lnTo>
                <a:lnTo>
                  <a:pt x="9525" y="0"/>
                </a:lnTo>
                <a:close/>
              </a:path>
            </a:pathLst>
          </a:custGeom>
          <a:solidFill>
            <a:srgbClr val="11B3EB"/>
          </a:solidFill>
        </p:spPr>
        <p:txBody>
          <a:bodyPr wrap="square" lIns="0" tIns="0" rIns="0" bIns="0" rtlCol="0"/>
          <a:lstStyle/>
          <a:p>
            <a:endParaRPr/>
          </a:p>
        </p:txBody>
      </p:sp>
      <p:sp>
        <p:nvSpPr>
          <p:cNvPr id="5" name="object 5"/>
          <p:cNvSpPr txBox="1"/>
          <p:nvPr/>
        </p:nvSpPr>
        <p:spPr>
          <a:xfrm>
            <a:off x="716596" y="2450000"/>
            <a:ext cx="7987345" cy="941705"/>
          </a:xfrm>
          <a:prstGeom prst="rect">
            <a:avLst/>
          </a:prstGeom>
        </p:spPr>
        <p:txBody>
          <a:bodyPr vert="horz" wrap="square" lIns="0" tIns="13335" rIns="0" bIns="0" rtlCol="0">
            <a:spAutoFit/>
          </a:bodyPr>
          <a:lstStyle/>
          <a:p>
            <a:pPr marL="441325" marR="5080" indent="-429259">
              <a:lnSpc>
                <a:spcPct val="100000"/>
              </a:lnSpc>
              <a:spcBef>
                <a:spcPts val="105"/>
              </a:spcBef>
              <a:buChar char="•"/>
              <a:tabLst>
                <a:tab pos="441325" algn="l"/>
              </a:tabLst>
            </a:pPr>
            <a:r>
              <a:rPr lang="en-US" sz="3000" dirty="0">
                <a:solidFill>
                  <a:srgbClr val="0C0804"/>
                </a:solidFill>
                <a:latin typeface="Arial"/>
                <a:cs typeface="Arial"/>
              </a:rPr>
              <a:t>Meet/exceed</a:t>
            </a:r>
            <a:r>
              <a:rPr lang="en-US" sz="3000" spc="-85" dirty="0">
                <a:solidFill>
                  <a:srgbClr val="0C0804"/>
                </a:solidFill>
                <a:latin typeface="Arial"/>
                <a:cs typeface="Arial"/>
              </a:rPr>
              <a:t> </a:t>
            </a:r>
            <a:r>
              <a:rPr lang="en-US" sz="3000" dirty="0">
                <a:solidFill>
                  <a:srgbClr val="0C0804"/>
                </a:solidFill>
                <a:latin typeface="Arial"/>
                <a:cs typeface="Arial"/>
              </a:rPr>
              <a:t>all</a:t>
            </a:r>
            <a:r>
              <a:rPr lang="en-US" sz="3000" spc="-55" dirty="0">
                <a:solidFill>
                  <a:srgbClr val="0C0804"/>
                </a:solidFill>
                <a:latin typeface="Arial"/>
                <a:cs typeface="Arial"/>
              </a:rPr>
              <a:t> </a:t>
            </a:r>
            <a:r>
              <a:rPr lang="en-US" sz="3000" dirty="0">
                <a:solidFill>
                  <a:srgbClr val="0C0804"/>
                </a:solidFill>
                <a:latin typeface="Arial"/>
                <a:cs typeface="Arial"/>
              </a:rPr>
              <a:t>budgetary </a:t>
            </a:r>
            <a:r>
              <a:rPr lang="en-US" sz="3000" spc="-10" dirty="0">
                <a:solidFill>
                  <a:srgbClr val="0C0804"/>
                </a:solidFill>
                <a:latin typeface="Arial"/>
                <a:cs typeface="Arial"/>
              </a:rPr>
              <a:t>financial expectations</a:t>
            </a:r>
            <a:endParaRPr sz="3000" dirty="0">
              <a:latin typeface="Arial"/>
              <a:cs typeface="Arial"/>
            </a:endParaRPr>
          </a:p>
        </p:txBody>
      </p:sp>
      <p:sp>
        <p:nvSpPr>
          <p:cNvPr id="6" name="object 6"/>
          <p:cNvSpPr txBox="1"/>
          <p:nvPr/>
        </p:nvSpPr>
        <p:spPr>
          <a:xfrm>
            <a:off x="716596" y="3823505"/>
            <a:ext cx="7818417" cy="474489"/>
          </a:xfrm>
          <a:prstGeom prst="rect">
            <a:avLst/>
          </a:prstGeom>
        </p:spPr>
        <p:txBody>
          <a:bodyPr vert="horz" wrap="square" lIns="0" tIns="12700" rIns="0" bIns="0" rtlCol="0">
            <a:spAutoFit/>
          </a:bodyPr>
          <a:lstStyle/>
          <a:p>
            <a:pPr marL="441325" indent="-428625">
              <a:lnSpc>
                <a:spcPct val="100000"/>
              </a:lnSpc>
              <a:spcBef>
                <a:spcPts val="100"/>
              </a:spcBef>
              <a:buChar char="•"/>
              <a:tabLst>
                <a:tab pos="441325" algn="l"/>
              </a:tabLst>
            </a:pPr>
            <a:r>
              <a:rPr lang="en-US" sz="3000" dirty="0">
                <a:solidFill>
                  <a:srgbClr val="0C0804"/>
                </a:solidFill>
                <a:latin typeface="Arial"/>
                <a:cs typeface="Arial"/>
              </a:rPr>
              <a:t>Manage/supervise</a:t>
            </a:r>
            <a:r>
              <a:rPr lang="en-US" sz="3000" spc="-110" dirty="0">
                <a:solidFill>
                  <a:srgbClr val="0C0804"/>
                </a:solidFill>
                <a:latin typeface="Arial"/>
                <a:cs typeface="Arial"/>
              </a:rPr>
              <a:t> C</a:t>
            </a:r>
            <a:r>
              <a:rPr lang="en-US" sz="3000" dirty="0">
                <a:solidFill>
                  <a:srgbClr val="0C0804"/>
                </a:solidFill>
                <a:latin typeface="Arial"/>
                <a:cs typeface="Arial"/>
              </a:rPr>
              <a:t>hapter</a:t>
            </a:r>
            <a:r>
              <a:rPr lang="en-US" sz="3000" spc="-50" dirty="0">
                <a:solidFill>
                  <a:srgbClr val="0C0804"/>
                </a:solidFill>
                <a:latin typeface="Arial"/>
                <a:cs typeface="Arial"/>
              </a:rPr>
              <a:t> </a:t>
            </a:r>
            <a:r>
              <a:rPr lang="en-US" sz="3000" dirty="0">
                <a:solidFill>
                  <a:srgbClr val="0C0804"/>
                </a:solidFill>
                <a:latin typeface="Arial"/>
                <a:cs typeface="Arial"/>
              </a:rPr>
              <a:t>financial</a:t>
            </a:r>
            <a:r>
              <a:rPr lang="en-US" sz="3000" spc="-85" dirty="0">
                <a:solidFill>
                  <a:srgbClr val="0C0804"/>
                </a:solidFill>
                <a:latin typeface="Arial"/>
                <a:cs typeface="Arial"/>
              </a:rPr>
              <a:t> </a:t>
            </a:r>
            <a:r>
              <a:rPr lang="en-US" sz="3000" spc="-10" dirty="0">
                <a:solidFill>
                  <a:srgbClr val="0C0804"/>
                </a:solidFill>
                <a:latin typeface="Arial"/>
                <a:cs typeface="Arial"/>
              </a:rPr>
              <a:t>efforts</a:t>
            </a:r>
            <a:endParaRPr sz="3000" dirty="0">
              <a:latin typeface="Arial"/>
              <a:cs typeface="Arial"/>
            </a:endParaRPr>
          </a:p>
        </p:txBody>
      </p:sp>
      <p:sp>
        <p:nvSpPr>
          <p:cNvPr id="7" name="object 7"/>
          <p:cNvSpPr txBox="1"/>
          <p:nvPr/>
        </p:nvSpPr>
        <p:spPr>
          <a:xfrm>
            <a:off x="716597" y="4729794"/>
            <a:ext cx="7987344" cy="1398270"/>
          </a:xfrm>
          <a:prstGeom prst="rect">
            <a:avLst/>
          </a:prstGeom>
        </p:spPr>
        <p:txBody>
          <a:bodyPr vert="horz" wrap="square" lIns="0" tIns="12700" rIns="0" bIns="0" rtlCol="0">
            <a:spAutoFit/>
          </a:bodyPr>
          <a:lstStyle/>
          <a:p>
            <a:pPr marL="441325" marR="5080" indent="-429259">
              <a:lnSpc>
                <a:spcPct val="100000"/>
              </a:lnSpc>
              <a:spcBef>
                <a:spcPts val="100"/>
              </a:spcBef>
              <a:buChar char="•"/>
              <a:tabLst>
                <a:tab pos="441325" algn="l"/>
              </a:tabLst>
            </a:pPr>
            <a:r>
              <a:rPr lang="en-US" sz="3000" dirty="0">
                <a:solidFill>
                  <a:srgbClr val="0C0804"/>
                </a:solidFill>
                <a:latin typeface="Arial"/>
                <a:cs typeface="Arial"/>
              </a:rPr>
              <a:t>Maintain</a:t>
            </a:r>
            <a:r>
              <a:rPr lang="en-US" sz="3000" spc="-100" dirty="0">
                <a:solidFill>
                  <a:srgbClr val="0C0804"/>
                </a:solidFill>
                <a:latin typeface="Arial"/>
                <a:cs typeface="Arial"/>
              </a:rPr>
              <a:t> </a:t>
            </a:r>
            <a:r>
              <a:rPr lang="en-US" sz="3000" dirty="0">
                <a:solidFill>
                  <a:srgbClr val="0C0804"/>
                </a:solidFill>
                <a:latin typeface="Arial"/>
                <a:cs typeface="Arial"/>
              </a:rPr>
              <a:t>proper</a:t>
            </a:r>
            <a:r>
              <a:rPr lang="en-US" sz="3000" spc="-45" dirty="0">
                <a:solidFill>
                  <a:srgbClr val="0C0804"/>
                </a:solidFill>
                <a:latin typeface="Arial"/>
                <a:cs typeface="Arial"/>
              </a:rPr>
              <a:t> </a:t>
            </a:r>
            <a:r>
              <a:rPr lang="en-US" sz="3000" dirty="0">
                <a:solidFill>
                  <a:srgbClr val="0C0804"/>
                </a:solidFill>
                <a:latin typeface="Arial"/>
                <a:cs typeface="Arial"/>
              </a:rPr>
              <a:t>accounting</a:t>
            </a:r>
            <a:r>
              <a:rPr lang="en-US" sz="3000" spc="-50" dirty="0">
                <a:solidFill>
                  <a:srgbClr val="0C0804"/>
                </a:solidFill>
                <a:latin typeface="Arial"/>
                <a:cs typeface="Arial"/>
              </a:rPr>
              <a:t> </a:t>
            </a:r>
            <a:r>
              <a:rPr lang="en-US" sz="3000" dirty="0">
                <a:solidFill>
                  <a:srgbClr val="0C0804"/>
                </a:solidFill>
                <a:latin typeface="Arial"/>
                <a:cs typeface="Arial"/>
              </a:rPr>
              <a:t>procedures</a:t>
            </a:r>
            <a:r>
              <a:rPr lang="en-US" sz="3000" spc="-30" dirty="0">
                <a:solidFill>
                  <a:srgbClr val="0C0804"/>
                </a:solidFill>
                <a:latin typeface="Arial"/>
                <a:cs typeface="Arial"/>
              </a:rPr>
              <a:t> </a:t>
            </a:r>
            <a:r>
              <a:rPr lang="en-US" sz="3000" spc="-25" dirty="0">
                <a:solidFill>
                  <a:srgbClr val="0C0804"/>
                </a:solidFill>
                <a:latin typeface="Arial"/>
                <a:cs typeface="Arial"/>
              </a:rPr>
              <a:t>for </a:t>
            </a:r>
            <a:r>
              <a:rPr lang="en-US" sz="3000" dirty="0">
                <a:solidFill>
                  <a:srgbClr val="0C0804"/>
                </a:solidFill>
                <a:latin typeface="Arial"/>
                <a:cs typeface="Arial"/>
              </a:rPr>
              <a:t>receipt</a:t>
            </a:r>
            <a:r>
              <a:rPr lang="en-US" sz="3000" spc="-70" dirty="0">
                <a:solidFill>
                  <a:srgbClr val="0C0804"/>
                </a:solidFill>
                <a:latin typeface="Arial"/>
                <a:cs typeface="Arial"/>
              </a:rPr>
              <a:t> </a:t>
            </a:r>
            <a:r>
              <a:rPr lang="en-US" sz="3000" dirty="0">
                <a:solidFill>
                  <a:srgbClr val="0C0804"/>
                </a:solidFill>
                <a:latin typeface="Arial"/>
                <a:cs typeface="Arial"/>
              </a:rPr>
              <a:t>and handling of</a:t>
            </a:r>
            <a:r>
              <a:rPr lang="en-US" sz="3000" spc="-60" dirty="0">
                <a:solidFill>
                  <a:srgbClr val="0C0804"/>
                </a:solidFill>
                <a:latin typeface="Arial"/>
                <a:cs typeface="Arial"/>
              </a:rPr>
              <a:t> </a:t>
            </a:r>
            <a:r>
              <a:rPr lang="en-US" sz="3000" dirty="0">
                <a:solidFill>
                  <a:srgbClr val="0C0804"/>
                </a:solidFill>
                <a:latin typeface="Arial"/>
                <a:cs typeface="Arial"/>
              </a:rPr>
              <a:t>funds,</a:t>
            </a:r>
            <a:r>
              <a:rPr lang="en-US" sz="3000" spc="-60" dirty="0">
                <a:solidFill>
                  <a:srgbClr val="0C0804"/>
                </a:solidFill>
                <a:latin typeface="Arial"/>
                <a:cs typeface="Arial"/>
              </a:rPr>
              <a:t> </a:t>
            </a:r>
            <a:r>
              <a:rPr lang="en-US" sz="3000" spc="-10" dirty="0">
                <a:solidFill>
                  <a:srgbClr val="0C0804"/>
                </a:solidFill>
                <a:latin typeface="Arial"/>
                <a:cs typeface="Arial"/>
              </a:rPr>
              <a:t>financial </a:t>
            </a:r>
            <a:r>
              <a:rPr lang="en-US" sz="3000" dirty="0">
                <a:solidFill>
                  <a:srgbClr val="0C0804"/>
                </a:solidFill>
                <a:latin typeface="Arial"/>
                <a:cs typeface="Arial"/>
              </a:rPr>
              <a:t>records,</a:t>
            </a:r>
            <a:r>
              <a:rPr lang="en-US" sz="3000" spc="-10" dirty="0">
                <a:solidFill>
                  <a:srgbClr val="0C0804"/>
                </a:solidFill>
                <a:latin typeface="Arial"/>
                <a:cs typeface="Arial"/>
              </a:rPr>
              <a:t> </a:t>
            </a:r>
            <a:r>
              <a:rPr lang="en-US" sz="3000" dirty="0">
                <a:solidFill>
                  <a:srgbClr val="0C0804"/>
                </a:solidFill>
                <a:latin typeface="Arial"/>
                <a:cs typeface="Arial"/>
              </a:rPr>
              <a:t>and</a:t>
            </a:r>
            <a:r>
              <a:rPr lang="en-US" sz="3000" spc="-80" dirty="0">
                <a:solidFill>
                  <a:srgbClr val="0C0804"/>
                </a:solidFill>
                <a:latin typeface="Arial"/>
                <a:cs typeface="Arial"/>
              </a:rPr>
              <a:t> </a:t>
            </a:r>
            <a:r>
              <a:rPr lang="en-US" sz="3000" dirty="0">
                <a:solidFill>
                  <a:srgbClr val="0C0804"/>
                </a:solidFill>
                <a:latin typeface="Arial"/>
                <a:cs typeface="Arial"/>
              </a:rPr>
              <a:t>paying</a:t>
            </a:r>
            <a:r>
              <a:rPr lang="en-US" sz="3000" spc="-80" dirty="0">
                <a:solidFill>
                  <a:srgbClr val="0C0804"/>
                </a:solidFill>
                <a:latin typeface="Arial"/>
                <a:cs typeface="Arial"/>
              </a:rPr>
              <a:t> </a:t>
            </a:r>
            <a:r>
              <a:rPr lang="en-US" sz="3000" dirty="0">
                <a:solidFill>
                  <a:srgbClr val="0C0804"/>
                </a:solidFill>
                <a:latin typeface="Arial"/>
                <a:cs typeface="Arial"/>
              </a:rPr>
              <a:t>authorized</a:t>
            </a:r>
            <a:r>
              <a:rPr lang="en-US" sz="3000" spc="-80" dirty="0">
                <a:solidFill>
                  <a:srgbClr val="0C0804"/>
                </a:solidFill>
                <a:latin typeface="Arial"/>
                <a:cs typeface="Arial"/>
              </a:rPr>
              <a:t> </a:t>
            </a:r>
            <a:r>
              <a:rPr lang="en-US" sz="3000" spc="-10" dirty="0">
                <a:solidFill>
                  <a:srgbClr val="0C0804"/>
                </a:solidFill>
                <a:latin typeface="Arial"/>
                <a:cs typeface="Arial"/>
              </a:rPr>
              <a:t>invoices</a:t>
            </a:r>
            <a:endParaRPr sz="3000" dirty="0">
              <a:latin typeface="Arial"/>
              <a:cs typeface="Arial"/>
            </a:endParaRPr>
          </a:p>
        </p:txBody>
      </p:sp>
      <p:sp>
        <p:nvSpPr>
          <p:cNvPr id="8" name="object 8"/>
          <p:cNvSpPr txBox="1"/>
          <p:nvPr/>
        </p:nvSpPr>
        <p:spPr>
          <a:xfrm>
            <a:off x="716596" y="6559864"/>
            <a:ext cx="7987343" cy="1398270"/>
          </a:xfrm>
          <a:prstGeom prst="rect">
            <a:avLst/>
          </a:prstGeom>
        </p:spPr>
        <p:txBody>
          <a:bodyPr vert="horz" wrap="square" lIns="0" tIns="12700" rIns="0" bIns="0" rtlCol="0">
            <a:spAutoFit/>
          </a:bodyPr>
          <a:lstStyle/>
          <a:p>
            <a:pPr marL="441325" marR="5080" indent="-429259">
              <a:lnSpc>
                <a:spcPct val="100000"/>
              </a:lnSpc>
              <a:spcBef>
                <a:spcPts val="100"/>
              </a:spcBef>
              <a:buChar char="•"/>
              <a:tabLst>
                <a:tab pos="441325" algn="l"/>
              </a:tabLst>
            </a:pPr>
            <a:r>
              <a:rPr lang="en-US" sz="3000" dirty="0">
                <a:solidFill>
                  <a:srgbClr val="0C0804"/>
                </a:solidFill>
                <a:latin typeface="Arial"/>
                <a:cs typeface="Arial"/>
              </a:rPr>
              <a:t>Ensure</a:t>
            </a:r>
            <a:r>
              <a:rPr lang="en-US" sz="3000" spc="-15" dirty="0">
                <a:solidFill>
                  <a:srgbClr val="0C0804"/>
                </a:solidFill>
                <a:latin typeface="Arial"/>
                <a:cs typeface="Arial"/>
              </a:rPr>
              <a:t> </a:t>
            </a:r>
            <a:r>
              <a:rPr lang="en-US" sz="3000" dirty="0">
                <a:solidFill>
                  <a:srgbClr val="0C0804"/>
                </a:solidFill>
                <a:latin typeface="Arial"/>
                <a:cs typeface="Arial"/>
              </a:rPr>
              <a:t>safekeeping</a:t>
            </a:r>
            <a:r>
              <a:rPr lang="en-US" sz="3000" spc="-85" dirty="0">
                <a:solidFill>
                  <a:srgbClr val="0C0804"/>
                </a:solidFill>
                <a:latin typeface="Arial"/>
                <a:cs typeface="Arial"/>
              </a:rPr>
              <a:t> </a:t>
            </a:r>
            <a:r>
              <a:rPr lang="en-US" sz="3000" dirty="0">
                <a:solidFill>
                  <a:srgbClr val="0C0804"/>
                </a:solidFill>
                <a:latin typeface="Arial"/>
                <a:cs typeface="Arial"/>
              </a:rPr>
              <a:t>of</a:t>
            </a:r>
            <a:r>
              <a:rPr lang="en-US" sz="3000" spc="-5" dirty="0">
                <a:solidFill>
                  <a:srgbClr val="0C0804"/>
                </a:solidFill>
                <a:latin typeface="Arial"/>
                <a:cs typeface="Arial"/>
              </a:rPr>
              <a:t> C</a:t>
            </a:r>
            <a:r>
              <a:rPr lang="en-US" sz="3000" dirty="0">
                <a:solidFill>
                  <a:srgbClr val="0C0804"/>
                </a:solidFill>
                <a:latin typeface="Arial"/>
                <a:cs typeface="Arial"/>
              </a:rPr>
              <a:t>hapter</a:t>
            </a:r>
            <a:r>
              <a:rPr lang="en-US" sz="3000" spc="-15" dirty="0">
                <a:solidFill>
                  <a:srgbClr val="0C0804"/>
                </a:solidFill>
                <a:latin typeface="Arial"/>
                <a:cs typeface="Arial"/>
              </a:rPr>
              <a:t> </a:t>
            </a:r>
            <a:r>
              <a:rPr lang="en-US" sz="3000" dirty="0">
                <a:solidFill>
                  <a:srgbClr val="0C0804"/>
                </a:solidFill>
                <a:latin typeface="Arial"/>
                <a:cs typeface="Arial"/>
              </a:rPr>
              <a:t>funds</a:t>
            </a:r>
            <a:r>
              <a:rPr lang="en-US" sz="3000" spc="-70" dirty="0">
                <a:solidFill>
                  <a:srgbClr val="0C0804"/>
                </a:solidFill>
                <a:latin typeface="Arial"/>
                <a:cs typeface="Arial"/>
              </a:rPr>
              <a:t> </a:t>
            </a:r>
            <a:r>
              <a:rPr lang="en-US" sz="3000" spc="-35" dirty="0">
                <a:solidFill>
                  <a:srgbClr val="0C0804"/>
                </a:solidFill>
                <a:latin typeface="Arial"/>
                <a:cs typeface="Arial"/>
              </a:rPr>
              <a:t>in </a:t>
            </a:r>
            <a:r>
              <a:rPr lang="en-US" sz="3000" dirty="0">
                <a:solidFill>
                  <a:srgbClr val="0C0804"/>
                </a:solidFill>
                <a:latin typeface="Arial"/>
                <a:cs typeface="Arial"/>
              </a:rPr>
              <a:t>such</a:t>
            </a:r>
            <a:r>
              <a:rPr lang="en-US" sz="3000" spc="-10" dirty="0">
                <a:solidFill>
                  <a:srgbClr val="0C0804"/>
                </a:solidFill>
                <a:latin typeface="Arial"/>
                <a:cs typeface="Arial"/>
              </a:rPr>
              <a:t> </a:t>
            </a:r>
            <a:r>
              <a:rPr lang="en-US" sz="3000" dirty="0">
                <a:solidFill>
                  <a:srgbClr val="0C0804"/>
                </a:solidFill>
                <a:latin typeface="Arial"/>
                <a:cs typeface="Arial"/>
              </a:rPr>
              <a:t>banks,</a:t>
            </a:r>
            <a:r>
              <a:rPr lang="en-US" sz="3000" spc="-85" dirty="0">
                <a:solidFill>
                  <a:srgbClr val="0C0804"/>
                </a:solidFill>
                <a:latin typeface="Arial"/>
                <a:cs typeface="Arial"/>
              </a:rPr>
              <a:t> </a:t>
            </a:r>
            <a:r>
              <a:rPr lang="en-US" sz="3000" dirty="0">
                <a:solidFill>
                  <a:srgbClr val="0C0804"/>
                </a:solidFill>
                <a:latin typeface="Arial"/>
                <a:cs typeface="Arial"/>
              </a:rPr>
              <a:t>trust</a:t>
            </a:r>
            <a:r>
              <a:rPr lang="en-US" sz="3000" spc="-70" dirty="0">
                <a:solidFill>
                  <a:srgbClr val="0C0804"/>
                </a:solidFill>
                <a:latin typeface="Arial"/>
                <a:cs typeface="Arial"/>
              </a:rPr>
              <a:t> </a:t>
            </a:r>
            <a:r>
              <a:rPr lang="en-US" sz="3000" dirty="0">
                <a:solidFill>
                  <a:srgbClr val="0C0804"/>
                </a:solidFill>
                <a:latin typeface="Arial"/>
                <a:cs typeface="Arial"/>
              </a:rPr>
              <a:t>companies, </a:t>
            </a:r>
            <a:r>
              <a:rPr lang="en-US" sz="3000" spc="-10" dirty="0">
                <a:solidFill>
                  <a:srgbClr val="0C0804"/>
                </a:solidFill>
                <a:latin typeface="Arial"/>
                <a:cs typeface="Arial"/>
              </a:rPr>
              <a:t>and/or </a:t>
            </a:r>
            <a:r>
              <a:rPr lang="en-US" sz="3000" dirty="0">
                <a:solidFill>
                  <a:srgbClr val="0C0804"/>
                </a:solidFill>
                <a:latin typeface="Arial"/>
                <a:cs typeface="Arial"/>
              </a:rPr>
              <a:t>investments</a:t>
            </a:r>
            <a:r>
              <a:rPr lang="en-US" sz="3000" spc="-50" dirty="0">
                <a:solidFill>
                  <a:srgbClr val="0C0804"/>
                </a:solidFill>
                <a:latin typeface="Arial"/>
                <a:cs typeface="Arial"/>
              </a:rPr>
              <a:t> </a:t>
            </a:r>
            <a:r>
              <a:rPr lang="en-US" sz="3000" dirty="0">
                <a:solidFill>
                  <a:srgbClr val="0C0804"/>
                </a:solidFill>
                <a:latin typeface="Arial"/>
                <a:cs typeface="Arial"/>
              </a:rPr>
              <a:t>as</a:t>
            </a:r>
            <a:r>
              <a:rPr lang="en-US" sz="3000" spc="-45" dirty="0">
                <a:solidFill>
                  <a:srgbClr val="0C0804"/>
                </a:solidFill>
                <a:latin typeface="Arial"/>
                <a:cs typeface="Arial"/>
              </a:rPr>
              <a:t> </a:t>
            </a:r>
            <a:r>
              <a:rPr lang="en-US" sz="3000" dirty="0">
                <a:solidFill>
                  <a:srgbClr val="0C0804"/>
                </a:solidFill>
                <a:latin typeface="Arial"/>
                <a:cs typeface="Arial"/>
              </a:rPr>
              <a:t>approved</a:t>
            </a:r>
            <a:r>
              <a:rPr lang="en-US" sz="3000" spc="-60" dirty="0">
                <a:solidFill>
                  <a:srgbClr val="0C0804"/>
                </a:solidFill>
                <a:latin typeface="Arial"/>
                <a:cs typeface="Arial"/>
              </a:rPr>
              <a:t> </a:t>
            </a:r>
            <a:r>
              <a:rPr lang="en-US" sz="3000" dirty="0">
                <a:solidFill>
                  <a:srgbClr val="0C0804"/>
                </a:solidFill>
                <a:latin typeface="Arial"/>
                <a:cs typeface="Arial"/>
              </a:rPr>
              <a:t>by</a:t>
            </a:r>
            <a:r>
              <a:rPr lang="en-US" sz="3000" spc="25" dirty="0">
                <a:solidFill>
                  <a:srgbClr val="0C0804"/>
                </a:solidFill>
                <a:latin typeface="Arial"/>
                <a:cs typeface="Arial"/>
              </a:rPr>
              <a:t> </a:t>
            </a:r>
            <a:r>
              <a:rPr lang="en-US" sz="3000" dirty="0">
                <a:solidFill>
                  <a:srgbClr val="0C0804"/>
                </a:solidFill>
                <a:latin typeface="Arial"/>
                <a:cs typeface="Arial"/>
              </a:rPr>
              <a:t>the</a:t>
            </a:r>
            <a:r>
              <a:rPr lang="en-US" sz="3000" spc="-65" dirty="0">
                <a:solidFill>
                  <a:srgbClr val="0C0804"/>
                </a:solidFill>
                <a:latin typeface="Arial"/>
                <a:cs typeface="Arial"/>
              </a:rPr>
              <a:t> </a:t>
            </a:r>
            <a:r>
              <a:rPr lang="en-US" sz="3000" spc="-25" dirty="0">
                <a:solidFill>
                  <a:srgbClr val="0C0804"/>
                </a:solidFill>
                <a:latin typeface="Arial"/>
                <a:cs typeface="Arial"/>
              </a:rPr>
              <a:t>BOD</a:t>
            </a:r>
            <a:endParaRPr sz="3000" dirty="0">
              <a:latin typeface="Arial"/>
              <a:cs typeface="Arial"/>
            </a:endParaRPr>
          </a:p>
        </p:txBody>
      </p:sp>
      <p:sp>
        <p:nvSpPr>
          <p:cNvPr id="9" name="object 9"/>
          <p:cNvSpPr txBox="1"/>
          <p:nvPr/>
        </p:nvSpPr>
        <p:spPr>
          <a:xfrm>
            <a:off x="716597" y="8389934"/>
            <a:ext cx="7987346" cy="941069"/>
          </a:xfrm>
          <a:prstGeom prst="rect">
            <a:avLst/>
          </a:prstGeom>
        </p:spPr>
        <p:txBody>
          <a:bodyPr vert="horz" wrap="square" lIns="0" tIns="12700" rIns="0" bIns="0" rtlCol="0">
            <a:spAutoFit/>
          </a:bodyPr>
          <a:lstStyle/>
          <a:p>
            <a:pPr marL="441325" marR="5080" indent="-429259">
              <a:lnSpc>
                <a:spcPct val="100000"/>
              </a:lnSpc>
              <a:spcBef>
                <a:spcPts val="100"/>
              </a:spcBef>
              <a:buChar char="•"/>
              <a:tabLst>
                <a:tab pos="441325" algn="l"/>
              </a:tabLst>
            </a:pPr>
            <a:r>
              <a:rPr lang="en-US" sz="3000" dirty="0">
                <a:solidFill>
                  <a:srgbClr val="0C0804"/>
                </a:solidFill>
                <a:latin typeface="Arial"/>
                <a:cs typeface="Arial"/>
              </a:rPr>
              <a:t>Renew</a:t>
            </a:r>
            <a:r>
              <a:rPr lang="en-US" sz="3000" spc="-50" dirty="0">
                <a:solidFill>
                  <a:srgbClr val="0C0804"/>
                </a:solidFill>
                <a:latin typeface="Arial"/>
                <a:cs typeface="Arial"/>
              </a:rPr>
              <a:t> </a:t>
            </a:r>
            <a:r>
              <a:rPr lang="en-US" sz="3000" dirty="0">
                <a:solidFill>
                  <a:srgbClr val="0C0804"/>
                </a:solidFill>
                <a:latin typeface="Arial"/>
                <a:cs typeface="Arial"/>
              </a:rPr>
              <a:t>all</a:t>
            </a:r>
            <a:r>
              <a:rPr lang="en-US" sz="3000" spc="-45" dirty="0">
                <a:solidFill>
                  <a:srgbClr val="0C0804"/>
                </a:solidFill>
                <a:latin typeface="Arial"/>
                <a:cs typeface="Arial"/>
              </a:rPr>
              <a:t> </a:t>
            </a:r>
            <a:r>
              <a:rPr lang="en-US" sz="3000" dirty="0">
                <a:solidFill>
                  <a:srgbClr val="0C0804"/>
                </a:solidFill>
                <a:latin typeface="Arial"/>
                <a:cs typeface="Arial"/>
              </a:rPr>
              <a:t>permits</a:t>
            </a:r>
            <a:r>
              <a:rPr lang="en-US" sz="3000" spc="10" dirty="0">
                <a:solidFill>
                  <a:srgbClr val="0C0804"/>
                </a:solidFill>
                <a:latin typeface="Arial"/>
                <a:cs typeface="Arial"/>
              </a:rPr>
              <a:t> </a:t>
            </a:r>
            <a:r>
              <a:rPr lang="en-US" sz="3000" dirty="0">
                <a:solidFill>
                  <a:srgbClr val="0C0804"/>
                </a:solidFill>
                <a:latin typeface="Arial"/>
                <a:cs typeface="Arial"/>
              </a:rPr>
              <a:t>and</a:t>
            </a:r>
            <a:r>
              <a:rPr lang="en-US" sz="3000" spc="-75" dirty="0">
                <a:solidFill>
                  <a:srgbClr val="0C0804"/>
                </a:solidFill>
                <a:latin typeface="Arial"/>
                <a:cs typeface="Arial"/>
              </a:rPr>
              <a:t> </a:t>
            </a:r>
            <a:r>
              <a:rPr lang="en-US" sz="3000" dirty="0">
                <a:solidFill>
                  <a:srgbClr val="0C0804"/>
                </a:solidFill>
                <a:latin typeface="Arial"/>
                <a:cs typeface="Arial"/>
              </a:rPr>
              <a:t>authorized </a:t>
            </a:r>
            <a:r>
              <a:rPr lang="en-US" sz="3000" spc="-20" dirty="0">
                <a:solidFill>
                  <a:srgbClr val="0C0804"/>
                </a:solidFill>
                <a:latin typeface="Arial"/>
                <a:cs typeface="Arial"/>
              </a:rPr>
              <a:t>post </a:t>
            </a:r>
            <a:r>
              <a:rPr lang="en-US" sz="3000" dirty="0">
                <a:solidFill>
                  <a:srgbClr val="0C0804"/>
                </a:solidFill>
                <a:latin typeface="Arial"/>
                <a:cs typeface="Arial"/>
              </a:rPr>
              <a:t>office</a:t>
            </a:r>
            <a:r>
              <a:rPr lang="en-US" sz="3000" spc="-75" dirty="0">
                <a:solidFill>
                  <a:srgbClr val="0C0804"/>
                </a:solidFill>
                <a:latin typeface="Arial"/>
                <a:cs typeface="Arial"/>
              </a:rPr>
              <a:t> </a:t>
            </a:r>
            <a:r>
              <a:rPr lang="en-US" sz="3000" dirty="0">
                <a:solidFill>
                  <a:srgbClr val="0C0804"/>
                </a:solidFill>
                <a:latin typeface="Arial"/>
                <a:cs typeface="Arial"/>
              </a:rPr>
              <a:t>boxes, if</a:t>
            </a:r>
            <a:r>
              <a:rPr lang="en-US" sz="3000" spc="-70" dirty="0">
                <a:solidFill>
                  <a:srgbClr val="0C0804"/>
                </a:solidFill>
                <a:latin typeface="Arial"/>
                <a:cs typeface="Arial"/>
              </a:rPr>
              <a:t> </a:t>
            </a:r>
            <a:r>
              <a:rPr lang="en-US" sz="3000" spc="-25" dirty="0">
                <a:solidFill>
                  <a:srgbClr val="0C0804"/>
                </a:solidFill>
                <a:latin typeface="Arial"/>
                <a:cs typeface="Arial"/>
              </a:rPr>
              <a:t>any</a:t>
            </a:r>
            <a:endParaRPr sz="3000" dirty="0">
              <a:latin typeface="Arial"/>
              <a:cs typeface="Arial"/>
            </a:endParaRPr>
          </a:p>
        </p:txBody>
      </p:sp>
      <p:sp>
        <p:nvSpPr>
          <p:cNvPr id="10" name="object 10"/>
          <p:cNvSpPr txBox="1"/>
          <p:nvPr/>
        </p:nvSpPr>
        <p:spPr>
          <a:xfrm>
            <a:off x="9503409" y="2450000"/>
            <a:ext cx="7936230" cy="941069"/>
          </a:xfrm>
          <a:prstGeom prst="rect">
            <a:avLst/>
          </a:prstGeom>
        </p:spPr>
        <p:txBody>
          <a:bodyPr vert="horz" wrap="square" lIns="0" tIns="12700" rIns="0" bIns="0" rtlCol="0">
            <a:spAutoFit/>
          </a:bodyPr>
          <a:lstStyle/>
          <a:p>
            <a:pPr marL="355600" marR="5080" indent="-343535">
              <a:lnSpc>
                <a:spcPct val="100000"/>
              </a:lnSpc>
              <a:spcBef>
                <a:spcPts val="100"/>
              </a:spcBef>
              <a:buChar char="•"/>
              <a:tabLst>
                <a:tab pos="355600" algn="l"/>
              </a:tabLst>
            </a:pPr>
            <a:r>
              <a:rPr lang="en-US" sz="3000" dirty="0">
                <a:solidFill>
                  <a:srgbClr val="0C0804"/>
                </a:solidFill>
                <a:latin typeface="Arial"/>
                <a:cs typeface="Arial"/>
              </a:rPr>
              <a:t>Prepare</a:t>
            </a:r>
            <a:r>
              <a:rPr lang="en-US" sz="3000" spc="-90" dirty="0">
                <a:solidFill>
                  <a:srgbClr val="0C0804"/>
                </a:solidFill>
                <a:latin typeface="Arial"/>
                <a:cs typeface="Arial"/>
              </a:rPr>
              <a:t> </a:t>
            </a:r>
            <a:r>
              <a:rPr lang="en-US" sz="3000" dirty="0">
                <a:solidFill>
                  <a:srgbClr val="0C0804"/>
                </a:solidFill>
                <a:latin typeface="Arial"/>
                <a:cs typeface="Arial"/>
              </a:rPr>
              <a:t>annual</a:t>
            </a:r>
            <a:r>
              <a:rPr lang="en-US" sz="3000" spc="-65" dirty="0">
                <a:solidFill>
                  <a:srgbClr val="0C0804"/>
                </a:solidFill>
                <a:latin typeface="Arial"/>
                <a:cs typeface="Arial"/>
              </a:rPr>
              <a:t> </a:t>
            </a:r>
            <a:r>
              <a:rPr lang="en-US" sz="3000" dirty="0">
                <a:solidFill>
                  <a:srgbClr val="0C0804"/>
                </a:solidFill>
                <a:latin typeface="Arial"/>
                <a:cs typeface="Arial"/>
              </a:rPr>
              <a:t>operating</a:t>
            </a:r>
            <a:r>
              <a:rPr lang="en-US" sz="3000" spc="-20" dirty="0">
                <a:solidFill>
                  <a:srgbClr val="0C0804"/>
                </a:solidFill>
                <a:latin typeface="Arial"/>
                <a:cs typeface="Arial"/>
              </a:rPr>
              <a:t> </a:t>
            </a:r>
            <a:r>
              <a:rPr lang="en-US" sz="3000" dirty="0">
                <a:solidFill>
                  <a:srgbClr val="0C0804"/>
                </a:solidFill>
                <a:latin typeface="Arial"/>
                <a:cs typeface="Arial"/>
              </a:rPr>
              <a:t>budget</a:t>
            </a:r>
            <a:r>
              <a:rPr lang="en-US" sz="3000" spc="-10" dirty="0">
                <a:solidFill>
                  <a:srgbClr val="0C0804"/>
                </a:solidFill>
                <a:latin typeface="Arial"/>
                <a:cs typeface="Arial"/>
              </a:rPr>
              <a:t> </a:t>
            </a:r>
            <a:r>
              <a:rPr lang="en-US" sz="3000" dirty="0">
                <a:solidFill>
                  <a:srgbClr val="0C0804"/>
                </a:solidFill>
                <a:latin typeface="Arial"/>
                <a:cs typeface="Arial"/>
              </a:rPr>
              <a:t>and</a:t>
            </a:r>
            <a:r>
              <a:rPr lang="en-US" sz="3000" spc="-90" dirty="0">
                <a:solidFill>
                  <a:srgbClr val="0C0804"/>
                </a:solidFill>
                <a:latin typeface="Arial"/>
                <a:cs typeface="Arial"/>
              </a:rPr>
              <a:t> </a:t>
            </a:r>
            <a:r>
              <a:rPr lang="en-US" sz="3000" spc="-10" dirty="0">
                <a:solidFill>
                  <a:srgbClr val="0C0804"/>
                </a:solidFill>
                <a:latin typeface="Arial"/>
                <a:cs typeface="Arial"/>
              </a:rPr>
              <a:t>ensure </a:t>
            </a:r>
            <a:r>
              <a:rPr lang="en-US" sz="3000" dirty="0">
                <a:solidFill>
                  <a:srgbClr val="0C0804"/>
                </a:solidFill>
                <a:latin typeface="Arial"/>
                <a:cs typeface="Arial"/>
              </a:rPr>
              <a:t>compliance</a:t>
            </a:r>
            <a:r>
              <a:rPr lang="en-US" sz="3000" spc="-90" dirty="0">
                <a:solidFill>
                  <a:srgbClr val="0C0804"/>
                </a:solidFill>
                <a:latin typeface="Arial"/>
                <a:cs typeface="Arial"/>
              </a:rPr>
              <a:t> </a:t>
            </a:r>
            <a:r>
              <a:rPr lang="en-US" sz="3000" dirty="0">
                <a:solidFill>
                  <a:srgbClr val="0C0804"/>
                </a:solidFill>
                <a:latin typeface="Arial"/>
                <a:cs typeface="Arial"/>
              </a:rPr>
              <a:t>once</a:t>
            </a:r>
            <a:r>
              <a:rPr lang="en-US" sz="3000" spc="-15" dirty="0">
                <a:solidFill>
                  <a:srgbClr val="0C0804"/>
                </a:solidFill>
                <a:latin typeface="Arial"/>
                <a:cs typeface="Arial"/>
              </a:rPr>
              <a:t> </a:t>
            </a:r>
            <a:r>
              <a:rPr lang="en-US" sz="3000" dirty="0">
                <a:solidFill>
                  <a:srgbClr val="0C0804"/>
                </a:solidFill>
                <a:latin typeface="Arial"/>
                <a:cs typeface="Arial"/>
              </a:rPr>
              <a:t>approved</a:t>
            </a:r>
            <a:r>
              <a:rPr lang="en-US" sz="3000" spc="-80" dirty="0">
                <a:solidFill>
                  <a:srgbClr val="0C0804"/>
                </a:solidFill>
                <a:latin typeface="Arial"/>
                <a:cs typeface="Arial"/>
              </a:rPr>
              <a:t> </a:t>
            </a:r>
            <a:r>
              <a:rPr lang="en-US" sz="3000" dirty="0">
                <a:solidFill>
                  <a:srgbClr val="0C0804"/>
                </a:solidFill>
                <a:latin typeface="Arial"/>
                <a:cs typeface="Arial"/>
              </a:rPr>
              <a:t>by the</a:t>
            </a:r>
            <a:r>
              <a:rPr lang="en-US" sz="3000" spc="-80" dirty="0">
                <a:solidFill>
                  <a:srgbClr val="0C0804"/>
                </a:solidFill>
                <a:latin typeface="Arial"/>
                <a:cs typeface="Arial"/>
              </a:rPr>
              <a:t> </a:t>
            </a:r>
            <a:r>
              <a:rPr lang="en-US" sz="3000" spc="-10" dirty="0">
                <a:solidFill>
                  <a:srgbClr val="0C0804"/>
                </a:solidFill>
                <a:latin typeface="Arial"/>
                <a:cs typeface="Arial"/>
              </a:rPr>
              <a:t>Board</a:t>
            </a:r>
            <a:endParaRPr sz="3000" dirty="0">
              <a:latin typeface="Arial"/>
              <a:cs typeface="Arial"/>
            </a:endParaRPr>
          </a:p>
        </p:txBody>
      </p:sp>
      <p:sp>
        <p:nvSpPr>
          <p:cNvPr id="11" name="object 11"/>
          <p:cNvSpPr txBox="1"/>
          <p:nvPr/>
        </p:nvSpPr>
        <p:spPr>
          <a:xfrm>
            <a:off x="9503408" y="3822869"/>
            <a:ext cx="7936229" cy="474489"/>
          </a:xfrm>
          <a:prstGeom prst="rect">
            <a:avLst/>
          </a:prstGeom>
        </p:spPr>
        <p:txBody>
          <a:bodyPr vert="horz" wrap="square" lIns="0" tIns="12700" rIns="0" bIns="0" rtlCol="0">
            <a:spAutoFit/>
          </a:bodyPr>
          <a:lstStyle/>
          <a:p>
            <a:pPr marL="355600" indent="-342900">
              <a:lnSpc>
                <a:spcPct val="100000"/>
              </a:lnSpc>
              <a:spcBef>
                <a:spcPts val="100"/>
              </a:spcBef>
              <a:buChar char="•"/>
              <a:tabLst>
                <a:tab pos="355600" algn="l"/>
              </a:tabLst>
            </a:pPr>
            <a:r>
              <a:rPr lang="en-US" sz="3000" dirty="0">
                <a:solidFill>
                  <a:srgbClr val="0C0804"/>
                </a:solidFill>
                <a:latin typeface="Arial"/>
                <a:cs typeface="Arial"/>
              </a:rPr>
              <a:t>Review</a:t>
            </a:r>
            <a:r>
              <a:rPr lang="en-US" sz="3000" spc="-65" dirty="0">
                <a:solidFill>
                  <a:srgbClr val="0C0804"/>
                </a:solidFill>
                <a:latin typeface="Arial"/>
                <a:cs typeface="Arial"/>
              </a:rPr>
              <a:t> </a:t>
            </a:r>
            <a:r>
              <a:rPr lang="en-US" sz="3000" dirty="0">
                <a:solidFill>
                  <a:srgbClr val="0C0804"/>
                </a:solidFill>
                <a:latin typeface="Arial"/>
                <a:cs typeface="Arial"/>
              </a:rPr>
              <a:t>the</a:t>
            </a:r>
            <a:r>
              <a:rPr lang="en-US" sz="3000" spc="-25" dirty="0">
                <a:solidFill>
                  <a:srgbClr val="0C0804"/>
                </a:solidFill>
                <a:latin typeface="Arial"/>
                <a:cs typeface="Arial"/>
              </a:rPr>
              <a:t> MPI </a:t>
            </a:r>
            <a:r>
              <a:rPr lang="en-US" sz="3000" dirty="0">
                <a:solidFill>
                  <a:srgbClr val="0C0804"/>
                </a:solidFill>
                <a:latin typeface="Arial"/>
                <a:cs typeface="Arial"/>
              </a:rPr>
              <a:t>Chapter</a:t>
            </a:r>
            <a:r>
              <a:rPr lang="en-US" sz="3000" spc="-25" dirty="0">
                <a:solidFill>
                  <a:srgbClr val="0C0804"/>
                </a:solidFill>
                <a:latin typeface="Arial"/>
                <a:cs typeface="Arial"/>
              </a:rPr>
              <a:t> </a:t>
            </a:r>
            <a:r>
              <a:rPr lang="en-US" sz="3000" dirty="0">
                <a:solidFill>
                  <a:srgbClr val="0C0804"/>
                </a:solidFill>
                <a:latin typeface="Arial"/>
                <a:cs typeface="Arial"/>
              </a:rPr>
              <a:t>Policy</a:t>
            </a:r>
            <a:r>
              <a:rPr lang="en-US" sz="3000" spc="-10" dirty="0">
                <a:solidFill>
                  <a:srgbClr val="0C0804"/>
                </a:solidFill>
                <a:latin typeface="Arial"/>
                <a:cs typeface="Arial"/>
              </a:rPr>
              <a:t> Manual</a:t>
            </a:r>
            <a:endParaRPr sz="3000" dirty="0">
              <a:latin typeface="Arial"/>
              <a:cs typeface="Arial"/>
            </a:endParaRPr>
          </a:p>
        </p:txBody>
      </p:sp>
      <p:sp>
        <p:nvSpPr>
          <p:cNvPr id="12" name="object 12"/>
          <p:cNvSpPr txBox="1"/>
          <p:nvPr/>
        </p:nvSpPr>
        <p:spPr>
          <a:xfrm>
            <a:off x="9503409" y="4729158"/>
            <a:ext cx="5924550" cy="483234"/>
          </a:xfrm>
          <a:prstGeom prst="rect">
            <a:avLst/>
          </a:prstGeom>
        </p:spPr>
        <p:txBody>
          <a:bodyPr vert="horz" wrap="square" lIns="0" tIns="12700" rIns="0" bIns="0" rtlCol="0">
            <a:spAutoFit/>
          </a:bodyPr>
          <a:lstStyle/>
          <a:p>
            <a:pPr marL="355600" indent="-342900">
              <a:lnSpc>
                <a:spcPct val="100000"/>
              </a:lnSpc>
              <a:spcBef>
                <a:spcPts val="100"/>
              </a:spcBef>
              <a:buChar char="•"/>
              <a:tabLst>
                <a:tab pos="355600" algn="l"/>
              </a:tabLst>
            </a:pPr>
            <a:r>
              <a:rPr lang="en-US" sz="3000" dirty="0">
                <a:solidFill>
                  <a:srgbClr val="0C0804"/>
                </a:solidFill>
                <a:latin typeface="Arial"/>
                <a:cs typeface="Arial"/>
              </a:rPr>
              <a:t>Prepare</a:t>
            </a:r>
            <a:r>
              <a:rPr lang="en-US" sz="3000" spc="-85" dirty="0">
                <a:solidFill>
                  <a:srgbClr val="0C0804"/>
                </a:solidFill>
                <a:latin typeface="Arial"/>
                <a:cs typeface="Arial"/>
              </a:rPr>
              <a:t> </a:t>
            </a:r>
            <a:r>
              <a:rPr lang="en-US" sz="3000" dirty="0">
                <a:solidFill>
                  <a:srgbClr val="0C0804"/>
                </a:solidFill>
                <a:latin typeface="Arial"/>
                <a:cs typeface="Arial"/>
              </a:rPr>
              <a:t>annual</a:t>
            </a:r>
            <a:r>
              <a:rPr lang="en-US" sz="3000" spc="-55" dirty="0">
                <a:solidFill>
                  <a:srgbClr val="0C0804"/>
                </a:solidFill>
                <a:latin typeface="Arial"/>
                <a:cs typeface="Arial"/>
              </a:rPr>
              <a:t> </a:t>
            </a:r>
            <a:r>
              <a:rPr lang="en-US" sz="3000" dirty="0">
                <a:solidFill>
                  <a:srgbClr val="0C0804"/>
                </a:solidFill>
                <a:latin typeface="Arial"/>
                <a:cs typeface="Arial"/>
              </a:rPr>
              <a:t>operating</a:t>
            </a:r>
            <a:r>
              <a:rPr lang="en-US" sz="3000" spc="-10" dirty="0">
                <a:solidFill>
                  <a:srgbClr val="0C0804"/>
                </a:solidFill>
                <a:latin typeface="Arial"/>
                <a:cs typeface="Arial"/>
              </a:rPr>
              <a:t> budget</a:t>
            </a:r>
            <a:endParaRPr sz="3000" dirty="0">
              <a:latin typeface="Arial"/>
              <a:cs typeface="Arial"/>
            </a:endParaRPr>
          </a:p>
        </p:txBody>
      </p:sp>
      <p:sp>
        <p:nvSpPr>
          <p:cNvPr id="13" name="object 13"/>
          <p:cNvSpPr txBox="1"/>
          <p:nvPr/>
        </p:nvSpPr>
        <p:spPr>
          <a:xfrm>
            <a:off x="9503409" y="5644192"/>
            <a:ext cx="7936228" cy="941069"/>
          </a:xfrm>
          <a:prstGeom prst="rect">
            <a:avLst/>
          </a:prstGeom>
        </p:spPr>
        <p:txBody>
          <a:bodyPr vert="horz" wrap="square" lIns="0" tIns="12700" rIns="0" bIns="0" rtlCol="0" anchor="t">
            <a:spAutoFit/>
          </a:bodyPr>
          <a:lstStyle/>
          <a:p>
            <a:pPr marL="355600" marR="5080" indent="-343535">
              <a:spcBef>
                <a:spcPts val="100"/>
              </a:spcBef>
              <a:buChar char="•"/>
              <a:tabLst>
                <a:tab pos="355600" algn="l"/>
              </a:tabLst>
            </a:pPr>
            <a:r>
              <a:rPr lang="en-US" sz="3000" dirty="0">
                <a:solidFill>
                  <a:srgbClr val="0C0804"/>
                </a:solidFill>
                <a:latin typeface="Arial"/>
                <a:cs typeface="Arial"/>
              </a:rPr>
              <a:t>Ensure</a:t>
            </a:r>
            <a:r>
              <a:rPr lang="en-US" sz="3000" spc="-10" dirty="0">
                <a:solidFill>
                  <a:srgbClr val="0C0804"/>
                </a:solidFill>
                <a:latin typeface="Arial"/>
                <a:cs typeface="Arial"/>
              </a:rPr>
              <a:t> C</a:t>
            </a:r>
            <a:r>
              <a:rPr lang="en-US" sz="3000" dirty="0">
                <a:solidFill>
                  <a:srgbClr val="0C0804"/>
                </a:solidFill>
                <a:latin typeface="Arial"/>
                <a:cs typeface="Arial"/>
              </a:rPr>
              <a:t>hapter</a:t>
            </a:r>
            <a:r>
              <a:rPr lang="en-US" sz="3000" spc="-85" dirty="0">
                <a:solidFill>
                  <a:srgbClr val="0C0804"/>
                </a:solidFill>
                <a:latin typeface="Arial"/>
                <a:cs typeface="Arial"/>
              </a:rPr>
              <a:t> </a:t>
            </a:r>
            <a:r>
              <a:rPr lang="en-US" sz="3000" dirty="0">
                <a:solidFill>
                  <a:srgbClr val="0C0804"/>
                </a:solidFill>
                <a:latin typeface="Arial"/>
                <a:cs typeface="Arial"/>
              </a:rPr>
              <a:t>is</a:t>
            </a:r>
            <a:r>
              <a:rPr lang="en-US" sz="3000" spc="-55" dirty="0">
                <a:solidFill>
                  <a:srgbClr val="0C0804"/>
                </a:solidFill>
                <a:latin typeface="Arial"/>
                <a:cs typeface="Arial"/>
              </a:rPr>
              <a:t> </a:t>
            </a:r>
            <a:r>
              <a:rPr lang="en-US" sz="3000" dirty="0">
                <a:solidFill>
                  <a:srgbClr val="0C0804"/>
                </a:solidFill>
                <a:latin typeface="Arial"/>
                <a:cs typeface="Arial"/>
              </a:rPr>
              <a:t>incorporated</a:t>
            </a:r>
            <a:r>
              <a:rPr lang="en-US" sz="3000" spc="-80" dirty="0">
                <a:solidFill>
                  <a:srgbClr val="0C0804"/>
                </a:solidFill>
                <a:latin typeface="Arial"/>
                <a:cs typeface="Arial"/>
              </a:rPr>
              <a:t> </a:t>
            </a:r>
            <a:r>
              <a:rPr lang="en-US" sz="3000" dirty="0">
                <a:solidFill>
                  <a:srgbClr val="0C0804"/>
                </a:solidFill>
                <a:latin typeface="Arial"/>
                <a:cs typeface="Arial"/>
              </a:rPr>
              <a:t>according</a:t>
            </a:r>
            <a:r>
              <a:rPr lang="en-US" sz="3000" spc="-80" dirty="0">
                <a:solidFill>
                  <a:srgbClr val="0C0804"/>
                </a:solidFill>
                <a:latin typeface="Arial"/>
                <a:cs typeface="Arial"/>
              </a:rPr>
              <a:t> </a:t>
            </a:r>
            <a:r>
              <a:rPr lang="en-US" sz="3000" spc="-25" dirty="0">
                <a:solidFill>
                  <a:srgbClr val="0C0804"/>
                </a:solidFill>
                <a:latin typeface="Arial"/>
                <a:cs typeface="Arial"/>
              </a:rPr>
              <a:t>to MPI C</a:t>
            </a:r>
            <a:r>
              <a:rPr lang="en-US" sz="3000" dirty="0">
                <a:solidFill>
                  <a:srgbClr val="0C0804"/>
                </a:solidFill>
                <a:latin typeface="Arial"/>
                <a:cs typeface="Arial"/>
              </a:rPr>
              <a:t>hapter</a:t>
            </a:r>
            <a:r>
              <a:rPr lang="en-US" sz="3000" spc="-70" dirty="0">
                <a:solidFill>
                  <a:srgbClr val="0C0804"/>
                </a:solidFill>
                <a:latin typeface="Arial"/>
                <a:cs typeface="Arial"/>
              </a:rPr>
              <a:t> B</a:t>
            </a:r>
            <a:r>
              <a:rPr lang="en-US" sz="3000" spc="-10" dirty="0">
                <a:solidFill>
                  <a:srgbClr val="0C0804"/>
                </a:solidFill>
                <a:latin typeface="Arial"/>
                <a:cs typeface="Arial"/>
              </a:rPr>
              <a:t>ylaws</a:t>
            </a:r>
            <a:endParaRPr sz="3000" dirty="0">
              <a:latin typeface="Arial"/>
              <a:cs typeface="Arial"/>
            </a:endParaRPr>
          </a:p>
        </p:txBody>
      </p:sp>
      <p:sp>
        <p:nvSpPr>
          <p:cNvPr id="14" name="object 14"/>
          <p:cNvSpPr txBox="1"/>
          <p:nvPr/>
        </p:nvSpPr>
        <p:spPr>
          <a:xfrm>
            <a:off x="9503409" y="7017061"/>
            <a:ext cx="8344530" cy="483234"/>
          </a:xfrm>
          <a:prstGeom prst="rect">
            <a:avLst/>
          </a:prstGeom>
        </p:spPr>
        <p:txBody>
          <a:bodyPr vert="horz" wrap="square" lIns="0" tIns="12700" rIns="0" bIns="0" rtlCol="0">
            <a:spAutoFit/>
          </a:bodyPr>
          <a:lstStyle/>
          <a:p>
            <a:pPr marL="355600" indent="-342900">
              <a:lnSpc>
                <a:spcPct val="100000"/>
              </a:lnSpc>
              <a:spcBef>
                <a:spcPts val="100"/>
              </a:spcBef>
              <a:buChar char="•"/>
              <a:tabLst>
                <a:tab pos="355600" algn="l"/>
              </a:tabLst>
            </a:pPr>
            <a:r>
              <a:rPr lang="en-US" sz="3000" dirty="0">
                <a:solidFill>
                  <a:srgbClr val="0C0804"/>
                </a:solidFill>
                <a:latin typeface="Arial"/>
                <a:cs typeface="Arial"/>
              </a:rPr>
              <a:t>Comply</a:t>
            </a:r>
            <a:r>
              <a:rPr lang="en-US" sz="3000" spc="-10" dirty="0">
                <a:solidFill>
                  <a:srgbClr val="0C0804"/>
                </a:solidFill>
                <a:latin typeface="Arial"/>
                <a:cs typeface="Arial"/>
              </a:rPr>
              <a:t> </a:t>
            </a:r>
            <a:r>
              <a:rPr lang="en-US" sz="3000" dirty="0">
                <a:solidFill>
                  <a:srgbClr val="0C0804"/>
                </a:solidFill>
                <a:latin typeface="Arial"/>
                <a:cs typeface="Arial"/>
              </a:rPr>
              <a:t>with</a:t>
            </a:r>
            <a:r>
              <a:rPr lang="en-US" sz="3000" spc="-20" dirty="0">
                <a:solidFill>
                  <a:srgbClr val="0C0804"/>
                </a:solidFill>
                <a:latin typeface="Arial"/>
                <a:cs typeface="Arial"/>
              </a:rPr>
              <a:t> </a:t>
            </a:r>
            <a:r>
              <a:rPr lang="en-US" sz="3000" dirty="0">
                <a:solidFill>
                  <a:srgbClr val="0C0804"/>
                </a:solidFill>
                <a:latin typeface="Arial"/>
                <a:cs typeface="Arial"/>
              </a:rPr>
              <a:t>all</a:t>
            </a:r>
            <a:r>
              <a:rPr lang="en-US" sz="3000" spc="-60" dirty="0">
                <a:solidFill>
                  <a:srgbClr val="0C0804"/>
                </a:solidFill>
                <a:latin typeface="Arial"/>
                <a:cs typeface="Arial"/>
              </a:rPr>
              <a:t> </a:t>
            </a:r>
            <a:r>
              <a:rPr lang="en-US" sz="3000" dirty="0">
                <a:solidFill>
                  <a:srgbClr val="0C0804"/>
                </a:solidFill>
                <a:latin typeface="Arial"/>
                <a:cs typeface="Arial"/>
              </a:rPr>
              <a:t>governmental</a:t>
            </a:r>
            <a:r>
              <a:rPr lang="en-US" sz="3000" spc="-60" dirty="0">
                <a:solidFill>
                  <a:srgbClr val="0C0804"/>
                </a:solidFill>
                <a:latin typeface="Arial"/>
                <a:cs typeface="Arial"/>
              </a:rPr>
              <a:t> </a:t>
            </a:r>
            <a:r>
              <a:rPr lang="en-US" sz="3000" dirty="0">
                <a:solidFill>
                  <a:srgbClr val="0C0804"/>
                </a:solidFill>
                <a:latin typeface="Arial"/>
                <a:cs typeface="Arial"/>
              </a:rPr>
              <a:t>tax</a:t>
            </a:r>
            <a:r>
              <a:rPr lang="en-US" sz="3000" spc="-75" dirty="0">
                <a:solidFill>
                  <a:srgbClr val="0C0804"/>
                </a:solidFill>
                <a:latin typeface="Arial"/>
                <a:cs typeface="Arial"/>
              </a:rPr>
              <a:t> </a:t>
            </a:r>
            <a:r>
              <a:rPr lang="en-US" sz="3000" spc="-10" dirty="0">
                <a:solidFill>
                  <a:srgbClr val="0C0804"/>
                </a:solidFill>
                <a:latin typeface="Arial"/>
                <a:cs typeface="Arial"/>
              </a:rPr>
              <a:t>regulations</a:t>
            </a:r>
            <a:endParaRPr sz="3000" dirty="0">
              <a:latin typeface="Arial"/>
              <a:cs typeface="Arial"/>
            </a:endParaRPr>
          </a:p>
        </p:txBody>
      </p:sp>
      <p:sp>
        <p:nvSpPr>
          <p:cNvPr id="15" name="object 15"/>
          <p:cNvSpPr txBox="1"/>
          <p:nvPr/>
        </p:nvSpPr>
        <p:spPr>
          <a:xfrm>
            <a:off x="9503409" y="7932095"/>
            <a:ext cx="8407400" cy="941705"/>
          </a:xfrm>
          <a:prstGeom prst="rect">
            <a:avLst/>
          </a:prstGeom>
        </p:spPr>
        <p:txBody>
          <a:bodyPr vert="horz" wrap="square" lIns="0" tIns="13335" rIns="0" bIns="0" rtlCol="0">
            <a:spAutoFit/>
          </a:bodyPr>
          <a:lstStyle/>
          <a:p>
            <a:pPr marL="355600" marR="5080" indent="-343535">
              <a:lnSpc>
                <a:spcPct val="100000"/>
              </a:lnSpc>
              <a:spcBef>
                <a:spcPts val="105"/>
              </a:spcBef>
              <a:buChar char="•"/>
              <a:tabLst>
                <a:tab pos="355600" algn="l"/>
              </a:tabLst>
            </a:pPr>
            <a:r>
              <a:rPr lang="en-US" sz="3000" dirty="0">
                <a:solidFill>
                  <a:srgbClr val="0C0804"/>
                </a:solidFill>
                <a:latin typeface="Arial"/>
                <a:cs typeface="Arial"/>
              </a:rPr>
              <a:t>Present</a:t>
            </a:r>
            <a:r>
              <a:rPr lang="en-US" sz="3000" spc="-50" dirty="0">
                <a:solidFill>
                  <a:srgbClr val="0C0804"/>
                </a:solidFill>
                <a:latin typeface="Arial"/>
                <a:cs typeface="Arial"/>
              </a:rPr>
              <a:t> </a:t>
            </a:r>
            <a:r>
              <a:rPr lang="en-US" sz="3000" spc="-10" dirty="0">
                <a:solidFill>
                  <a:srgbClr val="0C0804"/>
                </a:solidFill>
                <a:latin typeface="Arial"/>
                <a:cs typeface="Arial"/>
              </a:rPr>
              <a:t>up-to-</a:t>
            </a:r>
            <a:r>
              <a:rPr lang="en-US" sz="3000" dirty="0">
                <a:solidFill>
                  <a:srgbClr val="0C0804"/>
                </a:solidFill>
                <a:latin typeface="Arial"/>
                <a:cs typeface="Arial"/>
              </a:rPr>
              <a:t>date</a:t>
            </a:r>
            <a:r>
              <a:rPr lang="en-US" sz="3000" spc="-50" dirty="0">
                <a:solidFill>
                  <a:srgbClr val="0C0804"/>
                </a:solidFill>
                <a:latin typeface="Arial"/>
                <a:cs typeface="Arial"/>
              </a:rPr>
              <a:t> </a:t>
            </a:r>
            <a:r>
              <a:rPr lang="en-US" sz="3000" dirty="0">
                <a:solidFill>
                  <a:srgbClr val="0C0804"/>
                </a:solidFill>
                <a:latin typeface="Arial"/>
                <a:cs typeface="Arial"/>
              </a:rPr>
              <a:t>financial</a:t>
            </a:r>
            <a:r>
              <a:rPr lang="en-US" sz="3000" spc="-25" dirty="0">
                <a:solidFill>
                  <a:srgbClr val="0C0804"/>
                </a:solidFill>
                <a:latin typeface="Arial"/>
                <a:cs typeface="Arial"/>
              </a:rPr>
              <a:t> </a:t>
            </a:r>
            <a:r>
              <a:rPr lang="en-US" sz="3000" dirty="0">
                <a:solidFill>
                  <a:srgbClr val="0C0804"/>
                </a:solidFill>
                <a:latin typeface="Arial"/>
                <a:cs typeface="Arial"/>
              </a:rPr>
              <a:t>statements</a:t>
            </a:r>
            <a:r>
              <a:rPr lang="en-US" sz="3000" spc="-50" dirty="0">
                <a:solidFill>
                  <a:srgbClr val="0C0804"/>
                </a:solidFill>
                <a:latin typeface="Arial"/>
                <a:cs typeface="Arial"/>
              </a:rPr>
              <a:t> </a:t>
            </a:r>
            <a:r>
              <a:rPr lang="en-US" sz="3000" dirty="0">
                <a:solidFill>
                  <a:srgbClr val="0C0804"/>
                </a:solidFill>
                <a:latin typeface="Arial"/>
                <a:cs typeface="Arial"/>
              </a:rPr>
              <a:t>at</a:t>
            </a:r>
            <a:r>
              <a:rPr lang="en-US" sz="3000" spc="20" dirty="0">
                <a:solidFill>
                  <a:srgbClr val="0C0804"/>
                </a:solidFill>
                <a:latin typeface="Arial"/>
                <a:cs typeface="Arial"/>
              </a:rPr>
              <a:t> </a:t>
            </a:r>
            <a:r>
              <a:rPr lang="en-US" sz="3000" spc="-20" dirty="0">
                <a:solidFill>
                  <a:srgbClr val="0C0804"/>
                </a:solidFill>
                <a:latin typeface="Arial"/>
                <a:cs typeface="Arial"/>
              </a:rPr>
              <a:t>each </a:t>
            </a:r>
            <a:r>
              <a:rPr lang="en-US" sz="3000" dirty="0">
                <a:solidFill>
                  <a:srgbClr val="0C0804"/>
                </a:solidFill>
                <a:latin typeface="Arial"/>
                <a:cs typeface="Arial"/>
              </a:rPr>
              <a:t>Board</a:t>
            </a:r>
            <a:r>
              <a:rPr lang="en-US" sz="3000" spc="-15" dirty="0">
                <a:solidFill>
                  <a:srgbClr val="0C0804"/>
                </a:solidFill>
                <a:latin typeface="Arial"/>
                <a:cs typeface="Arial"/>
              </a:rPr>
              <a:t> </a:t>
            </a:r>
            <a:r>
              <a:rPr lang="en-US" sz="3000" dirty="0">
                <a:solidFill>
                  <a:srgbClr val="0C0804"/>
                </a:solidFill>
                <a:latin typeface="Arial"/>
                <a:cs typeface="Arial"/>
              </a:rPr>
              <a:t>of</a:t>
            </a:r>
            <a:r>
              <a:rPr lang="en-US" sz="3000" spc="-75" dirty="0">
                <a:solidFill>
                  <a:srgbClr val="0C0804"/>
                </a:solidFill>
                <a:latin typeface="Arial"/>
                <a:cs typeface="Arial"/>
              </a:rPr>
              <a:t> </a:t>
            </a:r>
            <a:r>
              <a:rPr lang="en-US" sz="3000" dirty="0">
                <a:solidFill>
                  <a:srgbClr val="0C0804"/>
                </a:solidFill>
                <a:latin typeface="Arial"/>
                <a:cs typeface="Arial"/>
              </a:rPr>
              <a:t>Directors’</a:t>
            </a:r>
            <a:r>
              <a:rPr lang="en-US" sz="3000" spc="-135" dirty="0">
                <a:solidFill>
                  <a:srgbClr val="0C0804"/>
                </a:solidFill>
                <a:latin typeface="Arial"/>
                <a:cs typeface="Arial"/>
              </a:rPr>
              <a:t> </a:t>
            </a:r>
            <a:r>
              <a:rPr lang="en-US" sz="3000" spc="-10" dirty="0">
                <a:solidFill>
                  <a:srgbClr val="0C0804"/>
                </a:solidFill>
                <a:latin typeface="Arial"/>
                <a:cs typeface="Arial"/>
              </a:rPr>
              <a:t>meeting</a:t>
            </a:r>
            <a:endParaRPr sz="3000" dirty="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4" name="object 4"/>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algn="l">
              <a:lnSpc>
                <a:spcPct val="100000"/>
              </a:lnSpc>
              <a:spcBef>
                <a:spcPts val="105"/>
              </a:spcBef>
            </a:pPr>
            <a:r>
              <a:rPr lang="en-US" sz="6000" b="1">
                <a:solidFill>
                  <a:srgbClr val="FFFFFF"/>
                </a:solidFill>
                <a:latin typeface="Arial"/>
                <a:cs typeface="Arial"/>
              </a:rPr>
              <a:t>FINANCE ROLES &amp; RESPONSIBILITIES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0" name="White BG"/>
          <p:cNvSpPr/>
          <p:nvPr/>
        </p:nvSpPr>
        <p:spPr>
          <a:xfrm>
            <a:off x="0" y="0"/>
            <a:ext cx="18288000" cy="10287000"/>
          </a:xfrm>
          <a:prstGeom prst="rect">
            <a:avLst/>
          </a:prstGeom>
          <a:solidFill>
            <a:srgbClr val="FFFFFF"/>
          </a:solidFill>
          <a:ln>
            <a:noFill/>
          </a:ln>
        </p:spPr>
        <p:txBody>
          <a:bodyPr/>
          <a:lstStyle/>
          <a:p>
            <a:endParaRPr/>
          </a:p>
        </p:txBody>
      </p:sp>
      <p:sp>
        <p:nvSpPr>
          <p:cNvPr id="2" name="object 2"/>
          <p:cNvSpPr/>
          <p:nvPr/>
        </p:nvSpPr>
        <p:spPr>
          <a:xfrm>
            <a:off x="9182100" y="2686050"/>
            <a:ext cx="9525" cy="6038850"/>
          </a:xfrm>
          <a:custGeom>
            <a:avLst/>
            <a:gdLst/>
            <a:ahLst/>
            <a:cxnLst/>
            <a:rect l="l" t="t" r="r" b="b"/>
            <a:pathLst>
              <a:path w="9525" h="6038850">
                <a:moveTo>
                  <a:pt x="9525" y="0"/>
                </a:moveTo>
                <a:lnTo>
                  <a:pt x="0" y="0"/>
                </a:lnTo>
                <a:lnTo>
                  <a:pt x="0" y="6038850"/>
                </a:lnTo>
                <a:lnTo>
                  <a:pt x="9525" y="6038850"/>
                </a:lnTo>
                <a:lnTo>
                  <a:pt x="9525" y="0"/>
                </a:lnTo>
                <a:close/>
              </a:path>
            </a:pathLst>
          </a:custGeom>
          <a:solidFill>
            <a:srgbClr val="11B3EB"/>
          </a:solidFill>
        </p:spPr>
        <p:txBody>
          <a:bodyPr wrap="square" lIns="0" tIns="0" rIns="0" bIns="0" rtlCol="0"/>
          <a:lstStyle/>
          <a:p>
            <a:endParaRPr/>
          </a:p>
        </p:txBody>
      </p:sp>
      <p:pic>
        <p:nvPicPr>
          <p:cNvPr id="5" name="object 5"/>
          <p:cNvPicPr/>
          <p:nvPr/>
        </p:nvPicPr>
        <p:blipFill>
          <a:blip r:embed="rId3" cstate="print"/>
          <a:stretch>
            <a:fillRect/>
          </a:stretch>
        </p:blipFill>
        <p:spPr>
          <a:xfrm>
            <a:off x="1028700" y="3238500"/>
            <a:ext cx="7448550" cy="5943600"/>
          </a:xfrm>
          <a:prstGeom prst="rect">
            <a:avLst/>
          </a:prstGeom>
        </p:spPr>
      </p:pic>
      <p:pic>
        <p:nvPicPr>
          <p:cNvPr id="6" name="object 6"/>
          <p:cNvPicPr/>
          <p:nvPr/>
        </p:nvPicPr>
        <p:blipFill>
          <a:blip r:embed="rId4" cstate="print"/>
          <a:stretch>
            <a:fillRect/>
          </a:stretch>
        </p:blipFill>
        <p:spPr>
          <a:xfrm>
            <a:off x="9886950" y="3238500"/>
            <a:ext cx="7772400" cy="5934075"/>
          </a:xfrm>
          <a:prstGeom prst="rect">
            <a:avLst/>
          </a:prstGeom>
        </p:spPr>
      </p:pic>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4" name="object 4"/>
          <p:cNvSpPr txBox="1">
            <a:spLocks noGrp="1"/>
          </p:cNvSpPr>
          <p:nvPr>
            <p:ph type="title"/>
          </p:nvPr>
        </p:nvSpPr>
        <p:spPr>
          <a:xfrm>
            <a:off x="377190" y="452735"/>
            <a:ext cx="17533619" cy="923330"/>
          </a:xfrm>
          <a:prstGeom prst="rect">
            <a:avLst/>
          </a:prstGeom>
        </p:spPr>
        <p:txBody>
          <a:bodyPr vert="horz" wrap="square" lIns="0" tIns="0" rIns="0" bIns="0" rtlCol="0" anchor="ctr"/>
          <a:lstStyle/>
          <a:p>
            <a:pPr marL="12700" algn="l">
              <a:lnSpc>
                <a:spcPct val="100000"/>
              </a:lnSpc>
              <a:spcBef>
                <a:spcPts val="130"/>
              </a:spcBef>
            </a:pPr>
            <a:r>
              <a:rPr lang="en-US" sz="6000" b="1" dirty="0">
                <a:solidFill>
                  <a:srgbClr val="FFFFFF"/>
                </a:solidFill>
                <a:latin typeface="Arial"/>
                <a:cs typeface="Arial"/>
              </a:rPr>
              <a:t>CHAPTER LEADERS RESOURCES PAGE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grpSp>
        <p:nvGrpSpPr>
          <p:cNvPr id="5" name="object 5"/>
          <p:cNvGrpSpPr/>
          <p:nvPr/>
        </p:nvGrpSpPr>
        <p:grpSpPr>
          <a:xfrm>
            <a:off x="3129026" y="7310373"/>
            <a:ext cx="11591925" cy="2038985"/>
            <a:chOff x="3129026" y="7310373"/>
            <a:chExt cx="11591925" cy="2038985"/>
          </a:xfrm>
        </p:grpSpPr>
        <p:sp>
          <p:nvSpPr>
            <p:cNvPr id="6" name="object 6"/>
            <p:cNvSpPr/>
            <p:nvPr/>
          </p:nvSpPr>
          <p:spPr>
            <a:xfrm>
              <a:off x="3129026" y="7310373"/>
              <a:ext cx="11591925" cy="2038985"/>
            </a:xfrm>
            <a:custGeom>
              <a:avLst/>
              <a:gdLst/>
              <a:ahLst/>
              <a:cxnLst/>
              <a:rect l="l" t="t" r="r" b="b"/>
              <a:pathLst>
                <a:path w="11591925" h="2038984">
                  <a:moveTo>
                    <a:pt x="0" y="339851"/>
                  </a:moveTo>
                  <a:lnTo>
                    <a:pt x="3099" y="293733"/>
                  </a:lnTo>
                  <a:lnTo>
                    <a:pt x="12129" y="249502"/>
                  </a:lnTo>
                  <a:lnTo>
                    <a:pt x="26685" y="207561"/>
                  </a:lnTo>
                  <a:lnTo>
                    <a:pt x="46364" y="168317"/>
                  </a:lnTo>
                  <a:lnTo>
                    <a:pt x="70761" y="132173"/>
                  </a:lnTo>
                  <a:lnTo>
                    <a:pt x="99472" y="99536"/>
                  </a:lnTo>
                  <a:lnTo>
                    <a:pt x="132094" y="70809"/>
                  </a:lnTo>
                  <a:lnTo>
                    <a:pt x="168223" y="46397"/>
                  </a:lnTo>
                  <a:lnTo>
                    <a:pt x="207454" y="26705"/>
                  </a:lnTo>
                  <a:lnTo>
                    <a:pt x="249384" y="12139"/>
                  </a:lnTo>
                  <a:lnTo>
                    <a:pt x="293609" y="3102"/>
                  </a:lnTo>
                  <a:lnTo>
                    <a:pt x="339725" y="0"/>
                  </a:lnTo>
                  <a:lnTo>
                    <a:pt x="11252072" y="0"/>
                  </a:lnTo>
                  <a:lnTo>
                    <a:pt x="11298191" y="3102"/>
                  </a:lnTo>
                  <a:lnTo>
                    <a:pt x="11342422" y="12139"/>
                  </a:lnTo>
                  <a:lnTo>
                    <a:pt x="11384363" y="26705"/>
                  </a:lnTo>
                  <a:lnTo>
                    <a:pt x="11423607" y="46397"/>
                  </a:lnTo>
                  <a:lnTo>
                    <a:pt x="11459751" y="70809"/>
                  </a:lnTo>
                  <a:lnTo>
                    <a:pt x="11492388" y="99536"/>
                  </a:lnTo>
                  <a:lnTo>
                    <a:pt x="11521115" y="132173"/>
                  </a:lnTo>
                  <a:lnTo>
                    <a:pt x="11545527" y="168317"/>
                  </a:lnTo>
                  <a:lnTo>
                    <a:pt x="11565219" y="207561"/>
                  </a:lnTo>
                  <a:lnTo>
                    <a:pt x="11579785" y="249502"/>
                  </a:lnTo>
                  <a:lnTo>
                    <a:pt x="11588822" y="293733"/>
                  </a:lnTo>
                  <a:lnTo>
                    <a:pt x="11591925" y="339851"/>
                  </a:lnTo>
                  <a:lnTo>
                    <a:pt x="11591925" y="1698625"/>
                  </a:lnTo>
                  <a:lnTo>
                    <a:pt x="11588822" y="1744736"/>
                  </a:lnTo>
                  <a:lnTo>
                    <a:pt x="11579785" y="1788961"/>
                  </a:lnTo>
                  <a:lnTo>
                    <a:pt x="11565219" y="1830894"/>
                  </a:lnTo>
                  <a:lnTo>
                    <a:pt x="11545527" y="1870131"/>
                  </a:lnTo>
                  <a:lnTo>
                    <a:pt x="11521115" y="1906268"/>
                  </a:lnTo>
                  <a:lnTo>
                    <a:pt x="11492388" y="1938899"/>
                  </a:lnTo>
                  <a:lnTo>
                    <a:pt x="11459751" y="1967620"/>
                  </a:lnTo>
                  <a:lnTo>
                    <a:pt x="11423607" y="1992026"/>
                  </a:lnTo>
                  <a:lnTo>
                    <a:pt x="11384363" y="2011714"/>
                  </a:lnTo>
                  <a:lnTo>
                    <a:pt x="11342422" y="2026277"/>
                  </a:lnTo>
                  <a:lnTo>
                    <a:pt x="11298191" y="2035312"/>
                  </a:lnTo>
                  <a:lnTo>
                    <a:pt x="11252072" y="2038413"/>
                  </a:lnTo>
                  <a:lnTo>
                    <a:pt x="339725" y="2038413"/>
                  </a:lnTo>
                  <a:lnTo>
                    <a:pt x="293609" y="2035312"/>
                  </a:lnTo>
                  <a:lnTo>
                    <a:pt x="249384" y="2026277"/>
                  </a:lnTo>
                  <a:lnTo>
                    <a:pt x="207454" y="2011714"/>
                  </a:lnTo>
                  <a:lnTo>
                    <a:pt x="168223" y="1992026"/>
                  </a:lnTo>
                  <a:lnTo>
                    <a:pt x="132094" y="1967620"/>
                  </a:lnTo>
                  <a:lnTo>
                    <a:pt x="99472" y="1938899"/>
                  </a:lnTo>
                  <a:lnTo>
                    <a:pt x="70761" y="1906268"/>
                  </a:lnTo>
                  <a:lnTo>
                    <a:pt x="46364" y="1870131"/>
                  </a:lnTo>
                  <a:lnTo>
                    <a:pt x="26685" y="1830894"/>
                  </a:lnTo>
                  <a:lnTo>
                    <a:pt x="12129" y="1788961"/>
                  </a:lnTo>
                  <a:lnTo>
                    <a:pt x="3099" y="1744736"/>
                  </a:lnTo>
                  <a:lnTo>
                    <a:pt x="0" y="1698625"/>
                  </a:lnTo>
                  <a:lnTo>
                    <a:pt x="0" y="339851"/>
                  </a:lnTo>
                  <a:close/>
                </a:path>
              </a:pathLst>
            </a:custGeom>
            <a:ln w="25400">
              <a:solidFill>
                <a:srgbClr val="4F81BC"/>
              </a:solidFill>
            </a:ln>
          </p:spPr>
          <p:txBody>
            <a:bodyPr wrap="square" lIns="0" tIns="0" rIns="0" bIns="0" rtlCol="0"/>
            <a:lstStyle/>
            <a:p>
              <a:endParaRPr/>
            </a:p>
          </p:txBody>
        </p:sp>
      </p:grpSp>
      <p:sp>
        <p:nvSpPr>
          <p:cNvPr id="8" name="object 8"/>
          <p:cNvSpPr txBox="1"/>
          <p:nvPr/>
        </p:nvSpPr>
        <p:spPr>
          <a:xfrm>
            <a:off x="7724988" y="7429563"/>
            <a:ext cx="2400000" cy="405683"/>
          </a:xfrm>
          <a:prstGeom prst="rect">
            <a:avLst/>
          </a:prstGeom>
        </p:spPr>
        <p:txBody>
          <a:bodyPr vert="horz" wrap="square" lIns="36000" tIns="18000" rIns="36000" bIns="18000" rtlCol="0" anchor="t">
            <a:spAutoFit/>
          </a:bodyPr>
          <a:lstStyle/>
          <a:p>
            <a:pPr marL="0" algn="ctr">
              <a:lnSpc>
                <a:spcPct val="100000"/>
              </a:lnSpc>
              <a:spcBef>
                <a:spcPts val="100"/>
              </a:spcBef>
            </a:pPr>
            <a:r>
              <a:rPr lang="en-US" sz="2400" b="1" spc="-10">
                <a:latin typeface="Arial"/>
                <a:cs typeface="Arial"/>
              </a:rPr>
              <a:t>Standards</a:t>
            </a:r>
            <a:endParaRPr lang="en-US" sz="2400" b="1">
              <a:latin typeface="Arial"/>
              <a:cs typeface="Arial"/>
            </a:endParaRPr>
          </a:p>
        </p:txBody>
      </p:sp>
      <p:grpSp>
        <p:nvGrpSpPr>
          <p:cNvPr id="9" name="object 9"/>
          <p:cNvGrpSpPr/>
          <p:nvPr/>
        </p:nvGrpSpPr>
        <p:grpSpPr>
          <a:xfrm>
            <a:off x="3467100" y="7839075"/>
            <a:ext cx="3376929" cy="1224280"/>
            <a:chOff x="3467100" y="7839075"/>
            <a:chExt cx="3376929" cy="1224280"/>
          </a:xfrm>
        </p:grpSpPr>
        <p:pic>
          <p:nvPicPr>
            <p:cNvPr id="10" name="object 10"/>
            <p:cNvPicPr/>
            <p:nvPr/>
          </p:nvPicPr>
          <p:blipFill>
            <a:blip r:embed="rId3" cstate="print"/>
            <a:stretch>
              <a:fillRect/>
            </a:stretch>
          </p:blipFill>
          <p:spPr>
            <a:xfrm>
              <a:off x="3467100" y="7839075"/>
              <a:ext cx="3376676" cy="1223962"/>
            </a:xfrm>
            <a:prstGeom prst="rect">
              <a:avLst/>
            </a:prstGeom>
          </p:spPr>
        </p:pic>
        <p:sp>
          <p:nvSpPr>
            <p:cNvPr id="11" name="object 11"/>
            <p:cNvSpPr/>
            <p:nvPr/>
          </p:nvSpPr>
          <p:spPr>
            <a:xfrm>
              <a:off x="3529076" y="7881873"/>
              <a:ext cx="3257550" cy="1105535"/>
            </a:xfrm>
            <a:custGeom>
              <a:avLst/>
              <a:gdLst/>
              <a:ahLst/>
              <a:cxnLst/>
              <a:rect l="l" t="t" r="r" b="b"/>
              <a:pathLst>
                <a:path w="3257550" h="1105534">
                  <a:moveTo>
                    <a:pt x="3073273" y="0"/>
                  </a:moveTo>
                  <a:lnTo>
                    <a:pt x="184150" y="0"/>
                  </a:lnTo>
                  <a:lnTo>
                    <a:pt x="135187" y="6585"/>
                  </a:lnTo>
                  <a:lnTo>
                    <a:pt x="91195" y="25169"/>
                  </a:lnTo>
                  <a:lnTo>
                    <a:pt x="53927" y="53990"/>
                  </a:lnTo>
                  <a:lnTo>
                    <a:pt x="25136" y="91289"/>
                  </a:lnTo>
                  <a:lnTo>
                    <a:pt x="6576" y="135304"/>
                  </a:lnTo>
                  <a:lnTo>
                    <a:pt x="0" y="184276"/>
                  </a:lnTo>
                  <a:lnTo>
                    <a:pt x="0" y="920750"/>
                  </a:lnTo>
                  <a:lnTo>
                    <a:pt x="6576" y="969722"/>
                  </a:lnTo>
                  <a:lnTo>
                    <a:pt x="25136" y="1013737"/>
                  </a:lnTo>
                  <a:lnTo>
                    <a:pt x="53927" y="1051036"/>
                  </a:lnTo>
                  <a:lnTo>
                    <a:pt x="91195" y="1079857"/>
                  </a:lnTo>
                  <a:lnTo>
                    <a:pt x="135187" y="1098441"/>
                  </a:lnTo>
                  <a:lnTo>
                    <a:pt x="184150" y="1105027"/>
                  </a:lnTo>
                  <a:lnTo>
                    <a:pt x="3073273" y="1105027"/>
                  </a:lnTo>
                  <a:lnTo>
                    <a:pt x="3122245" y="1098441"/>
                  </a:lnTo>
                  <a:lnTo>
                    <a:pt x="3166260" y="1079857"/>
                  </a:lnTo>
                  <a:lnTo>
                    <a:pt x="3203559" y="1051036"/>
                  </a:lnTo>
                  <a:lnTo>
                    <a:pt x="3232380" y="1013737"/>
                  </a:lnTo>
                  <a:lnTo>
                    <a:pt x="3250964" y="969722"/>
                  </a:lnTo>
                  <a:lnTo>
                    <a:pt x="3257550" y="920750"/>
                  </a:lnTo>
                  <a:lnTo>
                    <a:pt x="3257550" y="184276"/>
                  </a:lnTo>
                  <a:lnTo>
                    <a:pt x="3250964" y="135304"/>
                  </a:lnTo>
                  <a:lnTo>
                    <a:pt x="3232380" y="91289"/>
                  </a:lnTo>
                  <a:lnTo>
                    <a:pt x="3203559" y="53990"/>
                  </a:lnTo>
                  <a:lnTo>
                    <a:pt x="3166260" y="25169"/>
                  </a:lnTo>
                  <a:lnTo>
                    <a:pt x="3122245" y="6585"/>
                  </a:lnTo>
                  <a:lnTo>
                    <a:pt x="3073273" y="0"/>
                  </a:lnTo>
                  <a:close/>
                </a:path>
              </a:pathLst>
            </a:custGeom>
            <a:solidFill>
              <a:srgbClr val="00AFEF"/>
            </a:solidFill>
          </p:spPr>
          <p:txBody>
            <a:bodyPr wrap="square" lIns="0" tIns="0" rIns="0" bIns="0" rtlCol="0"/>
            <a:lstStyle/>
            <a:p>
              <a:endParaRPr/>
            </a:p>
          </p:txBody>
        </p:sp>
        <p:sp>
          <p:nvSpPr>
            <p:cNvPr id="12" name="object 12"/>
            <p:cNvSpPr/>
            <p:nvPr/>
          </p:nvSpPr>
          <p:spPr>
            <a:xfrm>
              <a:off x="3529076" y="7881873"/>
              <a:ext cx="3257550" cy="1105535"/>
            </a:xfrm>
            <a:custGeom>
              <a:avLst/>
              <a:gdLst/>
              <a:ahLst/>
              <a:cxnLst/>
              <a:rect l="l" t="t" r="r" b="b"/>
              <a:pathLst>
                <a:path w="3257550" h="1105534">
                  <a:moveTo>
                    <a:pt x="0" y="184276"/>
                  </a:moveTo>
                  <a:lnTo>
                    <a:pt x="6576" y="135304"/>
                  </a:lnTo>
                  <a:lnTo>
                    <a:pt x="25136" y="91289"/>
                  </a:lnTo>
                  <a:lnTo>
                    <a:pt x="53927" y="53990"/>
                  </a:lnTo>
                  <a:lnTo>
                    <a:pt x="91195" y="25169"/>
                  </a:lnTo>
                  <a:lnTo>
                    <a:pt x="135187" y="6585"/>
                  </a:lnTo>
                  <a:lnTo>
                    <a:pt x="184150" y="0"/>
                  </a:lnTo>
                  <a:lnTo>
                    <a:pt x="3073273" y="0"/>
                  </a:lnTo>
                  <a:lnTo>
                    <a:pt x="3122245" y="6585"/>
                  </a:lnTo>
                  <a:lnTo>
                    <a:pt x="3166260" y="25169"/>
                  </a:lnTo>
                  <a:lnTo>
                    <a:pt x="3203559" y="53990"/>
                  </a:lnTo>
                  <a:lnTo>
                    <a:pt x="3232380" y="91289"/>
                  </a:lnTo>
                  <a:lnTo>
                    <a:pt x="3250964" y="135304"/>
                  </a:lnTo>
                  <a:lnTo>
                    <a:pt x="3257550" y="184276"/>
                  </a:lnTo>
                  <a:lnTo>
                    <a:pt x="3257550" y="920750"/>
                  </a:lnTo>
                  <a:lnTo>
                    <a:pt x="3250964" y="969722"/>
                  </a:lnTo>
                  <a:lnTo>
                    <a:pt x="3232380" y="1013737"/>
                  </a:lnTo>
                  <a:lnTo>
                    <a:pt x="3203559" y="1051036"/>
                  </a:lnTo>
                  <a:lnTo>
                    <a:pt x="3166260" y="1079857"/>
                  </a:lnTo>
                  <a:lnTo>
                    <a:pt x="3122245" y="1098441"/>
                  </a:lnTo>
                  <a:lnTo>
                    <a:pt x="3073273" y="1105027"/>
                  </a:lnTo>
                  <a:lnTo>
                    <a:pt x="184150" y="1105027"/>
                  </a:lnTo>
                  <a:lnTo>
                    <a:pt x="135187" y="1098441"/>
                  </a:lnTo>
                  <a:lnTo>
                    <a:pt x="91195" y="1079857"/>
                  </a:lnTo>
                  <a:lnTo>
                    <a:pt x="53927" y="1051036"/>
                  </a:lnTo>
                  <a:lnTo>
                    <a:pt x="25136" y="1013737"/>
                  </a:lnTo>
                  <a:lnTo>
                    <a:pt x="6576" y="969722"/>
                  </a:lnTo>
                  <a:lnTo>
                    <a:pt x="0" y="920750"/>
                  </a:lnTo>
                  <a:lnTo>
                    <a:pt x="0" y="184276"/>
                  </a:lnTo>
                  <a:close/>
                </a:path>
              </a:pathLst>
            </a:custGeom>
            <a:ln w="9525">
              <a:solidFill>
                <a:srgbClr val="00AFEF"/>
              </a:solidFill>
            </a:ln>
          </p:spPr>
          <p:txBody>
            <a:bodyPr wrap="square" lIns="0" tIns="0" rIns="0" bIns="0" rtlCol="0"/>
            <a:lstStyle/>
            <a:p>
              <a:endParaRPr/>
            </a:p>
          </p:txBody>
        </p:sp>
      </p:grpSp>
      <p:sp>
        <p:nvSpPr>
          <p:cNvPr id="13" name="object 13"/>
          <p:cNvSpPr txBox="1"/>
          <p:nvPr/>
        </p:nvSpPr>
        <p:spPr>
          <a:xfrm>
            <a:off x="3467100" y="7839075"/>
            <a:ext cx="3376676" cy="1223962"/>
          </a:xfrm>
          <a:prstGeom prst="rect">
            <a:avLst/>
          </a:prstGeom>
        </p:spPr>
        <p:txBody>
          <a:bodyPr vert="horz" wrap="square" lIns="36000" tIns="18000" rIns="36000" bIns="18000" rtlCol="0" anchor="ctr"/>
          <a:lstStyle/>
          <a:p>
            <a:pPr marL="0" algn="ctr">
              <a:lnSpc>
                <a:spcPct val="100000"/>
              </a:lnSpc>
              <a:spcBef>
                <a:spcPts val="100"/>
              </a:spcBef>
            </a:pPr>
            <a:r>
              <a:rPr lang="en-US" sz="1800" b="1">
                <a:solidFill>
                  <a:srgbClr val="0C0804"/>
                </a:solidFill>
                <a:latin typeface="Arial"/>
                <a:cs typeface="Arial"/>
              </a:rPr>
              <a:t>Chapter</a:t>
            </a:r>
            <a:r>
              <a:rPr lang="en-US" sz="1800" b="1" spc="-30">
                <a:solidFill>
                  <a:srgbClr val="0C0804"/>
                </a:solidFill>
                <a:latin typeface="Arial"/>
                <a:cs typeface="Arial"/>
              </a:rPr>
              <a:t> </a:t>
            </a:r>
            <a:r>
              <a:rPr lang="en-US" sz="1800" b="1">
                <a:solidFill>
                  <a:srgbClr val="0C0804"/>
                </a:solidFill>
                <a:latin typeface="Arial"/>
                <a:cs typeface="Arial"/>
              </a:rPr>
              <a:t>Bylaws</a:t>
            </a:r>
            <a:r>
              <a:rPr lang="en-US" sz="1800" b="1" spc="-100">
                <a:solidFill>
                  <a:srgbClr val="0C0804"/>
                </a:solidFill>
                <a:latin typeface="Arial"/>
                <a:cs typeface="Arial"/>
              </a:rPr>
              <a:t> </a:t>
            </a:r>
            <a:r>
              <a:rPr lang="en-US" sz="1800" b="1">
                <a:solidFill>
                  <a:srgbClr val="0C0804"/>
                </a:solidFill>
                <a:latin typeface="Arial"/>
                <a:cs typeface="Arial"/>
              </a:rPr>
              <a:t>&amp;</a:t>
            </a:r>
            <a:r>
              <a:rPr lang="en-US" sz="1800" b="1" spc="-30">
                <a:solidFill>
                  <a:srgbClr val="0C0804"/>
                </a:solidFill>
                <a:latin typeface="Arial"/>
                <a:cs typeface="Arial"/>
              </a:rPr>
              <a:t> </a:t>
            </a:r>
            <a:r>
              <a:rPr lang="en-US" sz="1800" b="1" spc="-10">
                <a:solidFill>
                  <a:srgbClr val="0C0804"/>
                </a:solidFill>
                <a:latin typeface="Arial"/>
                <a:cs typeface="Arial"/>
              </a:rPr>
              <a:t>Policies</a:t>
            </a:r>
            <a:endParaRPr lang="en-US" sz="1800" b="1">
              <a:latin typeface="Arial"/>
              <a:cs typeface="Arial"/>
            </a:endParaRPr>
          </a:p>
        </p:txBody>
      </p:sp>
      <p:grpSp>
        <p:nvGrpSpPr>
          <p:cNvPr id="14" name="object 14"/>
          <p:cNvGrpSpPr/>
          <p:nvPr/>
        </p:nvGrpSpPr>
        <p:grpSpPr>
          <a:xfrm>
            <a:off x="7239000" y="7839075"/>
            <a:ext cx="3367404" cy="1224280"/>
            <a:chOff x="7239000" y="7839075"/>
            <a:chExt cx="3367404" cy="1224280"/>
          </a:xfrm>
        </p:grpSpPr>
        <p:pic>
          <p:nvPicPr>
            <p:cNvPr id="15" name="object 15"/>
            <p:cNvPicPr/>
            <p:nvPr/>
          </p:nvPicPr>
          <p:blipFill>
            <a:blip r:embed="rId4" cstate="print"/>
            <a:stretch>
              <a:fillRect/>
            </a:stretch>
          </p:blipFill>
          <p:spPr>
            <a:xfrm>
              <a:off x="7239000" y="7839075"/>
              <a:ext cx="3367151" cy="1223962"/>
            </a:xfrm>
            <a:prstGeom prst="rect">
              <a:avLst/>
            </a:prstGeom>
          </p:spPr>
        </p:pic>
        <p:sp>
          <p:nvSpPr>
            <p:cNvPr id="16" name="object 16"/>
            <p:cNvSpPr/>
            <p:nvPr/>
          </p:nvSpPr>
          <p:spPr>
            <a:xfrm>
              <a:off x="7300976" y="7881873"/>
              <a:ext cx="3248025" cy="1105535"/>
            </a:xfrm>
            <a:custGeom>
              <a:avLst/>
              <a:gdLst/>
              <a:ahLst/>
              <a:cxnLst/>
              <a:rect l="l" t="t" r="r" b="b"/>
              <a:pathLst>
                <a:path w="3248025" h="1105534">
                  <a:moveTo>
                    <a:pt x="3063748" y="0"/>
                  </a:moveTo>
                  <a:lnTo>
                    <a:pt x="184150" y="0"/>
                  </a:lnTo>
                  <a:lnTo>
                    <a:pt x="135187" y="6585"/>
                  </a:lnTo>
                  <a:lnTo>
                    <a:pt x="91195" y="25169"/>
                  </a:lnTo>
                  <a:lnTo>
                    <a:pt x="53927" y="53990"/>
                  </a:lnTo>
                  <a:lnTo>
                    <a:pt x="25136" y="91289"/>
                  </a:lnTo>
                  <a:lnTo>
                    <a:pt x="6576" y="135304"/>
                  </a:lnTo>
                  <a:lnTo>
                    <a:pt x="0" y="184276"/>
                  </a:lnTo>
                  <a:lnTo>
                    <a:pt x="0" y="920750"/>
                  </a:lnTo>
                  <a:lnTo>
                    <a:pt x="6576" y="969722"/>
                  </a:lnTo>
                  <a:lnTo>
                    <a:pt x="25136" y="1013737"/>
                  </a:lnTo>
                  <a:lnTo>
                    <a:pt x="53927" y="1051036"/>
                  </a:lnTo>
                  <a:lnTo>
                    <a:pt x="91195" y="1079857"/>
                  </a:lnTo>
                  <a:lnTo>
                    <a:pt x="135187" y="1098441"/>
                  </a:lnTo>
                  <a:lnTo>
                    <a:pt x="184150" y="1105027"/>
                  </a:lnTo>
                  <a:lnTo>
                    <a:pt x="3063748" y="1105027"/>
                  </a:lnTo>
                  <a:lnTo>
                    <a:pt x="3112720" y="1098441"/>
                  </a:lnTo>
                  <a:lnTo>
                    <a:pt x="3156735" y="1079857"/>
                  </a:lnTo>
                  <a:lnTo>
                    <a:pt x="3194034" y="1051036"/>
                  </a:lnTo>
                  <a:lnTo>
                    <a:pt x="3222855" y="1013737"/>
                  </a:lnTo>
                  <a:lnTo>
                    <a:pt x="3241439" y="969722"/>
                  </a:lnTo>
                  <a:lnTo>
                    <a:pt x="3248025" y="920750"/>
                  </a:lnTo>
                  <a:lnTo>
                    <a:pt x="3248025" y="184276"/>
                  </a:lnTo>
                  <a:lnTo>
                    <a:pt x="3241439" y="135304"/>
                  </a:lnTo>
                  <a:lnTo>
                    <a:pt x="3222855" y="91289"/>
                  </a:lnTo>
                  <a:lnTo>
                    <a:pt x="3194034" y="53990"/>
                  </a:lnTo>
                  <a:lnTo>
                    <a:pt x="3156735" y="25169"/>
                  </a:lnTo>
                  <a:lnTo>
                    <a:pt x="3112720" y="6585"/>
                  </a:lnTo>
                  <a:lnTo>
                    <a:pt x="3063748" y="0"/>
                  </a:lnTo>
                  <a:close/>
                </a:path>
              </a:pathLst>
            </a:custGeom>
            <a:solidFill>
              <a:srgbClr val="00AFEF"/>
            </a:solidFill>
          </p:spPr>
          <p:txBody>
            <a:bodyPr wrap="square" lIns="0" tIns="0" rIns="0" bIns="0" rtlCol="0"/>
            <a:lstStyle/>
            <a:p>
              <a:endParaRPr/>
            </a:p>
          </p:txBody>
        </p:sp>
        <p:sp>
          <p:nvSpPr>
            <p:cNvPr id="17" name="object 17"/>
            <p:cNvSpPr/>
            <p:nvPr/>
          </p:nvSpPr>
          <p:spPr>
            <a:xfrm>
              <a:off x="7300976" y="7881873"/>
              <a:ext cx="3248025" cy="1105535"/>
            </a:xfrm>
            <a:custGeom>
              <a:avLst/>
              <a:gdLst/>
              <a:ahLst/>
              <a:cxnLst/>
              <a:rect l="l" t="t" r="r" b="b"/>
              <a:pathLst>
                <a:path w="3248025" h="1105534">
                  <a:moveTo>
                    <a:pt x="0" y="184276"/>
                  </a:moveTo>
                  <a:lnTo>
                    <a:pt x="6576" y="135304"/>
                  </a:lnTo>
                  <a:lnTo>
                    <a:pt x="25136" y="91289"/>
                  </a:lnTo>
                  <a:lnTo>
                    <a:pt x="53927" y="53990"/>
                  </a:lnTo>
                  <a:lnTo>
                    <a:pt x="91195" y="25169"/>
                  </a:lnTo>
                  <a:lnTo>
                    <a:pt x="135187" y="6585"/>
                  </a:lnTo>
                  <a:lnTo>
                    <a:pt x="184150" y="0"/>
                  </a:lnTo>
                  <a:lnTo>
                    <a:pt x="3063748" y="0"/>
                  </a:lnTo>
                  <a:lnTo>
                    <a:pt x="3112720" y="6585"/>
                  </a:lnTo>
                  <a:lnTo>
                    <a:pt x="3156735" y="25169"/>
                  </a:lnTo>
                  <a:lnTo>
                    <a:pt x="3194034" y="53990"/>
                  </a:lnTo>
                  <a:lnTo>
                    <a:pt x="3222855" y="91289"/>
                  </a:lnTo>
                  <a:lnTo>
                    <a:pt x="3241439" y="135304"/>
                  </a:lnTo>
                  <a:lnTo>
                    <a:pt x="3248025" y="184276"/>
                  </a:lnTo>
                  <a:lnTo>
                    <a:pt x="3248025" y="920750"/>
                  </a:lnTo>
                  <a:lnTo>
                    <a:pt x="3241439" y="969722"/>
                  </a:lnTo>
                  <a:lnTo>
                    <a:pt x="3222855" y="1013737"/>
                  </a:lnTo>
                  <a:lnTo>
                    <a:pt x="3194034" y="1051036"/>
                  </a:lnTo>
                  <a:lnTo>
                    <a:pt x="3156735" y="1079857"/>
                  </a:lnTo>
                  <a:lnTo>
                    <a:pt x="3112720" y="1098441"/>
                  </a:lnTo>
                  <a:lnTo>
                    <a:pt x="3063748" y="1105027"/>
                  </a:lnTo>
                  <a:lnTo>
                    <a:pt x="184150" y="1105027"/>
                  </a:lnTo>
                  <a:lnTo>
                    <a:pt x="135187" y="1098441"/>
                  </a:lnTo>
                  <a:lnTo>
                    <a:pt x="91195" y="1079857"/>
                  </a:lnTo>
                  <a:lnTo>
                    <a:pt x="53927" y="1051036"/>
                  </a:lnTo>
                  <a:lnTo>
                    <a:pt x="25136" y="1013737"/>
                  </a:lnTo>
                  <a:lnTo>
                    <a:pt x="6576" y="969722"/>
                  </a:lnTo>
                  <a:lnTo>
                    <a:pt x="0" y="920750"/>
                  </a:lnTo>
                  <a:lnTo>
                    <a:pt x="0" y="184276"/>
                  </a:lnTo>
                  <a:close/>
                </a:path>
              </a:pathLst>
            </a:custGeom>
            <a:ln w="9525">
              <a:solidFill>
                <a:srgbClr val="00AFEF"/>
              </a:solidFill>
            </a:ln>
          </p:spPr>
          <p:txBody>
            <a:bodyPr wrap="square" lIns="0" tIns="0" rIns="0" bIns="0" rtlCol="0"/>
            <a:lstStyle/>
            <a:p>
              <a:endParaRPr/>
            </a:p>
          </p:txBody>
        </p:sp>
      </p:grpSp>
      <p:sp>
        <p:nvSpPr>
          <p:cNvPr id="18" name="object 18"/>
          <p:cNvSpPr txBox="1"/>
          <p:nvPr/>
        </p:nvSpPr>
        <p:spPr>
          <a:xfrm>
            <a:off x="7239000" y="7839075"/>
            <a:ext cx="3367151" cy="1223962"/>
          </a:xfrm>
          <a:prstGeom prst="rect">
            <a:avLst/>
          </a:prstGeom>
        </p:spPr>
        <p:txBody>
          <a:bodyPr vert="horz" wrap="square" lIns="36000" tIns="18000" rIns="36000" bIns="18000" rtlCol="0" anchor="ctr"/>
          <a:lstStyle/>
          <a:p>
            <a:pPr marL="0" algn="ctr">
              <a:lnSpc>
                <a:spcPct val="100000"/>
              </a:lnSpc>
              <a:spcBef>
                <a:spcPts val="100"/>
              </a:spcBef>
            </a:pPr>
            <a:r>
              <a:rPr lang="en-US" sz="1800" b="1">
                <a:solidFill>
                  <a:srgbClr val="0C0804"/>
                </a:solidFill>
                <a:latin typeface="Arial"/>
                <a:cs typeface="Arial"/>
              </a:rPr>
              <a:t>Global</a:t>
            </a:r>
            <a:r>
              <a:rPr lang="en-US" sz="1800" b="1" spc="-5">
                <a:solidFill>
                  <a:srgbClr val="0C0804"/>
                </a:solidFill>
                <a:latin typeface="Arial"/>
                <a:cs typeface="Arial"/>
              </a:rPr>
              <a:t> </a:t>
            </a:r>
            <a:r>
              <a:rPr lang="en-US" sz="1800" b="1" spc="-10">
                <a:solidFill>
                  <a:srgbClr val="0C0804"/>
                </a:solidFill>
                <a:latin typeface="Arial"/>
                <a:cs typeface="Arial"/>
              </a:rPr>
              <a:t>Branding</a:t>
            </a:r>
            <a:endParaRPr lang="en-US" sz="1800" b="1">
              <a:latin typeface="Arial"/>
              <a:cs typeface="Arial"/>
            </a:endParaRPr>
          </a:p>
        </p:txBody>
      </p:sp>
      <p:grpSp>
        <p:nvGrpSpPr>
          <p:cNvPr id="19" name="object 19"/>
          <p:cNvGrpSpPr/>
          <p:nvPr/>
        </p:nvGrpSpPr>
        <p:grpSpPr>
          <a:xfrm>
            <a:off x="11010900" y="7839075"/>
            <a:ext cx="3367404" cy="1224280"/>
            <a:chOff x="11010900" y="7839075"/>
            <a:chExt cx="3367404" cy="1224280"/>
          </a:xfrm>
        </p:grpSpPr>
        <p:pic>
          <p:nvPicPr>
            <p:cNvPr id="20" name="object 20"/>
            <p:cNvPicPr/>
            <p:nvPr/>
          </p:nvPicPr>
          <p:blipFill>
            <a:blip r:embed="rId4" cstate="print"/>
            <a:stretch>
              <a:fillRect/>
            </a:stretch>
          </p:blipFill>
          <p:spPr>
            <a:xfrm>
              <a:off x="11010900" y="7839075"/>
              <a:ext cx="3367151" cy="1223962"/>
            </a:xfrm>
            <a:prstGeom prst="rect">
              <a:avLst/>
            </a:prstGeom>
          </p:spPr>
        </p:pic>
        <p:sp>
          <p:nvSpPr>
            <p:cNvPr id="21" name="object 21"/>
            <p:cNvSpPr/>
            <p:nvPr/>
          </p:nvSpPr>
          <p:spPr>
            <a:xfrm>
              <a:off x="11072876" y="7881873"/>
              <a:ext cx="3248025" cy="1105535"/>
            </a:xfrm>
            <a:custGeom>
              <a:avLst/>
              <a:gdLst/>
              <a:ahLst/>
              <a:cxnLst/>
              <a:rect l="l" t="t" r="r" b="b"/>
              <a:pathLst>
                <a:path w="3248025" h="1105534">
                  <a:moveTo>
                    <a:pt x="3063747" y="0"/>
                  </a:moveTo>
                  <a:lnTo>
                    <a:pt x="184150" y="0"/>
                  </a:lnTo>
                  <a:lnTo>
                    <a:pt x="135187" y="6585"/>
                  </a:lnTo>
                  <a:lnTo>
                    <a:pt x="91195" y="25169"/>
                  </a:lnTo>
                  <a:lnTo>
                    <a:pt x="53927" y="53990"/>
                  </a:lnTo>
                  <a:lnTo>
                    <a:pt x="25136" y="91289"/>
                  </a:lnTo>
                  <a:lnTo>
                    <a:pt x="6576" y="135304"/>
                  </a:lnTo>
                  <a:lnTo>
                    <a:pt x="0" y="184276"/>
                  </a:lnTo>
                  <a:lnTo>
                    <a:pt x="0" y="920750"/>
                  </a:lnTo>
                  <a:lnTo>
                    <a:pt x="6576" y="969722"/>
                  </a:lnTo>
                  <a:lnTo>
                    <a:pt x="25136" y="1013737"/>
                  </a:lnTo>
                  <a:lnTo>
                    <a:pt x="53927" y="1051036"/>
                  </a:lnTo>
                  <a:lnTo>
                    <a:pt x="91195" y="1079857"/>
                  </a:lnTo>
                  <a:lnTo>
                    <a:pt x="135187" y="1098441"/>
                  </a:lnTo>
                  <a:lnTo>
                    <a:pt x="184150" y="1105027"/>
                  </a:lnTo>
                  <a:lnTo>
                    <a:pt x="3063747" y="1105027"/>
                  </a:lnTo>
                  <a:lnTo>
                    <a:pt x="3112720" y="1098441"/>
                  </a:lnTo>
                  <a:lnTo>
                    <a:pt x="3156735" y="1079857"/>
                  </a:lnTo>
                  <a:lnTo>
                    <a:pt x="3194034" y="1051036"/>
                  </a:lnTo>
                  <a:lnTo>
                    <a:pt x="3222855" y="1013737"/>
                  </a:lnTo>
                  <a:lnTo>
                    <a:pt x="3241439" y="969722"/>
                  </a:lnTo>
                  <a:lnTo>
                    <a:pt x="3248025" y="920750"/>
                  </a:lnTo>
                  <a:lnTo>
                    <a:pt x="3248025" y="184276"/>
                  </a:lnTo>
                  <a:lnTo>
                    <a:pt x="3241439" y="135304"/>
                  </a:lnTo>
                  <a:lnTo>
                    <a:pt x="3222855" y="91289"/>
                  </a:lnTo>
                  <a:lnTo>
                    <a:pt x="3194034" y="53990"/>
                  </a:lnTo>
                  <a:lnTo>
                    <a:pt x="3156735" y="25169"/>
                  </a:lnTo>
                  <a:lnTo>
                    <a:pt x="3112720" y="6585"/>
                  </a:lnTo>
                  <a:lnTo>
                    <a:pt x="3063747" y="0"/>
                  </a:lnTo>
                  <a:close/>
                </a:path>
              </a:pathLst>
            </a:custGeom>
            <a:solidFill>
              <a:srgbClr val="00AFEF"/>
            </a:solidFill>
          </p:spPr>
          <p:txBody>
            <a:bodyPr wrap="square" lIns="0" tIns="0" rIns="0" bIns="0" rtlCol="0"/>
            <a:lstStyle/>
            <a:p>
              <a:endParaRPr/>
            </a:p>
          </p:txBody>
        </p:sp>
        <p:sp>
          <p:nvSpPr>
            <p:cNvPr id="22" name="object 22"/>
            <p:cNvSpPr/>
            <p:nvPr/>
          </p:nvSpPr>
          <p:spPr>
            <a:xfrm>
              <a:off x="11072876" y="7881873"/>
              <a:ext cx="3248025" cy="1105535"/>
            </a:xfrm>
            <a:custGeom>
              <a:avLst/>
              <a:gdLst/>
              <a:ahLst/>
              <a:cxnLst/>
              <a:rect l="l" t="t" r="r" b="b"/>
              <a:pathLst>
                <a:path w="3248025" h="1105534">
                  <a:moveTo>
                    <a:pt x="0" y="184276"/>
                  </a:moveTo>
                  <a:lnTo>
                    <a:pt x="6576" y="135304"/>
                  </a:lnTo>
                  <a:lnTo>
                    <a:pt x="25136" y="91289"/>
                  </a:lnTo>
                  <a:lnTo>
                    <a:pt x="53927" y="53990"/>
                  </a:lnTo>
                  <a:lnTo>
                    <a:pt x="91195" y="25169"/>
                  </a:lnTo>
                  <a:lnTo>
                    <a:pt x="135187" y="6585"/>
                  </a:lnTo>
                  <a:lnTo>
                    <a:pt x="184150" y="0"/>
                  </a:lnTo>
                  <a:lnTo>
                    <a:pt x="3063747" y="0"/>
                  </a:lnTo>
                  <a:lnTo>
                    <a:pt x="3112720" y="6585"/>
                  </a:lnTo>
                  <a:lnTo>
                    <a:pt x="3156735" y="25169"/>
                  </a:lnTo>
                  <a:lnTo>
                    <a:pt x="3194034" y="53990"/>
                  </a:lnTo>
                  <a:lnTo>
                    <a:pt x="3222855" y="91289"/>
                  </a:lnTo>
                  <a:lnTo>
                    <a:pt x="3241439" y="135304"/>
                  </a:lnTo>
                  <a:lnTo>
                    <a:pt x="3248025" y="184276"/>
                  </a:lnTo>
                  <a:lnTo>
                    <a:pt x="3248025" y="920750"/>
                  </a:lnTo>
                  <a:lnTo>
                    <a:pt x="3241439" y="969722"/>
                  </a:lnTo>
                  <a:lnTo>
                    <a:pt x="3222855" y="1013737"/>
                  </a:lnTo>
                  <a:lnTo>
                    <a:pt x="3194034" y="1051036"/>
                  </a:lnTo>
                  <a:lnTo>
                    <a:pt x="3156735" y="1079857"/>
                  </a:lnTo>
                  <a:lnTo>
                    <a:pt x="3112720" y="1098441"/>
                  </a:lnTo>
                  <a:lnTo>
                    <a:pt x="3063747" y="1105027"/>
                  </a:lnTo>
                  <a:lnTo>
                    <a:pt x="184150" y="1105027"/>
                  </a:lnTo>
                  <a:lnTo>
                    <a:pt x="135187" y="1098441"/>
                  </a:lnTo>
                  <a:lnTo>
                    <a:pt x="91195" y="1079857"/>
                  </a:lnTo>
                  <a:lnTo>
                    <a:pt x="53927" y="1051036"/>
                  </a:lnTo>
                  <a:lnTo>
                    <a:pt x="25136" y="1013737"/>
                  </a:lnTo>
                  <a:lnTo>
                    <a:pt x="6576" y="969722"/>
                  </a:lnTo>
                  <a:lnTo>
                    <a:pt x="0" y="920750"/>
                  </a:lnTo>
                  <a:lnTo>
                    <a:pt x="0" y="184276"/>
                  </a:lnTo>
                  <a:close/>
                </a:path>
              </a:pathLst>
            </a:custGeom>
            <a:ln w="9525">
              <a:solidFill>
                <a:srgbClr val="00AFEF"/>
              </a:solidFill>
            </a:ln>
          </p:spPr>
          <p:txBody>
            <a:bodyPr wrap="square" lIns="0" tIns="0" rIns="0" bIns="0" rtlCol="0"/>
            <a:lstStyle/>
            <a:p>
              <a:endParaRPr/>
            </a:p>
          </p:txBody>
        </p:sp>
      </p:grpSp>
      <p:sp>
        <p:nvSpPr>
          <p:cNvPr id="23" name="object 23"/>
          <p:cNvSpPr txBox="1"/>
          <p:nvPr/>
        </p:nvSpPr>
        <p:spPr>
          <a:xfrm>
            <a:off x="11010900" y="7839075"/>
            <a:ext cx="3367151" cy="1223962"/>
          </a:xfrm>
          <a:prstGeom prst="rect">
            <a:avLst/>
          </a:prstGeom>
        </p:spPr>
        <p:txBody>
          <a:bodyPr vert="horz" wrap="square" lIns="36000" tIns="18000" rIns="36000" bIns="18000" rtlCol="0" anchor="ctr"/>
          <a:lstStyle/>
          <a:p>
            <a:pPr marL="0" algn="ctr">
              <a:lnSpc>
                <a:spcPct val="100000"/>
              </a:lnSpc>
              <a:spcBef>
                <a:spcPts val="100"/>
              </a:spcBef>
            </a:pPr>
            <a:r>
              <a:rPr lang="en-US" sz="1800" b="1" spc="-10">
                <a:solidFill>
                  <a:srgbClr val="0C0804"/>
                </a:solidFill>
                <a:latin typeface="Arial"/>
                <a:cs typeface="Arial"/>
              </a:rPr>
              <a:t>Performance</a:t>
            </a:r>
            <a:r>
              <a:rPr lang="en-US" sz="1800" b="1" spc="-30">
                <a:solidFill>
                  <a:srgbClr val="0C0804"/>
                </a:solidFill>
                <a:latin typeface="Arial"/>
                <a:cs typeface="Arial"/>
              </a:rPr>
              <a:t> </a:t>
            </a:r>
            <a:r>
              <a:rPr lang="en-US" sz="1800" b="1" spc="-10">
                <a:solidFill>
                  <a:srgbClr val="0C0804"/>
                </a:solidFill>
                <a:latin typeface="Arial"/>
                <a:cs typeface="Arial"/>
              </a:rPr>
              <a:t>Metrics</a:t>
            </a:r>
            <a:endParaRPr lang="en-US" sz="1800" b="1">
              <a:latin typeface="Arial"/>
              <a:cs typeface="Arial"/>
            </a:endParaRPr>
          </a:p>
        </p:txBody>
      </p:sp>
      <p:grpSp>
        <p:nvGrpSpPr>
          <p:cNvPr id="24" name="object 24"/>
          <p:cNvGrpSpPr/>
          <p:nvPr/>
        </p:nvGrpSpPr>
        <p:grpSpPr>
          <a:xfrm>
            <a:off x="3067050" y="3057398"/>
            <a:ext cx="5634101" cy="4214876"/>
            <a:chOff x="3067050" y="3057398"/>
            <a:chExt cx="5634101" cy="4214876"/>
          </a:xfrm>
        </p:grpSpPr>
        <p:pic>
          <p:nvPicPr>
            <p:cNvPr id="25" name="object 25"/>
            <p:cNvPicPr/>
            <p:nvPr/>
          </p:nvPicPr>
          <p:blipFill>
            <a:blip r:embed="rId5" cstate="print"/>
            <a:stretch>
              <a:fillRect/>
            </a:stretch>
          </p:blipFill>
          <p:spPr>
            <a:xfrm>
              <a:off x="3067050" y="3057398"/>
              <a:ext cx="5634101" cy="4214876"/>
            </a:xfrm>
            <a:prstGeom prst="rect">
              <a:avLst/>
            </a:prstGeom>
          </p:spPr>
        </p:pic>
        <p:sp>
          <p:nvSpPr>
            <p:cNvPr id="27" name="object 27"/>
            <p:cNvSpPr/>
            <p:nvPr/>
          </p:nvSpPr>
          <p:spPr>
            <a:xfrm>
              <a:off x="3129026" y="3100451"/>
              <a:ext cx="5514975" cy="4095750"/>
            </a:xfrm>
            <a:custGeom>
              <a:avLst/>
              <a:gdLst/>
              <a:ahLst/>
              <a:cxnLst/>
              <a:rect l="l" t="t" r="r" b="b"/>
              <a:pathLst>
                <a:path w="5514975" h="4095750">
                  <a:moveTo>
                    <a:pt x="0" y="682625"/>
                  </a:moveTo>
                  <a:lnTo>
                    <a:pt x="1713" y="633867"/>
                  </a:lnTo>
                  <a:lnTo>
                    <a:pt x="6777" y="586036"/>
                  </a:lnTo>
                  <a:lnTo>
                    <a:pt x="15076" y="539247"/>
                  </a:lnTo>
                  <a:lnTo>
                    <a:pt x="26494" y="493615"/>
                  </a:lnTo>
                  <a:lnTo>
                    <a:pt x="40916" y="449256"/>
                  </a:lnTo>
                  <a:lnTo>
                    <a:pt x="58227" y="406285"/>
                  </a:lnTo>
                  <a:lnTo>
                    <a:pt x="78312" y="364817"/>
                  </a:lnTo>
                  <a:lnTo>
                    <a:pt x="101053" y="324968"/>
                  </a:lnTo>
                  <a:lnTo>
                    <a:pt x="126338" y="286854"/>
                  </a:lnTo>
                  <a:lnTo>
                    <a:pt x="154049" y="250589"/>
                  </a:lnTo>
                  <a:lnTo>
                    <a:pt x="184071" y="216290"/>
                  </a:lnTo>
                  <a:lnTo>
                    <a:pt x="216290" y="184071"/>
                  </a:lnTo>
                  <a:lnTo>
                    <a:pt x="250589" y="154049"/>
                  </a:lnTo>
                  <a:lnTo>
                    <a:pt x="286854" y="126338"/>
                  </a:lnTo>
                  <a:lnTo>
                    <a:pt x="324968" y="101053"/>
                  </a:lnTo>
                  <a:lnTo>
                    <a:pt x="364817" y="78312"/>
                  </a:lnTo>
                  <a:lnTo>
                    <a:pt x="406285" y="58227"/>
                  </a:lnTo>
                  <a:lnTo>
                    <a:pt x="449256" y="40916"/>
                  </a:lnTo>
                  <a:lnTo>
                    <a:pt x="493615" y="26494"/>
                  </a:lnTo>
                  <a:lnTo>
                    <a:pt x="539247" y="15076"/>
                  </a:lnTo>
                  <a:lnTo>
                    <a:pt x="586036" y="6777"/>
                  </a:lnTo>
                  <a:lnTo>
                    <a:pt x="633867" y="1713"/>
                  </a:lnTo>
                  <a:lnTo>
                    <a:pt x="682625" y="0"/>
                  </a:lnTo>
                  <a:lnTo>
                    <a:pt x="4832223" y="0"/>
                  </a:lnTo>
                  <a:lnTo>
                    <a:pt x="4880981" y="1713"/>
                  </a:lnTo>
                  <a:lnTo>
                    <a:pt x="4928814" y="6777"/>
                  </a:lnTo>
                  <a:lnTo>
                    <a:pt x="4975606" y="15076"/>
                  </a:lnTo>
                  <a:lnTo>
                    <a:pt x="5021242" y="26494"/>
                  </a:lnTo>
                  <a:lnTo>
                    <a:pt x="5065607" y="40916"/>
                  </a:lnTo>
                  <a:lnTo>
                    <a:pt x="5108584" y="58227"/>
                  </a:lnTo>
                  <a:lnTo>
                    <a:pt x="5150058" y="78312"/>
                  </a:lnTo>
                  <a:lnTo>
                    <a:pt x="5189914" y="101053"/>
                  </a:lnTo>
                  <a:lnTo>
                    <a:pt x="5228036" y="126338"/>
                  </a:lnTo>
                  <a:lnTo>
                    <a:pt x="5264309" y="154049"/>
                  </a:lnTo>
                  <a:lnTo>
                    <a:pt x="5298616" y="184071"/>
                  </a:lnTo>
                  <a:lnTo>
                    <a:pt x="5330843" y="216290"/>
                  </a:lnTo>
                  <a:lnTo>
                    <a:pt x="5360874" y="250589"/>
                  </a:lnTo>
                  <a:lnTo>
                    <a:pt x="5388593" y="286854"/>
                  </a:lnTo>
                  <a:lnTo>
                    <a:pt x="5413885" y="324968"/>
                  </a:lnTo>
                  <a:lnTo>
                    <a:pt x="5436634" y="364817"/>
                  </a:lnTo>
                  <a:lnTo>
                    <a:pt x="5456725" y="406285"/>
                  </a:lnTo>
                  <a:lnTo>
                    <a:pt x="5474042" y="449256"/>
                  </a:lnTo>
                  <a:lnTo>
                    <a:pt x="5488470" y="493615"/>
                  </a:lnTo>
                  <a:lnTo>
                    <a:pt x="5499892" y="539247"/>
                  </a:lnTo>
                  <a:lnTo>
                    <a:pt x="5508194" y="586036"/>
                  </a:lnTo>
                  <a:lnTo>
                    <a:pt x="5513260" y="633867"/>
                  </a:lnTo>
                  <a:lnTo>
                    <a:pt x="5514975" y="682625"/>
                  </a:lnTo>
                  <a:lnTo>
                    <a:pt x="5514975" y="3412998"/>
                  </a:lnTo>
                  <a:lnTo>
                    <a:pt x="5513260" y="3461756"/>
                  </a:lnTo>
                  <a:lnTo>
                    <a:pt x="5508194" y="3509589"/>
                  </a:lnTo>
                  <a:lnTo>
                    <a:pt x="5499892" y="3556381"/>
                  </a:lnTo>
                  <a:lnTo>
                    <a:pt x="5488470" y="3602017"/>
                  </a:lnTo>
                  <a:lnTo>
                    <a:pt x="5474042" y="3646382"/>
                  </a:lnTo>
                  <a:lnTo>
                    <a:pt x="5456725" y="3689359"/>
                  </a:lnTo>
                  <a:lnTo>
                    <a:pt x="5436634" y="3730833"/>
                  </a:lnTo>
                  <a:lnTo>
                    <a:pt x="5413885" y="3770689"/>
                  </a:lnTo>
                  <a:lnTo>
                    <a:pt x="5388593" y="3808811"/>
                  </a:lnTo>
                  <a:lnTo>
                    <a:pt x="5360874" y="3845084"/>
                  </a:lnTo>
                  <a:lnTo>
                    <a:pt x="5330843" y="3879391"/>
                  </a:lnTo>
                  <a:lnTo>
                    <a:pt x="5298616" y="3911618"/>
                  </a:lnTo>
                  <a:lnTo>
                    <a:pt x="5264309" y="3941649"/>
                  </a:lnTo>
                  <a:lnTo>
                    <a:pt x="5228036" y="3969368"/>
                  </a:lnTo>
                  <a:lnTo>
                    <a:pt x="5189914" y="3994660"/>
                  </a:lnTo>
                  <a:lnTo>
                    <a:pt x="5150058" y="4017409"/>
                  </a:lnTo>
                  <a:lnTo>
                    <a:pt x="5108584" y="4037500"/>
                  </a:lnTo>
                  <a:lnTo>
                    <a:pt x="5065607" y="4054817"/>
                  </a:lnTo>
                  <a:lnTo>
                    <a:pt x="5021242" y="4069245"/>
                  </a:lnTo>
                  <a:lnTo>
                    <a:pt x="4975606" y="4080667"/>
                  </a:lnTo>
                  <a:lnTo>
                    <a:pt x="4928814" y="4088969"/>
                  </a:lnTo>
                  <a:lnTo>
                    <a:pt x="4880981" y="4094035"/>
                  </a:lnTo>
                  <a:lnTo>
                    <a:pt x="4832223" y="4095750"/>
                  </a:lnTo>
                  <a:lnTo>
                    <a:pt x="682625" y="4095750"/>
                  </a:lnTo>
                  <a:lnTo>
                    <a:pt x="633867" y="4094035"/>
                  </a:lnTo>
                  <a:lnTo>
                    <a:pt x="586036" y="4088969"/>
                  </a:lnTo>
                  <a:lnTo>
                    <a:pt x="539247" y="4080667"/>
                  </a:lnTo>
                  <a:lnTo>
                    <a:pt x="493615" y="4069245"/>
                  </a:lnTo>
                  <a:lnTo>
                    <a:pt x="449256" y="4054817"/>
                  </a:lnTo>
                  <a:lnTo>
                    <a:pt x="406285" y="4037500"/>
                  </a:lnTo>
                  <a:lnTo>
                    <a:pt x="364817" y="4017409"/>
                  </a:lnTo>
                  <a:lnTo>
                    <a:pt x="324968" y="3994660"/>
                  </a:lnTo>
                  <a:lnTo>
                    <a:pt x="286854" y="3969368"/>
                  </a:lnTo>
                  <a:lnTo>
                    <a:pt x="250589" y="3941649"/>
                  </a:lnTo>
                  <a:lnTo>
                    <a:pt x="216290" y="3911618"/>
                  </a:lnTo>
                  <a:lnTo>
                    <a:pt x="184071" y="3879391"/>
                  </a:lnTo>
                  <a:lnTo>
                    <a:pt x="154049" y="3845084"/>
                  </a:lnTo>
                  <a:lnTo>
                    <a:pt x="126338" y="3808811"/>
                  </a:lnTo>
                  <a:lnTo>
                    <a:pt x="101053" y="3770689"/>
                  </a:lnTo>
                  <a:lnTo>
                    <a:pt x="78312" y="3730833"/>
                  </a:lnTo>
                  <a:lnTo>
                    <a:pt x="58227" y="3689359"/>
                  </a:lnTo>
                  <a:lnTo>
                    <a:pt x="40916" y="3646382"/>
                  </a:lnTo>
                  <a:lnTo>
                    <a:pt x="26494" y="3602017"/>
                  </a:lnTo>
                  <a:lnTo>
                    <a:pt x="15076" y="3556381"/>
                  </a:lnTo>
                  <a:lnTo>
                    <a:pt x="6777" y="3509589"/>
                  </a:lnTo>
                  <a:lnTo>
                    <a:pt x="1713" y="3461756"/>
                  </a:lnTo>
                  <a:lnTo>
                    <a:pt x="0" y="3412998"/>
                  </a:lnTo>
                  <a:lnTo>
                    <a:pt x="0" y="682625"/>
                  </a:lnTo>
                  <a:close/>
                </a:path>
              </a:pathLst>
            </a:custGeom>
            <a:ln w="9525">
              <a:solidFill>
                <a:srgbClr val="00AFEF"/>
              </a:solidFill>
            </a:ln>
          </p:spPr>
          <p:txBody>
            <a:bodyPr wrap="square" lIns="0" tIns="0" rIns="0" bIns="0" rtlCol="0"/>
            <a:lstStyle/>
            <a:p>
              <a:endParaRPr/>
            </a:p>
          </p:txBody>
        </p:sp>
      </p:grpSp>
      <p:sp>
        <p:nvSpPr>
          <p:cNvPr id="29" name="object 29"/>
          <p:cNvSpPr txBox="1"/>
          <p:nvPr/>
        </p:nvSpPr>
        <p:spPr>
          <a:xfrm>
            <a:off x="4684100" y="3311906"/>
            <a:ext cx="2400000" cy="405683"/>
          </a:xfrm>
          <a:prstGeom prst="rect">
            <a:avLst/>
          </a:prstGeom>
        </p:spPr>
        <p:txBody>
          <a:bodyPr vert="horz" wrap="square" lIns="36000" tIns="18000" rIns="36000" bIns="18000" rtlCol="0" anchor="t">
            <a:spAutoFit/>
          </a:bodyPr>
          <a:lstStyle/>
          <a:p>
            <a:pPr marL="0" algn="ctr">
              <a:lnSpc>
                <a:spcPct val="100000"/>
              </a:lnSpc>
              <a:spcBef>
                <a:spcPts val="100"/>
              </a:spcBef>
            </a:pPr>
            <a:r>
              <a:rPr lang="en-US" sz="2400" b="1" spc="-10">
                <a:solidFill>
                  <a:srgbClr val="0C0804"/>
                </a:solidFill>
                <a:latin typeface="Arial"/>
                <a:cs typeface="Arial"/>
              </a:rPr>
              <a:t>Programs</a:t>
            </a:r>
            <a:endParaRPr lang="en-US" sz="2400" b="1">
              <a:latin typeface="Arial"/>
              <a:cs typeface="Arial"/>
            </a:endParaRPr>
          </a:p>
        </p:txBody>
      </p:sp>
      <p:grpSp>
        <p:nvGrpSpPr>
          <p:cNvPr id="30" name="object 30"/>
          <p:cNvGrpSpPr/>
          <p:nvPr/>
        </p:nvGrpSpPr>
        <p:grpSpPr>
          <a:xfrm>
            <a:off x="8991600" y="3038348"/>
            <a:ext cx="5634101" cy="4224401"/>
            <a:chOff x="8991600" y="3038348"/>
            <a:chExt cx="5634101" cy="4224401"/>
          </a:xfrm>
        </p:grpSpPr>
        <p:pic>
          <p:nvPicPr>
            <p:cNvPr id="31" name="object 31"/>
            <p:cNvPicPr/>
            <p:nvPr/>
          </p:nvPicPr>
          <p:blipFill>
            <a:blip r:embed="rId6" cstate="print"/>
            <a:stretch>
              <a:fillRect/>
            </a:stretch>
          </p:blipFill>
          <p:spPr>
            <a:xfrm>
              <a:off x="8991600" y="3038348"/>
              <a:ext cx="5634101" cy="4224401"/>
            </a:xfrm>
            <a:prstGeom prst="rect">
              <a:avLst/>
            </a:prstGeom>
          </p:spPr>
        </p:pic>
        <p:sp>
          <p:nvSpPr>
            <p:cNvPr id="33" name="object 33"/>
            <p:cNvSpPr/>
            <p:nvPr/>
          </p:nvSpPr>
          <p:spPr>
            <a:xfrm>
              <a:off x="9053576" y="3081401"/>
              <a:ext cx="5514975" cy="4105275"/>
            </a:xfrm>
            <a:custGeom>
              <a:avLst/>
              <a:gdLst/>
              <a:ahLst/>
              <a:cxnLst/>
              <a:rect l="l" t="t" r="r" b="b"/>
              <a:pathLst>
                <a:path w="5514975" h="4105275">
                  <a:moveTo>
                    <a:pt x="0" y="684149"/>
                  </a:moveTo>
                  <a:lnTo>
                    <a:pt x="1717" y="635292"/>
                  </a:lnTo>
                  <a:lnTo>
                    <a:pt x="6794" y="587362"/>
                  </a:lnTo>
                  <a:lnTo>
                    <a:pt x="15113" y="540474"/>
                  </a:lnTo>
                  <a:lnTo>
                    <a:pt x="26559" y="494745"/>
                  </a:lnTo>
                  <a:lnTo>
                    <a:pt x="41017" y="450291"/>
                  </a:lnTo>
                  <a:lnTo>
                    <a:pt x="58369" y="407226"/>
                  </a:lnTo>
                  <a:lnTo>
                    <a:pt x="78502" y="365667"/>
                  </a:lnTo>
                  <a:lnTo>
                    <a:pt x="101298" y="325729"/>
                  </a:lnTo>
                  <a:lnTo>
                    <a:pt x="126642" y="287529"/>
                  </a:lnTo>
                  <a:lnTo>
                    <a:pt x="154418" y="251182"/>
                  </a:lnTo>
                  <a:lnTo>
                    <a:pt x="184511" y="216804"/>
                  </a:lnTo>
                  <a:lnTo>
                    <a:pt x="216804" y="184511"/>
                  </a:lnTo>
                  <a:lnTo>
                    <a:pt x="251182" y="154418"/>
                  </a:lnTo>
                  <a:lnTo>
                    <a:pt x="287529" y="126642"/>
                  </a:lnTo>
                  <a:lnTo>
                    <a:pt x="325729" y="101298"/>
                  </a:lnTo>
                  <a:lnTo>
                    <a:pt x="365667" y="78502"/>
                  </a:lnTo>
                  <a:lnTo>
                    <a:pt x="407226" y="58369"/>
                  </a:lnTo>
                  <a:lnTo>
                    <a:pt x="450291" y="41017"/>
                  </a:lnTo>
                  <a:lnTo>
                    <a:pt x="494745" y="26559"/>
                  </a:lnTo>
                  <a:lnTo>
                    <a:pt x="540474" y="15113"/>
                  </a:lnTo>
                  <a:lnTo>
                    <a:pt x="587362" y="6794"/>
                  </a:lnTo>
                  <a:lnTo>
                    <a:pt x="635292" y="1717"/>
                  </a:lnTo>
                  <a:lnTo>
                    <a:pt x="684149" y="0"/>
                  </a:lnTo>
                  <a:lnTo>
                    <a:pt x="4830699" y="0"/>
                  </a:lnTo>
                  <a:lnTo>
                    <a:pt x="4879556" y="1717"/>
                  </a:lnTo>
                  <a:lnTo>
                    <a:pt x="4927488" y="6794"/>
                  </a:lnTo>
                  <a:lnTo>
                    <a:pt x="4974378" y="15113"/>
                  </a:lnTo>
                  <a:lnTo>
                    <a:pt x="5020112" y="26559"/>
                  </a:lnTo>
                  <a:lnTo>
                    <a:pt x="5064572" y="41017"/>
                  </a:lnTo>
                  <a:lnTo>
                    <a:pt x="5107643" y="58369"/>
                  </a:lnTo>
                  <a:lnTo>
                    <a:pt x="5149208" y="78502"/>
                  </a:lnTo>
                  <a:lnTo>
                    <a:pt x="5189153" y="101298"/>
                  </a:lnTo>
                  <a:lnTo>
                    <a:pt x="5227361" y="126642"/>
                  </a:lnTo>
                  <a:lnTo>
                    <a:pt x="5263716" y="154418"/>
                  </a:lnTo>
                  <a:lnTo>
                    <a:pt x="5298102" y="184511"/>
                  </a:lnTo>
                  <a:lnTo>
                    <a:pt x="5330404" y="216804"/>
                  </a:lnTo>
                  <a:lnTo>
                    <a:pt x="5360505" y="251182"/>
                  </a:lnTo>
                  <a:lnTo>
                    <a:pt x="5388289" y="287529"/>
                  </a:lnTo>
                  <a:lnTo>
                    <a:pt x="5413641" y="325729"/>
                  </a:lnTo>
                  <a:lnTo>
                    <a:pt x="5436444" y="365667"/>
                  </a:lnTo>
                  <a:lnTo>
                    <a:pt x="5456583" y="407226"/>
                  </a:lnTo>
                  <a:lnTo>
                    <a:pt x="5473942" y="450291"/>
                  </a:lnTo>
                  <a:lnTo>
                    <a:pt x="5488405" y="494745"/>
                  </a:lnTo>
                  <a:lnTo>
                    <a:pt x="5499855" y="540474"/>
                  </a:lnTo>
                  <a:lnTo>
                    <a:pt x="5508177" y="587362"/>
                  </a:lnTo>
                  <a:lnTo>
                    <a:pt x="5513256" y="635292"/>
                  </a:lnTo>
                  <a:lnTo>
                    <a:pt x="5514975" y="684149"/>
                  </a:lnTo>
                  <a:lnTo>
                    <a:pt x="5514975" y="3420999"/>
                  </a:lnTo>
                  <a:lnTo>
                    <a:pt x="5513256" y="3469855"/>
                  </a:lnTo>
                  <a:lnTo>
                    <a:pt x="5508177" y="3517785"/>
                  </a:lnTo>
                  <a:lnTo>
                    <a:pt x="5499855" y="3564673"/>
                  </a:lnTo>
                  <a:lnTo>
                    <a:pt x="5488405" y="3610402"/>
                  </a:lnTo>
                  <a:lnTo>
                    <a:pt x="5473942" y="3654856"/>
                  </a:lnTo>
                  <a:lnTo>
                    <a:pt x="5456583" y="3697921"/>
                  </a:lnTo>
                  <a:lnTo>
                    <a:pt x="5436444" y="3739480"/>
                  </a:lnTo>
                  <a:lnTo>
                    <a:pt x="5413641" y="3779418"/>
                  </a:lnTo>
                  <a:lnTo>
                    <a:pt x="5388289" y="3817618"/>
                  </a:lnTo>
                  <a:lnTo>
                    <a:pt x="5360505" y="3853965"/>
                  </a:lnTo>
                  <a:lnTo>
                    <a:pt x="5330404" y="3888343"/>
                  </a:lnTo>
                  <a:lnTo>
                    <a:pt x="5298102" y="3920636"/>
                  </a:lnTo>
                  <a:lnTo>
                    <a:pt x="5263716" y="3950729"/>
                  </a:lnTo>
                  <a:lnTo>
                    <a:pt x="5227361" y="3978505"/>
                  </a:lnTo>
                  <a:lnTo>
                    <a:pt x="5189153" y="4003849"/>
                  </a:lnTo>
                  <a:lnTo>
                    <a:pt x="5149208" y="4026645"/>
                  </a:lnTo>
                  <a:lnTo>
                    <a:pt x="5107643" y="4046778"/>
                  </a:lnTo>
                  <a:lnTo>
                    <a:pt x="5064572" y="4064130"/>
                  </a:lnTo>
                  <a:lnTo>
                    <a:pt x="5020112" y="4078588"/>
                  </a:lnTo>
                  <a:lnTo>
                    <a:pt x="4974378" y="4090034"/>
                  </a:lnTo>
                  <a:lnTo>
                    <a:pt x="4927488" y="4098353"/>
                  </a:lnTo>
                  <a:lnTo>
                    <a:pt x="4879556" y="4103430"/>
                  </a:lnTo>
                  <a:lnTo>
                    <a:pt x="4830699" y="4105148"/>
                  </a:lnTo>
                  <a:lnTo>
                    <a:pt x="684149" y="4105148"/>
                  </a:lnTo>
                  <a:lnTo>
                    <a:pt x="635292" y="4103430"/>
                  </a:lnTo>
                  <a:lnTo>
                    <a:pt x="587362" y="4098353"/>
                  </a:lnTo>
                  <a:lnTo>
                    <a:pt x="540474" y="4090034"/>
                  </a:lnTo>
                  <a:lnTo>
                    <a:pt x="494745" y="4078588"/>
                  </a:lnTo>
                  <a:lnTo>
                    <a:pt x="450291" y="4064130"/>
                  </a:lnTo>
                  <a:lnTo>
                    <a:pt x="407226" y="4046778"/>
                  </a:lnTo>
                  <a:lnTo>
                    <a:pt x="365667" y="4026645"/>
                  </a:lnTo>
                  <a:lnTo>
                    <a:pt x="325729" y="4003849"/>
                  </a:lnTo>
                  <a:lnTo>
                    <a:pt x="287529" y="3978505"/>
                  </a:lnTo>
                  <a:lnTo>
                    <a:pt x="251182" y="3950729"/>
                  </a:lnTo>
                  <a:lnTo>
                    <a:pt x="216804" y="3920636"/>
                  </a:lnTo>
                  <a:lnTo>
                    <a:pt x="184511" y="3888343"/>
                  </a:lnTo>
                  <a:lnTo>
                    <a:pt x="154418" y="3853965"/>
                  </a:lnTo>
                  <a:lnTo>
                    <a:pt x="126642" y="3817618"/>
                  </a:lnTo>
                  <a:lnTo>
                    <a:pt x="101298" y="3779418"/>
                  </a:lnTo>
                  <a:lnTo>
                    <a:pt x="78502" y="3739480"/>
                  </a:lnTo>
                  <a:lnTo>
                    <a:pt x="58369" y="3697921"/>
                  </a:lnTo>
                  <a:lnTo>
                    <a:pt x="41017" y="3654856"/>
                  </a:lnTo>
                  <a:lnTo>
                    <a:pt x="26559" y="3610402"/>
                  </a:lnTo>
                  <a:lnTo>
                    <a:pt x="15113" y="3564673"/>
                  </a:lnTo>
                  <a:lnTo>
                    <a:pt x="6794" y="3517785"/>
                  </a:lnTo>
                  <a:lnTo>
                    <a:pt x="1717" y="3469855"/>
                  </a:lnTo>
                  <a:lnTo>
                    <a:pt x="0" y="3420999"/>
                  </a:lnTo>
                  <a:lnTo>
                    <a:pt x="0" y="684149"/>
                  </a:lnTo>
                  <a:close/>
                </a:path>
              </a:pathLst>
            </a:custGeom>
            <a:ln w="9525">
              <a:solidFill>
                <a:srgbClr val="00AFEF"/>
              </a:solidFill>
            </a:ln>
          </p:spPr>
          <p:txBody>
            <a:bodyPr wrap="square" lIns="0" tIns="0" rIns="0" bIns="0" rtlCol="0"/>
            <a:lstStyle/>
            <a:p>
              <a:endParaRPr/>
            </a:p>
          </p:txBody>
        </p:sp>
      </p:grpSp>
      <p:sp>
        <p:nvSpPr>
          <p:cNvPr id="35" name="object 35"/>
          <p:cNvSpPr txBox="1"/>
          <p:nvPr/>
        </p:nvSpPr>
        <p:spPr>
          <a:xfrm>
            <a:off x="9908650" y="3297237"/>
            <a:ext cx="3800000" cy="405683"/>
          </a:xfrm>
          <a:prstGeom prst="rect">
            <a:avLst/>
          </a:prstGeom>
        </p:spPr>
        <p:txBody>
          <a:bodyPr vert="horz" wrap="square" lIns="36000" tIns="18000" rIns="36000" bIns="18000" rtlCol="0" anchor="t">
            <a:spAutoFit/>
          </a:bodyPr>
          <a:lstStyle/>
          <a:p>
            <a:pPr marL="0" algn="ctr">
              <a:lnSpc>
                <a:spcPct val="100000"/>
              </a:lnSpc>
              <a:spcBef>
                <a:spcPts val="100"/>
              </a:spcBef>
            </a:pPr>
            <a:r>
              <a:rPr lang="en-US" sz="2400" b="1">
                <a:solidFill>
                  <a:srgbClr val="0C0804"/>
                </a:solidFill>
                <a:latin typeface="Arial"/>
                <a:cs typeface="Arial"/>
              </a:rPr>
              <a:t>Platforms</a:t>
            </a:r>
            <a:r>
              <a:rPr lang="en-US" sz="2400" b="1" spc="-40">
                <a:solidFill>
                  <a:srgbClr val="0C0804"/>
                </a:solidFill>
                <a:latin typeface="Arial"/>
                <a:cs typeface="Arial"/>
              </a:rPr>
              <a:t> </a:t>
            </a:r>
            <a:r>
              <a:rPr lang="en-US" sz="2400" b="1">
                <a:solidFill>
                  <a:srgbClr val="0C0804"/>
                </a:solidFill>
                <a:latin typeface="Arial"/>
                <a:cs typeface="Arial"/>
              </a:rPr>
              <a:t>&amp;</a:t>
            </a:r>
            <a:r>
              <a:rPr lang="en-US" sz="2400" b="1" spc="-40">
                <a:solidFill>
                  <a:srgbClr val="0C0804"/>
                </a:solidFill>
                <a:latin typeface="Arial"/>
                <a:cs typeface="Arial"/>
              </a:rPr>
              <a:t> </a:t>
            </a:r>
            <a:r>
              <a:rPr lang="en-US" sz="2400" b="1" spc="-10">
                <a:solidFill>
                  <a:srgbClr val="0C0804"/>
                </a:solidFill>
                <a:latin typeface="Arial"/>
                <a:cs typeface="Arial"/>
              </a:rPr>
              <a:t>Services</a:t>
            </a:r>
            <a:endParaRPr lang="en-US" sz="2400" b="1">
              <a:latin typeface="Arial"/>
              <a:cs typeface="Arial"/>
            </a:endParaRPr>
          </a:p>
        </p:txBody>
      </p:sp>
      <p:grpSp>
        <p:nvGrpSpPr>
          <p:cNvPr id="36" name="object 36"/>
          <p:cNvGrpSpPr/>
          <p:nvPr/>
        </p:nvGrpSpPr>
        <p:grpSpPr>
          <a:xfrm>
            <a:off x="4000500" y="4305236"/>
            <a:ext cx="1852676" cy="995362"/>
            <a:chOff x="4000500" y="4305236"/>
            <a:chExt cx="1852676" cy="995362"/>
          </a:xfrm>
        </p:grpSpPr>
        <p:pic>
          <p:nvPicPr>
            <p:cNvPr id="37" name="object 37"/>
            <p:cNvPicPr/>
            <p:nvPr/>
          </p:nvPicPr>
          <p:blipFill>
            <a:blip r:embed="rId7" cstate="print"/>
            <a:stretch>
              <a:fillRect/>
            </a:stretch>
          </p:blipFill>
          <p:spPr>
            <a:xfrm>
              <a:off x="4000500" y="4305236"/>
              <a:ext cx="1852676" cy="995362"/>
            </a:xfrm>
            <a:prstGeom prst="rect">
              <a:avLst/>
            </a:prstGeom>
          </p:spPr>
        </p:pic>
        <p:sp>
          <p:nvSpPr>
            <p:cNvPr id="39" name="object 39"/>
            <p:cNvSpPr/>
            <p:nvPr/>
          </p:nvSpPr>
          <p:spPr>
            <a:xfrm>
              <a:off x="4062476" y="4348225"/>
              <a:ext cx="1733550" cy="876300"/>
            </a:xfrm>
            <a:custGeom>
              <a:avLst/>
              <a:gdLst/>
              <a:ahLst/>
              <a:cxnLst/>
              <a:rect l="l" t="t" r="r" b="b"/>
              <a:pathLst>
                <a:path w="1733550" h="876300">
                  <a:moveTo>
                    <a:pt x="1587373" y="0"/>
                  </a:moveTo>
                  <a:lnTo>
                    <a:pt x="146050" y="0"/>
                  </a:lnTo>
                  <a:lnTo>
                    <a:pt x="99844" y="7435"/>
                  </a:lnTo>
                  <a:lnTo>
                    <a:pt x="59746" y="28147"/>
                  </a:lnTo>
                  <a:lnTo>
                    <a:pt x="28147" y="59746"/>
                  </a:lnTo>
                  <a:lnTo>
                    <a:pt x="7435" y="99844"/>
                  </a:lnTo>
                  <a:lnTo>
                    <a:pt x="0" y="146050"/>
                  </a:lnTo>
                  <a:lnTo>
                    <a:pt x="0" y="730123"/>
                  </a:lnTo>
                  <a:lnTo>
                    <a:pt x="7435" y="776341"/>
                  </a:lnTo>
                  <a:lnTo>
                    <a:pt x="28147" y="816470"/>
                  </a:lnTo>
                  <a:lnTo>
                    <a:pt x="59746" y="848108"/>
                  </a:lnTo>
                  <a:lnTo>
                    <a:pt x="99844" y="868851"/>
                  </a:lnTo>
                  <a:lnTo>
                    <a:pt x="146050" y="876300"/>
                  </a:lnTo>
                  <a:lnTo>
                    <a:pt x="1587373" y="876300"/>
                  </a:lnTo>
                  <a:lnTo>
                    <a:pt x="1633591" y="868851"/>
                  </a:lnTo>
                  <a:lnTo>
                    <a:pt x="1673720" y="848108"/>
                  </a:lnTo>
                  <a:lnTo>
                    <a:pt x="1705358" y="816470"/>
                  </a:lnTo>
                  <a:lnTo>
                    <a:pt x="1726101" y="776341"/>
                  </a:lnTo>
                  <a:lnTo>
                    <a:pt x="1733550" y="730123"/>
                  </a:lnTo>
                  <a:lnTo>
                    <a:pt x="1733550" y="146050"/>
                  </a:lnTo>
                  <a:lnTo>
                    <a:pt x="1726101" y="99844"/>
                  </a:lnTo>
                  <a:lnTo>
                    <a:pt x="1705358" y="59746"/>
                  </a:lnTo>
                  <a:lnTo>
                    <a:pt x="1673720" y="28147"/>
                  </a:lnTo>
                  <a:lnTo>
                    <a:pt x="1633591" y="7435"/>
                  </a:lnTo>
                  <a:lnTo>
                    <a:pt x="1587373" y="0"/>
                  </a:lnTo>
                  <a:close/>
                </a:path>
              </a:pathLst>
            </a:custGeom>
            <a:solidFill>
              <a:srgbClr val="00AFEF"/>
            </a:solidFill>
          </p:spPr>
          <p:txBody>
            <a:bodyPr wrap="square" lIns="0" tIns="0" rIns="0" bIns="0" rtlCol="0"/>
            <a:lstStyle/>
            <a:p>
              <a:endParaRPr/>
            </a:p>
          </p:txBody>
        </p:sp>
        <p:sp>
          <p:nvSpPr>
            <p:cNvPr id="40" name="object 40"/>
            <p:cNvSpPr/>
            <p:nvPr/>
          </p:nvSpPr>
          <p:spPr>
            <a:xfrm>
              <a:off x="4062476" y="4348225"/>
              <a:ext cx="1733550" cy="876300"/>
            </a:xfrm>
            <a:custGeom>
              <a:avLst/>
              <a:gdLst/>
              <a:ahLst/>
              <a:cxnLst/>
              <a:rect l="l" t="t" r="r" b="b"/>
              <a:pathLst>
                <a:path w="1733550" h="876300">
                  <a:moveTo>
                    <a:pt x="0" y="146050"/>
                  </a:moveTo>
                  <a:lnTo>
                    <a:pt x="7435" y="99844"/>
                  </a:lnTo>
                  <a:lnTo>
                    <a:pt x="28147" y="59746"/>
                  </a:lnTo>
                  <a:lnTo>
                    <a:pt x="59746" y="28147"/>
                  </a:lnTo>
                  <a:lnTo>
                    <a:pt x="99844" y="7435"/>
                  </a:lnTo>
                  <a:lnTo>
                    <a:pt x="146050" y="0"/>
                  </a:lnTo>
                  <a:lnTo>
                    <a:pt x="1587373" y="0"/>
                  </a:lnTo>
                  <a:lnTo>
                    <a:pt x="1633591" y="7435"/>
                  </a:lnTo>
                  <a:lnTo>
                    <a:pt x="1673720" y="28147"/>
                  </a:lnTo>
                  <a:lnTo>
                    <a:pt x="1705358" y="59746"/>
                  </a:lnTo>
                  <a:lnTo>
                    <a:pt x="1726101" y="99844"/>
                  </a:lnTo>
                  <a:lnTo>
                    <a:pt x="1733550" y="146050"/>
                  </a:lnTo>
                  <a:lnTo>
                    <a:pt x="1733550" y="730123"/>
                  </a:lnTo>
                  <a:lnTo>
                    <a:pt x="1726101" y="776341"/>
                  </a:lnTo>
                  <a:lnTo>
                    <a:pt x="1705358" y="816470"/>
                  </a:lnTo>
                  <a:lnTo>
                    <a:pt x="1673720" y="848108"/>
                  </a:lnTo>
                  <a:lnTo>
                    <a:pt x="1633591" y="868851"/>
                  </a:lnTo>
                  <a:lnTo>
                    <a:pt x="1587373" y="876300"/>
                  </a:lnTo>
                  <a:lnTo>
                    <a:pt x="146050" y="876300"/>
                  </a:lnTo>
                  <a:lnTo>
                    <a:pt x="99844" y="868851"/>
                  </a:lnTo>
                  <a:lnTo>
                    <a:pt x="59746" y="848108"/>
                  </a:lnTo>
                  <a:lnTo>
                    <a:pt x="28147" y="816470"/>
                  </a:lnTo>
                  <a:lnTo>
                    <a:pt x="7435" y="776341"/>
                  </a:lnTo>
                  <a:lnTo>
                    <a:pt x="0" y="730123"/>
                  </a:lnTo>
                  <a:lnTo>
                    <a:pt x="0" y="146050"/>
                  </a:lnTo>
                  <a:close/>
                </a:path>
              </a:pathLst>
            </a:custGeom>
            <a:ln w="9525">
              <a:solidFill>
                <a:srgbClr val="00AFEF"/>
              </a:solidFill>
            </a:ln>
          </p:spPr>
          <p:txBody>
            <a:bodyPr wrap="square" lIns="0" tIns="0" rIns="0" bIns="0" rtlCol="0"/>
            <a:lstStyle/>
            <a:p>
              <a:endParaRPr/>
            </a:p>
          </p:txBody>
        </p:sp>
      </p:grpSp>
      <p:sp>
        <p:nvSpPr>
          <p:cNvPr id="41" name="object 41"/>
          <p:cNvSpPr txBox="1"/>
          <p:nvPr/>
        </p:nvSpPr>
        <p:spPr>
          <a:xfrm>
            <a:off x="4000500" y="4305236"/>
            <a:ext cx="1852676" cy="995362"/>
          </a:xfrm>
          <a:prstGeom prst="rect">
            <a:avLst/>
          </a:prstGeom>
        </p:spPr>
        <p:txBody>
          <a:bodyPr vert="horz" wrap="square" lIns="36000" tIns="18000" rIns="36000" bIns="18000" rtlCol="0" anchor="ctr"/>
          <a:lstStyle/>
          <a:p>
            <a:pPr marL="0" marR="5080" algn="ctr">
              <a:lnSpc>
                <a:spcPct val="100800"/>
              </a:lnSpc>
              <a:spcBef>
                <a:spcPts val="85"/>
              </a:spcBef>
            </a:pPr>
            <a:r>
              <a:rPr lang="en-US" sz="1800" b="1">
                <a:solidFill>
                  <a:srgbClr val="0C0804"/>
                </a:solidFill>
                <a:latin typeface="Arial"/>
                <a:cs typeface="Arial"/>
              </a:rPr>
              <a:t>MPI</a:t>
            </a:r>
            <a:r>
              <a:rPr lang="en-US" sz="1800" b="1" spc="-45">
                <a:solidFill>
                  <a:srgbClr val="0C0804"/>
                </a:solidFill>
                <a:latin typeface="Arial"/>
                <a:cs typeface="Arial"/>
              </a:rPr>
              <a:t> </a:t>
            </a:r>
            <a:r>
              <a:rPr lang="en-US" sz="1800" b="1" spc="-25">
                <a:solidFill>
                  <a:srgbClr val="0C0804"/>
                </a:solidFill>
                <a:latin typeface="Arial"/>
                <a:cs typeface="Arial"/>
              </a:rPr>
              <a:t>Verified </a:t>
            </a:r>
            <a:r>
              <a:rPr lang="en-US" sz="1800" b="1" spc="-10">
                <a:solidFill>
                  <a:srgbClr val="0C0804"/>
                </a:solidFill>
                <a:latin typeface="Arial"/>
                <a:cs typeface="Arial"/>
              </a:rPr>
              <a:t>Facilitator Program</a:t>
            </a:r>
            <a:endParaRPr lang="en-US" sz="1800" b="1">
              <a:latin typeface="Arial"/>
              <a:cs typeface="Arial"/>
            </a:endParaRPr>
          </a:p>
        </p:txBody>
      </p:sp>
      <p:grpSp>
        <p:nvGrpSpPr>
          <p:cNvPr id="42" name="object 42"/>
          <p:cNvGrpSpPr/>
          <p:nvPr/>
        </p:nvGrpSpPr>
        <p:grpSpPr>
          <a:xfrm>
            <a:off x="5857875" y="4305236"/>
            <a:ext cx="1852676" cy="995362"/>
            <a:chOff x="5857875" y="4305236"/>
            <a:chExt cx="1852676" cy="995362"/>
          </a:xfrm>
        </p:grpSpPr>
        <p:pic>
          <p:nvPicPr>
            <p:cNvPr id="43" name="object 43"/>
            <p:cNvPicPr/>
            <p:nvPr/>
          </p:nvPicPr>
          <p:blipFill>
            <a:blip r:embed="rId7" cstate="print"/>
            <a:stretch>
              <a:fillRect/>
            </a:stretch>
          </p:blipFill>
          <p:spPr>
            <a:xfrm>
              <a:off x="5857875" y="4305236"/>
              <a:ext cx="1852676" cy="995362"/>
            </a:xfrm>
            <a:prstGeom prst="rect">
              <a:avLst/>
            </a:prstGeom>
          </p:spPr>
        </p:pic>
        <p:sp>
          <p:nvSpPr>
            <p:cNvPr id="45" name="object 45"/>
            <p:cNvSpPr/>
            <p:nvPr/>
          </p:nvSpPr>
          <p:spPr>
            <a:xfrm>
              <a:off x="5919851" y="4348225"/>
              <a:ext cx="1733550" cy="876300"/>
            </a:xfrm>
            <a:custGeom>
              <a:avLst/>
              <a:gdLst/>
              <a:ahLst/>
              <a:cxnLst/>
              <a:rect l="l" t="t" r="r" b="b"/>
              <a:pathLst>
                <a:path w="1733550" h="876300">
                  <a:moveTo>
                    <a:pt x="1587373" y="0"/>
                  </a:moveTo>
                  <a:lnTo>
                    <a:pt x="146050" y="0"/>
                  </a:lnTo>
                  <a:lnTo>
                    <a:pt x="99844" y="7435"/>
                  </a:lnTo>
                  <a:lnTo>
                    <a:pt x="59746" y="28147"/>
                  </a:lnTo>
                  <a:lnTo>
                    <a:pt x="28147" y="59746"/>
                  </a:lnTo>
                  <a:lnTo>
                    <a:pt x="7435" y="99844"/>
                  </a:lnTo>
                  <a:lnTo>
                    <a:pt x="0" y="146050"/>
                  </a:lnTo>
                  <a:lnTo>
                    <a:pt x="0" y="730123"/>
                  </a:lnTo>
                  <a:lnTo>
                    <a:pt x="7435" y="776341"/>
                  </a:lnTo>
                  <a:lnTo>
                    <a:pt x="28147" y="816470"/>
                  </a:lnTo>
                  <a:lnTo>
                    <a:pt x="59746" y="848108"/>
                  </a:lnTo>
                  <a:lnTo>
                    <a:pt x="99844" y="868851"/>
                  </a:lnTo>
                  <a:lnTo>
                    <a:pt x="146050" y="876300"/>
                  </a:lnTo>
                  <a:lnTo>
                    <a:pt x="1587373" y="876300"/>
                  </a:lnTo>
                  <a:lnTo>
                    <a:pt x="1633591" y="868851"/>
                  </a:lnTo>
                  <a:lnTo>
                    <a:pt x="1673720" y="848108"/>
                  </a:lnTo>
                  <a:lnTo>
                    <a:pt x="1705358" y="816470"/>
                  </a:lnTo>
                  <a:lnTo>
                    <a:pt x="1726101" y="776341"/>
                  </a:lnTo>
                  <a:lnTo>
                    <a:pt x="1733550" y="730123"/>
                  </a:lnTo>
                  <a:lnTo>
                    <a:pt x="1733550" y="146050"/>
                  </a:lnTo>
                  <a:lnTo>
                    <a:pt x="1726101" y="99844"/>
                  </a:lnTo>
                  <a:lnTo>
                    <a:pt x="1705358" y="59746"/>
                  </a:lnTo>
                  <a:lnTo>
                    <a:pt x="1673720" y="28147"/>
                  </a:lnTo>
                  <a:lnTo>
                    <a:pt x="1633591" y="7435"/>
                  </a:lnTo>
                  <a:lnTo>
                    <a:pt x="1587373" y="0"/>
                  </a:lnTo>
                  <a:close/>
                </a:path>
              </a:pathLst>
            </a:custGeom>
            <a:solidFill>
              <a:srgbClr val="00AFEF"/>
            </a:solidFill>
          </p:spPr>
          <p:txBody>
            <a:bodyPr wrap="square" lIns="0" tIns="0" rIns="0" bIns="0" rtlCol="0"/>
            <a:lstStyle/>
            <a:p>
              <a:endParaRPr/>
            </a:p>
          </p:txBody>
        </p:sp>
        <p:sp>
          <p:nvSpPr>
            <p:cNvPr id="46" name="object 46"/>
            <p:cNvSpPr/>
            <p:nvPr/>
          </p:nvSpPr>
          <p:spPr>
            <a:xfrm>
              <a:off x="5919851" y="4348225"/>
              <a:ext cx="1733550" cy="876300"/>
            </a:xfrm>
            <a:custGeom>
              <a:avLst/>
              <a:gdLst/>
              <a:ahLst/>
              <a:cxnLst/>
              <a:rect l="l" t="t" r="r" b="b"/>
              <a:pathLst>
                <a:path w="1733550" h="876300">
                  <a:moveTo>
                    <a:pt x="0" y="146050"/>
                  </a:moveTo>
                  <a:lnTo>
                    <a:pt x="7435" y="99844"/>
                  </a:lnTo>
                  <a:lnTo>
                    <a:pt x="28147" y="59746"/>
                  </a:lnTo>
                  <a:lnTo>
                    <a:pt x="59746" y="28147"/>
                  </a:lnTo>
                  <a:lnTo>
                    <a:pt x="99844" y="7435"/>
                  </a:lnTo>
                  <a:lnTo>
                    <a:pt x="146050" y="0"/>
                  </a:lnTo>
                  <a:lnTo>
                    <a:pt x="1587373" y="0"/>
                  </a:lnTo>
                  <a:lnTo>
                    <a:pt x="1633591" y="7435"/>
                  </a:lnTo>
                  <a:lnTo>
                    <a:pt x="1673720" y="28147"/>
                  </a:lnTo>
                  <a:lnTo>
                    <a:pt x="1705358" y="59746"/>
                  </a:lnTo>
                  <a:lnTo>
                    <a:pt x="1726101" y="99844"/>
                  </a:lnTo>
                  <a:lnTo>
                    <a:pt x="1733550" y="146050"/>
                  </a:lnTo>
                  <a:lnTo>
                    <a:pt x="1733550" y="730123"/>
                  </a:lnTo>
                  <a:lnTo>
                    <a:pt x="1726101" y="776341"/>
                  </a:lnTo>
                  <a:lnTo>
                    <a:pt x="1705358" y="816470"/>
                  </a:lnTo>
                  <a:lnTo>
                    <a:pt x="1673720" y="848108"/>
                  </a:lnTo>
                  <a:lnTo>
                    <a:pt x="1633591" y="868851"/>
                  </a:lnTo>
                  <a:lnTo>
                    <a:pt x="1587373" y="876300"/>
                  </a:lnTo>
                  <a:lnTo>
                    <a:pt x="146050" y="876300"/>
                  </a:lnTo>
                  <a:lnTo>
                    <a:pt x="99844" y="868851"/>
                  </a:lnTo>
                  <a:lnTo>
                    <a:pt x="59746" y="848108"/>
                  </a:lnTo>
                  <a:lnTo>
                    <a:pt x="28147" y="816470"/>
                  </a:lnTo>
                  <a:lnTo>
                    <a:pt x="7435" y="776341"/>
                  </a:lnTo>
                  <a:lnTo>
                    <a:pt x="0" y="730123"/>
                  </a:lnTo>
                  <a:lnTo>
                    <a:pt x="0" y="146050"/>
                  </a:lnTo>
                  <a:close/>
                </a:path>
              </a:pathLst>
            </a:custGeom>
            <a:ln w="9525">
              <a:solidFill>
                <a:srgbClr val="00AFEF"/>
              </a:solidFill>
            </a:ln>
          </p:spPr>
          <p:txBody>
            <a:bodyPr wrap="square" lIns="0" tIns="0" rIns="0" bIns="0" rtlCol="0"/>
            <a:lstStyle/>
            <a:p>
              <a:endParaRPr/>
            </a:p>
          </p:txBody>
        </p:sp>
      </p:grpSp>
      <p:sp>
        <p:nvSpPr>
          <p:cNvPr id="47" name="object 47"/>
          <p:cNvSpPr txBox="1"/>
          <p:nvPr/>
        </p:nvSpPr>
        <p:spPr>
          <a:xfrm>
            <a:off x="5857875" y="4305236"/>
            <a:ext cx="1852676" cy="995362"/>
          </a:xfrm>
          <a:prstGeom prst="rect">
            <a:avLst/>
          </a:prstGeom>
        </p:spPr>
        <p:txBody>
          <a:bodyPr vert="horz" wrap="square" lIns="36000" tIns="18000" rIns="36000" bIns="18000" rtlCol="0" anchor="ctr"/>
          <a:lstStyle/>
          <a:p>
            <a:pPr marL="0" marR="5080" indent="0" algn="ctr">
              <a:lnSpc>
                <a:spcPct val="100800"/>
              </a:lnSpc>
              <a:spcBef>
                <a:spcPts val="85"/>
              </a:spcBef>
            </a:pPr>
            <a:r>
              <a:rPr lang="en-US" sz="1800" b="1" spc="-10">
                <a:solidFill>
                  <a:srgbClr val="0C0804"/>
                </a:solidFill>
                <a:latin typeface="Arial"/>
                <a:cs typeface="Arial"/>
              </a:rPr>
              <a:t>Chapter Leadership Summit</a:t>
            </a:r>
            <a:endParaRPr lang="en-US" sz="1800" b="1">
              <a:latin typeface="Arial"/>
              <a:cs typeface="Arial"/>
            </a:endParaRPr>
          </a:p>
        </p:txBody>
      </p:sp>
      <p:grpSp>
        <p:nvGrpSpPr>
          <p:cNvPr id="48" name="object 48"/>
          <p:cNvGrpSpPr/>
          <p:nvPr/>
        </p:nvGrpSpPr>
        <p:grpSpPr>
          <a:xfrm>
            <a:off x="4010025" y="5295836"/>
            <a:ext cx="1843151" cy="995362"/>
            <a:chOff x="4010025" y="5295836"/>
            <a:chExt cx="1843151" cy="995362"/>
          </a:xfrm>
        </p:grpSpPr>
        <p:pic>
          <p:nvPicPr>
            <p:cNvPr id="49" name="object 49"/>
            <p:cNvPicPr/>
            <p:nvPr/>
          </p:nvPicPr>
          <p:blipFill>
            <a:blip r:embed="rId8" cstate="print"/>
            <a:stretch>
              <a:fillRect/>
            </a:stretch>
          </p:blipFill>
          <p:spPr>
            <a:xfrm>
              <a:off x="4010025" y="5295836"/>
              <a:ext cx="1843151" cy="995362"/>
            </a:xfrm>
            <a:prstGeom prst="rect">
              <a:avLst/>
            </a:prstGeom>
          </p:spPr>
        </p:pic>
        <p:sp>
          <p:nvSpPr>
            <p:cNvPr id="51" name="object 51"/>
            <p:cNvSpPr/>
            <p:nvPr/>
          </p:nvSpPr>
          <p:spPr>
            <a:xfrm>
              <a:off x="4072001" y="5338825"/>
              <a:ext cx="1724025" cy="876300"/>
            </a:xfrm>
            <a:custGeom>
              <a:avLst/>
              <a:gdLst/>
              <a:ahLst/>
              <a:cxnLst/>
              <a:rect l="l" t="t" r="r" b="b"/>
              <a:pathLst>
                <a:path w="1724025" h="876300">
                  <a:moveTo>
                    <a:pt x="1577848" y="0"/>
                  </a:moveTo>
                  <a:lnTo>
                    <a:pt x="146050" y="0"/>
                  </a:lnTo>
                  <a:lnTo>
                    <a:pt x="99844" y="7435"/>
                  </a:lnTo>
                  <a:lnTo>
                    <a:pt x="59746" y="28147"/>
                  </a:lnTo>
                  <a:lnTo>
                    <a:pt x="28147" y="59746"/>
                  </a:lnTo>
                  <a:lnTo>
                    <a:pt x="7435" y="99844"/>
                  </a:lnTo>
                  <a:lnTo>
                    <a:pt x="0" y="146050"/>
                  </a:lnTo>
                  <a:lnTo>
                    <a:pt x="0" y="730123"/>
                  </a:lnTo>
                  <a:lnTo>
                    <a:pt x="7435" y="776341"/>
                  </a:lnTo>
                  <a:lnTo>
                    <a:pt x="28147" y="816470"/>
                  </a:lnTo>
                  <a:lnTo>
                    <a:pt x="59746" y="848108"/>
                  </a:lnTo>
                  <a:lnTo>
                    <a:pt x="99844" y="868851"/>
                  </a:lnTo>
                  <a:lnTo>
                    <a:pt x="146050" y="876300"/>
                  </a:lnTo>
                  <a:lnTo>
                    <a:pt x="1577848" y="876300"/>
                  </a:lnTo>
                  <a:lnTo>
                    <a:pt x="1624066" y="868851"/>
                  </a:lnTo>
                  <a:lnTo>
                    <a:pt x="1664195" y="848108"/>
                  </a:lnTo>
                  <a:lnTo>
                    <a:pt x="1695833" y="816470"/>
                  </a:lnTo>
                  <a:lnTo>
                    <a:pt x="1716576" y="776341"/>
                  </a:lnTo>
                  <a:lnTo>
                    <a:pt x="1724025" y="730123"/>
                  </a:lnTo>
                  <a:lnTo>
                    <a:pt x="1724025" y="146050"/>
                  </a:lnTo>
                  <a:lnTo>
                    <a:pt x="1716576" y="99844"/>
                  </a:lnTo>
                  <a:lnTo>
                    <a:pt x="1695833" y="59746"/>
                  </a:lnTo>
                  <a:lnTo>
                    <a:pt x="1664195" y="28147"/>
                  </a:lnTo>
                  <a:lnTo>
                    <a:pt x="1624066" y="7435"/>
                  </a:lnTo>
                  <a:lnTo>
                    <a:pt x="1577848" y="0"/>
                  </a:lnTo>
                  <a:close/>
                </a:path>
              </a:pathLst>
            </a:custGeom>
            <a:solidFill>
              <a:srgbClr val="00AFEF"/>
            </a:solidFill>
          </p:spPr>
          <p:txBody>
            <a:bodyPr wrap="square" lIns="0" tIns="0" rIns="0" bIns="0" rtlCol="0"/>
            <a:lstStyle/>
            <a:p>
              <a:endParaRPr/>
            </a:p>
          </p:txBody>
        </p:sp>
        <p:sp>
          <p:nvSpPr>
            <p:cNvPr id="52" name="object 52"/>
            <p:cNvSpPr/>
            <p:nvPr/>
          </p:nvSpPr>
          <p:spPr>
            <a:xfrm>
              <a:off x="4072001" y="5338825"/>
              <a:ext cx="1724025" cy="876300"/>
            </a:xfrm>
            <a:custGeom>
              <a:avLst/>
              <a:gdLst/>
              <a:ahLst/>
              <a:cxnLst/>
              <a:rect l="l" t="t" r="r" b="b"/>
              <a:pathLst>
                <a:path w="1724025" h="876300">
                  <a:moveTo>
                    <a:pt x="0" y="146050"/>
                  </a:moveTo>
                  <a:lnTo>
                    <a:pt x="7435" y="99844"/>
                  </a:lnTo>
                  <a:lnTo>
                    <a:pt x="28147" y="59746"/>
                  </a:lnTo>
                  <a:lnTo>
                    <a:pt x="59746" y="28147"/>
                  </a:lnTo>
                  <a:lnTo>
                    <a:pt x="99844" y="7435"/>
                  </a:lnTo>
                  <a:lnTo>
                    <a:pt x="146050" y="0"/>
                  </a:lnTo>
                  <a:lnTo>
                    <a:pt x="1577848" y="0"/>
                  </a:lnTo>
                  <a:lnTo>
                    <a:pt x="1624066" y="7435"/>
                  </a:lnTo>
                  <a:lnTo>
                    <a:pt x="1664195" y="28147"/>
                  </a:lnTo>
                  <a:lnTo>
                    <a:pt x="1695833" y="59746"/>
                  </a:lnTo>
                  <a:lnTo>
                    <a:pt x="1716576" y="99844"/>
                  </a:lnTo>
                  <a:lnTo>
                    <a:pt x="1724025" y="146050"/>
                  </a:lnTo>
                  <a:lnTo>
                    <a:pt x="1724025" y="730123"/>
                  </a:lnTo>
                  <a:lnTo>
                    <a:pt x="1716576" y="776341"/>
                  </a:lnTo>
                  <a:lnTo>
                    <a:pt x="1695833" y="816470"/>
                  </a:lnTo>
                  <a:lnTo>
                    <a:pt x="1664195" y="848108"/>
                  </a:lnTo>
                  <a:lnTo>
                    <a:pt x="1624066" y="868851"/>
                  </a:lnTo>
                  <a:lnTo>
                    <a:pt x="1577848" y="876300"/>
                  </a:lnTo>
                  <a:lnTo>
                    <a:pt x="146050" y="876300"/>
                  </a:lnTo>
                  <a:lnTo>
                    <a:pt x="99844" y="868851"/>
                  </a:lnTo>
                  <a:lnTo>
                    <a:pt x="59746" y="848108"/>
                  </a:lnTo>
                  <a:lnTo>
                    <a:pt x="28147" y="816470"/>
                  </a:lnTo>
                  <a:lnTo>
                    <a:pt x="7435" y="776341"/>
                  </a:lnTo>
                  <a:lnTo>
                    <a:pt x="0" y="730123"/>
                  </a:lnTo>
                  <a:lnTo>
                    <a:pt x="0" y="146050"/>
                  </a:lnTo>
                  <a:close/>
                </a:path>
              </a:pathLst>
            </a:custGeom>
            <a:ln w="9525">
              <a:solidFill>
                <a:srgbClr val="00AFEF"/>
              </a:solidFill>
            </a:ln>
          </p:spPr>
          <p:txBody>
            <a:bodyPr wrap="square" lIns="0" tIns="0" rIns="0" bIns="0" rtlCol="0"/>
            <a:lstStyle/>
            <a:p>
              <a:endParaRPr/>
            </a:p>
          </p:txBody>
        </p:sp>
      </p:grpSp>
      <p:sp>
        <p:nvSpPr>
          <p:cNvPr id="53" name="object 53"/>
          <p:cNvSpPr txBox="1"/>
          <p:nvPr/>
        </p:nvSpPr>
        <p:spPr>
          <a:xfrm>
            <a:off x="4010025" y="5295836"/>
            <a:ext cx="1843151" cy="995362"/>
          </a:xfrm>
          <a:prstGeom prst="rect">
            <a:avLst/>
          </a:prstGeom>
        </p:spPr>
        <p:txBody>
          <a:bodyPr vert="horz" wrap="square" lIns="36000" tIns="18000" rIns="36000" bIns="18000" rtlCol="0" anchor="ctr"/>
          <a:lstStyle/>
          <a:p>
            <a:pPr marL="0" algn="ctr">
              <a:lnSpc>
                <a:spcPct val="100000"/>
              </a:lnSpc>
              <a:spcBef>
                <a:spcPts val="100"/>
              </a:spcBef>
            </a:pPr>
            <a:r>
              <a:rPr lang="en-US" sz="1800" b="1" spc="-10">
                <a:solidFill>
                  <a:srgbClr val="0C0804"/>
                </a:solidFill>
                <a:latin typeface="Arial"/>
                <a:cs typeface="Arial"/>
              </a:rPr>
              <a:t>Volunteer</a:t>
            </a:r>
            <a:endParaRPr lang="en-US" sz="1800" b="1">
              <a:latin typeface="Arial"/>
              <a:cs typeface="Arial"/>
            </a:endParaRPr>
          </a:p>
          <a:p>
            <a:pPr marL="0" algn="ctr">
              <a:lnSpc>
                <a:spcPct val="100000"/>
              </a:lnSpc>
              <a:spcBef>
                <a:spcPts val="15"/>
              </a:spcBef>
            </a:pPr>
            <a:r>
              <a:rPr lang="en-US" sz="1800" b="1" spc="-10">
                <a:solidFill>
                  <a:srgbClr val="0C0804"/>
                </a:solidFill>
                <a:latin typeface="Arial"/>
                <a:cs typeface="Arial"/>
              </a:rPr>
              <a:t>Training</a:t>
            </a:r>
            <a:endParaRPr lang="en-US" sz="1800" b="1">
              <a:latin typeface="Arial"/>
              <a:cs typeface="Arial"/>
            </a:endParaRPr>
          </a:p>
        </p:txBody>
      </p:sp>
      <p:grpSp>
        <p:nvGrpSpPr>
          <p:cNvPr id="54" name="object 54"/>
          <p:cNvGrpSpPr/>
          <p:nvPr/>
        </p:nvGrpSpPr>
        <p:grpSpPr>
          <a:xfrm>
            <a:off x="5857875" y="5305361"/>
            <a:ext cx="1843405" cy="995680"/>
            <a:chOff x="5857875" y="5305361"/>
            <a:chExt cx="1843405" cy="995680"/>
          </a:xfrm>
        </p:grpSpPr>
        <p:pic>
          <p:nvPicPr>
            <p:cNvPr id="55" name="object 55"/>
            <p:cNvPicPr/>
            <p:nvPr/>
          </p:nvPicPr>
          <p:blipFill>
            <a:blip r:embed="rId8" cstate="print"/>
            <a:stretch>
              <a:fillRect/>
            </a:stretch>
          </p:blipFill>
          <p:spPr>
            <a:xfrm>
              <a:off x="5857875" y="5305361"/>
              <a:ext cx="1843151" cy="995362"/>
            </a:xfrm>
            <a:prstGeom prst="rect">
              <a:avLst/>
            </a:prstGeom>
          </p:spPr>
        </p:pic>
        <p:sp>
          <p:nvSpPr>
            <p:cNvPr id="56" name="object 56"/>
            <p:cNvSpPr/>
            <p:nvPr/>
          </p:nvSpPr>
          <p:spPr>
            <a:xfrm>
              <a:off x="5919851" y="5348350"/>
              <a:ext cx="1724025" cy="876300"/>
            </a:xfrm>
            <a:custGeom>
              <a:avLst/>
              <a:gdLst/>
              <a:ahLst/>
              <a:cxnLst/>
              <a:rect l="l" t="t" r="r" b="b"/>
              <a:pathLst>
                <a:path w="1724025" h="876300">
                  <a:moveTo>
                    <a:pt x="1577848" y="0"/>
                  </a:moveTo>
                  <a:lnTo>
                    <a:pt x="146050" y="0"/>
                  </a:lnTo>
                  <a:lnTo>
                    <a:pt x="99844" y="7435"/>
                  </a:lnTo>
                  <a:lnTo>
                    <a:pt x="59746" y="28147"/>
                  </a:lnTo>
                  <a:lnTo>
                    <a:pt x="28147" y="59746"/>
                  </a:lnTo>
                  <a:lnTo>
                    <a:pt x="7435" y="99844"/>
                  </a:lnTo>
                  <a:lnTo>
                    <a:pt x="0" y="146050"/>
                  </a:lnTo>
                  <a:lnTo>
                    <a:pt x="0" y="730123"/>
                  </a:lnTo>
                  <a:lnTo>
                    <a:pt x="7435" y="776341"/>
                  </a:lnTo>
                  <a:lnTo>
                    <a:pt x="28147" y="816470"/>
                  </a:lnTo>
                  <a:lnTo>
                    <a:pt x="59746" y="848108"/>
                  </a:lnTo>
                  <a:lnTo>
                    <a:pt x="99844" y="868851"/>
                  </a:lnTo>
                  <a:lnTo>
                    <a:pt x="146050" y="876300"/>
                  </a:lnTo>
                  <a:lnTo>
                    <a:pt x="1577848" y="876300"/>
                  </a:lnTo>
                  <a:lnTo>
                    <a:pt x="1624066" y="868851"/>
                  </a:lnTo>
                  <a:lnTo>
                    <a:pt x="1664195" y="848108"/>
                  </a:lnTo>
                  <a:lnTo>
                    <a:pt x="1695833" y="816470"/>
                  </a:lnTo>
                  <a:lnTo>
                    <a:pt x="1716576" y="776341"/>
                  </a:lnTo>
                  <a:lnTo>
                    <a:pt x="1724025" y="730123"/>
                  </a:lnTo>
                  <a:lnTo>
                    <a:pt x="1724025" y="146050"/>
                  </a:lnTo>
                  <a:lnTo>
                    <a:pt x="1716576" y="99844"/>
                  </a:lnTo>
                  <a:lnTo>
                    <a:pt x="1695833" y="59746"/>
                  </a:lnTo>
                  <a:lnTo>
                    <a:pt x="1664195" y="28147"/>
                  </a:lnTo>
                  <a:lnTo>
                    <a:pt x="1624066" y="7435"/>
                  </a:lnTo>
                  <a:lnTo>
                    <a:pt x="1577848" y="0"/>
                  </a:lnTo>
                  <a:close/>
                </a:path>
              </a:pathLst>
            </a:custGeom>
            <a:solidFill>
              <a:srgbClr val="00AFEF"/>
            </a:solidFill>
          </p:spPr>
          <p:txBody>
            <a:bodyPr wrap="square" lIns="0" tIns="0" rIns="0" bIns="0" rtlCol="0"/>
            <a:lstStyle/>
            <a:p>
              <a:endParaRPr/>
            </a:p>
          </p:txBody>
        </p:sp>
        <p:sp>
          <p:nvSpPr>
            <p:cNvPr id="57" name="object 57"/>
            <p:cNvSpPr/>
            <p:nvPr/>
          </p:nvSpPr>
          <p:spPr>
            <a:xfrm>
              <a:off x="5919851" y="5348350"/>
              <a:ext cx="1724025" cy="876300"/>
            </a:xfrm>
            <a:custGeom>
              <a:avLst/>
              <a:gdLst/>
              <a:ahLst/>
              <a:cxnLst/>
              <a:rect l="l" t="t" r="r" b="b"/>
              <a:pathLst>
                <a:path w="1724025" h="876300">
                  <a:moveTo>
                    <a:pt x="0" y="146050"/>
                  </a:moveTo>
                  <a:lnTo>
                    <a:pt x="7435" y="99844"/>
                  </a:lnTo>
                  <a:lnTo>
                    <a:pt x="28147" y="59746"/>
                  </a:lnTo>
                  <a:lnTo>
                    <a:pt x="59746" y="28147"/>
                  </a:lnTo>
                  <a:lnTo>
                    <a:pt x="99844" y="7435"/>
                  </a:lnTo>
                  <a:lnTo>
                    <a:pt x="146050" y="0"/>
                  </a:lnTo>
                  <a:lnTo>
                    <a:pt x="1577848" y="0"/>
                  </a:lnTo>
                  <a:lnTo>
                    <a:pt x="1624066" y="7435"/>
                  </a:lnTo>
                  <a:lnTo>
                    <a:pt x="1664195" y="28147"/>
                  </a:lnTo>
                  <a:lnTo>
                    <a:pt x="1695833" y="59746"/>
                  </a:lnTo>
                  <a:lnTo>
                    <a:pt x="1716576" y="99844"/>
                  </a:lnTo>
                  <a:lnTo>
                    <a:pt x="1724025" y="146050"/>
                  </a:lnTo>
                  <a:lnTo>
                    <a:pt x="1724025" y="730123"/>
                  </a:lnTo>
                  <a:lnTo>
                    <a:pt x="1716576" y="776341"/>
                  </a:lnTo>
                  <a:lnTo>
                    <a:pt x="1695833" y="816470"/>
                  </a:lnTo>
                  <a:lnTo>
                    <a:pt x="1664195" y="848108"/>
                  </a:lnTo>
                  <a:lnTo>
                    <a:pt x="1624066" y="868851"/>
                  </a:lnTo>
                  <a:lnTo>
                    <a:pt x="1577848" y="876300"/>
                  </a:lnTo>
                  <a:lnTo>
                    <a:pt x="146050" y="876300"/>
                  </a:lnTo>
                  <a:lnTo>
                    <a:pt x="99844" y="868851"/>
                  </a:lnTo>
                  <a:lnTo>
                    <a:pt x="59746" y="848108"/>
                  </a:lnTo>
                  <a:lnTo>
                    <a:pt x="28147" y="816470"/>
                  </a:lnTo>
                  <a:lnTo>
                    <a:pt x="7435" y="776341"/>
                  </a:lnTo>
                  <a:lnTo>
                    <a:pt x="0" y="730123"/>
                  </a:lnTo>
                  <a:lnTo>
                    <a:pt x="0" y="146050"/>
                  </a:lnTo>
                  <a:close/>
                </a:path>
              </a:pathLst>
            </a:custGeom>
            <a:ln w="9525">
              <a:solidFill>
                <a:srgbClr val="00AFEF"/>
              </a:solidFill>
            </a:ln>
          </p:spPr>
          <p:txBody>
            <a:bodyPr wrap="square" lIns="0" tIns="0" rIns="0" bIns="0" rtlCol="0"/>
            <a:lstStyle/>
            <a:p>
              <a:endParaRPr/>
            </a:p>
          </p:txBody>
        </p:sp>
      </p:grpSp>
      <p:sp>
        <p:nvSpPr>
          <p:cNvPr id="58" name="object 58"/>
          <p:cNvSpPr txBox="1"/>
          <p:nvPr/>
        </p:nvSpPr>
        <p:spPr>
          <a:xfrm>
            <a:off x="5857875" y="5305361"/>
            <a:ext cx="1843151" cy="995362"/>
          </a:xfrm>
          <a:prstGeom prst="rect">
            <a:avLst/>
          </a:prstGeom>
        </p:spPr>
        <p:txBody>
          <a:bodyPr vert="horz" wrap="square" lIns="36000" tIns="18000" rIns="36000" bIns="18000" rtlCol="0" anchor="ctr"/>
          <a:lstStyle/>
          <a:p>
            <a:pPr marL="0" algn="ctr">
              <a:lnSpc>
                <a:spcPct val="100000"/>
              </a:lnSpc>
              <a:spcBef>
                <a:spcPts val="100"/>
              </a:spcBef>
            </a:pPr>
            <a:r>
              <a:rPr lang="en-US" sz="1800" b="1">
                <a:solidFill>
                  <a:srgbClr val="0C0804"/>
                </a:solidFill>
                <a:latin typeface="Arial"/>
                <a:cs typeface="Arial"/>
              </a:rPr>
              <a:t>MPI</a:t>
            </a:r>
            <a:r>
              <a:rPr lang="en-US" sz="1800" b="1" spc="-40">
                <a:solidFill>
                  <a:srgbClr val="0C0804"/>
                </a:solidFill>
                <a:latin typeface="Arial"/>
                <a:cs typeface="Arial"/>
              </a:rPr>
              <a:t> </a:t>
            </a:r>
            <a:r>
              <a:rPr lang="en-US" sz="1800" b="1" spc="-10">
                <a:solidFill>
                  <a:srgbClr val="0C0804"/>
                </a:solidFill>
                <a:latin typeface="Arial"/>
                <a:cs typeface="Arial"/>
              </a:rPr>
              <a:t>Cares</a:t>
            </a:r>
            <a:endParaRPr lang="en-US" sz="1800" b="1">
              <a:latin typeface="Arial"/>
              <a:cs typeface="Arial"/>
            </a:endParaRPr>
          </a:p>
        </p:txBody>
      </p:sp>
      <p:grpSp>
        <p:nvGrpSpPr>
          <p:cNvPr id="59" name="object 59"/>
          <p:cNvGrpSpPr/>
          <p:nvPr/>
        </p:nvGrpSpPr>
        <p:grpSpPr>
          <a:xfrm>
            <a:off x="9077325" y="4295711"/>
            <a:ext cx="1852930" cy="995680"/>
            <a:chOff x="9077325" y="4295711"/>
            <a:chExt cx="1852930" cy="995680"/>
          </a:xfrm>
        </p:grpSpPr>
        <p:pic>
          <p:nvPicPr>
            <p:cNvPr id="60" name="object 60"/>
            <p:cNvPicPr/>
            <p:nvPr/>
          </p:nvPicPr>
          <p:blipFill>
            <a:blip r:embed="rId7" cstate="print"/>
            <a:stretch>
              <a:fillRect/>
            </a:stretch>
          </p:blipFill>
          <p:spPr>
            <a:xfrm>
              <a:off x="9077325" y="4295711"/>
              <a:ext cx="1852676" cy="995362"/>
            </a:xfrm>
            <a:prstGeom prst="rect">
              <a:avLst/>
            </a:prstGeom>
          </p:spPr>
        </p:pic>
        <p:sp>
          <p:nvSpPr>
            <p:cNvPr id="61" name="object 61"/>
            <p:cNvSpPr/>
            <p:nvPr/>
          </p:nvSpPr>
          <p:spPr>
            <a:xfrm>
              <a:off x="9139301" y="4338700"/>
              <a:ext cx="1733550" cy="876300"/>
            </a:xfrm>
            <a:custGeom>
              <a:avLst/>
              <a:gdLst/>
              <a:ahLst/>
              <a:cxnLst/>
              <a:rect l="l" t="t" r="r" b="b"/>
              <a:pathLst>
                <a:path w="1733550" h="876300">
                  <a:moveTo>
                    <a:pt x="1587373" y="0"/>
                  </a:moveTo>
                  <a:lnTo>
                    <a:pt x="146050" y="0"/>
                  </a:lnTo>
                  <a:lnTo>
                    <a:pt x="99844" y="7435"/>
                  </a:lnTo>
                  <a:lnTo>
                    <a:pt x="59746" y="28147"/>
                  </a:lnTo>
                  <a:lnTo>
                    <a:pt x="28147" y="59746"/>
                  </a:lnTo>
                  <a:lnTo>
                    <a:pt x="7435" y="99844"/>
                  </a:lnTo>
                  <a:lnTo>
                    <a:pt x="0" y="146050"/>
                  </a:lnTo>
                  <a:lnTo>
                    <a:pt x="0" y="730123"/>
                  </a:lnTo>
                  <a:lnTo>
                    <a:pt x="7435" y="776341"/>
                  </a:lnTo>
                  <a:lnTo>
                    <a:pt x="28147" y="816470"/>
                  </a:lnTo>
                  <a:lnTo>
                    <a:pt x="59746" y="848108"/>
                  </a:lnTo>
                  <a:lnTo>
                    <a:pt x="99844" y="868851"/>
                  </a:lnTo>
                  <a:lnTo>
                    <a:pt x="146050" y="876300"/>
                  </a:lnTo>
                  <a:lnTo>
                    <a:pt x="1587373" y="876300"/>
                  </a:lnTo>
                  <a:lnTo>
                    <a:pt x="1633591" y="868851"/>
                  </a:lnTo>
                  <a:lnTo>
                    <a:pt x="1673720" y="848108"/>
                  </a:lnTo>
                  <a:lnTo>
                    <a:pt x="1705358" y="816470"/>
                  </a:lnTo>
                  <a:lnTo>
                    <a:pt x="1726101" y="776341"/>
                  </a:lnTo>
                  <a:lnTo>
                    <a:pt x="1733550" y="730123"/>
                  </a:lnTo>
                  <a:lnTo>
                    <a:pt x="1733550" y="146050"/>
                  </a:lnTo>
                  <a:lnTo>
                    <a:pt x="1726101" y="99844"/>
                  </a:lnTo>
                  <a:lnTo>
                    <a:pt x="1705358" y="59746"/>
                  </a:lnTo>
                  <a:lnTo>
                    <a:pt x="1673720" y="28147"/>
                  </a:lnTo>
                  <a:lnTo>
                    <a:pt x="1633591" y="7435"/>
                  </a:lnTo>
                  <a:lnTo>
                    <a:pt x="1587373" y="0"/>
                  </a:lnTo>
                  <a:close/>
                </a:path>
              </a:pathLst>
            </a:custGeom>
            <a:solidFill>
              <a:srgbClr val="00AFEF"/>
            </a:solidFill>
          </p:spPr>
          <p:txBody>
            <a:bodyPr wrap="square" lIns="0" tIns="0" rIns="0" bIns="0" rtlCol="0"/>
            <a:lstStyle/>
            <a:p>
              <a:endParaRPr/>
            </a:p>
          </p:txBody>
        </p:sp>
        <p:sp>
          <p:nvSpPr>
            <p:cNvPr id="62" name="object 62"/>
            <p:cNvSpPr/>
            <p:nvPr/>
          </p:nvSpPr>
          <p:spPr>
            <a:xfrm>
              <a:off x="9139301" y="4338700"/>
              <a:ext cx="1733550" cy="876300"/>
            </a:xfrm>
            <a:custGeom>
              <a:avLst/>
              <a:gdLst/>
              <a:ahLst/>
              <a:cxnLst/>
              <a:rect l="l" t="t" r="r" b="b"/>
              <a:pathLst>
                <a:path w="1733550" h="876300">
                  <a:moveTo>
                    <a:pt x="0" y="146050"/>
                  </a:moveTo>
                  <a:lnTo>
                    <a:pt x="7435" y="99844"/>
                  </a:lnTo>
                  <a:lnTo>
                    <a:pt x="28147" y="59746"/>
                  </a:lnTo>
                  <a:lnTo>
                    <a:pt x="59746" y="28147"/>
                  </a:lnTo>
                  <a:lnTo>
                    <a:pt x="99844" y="7435"/>
                  </a:lnTo>
                  <a:lnTo>
                    <a:pt x="146050" y="0"/>
                  </a:lnTo>
                  <a:lnTo>
                    <a:pt x="1587373" y="0"/>
                  </a:lnTo>
                  <a:lnTo>
                    <a:pt x="1633591" y="7435"/>
                  </a:lnTo>
                  <a:lnTo>
                    <a:pt x="1673720" y="28147"/>
                  </a:lnTo>
                  <a:lnTo>
                    <a:pt x="1705358" y="59746"/>
                  </a:lnTo>
                  <a:lnTo>
                    <a:pt x="1726101" y="99844"/>
                  </a:lnTo>
                  <a:lnTo>
                    <a:pt x="1733550" y="146050"/>
                  </a:lnTo>
                  <a:lnTo>
                    <a:pt x="1733550" y="730123"/>
                  </a:lnTo>
                  <a:lnTo>
                    <a:pt x="1726101" y="776341"/>
                  </a:lnTo>
                  <a:lnTo>
                    <a:pt x="1705358" y="816470"/>
                  </a:lnTo>
                  <a:lnTo>
                    <a:pt x="1673720" y="848108"/>
                  </a:lnTo>
                  <a:lnTo>
                    <a:pt x="1633591" y="868851"/>
                  </a:lnTo>
                  <a:lnTo>
                    <a:pt x="1587373" y="876300"/>
                  </a:lnTo>
                  <a:lnTo>
                    <a:pt x="146050" y="876300"/>
                  </a:lnTo>
                  <a:lnTo>
                    <a:pt x="99844" y="868851"/>
                  </a:lnTo>
                  <a:lnTo>
                    <a:pt x="59746" y="848108"/>
                  </a:lnTo>
                  <a:lnTo>
                    <a:pt x="28147" y="816470"/>
                  </a:lnTo>
                  <a:lnTo>
                    <a:pt x="7435" y="776341"/>
                  </a:lnTo>
                  <a:lnTo>
                    <a:pt x="0" y="730123"/>
                  </a:lnTo>
                  <a:lnTo>
                    <a:pt x="0" y="146050"/>
                  </a:lnTo>
                  <a:close/>
                </a:path>
              </a:pathLst>
            </a:custGeom>
            <a:ln w="9525">
              <a:solidFill>
                <a:srgbClr val="00AFEF"/>
              </a:solidFill>
            </a:ln>
          </p:spPr>
          <p:txBody>
            <a:bodyPr wrap="square" lIns="0" tIns="0" rIns="0" bIns="0" rtlCol="0"/>
            <a:lstStyle/>
            <a:p>
              <a:endParaRPr/>
            </a:p>
          </p:txBody>
        </p:sp>
      </p:grpSp>
      <p:sp>
        <p:nvSpPr>
          <p:cNvPr id="63" name="object 63"/>
          <p:cNvSpPr txBox="1"/>
          <p:nvPr/>
        </p:nvSpPr>
        <p:spPr>
          <a:xfrm>
            <a:off x="9077325" y="4295711"/>
            <a:ext cx="1852676" cy="995362"/>
          </a:xfrm>
          <a:prstGeom prst="rect">
            <a:avLst/>
          </a:prstGeom>
        </p:spPr>
        <p:txBody>
          <a:bodyPr vert="horz" wrap="square" lIns="36000" tIns="18000" rIns="36000" bIns="18000" rtlCol="0" anchor="ctr"/>
          <a:lstStyle/>
          <a:p>
            <a:pPr marL="0" algn="ctr">
              <a:lnSpc>
                <a:spcPct val="100000"/>
              </a:lnSpc>
              <a:spcBef>
                <a:spcPts val="100"/>
              </a:spcBef>
            </a:pPr>
            <a:r>
              <a:rPr lang="en-US" sz="1800" b="1" spc="-10">
                <a:solidFill>
                  <a:srgbClr val="0C0804"/>
                </a:solidFill>
                <a:latin typeface="Arial"/>
                <a:cs typeface="Arial"/>
              </a:rPr>
              <a:t>Websites</a:t>
            </a:r>
            <a:endParaRPr lang="en-US" sz="1800" b="1">
              <a:latin typeface="Arial"/>
              <a:cs typeface="Arial"/>
            </a:endParaRPr>
          </a:p>
        </p:txBody>
      </p:sp>
      <p:grpSp>
        <p:nvGrpSpPr>
          <p:cNvPr id="64" name="object 64"/>
          <p:cNvGrpSpPr/>
          <p:nvPr/>
        </p:nvGrpSpPr>
        <p:grpSpPr>
          <a:xfrm>
            <a:off x="10906125" y="4295711"/>
            <a:ext cx="1852930" cy="995680"/>
            <a:chOff x="10906125" y="4295711"/>
            <a:chExt cx="1852930" cy="995680"/>
          </a:xfrm>
        </p:grpSpPr>
        <p:pic>
          <p:nvPicPr>
            <p:cNvPr id="65" name="object 65"/>
            <p:cNvPicPr/>
            <p:nvPr/>
          </p:nvPicPr>
          <p:blipFill>
            <a:blip r:embed="rId7" cstate="print"/>
            <a:stretch>
              <a:fillRect/>
            </a:stretch>
          </p:blipFill>
          <p:spPr>
            <a:xfrm>
              <a:off x="10906125" y="4295711"/>
              <a:ext cx="1852676" cy="995362"/>
            </a:xfrm>
            <a:prstGeom prst="rect">
              <a:avLst/>
            </a:prstGeom>
          </p:spPr>
        </p:pic>
        <p:sp>
          <p:nvSpPr>
            <p:cNvPr id="66" name="object 66"/>
            <p:cNvSpPr/>
            <p:nvPr/>
          </p:nvSpPr>
          <p:spPr>
            <a:xfrm>
              <a:off x="10968101" y="4338700"/>
              <a:ext cx="1733550" cy="876300"/>
            </a:xfrm>
            <a:custGeom>
              <a:avLst/>
              <a:gdLst/>
              <a:ahLst/>
              <a:cxnLst/>
              <a:rect l="l" t="t" r="r" b="b"/>
              <a:pathLst>
                <a:path w="1733550" h="876300">
                  <a:moveTo>
                    <a:pt x="1587373" y="0"/>
                  </a:moveTo>
                  <a:lnTo>
                    <a:pt x="146050" y="0"/>
                  </a:lnTo>
                  <a:lnTo>
                    <a:pt x="99844" y="7435"/>
                  </a:lnTo>
                  <a:lnTo>
                    <a:pt x="59746" y="28147"/>
                  </a:lnTo>
                  <a:lnTo>
                    <a:pt x="28147" y="59746"/>
                  </a:lnTo>
                  <a:lnTo>
                    <a:pt x="7435" y="99844"/>
                  </a:lnTo>
                  <a:lnTo>
                    <a:pt x="0" y="146050"/>
                  </a:lnTo>
                  <a:lnTo>
                    <a:pt x="0" y="730123"/>
                  </a:lnTo>
                  <a:lnTo>
                    <a:pt x="7435" y="776341"/>
                  </a:lnTo>
                  <a:lnTo>
                    <a:pt x="28147" y="816470"/>
                  </a:lnTo>
                  <a:lnTo>
                    <a:pt x="59746" y="848108"/>
                  </a:lnTo>
                  <a:lnTo>
                    <a:pt x="99844" y="868851"/>
                  </a:lnTo>
                  <a:lnTo>
                    <a:pt x="146050" y="876300"/>
                  </a:lnTo>
                  <a:lnTo>
                    <a:pt x="1587373" y="876300"/>
                  </a:lnTo>
                  <a:lnTo>
                    <a:pt x="1633591" y="868851"/>
                  </a:lnTo>
                  <a:lnTo>
                    <a:pt x="1673720" y="848108"/>
                  </a:lnTo>
                  <a:lnTo>
                    <a:pt x="1705358" y="816470"/>
                  </a:lnTo>
                  <a:lnTo>
                    <a:pt x="1726101" y="776341"/>
                  </a:lnTo>
                  <a:lnTo>
                    <a:pt x="1733550" y="730123"/>
                  </a:lnTo>
                  <a:lnTo>
                    <a:pt x="1733550" y="146050"/>
                  </a:lnTo>
                  <a:lnTo>
                    <a:pt x="1726101" y="99844"/>
                  </a:lnTo>
                  <a:lnTo>
                    <a:pt x="1705358" y="59746"/>
                  </a:lnTo>
                  <a:lnTo>
                    <a:pt x="1673720" y="28147"/>
                  </a:lnTo>
                  <a:lnTo>
                    <a:pt x="1633591" y="7435"/>
                  </a:lnTo>
                  <a:lnTo>
                    <a:pt x="1587373" y="0"/>
                  </a:lnTo>
                  <a:close/>
                </a:path>
              </a:pathLst>
            </a:custGeom>
            <a:solidFill>
              <a:srgbClr val="00AFEF"/>
            </a:solidFill>
          </p:spPr>
          <p:txBody>
            <a:bodyPr wrap="square" lIns="0" tIns="0" rIns="0" bIns="0" rtlCol="0"/>
            <a:lstStyle/>
            <a:p>
              <a:endParaRPr/>
            </a:p>
          </p:txBody>
        </p:sp>
        <p:sp>
          <p:nvSpPr>
            <p:cNvPr id="67" name="object 67"/>
            <p:cNvSpPr/>
            <p:nvPr/>
          </p:nvSpPr>
          <p:spPr>
            <a:xfrm>
              <a:off x="10968101" y="4338700"/>
              <a:ext cx="1733550" cy="876300"/>
            </a:xfrm>
            <a:custGeom>
              <a:avLst/>
              <a:gdLst/>
              <a:ahLst/>
              <a:cxnLst/>
              <a:rect l="l" t="t" r="r" b="b"/>
              <a:pathLst>
                <a:path w="1733550" h="876300">
                  <a:moveTo>
                    <a:pt x="0" y="146050"/>
                  </a:moveTo>
                  <a:lnTo>
                    <a:pt x="7435" y="99844"/>
                  </a:lnTo>
                  <a:lnTo>
                    <a:pt x="28147" y="59746"/>
                  </a:lnTo>
                  <a:lnTo>
                    <a:pt x="59746" y="28147"/>
                  </a:lnTo>
                  <a:lnTo>
                    <a:pt x="99844" y="7435"/>
                  </a:lnTo>
                  <a:lnTo>
                    <a:pt x="146050" y="0"/>
                  </a:lnTo>
                  <a:lnTo>
                    <a:pt x="1587373" y="0"/>
                  </a:lnTo>
                  <a:lnTo>
                    <a:pt x="1633591" y="7435"/>
                  </a:lnTo>
                  <a:lnTo>
                    <a:pt x="1673720" y="28147"/>
                  </a:lnTo>
                  <a:lnTo>
                    <a:pt x="1705358" y="59746"/>
                  </a:lnTo>
                  <a:lnTo>
                    <a:pt x="1726101" y="99844"/>
                  </a:lnTo>
                  <a:lnTo>
                    <a:pt x="1733550" y="146050"/>
                  </a:lnTo>
                  <a:lnTo>
                    <a:pt x="1733550" y="730123"/>
                  </a:lnTo>
                  <a:lnTo>
                    <a:pt x="1726101" y="776341"/>
                  </a:lnTo>
                  <a:lnTo>
                    <a:pt x="1705358" y="816470"/>
                  </a:lnTo>
                  <a:lnTo>
                    <a:pt x="1673720" y="848108"/>
                  </a:lnTo>
                  <a:lnTo>
                    <a:pt x="1633591" y="868851"/>
                  </a:lnTo>
                  <a:lnTo>
                    <a:pt x="1587373" y="876300"/>
                  </a:lnTo>
                  <a:lnTo>
                    <a:pt x="146050" y="876300"/>
                  </a:lnTo>
                  <a:lnTo>
                    <a:pt x="99844" y="868851"/>
                  </a:lnTo>
                  <a:lnTo>
                    <a:pt x="59746" y="848108"/>
                  </a:lnTo>
                  <a:lnTo>
                    <a:pt x="28147" y="816470"/>
                  </a:lnTo>
                  <a:lnTo>
                    <a:pt x="7435" y="776341"/>
                  </a:lnTo>
                  <a:lnTo>
                    <a:pt x="0" y="730123"/>
                  </a:lnTo>
                  <a:lnTo>
                    <a:pt x="0" y="146050"/>
                  </a:lnTo>
                  <a:close/>
                </a:path>
              </a:pathLst>
            </a:custGeom>
            <a:ln w="9525">
              <a:solidFill>
                <a:srgbClr val="00AFEF"/>
              </a:solidFill>
            </a:ln>
          </p:spPr>
          <p:txBody>
            <a:bodyPr wrap="square" lIns="0" tIns="0" rIns="0" bIns="0" rtlCol="0"/>
            <a:lstStyle/>
            <a:p>
              <a:endParaRPr/>
            </a:p>
          </p:txBody>
        </p:sp>
      </p:grpSp>
      <p:sp>
        <p:nvSpPr>
          <p:cNvPr id="68" name="object 68"/>
          <p:cNvSpPr txBox="1"/>
          <p:nvPr/>
        </p:nvSpPr>
        <p:spPr>
          <a:xfrm>
            <a:off x="10906125" y="4295711"/>
            <a:ext cx="1852676" cy="995362"/>
          </a:xfrm>
          <a:prstGeom prst="rect">
            <a:avLst/>
          </a:prstGeom>
        </p:spPr>
        <p:txBody>
          <a:bodyPr vert="horz" wrap="square" lIns="36000" tIns="18000" rIns="36000" bIns="18000" rtlCol="0" anchor="ctr"/>
          <a:lstStyle/>
          <a:p>
            <a:pPr marL="0" algn="ctr">
              <a:lnSpc>
                <a:spcPct val="100000"/>
              </a:lnSpc>
              <a:spcBef>
                <a:spcPts val="100"/>
              </a:spcBef>
            </a:pPr>
            <a:r>
              <a:rPr lang="en-US" sz="1800" b="1" spc="-10">
                <a:solidFill>
                  <a:srgbClr val="0C0804"/>
                </a:solidFill>
                <a:latin typeface="Arial"/>
                <a:cs typeface="Arial"/>
              </a:rPr>
              <a:t>Accounting</a:t>
            </a:r>
            <a:endParaRPr lang="en-US" sz="1800" b="1">
              <a:latin typeface="Arial"/>
              <a:cs typeface="Arial"/>
            </a:endParaRPr>
          </a:p>
        </p:txBody>
      </p:sp>
      <p:grpSp>
        <p:nvGrpSpPr>
          <p:cNvPr id="69" name="object 69"/>
          <p:cNvGrpSpPr/>
          <p:nvPr/>
        </p:nvGrpSpPr>
        <p:grpSpPr>
          <a:xfrm>
            <a:off x="12706350" y="4295711"/>
            <a:ext cx="1843405" cy="995680"/>
            <a:chOff x="12706350" y="4295711"/>
            <a:chExt cx="1843405" cy="995680"/>
          </a:xfrm>
        </p:grpSpPr>
        <p:pic>
          <p:nvPicPr>
            <p:cNvPr id="70" name="object 70"/>
            <p:cNvPicPr/>
            <p:nvPr/>
          </p:nvPicPr>
          <p:blipFill>
            <a:blip r:embed="rId8" cstate="print"/>
            <a:stretch>
              <a:fillRect/>
            </a:stretch>
          </p:blipFill>
          <p:spPr>
            <a:xfrm>
              <a:off x="12706350" y="4295711"/>
              <a:ext cx="1843151" cy="995362"/>
            </a:xfrm>
            <a:prstGeom prst="rect">
              <a:avLst/>
            </a:prstGeom>
          </p:spPr>
        </p:pic>
        <p:sp>
          <p:nvSpPr>
            <p:cNvPr id="71" name="object 71"/>
            <p:cNvSpPr/>
            <p:nvPr/>
          </p:nvSpPr>
          <p:spPr>
            <a:xfrm>
              <a:off x="12768326" y="4338700"/>
              <a:ext cx="1724025" cy="876300"/>
            </a:xfrm>
            <a:custGeom>
              <a:avLst/>
              <a:gdLst/>
              <a:ahLst/>
              <a:cxnLst/>
              <a:rect l="l" t="t" r="r" b="b"/>
              <a:pathLst>
                <a:path w="1724025" h="876300">
                  <a:moveTo>
                    <a:pt x="1577847" y="0"/>
                  </a:moveTo>
                  <a:lnTo>
                    <a:pt x="146050" y="0"/>
                  </a:lnTo>
                  <a:lnTo>
                    <a:pt x="99844" y="7435"/>
                  </a:lnTo>
                  <a:lnTo>
                    <a:pt x="59746" y="28147"/>
                  </a:lnTo>
                  <a:lnTo>
                    <a:pt x="28147" y="59746"/>
                  </a:lnTo>
                  <a:lnTo>
                    <a:pt x="7435" y="99844"/>
                  </a:lnTo>
                  <a:lnTo>
                    <a:pt x="0" y="146050"/>
                  </a:lnTo>
                  <a:lnTo>
                    <a:pt x="0" y="730123"/>
                  </a:lnTo>
                  <a:lnTo>
                    <a:pt x="7435" y="776341"/>
                  </a:lnTo>
                  <a:lnTo>
                    <a:pt x="28147" y="816470"/>
                  </a:lnTo>
                  <a:lnTo>
                    <a:pt x="59746" y="848108"/>
                  </a:lnTo>
                  <a:lnTo>
                    <a:pt x="99844" y="868851"/>
                  </a:lnTo>
                  <a:lnTo>
                    <a:pt x="146050" y="876300"/>
                  </a:lnTo>
                  <a:lnTo>
                    <a:pt x="1577847" y="876300"/>
                  </a:lnTo>
                  <a:lnTo>
                    <a:pt x="1624066" y="868851"/>
                  </a:lnTo>
                  <a:lnTo>
                    <a:pt x="1664195" y="848108"/>
                  </a:lnTo>
                  <a:lnTo>
                    <a:pt x="1695833" y="816470"/>
                  </a:lnTo>
                  <a:lnTo>
                    <a:pt x="1716576" y="776341"/>
                  </a:lnTo>
                  <a:lnTo>
                    <a:pt x="1724025" y="730123"/>
                  </a:lnTo>
                  <a:lnTo>
                    <a:pt x="1724025" y="146050"/>
                  </a:lnTo>
                  <a:lnTo>
                    <a:pt x="1716576" y="99844"/>
                  </a:lnTo>
                  <a:lnTo>
                    <a:pt x="1695833" y="59746"/>
                  </a:lnTo>
                  <a:lnTo>
                    <a:pt x="1664195" y="28147"/>
                  </a:lnTo>
                  <a:lnTo>
                    <a:pt x="1624066" y="7435"/>
                  </a:lnTo>
                  <a:lnTo>
                    <a:pt x="1577847" y="0"/>
                  </a:lnTo>
                  <a:close/>
                </a:path>
              </a:pathLst>
            </a:custGeom>
            <a:solidFill>
              <a:srgbClr val="00AFEF"/>
            </a:solidFill>
          </p:spPr>
          <p:txBody>
            <a:bodyPr wrap="square" lIns="0" tIns="0" rIns="0" bIns="0" rtlCol="0"/>
            <a:lstStyle/>
            <a:p>
              <a:endParaRPr/>
            </a:p>
          </p:txBody>
        </p:sp>
        <p:sp>
          <p:nvSpPr>
            <p:cNvPr id="72" name="object 72"/>
            <p:cNvSpPr/>
            <p:nvPr/>
          </p:nvSpPr>
          <p:spPr>
            <a:xfrm>
              <a:off x="12768326" y="4338700"/>
              <a:ext cx="1724025" cy="876300"/>
            </a:xfrm>
            <a:custGeom>
              <a:avLst/>
              <a:gdLst/>
              <a:ahLst/>
              <a:cxnLst/>
              <a:rect l="l" t="t" r="r" b="b"/>
              <a:pathLst>
                <a:path w="1724025" h="876300">
                  <a:moveTo>
                    <a:pt x="0" y="146050"/>
                  </a:moveTo>
                  <a:lnTo>
                    <a:pt x="7435" y="99844"/>
                  </a:lnTo>
                  <a:lnTo>
                    <a:pt x="28147" y="59746"/>
                  </a:lnTo>
                  <a:lnTo>
                    <a:pt x="59746" y="28147"/>
                  </a:lnTo>
                  <a:lnTo>
                    <a:pt x="99844" y="7435"/>
                  </a:lnTo>
                  <a:lnTo>
                    <a:pt x="146050" y="0"/>
                  </a:lnTo>
                  <a:lnTo>
                    <a:pt x="1577847" y="0"/>
                  </a:lnTo>
                  <a:lnTo>
                    <a:pt x="1624066" y="7435"/>
                  </a:lnTo>
                  <a:lnTo>
                    <a:pt x="1664195" y="28147"/>
                  </a:lnTo>
                  <a:lnTo>
                    <a:pt x="1695833" y="59746"/>
                  </a:lnTo>
                  <a:lnTo>
                    <a:pt x="1716576" y="99844"/>
                  </a:lnTo>
                  <a:lnTo>
                    <a:pt x="1724025" y="146050"/>
                  </a:lnTo>
                  <a:lnTo>
                    <a:pt x="1724025" y="730123"/>
                  </a:lnTo>
                  <a:lnTo>
                    <a:pt x="1716576" y="776341"/>
                  </a:lnTo>
                  <a:lnTo>
                    <a:pt x="1695833" y="816470"/>
                  </a:lnTo>
                  <a:lnTo>
                    <a:pt x="1664195" y="848108"/>
                  </a:lnTo>
                  <a:lnTo>
                    <a:pt x="1624066" y="868851"/>
                  </a:lnTo>
                  <a:lnTo>
                    <a:pt x="1577847" y="876300"/>
                  </a:lnTo>
                  <a:lnTo>
                    <a:pt x="146050" y="876300"/>
                  </a:lnTo>
                  <a:lnTo>
                    <a:pt x="99844" y="868851"/>
                  </a:lnTo>
                  <a:lnTo>
                    <a:pt x="59746" y="848108"/>
                  </a:lnTo>
                  <a:lnTo>
                    <a:pt x="28147" y="816470"/>
                  </a:lnTo>
                  <a:lnTo>
                    <a:pt x="7435" y="776341"/>
                  </a:lnTo>
                  <a:lnTo>
                    <a:pt x="0" y="730123"/>
                  </a:lnTo>
                  <a:lnTo>
                    <a:pt x="0" y="146050"/>
                  </a:lnTo>
                  <a:close/>
                </a:path>
              </a:pathLst>
            </a:custGeom>
            <a:ln w="9525">
              <a:solidFill>
                <a:srgbClr val="00AFEF"/>
              </a:solidFill>
            </a:ln>
          </p:spPr>
          <p:txBody>
            <a:bodyPr wrap="square" lIns="0" tIns="0" rIns="0" bIns="0" rtlCol="0"/>
            <a:lstStyle/>
            <a:p>
              <a:endParaRPr/>
            </a:p>
          </p:txBody>
        </p:sp>
      </p:grpSp>
      <p:sp>
        <p:nvSpPr>
          <p:cNvPr id="73" name="object 73"/>
          <p:cNvSpPr txBox="1"/>
          <p:nvPr/>
        </p:nvSpPr>
        <p:spPr>
          <a:xfrm>
            <a:off x="12706350" y="4295711"/>
            <a:ext cx="1843151" cy="995362"/>
          </a:xfrm>
          <a:prstGeom prst="rect">
            <a:avLst/>
          </a:prstGeom>
        </p:spPr>
        <p:txBody>
          <a:bodyPr vert="horz" wrap="square" lIns="36000" tIns="18000" rIns="36000" bIns="18000" rtlCol="0" anchor="ctr"/>
          <a:lstStyle/>
          <a:p>
            <a:pPr marL="0" algn="ctr">
              <a:lnSpc>
                <a:spcPct val="100000"/>
              </a:lnSpc>
              <a:spcBef>
                <a:spcPts val="100"/>
              </a:spcBef>
            </a:pPr>
            <a:r>
              <a:rPr lang="en-US" sz="1800" b="1" spc="-10">
                <a:solidFill>
                  <a:srgbClr val="0C0804"/>
                </a:solidFill>
                <a:latin typeface="Arial"/>
                <a:cs typeface="Arial"/>
              </a:rPr>
              <a:t>Registration</a:t>
            </a:r>
            <a:endParaRPr lang="en-US" sz="1800" b="1">
              <a:latin typeface="Arial"/>
              <a:cs typeface="Arial"/>
            </a:endParaRPr>
          </a:p>
        </p:txBody>
      </p:sp>
      <p:grpSp>
        <p:nvGrpSpPr>
          <p:cNvPr id="74" name="object 74"/>
          <p:cNvGrpSpPr/>
          <p:nvPr/>
        </p:nvGrpSpPr>
        <p:grpSpPr>
          <a:xfrm>
            <a:off x="9944100" y="5314886"/>
            <a:ext cx="1852676" cy="995362"/>
            <a:chOff x="9944100" y="5314886"/>
            <a:chExt cx="1852676" cy="995362"/>
          </a:xfrm>
        </p:grpSpPr>
        <p:pic>
          <p:nvPicPr>
            <p:cNvPr id="75" name="object 75"/>
            <p:cNvPicPr/>
            <p:nvPr/>
          </p:nvPicPr>
          <p:blipFill>
            <a:blip r:embed="rId7" cstate="print"/>
            <a:stretch>
              <a:fillRect/>
            </a:stretch>
          </p:blipFill>
          <p:spPr>
            <a:xfrm>
              <a:off x="9944100" y="5314886"/>
              <a:ext cx="1852676" cy="995362"/>
            </a:xfrm>
            <a:prstGeom prst="rect">
              <a:avLst/>
            </a:prstGeom>
          </p:spPr>
        </p:pic>
        <p:sp>
          <p:nvSpPr>
            <p:cNvPr id="77" name="object 77"/>
            <p:cNvSpPr/>
            <p:nvPr/>
          </p:nvSpPr>
          <p:spPr>
            <a:xfrm>
              <a:off x="10006076" y="5357875"/>
              <a:ext cx="1733550" cy="876300"/>
            </a:xfrm>
            <a:custGeom>
              <a:avLst/>
              <a:gdLst/>
              <a:ahLst/>
              <a:cxnLst/>
              <a:rect l="l" t="t" r="r" b="b"/>
              <a:pathLst>
                <a:path w="1733550" h="876300">
                  <a:moveTo>
                    <a:pt x="1587373" y="0"/>
                  </a:moveTo>
                  <a:lnTo>
                    <a:pt x="146050" y="0"/>
                  </a:lnTo>
                  <a:lnTo>
                    <a:pt x="99844" y="7435"/>
                  </a:lnTo>
                  <a:lnTo>
                    <a:pt x="59746" y="28147"/>
                  </a:lnTo>
                  <a:lnTo>
                    <a:pt x="28147" y="59746"/>
                  </a:lnTo>
                  <a:lnTo>
                    <a:pt x="7435" y="99844"/>
                  </a:lnTo>
                  <a:lnTo>
                    <a:pt x="0" y="146050"/>
                  </a:lnTo>
                  <a:lnTo>
                    <a:pt x="0" y="730123"/>
                  </a:lnTo>
                  <a:lnTo>
                    <a:pt x="7435" y="776341"/>
                  </a:lnTo>
                  <a:lnTo>
                    <a:pt x="28147" y="816470"/>
                  </a:lnTo>
                  <a:lnTo>
                    <a:pt x="59746" y="848108"/>
                  </a:lnTo>
                  <a:lnTo>
                    <a:pt x="99844" y="868851"/>
                  </a:lnTo>
                  <a:lnTo>
                    <a:pt x="146050" y="876300"/>
                  </a:lnTo>
                  <a:lnTo>
                    <a:pt x="1587373" y="876300"/>
                  </a:lnTo>
                  <a:lnTo>
                    <a:pt x="1633591" y="868851"/>
                  </a:lnTo>
                  <a:lnTo>
                    <a:pt x="1673720" y="848108"/>
                  </a:lnTo>
                  <a:lnTo>
                    <a:pt x="1705358" y="816470"/>
                  </a:lnTo>
                  <a:lnTo>
                    <a:pt x="1726101" y="776341"/>
                  </a:lnTo>
                  <a:lnTo>
                    <a:pt x="1733550" y="730123"/>
                  </a:lnTo>
                  <a:lnTo>
                    <a:pt x="1733550" y="146050"/>
                  </a:lnTo>
                  <a:lnTo>
                    <a:pt x="1726101" y="99844"/>
                  </a:lnTo>
                  <a:lnTo>
                    <a:pt x="1705358" y="59746"/>
                  </a:lnTo>
                  <a:lnTo>
                    <a:pt x="1673720" y="28147"/>
                  </a:lnTo>
                  <a:lnTo>
                    <a:pt x="1633591" y="7435"/>
                  </a:lnTo>
                  <a:lnTo>
                    <a:pt x="1587373" y="0"/>
                  </a:lnTo>
                  <a:close/>
                </a:path>
              </a:pathLst>
            </a:custGeom>
            <a:solidFill>
              <a:srgbClr val="00AFEF"/>
            </a:solidFill>
          </p:spPr>
          <p:txBody>
            <a:bodyPr wrap="square" lIns="0" tIns="0" rIns="0" bIns="0" rtlCol="0"/>
            <a:lstStyle/>
            <a:p>
              <a:endParaRPr/>
            </a:p>
          </p:txBody>
        </p:sp>
        <p:sp>
          <p:nvSpPr>
            <p:cNvPr id="78" name="object 78"/>
            <p:cNvSpPr/>
            <p:nvPr/>
          </p:nvSpPr>
          <p:spPr>
            <a:xfrm>
              <a:off x="10006076" y="5357875"/>
              <a:ext cx="1733550" cy="876300"/>
            </a:xfrm>
            <a:custGeom>
              <a:avLst/>
              <a:gdLst/>
              <a:ahLst/>
              <a:cxnLst/>
              <a:rect l="l" t="t" r="r" b="b"/>
              <a:pathLst>
                <a:path w="1733550" h="876300">
                  <a:moveTo>
                    <a:pt x="0" y="146050"/>
                  </a:moveTo>
                  <a:lnTo>
                    <a:pt x="7435" y="99844"/>
                  </a:lnTo>
                  <a:lnTo>
                    <a:pt x="28147" y="59746"/>
                  </a:lnTo>
                  <a:lnTo>
                    <a:pt x="59746" y="28147"/>
                  </a:lnTo>
                  <a:lnTo>
                    <a:pt x="99844" y="7435"/>
                  </a:lnTo>
                  <a:lnTo>
                    <a:pt x="146050" y="0"/>
                  </a:lnTo>
                  <a:lnTo>
                    <a:pt x="1587373" y="0"/>
                  </a:lnTo>
                  <a:lnTo>
                    <a:pt x="1633591" y="7435"/>
                  </a:lnTo>
                  <a:lnTo>
                    <a:pt x="1673720" y="28147"/>
                  </a:lnTo>
                  <a:lnTo>
                    <a:pt x="1705358" y="59746"/>
                  </a:lnTo>
                  <a:lnTo>
                    <a:pt x="1726101" y="99844"/>
                  </a:lnTo>
                  <a:lnTo>
                    <a:pt x="1733550" y="146050"/>
                  </a:lnTo>
                  <a:lnTo>
                    <a:pt x="1733550" y="730123"/>
                  </a:lnTo>
                  <a:lnTo>
                    <a:pt x="1726101" y="776341"/>
                  </a:lnTo>
                  <a:lnTo>
                    <a:pt x="1705358" y="816470"/>
                  </a:lnTo>
                  <a:lnTo>
                    <a:pt x="1673720" y="848108"/>
                  </a:lnTo>
                  <a:lnTo>
                    <a:pt x="1633591" y="868851"/>
                  </a:lnTo>
                  <a:lnTo>
                    <a:pt x="1587373" y="876300"/>
                  </a:lnTo>
                  <a:lnTo>
                    <a:pt x="146050" y="876300"/>
                  </a:lnTo>
                  <a:lnTo>
                    <a:pt x="99844" y="868851"/>
                  </a:lnTo>
                  <a:lnTo>
                    <a:pt x="59746" y="848108"/>
                  </a:lnTo>
                  <a:lnTo>
                    <a:pt x="28147" y="816470"/>
                  </a:lnTo>
                  <a:lnTo>
                    <a:pt x="7435" y="776341"/>
                  </a:lnTo>
                  <a:lnTo>
                    <a:pt x="0" y="730123"/>
                  </a:lnTo>
                  <a:lnTo>
                    <a:pt x="0" y="146050"/>
                  </a:lnTo>
                  <a:close/>
                </a:path>
              </a:pathLst>
            </a:custGeom>
            <a:ln w="9525">
              <a:solidFill>
                <a:srgbClr val="00AFEF"/>
              </a:solidFill>
            </a:ln>
          </p:spPr>
          <p:txBody>
            <a:bodyPr wrap="square" lIns="0" tIns="0" rIns="0" bIns="0" rtlCol="0"/>
            <a:lstStyle/>
            <a:p>
              <a:endParaRPr/>
            </a:p>
          </p:txBody>
        </p:sp>
      </p:grpSp>
      <p:sp>
        <p:nvSpPr>
          <p:cNvPr id="79" name="object 79"/>
          <p:cNvSpPr txBox="1"/>
          <p:nvPr/>
        </p:nvSpPr>
        <p:spPr>
          <a:xfrm>
            <a:off x="9944100" y="5314886"/>
            <a:ext cx="1852676" cy="995362"/>
          </a:xfrm>
          <a:prstGeom prst="rect">
            <a:avLst/>
          </a:prstGeom>
        </p:spPr>
        <p:txBody>
          <a:bodyPr vert="horz" wrap="square" lIns="36000" tIns="18000" rIns="36000" bIns="18000" rtlCol="0" anchor="ctr"/>
          <a:lstStyle/>
          <a:p>
            <a:pPr marL="0" marR="5080" indent="0" algn="ctr">
              <a:lnSpc>
                <a:spcPct val="100800"/>
              </a:lnSpc>
              <a:spcBef>
                <a:spcPts val="85"/>
              </a:spcBef>
            </a:pPr>
            <a:r>
              <a:rPr lang="en-US" sz="1800" b="1">
                <a:solidFill>
                  <a:srgbClr val="0C0804"/>
                </a:solidFill>
                <a:latin typeface="Arial"/>
                <a:cs typeface="Arial"/>
              </a:rPr>
              <a:t>Chapter</a:t>
            </a:r>
            <a:r>
              <a:rPr lang="en-US" sz="1800" b="1" spc="-75">
                <a:solidFill>
                  <a:srgbClr val="0C0804"/>
                </a:solidFill>
                <a:latin typeface="Arial"/>
                <a:cs typeface="Arial"/>
              </a:rPr>
              <a:t> </a:t>
            </a:r>
            <a:r>
              <a:rPr lang="en-US" sz="1800" b="1" spc="-10">
                <a:solidFill>
                  <a:srgbClr val="0C0804"/>
                </a:solidFill>
                <a:latin typeface="Arial"/>
                <a:cs typeface="Arial"/>
              </a:rPr>
              <a:t>Shared Services</a:t>
            </a:r>
            <a:endParaRPr lang="en-US" sz="1800" b="1">
              <a:latin typeface="Arial"/>
              <a:cs typeface="Arial"/>
            </a:endParaRPr>
          </a:p>
        </p:txBody>
      </p:sp>
      <p:grpSp>
        <p:nvGrpSpPr>
          <p:cNvPr id="80" name="object 80"/>
          <p:cNvGrpSpPr/>
          <p:nvPr/>
        </p:nvGrpSpPr>
        <p:grpSpPr>
          <a:xfrm>
            <a:off x="11791950" y="5314886"/>
            <a:ext cx="1852676" cy="995362"/>
            <a:chOff x="11791950" y="5314886"/>
            <a:chExt cx="1852676" cy="995362"/>
          </a:xfrm>
        </p:grpSpPr>
        <p:pic>
          <p:nvPicPr>
            <p:cNvPr id="81" name="object 81"/>
            <p:cNvPicPr/>
            <p:nvPr/>
          </p:nvPicPr>
          <p:blipFill>
            <a:blip r:embed="rId7" cstate="print"/>
            <a:stretch>
              <a:fillRect/>
            </a:stretch>
          </p:blipFill>
          <p:spPr>
            <a:xfrm>
              <a:off x="11791950" y="5314886"/>
              <a:ext cx="1852676" cy="995362"/>
            </a:xfrm>
            <a:prstGeom prst="rect">
              <a:avLst/>
            </a:prstGeom>
          </p:spPr>
        </p:pic>
        <p:sp>
          <p:nvSpPr>
            <p:cNvPr id="83" name="object 83"/>
            <p:cNvSpPr/>
            <p:nvPr/>
          </p:nvSpPr>
          <p:spPr>
            <a:xfrm>
              <a:off x="11853926" y="5357875"/>
              <a:ext cx="1733550" cy="876300"/>
            </a:xfrm>
            <a:custGeom>
              <a:avLst/>
              <a:gdLst/>
              <a:ahLst/>
              <a:cxnLst/>
              <a:rect l="l" t="t" r="r" b="b"/>
              <a:pathLst>
                <a:path w="1733550" h="876300">
                  <a:moveTo>
                    <a:pt x="1587372" y="0"/>
                  </a:moveTo>
                  <a:lnTo>
                    <a:pt x="146050" y="0"/>
                  </a:lnTo>
                  <a:lnTo>
                    <a:pt x="99844" y="7435"/>
                  </a:lnTo>
                  <a:lnTo>
                    <a:pt x="59746" y="28147"/>
                  </a:lnTo>
                  <a:lnTo>
                    <a:pt x="28147" y="59746"/>
                  </a:lnTo>
                  <a:lnTo>
                    <a:pt x="7435" y="99844"/>
                  </a:lnTo>
                  <a:lnTo>
                    <a:pt x="0" y="146050"/>
                  </a:lnTo>
                  <a:lnTo>
                    <a:pt x="0" y="730123"/>
                  </a:lnTo>
                  <a:lnTo>
                    <a:pt x="7435" y="776341"/>
                  </a:lnTo>
                  <a:lnTo>
                    <a:pt x="28147" y="816470"/>
                  </a:lnTo>
                  <a:lnTo>
                    <a:pt x="59746" y="848108"/>
                  </a:lnTo>
                  <a:lnTo>
                    <a:pt x="99844" y="868851"/>
                  </a:lnTo>
                  <a:lnTo>
                    <a:pt x="146050" y="876300"/>
                  </a:lnTo>
                  <a:lnTo>
                    <a:pt x="1587372" y="876300"/>
                  </a:lnTo>
                  <a:lnTo>
                    <a:pt x="1633591" y="868851"/>
                  </a:lnTo>
                  <a:lnTo>
                    <a:pt x="1673720" y="848108"/>
                  </a:lnTo>
                  <a:lnTo>
                    <a:pt x="1705358" y="816470"/>
                  </a:lnTo>
                  <a:lnTo>
                    <a:pt x="1726101" y="776341"/>
                  </a:lnTo>
                  <a:lnTo>
                    <a:pt x="1733550" y="730123"/>
                  </a:lnTo>
                  <a:lnTo>
                    <a:pt x="1733550" y="146050"/>
                  </a:lnTo>
                  <a:lnTo>
                    <a:pt x="1726101" y="99844"/>
                  </a:lnTo>
                  <a:lnTo>
                    <a:pt x="1705358" y="59746"/>
                  </a:lnTo>
                  <a:lnTo>
                    <a:pt x="1673720" y="28147"/>
                  </a:lnTo>
                  <a:lnTo>
                    <a:pt x="1633591" y="7435"/>
                  </a:lnTo>
                  <a:lnTo>
                    <a:pt x="1587372" y="0"/>
                  </a:lnTo>
                  <a:close/>
                </a:path>
              </a:pathLst>
            </a:custGeom>
            <a:solidFill>
              <a:srgbClr val="00AFEF"/>
            </a:solidFill>
          </p:spPr>
          <p:txBody>
            <a:bodyPr wrap="square" lIns="0" tIns="0" rIns="0" bIns="0" rtlCol="0"/>
            <a:lstStyle/>
            <a:p>
              <a:endParaRPr/>
            </a:p>
          </p:txBody>
        </p:sp>
        <p:sp>
          <p:nvSpPr>
            <p:cNvPr id="84" name="object 84"/>
            <p:cNvSpPr/>
            <p:nvPr/>
          </p:nvSpPr>
          <p:spPr>
            <a:xfrm>
              <a:off x="11853926" y="5357875"/>
              <a:ext cx="1733550" cy="876300"/>
            </a:xfrm>
            <a:custGeom>
              <a:avLst/>
              <a:gdLst/>
              <a:ahLst/>
              <a:cxnLst/>
              <a:rect l="l" t="t" r="r" b="b"/>
              <a:pathLst>
                <a:path w="1733550" h="876300">
                  <a:moveTo>
                    <a:pt x="0" y="146050"/>
                  </a:moveTo>
                  <a:lnTo>
                    <a:pt x="7435" y="99844"/>
                  </a:lnTo>
                  <a:lnTo>
                    <a:pt x="28147" y="59746"/>
                  </a:lnTo>
                  <a:lnTo>
                    <a:pt x="59746" y="28147"/>
                  </a:lnTo>
                  <a:lnTo>
                    <a:pt x="99844" y="7435"/>
                  </a:lnTo>
                  <a:lnTo>
                    <a:pt x="146050" y="0"/>
                  </a:lnTo>
                  <a:lnTo>
                    <a:pt x="1587372" y="0"/>
                  </a:lnTo>
                  <a:lnTo>
                    <a:pt x="1633591" y="7435"/>
                  </a:lnTo>
                  <a:lnTo>
                    <a:pt x="1673720" y="28147"/>
                  </a:lnTo>
                  <a:lnTo>
                    <a:pt x="1705358" y="59746"/>
                  </a:lnTo>
                  <a:lnTo>
                    <a:pt x="1726101" y="99844"/>
                  </a:lnTo>
                  <a:lnTo>
                    <a:pt x="1733550" y="146050"/>
                  </a:lnTo>
                  <a:lnTo>
                    <a:pt x="1733550" y="730123"/>
                  </a:lnTo>
                  <a:lnTo>
                    <a:pt x="1726101" y="776341"/>
                  </a:lnTo>
                  <a:lnTo>
                    <a:pt x="1705358" y="816470"/>
                  </a:lnTo>
                  <a:lnTo>
                    <a:pt x="1673720" y="848108"/>
                  </a:lnTo>
                  <a:lnTo>
                    <a:pt x="1633591" y="868851"/>
                  </a:lnTo>
                  <a:lnTo>
                    <a:pt x="1587372" y="876300"/>
                  </a:lnTo>
                  <a:lnTo>
                    <a:pt x="146050" y="876300"/>
                  </a:lnTo>
                  <a:lnTo>
                    <a:pt x="99844" y="868851"/>
                  </a:lnTo>
                  <a:lnTo>
                    <a:pt x="59746" y="848108"/>
                  </a:lnTo>
                  <a:lnTo>
                    <a:pt x="28147" y="816470"/>
                  </a:lnTo>
                  <a:lnTo>
                    <a:pt x="7435" y="776341"/>
                  </a:lnTo>
                  <a:lnTo>
                    <a:pt x="0" y="730123"/>
                  </a:lnTo>
                  <a:lnTo>
                    <a:pt x="0" y="146050"/>
                  </a:lnTo>
                  <a:close/>
                </a:path>
              </a:pathLst>
            </a:custGeom>
            <a:ln w="9525">
              <a:solidFill>
                <a:srgbClr val="00AFEF"/>
              </a:solidFill>
            </a:ln>
          </p:spPr>
          <p:txBody>
            <a:bodyPr wrap="square" lIns="0" tIns="0" rIns="0" bIns="0" rtlCol="0"/>
            <a:lstStyle/>
            <a:p>
              <a:endParaRPr/>
            </a:p>
          </p:txBody>
        </p:sp>
      </p:grpSp>
      <p:sp>
        <p:nvSpPr>
          <p:cNvPr id="85" name="object 85"/>
          <p:cNvSpPr txBox="1"/>
          <p:nvPr/>
        </p:nvSpPr>
        <p:spPr>
          <a:xfrm>
            <a:off x="11791950" y="5314886"/>
            <a:ext cx="1852676" cy="995362"/>
          </a:xfrm>
          <a:prstGeom prst="rect">
            <a:avLst/>
          </a:prstGeom>
        </p:spPr>
        <p:txBody>
          <a:bodyPr vert="horz" wrap="square" lIns="36000" tIns="18000" rIns="36000" bIns="18000" rtlCol="0" anchor="ctr"/>
          <a:lstStyle/>
          <a:p>
            <a:pPr marL="0" marR="5080" indent="0" algn="ctr">
              <a:lnSpc>
                <a:spcPct val="100800"/>
              </a:lnSpc>
              <a:spcBef>
                <a:spcPts val="85"/>
              </a:spcBef>
            </a:pPr>
            <a:r>
              <a:rPr lang="en-US" sz="1800" b="1" spc="-10" dirty="0">
                <a:solidFill>
                  <a:srgbClr val="0C0804"/>
                </a:solidFill>
                <a:latin typeface="Arial"/>
                <a:cs typeface="Arial"/>
              </a:rPr>
              <a:t>Chapter </a:t>
            </a:r>
            <a:r>
              <a:rPr lang="en-US" sz="1800" b="1" spc="-20">
                <a:solidFill>
                  <a:srgbClr val="0C0804"/>
                </a:solidFill>
                <a:latin typeface="Arial"/>
                <a:cs typeface="Arial"/>
              </a:rPr>
              <a:t>Operations </a:t>
            </a:r>
            <a:r>
              <a:rPr lang="en-US" sz="1800" b="1" spc="-10">
                <a:solidFill>
                  <a:srgbClr val="0C0804"/>
                </a:solidFill>
                <a:latin typeface="Arial"/>
                <a:cs typeface="Arial"/>
              </a:rPr>
              <a:t>Team</a:t>
            </a:r>
            <a:endParaRPr lang="en-US" sz="1800" b="1" dirty="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4" name="object 4"/>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algn="l">
              <a:lnSpc>
                <a:spcPct val="100000"/>
              </a:lnSpc>
              <a:spcBef>
                <a:spcPts val="130"/>
              </a:spcBef>
            </a:pPr>
            <a:r>
              <a:rPr lang="en-US" sz="6000" b="1">
                <a:solidFill>
                  <a:srgbClr val="FFFFFF"/>
                </a:solidFill>
                <a:latin typeface="Arial"/>
                <a:cs typeface="Arial"/>
              </a:rPr>
              <a:t>CHAPTER SUPPORT FRAMEWORK</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web page  AI-generated content may be incorrect.">
            <a:extLst>
              <a:ext uri="{FF2B5EF4-FFF2-40B4-BE49-F238E27FC236}">
                <a16:creationId xmlns:a16="http://schemas.microsoft.com/office/drawing/2014/main" id="{9E6449C5-9075-1AB2-3A79-960386D767E1}"/>
              </a:ext>
            </a:extLst>
          </p:cNvPr>
          <p:cNvPicPr>
            <a:picLocks noGrp="1" noChangeAspect="1"/>
          </p:cNvPicPr>
          <p:nvPr>
            <p:ph sz="half" idx="2"/>
          </p:nvPr>
        </p:nvPicPr>
        <p:blipFill>
          <a:blip r:embed="rId3"/>
          <a:stretch>
            <a:fillRect/>
          </a:stretch>
        </p:blipFill>
        <p:spPr>
          <a:xfrm>
            <a:off x="1861461" y="2025326"/>
            <a:ext cx="13768245" cy="8261674"/>
          </a:xfrm>
          <a:prstGeom prst="rect">
            <a:avLst/>
          </a:prstGeom>
        </p:spPr>
      </p:pic>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2" name="Title 1">
            <a:extLst>
              <a:ext uri="{FF2B5EF4-FFF2-40B4-BE49-F238E27FC236}">
                <a16:creationId xmlns:a16="http://schemas.microsoft.com/office/drawing/2014/main" id="{FE39A26B-A9C3-3B7C-F277-851A09A18505}"/>
              </a:ext>
            </a:extLst>
          </p:cNvPr>
          <p:cNvSpPr>
            <a:spLocks noGrp="1"/>
          </p:cNvSpPr>
          <p:nvPr>
            <p:ph type="title"/>
          </p:nvPr>
        </p:nvSpPr>
        <p:spPr>
          <a:xfrm>
            <a:off x="377190" y="0"/>
            <a:ext cx="17533619" cy="1828800"/>
          </a:xfrm>
        </p:spPr>
        <p:txBody>
          <a:bodyPr wrap="square" lIns="0" tIns="0" rIns="0" bIns="0" anchor="ctr"/>
          <a:lstStyle/>
          <a:p>
            <a:pPr algn="l"/>
            <a:r>
              <a:rPr lang="en-US" sz="6000" b="1">
                <a:solidFill>
                  <a:srgbClr val="FFFFFF"/>
                </a:solidFill>
              </a:rPr>
              <a:t>MPI COMMUNITY FORUM: BY DEPARTMENT</a:t>
            </a:r>
          </a:p>
        </p:txBody>
      </p:sp>
    </p:spTree>
    <p:extLst>
      <p:ext uri="{BB962C8B-B14F-4D97-AF65-F5344CB8AC3E}">
        <p14:creationId xmlns:p14="http://schemas.microsoft.com/office/powerpoint/2010/main" val="41551173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noFill/>
          <a:ln>
            <a:noFill/>
          </a:ln>
        </p:spPr>
        <p:txBody>
          <a:bodyPr wrap="square" lIns="0" tIns="0" rIns="0" bIns="0" rtlCol="0" anchor="t"/>
          <a:lstStyle/>
          <a:p>
            <a:endParaRPr dirty="0"/>
          </a:p>
        </p:txBody>
      </p:sp>
      <p:sp>
        <p:nvSpPr>
          <p:cNvPr id="5" name="object 5"/>
          <p:cNvSpPr txBox="1"/>
          <p:nvPr/>
        </p:nvSpPr>
        <p:spPr>
          <a:xfrm>
            <a:off x="711517" y="2884169"/>
            <a:ext cx="16545560" cy="6719917"/>
          </a:xfrm>
          <a:prstGeom prst="rect">
            <a:avLst/>
          </a:prstGeom>
        </p:spPr>
        <p:txBody>
          <a:bodyPr vert="horz" wrap="square" lIns="0" tIns="12700" rIns="0" bIns="0" rtlCol="0" anchor="t">
            <a:spAutoFit/>
          </a:bodyPr>
          <a:lstStyle/>
          <a:p>
            <a:pPr marL="12700">
              <a:lnSpc>
                <a:spcPct val="100000"/>
              </a:lnSpc>
              <a:spcBef>
                <a:spcPts val="100"/>
              </a:spcBef>
            </a:pPr>
            <a:r>
              <a:rPr sz="2400">
                <a:solidFill>
                  <a:schemeClr val="tx1"/>
                </a:solidFill>
                <a:latin typeface="Arial"/>
                <a:cs typeface="Arial"/>
              </a:rPr>
              <a:t>Lots</a:t>
            </a:r>
            <a:r>
              <a:rPr sz="2400" spc="-120" dirty="0">
                <a:solidFill>
                  <a:schemeClr val="tx1"/>
                </a:solidFill>
                <a:latin typeface="Arial"/>
                <a:cs typeface="Arial"/>
              </a:rPr>
              <a:t> </a:t>
            </a:r>
            <a:r>
              <a:rPr sz="2400">
                <a:solidFill>
                  <a:schemeClr val="tx1"/>
                </a:solidFill>
                <a:latin typeface="Arial"/>
                <a:cs typeface="Arial"/>
              </a:rPr>
              <a:t>of</a:t>
            </a:r>
            <a:r>
              <a:rPr sz="2400" spc="-45" dirty="0">
                <a:solidFill>
                  <a:schemeClr val="tx1"/>
                </a:solidFill>
                <a:latin typeface="Arial"/>
                <a:cs typeface="Arial"/>
              </a:rPr>
              <a:t> </a:t>
            </a:r>
            <a:r>
              <a:rPr sz="2400">
                <a:solidFill>
                  <a:schemeClr val="tx1"/>
                </a:solidFill>
                <a:latin typeface="Arial"/>
                <a:cs typeface="Arial"/>
              </a:rPr>
              <a:t>great</a:t>
            </a:r>
            <a:r>
              <a:rPr sz="2400" spc="-50" dirty="0">
                <a:solidFill>
                  <a:schemeClr val="tx1"/>
                </a:solidFill>
                <a:latin typeface="Arial"/>
                <a:cs typeface="Arial"/>
              </a:rPr>
              <a:t> </a:t>
            </a:r>
            <a:r>
              <a:rPr sz="2400">
                <a:solidFill>
                  <a:schemeClr val="tx1"/>
                </a:solidFill>
                <a:latin typeface="Arial"/>
                <a:cs typeface="Arial"/>
              </a:rPr>
              <a:t>ideas</a:t>
            </a:r>
            <a:r>
              <a:rPr sz="2400" spc="-50" dirty="0">
                <a:solidFill>
                  <a:schemeClr val="tx1"/>
                </a:solidFill>
                <a:latin typeface="Arial"/>
                <a:cs typeface="Arial"/>
              </a:rPr>
              <a:t> </a:t>
            </a:r>
            <a:r>
              <a:rPr sz="2400">
                <a:solidFill>
                  <a:schemeClr val="tx1"/>
                </a:solidFill>
                <a:latin typeface="Arial"/>
                <a:cs typeface="Arial"/>
              </a:rPr>
              <a:t>and</a:t>
            </a:r>
            <a:r>
              <a:rPr sz="2400" spc="-40" dirty="0">
                <a:solidFill>
                  <a:schemeClr val="tx1"/>
                </a:solidFill>
                <a:latin typeface="Arial"/>
                <a:cs typeface="Arial"/>
              </a:rPr>
              <a:t> </a:t>
            </a:r>
            <a:r>
              <a:rPr sz="2400" spc="-10">
                <a:solidFill>
                  <a:schemeClr val="tx1"/>
                </a:solidFill>
                <a:latin typeface="Arial"/>
                <a:cs typeface="Arial"/>
              </a:rPr>
              <a:t>approaches</a:t>
            </a:r>
            <a:r>
              <a:rPr sz="2400" spc="-50" dirty="0">
                <a:solidFill>
                  <a:schemeClr val="tx1"/>
                </a:solidFill>
                <a:latin typeface="Arial"/>
                <a:cs typeface="Arial"/>
              </a:rPr>
              <a:t> </a:t>
            </a:r>
            <a:r>
              <a:rPr sz="2400">
                <a:solidFill>
                  <a:schemeClr val="tx1"/>
                </a:solidFill>
                <a:latin typeface="Arial"/>
                <a:cs typeface="Arial"/>
              </a:rPr>
              <a:t>among</a:t>
            </a:r>
            <a:r>
              <a:rPr sz="2400" spc="-40" dirty="0">
                <a:solidFill>
                  <a:schemeClr val="tx1"/>
                </a:solidFill>
                <a:latin typeface="Arial"/>
                <a:cs typeface="Arial"/>
              </a:rPr>
              <a:t> </a:t>
            </a:r>
            <a:r>
              <a:rPr sz="2400">
                <a:solidFill>
                  <a:schemeClr val="tx1"/>
                </a:solidFill>
                <a:latin typeface="Arial"/>
                <a:cs typeface="Arial"/>
              </a:rPr>
              <a:t>Chapters.</a:t>
            </a:r>
            <a:r>
              <a:rPr sz="2400" spc="-114" dirty="0">
                <a:solidFill>
                  <a:schemeClr val="tx1"/>
                </a:solidFill>
                <a:latin typeface="Arial"/>
                <a:cs typeface="Arial"/>
              </a:rPr>
              <a:t> </a:t>
            </a:r>
            <a:r>
              <a:rPr sz="2400">
                <a:solidFill>
                  <a:schemeClr val="tx1"/>
                </a:solidFill>
                <a:latin typeface="Arial"/>
                <a:cs typeface="Arial"/>
              </a:rPr>
              <a:t>Here’s</a:t>
            </a:r>
            <a:r>
              <a:rPr sz="2400" spc="-50" dirty="0">
                <a:solidFill>
                  <a:schemeClr val="tx1"/>
                </a:solidFill>
                <a:latin typeface="Arial"/>
                <a:cs typeface="Arial"/>
              </a:rPr>
              <a:t> </a:t>
            </a:r>
            <a:r>
              <a:rPr sz="2400">
                <a:solidFill>
                  <a:schemeClr val="tx1"/>
                </a:solidFill>
                <a:latin typeface="Arial"/>
                <a:cs typeface="Arial"/>
              </a:rPr>
              <a:t>some</a:t>
            </a:r>
            <a:r>
              <a:rPr sz="2400" spc="-105" dirty="0">
                <a:solidFill>
                  <a:schemeClr val="tx1"/>
                </a:solidFill>
                <a:latin typeface="Arial"/>
                <a:cs typeface="Arial"/>
              </a:rPr>
              <a:t> </a:t>
            </a:r>
            <a:r>
              <a:rPr sz="2400">
                <a:solidFill>
                  <a:schemeClr val="tx1"/>
                </a:solidFill>
                <a:latin typeface="Arial"/>
                <a:cs typeface="Arial"/>
              </a:rPr>
              <a:t>of</a:t>
            </a:r>
            <a:r>
              <a:rPr sz="2400" spc="-45" dirty="0">
                <a:solidFill>
                  <a:schemeClr val="tx1"/>
                </a:solidFill>
                <a:latin typeface="Arial"/>
                <a:cs typeface="Arial"/>
              </a:rPr>
              <a:t> </a:t>
            </a:r>
            <a:r>
              <a:rPr sz="2400">
                <a:solidFill>
                  <a:schemeClr val="tx1"/>
                </a:solidFill>
                <a:latin typeface="Arial"/>
                <a:cs typeface="Arial"/>
              </a:rPr>
              <a:t>our</a:t>
            </a:r>
            <a:r>
              <a:rPr sz="2400" spc="-100" dirty="0">
                <a:solidFill>
                  <a:schemeClr val="tx1"/>
                </a:solidFill>
                <a:latin typeface="Arial"/>
                <a:cs typeface="Arial"/>
              </a:rPr>
              <a:t> </a:t>
            </a:r>
            <a:r>
              <a:rPr sz="2400" spc="-10">
                <a:solidFill>
                  <a:schemeClr val="tx1"/>
                </a:solidFill>
                <a:latin typeface="Arial"/>
                <a:cs typeface="Arial"/>
              </a:rPr>
              <a:t>favorites:</a:t>
            </a:r>
            <a:endParaRPr sz="2400" dirty="0">
              <a:solidFill>
                <a:schemeClr val="tx1"/>
              </a:solidFill>
              <a:latin typeface="Arial"/>
              <a:cs typeface="Arial"/>
            </a:endParaRPr>
          </a:p>
          <a:p>
            <a:pPr>
              <a:lnSpc>
                <a:spcPct val="100000"/>
              </a:lnSpc>
              <a:spcBef>
                <a:spcPts val="140"/>
              </a:spcBef>
            </a:pPr>
            <a:endParaRPr sz="2400" dirty="0">
              <a:solidFill>
                <a:schemeClr val="tx1"/>
              </a:solidFill>
              <a:latin typeface="Arial"/>
              <a:cs typeface="Arial"/>
            </a:endParaRPr>
          </a:p>
          <a:p>
            <a:pPr marL="485775">
              <a:lnSpc>
                <a:spcPts val="2865"/>
              </a:lnSpc>
            </a:pPr>
            <a:r>
              <a:rPr sz="2400" b="1">
                <a:solidFill>
                  <a:schemeClr val="tx1"/>
                </a:solidFill>
                <a:latin typeface="Arial"/>
                <a:cs typeface="Arial"/>
              </a:rPr>
              <a:t>Partnership</a:t>
            </a:r>
            <a:r>
              <a:rPr sz="2400" b="1" spc="-105" dirty="0">
                <a:solidFill>
                  <a:schemeClr val="tx1"/>
                </a:solidFill>
                <a:latin typeface="Arial"/>
                <a:cs typeface="Arial"/>
              </a:rPr>
              <a:t> </a:t>
            </a:r>
            <a:r>
              <a:rPr sz="2400" b="1" spc="-20">
                <a:solidFill>
                  <a:schemeClr val="tx1"/>
                </a:solidFill>
                <a:latin typeface="Arial"/>
                <a:cs typeface="Arial"/>
              </a:rPr>
              <a:t>RFPs</a:t>
            </a:r>
            <a:endParaRPr sz="2400">
              <a:solidFill>
                <a:schemeClr val="tx1"/>
              </a:solidFill>
              <a:latin typeface="Arial"/>
              <a:cs typeface="Arial"/>
            </a:endParaRPr>
          </a:p>
          <a:p>
            <a:pPr marL="233045" indent="-114300">
              <a:lnSpc>
                <a:spcPts val="2865"/>
              </a:lnSpc>
              <a:buSzPct val="95833"/>
              <a:buChar char="•"/>
              <a:tabLst>
                <a:tab pos="233679" algn="l"/>
              </a:tabLst>
            </a:pPr>
            <a:r>
              <a:rPr sz="2400" u="heavy" dirty="0">
                <a:solidFill>
                  <a:srgbClr val="FFFFFF"/>
                </a:solidFill>
                <a:uFill>
                  <a:solidFill>
                    <a:srgbClr val="FFFFFF"/>
                  </a:solidFill>
                </a:uFill>
                <a:latin typeface="Arial"/>
                <a:cs typeface="Arial"/>
                <a:hlinkClick r:id="rId2"/>
              </a:rPr>
              <a:t>MPI</a:t>
            </a:r>
            <a:r>
              <a:rPr sz="2400" u="heavy" spc="-50" dirty="0">
                <a:solidFill>
                  <a:srgbClr val="FFFFFF"/>
                </a:solidFill>
                <a:uFill>
                  <a:solidFill>
                    <a:srgbClr val="FFFFFF"/>
                  </a:solidFill>
                </a:uFill>
                <a:latin typeface="Arial"/>
                <a:cs typeface="Arial"/>
                <a:hlinkClick r:id="rId2"/>
              </a:rPr>
              <a:t> </a:t>
            </a:r>
            <a:r>
              <a:rPr sz="2400" u="heavy" dirty="0">
                <a:solidFill>
                  <a:srgbClr val="FFFFFF"/>
                </a:solidFill>
                <a:uFill>
                  <a:solidFill>
                    <a:srgbClr val="FFFFFF"/>
                  </a:solidFill>
                </a:uFill>
                <a:latin typeface="Arial"/>
                <a:cs typeface="Arial"/>
                <a:hlinkClick r:id="rId2"/>
              </a:rPr>
              <a:t>DFW</a:t>
            </a:r>
            <a:r>
              <a:rPr sz="2400" u="heavy" spc="-70" dirty="0">
                <a:solidFill>
                  <a:srgbClr val="FFFFFF"/>
                </a:solidFill>
                <a:uFill>
                  <a:solidFill>
                    <a:srgbClr val="FFFFFF"/>
                  </a:solidFill>
                </a:uFill>
                <a:latin typeface="Arial"/>
                <a:cs typeface="Arial"/>
                <a:hlinkClick r:id="rId2"/>
              </a:rPr>
              <a:t> </a:t>
            </a:r>
            <a:r>
              <a:rPr sz="2400" u="heavy" dirty="0">
                <a:solidFill>
                  <a:srgbClr val="FFFFFF"/>
                </a:solidFill>
                <a:uFill>
                  <a:solidFill>
                    <a:srgbClr val="FFFFFF"/>
                  </a:solidFill>
                </a:uFill>
                <a:latin typeface="Arial"/>
                <a:cs typeface="Arial"/>
                <a:hlinkClick r:id="rId2"/>
              </a:rPr>
              <a:t>Cash</a:t>
            </a:r>
            <a:r>
              <a:rPr sz="2400" u="heavy" spc="-40" dirty="0">
                <a:solidFill>
                  <a:srgbClr val="FFFFFF"/>
                </a:solidFill>
                <a:uFill>
                  <a:solidFill>
                    <a:srgbClr val="FFFFFF"/>
                  </a:solidFill>
                </a:uFill>
                <a:latin typeface="Arial"/>
                <a:cs typeface="Arial"/>
                <a:hlinkClick r:id="rId2"/>
              </a:rPr>
              <a:t> </a:t>
            </a:r>
            <a:r>
              <a:rPr sz="2400" u="heavy" dirty="0">
                <a:solidFill>
                  <a:srgbClr val="FFFFFF"/>
                </a:solidFill>
                <a:uFill>
                  <a:solidFill>
                    <a:srgbClr val="FFFFFF"/>
                  </a:solidFill>
                </a:uFill>
                <a:latin typeface="Arial"/>
                <a:cs typeface="Arial"/>
                <a:hlinkClick r:id="rId2"/>
              </a:rPr>
              <a:t>Sponsorship</a:t>
            </a:r>
            <a:r>
              <a:rPr sz="2400" u="heavy" spc="-45" dirty="0">
                <a:solidFill>
                  <a:srgbClr val="FFFFFF"/>
                </a:solidFill>
                <a:uFill>
                  <a:solidFill>
                    <a:srgbClr val="FFFFFF"/>
                  </a:solidFill>
                </a:uFill>
                <a:latin typeface="Arial"/>
                <a:cs typeface="Arial"/>
                <a:hlinkClick r:id="rId2"/>
              </a:rPr>
              <a:t> </a:t>
            </a:r>
            <a:r>
              <a:rPr sz="2400" u="heavy" spc="-20" dirty="0">
                <a:solidFill>
                  <a:srgbClr val="FFFFFF"/>
                </a:solidFill>
                <a:uFill>
                  <a:solidFill>
                    <a:srgbClr val="FFFFFF"/>
                  </a:solidFill>
                </a:uFill>
                <a:latin typeface="Arial"/>
                <a:cs typeface="Arial"/>
                <a:hlinkClick r:id="rId2"/>
              </a:rPr>
              <a:t>Form</a:t>
            </a:r>
            <a:endParaRPr sz="2400" dirty="0">
              <a:latin typeface="Arial"/>
              <a:cs typeface="Arial"/>
            </a:endParaRPr>
          </a:p>
          <a:p>
            <a:pPr marL="233045" indent="-114300">
              <a:lnSpc>
                <a:spcPts val="2865"/>
              </a:lnSpc>
              <a:spcBef>
                <a:spcPts val="45"/>
              </a:spcBef>
              <a:buSzPct val="95833"/>
              <a:buChar char="•"/>
              <a:tabLst>
                <a:tab pos="233679" algn="l"/>
              </a:tabLst>
            </a:pPr>
            <a:r>
              <a:rPr sz="2400" u="heavy" dirty="0">
                <a:solidFill>
                  <a:srgbClr val="FFFFFF"/>
                </a:solidFill>
                <a:uFill>
                  <a:solidFill>
                    <a:srgbClr val="FFFFFF"/>
                  </a:solidFill>
                </a:uFill>
                <a:latin typeface="Arial"/>
                <a:cs typeface="Arial"/>
                <a:hlinkClick r:id="rId3"/>
              </a:rPr>
              <a:t>MPI</a:t>
            </a:r>
            <a:r>
              <a:rPr sz="2400" u="heavy" spc="-55" dirty="0">
                <a:solidFill>
                  <a:srgbClr val="FFFFFF"/>
                </a:solidFill>
                <a:uFill>
                  <a:solidFill>
                    <a:srgbClr val="FFFFFF"/>
                  </a:solidFill>
                </a:uFill>
                <a:latin typeface="Arial"/>
                <a:cs typeface="Arial"/>
                <a:hlinkClick r:id="rId3"/>
              </a:rPr>
              <a:t> </a:t>
            </a:r>
            <a:r>
              <a:rPr sz="2400" u="heavy" dirty="0">
                <a:solidFill>
                  <a:srgbClr val="FFFFFF"/>
                </a:solidFill>
                <a:uFill>
                  <a:solidFill>
                    <a:srgbClr val="FFFFFF"/>
                  </a:solidFill>
                </a:uFill>
                <a:latin typeface="Arial"/>
                <a:cs typeface="Arial"/>
                <a:hlinkClick r:id="rId3"/>
              </a:rPr>
              <a:t>DFW</a:t>
            </a:r>
            <a:r>
              <a:rPr sz="2400" u="heavy" spc="-70" dirty="0">
                <a:solidFill>
                  <a:srgbClr val="FFFFFF"/>
                </a:solidFill>
                <a:uFill>
                  <a:solidFill>
                    <a:srgbClr val="FFFFFF"/>
                  </a:solidFill>
                </a:uFill>
                <a:latin typeface="Arial"/>
                <a:cs typeface="Arial"/>
                <a:hlinkClick r:id="rId3"/>
              </a:rPr>
              <a:t> </a:t>
            </a:r>
            <a:r>
              <a:rPr sz="2400" u="heavy" dirty="0">
                <a:solidFill>
                  <a:srgbClr val="FFFFFF"/>
                </a:solidFill>
                <a:uFill>
                  <a:solidFill>
                    <a:srgbClr val="FFFFFF"/>
                  </a:solidFill>
                </a:uFill>
                <a:latin typeface="Arial"/>
                <a:cs typeface="Arial"/>
                <a:hlinkClick r:id="rId3"/>
              </a:rPr>
              <a:t>In-Kind</a:t>
            </a:r>
            <a:r>
              <a:rPr sz="2400" u="heavy" spc="-50" dirty="0">
                <a:solidFill>
                  <a:srgbClr val="FFFFFF"/>
                </a:solidFill>
                <a:uFill>
                  <a:solidFill>
                    <a:srgbClr val="FFFFFF"/>
                  </a:solidFill>
                </a:uFill>
                <a:latin typeface="Arial"/>
                <a:cs typeface="Arial"/>
                <a:hlinkClick r:id="rId3"/>
              </a:rPr>
              <a:t> </a:t>
            </a:r>
            <a:r>
              <a:rPr sz="2400" u="heavy" dirty="0">
                <a:solidFill>
                  <a:srgbClr val="FFFFFF"/>
                </a:solidFill>
                <a:uFill>
                  <a:solidFill>
                    <a:srgbClr val="FFFFFF"/>
                  </a:solidFill>
                </a:uFill>
                <a:latin typeface="Arial"/>
                <a:cs typeface="Arial"/>
                <a:hlinkClick r:id="rId3"/>
              </a:rPr>
              <a:t>Sponsorship</a:t>
            </a:r>
            <a:r>
              <a:rPr sz="2400" u="heavy" spc="-55" dirty="0">
                <a:solidFill>
                  <a:srgbClr val="FFFFFF"/>
                </a:solidFill>
                <a:uFill>
                  <a:solidFill>
                    <a:srgbClr val="FFFFFF"/>
                  </a:solidFill>
                </a:uFill>
                <a:latin typeface="Arial"/>
                <a:cs typeface="Arial"/>
                <a:hlinkClick r:id="rId3"/>
              </a:rPr>
              <a:t> </a:t>
            </a:r>
            <a:r>
              <a:rPr sz="2400" u="heavy" spc="-20" dirty="0">
                <a:solidFill>
                  <a:srgbClr val="FFFFFF"/>
                </a:solidFill>
                <a:uFill>
                  <a:solidFill>
                    <a:srgbClr val="FFFFFF"/>
                  </a:solidFill>
                </a:uFill>
                <a:latin typeface="Arial"/>
                <a:cs typeface="Arial"/>
                <a:hlinkClick r:id="rId3"/>
              </a:rPr>
              <a:t>Form</a:t>
            </a:r>
            <a:endParaRPr sz="2400" dirty="0">
              <a:latin typeface="Arial"/>
              <a:cs typeface="Arial"/>
            </a:endParaRPr>
          </a:p>
          <a:p>
            <a:pPr marL="233045" indent="-114300">
              <a:lnSpc>
                <a:spcPts val="2865"/>
              </a:lnSpc>
              <a:buSzPct val="95833"/>
              <a:buChar char="•"/>
              <a:tabLst>
                <a:tab pos="233679" algn="l"/>
              </a:tabLst>
            </a:pPr>
            <a:r>
              <a:rPr sz="2400" u="heavy" dirty="0">
                <a:solidFill>
                  <a:srgbClr val="FFFFFF"/>
                </a:solidFill>
                <a:uFill>
                  <a:solidFill>
                    <a:srgbClr val="FFFFFF"/>
                  </a:solidFill>
                </a:uFill>
                <a:latin typeface="Arial"/>
                <a:cs typeface="Arial"/>
                <a:hlinkClick r:id="rId4"/>
              </a:rPr>
              <a:t>MPI</a:t>
            </a:r>
            <a:r>
              <a:rPr sz="2400" u="heavy" spc="-35" dirty="0">
                <a:solidFill>
                  <a:srgbClr val="FFFFFF"/>
                </a:solidFill>
                <a:uFill>
                  <a:solidFill>
                    <a:srgbClr val="FFFFFF"/>
                  </a:solidFill>
                </a:uFill>
                <a:latin typeface="Arial"/>
                <a:cs typeface="Arial"/>
                <a:hlinkClick r:id="rId4"/>
              </a:rPr>
              <a:t> </a:t>
            </a:r>
            <a:r>
              <a:rPr sz="2400" u="heavy" dirty="0">
                <a:solidFill>
                  <a:srgbClr val="FFFFFF"/>
                </a:solidFill>
                <a:uFill>
                  <a:solidFill>
                    <a:srgbClr val="FFFFFF"/>
                  </a:solidFill>
                </a:uFill>
                <a:latin typeface="Arial"/>
                <a:cs typeface="Arial"/>
                <a:hlinkClick r:id="rId4"/>
              </a:rPr>
              <a:t>San</a:t>
            </a:r>
            <a:r>
              <a:rPr sz="2400" u="heavy" spc="-25" dirty="0">
                <a:solidFill>
                  <a:srgbClr val="FFFFFF"/>
                </a:solidFill>
                <a:uFill>
                  <a:solidFill>
                    <a:srgbClr val="FFFFFF"/>
                  </a:solidFill>
                </a:uFill>
                <a:latin typeface="Arial"/>
                <a:cs typeface="Arial"/>
                <a:hlinkClick r:id="rId4"/>
              </a:rPr>
              <a:t> </a:t>
            </a:r>
            <a:r>
              <a:rPr sz="2400" u="heavy" dirty="0">
                <a:solidFill>
                  <a:srgbClr val="FFFFFF"/>
                </a:solidFill>
                <a:uFill>
                  <a:solidFill>
                    <a:srgbClr val="FFFFFF"/>
                  </a:solidFill>
                </a:uFill>
                <a:latin typeface="Arial"/>
                <a:cs typeface="Arial"/>
                <a:hlinkClick r:id="rId4"/>
              </a:rPr>
              <a:t>Diego</a:t>
            </a:r>
            <a:r>
              <a:rPr sz="2400" u="heavy" spc="-95" dirty="0">
                <a:solidFill>
                  <a:srgbClr val="FFFFFF"/>
                </a:solidFill>
                <a:uFill>
                  <a:solidFill>
                    <a:srgbClr val="FFFFFF"/>
                  </a:solidFill>
                </a:uFill>
                <a:latin typeface="Arial"/>
                <a:cs typeface="Arial"/>
                <a:hlinkClick r:id="rId4"/>
              </a:rPr>
              <a:t> </a:t>
            </a:r>
            <a:r>
              <a:rPr sz="2400" u="heavy" dirty="0">
                <a:solidFill>
                  <a:srgbClr val="FFFFFF"/>
                </a:solidFill>
                <a:uFill>
                  <a:solidFill>
                    <a:srgbClr val="FFFFFF"/>
                  </a:solidFill>
                </a:uFill>
                <a:latin typeface="Arial"/>
                <a:cs typeface="Arial"/>
                <a:hlinkClick r:id="rId4"/>
              </a:rPr>
              <a:t>Sponsorship</a:t>
            </a:r>
            <a:r>
              <a:rPr sz="2400" u="heavy" spc="-95" dirty="0">
                <a:solidFill>
                  <a:srgbClr val="FFFFFF"/>
                </a:solidFill>
                <a:uFill>
                  <a:solidFill>
                    <a:srgbClr val="FFFFFF"/>
                  </a:solidFill>
                </a:uFill>
                <a:latin typeface="Arial"/>
                <a:cs typeface="Arial"/>
                <a:hlinkClick r:id="rId4"/>
              </a:rPr>
              <a:t> </a:t>
            </a:r>
            <a:r>
              <a:rPr sz="2400" u="heavy" spc="-10" dirty="0">
                <a:solidFill>
                  <a:srgbClr val="FFFFFF"/>
                </a:solidFill>
                <a:uFill>
                  <a:solidFill>
                    <a:srgbClr val="FFFFFF"/>
                  </a:solidFill>
                </a:uFill>
                <a:latin typeface="Arial"/>
                <a:cs typeface="Arial"/>
                <a:hlinkClick r:id="rId4"/>
              </a:rPr>
              <a:t>Opportunities</a:t>
            </a:r>
            <a:endParaRPr sz="2400" dirty="0">
              <a:latin typeface="Arial"/>
              <a:cs typeface="Arial"/>
            </a:endParaRPr>
          </a:p>
          <a:p>
            <a:pPr marL="233045" indent="-114300">
              <a:lnSpc>
                <a:spcPts val="2865"/>
              </a:lnSpc>
              <a:spcBef>
                <a:spcPts val="50"/>
              </a:spcBef>
              <a:buSzPct val="95833"/>
              <a:buChar char="•"/>
              <a:tabLst>
                <a:tab pos="233679" algn="l"/>
              </a:tabLst>
            </a:pPr>
            <a:r>
              <a:rPr sz="2400" u="heavy" dirty="0">
                <a:solidFill>
                  <a:srgbClr val="FFFFFF"/>
                </a:solidFill>
                <a:uFill>
                  <a:solidFill>
                    <a:srgbClr val="FFFFFF"/>
                  </a:solidFill>
                </a:uFill>
                <a:latin typeface="Arial"/>
                <a:cs typeface="Arial"/>
                <a:hlinkClick r:id="rId5"/>
              </a:rPr>
              <a:t>MPI</a:t>
            </a:r>
            <a:r>
              <a:rPr sz="2400" u="heavy" spc="-80" dirty="0">
                <a:solidFill>
                  <a:srgbClr val="FFFFFF"/>
                </a:solidFill>
                <a:uFill>
                  <a:solidFill>
                    <a:srgbClr val="FFFFFF"/>
                  </a:solidFill>
                </a:uFill>
                <a:latin typeface="Arial"/>
                <a:cs typeface="Arial"/>
                <a:hlinkClick r:id="rId5"/>
              </a:rPr>
              <a:t> </a:t>
            </a:r>
            <a:r>
              <a:rPr sz="2400" u="heavy" dirty="0">
                <a:solidFill>
                  <a:srgbClr val="FFFFFF"/>
                </a:solidFill>
                <a:uFill>
                  <a:solidFill>
                    <a:srgbClr val="FFFFFF"/>
                  </a:solidFill>
                </a:uFill>
                <a:latin typeface="Arial"/>
                <a:cs typeface="Arial"/>
                <a:hlinkClick r:id="rId5"/>
              </a:rPr>
              <a:t>Southern</a:t>
            </a:r>
            <a:r>
              <a:rPr sz="2400" u="heavy" spc="-75" dirty="0">
                <a:solidFill>
                  <a:srgbClr val="FFFFFF"/>
                </a:solidFill>
                <a:uFill>
                  <a:solidFill>
                    <a:srgbClr val="FFFFFF"/>
                  </a:solidFill>
                </a:uFill>
                <a:latin typeface="Arial"/>
                <a:cs typeface="Arial"/>
                <a:hlinkClick r:id="rId5"/>
              </a:rPr>
              <a:t> </a:t>
            </a:r>
            <a:r>
              <a:rPr sz="2400" u="heavy" dirty="0">
                <a:solidFill>
                  <a:srgbClr val="FFFFFF"/>
                </a:solidFill>
                <a:uFill>
                  <a:solidFill>
                    <a:srgbClr val="FFFFFF"/>
                  </a:solidFill>
                </a:uFill>
                <a:latin typeface="Arial"/>
                <a:cs typeface="Arial"/>
                <a:hlinkClick r:id="rId5"/>
              </a:rPr>
              <a:t>California</a:t>
            </a:r>
            <a:r>
              <a:rPr sz="2400" u="heavy" spc="-70" dirty="0">
                <a:solidFill>
                  <a:srgbClr val="FFFFFF"/>
                </a:solidFill>
                <a:uFill>
                  <a:solidFill>
                    <a:srgbClr val="FFFFFF"/>
                  </a:solidFill>
                </a:uFill>
                <a:latin typeface="Arial"/>
                <a:cs typeface="Arial"/>
                <a:hlinkClick r:id="rId5"/>
              </a:rPr>
              <a:t> </a:t>
            </a:r>
            <a:r>
              <a:rPr sz="2400" u="heavy" dirty="0">
                <a:solidFill>
                  <a:srgbClr val="FFFFFF"/>
                </a:solidFill>
                <a:uFill>
                  <a:solidFill>
                    <a:srgbClr val="FFFFFF"/>
                  </a:solidFill>
                </a:uFill>
                <a:latin typeface="Arial"/>
                <a:cs typeface="Arial"/>
                <a:hlinkClick r:id="rId5"/>
              </a:rPr>
              <a:t>Sponsorship</a:t>
            </a:r>
            <a:r>
              <a:rPr sz="2400" u="heavy" spc="-75" dirty="0">
                <a:solidFill>
                  <a:srgbClr val="FFFFFF"/>
                </a:solidFill>
                <a:uFill>
                  <a:solidFill>
                    <a:srgbClr val="FFFFFF"/>
                  </a:solidFill>
                </a:uFill>
                <a:latin typeface="Arial"/>
                <a:cs typeface="Arial"/>
                <a:hlinkClick r:id="rId5"/>
              </a:rPr>
              <a:t> </a:t>
            </a:r>
            <a:r>
              <a:rPr sz="2400" u="heavy" spc="-10" dirty="0">
                <a:solidFill>
                  <a:srgbClr val="FFFFFF"/>
                </a:solidFill>
                <a:uFill>
                  <a:solidFill>
                    <a:srgbClr val="FFFFFF"/>
                  </a:solidFill>
                </a:uFill>
                <a:latin typeface="Arial"/>
                <a:cs typeface="Arial"/>
                <a:hlinkClick r:id="rId5"/>
              </a:rPr>
              <a:t>Opportunities</a:t>
            </a:r>
            <a:endParaRPr sz="2400" dirty="0">
              <a:latin typeface="Arial"/>
              <a:cs typeface="Arial"/>
            </a:endParaRPr>
          </a:p>
          <a:p>
            <a:pPr marL="233045" indent="-114300">
              <a:lnSpc>
                <a:spcPts val="2850"/>
              </a:lnSpc>
              <a:buSzPct val="95833"/>
              <a:buChar char="•"/>
              <a:tabLst>
                <a:tab pos="233679" algn="l"/>
              </a:tabLst>
            </a:pPr>
            <a:r>
              <a:rPr sz="2400" u="heavy" dirty="0">
                <a:solidFill>
                  <a:srgbClr val="FFFFFF"/>
                </a:solidFill>
                <a:uFill>
                  <a:solidFill>
                    <a:srgbClr val="FFFFFF"/>
                  </a:solidFill>
                </a:uFill>
                <a:latin typeface="Arial"/>
                <a:cs typeface="Arial"/>
                <a:hlinkClick r:id="rId6"/>
              </a:rPr>
              <a:t>MPI</a:t>
            </a:r>
            <a:r>
              <a:rPr sz="2400" u="heavy" spc="-35" dirty="0">
                <a:solidFill>
                  <a:srgbClr val="FFFFFF"/>
                </a:solidFill>
                <a:uFill>
                  <a:solidFill>
                    <a:srgbClr val="FFFFFF"/>
                  </a:solidFill>
                </a:uFill>
                <a:latin typeface="Arial"/>
                <a:cs typeface="Arial"/>
                <a:hlinkClick r:id="rId6"/>
              </a:rPr>
              <a:t> </a:t>
            </a:r>
            <a:r>
              <a:rPr sz="2400" u="heavy" dirty="0">
                <a:solidFill>
                  <a:srgbClr val="FFFFFF"/>
                </a:solidFill>
                <a:uFill>
                  <a:solidFill>
                    <a:srgbClr val="FFFFFF"/>
                  </a:solidFill>
                </a:uFill>
                <a:latin typeface="Arial"/>
                <a:cs typeface="Arial"/>
                <a:hlinkClick r:id="rId6"/>
              </a:rPr>
              <a:t>New</a:t>
            </a:r>
            <a:r>
              <a:rPr sz="2400" u="heavy" spc="-45" dirty="0">
                <a:solidFill>
                  <a:srgbClr val="FFFFFF"/>
                </a:solidFill>
                <a:uFill>
                  <a:solidFill>
                    <a:srgbClr val="FFFFFF"/>
                  </a:solidFill>
                </a:uFill>
                <a:latin typeface="Arial"/>
                <a:cs typeface="Arial"/>
                <a:hlinkClick r:id="rId6"/>
              </a:rPr>
              <a:t> </a:t>
            </a:r>
            <a:r>
              <a:rPr sz="2400" u="heavy" dirty="0">
                <a:solidFill>
                  <a:srgbClr val="FFFFFF"/>
                </a:solidFill>
                <a:uFill>
                  <a:solidFill>
                    <a:srgbClr val="FFFFFF"/>
                  </a:solidFill>
                </a:uFill>
                <a:latin typeface="Arial"/>
                <a:cs typeface="Arial"/>
                <a:hlinkClick r:id="rId6"/>
              </a:rPr>
              <a:t>Jersey</a:t>
            </a:r>
            <a:r>
              <a:rPr sz="2400" u="heavy" spc="-40" dirty="0">
                <a:solidFill>
                  <a:srgbClr val="FFFFFF"/>
                </a:solidFill>
                <a:uFill>
                  <a:solidFill>
                    <a:srgbClr val="FFFFFF"/>
                  </a:solidFill>
                </a:uFill>
                <a:latin typeface="Arial"/>
                <a:cs typeface="Arial"/>
                <a:hlinkClick r:id="rId6"/>
              </a:rPr>
              <a:t> </a:t>
            </a:r>
            <a:r>
              <a:rPr sz="2400" u="heavy" dirty="0">
                <a:solidFill>
                  <a:srgbClr val="FFFFFF"/>
                </a:solidFill>
                <a:uFill>
                  <a:solidFill>
                    <a:srgbClr val="FFFFFF"/>
                  </a:solidFill>
                </a:uFill>
                <a:latin typeface="Arial"/>
                <a:cs typeface="Arial"/>
                <a:hlinkClick r:id="rId6"/>
              </a:rPr>
              <a:t>MEETS</a:t>
            </a:r>
            <a:r>
              <a:rPr sz="2400" u="heavy" spc="-65" dirty="0">
                <a:solidFill>
                  <a:srgbClr val="FFFFFF"/>
                </a:solidFill>
                <a:uFill>
                  <a:solidFill>
                    <a:srgbClr val="FFFFFF"/>
                  </a:solidFill>
                </a:uFill>
                <a:latin typeface="Arial"/>
                <a:cs typeface="Arial"/>
                <a:hlinkClick r:id="rId6"/>
              </a:rPr>
              <a:t> </a:t>
            </a:r>
            <a:r>
              <a:rPr sz="2400" u="heavy" dirty="0">
                <a:solidFill>
                  <a:srgbClr val="FFFFFF"/>
                </a:solidFill>
                <a:uFill>
                  <a:solidFill>
                    <a:srgbClr val="FFFFFF"/>
                  </a:solidFill>
                </a:uFill>
                <a:latin typeface="Arial"/>
                <a:cs typeface="Arial"/>
                <a:hlinkClick r:id="rId6"/>
              </a:rPr>
              <a:t>Conference</a:t>
            </a:r>
            <a:r>
              <a:rPr sz="2400" u="heavy" spc="-95" dirty="0">
                <a:solidFill>
                  <a:srgbClr val="FFFFFF"/>
                </a:solidFill>
                <a:uFill>
                  <a:solidFill>
                    <a:srgbClr val="FFFFFF"/>
                  </a:solidFill>
                </a:uFill>
                <a:latin typeface="Arial"/>
                <a:cs typeface="Arial"/>
                <a:hlinkClick r:id="rId6"/>
              </a:rPr>
              <a:t> </a:t>
            </a:r>
            <a:r>
              <a:rPr sz="2400" u="heavy" dirty="0">
                <a:solidFill>
                  <a:srgbClr val="FFFFFF"/>
                </a:solidFill>
                <a:uFill>
                  <a:solidFill>
                    <a:srgbClr val="FFFFFF"/>
                  </a:solidFill>
                </a:uFill>
                <a:latin typeface="Arial"/>
                <a:cs typeface="Arial"/>
                <a:hlinkClick r:id="rId6"/>
              </a:rPr>
              <a:t>Sponsorship</a:t>
            </a:r>
            <a:r>
              <a:rPr sz="2400" u="heavy" spc="-95" dirty="0">
                <a:solidFill>
                  <a:srgbClr val="FFFFFF"/>
                </a:solidFill>
                <a:uFill>
                  <a:solidFill>
                    <a:srgbClr val="FFFFFF"/>
                  </a:solidFill>
                </a:uFill>
                <a:latin typeface="Arial"/>
                <a:cs typeface="Arial"/>
                <a:hlinkClick r:id="rId6"/>
              </a:rPr>
              <a:t> </a:t>
            </a:r>
            <a:r>
              <a:rPr sz="2400" u="heavy" spc="-25" dirty="0">
                <a:solidFill>
                  <a:srgbClr val="FFFFFF"/>
                </a:solidFill>
                <a:uFill>
                  <a:solidFill>
                    <a:srgbClr val="FFFFFF"/>
                  </a:solidFill>
                </a:uFill>
                <a:latin typeface="Arial"/>
                <a:cs typeface="Arial"/>
                <a:hlinkClick r:id="rId6"/>
              </a:rPr>
              <a:t>Kit</a:t>
            </a:r>
            <a:endParaRPr sz="2400" dirty="0">
              <a:latin typeface="Arial"/>
              <a:cs typeface="Arial"/>
            </a:endParaRPr>
          </a:p>
          <a:p>
            <a:pPr marL="233045" indent="-114300">
              <a:lnSpc>
                <a:spcPts val="2865"/>
              </a:lnSpc>
              <a:buSzPct val="95833"/>
              <a:buChar char="•"/>
              <a:tabLst>
                <a:tab pos="233679" algn="l"/>
              </a:tabLst>
            </a:pPr>
            <a:r>
              <a:rPr sz="2400" u="heavy" dirty="0">
                <a:solidFill>
                  <a:srgbClr val="FFFFFF"/>
                </a:solidFill>
                <a:uFill>
                  <a:solidFill>
                    <a:srgbClr val="FFFFFF"/>
                  </a:solidFill>
                </a:uFill>
                <a:latin typeface="Arial"/>
                <a:cs typeface="Arial"/>
                <a:hlinkClick r:id="rId7"/>
              </a:rPr>
              <a:t>MPI</a:t>
            </a:r>
            <a:r>
              <a:rPr sz="2400" u="heavy" spc="-40" dirty="0">
                <a:solidFill>
                  <a:srgbClr val="FFFFFF"/>
                </a:solidFill>
                <a:uFill>
                  <a:solidFill>
                    <a:srgbClr val="FFFFFF"/>
                  </a:solidFill>
                </a:uFill>
                <a:latin typeface="Arial"/>
                <a:cs typeface="Arial"/>
                <a:hlinkClick r:id="rId7"/>
              </a:rPr>
              <a:t> </a:t>
            </a:r>
            <a:r>
              <a:rPr sz="2400" u="heavy" dirty="0">
                <a:solidFill>
                  <a:srgbClr val="FFFFFF"/>
                </a:solidFill>
                <a:uFill>
                  <a:solidFill>
                    <a:srgbClr val="FFFFFF"/>
                  </a:solidFill>
                </a:uFill>
                <a:latin typeface="Arial"/>
                <a:cs typeface="Arial"/>
                <a:hlinkClick r:id="rId7"/>
              </a:rPr>
              <a:t>Greater</a:t>
            </a:r>
            <a:r>
              <a:rPr sz="2400" u="heavy" spc="-95" dirty="0">
                <a:solidFill>
                  <a:srgbClr val="FFFFFF"/>
                </a:solidFill>
                <a:uFill>
                  <a:solidFill>
                    <a:srgbClr val="FFFFFF"/>
                  </a:solidFill>
                </a:uFill>
                <a:latin typeface="Arial"/>
                <a:cs typeface="Arial"/>
                <a:hlinkClick r:id="rId7"/>
              </a:rPr>
              <a:t> </a:t>
            </a:r>
            <a:r>
              <a:rPr sz="2400" u="heavy" dirty="0">
                <a:solidFill>
                  <a:srgbClr val="FFFFFF"/>
                </a:solidFill>
                <a:uFill>
                  <a:solidFill>
                    <a:srgbClr val="FFFFFF"/>
                  </a:solidFill>
                </a:uFill>
                <a:latin typeface="Arial"/>
                <a:cs typeface="Arial"/>
                <a:hlinkClick r:id="rId7"/>
              </a:rPr>
              <a:t>Orlando</a:t>
            </a:r>
            <a:r>
              <a:rPr sz="2400" u="heavy" spc="-30" dirty="0">
                <a:solidFill>
                  <a:srgbClr val="FFFFFF"/>
                </a:solidFill>
                <a:uFill>
                  <a:solidFill>
                    <a:srgbClr val="FFFFFF"/>
                  </a:solidFill>
                </a:uFill>
                <a:latin typeface="Arial"/>
                <a:cs typeface="Arial"/>
                <a:hlinkClick r:id="rId7"/>
              </a:rPr>
              <a:t> </a:t>
            </a:r>
            <a:r>
              <a:rPr sz="2400" u="heavy" dirty="0">
                <a:solidFill>
                  <a:srgbClr val="FFFFFF"/>
                </a:solidFill>
                <a:uFill>
                  <a:solidFill>
                    <a:srgbClr val="FFFFFF"/>
                  </a:solidFill>
                </a:uFill>
                <a:latin typeface="Arial"/>
                <a:cs typeface="Arial"/>
                <a:hlinkClick r:id="rId7"/>
              </a:rPr>
              <a:t>Sponsor</a:t>
            </a:r>
            <a:r>
              <a:rPr sz="2400" u="heavy" spc="-95" dirty="0">
                <a:solidFill>
                  <a:srgbClr val="FFFFFF"/>
                </a:solidFill>
                <a:uFill>
                  <a:solidFill>
                    <a:srgbClr val="FFFFFF"/>
                  </a:solidFill>
                </a:uFill>
                <a:latin typeface="Arial"/>
                <a:cs typeface="Arial"/>
                <a:hlinkClick r:id="rId7"/>
              </a:rPr>
              <a:t> </a:t>
            </a:r>
            <a:r>
              <a:rPr sz="2400" u="heavy" spc="-10" dirty="0">
                <a:solidFill>
                  <a:srgbClr val="FFFFFF"/>
                </a:solidFill>
                <a:uFill>
                  <a:solidFill>
                    <a:srgbClr val="FFFFFF"/>
                  </a:solidFill>
                </a:uFill>
                <a:latin typeface="Arial"/>
                <a:cs typeface="Arial"/>
                <a:hlinkClick r:id="rId7"/>
              </a:rPr>
              <a:t>Prospectus</a:t>
            </a:r>
            <a:endParaRPr sz="2400" dirty="0">
              <a:latin typeface="Arial"/>
              <a:cs typeface="Arial"/>
            </a:endParaRPr>
          </a:p>
          <a:p>
            <a:pPr marL="233045" indent="-114300">
              <a:lnSpc>
                <a:spcPct val="100000"/>
              </a:lnSpc>
              <a:spcBef>
                <a:spcPts val="45"/>
              </a:spcBef>
              <a:buSzPct val="95833"/>
              <a:buChar char="•"/>
              <a:tabLst>
                <a:tab pos="233679" algn="l"/>
              </a:tabLst>
            </a:pPr>
            <a:r>
              <a:rPr sz="2400" u="heavy" dirty="0">
                <a:solidFill>
                  <a:srgbClr val="FFFFFF"/>
                </a:solidFill>
                <a:uFill>
                  <a:solidFill>
                    <a:srgbClr val="FFFFFF"/>
                  </a:solidFill>
                </a:uFill>
                <a:latin typeface="Arial"/>
                <a:cs typeface="Arial"/>
                <a:hlinkClick r:id="rId8"/>
              </a:rPr>
              <a:t>MPI</a:t>
            </a:r>
            <a:r>
              <a:rPr sz="2400" u="heavy" spc="-45" dirty="0">
                <a:solidFill>
                  <a:srgbClr val="FFFFFF"/>
                </a:solidFill>
                <a:uFill>
                  <a:solidFill>
                    <a:srgbClr val="FFFFFF"/>
                  </a:solidFill>
                </a:uFill>
                <a:latin typeface="Arial"/>
                <a:cs typeface="Arial"/>
                <a:hlinkClick r:id="rId8"/>
              </a:rPr>
              <a:t> </a:t>
            </a:r>
            <a:r>
              <a:rPr sz="2400" u="heavy" dirty="0">
                <a:solidFill>
                  <a:srgbClr val="FFFFFF"/>
                </a:solidFill>
                <a:uFill>
                  <a:solidFill>
                    <a:srgbClr val="FFFFFF"/>
                  </a:solidFill>
                </a:uFill>
                <a:latin typeface="Arial"/>
                <a:cs typeface="Arial"/>
                <a:hlinkClick r:id="rId8"/>
              </a:rPr>
              <a:t>Orange</a:t>
            </a:r>
            <a:r>
              <a:rPr sz="2400" u="heavy" spc="-105" dirty="0">
                <a:solidFill>
                  <a:srgbClr val="FFFFFF"/>
                </a:solidFill>
                <a:uFill>
                  <a:solidFill>
                    <a:srgbClr val="FFFFFF"/>
                  </a:solidFill>
                </a:uFill>
                <a:latin typeface="Arial"/>
                <a:cs typeface="Arial"/>
                <a:hlinkClick r:id="rId8"/>
              </a:rPr>
              <a:t> </a:t>
            </a:r>
            <a:r>
              <a:rPr sz="2400" u="heavy" dirty="0">
                <a:solidFill>
                  <a:srgbClr val="FFFFFF"/>
                </a:solidFill>
                <a:uFill>
                  <a:solidFill>
                    <a:srgbClr val="FFFFFF"/>
                  </a:solidFill>
                </a:uFill>
                <a:latin typeface="Arial"/>
                <a:cs typeface="Arial"/>
                <a:hlinkClick r:id="rId8"/>
              </a:rPr>
              <a:t>County</a:t>
            </a:r>
            <a:r>
              <a:rPr sz="2400" u="heavy" spc="-50" dirty="0">
                <a:solidFill>
                  <a:srgbClr val="FFFFFF"/>
                </a:solidFill>
                <a:uFill>
                  <a:solidFill>
                    <a:srgbClr val="FFFFFF"/>
                  </a:solidFill>
                </a:uFill>
                <a:latin typeface="Arial"/>
                <a:cs typeface="Arial"/>
                <a:hlinkClick r:id="rId8"/>
              </a:rPr>
              <a:t> </a:t>
            </a:r>
            <a:r>
              <a:rPr sz="2400" u="heavy" dirty="0">
                <a:solidFill>
                  <a:srgbClr val="FFFFFF"/>
                </a:solidFill>
                <a:uFill>
                  <a:solidFill>
                    <a:srgbClr val="FFFFFF"/>
                  </a:solidFill>
                </a:uFill>
                <a:latin typeface="Arial"/>
                <a:cs typeface="Arial"/>
                <a:hlinkClick r:id="rId8"/>
              </a:rPr>
              <a:t>Partnership</a:t>
            </a:r>
            <a:r>
              <a:rPr sz="2400" u="heavy" spc="-100" dirty="0">
                <a:solidFill>
                  <a:srgbClr val="FFFFFF"/>
                </a:solidFill>
                <a:uFill>
                  <a:solidFill>
                    <a:srgbClr val="FFFFFF"/>
                  </a:solidFill>
                </a:uFill>
                <a:latin typeface="Arial"/>
                <a:cs typeface="Arial"/>
                <a:hlinkClick r:id="rId8"/>
              </a:rPr>
              <a:t> </a:t>
            </a:r>
            <a:r>
              <a:rPr sz="2400" u="heavy" spc="-10" dirty="0">
                <a:solidFill>
                  <a:srgbClr val="FFFFFF"/>
                </a:solidFill>
                <a:uFill>
                  <a:solidFill>
                    <a:srgbClr val="FFFFFF"/>
                  </a:solidFill>
                </a:uFill>
                <a:latin typeface="Arial"/>
                <a:cs typeface="Arial"/>
                <a:hlinkClick r:id="rId8"/>
              </a:rPr>
              <a:t>Prospectus</a:t>
            </a:r>
            <a:endParaRPr sz="2400" dirty="0">
              <a:latin typeface="Arial"/>
              <a:cs typeface="Arial"/>
            </a:endParaRPr>
          </a:p>
          <a:p>
            <a:pPr>
              <a:lnSpc>
                <a:spcPct val="100000"/>
              </a:lnSpc>
              <a:spcBef>
                <a:spcPts val="140"/>
              </a:spcBef>
              <a:buClr>
                <a:srgbClr val="FFFFFF"/>
              </a:buClr>
              <a:buFont typeface="Arial"/>
              <a:buChar char="•"/>
            </a:pPr>
            <a:endParaRPr sz="2400">
              <a:latin typeface="Arial"/>
              <a:cs typeface="Arial"/>
            </a:endParaRPr>
          </a:p>
          <a:p>
            <a:pPr marL="485775">
              <a:lnSpc>
                <a:spcPts val="2870"/>
              </a:lnSpc>
            </a:pPr>
            <a:r>
              <a:rPr sz="2400" b="1">
                <a:solidFill>
                  <a:schemeClr val="tx1"/>
                </a:solidFill>
                <a:latin typeface="Arial"/>
                <a:cs typeface="Arial"/>
              </a:rPr>
              <a:t>RISE</a:t>
            </a:r>
            <a:r>
              <a:rPr sz="2400" b="1" spc="-145" dirty="0">
                <a:solidFill>
                  <a:schemeClr val="tx1"/>
                </a:solidFill>
                <a:latin typeface="Arial"/>
                <a:cs typeface="Arial"/>
              </a:rPr>
              <a:t> </a:t>
            </a:r>
            <a:r>
              <a:rPr sz="2400" b="1" spc="-10">
                <a:solidFill>
                  <a:schemeClr val="tx1"/>
                </a:solidFill>
                <a:latin typeface="Arial"/>
                <a:cs typeface="Arial"/>
              </a:rPr>
              <a:t>Awards</a:t>
            </a:r>
            <a:endParaRPr sz="2400">
              <a:solidFill>
                <a:schemeClr val="tx1"/>
              </a:solidFill>
              <a:latin typeface="Arial"/>
              <a:cs typeface="Arial"/>
            </a:endParaRPr>
          </a:p>
          <a:p>
            <a:pPr marL="233045" indent="-114300">
              <a:lnSpc>
                <a:spcPts val="2855"/>
              </a:lnSpc>
              <a:buSzPct val="95833"/>
              <a:buChar char="•"/>
              <a:tabLst>
                <a:tab pos="233679" algn="l"/>
              </a:tabLst>
            </a:pPr>
            <a:r>
              <a:rPr sz="2400" u="heavy" spc="-10" dirty="0">
                <a:solidFill>
                  <a:srgbClr val="FFFFFF"/>
                </a:solidFill>
                <a:uFill>
                  <a:solidFill>
                    <a:srgbClr val="FFFFFF"/>
                  </a:solidFill>
                </a:uFill>
                <a:latin typeface="Arial"/>
                <a:cs typeface="Arial"/>
                <a:hlinkClick r:id="rId9"/>
              </a:rPr>
              <a:t>Marketplace</a:t>
            </a:r>
            <a:r>
              <a:rPr sz="2400" u="heavy" spc="-160" dirty="0">
                <a:solidFill>
                  <a:srgbClr val="FFFFFF"/>
                </a:solidFill>
                <a:uFill>
                  <a:solidFill>
                    <a:srgbClr val="FFFFFF"/>
                  </a:solidFill>
                </a:uFill>
                <a:latin typeface="Arial"/>
                <a:cs typeface="Arial"/>
                <a:hlinkClick r:id="rId9"/>
              </a:rPr>
              <a:t> </a:t>
            </a:r>
            <a:r>
              <a:rPr sz="2400" u="heavy" dirty="0">
                <a:solidFill>
                  <a:srgbClr val="FFFFFF"/>
                </a:solidFill>
                <a:uFill>
                  <a:solidFill>
                    <a:srgbClr val="FFFFFF"/>
                  </a:solidFill>
                </a:uFill>
                <a:latin typeface="Arial"/>
                <a:cs typeface="Arial"/>
                <a:hlinkClick r:id="rId9"/>
              </a:rPr>
              <a:t>Achievement</a:t>
            </a:r>
            <a:r>
              <a:rPr sz="2400" u="heavy" spc="-125" dirty="0">
                <a:solidFill>
                  <a:srgbClr val="FFFFFF"/>
                </a:solidFill>
                <a:uFill>
                  <a:solidFill>
                    <a:srgbClr val="FFFFFF"/>
                  </a:solidFill>
                </a:uFill>
                <a:latin typeface="Arial"/>
                <a:cs typeface="Arial"/>
                <a:hlinkClick r:id="rId9"/>
              </a:rPr>
              <a:t> </a:t>
            </a:r>
            <a:r>
              <a:rPr sz="2400" u="heavy" dirty="0">
                <a:solidFill>
                  <a:srgbClr val="FFFFFF"/>
                </a:solidFill>
                <a:uFill>
                  <a:solidFill>
                    <a:srgbClr val="FFFFFF"/>
                  </a:solidFill>
                </a:uFill>
                <a:latin typeface="Arial"/>
                <a:cs typeface="Arial"/>
                <a:hlinkClick r:id="rId9"/>
              </a:rPr>
              <a:t>–</a:t>
            </a:r>
            <a:r>
              <a:rPr sz="2400" u="heavy" spc="-60" dirty="0">
                <a:solidFill>
                  <a:srgbClr val="FFFFFF"/>
                </a:solidFill>
                <a:uFill>
                  <a:solidFill>
                    <a:srgbClr val="FFFFFF"/>
                  </a:solidFill>
                </a:uFill>
                <a:latin typeface="Arial"/>
                <a:cs typeface="Arial"/>
                <a:hlinkClick r:id="rId9"/>
              </a:rPr>
              <a:t> </a:t>
            </a:r>
            <a:r>
              <a:rPr sz="2400" u="heavy" dirty="0">
                <a:solidFill>
                  <a:srgbClr val="FFFFFF"/>
                </a:solidFill>
                <a:uFill>
                  <a:solidFill>
                    <a:srgbClr val="FFFFFF"/>
                  </a:solidFill>
                </a:uFill>
                <a:latin typeface="Arial"/>
                <a:cs typeface="Arial"/>
                <a:hlinkClick r:id="rId9"/>
              </a:rPr>
              <a:t>MPI</a:t>
            </a:r>
            <a:r>
              <a:rPr sz="2400" u="heavy" spc="-55" dirty="0">
                <a:solidFill>
                  <a:srgbClr val="FFFFFF"/>
                </a:solidFill>
                <a:uFill>
                  <a:solidFill>
                    <a:srgbClr val="FFFFFF"/>
                  </a:solidFill>
                </a:uFill>
                <a:latin typeface="Arial"/>
                <a:cs typeface="Arial"/>
                <a:hlinkClick r:id="rId9"/>
              </a:rPr>
              <a:t> </a:t>
            </a:r>
            <a:r>
              <a:rPr sz="2400" u="heavy" dirty="0">
                <a:solidFill>
                  <a:srgbClr val="FFFFFF"/>
                </a:solidFill>
                <a:uFill>
                  <a:solidFill>
                    <a:srgbClr val="FFFFFF"/>
                  </a:solidFill>
                </a:uFill>
                <a:latin typeface="Arial"/>
                <a:cs typeface="Arial"/>
                <a:hlinkClick r:id="rId9"/>
              </a:rPr>
              <a:t>Southern</a:t>
            </a:r>
            <a:r>
              <a:rPr sz="2400" u="heavy" spc="-45" dirty="0">
                <a:solidFill>
                  <a:srgbClr val="FFFFFF"/>
                </a:solidFill>
                <a:uFill>
                  <a:solidFill>
                    <a:srgbClr val="FFFFFF"/>
                  </a:solidFill>
                </a:uFill>
                <a:latin typeface="Arial"/>
                <a:cs typeface="Arial"/>
                <a:hlinkClick r:id="rId9"/>
              </a:rPr>
              <a:t> </a:t>
            </a:r>
            <a:r>
              <a:rPr sz="2400" u="heavy" dirty="0">
                <a:solidFill>
                  <a:srgbClr val="FFFFFF"/>
                </a:solidFill>
                <a:uFill>
                  <a:solidFill>
                    <a:srgbClr val="FFFFFF"/>
                  </a:solidFill>
                </a:uFill>
                <a:latin typeface="Arial"/>
                <a:cs typeface="Arial"/>
                <a:hlinkClick r:id="rId9"/>
              </a:rPr>
              <a:t>California</a:t>
            </a:r>
            <a:r>
              <a:rPr sz="2400" u="heavy" spc="-50" dirty="0">
                <a:solidFill>
                  <a:srgbClr val="FFFFFF"/>
                </a:solidFill>
                <a:uFill>
                  <a:solidFill>
                    <a:srgbClr val="FFFFFF"/>
                  </a:solidFill>
                </a:uFill>
                <a:latin typeface="Arial"/>
                <a:cs typeface="Arial"/>
                <a:hlinkClick r:id="rId9"/>
              </a:rPr>
              <a:t> </a:t>
            </a:r>
            <a:r>
              <a:rPr sz="2400" u="heavy" spc="-10" dirty="0">
                <a:solidFill>
                  <a:srgbClr val="FFFFFF"/>
                </a:solidFill>
                <a:uFill>
                  <a:solidFill>
                    <a:srgbClr val="FFFFFF"/>
                  </a:solidFill>
                </a:uFill>
                <a:latin typeface="Arial"/>
                <a:cs typeface="Arial"/>
                <a:hlinkClick r:id="rId9"/>
              </a:rPr>
              <a:t>Online</a:t>
            </a:r>
            <a:r>
              <a:rPr sz="2400" u="heavy" spc="-155" dirty="0">
                <a:solidFill>
                  <a:srgbClr val="FFFFFF"/>
                </a:solidFill>
                <a:uFill>
                  <a:solidFill>
                    <a:srgbClr val="FFFFFF"/>
                  </a:solidFill>
                </a:uFill>
                <a:latin typeface="Arial"/>
                <a:cs typeface="Arial"/>
                <a:hlinkClick r:id="rId9"/>
              </a:rPr>
              <a:t> </a:t>
            </a:r>
            <a:r>
              <a:rPr sz="2400" u="heavy" dirty="0">
                <a:solidFill>
                  <a:srgbClr val="FFFFFF"/>
                </a:solidFill>
                <a:uFill>
                  <a:solidFill>
                    <a:srgbClr val="FFFFFF"/>
                  </a:solidFill>
                </a:uFill>
                <a:latin typeface="Arial"/>
                <a:cs typeface="Arial"/>
                <a:hlinkClick r:id="rId9"/>
              </a:rPr>
              <a:t>Ad</a:t>
            </a:r>
            <a:r>
              <a:rPr sz="2400" u="heavy" spc="-50" dirty="0">
                <a:solidFill>
                  <a:srgbClr val="FFFFFF"/>
                </a:solidFill>
                <a:uFill>
                  <a:solidFill>
                    <a:srgbClr val="FFFFFF"/>
                  </a:solidFill>
                </a:uFill>
                <a:latin typeface="Arial"/>
                <a:cs typeface="Arial"/>
                <a:hlinkClick r:id="rId9"/>
              </a:rPr>
              <a:t> </a:t>
            </a:r>
            <a:r>
              <a:rPr sz="2400" u="heavy" spc="-10" dirty="0">
                <a:solidFill>
                  <a:srgbClr val="FFFFFF"/>
                </a:solidFill>
                <a:uFill>
                  <a:solidFill>
                    <a:srgbClr val="FFFFFF"/>
                  </a:solidFill>
                </a:uFill>
                <a:latin typeface="Arial"/>
                <a:cs typeface="Arial"/>
                <a:hlinkClick r:id="rId9"/>
              </a:rPr>
              <a:t>Portal</a:t>
            </a:r>
            <a:endParaRPr sz="2400" dirty="0">
              <a:latin typeface="Arial"/>
              <a:cs typeface="Arial"/>
            </a:endParaRPr>
          </a:p>
          <a:p>
            <a:pPr marL="233045" indent="-114300">
              <a:lnSpc>
                <a:spcPts val="2865"/>
              </a:lnSpc>
              <a:buSzPct val="95833"/>
              <a:buChar char="•"/>
              <a:tabLst>
                <a:tab pos="233679" algn="l"/>
              </a:tabLst>
            </a:pPr>
            <a:r>
              <a:rPr sz="2400" u="heavy" spc="-10" dirty="0">
                <a:solidFill>
                  <a:srgbClr val="FFFFFF"/>
                </a:solidFill>
                <a:uFill>
                  <a:solidFill>
                    <a:srgbClr val="FFFFFF"/>
                  </a:solidFill>
                </a:uFill>
                <a:latin typeface="Arial"/>
                <a:cs typeface="Arial"/>
                <a:hlinkClick r:id="rId10"/>
              </a:rPr>
              <a:t>Marketplace</a:t>
            </a:r>
            <a:r>
              <a:rPr sz="2400" u="heavy" spc="-160" dirty="0">
                <a:solidFill>
                  <a:srgbClr val="FFFFFF"/>
                </a:solidFill>
                <a:uFill>
                  <a:solidFill>
                    <a:srgbClr val="FFFFFF"/>
                  </a:solidFill>
                </a:uFill>
                <a:latin typeface="Arial"/>
                <a:cs typeface="Arial"/>
                <a:hlinkClick r:id="rId10"/>
              </a:rPr>
              <a:t> </a:t>
            </a:r>
            <a:r>
              <a:rPr sz="2400" u="heavy" dirty="0">
                <a:solidFill>
                  <a:srgbClr val="FFFFFF"/>
                </a:solidFill>
                <a:uFill>
                  <a:solidFill>
                    <a:srgbClr val="FFFFFF"/>
                  </a:solidFill>
                </a:uFill>
                <a:latin typeface="Arial"/>
                <a:cs typeface="Arial"/>
                <a:hlinkClick r:id="rId10"/>
              </a:rPr>
              <a:t>Achievement</a:t>
            </a:r>
            <a:r>
              <a:rPr sz="2400" u="heavy" spc="-80" dirty="0">
                <a:solidFill>
                  <a:srgbClr val="FFFFFF"/>
                </a:solidFill>
                <a:uFill>
                  <a:solidFill>
                    <a:srgbClr val="FFFFFF"/>
                  </a:solidFill>
                </a:uFill>
                <a:latin typeface="Arial"/>
                <a:cs typeface="Arial"/>
                <a:hlinkClick r:id="rId10"/>
              </a:rPr>
              <a:t> </a:t>
            </a:r>
            <a:r>
              <a:rPr sz="2400" u="heavy" dirty="0">
                <a:solidFill>
                  <a:srgbClr val="FFFFFF"/>
                </a:solidFill>
                <a:uFill>
                  <a:solidFill>
                    <a:srgbClr val="FFFFFF"/>
                  </a:solidFill>
                </a:uFill>
                <a:latin typeface="Arial"/>
                <a:cs typeface="Arial"/>
                <a:hlinkClick r:id="rId10"/>
              </a:rPr>
              <a:t>–</a:t>
            </a:r>
            <a:r>
              <a:rPr sz="2400" u="heavy" spc="-55" dirty="0">
                <a:solidFill>
                  <a:srgbClr val="FFFFFF"/>
                </a:solidFill>
                <a:uFill>
                  <a:solidFill>
                    <a:srgbClr val="FFFFFF"/>
                  </a:solidFill>
                </a:uFill>
                <a:latin typeface="Arial"/>
                <a:cs typeface="Arial"/>
                <a:hlinkClick r:id="rId10"/>
              </a:rPr>
              <a:t> </a:t>
            </a:r>
            <a:r>
              <a:rPr sz="2400" u="heavy" dirty="0">
                <a:solidFill>
                  <a:srgbClr val="FFFFFF"/>
                </a:solidFill>
                <a:uFill>
                  <a:solidFill>
                    <a:srgbClr val="FFFFFF"/>
                  </a:solidFill>
                </a:uFill>
                <a:latin typeface="Arial"/>
                <a:cs typeface="Arial"/>
                <a:hlinkClick r:id="rId10"/>
              </a:rPr>
              <a:t>MPI</a:t>
            </a:r>
            <a:r>
              <a:rPr sz="2400" u="heavy" spc="-45" dirty="0">
                <a:solidFill>
                  <a:srgbClr val="FFFFFF"/>
                </a:solidFill>
                <a:uFill>
                  <a:solidFill>
                    <a:srgbClr val="FFFFFF"/>
                  </a:solidFill>
                </a:uFill>
                <a:latin typeface="Arial"/>
                <a:cs typeface="Arial"/>
                <a:hlinkClick r:id="rId10"/>
              </a:rPr>
              <a:t> </a:t>
            </a:r>
            <a:r>
              <a:rPr sz="2400" u="heavy" dirty="0">
                <a:solidFill>
                  <a:srgbClr val="FFFFFF"/>
                </a:solidFill>
                <a:uFill>
                  <a:solidFill>
                    <a:srgbClr val="FFFFFF"/>
                  </a:solidFill>
                </a:uFill>
                <a:latin typeface="Arial"/>
                <a:cs typeface="Arial"/>
                <a:hlinkClick r:id="rId10"/>
              </a:rPr>
              <a:t>Mexico</a:t>
            </a:r>
            <a:r>
              <a:rPr sz="2400" u="heavy" spc="-40" dirty="0">
                <a:solidFill>
                  <a:srgbClr val="FFFFFF"/>
                </a:solidFill>
                <a:uFill>
                  <a:solidFill>
                    <a:srgbClr val="FFFFFF"/>
                  </a:solidFill>
                </a:uFill>
                <a:latin typeface="Arial"/>
                <a:cs typeface="Arial"/>
                <a:hlinkClick r:id="rId10"/>
              </a:rPr>
              <a:t> </a:t>
            </a:r>
            <a:r>
              <a:rPr sz="2400" u="heavy" dirty="0">
                <a:solidFill>
                  <a:srgbClr val="FFFFFF"/>
                </a:solidFill>
                <a:uFill>
                  <a:solidFill>
                    <a:srgbClr val="FFFFFF"/>
                  </a:solidFill>
                </a:uFill>
                <a:latin typeface="Arial"/>
                <a:cs typeface="Arial"/>
                <a:hlinkClick r:id="rId10"/>
              </a:rPr>
              <a:t>Planner</a:t>
            </a:r>
            <a:r>
              <a:rPr sz="2400" u="heavy" spc="-90" dirty="0">
                <a:solidFill>
                  <a:srgbClr val="FFFFFF"/>
                </a:solidFill>
                <a:uFill>
                  <a:solidFill>
                    <a:srgbClr val="FFFFFF"/>
                  </a:solidFill>
                </a:uFill>
                <a:latin typeface="Arial"/>
                <a:cs typeface="Arial"/>
                <a:hlinkClick r:id="rId10"/>
              </a:rPr>
              <a:t> </a:t>
            </a:r>
            <a:r>
              <a:rPr sz="2400" u="heavy" dirty="0">
                <a:solidFill>
                  <a:srgbClr val="FFFFFF"/>
                </a:solidFill>
                <a:uFill>
                  <a:solidFill>
                    <a:srgbClr val="FFFFFF"/>
                  </a:solidFill>
                </a:uFill>
                <a:latin typeface="Arial"/>
                <a:cs typeface="Arial"/>
                <a:hlinkClick r:id="rId10"/>
              </a:rPr>
              <a:t>Sponsored</a:t>
            </a:r>
            <a:r>
              <a:rPr sz="2400" u="heavy" spc="-110" dirty="0">
                <a:solidFill>
                  <a:srgbClr val="FFFFFF"/>
                </a:solidFill>
                <a:uFill>
                  <a:solidFill>
                    <a:srgbClr val="FFFFFF"/>
                  </a:solidFill>
                </a:uFill>
                <a:latin typeface="Arial"/>
                <a:cs typeface="Arial"/>
                <a:hlinkClick r:id="rId10"/>
              </a:rPr>
              <a:t> </a:t>
            </a:r>
            <a:r>
              <a:rPr sz="2400" u="heavy" spc="-10" dirty="0">
                <a:solidFill>
                  <a:srgbClr val="FFFFFF"/>
                </a:solidFill>
                <a:uFill>
                  <a:solidFill>
                    <a:srgbClr val="FFFFFF"/>
                  </a:solidFill>
                </a:uFill>
                <a:latin typeface="Arial"/>
                <a:cs typeface="Arial"/>
                <a:hlinkClick r:id="rId10"/>
              </a:rPr>
              <a:t>Tables</a:t>
            </a:r>
            <a:endParaRPr sz="2400" dirty="0">
              <a:latin typeface="Arial"/>
              <a:cs typeface="Arial"/>
            </a:endParaRPr>
          </a:p>
          <a:p>
            <a:pPr marL="233045" indent="-114300">
              <a:lnSpc>
                <a:spcPct val="100000"/>
              </a:lnSpc>
              <a:spcBef>
                <a:spcPts val="45"/>
              </a:spcBef>
              <a:buSzPct val="95833"/>
              <a:buChar char="•"/>
              <a:tabLst>
                <a:tab pos="233679" algn="l"/>
              </a:tabLst>
            </a:pPr>
            <a:r>
              <a:rPr sz="2400" u="heavy" spc="-10" dirty="0">
                <a:solidFill>
                  <a:srgbClr val="FFFFFF"/>
                </a:solidFill>
                <a:uFill>
                  <a:solidFill>
                    <a:srgbClr val="FFFFFF"/>
                  </a:solidFill>
                </a:uFill>
                <a:latin typeface="Arial"/>
                <a:cs typeface="Arial"/>
                <a:hlinkClick r:id="rId11"/>
              </a:rPr>
              <a:t>Marketplace</a:t>
            </a:r>
            <a:r>
              <a:rPr sz="2400" u="heavy" spc="-160" dirty="0">
                <a:solidFill>
                  <a:srgbClr val="FFFFFF"/>
                </a:solidFill>
                <a:uFill>
                  <a:solidFill>
                    <a:srgbClr val="FFFFFF"/>
                  </a:solidFill>
                </a:uFill>
                <a:latin typeface="Arial"/>
                <a:cs typeface="Arial"/>
                <a:hlinkClick r:id="rId11"/>
              </a:rPr>
              <a:t> </a:t>
            </a:r>
            <a:r>
              <a:rPr sz="2400" u="heavy" dirty="0">
                <a:solidFill>
                  <a:srgbClr val="FFFFFF"/>
                </a:solidFill>
                <a:uFill>
                  <a:solidFill>
                    <a:srgbClr val="FFFFFF"/>
                  </a:solidFill>
                </a:uFill>
                <a:latin typeface="Arial"/>
                <a:cs typeface="Arial"/>
                <a:hlinkClick r:id="rId11"/>
              </a:rPr>
              <a:t>Achievement</a:t>
            </a:r>
            <a:r>
              <a:rPr sz="2400" u="heavy" spc="-80" dirty="0">
                <a:solidFill>
                  <a:srgbClr val="FFFFFF"/>
                </a:solidFill>
                <a:uFill>
                  <a:solidFill>
                    <a:srgbClr val="FFFFFF"/>
                  </a:solidFill>
                </a:uFill>
                <a:latin typeface="Arial"/>
                <a:cs typeface="Arial"/>
                <a:hlinkClick r:id="rId11"/>
              </a:rPr>
              <a:t> </a:t>
            </a:r>
            <a:r>
              <a:rPr sz="2400" u="heavy" dirty="0">
                <a:solidFill>
                  <a:srgbClr val="FFFFFF"/>
                </a:solidFill>
                <a:uFill>
                  <a:solidFill>
                    <a:srgbClr val="FFFFFF"/>
                  </a:solidFill>
                </a:uFill>
                <a:latin typeface="Arial"/>
                <a:cs typeface="Arial"/>
                <a:hlinkClick r:id="rId11"/>
              </a:rPr>
              <a:t>–</a:t>
            </a:r>
            <a:r>
              <a:rPr sz="2400" u="heavy" spc="-55" dirty="0">
                <a:solidFill>
                  <a:srgbClr val="FFFFFF"/>
                </a:solidFill>
                <a:uFill>
                  <a:solidFill>
                    <a:srgbClr val="FFFFFF"/>
                  </a:solidFill>
                </a:uFill>
                <a:latin typeface="Arial"/>
                <a:cs typeface="Arial"/>
                <a:hlinkClick r:id="rId11"/>
              </a:rPr>
              <a:t> </a:t>
            </a:r>
            <a:r>
              <a:rPr sz="2400" u="heavy" dirty="0">
                <a:solidFill>
                  <a:srgbClr val="FFFFFF"/>
                </a:solidFill>
                <a:uFill>
                  <a:solidFill>
                    <a:srgbClr val="FFFFFF"/>
                  </a:solidFill>
                </a:uFill>
                <a:latin typeface="Arial"/>
                <a:cs typeface="Arial"/>
                <a:hlinkClick r:id="rId11"/>
              </a:rPr>
              <a:t>MPI</a:t>
            </a:r>
            <a:r>
              <a:rPr sz="2400" u="heavy" spc="-40" dirty="0">
                <a:solidFill>
                  <a:srgbClr val="FFFFFF"/>
                </a:solidFill>
                <a:uFill>
                  <a:solidFill>
                    <a:srgbClr val="FFFFFF"/>
                  </a:solidFill>
                </a:uFill>
                <a:latin typeface="Arial"/>
                <a:cs typeface="Arial"/>
                <a:hlinkClick r:id="rId11"/>
              </a:rPr>
              <a:t> </a:t>
            </a:r>
            <a:r>
              <a:rPr sz="2400" u="heavy" dirty="0">
                <a:solidFill>
                  <a:srgbClr val="FFFFFF"/>
                </a:solidFill>
                <a:uFill>
                  <a:solidFill>
                    <a:srgbClr val="FFFFFF"/>
                  </a:solidFill>
                </a:uFill>
                <a:latin typeface="Arial"/>
                <a:cs typeface="Arial"/>
                <a:hlinkClick r:id="rId11"/>
              </a:rPr>
              <a:t>Dallas/Fort</a:t>
            </a:r>
            <a:r>
              <a:rPr sz="2400" u="heavy" spc="-110" dirty="0">
                <a:solidFill>
                  <a:srgbClr val="FFFFFF"/>
                </a:solidFill>
                <a:uFill>
                  <a:solidFill>
                    <a:srgbClr val="FFFFFF"/>
                  </a:solidFill>
                </a:uFill>
                <a:latin typeface="Arial"/>
                <a:cs typeface="Arial"/>
                <a:hlinkClick r:id="rId11"/>
              </a:rPr>
              <a:t> </a:t>
            </a:r>
            <a:r>
              <a:rPr sz="2400" u="heavy" dirty="0">
                <a:solidFill>
                  <a:srgbClr val="FFFFFF"/>
                </a:solidFill>
                <a:uFill>
                  <a:solidFill>
                    <a:srgbClr val="FFFFFF"/>
                  </a:solidFill>
                </a:uFill>
                <a:latin typeface="Arial"/>
                <a:cs typeface="Arial"/>
                <a:hlinkClick r:id="rId11"/>
              </a:rPr>
              <a:t>Worth</a:t>
            </a:r>
            <a:r>
              <a:rPr sz="2400" u="heavy" spc="-30" dirty="0">
                <a:solidFill>
                  <a:srgbClr val="FFFFFF"/>
                </a:solidFill>
                <a:uFill>
                  <a:solidFill>
                    <a:srgbClr val="FFFFFF"/>
                  </a:solidFill>
                </a:uFill>
                <a:latin typeface="Arial"/>
                <a:cs typeface="Arial"/>
                <a:hlinkClick r:id="rId11"/>
              </a:rPr>
              <a:t> </a:t>
            </a:r>
            <a:r>
              <a:rPr sz="2400" u="heavy" dirty="0">
                <a:solidFill>
                  <a:srgbClr val="FFFFFF"/>
                </a:solidFill>
                <a:uFill>
                  <a:solidFill>
                    <a:srgbClr val="FFFFFF"/>
                  </a:solidFill>
                </a:uFill>
                <a:latin typeface="Arial"/>
                <a:cs typeface="Arial"/>
                <a:hlinkClick r:id="rId11"/>
              </a:rPr>
              <a:t>Sales</a:t>
            </a:r>
            <a:r>
              <a:rPr sz="2400" u="heavy" spc="-50" dirty="0">
                <a:solidFill>
                  <a:srgbClr val="FFFFFF"/>
                </a:solidFill>
                <a:uFill>
                  <a:solidFill>
                    <a:srgbClr val="FFFFFF"/>
                  </a:solidFill>
                </a:uFill>
                <a:latin typeface="Arial"/>
                <a:cs typeface="Arial"/>
                <a:hlinkClick r:id="rId11"/>
              </a:rPr>
              <a:t> </a:t>
            </a:r>
            <a:r>
              <a:rPr sz="2400" u="heavy" spc="-10" dirty="0">
                <a:solidFill>
                  <a:srgbClr val="FFFFFF"/>
                </a:solidFill>
                <a:uFill>
                  <a:solidFill>
                    <a:srgbClr val="FFFFFF"/>
                  </a:solidFill>
                </a:uFill>
                <a:latin typeface="Arial"/>
                <a:cs typeface="Arial"/>
                <a:hlinkClick r:id="rId11"/>
              </a:rPr>
              <a:t>Blitz</a:t>
            </a:r>
            <a:endParaRPr sz="2400" dirty="0">
              <a:latin typeface="Arial"/>
              <a:cs typeface="Arial"/>
            </a:endParaRPr>
          </a:p>
          <a:p>
            <a:pPr>
              <a:lnSpc>
                <a:spcPct val="100000"/>
              </a:lnSpc>
              <a:spcBef>
                <a:spcPts val="140"/>
              </a:spcBef>
              <a:buClr>
                <a:srgbClr val="FFFFFF"/>
              </a:buClr>
              <a:buFont typeface="Arial"/>
              <a:buChar char="•"/>
            </a:pPr>
            <a:endParaRPr sz="2400" dirty="0">
              <a:solidFill>
                <a:schemeClr val="tx1"/>
              </a:solidFill>
              <a:latin typeface="Arial"/>
              <a:cs typeface="Arial"/>
            </a:endParaRPr>
          </a:p>
          <a:p>
            <a:pPr marL="485775">
              <a:lnSpc>
                <a:spcPts val="2865"/>
              </a:lnSpc>
              <a:spcBef>
                <a:spcPts val="5"/>
              </a:spcBef>
            </a:pPr>
            <a:r>
              <a:rPr sz="2400" b="1" spc="-10">
                <a:solidFill>
                  <a:schemeClr val="tx1"/>
                </a:solidFill>
                <a:latin typeface="Arial"/>
                <a:cs typeface="Arial"/>
              </a:rPr>
              <a:t>New</a:t>
            </a:r>
            <a:r>
              <a:rPr sz="2400" b="1" spc="-145" dirty="0">
                <a:solidFill>
                  <a:schemeClr val="tx1"/>
                </a:solidFill>
                <a:latin typeface="Arial"/>
                <a:cs typeface="Arial"/>
              </a:rPr>
              <a:t> </a:t>
            </a:r>
            <a:r>
              <a:rPr sz="2400" b="1" spc="-10">
                <a:solidFill>
                  <a:schemeClr val="tx1"/>
                </a:solidFill>
                <a:latin typeface="Arial"/>
                <a:cs typeface="Arial"/>
              </a:rPr>
              <a:t>Approaches</a:t>
            </a:r>
            <a:endParaRPr sz="2400" dirty="0">
              <a:solidFill>
                <a:schemeClr val="tx1"/>
              </a:solidFill>
              <a:latin typeface="Arial"/>
              <a:cs typeface="Arial"/>
            </a:endParaRPr>
          </a:p>
          <a:p>
            <a:pPr marL="233045" indent="-114300">
              <a:lnSpc>
                <a:spcPts val="2865"/>
              </a:lnSpc>
              <a:buSzPct val="95833"/>
              <a:buChar char="•"/>
              <a:tabLst>
                <a:tab pos="233679" algn="l"/>
              </a:tabLst>
            </a:pPr>
            <a:r>
              <a:rPr sz="2400" dirty="0">
                <a:solidFill>
                  <a:schemeClr val="tx1"/>
                </a:solidFill>
                <a:latin typeface="Arial"/>
                <a:cs typeface="Arial"/>
              </a:rPr>
              <a:t>Affiliate</a:t>
            </a:r>
            <a:r>
              <a:rPr sz="2400" spc="-105" dirty="0">
                <a:solidFill>
                  <a:schemeClr val="tx1"/>
                </a:solidFill>
                <a:latin typeface="Arial"/>
                <a:cs typeface="Arial"/>
              </a:rPr>
              <a:t> </a:t>
            </a:r>
            <a:r>
              <a:rPr sz="2400" dirty="0">
                <a:solidFill>
                  <a:schemeClr val="tx1"/>
                </a:solidFill>
                <a:latin typeface="Arial"/>
                <a:cs typeface="Arial"/>
              </a:rPr>
              <a:t>Memberships:</a:t>
            </a:r>
            <a:r>
              <a:rPr sz="2400" spc="-125" dirty="0">
                <a:solidFill>
                  <a:schemeClr val="tx1"/>
                </a:solidFill>
                <a:latin typeface="Arial"/>
                <a:cs typeface="Arial"/>
              </a:rPr>
              <a:t> </a:t>
            </a:r>
            <a:r>
              <a:rPr sz="2400" dirty="0">
                <a:solidFill>
                  <a:schemeClr val="tx1"/>
                </a:solidFill>
                <a:latin typeface="Arial"/>
                <a:cs typeface="Arial"/>
              </a:rPr>
              <a:t>Bundles</a:t>
            </a:r>
            <a:r>
              <a:rPr sz="2400" spc="-55" dirty="0">
                <a:solidFill>
                  <a:schemeClr val="tx1"/>
                </a:solidFill>
                <a:latin typeface="Arial"/>
                <a:cs typeface="Arial"/>
              </a:rPr>
              <a:t> </a:t>
            </a:r>
            <a:r>
              <a:rPr sz="2400" dirty="0">
                <a:solidFill>
                  <a:schemeClr val="tx1"/>
                </a:solidFill>
                <a:latin typeface="Arial"/>
                <a:cs typeface="Arial"/>
              </a:rPr>
              <a:t>with</a:t>
            </a:r>
            <a:r>
              <a:rPr sz="2400" spc="-40" dirty="0">
                <a:solidFill>
                  <a:schemeClr val="tx1"/>
                </a:solidFill>
                <a:latin typeface="Arial"/>
                <a:cs typeface="Arial"/>
              </a:rPr>
              <a:t> </a:t>
            </a:r>
            <a:r>
              <a:rPr sz="2400" dirty="0">
                <a:solidFill>
                  <a:schemeClr val="tx1"/>
                </a:solidFill>
                <a:latin typeface="Arial"/>
                <a:cs typeface="Arial"/>
              </a:rPr>
              <a:t>other</a:t>
            </a:r>
            <a:r>
              <a:rPr sz="2400" spc="-40" dirty="0">
                <a:solidFill>
                  <a:schemeClr val="tx1"/>
                </a:solidFill>
                <a:latin typeface="Arial"/>
                <a:cs typeface="Arial"/>
              </a:rPr>
              <a:t> </a:t>
            </a:r>
            <a:r>
              <a:rPr sz="2400" dirty="0">
                <a:solidFill>
                  <a:schemeClr val="tx1"/>
                </a:solidFill>
                <a:latin typeface="Arial"/>
                <a:cs typeface="Arial"/>
              </a:rPr>
              <a:t>Chapters,</a:t>
            </a:r>
            <a:r>
              <a:rPr sz="2400" spc="-120" dirty="0">
                <a:solidFill>
                  <a:schemeClr val="tx1"/>
                </a:solidFill>
                <a:latin typeface="Arial"/>
                <a:cs typeface="Arial"/>
              </a:rPr>
              <a:t> </a:t>
            </a:r>
            <a:r>
              <a:rPr sz="2400" dirty="0">
                <a:solidFill>
                  <a:schemeClr val="tx1"/>
                </a:solidFill>
                <a:latin typeface="Arial"/>
                <a:cs typeface="Arial"/>
              </a:rPr>
              <a:t>targeted</a:t>
            </a:r>
            <a:r>
              <a:rPr sz="2400" spc="-45" dirty="0">
                <a:solidFill>
                  <a:schemeClr val="tx1"/>
                </a:solidFill>
                <a:latin typeface="Arial"/>
                <a:cs typeface="Arial"/>
              </a:rPr>
              <a:t> </a:t>
            </a:r>
            <a:r>
              <a:rPr sz="2400" dirty="0">
                <a:solidFill>
                  <a:schemeClr val="tx1"/>
                </a:solidFill>
                <a:latin typeface="Arial"/>
                <a:cs typeface="Arial"/>
              </a:rPr>
              <a:t>on</a:t>
            </a:r>
            <a:r>
              <a:rPr sz="2400" spc="-45" dirty="0">
                <a:solidFill>
                  <a:schemeClr val="tx1"/>
                </a:solidFill>
                <a:latin typeface="Arial"/>
                <a:cs typeface="Arial"/>
              </a:rPr>
              <a:t> </a:t>
            </a:r>
            <a:r>
              <a:rPr sz="2400" dirty="0">
                <a:solidFill>
                  <a:schemeClr val="tx1"/>
                </a:solidFill>
                <a:latin typeface="Arial"/>
                <a:cs typeface="Arial"/>
              </a:rPr>
              <a:t>geographic</a:t>
            </a:r>
            <a:r>
              <a:rPr sz="2400" spc="-55" dirty="0">
                <a:solidFill>
                  <a:schemeClr val="tx1"/>
                </a:solidFill>
                <a:latin typeface="Arial"/>
                <a:cs typeface="Arial"/>
              </a:rPr>
              <a:t> </a:t>
            </a:r>
            <a:r>
              <a:rPr sz="2400" spc="-10" dirty="0">
                <a:solidFill>
                  <a:schemeClr val="tx1"/>
                </a:solidFill>
                <a:latin typeface="Arial"/>
                <a:cs typeface="Arial"/>
              </a:rPr>
              <a:t>destination</a:t>
            </a:r>
            <a:r>
              <a:rPr sz="2400" spc="-105" dirty="0">
                <a:solidFill>
                  <a:schemeClr val="tx1"/>
                </a:solidFill>
                <a:latin typeface="Arial"/>
                <a:cs typeface="Arial"/>
              </a:rPr>
              <a:t> </a:t>
            </a:r>
            <a:r>
              <a:rPr sz="2400" dirty="0">
                <a:solidFill>
                  <a:schemeClr val="tx1"/>
                </a:solidFill>
                <a:latin typeface="Arial"/>
                <a:cs typeface="Arial"/>
              </a:rPr>
              <a:t>clusters,</a:t>
            </a:r>
            <a:r>
              <a:rPr sz="2400" spc="-120" dirty="0">
                <a:solidFill>
                  <a:schemeClr val="tx1"/>
                </a:solidFill>
                <a:latin typeface="Arial"/>
                <a:cs typeface="Arial"/>
              </a:rPr>
              <a:t> </a:t>
            </a:r>
            <a:r>
              <a:rPr sz="2400" dirty="0">
                <a:solidFill>
                  <a:schemeClr val="tx1"/>
                </a:solidFill>
                <a:latin typeface="Arial"/>
                <a:cs typeface="Arial"/>
              </a:rPr>
              <a:t>i.e.</a:t>
            </a:r>
            <a:r>
              <a:rPr sz="2400" spc="-50" dirty="0">
                <a:solidFill>
                  <a:schemeClr val="tx1"/>
                </a:solidFill>
                <a:latin typeface="Arial"/>
                <a:cs typeface="Arial"/>
              </a:rPr>
              <a:t> </a:t>
            </a:r>
            <a:r>
              <a:rPr sz="2400" dirty="0">
                <a:solidFill>
                  <a:schemeClr val="tx1"/>
                </a:solidFill>
                <a:latin typeface="Arial"/>
                <a:cs typeface="Arial"/>
              </a:rPr>
              <a:t>North</a:t>
            </a:r>
            <a:r>
              <a:rPr sz="2400" spc="-45" dirty="0">
                <a:solidFill>
                  <a:schemeClr val="tx1"/>
                </a:solidFill>
                <a:latin typeface="Arial"/>
                <a:cs typeface="Arial"/>
              </a:rPr>
              <a:t> </a:t>
            </a:r>
            <a:r>
              <a:rPr sz="2400" spc="-40" dirty="0">
                <a:solidFill>
                  <a:schemeClr val="tx1"/>
                </a:solidFill>
                <a:latin typeface="Arial"/>
                <a:cs typeface="Arial"/>
              </a:rPr>
              <a:t>Texas,</a:t>
            </a:r>
            <a:r>
              <a:rPr sz="2400" spc="-55" dirty="0">
                <a:solidFill>
                  <a:schemeClr val="tx1"/>
                </a:solidFill>
                <a:latin typeface="Arial"/>
                <a:cs typeface="Arial"/>
              </a:rPr>
              <a:t> </a:t>
            </a:r>
            <a:r>
              <a:rPr sz="2400" spc="-10" dirty="0">
                <a:solidFill>
                  <a:schemeClr val="tx1"/>
                </a:solidFill>
                <a:latin typeface="Arial"/>
                <a:cs typeface="Arial"/>
              </a:rPr>
              <a:t>Florida</a:t>
            </a:r>
            <a:endParaRPr sz="2400" dirty="0">
              <a:solidFill>
                <a:schemeClr val="tx1"/>
              </a:solidFill>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4" name="object 4"/>
          <p:cNvSpPr txBox="1">
            <a:spLocks noGrp="1"/>
          </p:cNvSpPr>
          <p:nvPr>
            <p:ph type="title"/>
          </p:nvPr>
        </p:nvSpPr>
        <p:spPr>
          <a:xfrm>
            <a:off x="377190" y="452735"/>
            <a:ext cx="17533619" cy="923330"/>
          </a:xfrm>
          <a:prstGeom prst="rect">
            <a:avLst/>
          </a:prstGeom>
        </p:spPr>
        <p:txBody>
          <a:bodyPr vert="horz" wrap="square" lIns="0" tIns="0" rIns="0" bIns="0" rtlCol="0" anchor="ctr"/>
          <a:lstStyle/>
          <a:p>
            <a:pPr marL="12700" algn="l">
              <a:lnSpc>
                <a:spcPct val="100000"/>
              </a:lnSpc>
              <a:spcBef>
                <a:spcPts val="130"/>
              </a:spcBef>
            </a:pPr>
            <a:r>
              <a:rPr lang="en-US" sz="6000" b="1" dirty="0">
                <a:solidFill>
                  <a:srgbClr val="FFFFFF"/>
                </a:solidFill>
                <a:latin typeface="Arial"/>
                <a:cs typeface="Arial"/>
              </a:rPr>
              <a:t>CHAPTER PARTNERSHIP BEST PRACTICES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0"/>
            <a:ext cx="18288000" cy="10287000"/>
            <a:chOff x="0" y="0"/>
            <a:chExt cx="18288000" cy="10287000"/>
          </a:xfrm>
        </p:grpSpPr>
        <p:pic>
          <p:nvPicPr>
            <p:cNvPr id="3" name="object 3"/>
            <p:cNvPicPr/>
            <p:nvPr/>
          </p:nvPicPr>
          <p:blipFill>
            <a:blip r:embed="rId2" cstate="print"/>
            <a:stretch>
              <a:fillRect/>
            </a:stretch>
          </p:blipFill>
          <p:spPr>
            <a:xfrm>
              <a:off x="0" y="0"/>
              <a:ext cx="18288000" cy="10287000"/>
            </a:xfrm>
            <a:prstGeom prst="rect">
              <a:avLst/>
            </a:prstGeom>
          </p:spPr>
        </p:pic>
        <p:sp>
          <p:nvSpPr>
            <p:cNvPr id="4" name="object 4"/>
            <p:cNvSpPr/>
            <p:nvPr/>
          </p:nvSpPr>
          <p:spPr>
            <a:xfrm>
              <a:off x="0" y="0"/>
              <a:ext cx="18288000" cy="1828800"/>
            </a:xfrm>
            <a:custGeom>
              <a:avLst/>
              <a:gdLst/>
              <a:ahLst/>
              <a:cxnLst/>
              <a:rect l="l" t="t" r="r" b="b"/>
              <a:pathLst>
                <a:path w="18288000" h="1828800">
                  <a:moveTo>
                    <a:pt x="18288000" y="0"/>
                  </a:moveTo>
                  <a:lnTo>
                    <a:pt x="0" y="0"/>
                  </a:lnTo>
                  <a:lnTo>
                    <a:pt x="0" y="1828800"/>
                  </a:lnTo>
                  <a:lnTo>
                    <a:pt x="18288000" y="1828800"/>
                  </a:lnTo>
                  <a:lnTo>
                    <a:pt x="18288000" y="0"/>
                  </a:lnTo>
                  <a:close/>
                </a:path>
              </a:pathLst>
            </a:custGeom>
            <a:solidFill>
              <a:srgbClr val="04ACEE"/>
            </a:solidFill>
          </p:spPr>
          <p:txBody>
            <a:bodyPr wrap="square" lIns="0" tIns="0" rIns="0" bIns="0" rtlCol="0"/>
            <a:lstStyle/>
            <a:p>
              <a:endParaRPr/>
            </a:p>
          </p:txBody>
        </p:sp>
        <p:sp>
          <p:nvSpPr>
            <p:cNvPr id="5" name="object 5"/>
            <p:cNvSpPr/>
            <p:nvPr/>
          </p:nvSpPr>
          <p:spPr>
            <a:xfrm>
              <a:off x="0" y="1828800"/>
              <a:ext cx="18288000" cy="114300"/>
            </a:xfrm>
            <a:custGeom>
              <a:avLst/>
              <a:gdLst/>
              <a:ahLst/>
              <a:cxnLst/>
              <a:rect l="l" t="t" r="r" b="b"/>
              <a:pathLst>
                <a:path w="18288000" h="114300">
                  <a:moveTo>
                    <a:pt x="18288000" y="0"/>
                  </a:moveTo>
                  <a:lnTo>
                    <a:pt x="0" y="0"/>
                  </a:lnTo>
                  <a:lnTo>
                    <a:pt x="0" y="114300"/>
                  </a:lnTo>
                  <a:lnTo>
                    <a:pt x="18288000" y="114300"/>
                  </a:lnTo>
                  <a:lnTo>
                    <a:pt x="18288000" y="0"/>
                  </a:lnTo>
                  <a:close/>
                </a:path>
              </a:pathLst>
            </a:custGeom>
            <a:solidFill>
              <a:srgbClr val="8AC53E"/>
            </a:solidFill>
          </p:spPr>
          <p:txBody>
            <a:bodyPr wrap="square" lIns="0" tIns="0" rIns="0" bIns="0" rtlCol="0"/>
            <a:lstStyle/>
            <a:p>
              <a:endParaRPr/>
            </a:p>
          </p:txBody>
        </p:sp>
      </p:grpSp>
      <p:sp>
        <p:nvSpPr>
          <p:cNvPr id="6" name="object 6"/>
          <p:cNvSpPr txBox="1">
            <a:spLocks noGrp="1"/>
          </p:cNvSpPr>
          <p:nvPr>
            <p:ph type="title"/>
          </p:nvPr>
        </p:nvSpPr>
        <p:spPr>
          <a:prstGeom prst="rect">
            <a:avLst/>
          </a:prstGeom>
        </p:spPr>
        <p:txBody>
          <a:bodyPr vert="horz" wrap="square" lIns="0" tIns="13335" rIns="0" bIns="0" rtlCol="0">
            <a:spAutoFit/>
          </a:bodyPr>
          <a:lstStyle/>
          <a:p>
            <a:pPr marL="12700" marR="5080" algn="l">
              <a:lnSpc>
                <a:spcPct val="100000"/>
              </a:lnSpc>
              <a:spcBef>
                <a:spcPts val="105"/>
              </a:spcBef>
            </a:pPr>
            <a:r>
              <a:t>FINANCE</a:t>
            </a:r>
            <a:r>
              <a:rPr lang="en-US" sz="6000" b="1"/>
              <a:t> </a:t>
            </a:r>
            <a:r>
              <a:t>&amp;</a:t>
            </a:r>
            <a:r>
              <a:rPr lang="en-US" sz="6000" b="1"/>
              <a:t> </a:t>
            </a:r>
            <a:r>
              <a:t>CHAPTER</a:t>
            </a:r>
            <a:r>
              <a:rPr lang="en-US" sz="6000" b="1"/>
              <a:t> ADMINISTRATOR HANDBOOK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print"/>
          <a:srcRect l="8043" r="8044"/>
          <a:stretch>
            <a:fillRect/>
          </a:stretch>
        </p:blipFill>
        <p:spPr>
          <a:xfrm>
            <a:off x="11582400" y="9526"/>
            <a:ext cx="6705600" cy="10277474"/>
          </a:xfrm>
          <a:prstGeom prst="rect">
            <a:avLst/>
          </a:prstGeom>
        </p:spPr>
      </p:pic>
      <p:sp>
        <p:nvSpPr>
          <p:cNvPr id="6" name="object 6"/>
          <p:cNvSpPr txBox="1"/>
          <p:nvPr/>
        </p:nvSpPr>
        <p:spPr>
          <a:xfrm>
            <a:off x="243205" y="2721899"/>
            <a:ext cx="11095990" cy="5340373"/>
          </a:xfrm>
          <a:prstGeom prst="rect">
            <a:avLst/>
          </a:prstGeom>
        </p:spPr>
        <p:txBody>
          <a:bodyPr vert="horz" wrap="square" lIns="0" tIns="12700" rIns="0" bIns="0" rtlCol="0">
            <a:spAutoFit/>
          </a:bodyPr>
          <a:lstStyle/>
          <a:p>
            <a:pPr marL="50800">
              <a:lnSpc>
                <a:spcPts val="2865"/>
              </a:lnSpc>
              <a:spcBef>
                <a:spcPts val="100"/>
              </a:spcBef>
            </a:pPr>
            <a:r>
              <a:rPr lang="en-US" sz="3200" b="1" spc="-10" dirty="0">
                <a:solidFill>
                  <a:srgbClr val="00AFEF"/>
                </a:solidFill>
                <a:latin typeface="Arial"/>
                <a:cs typeface="Arial"/>
              </a:rPr>
              <a:t>Term:</a:t>
            </a:r>
            <a:endParaRPr lang="en-US" sz="3200" dirty="0">
              <a:latin typeface="Arial"/>
              <a:cs typeface="Arial"/>
            </a:endParaRPr>
          </a:p>
          <a:p>
            <a:pPr marL="224790" indent="-173990">
              <a:lnSpc>
                <a:spcPts val="2865"/>
              </a:lnSpc>
              <a:buFont typeface="Arial"/>
              <a:buChar char="•"/>
              <a:tabLst>
                <a:tab pos="224790" algn="l"/>
              </a:tabLst>
            </a:pPr>
            <a:endParaRPr lang="en-US" sz="3200" dirty="0">
              <a:solidFill>
                <a:srgbClr val="0C0804"/>
              </a:solidFill>
              <a:latin typeface="Arial"/>
              <a:cs typeface="Arial"/>
            </a:endParaRPr>
          </a:p>
          <a:p>
            <a:pPr marL="224790" indent="-173990">
              <a:lnSpc>
                <a:spcPts val="2865"/>
              </a:lnSpc>
              <a:buFont typeface="Arial"/>
              <a:buChar char="•"/>
              <a:tabLst>
                <a:tab pos="224790" algn="l"/>
              </a:tabLst>
            </a:pPr>
            <a:r>
              <a:rPr lang="en-US" sz="3200" dirty="0">
                <a:solidFill>
                  <a:srgbClr val="0C0804"/>
                </a:solidFill>
                <a:latin typeface="Arial"/>
                <a:cs typeface="Arial"/>
              </a:rPr>
              <a:t>All</a:t>
            </a:r>
            <a:r>
              <a:rPr lang="en-US" sz="3200" spc="-80" dirty="0">
                <a:solidFill>
                  <a:srgbClr val="0C0804"/>
                </a:solidFill>
                <a:latin typeface="Arial"/>
                <a:cs typeface="Arial"/>
              </a:rPr>
              <a:t> </a:t>
            </a:r>
            <a:r>
              <a:rPr lang="en-US" sz="3200" dirty="0">
                <a:solidFill>
                  <a:srgbClr val="0C0804"/>
                </a:solidFill>
                <a:latin typeface="Arial"/>
                <a:cs typeface="Arial"/>
              </a:rPr>
              <a:t>VP</a:t>
            </a:r>
            <a:r>
              <a:rPr lang="en-US" sz="3200" spc="-85" dirty="0">
                <a:solidFill>
                  <a:srgbClr val="0C0804"/>
                </a:solidFill>
                <a:latin typeface="Arial"/>
                <a:cs typeface="Arial"/>
              </a:rPr>
              <a:t> </a:t>
            </a:r>
            <a:r>
              <a:rPr lang="en-US" sz="3200" dirty="0">
                <a:solidFill>
                  <a:srgbClr val="0C0804"/>
                </a:solidFill>
                <a:latin typeface="Arial"/>
                <a:cs typeface="Arial"/>
              </a:rPr>
              <a:t>&amp;</a:t>
            </a:r>
            <a:r>
              <a:rPr lang="en-US" sz="3200" spc="-40" dirty="0">
                <a:solidFill>
                  <a:srgbClr val="0C0804"/>
                </a:solidFill>
                <a:latin typeface="Arial"/>
                <a:cs typeface="Arial"/>
              </a:rPr>
              <a:t> </a:t>
            </a:r>
            <a:r>
              <a:rPr lang="en-US" sz="3200" dirty="0">
                <a:solidFill>
                  <a:srgbClr val="0C0804"/>
                </a:solidFill>
                <a:latin typeface="Arial"/>
                <a:cs typeface="Arial"/>
              </a:rPr>
              <a:t>Director</a:t>
            </a:r>
            <a:r>
              <a:rPr lang="en-US" sz="3200" spc="-65" dirty="0">
                <a:solidFill>
                  <a:srgbClr val="0C0804"/>
                </a:solidFill>
                <a:latin typeface="Arial"/>
                <a:cs typeface="Arial"/>
              </a:rPr>
              <a:t> </a:t>
            </a:r>
            <a:r>
              <a:rPr lang="en-US" sz="3200" dirty="0">
                <a:solidFill>
                  <a:srgbClr val="0C0804"/>
                </a:solidFill>
                <a:latin typeface="Arial"/>
                <a:cs typeface="Arial"/>
              </a:rPr>
              <a:t>roles</a:t>
            </a:r>
            <a:r>
              <a:rPr lang="en-US" sz="3200" spc="-85" dirty="0">
                <a:solidFill>
                  <a:srgbClr val="0C0804"/>
                </a:solidFill>
                <a:latin typeface="Arial"/>
                <a:cs typeface="Arial"/>
              </a:rPr>
              <a:t> </a:t>
            </a:r>
            <a:r>
              <a:rPr lang="en-US" sz="3200" dirty="0">
                <a:solidFill>
                  <a:srgbClr val="0C0804"/>
                </a:solidFill>
                <a:latin typeface="Arial"/>
                <a:cs typeface="Arial"/>
              </a:rPr>
              <a:t>are</a:t>
            </a:r>
            <a:r>
              <a:rPr lang="en-US" sz="3200" spc="-50" dirty="0">
                <a:solidFill>
                  <a:srgbClr val="0C0804"/>
                </a:solidFill>
                <a:latin typeface="Arial"/>
                <a:cs typeface="Arial"/>
              </a:rPr>
              <a:t> </a:t>
            </a:r>
            <a:r>
              <a:rPr lang="en-US" sz="3200" dirty="0">
                <a:solidFill>
                  <a:srgbClr val="0C0804"/>
                </a:solidFill>
                <a:latin typeface="Arial"/>
                <a:cs typeface="Arial"/>
              </a:rPr>
              <a:t>one-year</a:t>
            </a:r>
            <a:r>
              <a:rPr lang="en-US" sz="3200" spc="-65" dirty="0">
                <a:solidFill>
                  <a:srgbClr val="0C0804"/>
                </a:solidFill>
                <a:latin typeface="Arial"/>
                <a:cs typeface="Arial"/>
              </a:rPr>
              <a:t> </a:t>
            </a:r>
            <a:r>
              <a:rPr lang="en-US" sz="3200" dirty="0">
                <a:solidFill>
                  <a:srgbClr val="0C0804"/>
                </a:solidFill>
                <a:latin typeface="Arial"/>
                <a:cs typeface="Arial"/>
              </a:rPr>
              <a:t>terms</a:t>
            </a:r>
            <a:r>
              <a:rPr lang="en-US" sz="3200" spc="-20" dirty="0">
                <a:solidFill>
                  <a:srgbClr val="0C0804"/>
                </a:solidFill>
                <a:latin typeface="Arial"/>
                <a:cs typeface="Arial"/>
              </a:rPr>
              <a:t> </a:t>
            </a:r>
            <a:r>
              <a:rPr lang="en-US" sz="3200" dirty="0">
                <a:solidFill>
                  <a:srgbClr val="0C0804"/>
                </a:solidFill>
                <a:latin typeface="Arial"/>
                <a:cs typeface="Arial"/>
              </a:rPr>
              <a:t>as</a:t>
            </a:r>
            <a:r>
              <a:rPr lang="en-US" sz="3200" spc="-20" dirty="0">
                <a:solidFill>
                  <a:srgbClr val="0C0804"/>
                </a:solidFill>
                <a:latin typeface="Arial"/>
                <a:cs typeface="Arial"/>
              </a:rPr>
              <a:t> </a:t>
            </a:r>
            <a:r>
              <a:rPr lang="en-US" sz="3200" spc="-10" dirty="0">
                <a:solidFill>
                  <a:srgbClr val="0C0804"/>
                </a:solidFill>
                <a:latin typeface="Arial"/>
                <a:cs typeface="Arial"/>
              </a:rPr>
              <a:t>defined</a:t>
            </a:r>
            <a:r>
              <a:rPr lang="en-US" sz="3200" spc="-35" dirty="0">
                <a:solidFill>
                  <a:srgbClr val="0C0804"/>
                </a:solidFill>
                <a:latin typeface="Arial"/>
                <a:cs typeface="Arial"/>
              </a:rPr>
              <a:t> </a:t>
            </a:r>
            <a:r>
              <a:rPr lang="en-US" sz="3200" dirty="0">
                <a:solidFill>
                  <a:srgbClr val="0C0804"/>
                </a:solidFill>
                <a:latin typeface="Arial"/>
                <a:cs typeface="Arial"/>
              </a:rPr>
              <a:t>by</a:t>
            </a:r>
            <a:r>
              <a:rPr lang="en-US" sz="3200" spc="-25" dirty="0">
                <a:solidFill>
                  <a:srgbClr val="0C0804"/>
                </a:solidFill>
                <a:latin typeface="Arial"/>
                <a:cs typeface="Arial"/>
              </a:rPr>
              <a:t> </a:t>
            </a:r>
            <a:r>
              <a:rPr lang="en-US" sz="3200" dirty="0">
                <a:solidFill>
                  <a:srgbClr val="0C0804"/>
                </a:solidFill>
                <a:latin typeface="Arial"/>
                <a:cs typeface="Arial"/>
              </a:rPr>
              <a:t>the</a:t>
            </a:r>
            <a:r>
              <a:rPr lang="en-US" sz="3200" spc="-50" dirty="0">
                <a:solidFill>
                  <a:srgbClr val="0C0804"/>
                </a:solidFill>
                <a:latin typeface="Arial"/>
                <a:cs typeface="Arial"/>
              </a:rPr>
              <a:t> MPI </a:t>
            </a:r>
            <a:r>
              <a:rPr lang="en-US" sz="3200" dirty="0">
                <a:solidFill>
                  <a:srgbClr val="0C0804"/>
                </a:solidFill>
                <a:latin typeface="Arial"/>
                <a:cs typeface="Arial"/>
              </a:rPr>
              <a:t>Chapter</a:t>
            </a:r>
            <a:r>
              <a:rPr lang="en-US" sz="3200" spc="-55" dirty="0">
                <a:solidFill>
                  <a:srgbClr val="0C0804"/>
                </a:solidFill>
                <a:latin typeface="Arial"/>
                <a:cs typeface="Arial"/>
              </a:rPr>
              <a:t> </a:t>
            </a:r>
            <a:r>
              <a:rPr lang="en-US" sz="3200" spc="-10" dirty="0">
                <a:solidFill>
                  <a:srgbClr val="0C0804"/>
                </a:solidFill>
                <a:latin typeface="Arial"/>
                <a:cs typeface="Arial"/>
              </a:rPr>
              <a:t>Bylaws</a:t>
            </a:r>
          </a:p>
          <a:p>
            <a:pPr marL="50800">
              <a:lnSpc>
                <a:spcPts val="2865"/>
              </a:lnSpc>
              <a:tabLst>
                <a:tab pos="224790" algn="l"/>
              </a:tabLst>
            </a:pPr>
            <a:endParaRPr lang="en-US" sz="3200" dirty="0">
              <a:latin typeface="Arial"/>
              <a:cs typeface="Arial"/>
            </a:endParaRPr>
          </a:p>
          <a:p>
            <a:pPr marL="50800">
              <a:lnSpc>
                <a:spcPct val="100000"/>
              </a:lnSpc>
              <a:spcBef>
                <a:spcPts val="2905"/>
              </a:spcBef>
            </a:pPr>
            <a:r>
              <a:rPr lang="en-US" sz="3200" b="1" spc="-20" dirty="0">
                <a:solidFill>
                  <a:srgbClr val="00AFEF"/>
                </a:solidFill>
                <a:latin typeface="Arial"/>
                <a:cs typeface="Arial"/>
              </a:rPr>
              <a:t>On-</a:t>
            </a:r>
            <a:r>
              <a:rPr lang="en-US" sz="3200" b="1" dirty="0">
                <a:solidFill>
                  <a:srgbClr val="00AFEF"/>
                </a:solidFill>
                <a:latin typeface="Arial"/>
                <a:cs typeface="Arial"/>
              </a:rPr>
              <a:t>Boarding</a:t>
            </a:r>
            <a:r>
              <a:rPr lang="en-US" sz="3200" b="1" spc="-105" dirty="0">
                <a:solidFill>
                  <a:srgbClr val="00AFEF"/>
                </a:solidFill>
                <a:latin typeface="Arial"/>
                <a:cs typeface="Arial"/>
              </a:rPr>
              <a:t> </a:t>
            </a:r>
            <a:r>
              <a:rPr lang="en-US" sz="3200" b="1" spc="-10" dirty="0">
                <a:solidFill>
                  <a:srgbClr val="00AFEF"/>
                </a:solidFill>
                <a:latin typeface="Arial"/>
                <a:cs typeface="Arial"/>
              </a:rPr>
              <a:t>Responsibilities:</a:t>
            </a:r>
            <a:endParaRPr lang="en-US" sz="3200" dirty="0">
              <a:latin typeface="Arial"/>
              <a:cs typeface="Arial"/>
            </a:endParaRPr>
          </a:p>
          <a:p>
            <a:pPr marL="342265" indent="-291465">
              <a:lnSpc>
                <a:spcPts val="2865"/>
              </a:lnSpc>
              <a:spcBef>
                <a:spcPts val="45"/>
              </a:spcBef>
              <a:buFont typeface="Arial"/>
              <a:buChar char="•"/>
              <a:tabLst>
                <a:tab pos="342265" algn="l"/>
              </a:tabLst>
            </a:pPr>
            <a:endParaRPr lang="en-US" sz="3200" spc="-10" dirty="0">
              <a:latin typeface="Arial"/>
              <a:cs typeface="Arial"/>
            </a:endParaRPr>
          </a:p>
          <a:p>
            <a:pPr marL="342265" indent="-291465">
              <a:lnSpc>
                <a:spcPts val="2865"/>
              </a:lnSpc>
              <a:spcBef>
                <a:spcPts val="45"/>
              </a:spcBef>
              <a:buFont typeface="Arial"/>
              <a:buChar char="•"/>
              <a:tabLst>
                <a:tab pos="342265" algn="l"/>
              </a:tabLst>
            </a:pPr>
            <a:r>
              <a:rPr lang="en-US" sz="3200" spc="-10" dirty="0">
                <a:latin typeface="Arial"/>
                <a:cs typeface="Arial"/>
              </a:rPr>
              <a:t>Attend</a:t>
            </a:r>
            <a:r>
              <a:rPr lang="en-US" sz="3200" spc="-70" dirty="0">
                <a:latin typeface="Arial"/>
                <a:cs typeface="Arial"/>
              </a:rPr>
              <a:t> board </a:t>
            </a:r>
            <a:r>
              <a:rPr lang="en-US" sz="3200" dirty="0">
                <a:latin typeface="Arial"/>
                <a:cs typeface="Arial"/>
              </a:rPr>
              <a:t>transition/onboarding</a:t>
            </a:r>
            <a:r>
              <a:rPr lang="en-US" sz="3200" spc="-65" dirty="0">
                <a:latin typeface="Arial"/>
                <a:cs typeface="Arial"/>
              </a:rPr>
              <a:t> meetings </a:t>
            </a:r>
            <a:r>
              <a:rPr lang="en-US" sz="3200" dirty="0">
                <a:latin typeface="Arial"/>
                <a:cs typeface="Arial"/>
              </a:rPr>
              <a:t>with</a:t>
            </a:r>
            <a:r>
              <a:rPr lang="en-US" sz="3200" spc="-60" dirty="0">
                <a:latin typeface="Arial"/>
                <a:cs typeface="Arial"/>
              </a:rPr>
              <a:t> out</a:t>
            </a:r>
            <a:r>
              <a:rPr lang="en-US" sz="3200" dirty="0">
                <a:latin typeface="Arial"/>
                <a:cs typeface="Arial"/>
              </a:rPr>
              <a:t>going</a:t>
            </a:r>
            <a:r>
              <a:rPr lang="en-US" sz="3200" spc="-80" dirty="0">
                <a:latin typeface="Arial"/>
                <a:cs typeface="Arial"/>
              </a:rPr>
              <a:t> </a:t>
            </a:r>
            <a:r>
              <a:rPr lang="en-US" sz="3200" dirty="0">
                <a:latin typeface="Arial"/>
                <a:cs typeface="Arial"/>
              </a:rPr>
              <a:t>board</a:t>
            </a:r>
            <a:r>
              <a:rPr lang="en-US" sz="3200" spc="-70" dirty="0">
                <a:latin typeface="Arial"/>
                <a:cs typeface="Arial"/>
              </a:rPr>
              <a:t> </a:t>
            </a:r>
            <a:r>
              <a:rPr lang="en-US" sz="3200" spc="-10" dirty="0">
                <a:latin typeface="Arial"/>
                <a:cs typeface="Arial"/>
              </a:rPr>
              <a:t>members</a:t>
            </a:r>
            <a:endParaRPr lang="en-US" sz="3200" spc="-20" dirty="0">
              <a:latin typeface="Arial"/>
              <a:cs typeface="Arial"/>
            </a:endParaRPr>
          </a:p>
          <a:p>
            <a:pPr marL="342265" indent="-291465">
              <a:lnSpc>
                <a:spcPts val="2865"/>
              </a:lnSpc>
              <a:spcBef>
                <a:spcPts val="45"/>
              </a:spcBef>
              <a:buFont typeface="Arial"/>
              <a:buChar char="•"/>
              <a:tabLst>
                <a:tab pos="342265" algn="l"/>
              </a:tabLst>
            </a:pPr>
            <a:endParaRPr lang="en-US" sz="3200" dirty="0">
              <a:latin typeface="Arial"/>
              <a:cs typeface="Arial"/>
            </a:endParaRPr>
          </a:p>
          <a:p>
            <a:pPr marL="342265" indent="-291465">
              <a:lnSpc>
                <a:spcPts val="2850"/>
              </a:lnSpc>
              <a:buFont typeface="Arial"/>
              <a:buChar char="•"/>
              <a:tabLst>
                <a:tab pos="342265" algn="l"/>
              </a:tabLst>
            </a:pPr>
            <a:r>
              <a:rPr lang="en-US" sz="3200" dirty="0">
                <a:solidFill>
                  <a:srgbClr val="0C0804"/>
                </a:solidFill>
                <a:latin typeface="Arial"/>
                <a:cs typeface="Arial"/>
              </a:rPr>
              <a:t>Complete</a:t>
            </a:r>
            <a:r>
              <a:rPr lang="en-US" sz="3200" spc="-65" dirty="0">
                <a:solidFill>
                  <a:srgbClr val="0C0804"/>
                </a:solidFill>
                <a:latin typeface="Arial"/>
                <a:cs typeface="Arial"/>
              </a:rPr>
              <a:t> </a:t>
            </a:r>
            <a:r>
              <a:rPr lang="en-US" sz="3200" spc="-35" dirty="0">
                <a:solidFill>
                  <a:srgbClr val="0C0804"/>
                </a:solidFill>
                <a:latin typeface="Arial"/>
                <a:cs typeface="Arial"/>
              </a:rPr>
              <a:t>Your</a:t>
            </a:r>
            <a:r>
              <a:rPr lang="en-US" sz="3200" spc="-85" dirty="0">
                <a:solidFill>
                  <a:srgbClr val="0C0804"/>
                </a:solidFill>
                <a:latin typeface="Arial"/>
                <a:cs typeface="Arial"/>
              </a:rPr>
              <a:t> </a:t>
            </a:r>
            <a:r>
              <a:rPr lang="en-US" sz="3200" dirty="0">
                <a:solidFill>
                  <a:srgbClr val="0C0804"/>
                </a:solidFill>
                <a:latin typeface="Arial"/>
                <a:cs typeface="Arial"/>
              </a:rPr>
              <a:t>Board</a:t>
            </a:r>
            <a:r>
              <a:rPr lang="en-US" sz="3200" spc="-60" dirty="0">
                <a:solidFill>
                  <a:srgbClr val="0C0804"/>
                </a:solidFill>
                <a:latin typeface="Arial"/>
                <a:cs typeface="Arial"/>
              </a:rPr>
              <a:t> </a:t>
            </a:r>
            <a:r>
              <a:rPr lang="en-US" sz="3200" dirty="0">
                <a:solidFill>
                  <a:srgbClr val="0C0804"/>
                </a:solidFill>
                <a:latin typeface="Arial"/>
                <a:cs typeface="Arial"/>
              </a:rPr>
              <a:t>Service</a:t>
            </a:r>
            <a:r>
              <a:rPr lang="en-US" sz="3200" spc="-65" dirty="0">
                <a:solidFill>
                  <a:srgbClr val="0C0804"/>
                </a:solidFill>
                <a:latin typeface="Arial"/>
                <a:cs typeface="Arial"/>
              </a:rPr>
              <a:t> </a:t>
            </a:r>
            <a:r>
              <a:rPr lang="en-US" sz="3200" spc="-10" dirty="0">
                <a:solidFill>
                  <a:srgbClr val="0C0804"/>
                </a:solidFill>
                <a:latin typeface="Arial"/>
                <a:cs typeface="Arial"/>
              </a:rPr>
              <a:t>Training</a:t>
            </a:r>
            <a:endParaRPr lang="en-US" sz="3200" dirty="0">
              <a:latin typeface="Arial"/>
              <a:cs typeface="Arial"/>
            </a:endParaRPr>
          </a:p>
          <a:p>
            <a:pPr marL="342265" indent="-291465">
              <a:lnSpc>
                <a:spcPts val="2865"/>
              </a:lnSpc>
              <a:buFont typeface="Arial"/>
              <a:buChar char="•"/>
              <a:tabLst>
                <a:tab pos="342265" algn="l"/>
              </a:tabLst>
            </a:pPr>
            <a:endParaRPr lang="en-US" sz="3200" dirty="0">
              <a:solidFill>
                <a:srgbClr val="0C0804"/>
              </a:solidFill>
              <a:latin typeface="Arial"/>
              <a:cs typeface="Arial"/>
            </a:endParaRPr>
          </a:p>
          <a:p>
            <a:pPr marL="342265" indent="-291465">
              <a:lnSpc>
                <a:spcPts val="2865"/>
              </a:lnSpc>
              <a:buFont typeface="Arial"/>
              <a:buChar char="•"/>
              <a:tabLst>
                <a:tab pos="342265" algn="l"/>
              </a:tabLst>
            </a:pPr>
            <a:r>
              <a:rPr lang="en-US" sz="3200" dirty="0">
                <a:solidFill>
                  <a:srgbClr val="0C0804"/>
                </a:solidFill>
                <a:latin typeface="Arial"/>
                <a:cs typeface="Arial"/>
              </a:rPr>
              <a:t>Role</a:t>
            </a:r>
            <a:r>
              <a:rPr lang="en-US" sz="3200" spc="-65" dirty="0">
                <a:solidFill>
                  <a:srgbClr val="0C0804"/>
                </a:solidFill>
                <a:latin typeface="Arial"/>
                <a:cs typeface="Arial"/>
              </a:rPr>
              <a:t> </a:t>
            </a:r>
            <a:r>
              <a:rPr lang="en-US" sz="3200" dirty="0">
                <a:solidFill>
                  <a:srgbClr val="0C0804"/>
                </a:solidFill>
                <a:latin typeface="Arial"/>
                <a:cs typeface="Arial"/>
              </a:rPr>
              <a:t>Specific</a:t>
            </a:r>
            <a:r>
              <a:rPr lang="en-US" sz="3200" spc="-100" dirty="0">
                <a:solidFill>
                  <a:srgbClr val="0C0804"/>
                </a:solidFill>
                <a:latin typeface="Arial"/>
                <a:cs typeface="Arial"/>
              </a:rPr>
              <a:t> </a:t>
            </a:r>
            <a:r>
              <a:rPr lang="en-US" sz="3200" spc="-20" dirty="0">
                <a:solidFill>
                  <a:srgbClr val="0C0804"/>
                </a:solidFill>
                <a:latin typeface="Arial"/>
                <a:cs typeface="Arial"/>
              </a:rPr>
              <a:t>Training</a:t>
            </a:r>
            <a:r>
              <a:rPr lang="en-US" sz="3200" spc="-70" dirty="0">
                <a:solidFill>
                  <a:srgbClr val="0C0804"/>
                </a:solidFill>
                <a:latin typeface="Arial"/>
                <a:cs typeface="Arial"/>
              </a:rPr>
              <a:t> </a:t>
            </a:r>
            <a:r>
              <a:rPr lang="en-US" sz="3200" dirty="0">
                <a:solidFill>
                  <a:srgbClr val="0C0804"/>
                </a:solidFill>
                <a:latin typeface="Arial"/>
                <a:cs typeface="Arial"/>
              </a:rPr>
              <a:t>for</a:t>
            </a:r>
            <a:r>
              <a:rPr lang="en-US" sz="3200" spc="-10" dirty="0">
                <a:solidFill>
                  <a:srgbClr val="0C0804"/>
                </a:solidFill>
                <a:latin typeface="Arial"/>
                <a:cs typeface="Arial"/>
              </a:rPr>
              <a:t> Finance</a:t>
            </a:r>
            <a:endParaRPr lang="en-US" sz="3200" dirty="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4" name="object 4"/>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algn="l">
              <a:lnSpc>
                <a:spcPct val="100000"/>
              </a:lnSpc>
              <a:spcBef>
                <a:spcPts val="130"/>
              </a:spcBef>
            </a:pPr>
            <a:r>
              <a:rPr lang="en-US" sz="6000" b="1">
                <a:solidFill>
                  <a:srgbClr val="FFFFFF"/>
                </a:solidFill>
                <a:latin typeface="Arial"/>
                <a:cs typeface="Arial"/>
              </a:rPr>
              <a:t>LEADERSHIP RESPONSIBILITIES</a:t>
            </a:r>
            <a:endParaRPr lang="en-US" sz="6000" b="1" dirty="0">
              <a:solidFill>
                <a:srgbClr val="FFFFFF"/>
              </a:solidFill>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pic>
        <p:nvPicPr>
          <p:cNvPr id="5" name="object 5"/>
          <p:cNvPicPr/>
          <p:nvPr/>
        </p:nvPicPr>
        <p:blipFill>
          <a:blip r:embed="rId2" cstate="print"/>
          <a:srcRect l="8043" r="8044"/>
          <a:stretch>
            <a:fillRect/>
          </a:stretch>
        </p:blipFill>
        <p:spPr>
          <a:xfrm>
            <a:off x="11582400" y="9526"/>
            <a:ext cx="6705600" cy="10277474"/>
          </a:xfrm>
          <a:prstGeom prst="rect">
            <a:avLst/>
          </a:prstGeom>
        </p:spPr>
      </p:pic>
      <p:sp>
        <p:nvSpPr>
          <p:cNvPr id="6" name="object 6"/>
          <p:cNvSpPr txBox="1"/>
          <p:nvPr/>
        </p:nvSpPr>
        <p:spPr>
          <a:xfrm>
            <a:off x="195262" y="2250000"/>
            <a:ext cx="11095990" cy="7281481"/>
          </a:xfrm>
          <a:prstGeom prst="rect">
            <a:avLst/>
          </a:prstGeom>
        </p:spPr>
        <p:txBody>
          <a:bodyPr vert="horz" wrap="square" lIns="0" tIns="12700" rIns="0" bIns="0" rtlCol="0">
            <a:spAutoFit/>
          </a:bodyPr>
          <a:lstStyle/>
          <a:p>
            <a:pPr marL="342265" indent="-291465">
              <a:lnSpc>
                <a:spcPct val="100000"/>
              </a:lnSpc>
              <a:spcBef>
                <a:spcPts val="600"/>
              </a:spcBef>
              <a:buFont typeface="Arial"/>
              <a:buChar char="•"/>
              <a:tabLst>
                <a:tab pos="342265" algn="l"/>
              </a:tabLst>
            </a:pPr>
            <a:r>
              <a:rPr lang="en-US" sz="3200" dirty="0">
                <a:solidFill>
                  <a:srgbClr val="0C0804"/>
                </a:solidFill>
                <a:latin typeface="Arial"/>
                <a:cs typeface="Arial"/>
              </a:rPr>
              <a:t>Review</a:t>
            </a:r>
            <a:r>
              <a:rPr lang="en-US" sz="3200">
                <a:solidFill>
                  <a:srgbClr val="0C0804"/>
                </a:solidFill>
                <a:latin typeface="Arial"/>
                <a:cs typeface="Arial"/>
              </a:rPr>
              <a:t> </a:t>
            </a:r>
            <a:r>
              <a:rPr lang="en-US" sz="3200" dirty="0">
                <a:solidFill>
                  <a:srgbClr val="0C0804"/>
                </a:solidFill>
                <a:latin typeface="Arial"/>
                <a:cs typeface="Arial"/>
              </a:rPr>
              <a:t>all</a:t>
            </a:r>
            <a:r>
              <a:rPr lang="en-US" sz="3200">
                <a:solidFill>
                  <a:srgbClr val="0C0804"/>
                </a:solidFill>
                <a:latin typeface="Arial"/>
                <a:cs typeface="Arial"/>
              </a:rPr>
              <a:t> </a:t>
            </a:r>
            <a:r>
              <a:rPr lang="en-US" sz="3200" dirty="0">
                <a:solidFill>
                  <a:srgbClr val="0C0804"/>
                </a:solidFill>
                <a:latin typeface="Arial"/>
                <a:cs typeface="Arial"/>
              </a:rPr>
              <a:t>bylaws</a:t>
            </a:r>
            <a:r>
              <a:rPr lang="en-US" sz="3200">
                <a:solidFill>
                  <a:srgbClr val="0C0804"/>
                </a:solidFill>
                <a:latin typeface="Arial"/>
                <a:cs typeface="Arial"/>
              </a:rPr>
              <a:t> </a:t>
            </a:r>
            <a:r>
              <a:rPr lang="en-US" sz="3200" dirty="0">
                <a:solidFill>
                  <a:srgbClr val="0C0804"/>
                </a:solidFill>
                <a:latin typeface="Arial"/>
                <a:cs typeface="Arial"/>
              </a:rPr>
              <a:t>and</a:t>
            </a:r>
            <a:r>
              <a:rPr lang="en-US" sz="3200">
                <a:solidFill>
                  <a:srgbClr val="0C0804"/>
                </a:solidFill>
                <a:latin typeface="Arial"/>
                <a:cs typeface="Arial"/>
              </a:rPr>
              <a:t> </a:t>
            </a:r>
            <a:r>
              <a:rPr lang="en-US" sz="3200" dirty="0">
                <a:solidFill>
                  <a:srgbClr val="0C0804"/>
                </a:solidFill>
                <a:latin typeface="Arial"/>
                <a:cs typeface="Arial"/>
              </a:rPr>
              <a:t>policies,</a:t>
            </a:r>
            <a:r>
              <a:rPr lang="en-US" sz="3200">
                <a:solidFill>
                  <a:srgbClr val="0C0804"/>
                </a:solidFill>
                <a:latin typeface="Arial"/>
                <a:cs typeface="Arial"/>
              </a:rPr>
              <a:t> </a:t>
            </a:r>
            <a:r>
              <a:rPr lang="en-US" sz="3200" dirty="0">
                <a:solidFill>
                  <a:srgbClr val="0C0804"/>
                </a:solidFill>
                <a:latin typeface="Arial"/>
                <a:cs typeface="Arial"/>
              </a:rPr>
              <a:t>make</a:t>
            </a:r>
            <a:r>
              <a:rPr lang="en-US" sz="3200">
                <a:solidFill>
                  <a:srgbClr val="0C0804"/>
                </a:solidFill>
                <a:latin typeface="Arial"/>
                <a:cs typeface="Arial"/>
              </a:rPr>
              <a:t> </a:t>
            </a:r>
            <a:r>
              <a:rPr lang="en-US" sz="3200" dirty="0">
                <a:solidFill>
                  <a:srgbClr val="0C0804"/>
                </a:solidFill>
                <a:latin typeface="Arial"/>
                <a:cs typeface="Arial"/>
              </a:rPr>
              <a:t>note</a:t>
            </a:r>
            <a:r>
              <a:rPr lang="en-US" sz="3200">
                <a:solidFill>
                  <a:srgbClr val="0C0804"/>
                </a:solidFill>
                <a:latin typeface="Arial"/>
                <a:cs typeface="Arial"/>
              </a:rPr>
              <a:t> </a:t>
            </a:r>
            <a:r>
              <a:rPr lang="en-US" sz="3200" dirty="0">
                <a:solidFill>
                  <a:srgbClr val="0C0804"/>
                </a:solidFill>
                <a:latin typeface="Arial"/>
                <a:cs typeface="Arial"/>
              </a:rPr>
              <a:t>of</a:t>
            </a:r>
            <a:r>
              <a:rPr lang="en-US" sz="3200">
                <a:solidFill>
                  <a:srgbClr val="0C0804"/>
                </a:solidFill>
                <a:latin typeface="Arial"/>
                <a:cs typeface="Arial"/>
              </a:rPr>
              <a:t> </a:t>
            </a:r>
            <a:r>
              <a:rPr lang="en-US" sz="3200" dirty="0">
                <a:solidFill>
                  <a:srgbClr val="0C0804"/>
                </a:solidFill>
                <a:latin typeface="Arial"/>
                <a:cs typeface="Arial"/>
              </a:rPr>
              <a:t>any</a:t>
            </a:r>
            <a:r>
              <a:rPr lang="en-US" sz="3200">
                <a:solidFill>
                  <a:srgbClr val="0C0804"/>
                </a:solidFill>
                <a:latin typeface="Arial"/>
                <a:cs typeface="Arial"/>
              </a:rPr>
              <a:t> specifically </a:t>
            </a:r>
            <a:r>
              <a:rPr lang="en-US" sz="3200" dirty="0">
                <a:solidFill>
                  <a:srgbClr val="0C0804"/>
                </a:solidFill>
                <a:latin typeface="Arial"/>
                <a:cs typeface="Arial"/>
              </a:rPr>
              <a:t>associated</a:t>
            </a:r>
            <a:r>
              <a:rPr lang="en-US" sz="3200">
                <a:solidFill>
                  <a:srgbClr val="0C0804"/>
                </a:solidFill>
                <a:latin typeface="Arial"/>
                <a:cs typeface="Arial"/>
              </a:rPr>
              <a:t> </a:t>
            </a:r>
            <a:r>
              <a:rPr lang="en-US" sz="3200" dirty="0">
                <a:solidFill>
                  <a:srgbClr val="0C0804"/>
                </a:solidFill>
                <a:latin typeface="Arial"/>
                <a:cs typeface="Arial"/>
              </a:rPr>
              <a:t>to</a:t>
            </a:r>
            <a:r>
              <a:rPr lang="en-US" sz="3200">
                <a:solidFill>
                  <a:srgbClr val="0C0804"/>
                </a:solidFill>
                <a:latin typeface="Arial"/>
                <a:cs typeface="Arial"/>
              </a:rPr>
              <a:t> </a:t>
            </a:r>
            <a:r>
              <a:rPr lang="en-US" sz="3200" dirty="0">
                <a:solidFill>
                  <a:srgbClr val="0C0804"/>
                </a:solidFill>
                <a:latin typeface="Arial"/>
                <a:cs typeface="Arial"/>
              </a:rPr>
              <a:t>your</a:t>
            </a:r>
            <a:r>
              <a:rPr lang="en-US" sz="3200">
                <a:solidFill>
                  <a:srgbClr val="0C0804"/>
                </a:solidFill>
                <a:latin typeface="Arial"/>
                <a:cs typeface="Arial"/>
              </a:rPr>
              <a:t> </a:t>
            </a:r>
            <a:r>
              <a:rPr lang="en-US" sz="3200" dirty="0">
                <a:solidFill>
                  <a:srgbClr val="0C0804"/>
                </a:solidFill>
                <a:latin typeface="Arial"/>
                <a:cs typeface="Arial"/>
              </a:rPr>
              <a:t>role</a:t>
            </a:r>
            <a:endParaRPr lang="en-US" sz="3200">
              <a:solidFill>
                <a:srgbClr val="0C0804"/>
              </a:solidFill>
              <a:latin typeface="Arial"/>
              <a:cs typeface="Arial"/>
            </a:endParaRPr>
          </a:p>
          <a:p>
            <a:pPr marL="342265" indent="-291465">
              <a:lnSpc>
                <a:spcPts val="2865"/>
              </a:lnSpc>
              <a:spcBef>
                <a:spcPts val="50"/>
              </a:spcBef>
              <a:buFont typeface="Arial"/>
              <a:buChar char="•"/>
              <a:tabLst>
                <a:tab pos="342265" algn="l"/>
              </a:tabLst>
            </a:pPr>
            <a:endParaRPr lang="en-US" sz="1600">
              <a:latin typeface="Arial"/>
              <a:cs typeface="Arial"/>
            </a:endParaRPr>
          </a:p>
          <a:p>
            <a:pPr marL="342900" marR="266065" indent="-292100">
              <a:lnSpc>
                <a:spcPct val="100000"/>
              </a:lnSpc>
              <a:spcBef>
                <a:spcPts val="600"/>
              </a:spcBef>
              <a:buFont typeface="Arial"/>
              <a:buChar char="•"/>
              <a:tabLst>
                <a:tab pos="342900" algn="l"/>
                <a:tab pos="3081020" algn="l"/>
              </a:tabLst>
            </a:pPr>
            <a:r>
              <a:rPr lang="en-US" sz="3200">
                <a:solidFill>
                  <a:srgbClr val="0C0804"/>
                </a:solidFill>
                <a:latin typeface="Arial"/>
                <a:cs typeface="Arial"/>
              </a:rPr>
              <a:t>Your Chapter's annual </a:t>
            </a:r>
            <a:r>
              <a:rPr lang="en-US" sz="3200" dirty="0">
                <a:solidFill>
                  <a:srgbClr val="0C0804"/>
                </a:solidFill>
                <a:latin typeface="Arial"/>
                <a:cs typeface="Arial"/>
              </a:rPr>
              <a:t>review</a:t>
            </a:r>
            <a:r>
              <a:rPr lang="en-US" sz="3200">
                <a:solidFill>
                  <a:srgbClr val="0C0804"/>
                </a:solidFill>
                <a:latin typeface="Arial"/>
                <a:cs typeface="Arial"/>
              </a:rPr>
              <a:t> </a:t>
            </a:r>
            <a:r>
              <a:rPr lang="en-US" sz="3200" dirty="0">
                <a:solidFill>
                  <a:srgbClr val="0C0804"/>
                </a:solidFill>
                <a:latin typeface="Arial"/>
                <a:cs typeface="Arial"/>
              </a:rPr>
              <a:t>is</a:t>
            </a:r>
            <a:r>
              <a:rPr lang="en-US" sz="3200">
                <a:solidFill>
                  <a:srgbClr val="0C0804"/>
                </a:solidFill>
                <a:latin typeface="Arial"/>
                <a:cs typeface="Arial"/>
              </a:rPr>
              <a:t> conducted </a:t>
            </a:r>
            <a:r>
              <a:rPr lang="en-US" sz="3200" dirty="0">
                <a:solidFill>
                  <a:srgbClr val="0C0804"/>
                </a:solidFill>
                <a:latin typeface="Arial"/>
                <a:cs typeface="Arial"/>
              </a:rPr>
              <a:t>within</a:t>
            </a:r>
            <a:r>
              <a:rPr lang="en-US" sz="3200">
                <a:solidFill>
                  <a:srgbClr val="0C0804"/>
                </a:solidFill>
                <a:latin typeface="Arial"/>
                <a:cs typeface="Arial"/>
              </a:rPr>
              <a:t> </a:t>
            </a:r>
            <a:r>
              <a:rPr lang="en-US" sz="3200" dirty="0">
                <a:solidFill>
                  <a:srgbClr val="0C0804"/>
                </a:solidFill>
                <a:latin typeface="Arial"/>
                <a:cs typeface="Arial"/>
              </a:rPr>
              <a:t>60</a:t>
            </a:r>
            <a:r>
              <a:rPr lang="en-US" sz="3200">
                <a:solidFill>
                  <a:srgbClr val="0C0804"/>
                </a:solidFill>
                <a:latin typeface="Arial"/>
                <a:cs typeface="Arial"/>
              </a:rPr>
              <a:t> days (or according to local guidelines) </a:t>
            </a:r>
            <a:r>
              <a:rPr lang="en-US" sz="3200" dirty="0">
                <a:solidFill>
                  <a:srgbClr val="0C0804"/>
                </a:solidFill>
                <a:latin typeface="Arial"/>
                <a:cs typeface="Arial"/>
              </a:rPr>
              <a:t>of</a:t>
            </a:r>
            <a:r>
              <a:rPr lang="en-US" sz="3200">
                <a:solidFill>
                  <a:srgbClr val="0C0804"/>
                </a:solidFill>
                <a:latin typeface="Arial"/>
                <a:cs typeface="Arial"/>
              </a:rPr>
              <a:t> </a:t>
            </a:r>
            <a:r>
              <a:rPr lang="en-US" sz="3200" dirty="0">
                <a:solidFill>
                  <a:srgbClr val="0C0804"/>
                </a:solidFill>
                <a:latin typeface="Arial"/>
                <a:cs typeface="Arial"/>
              </a:rPr>
              <a:t>the</a:t>
            </a:r>
            <a:r>
              <a:rPr lang="en-US" sz="3200">
                <a:solidFill>
                  <a:srgbClr val="0C0804"/>
                </a:solidFill>
                <a:latin typeface="Arial"/>
                <a:cs typeface="Arial"/>
              </a:rPr>
              <a:t> close </a:t>
            </a:r>
            <a:r>
              <a:rPr lang="en-US" sz="3200" dirty="0">
                <a:solidFill>
                  <a:srgbClr val="0C0804"/>
                </a:solidFill>
                <a:latin typeface="Arial"/>
                <a:cs typeface="Arial"/>
              </a:rPr>
              <a:t>of</a:t>
            </a:r>
            <a:r>
              <a:rPr lang="en-US" sz="3200">
                <a:solidFill>
                  <a:srgbClr val="0C0804"/>
                </a:solidFill>
                <a:latin typeface="Arial"/>
                <a:cs typeface="Arial"/>
              </a:rPr>
              <a:t> </a:t>
            </a:r>
            <a:r>
              <a:rPr lang="en-US" sz="3200" dirty="0">
                <a:solidFill>
                  <a:srgbClr val="0C0804"/>
                </a:solidFill>
                <a:latin typeface="Arial"/>
                <a:cs typeface="Arial"/>
              </a:rPr>
              <a:t>the </a:t>
            </a:r>
            <a:r>
              <a:rPr lang="en-US" sz="3200">
                <a:solidFill>
                  <a:srgbClr val="0C0804"/>
                </a:solidFill>
                <a:latin typeface="Arial"/>
                <a:cs typeface="Arial"/>
              </a:rPr>
              <a:t>previous year. I</a:t>
            </a:r>
            <a:r>
              <a:rPr lang="en-US" sz="3200" dirty="0">
                <a:solidFill>
                  <a:srgbClr val="0C0804"/>
                </a:solidFill>
                <a:latin typeface="Arial"/>
                <a:cs typeface="Arial"/>
              </a:rPr>
              <a:t>f</a:t>
            </a:r>
            <a:r>
              <a:rPr lang="en-US" sz="3200">
                <a:solidFill>
                  <a:srgbClr val="0C0804"/>
                </a:solidFill>
                <a:latin typeface="Arial"/>
                <a:cs typeface="Arial"/>
              </a:rPr>
              <a:t> </a:t>
            </a:r>
            <a:r>
              <a:rPr lang="en-US" sz="3200" dirty="0">
                <a:solidFill>
                  <a:srgbClr val="0C0804"/>
                </a:solidFill>
                <a:latin typeface="Arial"/>
                <a:cs typeface="Arial"/>
              </a:rPr>
              <a:t>this</a:t>
            </a:r>
            <a:r>
              <a:rPr lang="en-US" sz="3200">
                <a:solidFill>
                  <a:srgbClr val="0C0804"/>
                </a:solidFill>
                <a:latin typeface="Arial"/>
                <a:cs typeface="Arial"/>
              </a:rPr>
              <a:t> </a:t>
            </a:r>
            <a:r>
              <a:rPr lang="en-US" sz="3200" dirty="0">
                <a:solidFill>
                  <a:srgbClr val="0C0804"/>
                </a:solidFill>
                <a:latin typeface="Arial"/>
                <a:cs typeface="Arial"/>
              </a:rPr>
              <a:t>is</a:t>
            </a:r>
            <a:r>
              <a:rPr lang="en-US" sz="3200">
                <a:solidFill>
                  <a:srgbClr val="0C0804"/>
                </a:solidFill>
                <a:latin typeface="Arial"/>
                <a:cs typeface="Arial"/>
              </a:rPr>
              <a:t> available, </a:t>
            </a:r>
            <a:r>
              <a:rPr lang="en-US" sz="3200" dirty="0">
                <a:solidFill>
                  <a:srgbClr val="0C0804"/>
                </a:solidFill>
                <a:latin typeface="Arial"/>
                <a:cs typeface="Arial"/>
              </a:rPr>
              <a:t>review</a:t>
            </a:r>
            <a:r>
              <a:rPr lang="en-US" sz="3200">
                <a:solidFill>
                  <a:srgbClr val="0C0804"/>
                </a:solidFill>
                <a:latin typeface="Arial"/>
                <a:cs typeface="Arial"/>
              </a:rPr>
              <a:t> </a:t>
            </a:r>
            <a:r>
              <a:rPr lang="en-US" sz="3200" dirty="0">
                <a:solidFill>
                  <a:srgbClr val="0C0804"/>
                </a:solidFill>
                <a:latin typeface="Arial"/>
                <a:cs typeface="Arial"/>
              </a:rPr>
              <a:t>it</a:t>
            </a:r>
            <a:r>
              <a:rPr lang="en-US" sz="3200">
                <a:solidFill>
                  <a:srgbClr val="0C0804"/>
                </a:solidFill>
                <a:latin typeface="Arial"/>
                <a:cs typeface="Arial"/>
              </a:rPr>
              <a:t> </a:t>
            </a:r>
            <a:r>
              <a:rPr lang="en-US" sz="3200" dirty="0">
                <a:solidFill>
                  <a:srgbClr val="0C0804"/>
                </a:solidFill>
                <a:latin typeface="Arial"/>
                <a:cs typeface="Arial"/>
              </a:rPr>
              <a:t>to</a:t>
            </a:r>
            <a:r>
              <a:rPr lang="en-US" sz="3200">
                <a:solidFill>
                  <a:srgbClr val="0C0804"/>
                </a:solidFill>
                <a:latin typeface="Arial"/>
                <a:cs typeface="Arial"/>
              </a:rPr>
              <a:t> </a:t>
            </a:r>
            <a:r>
              <a:rPr lang="en-US" sz="3200" dirty="0">
                <a:solidFill>
                  <a:srgbClr val="0C0804"/>
                </a:solidFill>
                <a:latin typeface="Arial"/>
                <a:cs typeface="Arial"/>
              </a:rPr>
              <a:t>make note</a:t>
            </a:r>
            <a:r>
              <a:rPr lang="en-US" sz="3200">
                <a:solidFill>
                  <a:srgbClr val="0C0804"/>
                </a:solidFill>
                <a:latin typeface="Arial"/>
                <a:cs typeface="Arial"/>
              </a:rPr>
              <a:t> </a:t>
            </a:r>
            <a:r>
              <a:rPr lang="en-US" sz="3200" dirty="0">
                <a:solidFill>
                  <a:srgbClr val="0C0804"/>
                </a:solidFill>
                <a:latin typeface="Arial"/>
                <a:cs typeface="Arial"/>
              </a:rPr>
              <a:t>of</a:t>
            </a:r>
            <a:r>
              <a:rPr lang="en-US" sz="3200">
                <a:solidFill>
                  <a:srgbClr val="0C0804"/>
                </a:solidFill>
                <a:latin typeface="Arial"/>
                <a:cs typeface="Arial"/>
              </a:rPr>
              <a:t> </a:t>
            </a:r>
            <a:r>
              <a:rPr lang="en-US" sz="3200" dirty="0">
                <a:solidFill>
                  <a:srgbClr val="0C0804"/>
                </a:solidFill>
                <a:latin typeface="Arial"/>
                <a:cs typeface="Arial"/>
              </a:rPr>
              <a:t>any</a:t>
            </a:r>
            <a:r>
              <a:rPr lang="en-US" sz="3200">
                <a:solidFill>
                  <a:srgbClr val="0C0804"/>
                </a:solidFill>
                <a:latin typeface="Arial"/>
                <a:cs typeface="Arial"/>
              </a:rPr>
              <a:t> </a:t>
            </a:r>
            <a:r>
              <a:rPr lang="en-US" sz="3200" dirty="0">
                <a:solidFill>
                  <a:srgbClr val="0C0804"/>
                </a:solidFill>
                <a:latin typeface="Arial"/>
                <a:cs typeface="Arial"/>
              </a:rPr>
              <a:t>key</a:t>
            </a:r>
            <a:r>
              <a:rPr lang="en-US" sz="3200">
                <a:solidFill>
                  <a:srgbClr val="0C0804"/>
                </a:solidFill>
                <a:latin typeface="Arial"/>
                <a:cs typeface="Arial"/>
              </a:rPr>
              <a:t> items</a:t>
            </a:r>
          </a:p>
          <a:p>
            <a:pPr marL="342900" marR="266065" indent="-292100">
              <a:lnSpc>
                <a:spcPts val="2930"/>
              </a:lnSpc>
              <a:spcBef>
                <a:spcPts val="45"/>
              </a:spcBef>
              <a:buFont typeface="Arial"/>
              <a:buChar char="•"/>
              <a:tabLst>
                <a:tab pos="342900" algn="l"/>
                <a:tab pos="3081020" algn="l"/>
              </a:tabLst>
            </a:pPr>
            <a:endParaRPr lang="en-US" sz="1600">
              <a:latin typeface="Arial"/>
              <a:cs typeface="Arial"/>
            </a:endParaRPr>
          </a:p>
          <a:p>
            <a:pPr marL="342265" indent="-291465">
              <a:lnSpc>
                <a:spcPct val="100000"/>
              </a:lnSpc>
              <a:spcBef>
                <a:spcPts val="600"/>
              </a:spcBef>
              <a:buFont typeface="Arial"/>
              <a:buChar char="•"/>
              <a:tabLst>
                <a:tab pos="342265" algn="l"/>
              </a:tabLst>
            </a:pPr>
            <a:r>
              <a:rPr lang="en-US" sz="3200" dirty="0">
                <a:solidFill>
                  <a:srgbClr val="0C0804"/>
                </a:solidFill>
                <a:latin typeface="Arial"/>
                <a:cs typeface="Arial"/>
              </a:rPr>
              <a:t>Ensure</a:t>
            </a:r>
            <a:r>
              <a:rPr lang="en-US" sz="3200">
                <a:solidFill>
                  <a:srgbClr val="0C0804"/>
                </a:solidFill>
                <a:latin typeface="Arial"/>
                <a:cs typeface="Arial"/>
              </a:rPr>
              <a:t> </a:t>
            </a:r>
            <a:r>
              <a:rPr lang="en-US" sz="3200" dirty="0">
                <a:solidFill>
                  <a:srgbClr val="0C0804"/>
                </a:solidFill>
                <a:latin typeface="Arial"/>
                <a:cs typeface="Arial"/>
              </a:rPr>
              <a:t>the</a:t>
            </a:r>
            <a:r>
              <a:rPr lang="en-US" sz="3200">
                <a:solidFill>
                  <a:srgbClr val="0C0804"/>
                </a:solidFill>
                <a:latin typeface="Arial"/>
                <a:cs typeface="Arial"/>
              </a:rPr>
              <a:t> </a:t>
            </a:r>
            <a:r>
              <a:rPr lang="en-US" sz="3200" dirty="0">
                <a:solidFill>
                  <a:srgbClr val="0C0804"/>
                </a:solidFill>
                <a:latin typeface="Arial"/>
                <a:cs typeface="Arial"/>
              </a:rPr>
              <a:t>proper</a:t>
            </a:r>
            <a:r>
              <a:rPr lang="en-US" sz="3200">
                <a:solidFill>
                  <a:srgbClr val="0C0804"/>
                </a:solidFill>
                <a:latin typeface="Arial"/>
                <a:cs typeface="Arial"/>
              </a:rPr>
              <a:t> </a:t>
            </a:r>
            <a:r>
              <a:rPr lang="en-US" sz="3200" dirty="0">
                <a:solidFill>
                  <a:srgbClr val="0C0804"/>
                </a:solidFill>
                <a:latin typeface="Arial"/>
                <a:cs typeface="Arial"/>
              </a:rPr>
              <a:t>and</a:t>
            </a:r>
            <a:r>
              <a:rPr lang="en-US" sz="3200">
                <a:solidFill>
                  <a:srgbClr val="0C0804"/>
                </a:solidFill>
                <a:latin typeface="Arial"/>
                <a:cs typeface="Arial"/>
              </a:rPr>
              <a:t> </a:t>
            </a:r>
            <a:r>
              <a:rPr lang="en-US" sz="3200" dirty="0">
                <a:solidFill>
                  <a:srgbClr val="0C0804"/>
                </a:solidFill>
                <a:latin typeface="Arial"/>
                <a:cs typeface="Arial"/>
              </a:rPr>
              <a:t>complete</a:t>
            </a:r>
            <a:r>
              <a:rPr lang="en-US" sz="3200">
                <a:solidFill>
                  <a:srgbClr val="0C0804"/>
                </a:solidFill>
                <a:latin typeface="Arial"/>
                <a:cs typeface="Arial"/>
              </a:rPr>
              <a:t> </a:t>
            </a:r>
            <a:r>
              <a:rPr lang="en-US" sz="3200" dirty="0">
                <a:solidFill>
                  <a:srgbClr val="0C0804"/>
                </a:solidFill>
                <a:latin typeface="Arial"/>
                <a:cs typeface="Arial"/>
              </a:rPr>
              <a:t>transition</a:t>
            </a:r>
            <a:r>
              <a:rPr lang="en-US" sz="3200">
                <a:solidFill>
                  <a:srgbClr val="0C0804"/>
                </a:solidFill>
                <a:latin typeface="Arial"/>
                <a:cs typeface="Arial"/>
              </a:rPr>
              <a:t> </a:t>
            </a:r>
            <a:r>
              <a:rPr lang="en-US" sz="3200" dirty="0">
                <a:solidFill>
                  <a:srgbClr val="0C0804"/>
                </a:solidFill>
                <a:latin typeface="Arial"/>
                <a:cs typeface="Arial"/>
              </a:rPr>
              <a:t>of</a:t>
            </a:r>
            <a:r>
              <a:rPr lang="en-US" sz="3200">
                <a:solidFill>
                  <a:srgbClr val="0C0804"/>
                </a:solidFill>
                <a:latin typeface="Arial"/>
                <a:cs typeface="Arial"/>
              </a:rPr>
              <a:t> </a:t>
            </a:r>
            <a:r>
              <a:rPr lang="en-US" sz="3200" dirty="0">
                <a:solidFill>
                  <a:srgbClr val="0C0804"/>
                </a:solidFill>
                <a:latin typeface="Arial"/>
                <a:cs typeface="Arial"/>
              </a:rPr>
              <a:t>files</a:t>
            </a:r>
            <a:r>
              <a:rPr lang="en-US" sz="3200">
                <a:solidFill>
                  <a:srgbClr val="0C0804"/>
                </a:solidFill>
                <a:latin typeface="Arial"/>
                <a:cs typeface="Arial"/>
              </a:rPr>
              <a:t> </a:t>
            </a:r>
            <a:r>
              <a:rPr lang="en-US" sz="3200" dirty="0">
                <a:solidFill>
                  <a:srgbClr val="0C0804"/>
                </a:solidFill>
                <a:latin typeface="Arial"/>
                <a:cs typeface="Arial"/>
              </a:rPr>
              <a:t>and</a:t>
            </a:r>
            <a:r>
              <a:rPr lang="en-US" sz="3200">
                <a:solidFill>
                  <a:srgbClr val="0C0804"/>
                </a:solidFill>
                <a:latin typeface="Arial"/>
                <a:cs typeface="Arial"/>
              </a:rPr>
              <a:t> records, </a:t>
            </a:r>
            <a:r>
              <a:rPr lang="en-US" sz="3200" dirty="0">
                <a:solidFill>
                  <a:srgbClr val="0C0804"/>
                </a:solidFill>
                <a:latin typeface="Arial"/>
                <a:cs typeface="Arial"/>
              </a:rPr>
              <a:t>including</a:t>
            </a:r>
            <a:r>
              <a:rPr lang="en-US" sz="3200">
                <a:solidFill>
                  <a:srgbClr val="0C0804"/>
                </a:solidFill>
                <a:latin typeface="Arial"/>
                <a:cs typeface="Arial"/>
              </a:rPr>
              <a:t> the </a:t>
            </a:r>
            <a:r>
              <a:rPr lang="en-US" sz="3200" dirty="0">
                <a:solidFill>
                  <a:srgbClr val="0C0804"/>
                </a:solidFill>
                <a:latin typeface="Arial"/>
                <a:cs typeface="Arial"/>
              </a:rPr>
              <a:t>permanent</a:t>
            </a:r>
            <a:r>
              <a:rPr lang="en-US" sz="3200">
                <a:solidFill>
                  <a:srgbClr val="0C0804"/>
                </a:solidFill>
                <a:latin typeface="Arial"/>
                <a:cs typeface="Arial"/>
              </a:rPr>
              <a:t> records </a:t>
            </a:r>
            <a:r>
              <a:rPr lang="en-US" sz="3200" dirty="0">
                <a:solidFill>
                  <a:srgbClr val="0C0804"/>
                </a:solidFill>
                <a:latin typeface="Arial"/>
                <a:cs typeface="Arial"/>
              </a:rPr>
              <a:t>from</a:t>
            </a:r>
            <a:r>
              <a:rPr lang="en-US" sz="3200">
                <a:solidFill>
                  <a:srgbClr val="0C0804"/>
                </a:solidFill>
                <a:latin typeface="Arial"/>
                <a:cs typeface="Arial"/>
              </a:rPr>
              <a:t> </a:t>
            </a:r>
            <a:r>
              <a:rPr lang="en-US" sz="3200" dirty="0">
                <a:solidFill>
                  <a:srgbClr val="0C0804"/>
                </a:solidFill>
                <a:latin typeface="Arial"/>
                <a:cs typeface="Arial"/>
              </a:rPr>
              <a:t>the</a:t>
            </a:r>
            <a:r>
              <a:rPr lang="en-US" sz="3200">
                <a:solidFill>
                  <a:srgbClr val="0C0804"/>
                </a:solidFill>
                <a:latin typeface="Arial"/>
                <a:cs typeface="Arial"/>
              </a:rPr>
              <a:t> </a:t>
            </a:r>
            <a:r>
              <a:rPr lang="en-US" sz="3200" dirty="0">
                <a:solidFill>
                  <a:srgbClr val="0C0804"/>
                </a:solidFill>
                <a:latin typeface="Arial"/>
                <a:cs typeface="Arial"/>
              </a:rPr>
              <a:t>outgoing</a:t>
            </a:r>
            <a:r>
              <a:rPr lang="en-US" sz="3200">
                <a:solidFill>
                  <a:srgbClr val="0C0804"/>
                </a:solidFill>
                <a:latin typeface="Arial"/>
                <a:cs typeface="Arial"/>
              </a:rPr>
              <a:t> </a:t>
            </a:r>
            <a:r>
              <a:rPr lang="en-US" sz="3200" dirty="0">
                <a:solidFill>
                  <a:srgbClr val="0C0804"/>
                </a:solidFill>
                <a:latin typeface="Arial"/>
                <a:cs typeface="Arial"/>
              </a:rPr>
              <a:t>VP</a:t>
            </a:r>
            <a:r>
              <a:rPr lang="en-US" sz="3200">
                <a:solidFill>
                  <a:srgbClr val="0C0804"/>
                </a:solidFill>
                <a:latin typeface="Arial"/>
                <a:cs typeface="Arial"/>
              </a:rPr>
              <a:t> </a:t>
            </a:r>
            <a:r>
              <a:rPr lang="en-US" sz="3200" dirty="0">
                <a:solidFill>
                  <a:srgbClr val="0C0804"/>
                </a:solidFill>
                <a:latin typeface="Arial"/>
                <a:cs typeface="Arial"/>
              </a:rPr>
              <a:t>Finance. Ask</a:t>
            </a:r>
            <a:r>
              <a:rPr lang="en-US" sz="3200">
                <a:solidFill>
                  <a:srgbClr val="0C0804"/>
                </a:solidFill>
                <a:latin typeface="Arial"/>
                <a:cs typeface="Arial"/>
              </a:rPr>
              <a:t> </a:t>
            </a:r>
            <a:r>
              <a:rPr lang="en-US" sz="3200" dirty="0">
                <a:solidFill>
                  <a:srgbClr val="0C0804"/>
                </a:solidFill>
                <a:latin typeface="Arial"/>
                <a:cs typeface="Arial"/>
              </a:rPr>
              <a:t>about</a:t>
            </a:r>
            <a:r>
              <a:rPr lang="en-US" sz="3200">
                <a:solidFill>
                  <a:srgbClr val="0C0804"/>
                </a:solidFill>
                <a:latin typeface="Arial"/>
                <a:cs typeface="Arial"/>
              </a:rPr>
              <a:t> </a:t>
            </a:r>
            <a:r>
              <a:rPr lang="en-US" sz="3200" dirty="0">
                <a:solidFill>
                  <a:srgbClr val="0C0804"/>
                </a:solidFill>
                <a:latin typeface="Arial"/>
                <a:cs typeface="Arial"/>
              </a:rPr>
              <a:t>any</a:t>
            </a:r>
            <a:r>
              <a:rPr lang="en-US" sz="3200">
                <a:solidFill>
                  <a:srgbClr val="0C0804"/>
                </a:solidFill>
                <a:latin typeface="Arial"/>
                <a:cs typeface="Arial"/>
              </a:rPr>
              <a:t> </a:t>
            </a:r>
            <a:r>
              <a:rPr lang="en-US" sz="3200" dirty="0">
                <a:solidFill>
                  <a:srgbClr val="0C0804"/>
                </a:solidFill>
                <a:latin typeface="Arial"/>
                <a:cs typeface="Arial"/>
              </a:rPr>
              <a:t>missing</a:t>
            </a:r>
            <a:r>
              <a:rPr lang="en-US" sz="3200">
                <a:solidFill>
                  <a:srgbClr val="0C0804"/>
                </a:solidFill>
                <a:latin typeface="Arial"/>
                <a:cs typeface="Arial"/>
              </a:rPr>
              <a:t> records immediately</a:t>
            </a:r>
          </a:p>
          <a:p>
            <a:pPr marL="342900" marR="751205">
              <a:lnSpc>
                <a:spcPts val="2930"/>
              </a:lnSpc>
              <a:spcBef>
                <a:spcPts val="40"/>
              </a:spcBef>
            </a:pPr>
            <a:endParaRPr lang="en-US" sz="1600">
              <a:latin typeface="Arial"/>
              <a:cs typeface="Arial"/>
            </a:endParaRPr>
          </a:p>
          <a:p>
            <a:pPr marL="342265" indent="-291465">
              <a:lnSpc>
                <a:spcPct val="100000"/>
              </a:lnSpc>
              <a:spcBef>
                <a:spcPts val="600"/>
              </a:spcBef>
              <a:buFont typeface="Arial"/>
              <a:buChar char="•"/>
              <a:tabLst>
                <a:tab pos="342265" algn="l"/>
              </a:tabLst>
            </a:pPr>
            <a:r>
              <a:rPr lang="en-US" sz="3200" dirty="0">
                <a:solidFill>
                  <a:srgbClr val="0C0804"/>
                </a:solidFill>
                <a:latin typeface="Arial"/>
                <a:cs typeface="Arial"/>
              </a:rPr>
              <a:t>Work</a:t>
            </a:r>
            <a:r>
              <a:rPr lang="en-US" sz="3200">
                <a:solidFill>
                  <a:srgbClr val="0C0804"/>
                </a:solidFill>
                <a:latin typeface="Arial"/>
                <a:cs typeface="Arial"/>
              </a:rPr>
              <a:t> </a:t>
            </a:r>
            <a:r>
              <a:rPr lang="en-US" sz="3200" dirty="0">
                <a:solidFill>
                  <a:srgbClr val="0C0804"/>
                </a:solidFill>
                <a:latin typeface="Arial"/>
                <a:cs typeface="Arial"/>
              </a:rPr>
              <a:t>with</a:t>
            </a:r>
            <a:r>
              <a:rPr lang="en-US" sz="3200">
                <a:solidFill>
                  <a:srgbClr val="0C0804"/>
                </a:solidFill>
                <a:latin typeface="Arial"/>
                <a:cs typeface="Arial"/>
              </a:rPr>
              <a:t> </a:t>
            </a:r>
            <a:r>
              <a:rPr lang="en-US" sz="3200" dirty="0">
                <a:solidFill>
                  <a:srgbClr val="0C0804"/>
                </a:solidFill>
                <a:latin typeface="Arial"/>
                <a:cs typeface="Arial"/>
              </a:rPr>
              <a:t>the</a:t>
            </a:r>
            <a:r>
              <a:rPr lang="en-US" sz="3200">
                <a:solidFill>
                  <a:srgbClr val="0C0804"/>
                </a:solidFill>
                <a:latin typeface="Arial"/>
                <a:cs typeface="Arial"/>
              </a:rPr>
              <a:t> </a:t>
            </a:r>
            <a:r>
              <a:rPr lang="en-US" sz="3200" dirty="0">
                <a:solidFill>
                  <a:srgbClr val="0C0804"/>
                </a:solidFill>
                <a:latin typeface="Arial"/>
                <a:cs typeface="Arial"/>
              </a:rPr>
              <a:t>outgoing</a:t>
            </a:r>
            <a:r>
              <a:rPr lang="en-US" sz="3200">
                <a:solidFill>
                  <a:srgbClr val="0C0804"/>
                </a:solidFill>
                <a:latin typeface="Arial"/>
                <a:cs typeface="Arial"/>
              </a:rPr>
              <a:t> </a:t>
            </a:r>
            <a:r>
              <a:rPr lang="en-US" sz="3200" dirty="0">
                <a:solidFill>
                  <a:srgbClr val="0C0804"/>
                </a:solidFill>
                <a:latin typeface="Arial"/>
                <a:cs typeface="Arial"/>
              </a:rPr>
              <a:t>VP</a:t>
            </a:r>
            <a:r>
              <a:rPr lang="en-US" sz="3200">
                <a:solidFill>
                  <a:srgbClr val="0C0804"/>
                </a:solidFill>
                <a:latin typeface="Arial"/>
                <a:cs typeface="Arial"/>
              </a:rPr>
              <a:t> </a:t>
            </a:r>
            <a:r>
              <a:rPr lang="en-US" sz="3200" dirty="0">
                <a:solidFill>
                  <a:srgbClr val="0C0804"/>
                </a:solidFill>
                <a:latin typeface="Arial"/>
                <a:cs typeface="Arial"/>
              </a:rPr>
              <a:t>Finance</a:t>
            </a:r>
            <a:r>
              <a:rPr lang="en-US" sz="3200">
                <a:solidFill>
                  <a:srgbClr val="0C0804"/>
                </a:solidFill>
                <a:latin typeface="Arial"/>
                <a:cs typeface="Arial"/>
              </a:rPr>
              <a:t> </a:t>
            </a:r>
            <a:r>
              <a:rPr lang="en-US" sz="3200" dirty="0">
                <a:solidFill>
                  <a:srgbClr val="0C0804"/>
                </a:solidFill>
                <a:latin typeface="Arial"/>
                <a:cs typeface="Arial"/>
              </a:rPr>
              <a:t>to</a:t>
            </a:r>
            <a:r>
              <a:rPr lang="en-US" sz="3200">
                <a:solidFill>
                  <a:srgbClr val="0C0804"/>
                </a:solidFill>
                <a:latin typeface="Arial"/>
                <a:cs typeface="Arial"/>
              </a:rPr>
              <a:t> </a:t>
            </a:r>
            <a:r>
              <a:rPr lang="en-US" sz="3200" dirty="0">
                <a:solidFill>
                  <a:srgbClr val="0C0804"/>
                </a:solidFill>
                <a:latin typeface="Arial"/>
                <a:cs typeface="Arial"/>
              </a:rPr>
              <a:t>secure</a:t>
            </a:r>
            <a:r>
              <a:rPr lang="en-US" sz="3200">
                <a:solidFill>
                  <a:srgbClr val="0C0804"/>
                </a:solidFill>
                <a:latin typeface="Arial"/>
                <a:cs typeface="Arial"/>
              </a:rPr>
              <a:t> </a:t>
            </a:r>
            <a:r>
              <a:rPr lang="en-US" sz="3200" dirty="0">
                <a:solidFill>
                  <a:srgbClr val="0C0804"/>
                </a:solidFill>
                <a:latin typeface="Arial"/>
                <a:cs typeface="Arial"/>
              </a:rPr>
              <a:t>the</a:t>
            </a:r>
            <a:r>
              <a:rPr lang="en-US" sz="3200">
                <a:solidFill>
                  <a:srgbClr val="0C0804"/>
                </a:solidFill>
                <a:latin typeface="Arial"/>
                <a:cs typeface="Arial"/>
              </a:rPr>
              <a:t> signatures </a:t>
            </a:r>
            <a:r>
              <a:rPr lang="en-US" sz="3200" dirty="0">
                <a:solidFill>
                  <a:srgbClr val="0C0804"/>
                </a:solidFill>
                <a:latin typeface="Arial"/>
                <a:cs typeface="Arial"/>
              </a:rPr>
              <a:t>of</a:t>
            </a:r>
            <a:r>
              <a:rPr lang="en-US" sz="3200">
                <a:solidFill>
                  <a:srgbClr val="0C0804"/>
                </a:solidFill>
                <a:latin typeface="Arial"/>
                <a:cs typeface="Arial"/>
              </a:rPr>
              <a:t> </a:t>
            </a:r>
            <a:r>
              <a:rPr lang="en-US" sz="3200" dirty="0">
                <a:solidFill>
                  <a:srgbClr val="0C0804"/>
                </a:solidFill>
                <a:latin typeface="Arial"/>
                <a:cs typeface="Arial"/>
              </a:rPr>
              <a:t>new</a:t>
            </a:r>
            <a:r>
              <a:rPr lang="en-US" sz="3200">
                <a:solidFill>
                  <a:srgbClr val="0C0804"/>
                </a:solidFill>
                <a:latin typeface="Arial"/>
                <a:cs typeface="Arial"/>
              </a:rPr>
              <a:t> officers authorized </a:t>
            </a:r>
            <a:r>
              <a:rPr lang="en-US" sz="3200" dirty="0">
                <a:solidFill>
                  <a:srgbClr val="0C0804"/>
                </a:solidFill>
                <a:latin typeface="Arial"/>
                <a:cs typeface="Arial"/>
              </a:rPr>
              <a:t>to</a:t>
            </a:r>
            <a:r>
              <a:rPr lang="en-US" sz="3200">
                <a:solidFill>
                  <a:srgbClr val="0C0804"/>
                </a:solidFill>
                <a:latin typeface="Arial"/>
                <a:cs typeface="Arial"/>
              </a:rPr>
              <a:t> </a:t>
            </a:r>
            <a:r>
              <a:rPr lang="en-US" sz="3200" dirty="0">
                <a:solidFill>
                  <a:srgbClr val="0C0804"/>
                </a:solidFill>
                <a:latin typeface="Arial"/>
                <a:cs typeface="Arial"/>
              </a:rPr>
              <a:t>sign</a:t>
            </a:r>
            <a:r>
              <a:rPr lang="en-US" sz="3200">
                <a:solidFill>
                  <a:srgbClr val="0C0804"/>
                </a:solidFill>
                <a:latin typeface="Arial"/>
                <a:cs typeface="Arial"/>
              </a:rPr>
              <a:t> </a:t>
            </a:r>
            <a:r>
              <a:rPr lang="en-US" sz="3200" dirty="0">
                <a:solidFill>
                  <a:srgbClr val="0C0804"/>
                </a:solidFill>
                <a:latin typeface="Arial"/>
                <a:cs typeface="Arial"/>
              </a:rPr>
              <a:t>checks</a:t>
            </a:r>
            <a:r>
              <a:rPr lang="en-US" sz="3200">
                <a:solidFill>
                  <a:srgbClr val="0C0804"/>
                </a:solidFill>
                <a:latin typeface="Arial"/>
                <a:cs typeface="Arial"/>
              </a:rPr>
              <a:t> </a:t>
            </a:r>
            <a:r>
              <a:rPr lang="en-US" sz="3200" dirty="0">
                <a:solidFill>
                  <a:srgbClr val="0C0804"/>
                </a:solidFill>
                <a:latin typeface="Arial"/>
                <a:cs typeface="Arial"/>
              </a:rPr>
              <a:t>and</a:t>
            </a:r>
            <a:r>
              <a:rPr lang="en-US" sz="3200">
                <a:solidFill>
                  <a:srgbClr val="0C0804"/>
                </a:solidFill>
                <a:latin typeface="Arial"/>
                <a:cs typeface="Arial"/>
              </a:rPr>
              <a:t> </a:t>
            </a:r>
            <a:r>
              <a:rPr lang="en-US" sz="3200" dirty="0">
                <a:solidFill>
                  <a:srgbClr val="0C0804"/>
                </a:solidFill>
                <a:latin typeface="Arial"/>
                <a:cs typeface="Arial"/>
              </a:rPr>
              <a:t>file</a:t>
            </a:r>
            <a:r>
              <a:rPr lang="en-US" sz="3200">
                <a:solidFill>
                  <a:srgbClr val="0C0804"/>
                </a:solidFill>
                <a:latin typeface="Arial"/>
                <a:cs typeface="Arial"/>
              </a:rPr>
              <a:t> </a:t>
            </a:r>
            <a:r>
              <a:rPr lang="en-US" sz="3200" dirty="0">
                <a:solidFill>
                  <a:srgbClr val="0C0804"/>
                </a:solidFill>
                <a:latin typeface="Arial"/>
                <a:cs typeface="Arial"/>
              </a:rPr>
              <a:t>the</a:t>
            </a:r>
            <a:r>
              <a:rPr lang="en-US" sz="3200">
                <a:solidFill>
                  <a:srgbClr val="0C0804"/>
                </a:solidFill>
                <a:latin typeface="Arial"/>
                <a:cs typeface="Arial"/>
              </a:rPr>
              <a:t> </a:t>
            </a:r>
            <a:r>
              <a:rPr lang="en-US" sz="3200" dirty="0">
                <a:solidFill>
                  <a:srgbClr val="0C0804"/>
                </a:solidFill>
                <a:latin typeface="Arial"/>
                <a:cs typeface="Arial"/>
              </a:rPr>
              <a:t>signature</a:t>
            </a:r>
            <a:r>
              <a:rPr lang="en-US" sz="3200">
                <a:solidFill>
                  <a:srgbClr val="0C0804"/>
                </a:solidFill>
                <a:latin typeface="Arial"/>
                <a:cs typeface="Arial"/>
              </a:rPr>
              <a:t> cards </a:t>
            </a:r>
            <a:r>
              <a:rPr lang="en-US" sz="3200" dirty="0">
                <a:solidFill>
                  <a:srgbClr val="0C0804"/>
                </a:solidFill>
                <a:latin typeface="Arial"/>
                <a:cs typeface="Arial"/>
              </a:rPr>
              <a:t>with</a:t>
            </a:r>
            <a:r>
              <a:rPr lang="en-US" sz="3200">
                <a:solidFill>
                  <a:srgbClr val="0C0804"/>
                </a:solidFill>
                <a:latin typeface="Arial"/>
                <a:cs typeface="Arial"/>
              </a:rPr>
              <a:t> </a:t>
            </a:r>
            <a:r>
              <a:rPr lang="en-US" sz="3200" dirty="0">
                <a:solidFill>
                  <a:srgbClr val="0C0804"/>
                </a:solidFill>
                <a:latin typeface="Arial"/>
                <a:cs typeface="Arial"/>
              </a:rPr>
              <a:t>the</a:t>
            </a:r>
            <a:r>
              <a:rPr lang="en-US" sz="3200">
                <a:solidFill>
                  <a:srgbClr val="0C0804"/>
                </a:solidFill>
                <a:latin typeface="Arial"/>
                <a:cs typeface="Arial"/>
              </a:rPr>
              <a:t> bank</a:t>
            </a:r>
            <a:endParaRPr lang="en-US" sz="320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4" name="object 4"/>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algn="l">
              <a:lnSpc>
                <a:spcPct val="100000"/>
              </a:lnSpc>
              <a:spcBef>
                <a:spcPts val="130"/>
              </a:spcBef>
            </a:pPr>
            <a:r>
              <a:rPr lang="en-US" sz="6000" b="1">
                <a:solidFill>
                  <a:srgbClr val="FFFFFF"/>
                </a:solidFill>
                <a:latin typeface="Arial"/>
                <a:cs typeface="Arial"/>
              </a:rPr>
              <a:t>LEADERSHIP RESPONSIBILITIES (Cont.)</a:t>
            </a:r>
            <a:endParaRPr lang="en-US" sz="6000" b="1" dirty="0">
              <a:solidFill>
                <a:srgbClr val="FFFFFF"/>
              </a:solidFill>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sp>
        <p:nvSpPr>
          <p:cNvPr id="5" name="object 5"/>
          <p:cNvSpPr txBox="1"/>
          <p:nvPr/>
        </p:nvSpPr>
        <p:spPr>
          <a:xfrm>
            <a:off x="7231633" y="2756390"/>
            <a:ext cx="3832860" cy="483234"/>
          </a:xfrm>
          <a:prstGeom prst="rect">
            <a:avLst/>
          </a:prstGeom>
        </p:spPr>
        <p:txBody>
          <a:bodyPr vert="horz" wrap="square" lIns="0" tIns="12700" rIns="0" bIns="0" rtlCol="0">
            <a:spAutoFit/>
          </a:bodyPr>
          <a:lstStyle/>
          <a:p>
            <a:pPr marL="12700">
              <a:lnSpc>
                <a:spcPct val="100000"/>
              </a:lnSpc>
              <a:spcBef>
                <a:spcPts val="100"/>
              </a:spcBef>
            </a:pPr>
            <a:r>
              <a:rPr lang="en-US" sz="2999" dirty="0">
                <a:solidFill>
                  <a:srgbClr val="0C0804"/>
                </a:solidFill>
                <a:latin typeface="Arial"/>
                <a:cs typeface="Arial"/>
              </a:rPr>
              <a:t>Preparing</a:t>
            </a:r>
            <a:r>
              <a:rPr lang="en-US" sz="2999" spc="125" dirty="0">
                <a:solidFill>
                  <a:srgbClr val="0C0804"/>
                </a:solidFill>
                <a:latin typeface="Arial"/>
                <a:cs typeface="Arial"/>
              </a:rPr>
              <a:t> </a:t>
            </a:r>
            <a:r>
              <a:rPr lang="en-US" sz="2999" spc="130" dirty="0">
                <a:solidFill>
                  <a:srgbClr val="0C0804"/>
                </a:solidFill>
                <a:latin typeface="Arial"/>
                <a:cs typeface="Arial"/>
              </a:rPr>
              <a:t>for</a:t>
            </a:r>
            <a:r>
              <a:rPr lang="en-US" sz="2999" spc="60" dirty="0">
                <a:solidFill>
                  <a:srgbClr val="0C0804"/>
                </a:solidFill>
                <a:latin typeface="Arial"/>
                <a:cs typeface="Arial"/>
              </a:rPr>
              <a:t> </a:t>
            </a:r>
            <a:r>
              <a:rPr lang="en-US" sz="2999" spc="-10" dirty="0">
                <a:solidFill>
                  <a:srgbClr val="0C0804"/>
                </a:solidFill>
                <a:latin typeface="Arial"/>
                <a:cs typeface="Arial"/>
              </a:rPr>
              <a:t>Success</a:t>
            </a:r>
            <a:endParaRPr lang="en-US" sz="2999" dirty="0">
              <a:latin typeface="Arial"/>
              <a:cs typeface="Arial"/>
            </a:endParaRPr>
          </a:p>
        </p:txBody>
      </p:sp>
      <p:pic>
        <p:nvPicPr>
          <p:cNvPr id="6" name="object 6"/>
          <p:cNvPicPr/>
          <p:nvPr/>
        </p:nvPicPr>
        <p:blipFill>
          <a:blip r:embed="rId2" cstate="print"/>
          <a:stretch>
            <a:fillRect/>
          </a:stretch>
        </p:blipFill>
        <p:spPr>
          <a:xfrm>
            <a:off x="6867525" y="4135383"/>
            <a:ext cx="4552950" cy="2686050"/>
          </a:xfrm>
          <a:prstGeom prst="rect">
            <a:avLst/>
          </a:prstGeom>
        </p:spPr>
      </p:pic>
      <p:pic>
        <p:nvPicPr>
          <p:cNvPr id="7" name="object 7"/>
          <p:cNvPicPr/>
          <p:nvPr/>
        </p:nvPicPr>
        <p:blipFill>
          <a:blip r:embed="rId3" cstate="print"/>
          <a:stretch>
            <a:fillRect/>
          </a:stretch>
        </p:blipFill>
        <p:spPr>
          <a:xfrm>
            <a:off x="12315825" y="4106808"/>
            <a:ext cx="4457700" cy="2676525"/>
          </a:xfrm>
          <a:prstGeom prst="rect">
            <a:avLst/>
          </a:prstGeom>
        </p:spPr>
      </p:pic>
      <p:pic>
        <p:nvPicPr>
          <p:cNvPr id="8" name="object 8"/>
          <p:cNvPicPr/>
          <p:nvPr/>
        </p:nvPicPr>
        <p:blipFill>
          <a:blip r:embed="rId4" cstate="print"/>
          <a:stretch>
            <a:fillRect/>
          </a:stretch>
        </p:blipFill>
        <p:spPr>
          <a:xfrm>
            <a:off x="1304925" y="4183008"/>
            <a:ext cx="4552950" cy="2686050"/>
          </a:xfrm>
          <a:prstGeom prst="rect">
            <a:avLst/>
          </a:prstGeom>
        </p:spPr>
      </p:pic>
      <p:sp>
        <p:nvSpPr>
          <p:cNvPr id="9" name="object 9"/>
          <p:cNvSpPr txBox="1"/>
          <p:nvPr/>
        </p:nvSpPr>
        <p:spPr>
          <a:xfrm>
            <a:off x="2127630" y="7624771"/>
            <a:ext cx="2910205" cy="864869"/>
          </a:xfrm>
          <a:prstGeom prst="rect">
            <a:avLst/>
          </a:prstGeom>
        </p:spPr>
        <p:txBody>
          <a:bodyPr vert="horz" wrap="square" lIns="0" tIns="12065" rIns="0" bIns="0" rtlCol="0">
            <a:spAutoFit/>
          </a:bodyPr>
          <a:lstStyle/>
          <a:p>
            <a:pPr marL="12700" marR="5080" indent="574675">
              <a:lnSpc>
                <a:spcPct val="112400"/>
              </a:lnSpc>
              <a:spcBef>
                <a:spcPts val="95"/>
              </a:spcBef>
            </a:pPr>
            <a:r>
              <a:rPr sz="2450" spc="-10">
                <a:solidFill>
                  <a:srgbClr val="0C0804"/>
                </a:solidFill>
                <a:latin typeface="Arial"/>
                <a:cs typeface="Arial"/>
              </a:rPr>
              <a:t>ALIGNMENT </a:t>
            </a:r>
            <a:r>
              <a:rPr sz="2450">
                <a:solidFill>
                  <a:srgbClr val="0C0804"/>
                </a:solidFill>
                <a:latin typeface="Arial"/>
                <a:cs typeface="Arial"/>
              </a:rPr>
              <a:t>WITH</a:t>
            </a:r>
            <a:r>
              <a:rPr sz="2450" spc="-120">
                <a:solidFill>
                  <a:srgbClr val="0C0804"/>
                </a:solidFill>
                <a:latin typeface="Arial"/>
                <a:cs typeface="Arial"/>
              </a:rPr>
              <a:t> </a:t>
            </a:r>
            <a:r>
              <a:rPr sz="2450" spc="-135">
                <a:solidFill>
                  <a:srgbClr val="0C0804"/>
                </a:solidFill>
                <a:latin typeface="Arial"/>
                <a:cs typeface="Arial"/>
              </a:rPr>
              <a:t>THE</a:t>
            </a:r>
            <a:r>
              <a:rPr sz="2450" spc="-30">
                <a:solidFill>
                  <a:srgbClr val="0C0804"/>
                </a:solidFill>
                <a:latin typeface="Arial"/>
                <a:cs typeface="Arial"/>
              </a:rPr>
              <a:t> </a:t>
            </a:r>
            <a:r>
              <a:rPr sz="2450" spc="-155">
                <a:solidFill>
                  <a:srgbClr val="0C0804"/>
                </a:solidFill>
                <a:latin typeface="Arial"/>
                <a:cs typeface="Arial"/>
              </a:rPr>
              <a:t>CHAPTER</a:t>
            </a:r>
            <a:endParaRPr sz="2450">
              <a:latin typeface="Arial"/>
              <a:cs typeface="Arial"/>
            </a:endParaRPr>
          </a:p>
        </p:txBody>
      </p:sp>
      <p:sp>
        <p:nvSpPr>
          <p:cNvPr id="10" name="object 10"/>
          <p:cNvSpPr txBox="1"/>
          <p:nvPr/>
        </p:nvSpPr>
        <p:spPr>
          <a:xfrm>
            <a:off x="13539088" y="7521012"/>
            <a:ext cx="2022475" cy="864235"/>
          </a:xfrm>
          <a:prstGeom prst="rect">
            <a:avLst/>
          </a:prstGeom>
        </p:spPr>
        <p:txBody>
          <a:bodyPr vert="horz" wrap="square" lIns="0" tIns="12065" rIns="0" bIns="0" rtlCol="0">
            <a:spAutoFit/>
          </a:bodyPr>
          <a:lstStyle/>
          <a:p>
            <a:pPr marL="12700" marR="5080" indent="24765">
              <a:lnSpc>
                <a:spcPct val="112300"/>
              </a:lnSpc>
              <a:spcBef>
                <a:spcPts val="95"/>
              </a:spcBef>
            </a:pPr>
            <a:r>
              <a:rPr sz="2450" spc="-150">
                <a:solidFill>
                  <a:srgbClr val="0C0804"/>
                </a:solidFill>
                <a:latin typeface="Arial"/>
                <a:cs typeface="Arial"/>
              </a:rPr>
              <a:t>STRENGTHEN </a:t>
            </a:r>
            <a:r>
              <a:rPr sz="2450" spc="-175">
                <a:solidFill>
                  <a:srgbClr val="0C0804"/>
                </a:solidFill>
                <a:latin typeface="Arial"/>
                <a:cs typeface="Arial"/>
              </a:rPr>
              <a:t>MEMBER</a:t>
            </a:r>
            <a:r>
              <a:rPr sz="2450" spc="30">
                <a:solidFill>
                  <a:srgbClr val="0C0804"/>
                </a:solidFill>
                <a:latin typeface="Arial"/>
                <a:cs typeface="Arial"/>
              </a:rPr>
              <a:t> </a:t>
            </a:r>
            <a:r>
              <a:rPr sz="2450" spc="-55">
                <a:solidFill>
                  <a:srgbClr val="0C0804"/>
                </a:solidFill>
                <a:latin typeface="Arial"/>
                <a:cs typeface="Arial"/>
              </a:rPr>
              <a:t>TIES</a:t>
            </a:r>
            <a:endParaRPr sz="2450">
              <a:latin typeface="Arial"/>
              <a:cs typeface="Arial"/>
            </a:endParaRPr>
          </a:p>
        </p:txBody>
      </p:sp>
      <p:sp>
        <p:nvSpPr>
          <p:cNvPr id="11" name="object 11"/>
          <p:cNvSpPr txBox="1"/>
          <p:nvPr/>
        </p:nvSpPr>
        <p:spPr>
          <a:xfrm>
            <a:off x="7729601" y="7550857"/>
            <a:ext cx="2833370" cy="822726"/>
          </a:xfrm>
          <a:prstGeom prst="rect">
            <a:avLst/>
          </a:prstGeom>
        </p:spPr>
        <p:txBody>
          <a:bodyPr vert="horz" wrap="square" lIns="0" tIns="12065" rIns="0" bIns="0" rtlCol="0">
            <a:spAutoFit/>
          </a:bodyPr>
          <a:lstStyle/>
          <a:p>
            <a:pPr marL="38100" marR="30480" indent="596265">
              <a:lnSpc>
                <a:spcPct val="112300"/>
              </a:lnSpc>
              <a:spcBef>
                <a:spcPts val="95"/>
              </a:spcBef>
            </a:pPr>
            <a:r>
              <a:rPr lang="en-US" sz="2450" spc="-90">
                <a:solidFill>
                  <a:srgbClr val="0C0804"/>
                </a:solidFill>
                <a:latin typeface="Arial"/>
                <a:cs typeface="Arial"/>
              </a:rPr>
              <a:t>CULTIVATE</a:t>
            </a:r>
            <a:r>
              <a:rPr sz="2450" spc="-90">
                <a:solidFill>
                  <a:srgbClr val="0C0804"/>
                </a:solidFill>
                <a:latin typeface="Arial"/>
                <a:cs typeface="Arial"/>
              </a:rPr>
              <a:t> </a:t>
            </a:r>
            <a:r>
              <a:rPr sz="2450" spc="-165">
                <a:solidFill>
                  <a:srgbClr val="0C0804"/>
                </a:solidFill>
                <a:latin typeface="Arial"/>
                <a:cs typeface="Arial"/>
              </a:rPr>
              <a:t>CHAPTER</a:t>
            </a:r>
            <a:r>
              <a:rPr sz="2450" spc="25">
                <a:solidFill>
                  <a:srgbClr val="0C0804"/>
                </a:solidFill>
                <a:latin typeface="Arial"/>
                <a:cs typeface="Arial"/>
              </a:rPr>
              <a:t> </a:t>
            </a:r>
            <a:r>
              <a:rPr sz="2450" spc="-180">
                <a:solidFill>
                  <a:srgbClr val="0C0804"/>
                </a:solidFill>
                <a:latin typeface="Arial"/>
                <a:cs typeface="Arial"/>
              </a:rPr>
              <a:t>CULTURE</a:t>
            </a:r>
            <a:endParaRPr sz="2450">
              <a:latin typeface="Arial"/>
              <a:cs typeface="Arial"/>
            </a:endParaRPr>
          </a:p>
        </p:txBody>
      </p:sp>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4" name="object 4"/>
          <p:cNvSpPr txBox="1">
            <a:spLocks noGrp="1"/>
          </p:cNvSpPr>
          <p:nvPr>
            <p:ph type="title"/>
          </p:nvPr>
        </p:nvSpPr>
        <p:spPr>
          <a:xfrm>
            <a:off x="377190" y="0"/>
            <a:ext cx="17533619" cy="1828800"/>
          </a:xfrm>
          <a:prstGeom prst="rect">
            <a:avLst/>
          </a:prstGeom>
        </p:spPr>
        <p:txBody>
          <a:bodyPr vert="horz" wrap="square" lIns="0" tIns="0" rIns="0" bIns="0" rtlCol="0" anchor="ctr"/>
          <a:lstStyle/>
          <a:p>
            <a:pPr marL="0" algn="l">
              <a:lnSpc>
                <a:spcPct val="100000"/>
              </a:lnSpc>
              <a:spcBef>
                <a:spcPts val="130"/>
              </a:spcBef>
            </a:pPr>
            <a:r>
              <a:rPr lang="en-US" sz="6000" b="1">
                <a:solidFill>
                  <a:srgbClr val="FFFFFF"/>
                </a:solidFill>
                <a:latin typeface="Arial"/>
                <a:cs typeface="Arial"/>
              </a:rPr>
              <a:t>FINANCE </a:t>
            </a:r>
            <a:r>
              <a:rPr lang="en-US" sz="6000" b="1" dirty="0">
                <a:solidFill>
                  <a:srgbClr val="FFFFFF"/>
                </a:solidFill>
                <a:latin typeface="Arial"/>
                <a:cs typeface="Arial"/>
              </a:rPr>
              <a:t>LEADERSHIP</a:t>
            </a:r>
            <a:r>
              <a:rPr lang="en-US" sz="6000" b="1">
                <a:solidFill>
                  <a:srgbClr val="FFFFFF"/>
                </a:solidFill>
                <a:latin typeface="Arial"/>
                <a:cs typeface="Arial"/>
              </a:rPr>
              <a:t> TRANSITION</a:t>
            </a:r>
            <a:endParaRPr lang="en-US" sz="6000" b="1" dirty="0">
              <a:solidFill>
                <a:srgbClr val="FFFFFF"/>
              </a:solidFill>
              <a:latin typeface="Arial"/>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8288000" cy="10287000"/>
          </a:xfrm>
          <a:custGeom>
            <a:avLst/>
            <a:gdLst/>
            <a:ahLst/>
            <a:cxnLst/>
            <a:rect l="l" t="t" r="r" b="b"/>
            <a:pathLst>
              <a:path w="18288000" h="10287000">
                <a:moveTo>
                  <a:pt x="18288000" y="0"/>
                </a:moveTo>
                <a:lnTo>
                  <a:pt x="0" y="0"/>
                </a:lnTo>
                <a:lnTo>
                  <a:pt x="0" y="10287000"/>
                </a:lnTo>
                <a:lnTo>
                  <a:pt x="18288000" y="10287000"/>
                </a:lnTo>
                <a:lnTo>
                  <a:pt x="18288000" y="0"/>
                </a:lnTo>
                <a:close/>
              </a:path>
            </a:pathLst>
          </a:custGeom>
          <a:solidFill>
            <a:srgbClr val="FFFFFF"/>
          </a:solidFill>
        </p:spPr>
        <p:txBody>
          <a:bodyPr wrap="square" lIns="0" tIns="0" rIns="0" bIns="0" rtlCol="0"/>
          <a:lstStyle/>
          <a:p>
            <a:endParaRPr/>
          </a:p>
        </p:txBody>
      </p:sp>
      <p:sp>
        <p:nvSpPr>
          <p:cNvPr id="5" name="object 5"/>
          <p:cNvSpPr txBox="1"/>
          <p:nvPr/>
        </p:nvSpPr>
        <p:spPr>
          <a:xfrm>
            <a:off x="7231633" y="1415403"/>
            <a:ext cx="3832860" cy="483234"/>
          </a:xfrm>
          <a:prstGeom prst="rect">
            <a:avLst/>
          </a:prstGeom>
        </p:spPr>
        <p:txBody>
          <a:bodyPr vert="horz" wrap="square" lIns="0" tIns="12700" rIns="0" bIns="0" rtlCol="0">
            <a:spAutoFit/>
          </a:bodyPr>
          <a:lstStyle/>
          <a:p>
            <a:pPr marL="12700">
              <a:lnSpc>
                <a:spcPct val="100000"/>
              </a:lnSpc>
              <a:spcBef>
                <a:spcPts val="100"/>
              </a:spcBef>
            </a:pPr>
            <a:r>
              <a:rPr sz="3000">
                <a:solidFill>
                  <a:srgbClr val="0C0804"/>
                </a:solidFill>
                <a:latin typeface="Arial"/>
                <a:cs typeface="Arial"/>
              </a:rPr>
              <a:t>Preparing</a:t>
            </a:r>
            <a:r>
              <a:rPr sz="3000" spc="125">
                <a:solidFill>
                  <a:srgbClr val="0C0804"/>
                </a:solidFill>
                <a:latin typeface="Arial"/>
                <a:cs typeface="Arial"/>
              </a:rPr>
              <a:t> </a:t>
            </a:r>
            <a:r>
              <a:rPr sz="3000" spc="130">
                <a:solidFill>
                  <a:srgbClr val="0C0804"/>
                </a:solidFill>
                <a:latin typeface="Arial"/>
                <a:cs typeface="Arial"/>
              </a:rPr>
              <a:t>for</a:t>
            </a:r>
            <a:r>
              <a:rPr sz="3000" spc="60">
                <a:solidFill>
                  <a:srgbClr val="0C0804"/>
                </a:solidFill>
                <a:latin typeface="Arial"/>
                <a:cs typeface="Arial"/>
              </a:rPr>
              <a:t> </a:t>
            </a:r>
            <a:r>
              <a:rPr sz="3000" spc="-10">
                <a:solidFill>
                  <a:srgbClr val="0C0804"/>
                </a:solidFill>
                <a:latin typeface="Arial"/>
                <a:cs typeface="Arial"/>
              </a:rPr>
              <a:t>Success</a:t>
            </a:r>
            <a:endParaRPr sz="3000">
              <a:latin typeface="Arial"/>
              <a:cs typeface="Arial"/>
            </a:endParaRPr>
          </a:p>
        </p:txBody>
      </p:sp>
      <p:graphicFrame>
        <p:nvGraphicFramePr>
          <p:cNvPr id="6" name="object 6"/>
          <p:cNvGraphicFramePr>
            <a:graphicFrameLocks noGrp="1"/>
          </p:cNvGraphicFramePr>
          <p:nvPr>
            <p:extLst>
              <p:ext uri="{D42A27DB-BD31-4B8C-83A1-F6EECF244321}">
                <p14:modId xmlns:p14="http://schemas.microsoft.com/office/powerpoint/2010/main" val="618510800"/>
              </p:ext>
            </p:extLst>
          </p:nvPr>
        </p:nvGraphicFramePr>
        <p:xfrm>
          <a:off x="493471" y="1969056"/>
          <a:ext cx="17295494" cy="8336914"/>
        </p:xfrm>
        <a:graphic>
          <a:graphicData uri="http://schemas.openxmlformats.org/drawingml/2006/table">
            <a:tbl>
              <a:tblPr firstRow="1" bandRow="1">
                <a:tableStyleId>{2D5ABB26-0587-4C30-8999-92F81FD0307C}</a:tableStyleId>
              </a:tblPr>
              <a:tblGrid>
                <a:gridCol w="5429885">
                  <a:extLst>
                    <a:ext uri="{9D8B030D-6E8A-4147-A177-3AD203B41FA5}">
                      <a16:colId xmlns:a16="http://schemas.microsoft.com/office/drawing/2014/main" val="20000"/>
                    </a:ext>
                  </a:extLst>
                </a:gridCol>
                <a:gridCol w="3169919">
                  <a:extLst>
                    <a:ext uri="{9D8B030D-6E8A-4147-A177-3AD203B41FA5}">
                      <a16:colId xmlns:a16="http://schemas.microsoft.com/office/drawing/2014/main" val="20001"/>
                    </a:ext>
                  </a:extLst>
                </a:gridCol>
                <a:gridCol w="1409065">
                  <a:extLst>
                    <a:ext uri="{9D8B030D-6E8A-4147-A177-3AD203B41FA5}">
                      <a16:colId xmlns:a16="http://schemas.microsoft.com/office/drawing/2014/main" val="20002"/>
                    </a:ext>
                  </a:extLst>
                </a:gridCol>
                <a:gridCol w="2861945">
                  <a:extLst>
                    <a:ext uri="{9D8B030D-6E8A-4147-A177-3AD203B41FA5}">
                      <a16:colId xmlns:a16="http://schemas.microsoft.com/office/drawing/2014/main" val="20003"/>
                    </a:ext>
                  </a:extLst>
                </a:gridCol>
                <a:gridCol w="1386840">
                  <a:extLst>
                    <a:ext uri="{9D8B030D-6E8A-4147-A177-3AD203B41FA5}">
                      <a16:colId xmlns:a16="http://schemas.microsoft.com/office/drawing/2014/main" val="20004"/>
                    </a:ext>
                  </a:extLst>
                </a:gridCol>
                <a:gridCol w="3037840">
                  <a:extLst>
                    <a:ext uri="{9D8B030D-6E8A-4147-A177-3AD203B41FA5}">
                      <a16:colId xmlns:a16="http://schemas.microsoft.com/office/drawing/2014/main" val="20005"/>
                    </a:ext>
                  </a:extLst>
                </a:gridCol>
              </a:tblGrid>
              <a:tr h="545465">
                <a:tc gridSpan="6">
                  <a:txBody>
                    <a:bodyPr/>
                    <a:lstStyle/>
                    <a:p>
                      <a:pPr marL="635" algn="ctr">
                        <a:lnSpc>
                          <a:spcPct val="100000"/>
                        </a:lnSpc>
                        <a:spcBef>
                          <a:spcPts val="1150"/>
                        </a:spcBef>
                      </a:pPr>
                      <a:r>
                        <a:rPr lang="fr-FR" sz="1550" b="1" dirty="0">
                          <a:solidFill>
                            <a:srgbClr val="FFFFFF"/>
                          </a:solidFill>
                          <a:latin typeface="Arial"/>
                          <a:cs typeface="Arial"/>
                        </a:rPr>
                        <a:t>SAMPLE</a:t>
                      </a:r>
                      <a:r>
                        <a:rPr lang="fr-FR" sz="1550" b="1" spc="65" dirty="0">
                          <a:solidFill>
                            <a:srgbClr val="FFFFFF"/>
                          </a:solidFill>
                          <a:latin typeface="Arial"/>
                          <a:cs typeface="Arial"/>
                        </a:rPr>
                        <a:t> </a:t>
                      </a:r>
                      <a:r>
                        <a:rPr lang="fr-FR" sz="1550" b="1" dirty="0">
                          <a:solidFill>
                            <a:srgbClr val="FFFFFF"/>
                          </a:solidFill>
                          <a:latin typeface="Arial"/>
                          <a:cs typeface="Arial"/>
                        </a:rPr>
                        <a:t>VP</a:t>
                      </a:r>
                      <a:r>
                        <a:rPr lang="fr-FR" sz="1550" b="1" spc="70" dirty="0">
                          <a:solidFill>
                            <a:srgbClr val="FFFFFF"/>
                          </a:solidFill>
                          <a:latin typeface="Arial"/>
                          <a:cs typeface="Arial"/>
                        </a:rPr>
                        <a:t> </a:t>
                      </a:r>
                      <a:r>
                        <a:rPr lang="fr-FR" sz="1550" b="1" dirty="0">
                          <a:solidFill>
                            <a:srgbClr val="FFFFFF"/>
                          </a:solidFill>
                          <a:latin typeface="Arial"/>
                          <a:cs typeface="Arial"/>
                        </a:rPr>
                        <a:t>Finance</a:t>
                      </a:r>
                      <a:r>
                        <a:rPr lang="fr-FR" sz="1550" b="1" spc="125" dirty="0">
                          <a:solidFill>
                            <a:srgbClr val="FFFFFF"/>
                          </a:solidFill>
                          <a:latin typeface="Arial"/>
                          <a:cs typeface="Arial"/>
                        </a:rPr>
                        <a:t> </a:t>
                      </a:r>
                      <a:r>
                        <a:rPr lang="fr-FR" sz="1550" b="1" dirty="0">
                          <a:solidFill>
                            <a:srgbClr val="FFFFFF"/>
                          </a:solidFill>
                          <a:latin typeface="Arial"/>
                          <a:cs typeface="Arial"/>
                        </a:rPr>
                        <a:t>Transition</a:t>
                      </a:r>
                      <a:r>
                        <a:rPr lang="fr-FR" sz="1550" b="1" spc="155" dirty="0">
                          <a:solidFill>
                            <a:srgbClr val="FFFFFF"/>
                          </a:solidFill>
                          <a:latin typeface="Arial"/>
                          <a:cs typeface="Arial"/>
                        </a:rPr>
                        <a:t> </a:t>
                      </a:r>
                      <a:r>
                        <a:rPr lang="fr-FR" sz="1550" b="1" spc="-10" dirty="0">
                          <a:solidFill>
                            <a:srgbClr val="FFFFFF"/>
                          </a:solidFill>
                          <a:latin typeface="Arial"/>
                          <a:cs typeface="Arial"/>
                        </a:rPr>
                        <a:t>Document</a:t>
                      </a:r>
                      <a:endParaRPr lang="fr-FR" sz="1550" dirty="0">
                        <a:latin typeface="Arial"/>
                        <a:cs typeface="Arial"/>
                      </a:endParaRPr>
                    </a:p>
                  </a:txBody>
                  <a:tcPr marL="0" marR="0" marT="146050" marB="0">
                    <a:lnB w="6350">
                      <a:solidFill>
                        <a:srgbClr val="000000"/>
                      </a:solidFill>
                      <a:prstDash val="solid"/>
                    </a:lnB>
                    <a:solidFill>
                      <a:srgbClr val="00AFE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1460">
                <a:tc>
                  <a:txBody>
                    <a:bodyPr/>
                    <a:lstStyle/>
                    <a:p>
                      <a:pPr marL="7620">
                        <a:lnSpc>
                          <a:spcPts val="1855"/>
                        </a:lnSpc>
                        <a:spcBef>
                          <a:spcPts val="30"/>
                        </a:spcBef>
                      </a:pPr>
                      <a:r>
                        <a:rPr lang="en-US" sz="1550" dirty="0">
                          <a:latin typeface="Arial"/>
                          <a:cs typeface="Arial"/>
                        </a:rPr>
                        <a:t>Incoming</a:t>
                      </a:r>
                      <a:r>
                        <a:rPr lang="en-US" sz="1550" spc="40" dirty="0">
                          <a:latin typeface="Arial"/>
                          <a:cs typeface="Arial"/>
                        </a:rPr>
                        <a:t> </a:t>
                      </a:r>
                      <a:r>
                        <a:rPr lang="en-US" sz="1550" spc="50" dirty="0">
                          <a:latin typeface="Arial"/>
                          <a:cs typeface="Arial"/>
                        </a:rPr>
                        <a:t>VP </a:t>
                      </a:r>
                      <a:r>
                        <a:rPr lang="en-US" sz="1550" spc="-10" dirty="0">
                          <a:latin typeface="Arial"/>
                          <a:cs typeface="Arial"/>
                        </a:rPr>
                        <a:t>Finance:</a:t>
                      </a:r>
                      <a:endParaRPr lang="en-US" sz="1550" dirty="0">
                        <a:latin typeface="Arial"/>
                        <a:cs typeface="Arial"/>
                      </a:endParaRPr>
                    </a:p>
                  </a:txBody>
                  <a:tcPr marL="0" marR="0" marT="381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lang="en-US" sz="15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0">
                        <a:lnSpc>
                          <a:spcPts val="1855"/>
                        </a:lnSpc>
                        <a:spcBef>
                          <a:spcPts val="30"/>
                        </a:spcBef>
                      </a:pPr>
                      <a:r>
                        <a:rPr lang="en-US" sz="1550" spc="-10">
                          <a:latin typeface="Arial"/>
                          <a:cs typeface="Arial"/>
                        </a:rPr>
                        <a:t>Phone:</a:t>
                      </a:r>
                      <a:endParaRPr lang="en-US" sz="1550">
                        <a:latin typeface="Arial"/>
                        <a:cs typeface="Arial"/>
                      </a:endParaRPr>
                    </a:p>
                  </a:txBody>
                  <a:tcPr marL="0" marR="0" marT="381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lang="en-US" sz="15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4604">
                        <a:lnSpc>
                          <a:spcPts val="1855"/>
                        </a:lnSpc>
                        <a:spcBef>
                          <a:spcPts val="30"/>
                        </a:spcBef>
                      </a:pPr>
                      <a:r>
                        <a:rPr lang="en-US" sz="1550" spc="-10">
                          <a:latin typeface="Arial"/>
                          <a:cs typeface="Arial"/>
                        </a:rPr>
                        <a:t>Email:</a:t>
                      </a:r>
                      <a:endParaRPr lang="en-US" sz="1550">
                        <a:latin typeface="Arial"/>
                        <a:cs typeface="Arial"/>
                      </a:endParaRPr>
                    </a:p>
                  </a:txBody>
                  <a:tcPr marL="0" marR="0" marT="381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lang="en-US" sz="15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1"/>
                  </a:ext>
                </a:extLst>
              </a:tr>
              <a:tr h="251460">
                <a:tc>
                  <a:txBody>
                    <a:bodyPr/>
                    <a:lstStyle/>
                    <a:p>
                      <a:pPr marL="7620">
                        <a:lnSpc>
                          <a:spcPts val="1850"/>
                        </a:lnSpc>
                        <a:spcBef>
                          <a:spcPts val="30"/>
                        </a:spcBef>
                      </a:pPr>
                      <a:r>
                        <a:rPr lang="en-US" sz="1550" dirty="0">
                          <a:latin typeface="Arial"/>
                          <a:cs typeface="Arial"/>
                        </a:rPr>
                        <a:t>Current</a:t>
                      </a:r>
                      <a:r>
                        <a:rPr lang="en-US" sz="1550" spc="85" dirty="0">
                          <a:latin typeface="Arial"/>
                          <a:cs typeface="Arial"/>
                        </a:rPr>
                        <a:t> </a:t>
                      </a:r>
                      <a:r>
                        <a:rPr lang="en-US" sz="1550" dirty="0">
                          <a:latin typeface="Arial"/>
                          <a:cs typeface="Arial"/>
                        </a:rPr>
                        <a:t>VP</a:t>
                      </a:r>
                      <a:r>
                        <a:rPr lang="en-US" sz="1550" spc="110" dirty="0">
                          <a:latin typeface="Arial"/>
                          <a:cs typeface="Arial"/>
                        </a:rPr>
                        <a:t> </a:t>
                      </a:r>
                      <a:r>
                        <a:rPr lang="en-US" sz="1550" spc="-10" dirty="0">
                          <a:latin typeface="Arial"/>
                          <a:cs typeface="Arial"/>
                        </a:rPr>
                        <a:t>Finance:</a:t>
                      </a:r>
                      <a:endParaRPr lang="en-US" sz="1550" dirty="0">
                        <a:latin typeface="Arial"/>
                        <a:cs typeface="Arial"/>
                      </a:endParaRPr>
                    </a:p>
                  </a:txBody>
                  <a:tcPr marL="0" marR="0" marT="381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lang="en-US" sz="15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2700">
                        <a:lnSpc>
                          <a:spcPts val="1850"/>
                        </a:lnSpc>
                        <a:spcBef>
                          <a:spcPts val="30"/>
                        </a:spcBef>
                      </a:pPr>
                      <a:r>
                        <a:rPr lang="en-US" sz="1550" spc="-10">
                          <a:latin typeface="Arial"/>
                          <a:cs typeface="Arial"/>
                        </a:rPr>
                        <a:t>Phone:</a:t>
                      </a:r>
                      <a:endParaRPr lang="en-US" sz="1550">
                        <a:latin typeface="Arial"/>
                        <a:cs typeface="Arial"/>
                      </a:endParaRPr>
                    </a:p>
                  </a:txBody>
                  <a:tcPr marL="0" marR="0" marT="381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lang="en-US" sz="15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marL="14604">
                        <a:lnSpc>
                          <a:spcPts val="1850"/>
                        </a:lnSpc>
                        <a:spcBef>
                          <a:spcPts val="30"/>
                        </a:spcBef>
                      </a:pPr>
                      <a:r>
                        <a:rPr lang="en-US" sz="1550" spc="-10">
                          <a:latin typeface="Arial"/>
                          <a:cs typeface="Arial"/>
                        </a:rPr>
                        <a:t>Email:</a:t>
                      </a:r>
                      <a:endParaRPr lang="en-US" sz="1550">
                        <a:latin typeface="Arial"/>
                        <a:cs typeface="Arial"/>
                      </a:endParaRPr>
                    </a:p>
                  </a:txBody>
                  <a:tcPr marL="0" marR="0" marT="381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a:txBody>
                    <a:bodyPr/>
                    <a:lstStyle/>
                    <a:p>
                      <a:pPr>
                        <a:lnSpc>
                          <a:spcPct val="100000"/>
                        </a:lnSpc>
                      </a:pPr>
                      <a:endParaRPr lang="en-US" sz="15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extLst>
                  <a:ext uri="{0D108BD9-81ED-4DB2-BD59-A6C34878D82A}">
                    <a16:rowId xmlns:a16="http://schemas.microsoft.com/office/drawing/2014/main" val="10002"/>
                  </a:ext>
                </a:extLst>
              </a:tr>
              <a:tr h="337185">
                <a:tc gridSpan="6">
                  <a:txBody>
                    <a:bodyPr/>
                    <a:lstStyle/>
                    <a:p>
                      <a:pPr>
                        <a:lnSpc>
                          <a:spcPct val="100000"/>
                        </a:lnSpc>
                      </a:pPr>
                      <a:endParaRPr lang="en-US" sz="1700" dirty="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00AFE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3"/>
                  </a:ext>
                </a:extLst>
              </a:tr>
              <a:tr h="505459">
                <a:tc>
                  <a:txBody>
                    <a:bodyPr/>
                    <a:lstStyle/>
                    <a:p>
                      <a:pPr marL="7620">
                        <a:lnSpc>
                          <a:spcPct val="100000"/>
                        </a:lnSpc>
                        <a:spcBef>
                          <a:spcPts val="1035"/>
                        </a:spcBef>
                      </a:pPr>
                      <a:r>
                        <a:rPr lang="en-US" sz="1550" dirty="0">
                          <a:latin typeface="Arial"/>
                          <a:cs typeface="Arial"/>
                        </a:rPr>
                        <a:t>Review</a:t>
                      </a:r>
                      <a:r>
                        <a:rPr lang="en-US" sz="1550" spc="130" dirty="0">
                          <a:latin typeface="Arial"/>
                          <a:cs typeface="Arial"/>
                        </a:rPr>
                        <a:t> </a:t>
                      </a:r>
                      <a:r>
                        <a:rPr lang="en-US" sz="1550" dirty="0">
                          <a:latin typeface="Arial"/>
                          <a:cs typeface="Arial"/>
                        </a:rPr>
                        <a:t>of</a:t>
                      </a:r>
                      <a:r>
                        <a:rPr lang="en-US" sz="1550" spc="180" dirty="0">
                          <a:latin typeface="Arial"/>
                          <a:cs typeface="Arial"/>
                        </a:rPr>
                        <a:t> </a:t>
                      </a:r>
                      <a:r>
                        <a:rPr lang="en-US" sz="1550" dirty="0">
                          <a:latin typeface="Arial"/>
                          <a:cs typeface="Arial"/>
                        </a:rPr>
                        <a:t>role,</a:t>
                      </a:r>
                      <a:r>
                        <a:rPr lang="en-US" sz="1550" spc="110" dirty="0">
                          <a:latin typeface="Arial"/>
                          <a:cs typeface="Arial"/>
                        </a:rPr>
                        <a:t> </a:t>
                      </a:r>
                      <a:r>
                        <a:rPr lang="en-US" sz="1550" dirty="0">
                          <a:latin typeface="Arial"/>
                          <a:cs typeface="Arial"/>
                        </a:rPr>
                        <a:t>responsibilities</a:t>
                      </a:r>
                      <a:r>
                        <a:rPr lang="en-US" sz="1550" spc="110" dirty="0">
                          <a:latin typeface="Arial"/>
                          <a:cs typeface="Arial"/>
                        </a:rPr>
                        <a:t> </a:t>
                      </a:r>
                      <a:r>
                        <a:rPr lang="en-US" sz="1550" dirty="0">
                          <a:latin typeface="Arial"/>
                          <a:cs typeface="Arial"/>
                        </a:rPr>
                        <a:t>and</a:t>
                      </a:r>
                      <a:r>
                        <a:rPr lang="en-US" sz="1550" spc="130" dirty="0">
                          <a:latin typeface="Arial"/>
                          <a:cs typeface="Arial"/>
                        </a:rPr>
                        <a:t> </a:t>
                      </a:r>
                      <a:r>
                        <a:rPr lang="en-US" sz="1550" dirty="0">
                          <a:latin typeface="Arial"/>
                          <a:cs typeface="Arial"/>
                        </a:rPr>
                        <a:t>leadership</a:t>
                      </a:r>
                      <a:r>
                        <a:rPr lang="en-US" sz="1550" spc="130" dirty="0">
                          <a:latin typeface="Arial"/>
                          <a:cs typeface="Arial"/>
                        </a:rPr>
                        <a:t> </a:t>
                      </a:r>
                      <a:r>
                        <a:rPr lang="en-US" sz="1550" spc="-10" dirty="0">
                          <a:latin typeface="Arial"/>
                          <a:cs typeface="Arial"/>
                        </a:rPr>
                        <a:t>attributes:</a:t>
                      </a:r>
                      <a:endParaRPr lang="en-US" sz="1550" dirty="0">
                        <a:latin typeface="Arial"/>
                        <a:cs typeface="Arial"/>
                      </a:endParaRPr>
                    </a:p>
                  </a:txBody>
                  <a:tcPr marL="0" marR="0" marT="13144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5">
                  <a:txBody>
                    <a:bodyPr/>
                    <a:lstStyle/>
                    <a:p>
                      <a:pPr>
                        <a:lnSpc>
                          <a:spcPct val="100000"/>
                        </a:lnSpc>
                      </a:pPr>
                      <a:endParaRPr lang="en-US" sz="17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r h="337185">
                <a:tc gridSpan="6">
                  <a:txBody>
                    <a:bodyPr/>
                    <a:lstStyle/>
                    <a:p>
                      <a:pPr>
                        <a:lnSpc>
                          <a:spcPct val="100000"/>
                        </a:lnSpc>
                      </a:pPr>
                      <a:endParaRPr lang="en-US" sz="17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00AFE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5"/>
                  </a:ext>
                </a:extLst>
              </a:tr>
              <a:tr h="673735">
                <a:tc>
                  <a:txBody>
                    <a:bodyPr/>
                    <a:lstStyle/>
                    <a:p>
                      <a:pPr marL="7620" marR="22225">
                        <a:lnSpc>
                          <a:spcPct val="101000"/>
                        </a:lnSpc>
                        <a:spcBef>
                          <a:spcPts val="725"/>
                        </a:spcBef>
                      </a:pPr>
                      <a:r>
                        <a:rPr lang="en-US" sz="1550">
                          <a:latin typeface="Arial"/>
                          <a:cs typeface="Arial"/>
                        </a:rPr>
                        <a:t>Strategic</a:t>
                      </a:r>
                      <a:r>
                        <a:rPr lang="en-US" sz="1550" spc="110">
                          <a:latin typeface="Arial"/>
                          <a:cs typeface="Arial"/>
                        </a:rPr>
                        <a:t> </a:t>
                      </a:r>
                      <a:r>
                        <a:rPr lang="en-US" sz="1550">
                          <a:latin typeface="Arial"/>
                          <a:cs typeface="Arial"/>
                        </a:rPr>
                        <a:t>Goals</a:t>
                      </a:r>
                      <a:r>
                        <a:rPr lang="en-US" sz="1550" spc="90">
                          <a:latin typeface="Arial"/>
                          <a:cs typeface="Arial"/>
                        </a:rPr>
                        <a:t> </a:t>
                      </a:r>
                      <a:r>
                        <a:rPr lang="en-US" sz="1550">
                          <a:latin typeface="Arial"/>
                          <a:cs typeface="Arial"/>
                        </a:rPr>
                        <a:t>and</a:t>
                      </a:r>
                      <a:r>
                        <a:rPr lang="en-US" sz="1550" spc="100">
                          <a:latin typeface="Arial"/>
                          <a:cs typeface="Arial"/>
                        </a:rPr>
                        <a:t> </a:t>
                      </a:r>
                      <a:r>
                        <a:rPr lang="en-US" sz="1550">
                          <a:latin typeface="Arial"/>
                          <a:cs typeface="Arial"/>
                        </a:rPr>
                        <a:t>Objectives</a:t>
                      </a:r>
                      <a:r>
                        <a:rPr lang="en-US" sz="1550" spc="90">
                          <a:latin typeface="Arial"/>
                          <a:cs typeface="Arial"/>
                        </a:rPr>
                        <a:t> </a:t>
                      </a:r>
                      <a:r>
                        <a:rPr lang="en-US" sz="1550">
                          <a:latin typeface="Arial"/>
                          <a:cs typeface="Arial"/>
                        </a:rPr>
                        <a:t>of</a:t>
                      </a:r>
                      <a:r>
                        <a:rPr lang="en-US" sz="1550" spc="155">
                          <a:latin typeface="Arial"/>
                          <a:cs typeface="Arial"/>
                        </a:rPr>
                        <a:t> </a:t>
                      </a:r>
                      <a:r>
                        <a:rPr lang="en-US" sz="1550">
                          <a:latin typeface="Arial"/>
                          <a:cs typeface="Arial"/>
                        </a:rPr>
                        <a:t>this</a:t>
                      </a:r>
                      <a:r>
                        <a:rPr lang="en-US" sz="1550" spc="90">
                          <a:latin typeface="Arial"/>
                          <a:cs typeface="Arial"/>
                        </a:rPr>
                        <a:t> </a:t>
                      </a:r>
                      <a:r>
                        <a:rPr lang="en-US" sz="1550">
                          <a:latin typeface="Arial"/>
                          <a:cs typeface="Arial"/>
                        </a:rPr>
                        <a:t>position</a:t>
                      </a:r>
                      <a:r>
                        <a:rPr lang="en-US" sz="1550" spc="100">
                          <a:latin typeface="Arial"/>
                          <a:cs typeface="Arial"/>
                        </a:rPr>
                        <a:t> </a:t>
                      </a:r>
                      <a:r>
                        <a:rPr lang="en-US" sz="1550">
                          <a:latin typeface="Arial"/>
                          <a:cs typeface="Arial"/>
                        </a:rPr>
                        <a:t>and</a:t>
                      </a:r>
                      <a:r>
                        <a:rPr lang="en-US" sz="1550" spc="105">
                          <a:latin typeface="Arial"/>
                          <a:cs typeface="Arial"/>
                        </a:rPr>
                        <a:t> </a:t>
                      </a:r>
                      <a:r>
                        <a:rPr lang="en-US" sz="1550">
                          <a:latin typeface="Arial"/>
                          <a:cs typeface="Arial"/>
                        </a:rPr>
                        <a:t>the</a:t>
                      </a:r>
                      <a:r>
                        <a:rPr lang="en-US" sz="1550" spc="65">
                          <a:latin typeface="Arial"/>
                          <a:cs typeface="Arial"/>
                        </a:rPr>
                        <a:t> </a:t>
                      </a:r>
                      <a:r>
                        <a:rPr lang="en-US" sz="1550" spc="-10">
                          <a:latin typeface="Arial"/>
                          <a:cs typeface="Arial"/>
                        </a:rPr>
                        <a:t>supporting committees:</a:t>
                      </a:r>
                      <a:endParaRPr lang="en-US" sz="1550">
                        <a:latin typeface="Arial"/>
                        <a:cs typeface="Arial"/>
                      </a:endParaRPr>
                    </a:p>
                  </a:txBody>
                  <a:tcPr marL="0" marR="0" marT="9207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5">
                  <a:txBody>
                    <a:bodyPr/>
                    <a:lstStyle/>
                    <a:p>
                      <a:pPr>
                        <a:lnSpc>
                          <a:spcPct val="100000"/>
                        </a:lnSpc>
                      </a:pPr>
                      <a:endParaRPr lang="en-US" sz="17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6"/>
                  </a:ext>
                </a:extLst>
              </a:tr>
              <a:tr h="337185">
                <a:tc gridSpan="6">
                  <a:txBody>
                    <a:bodyPr/>
                    <a:lstStyle/>
                    <a:p>
                      <a:pPr>
                        <a:lnSpc>
                          <a:spcPct val="100000"/>
                        </a:lnSpc>
                      </a:pPr>
                      <a:endParaRPr lang="en-US" sz="17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00AFE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7"/>
                  </a:ext>
                </a:extLst>
              </a:tr>
              <a:tr h="390525">
                <a:tc>
                  <a:txBody>
                    <a:bodyPr/>
                    <a:lstStyle/>
                    <a:p>
                      <a:pPr marL="7620">
                        <a:lnSpc>
                          <a:spcPct val="100000"/>
                        </a:lnSpc>
                        <a:spcBef>
                          <a:spcPts val="600"/>
                        </a:spcBef>
                      </a:pPr>
                      <a:r>
                        <a:rPr lang="en-US" sz="1550">
                          <a:latin typeface="Arial"/>
                          <a:cs typeface="Arial"/>
                        </a:rPr>
                        <a:t>Successful</a:t>
                      </a:r>
                      <a:r>
                        <a:rPr lang="en-US" sz="1550" spc="65">
                          <a:latin typeface="Arial"/>
                          <a:cs typeface="Arial"/>
                        </a:rPr>
                        <a:t> </a:t>
                      </a:r>
                      <a:r>
                        <a:rPr lang="en-US" sz="1550">
                          <a:latin typeface="Arial"/>
                          <a:cs typeface="Arial"/>
                        </a:rPr>
                        <a:t>Processes</a:t>
                      </a:r>
                      <a:r>
                        <a:rPr lang="en-US" sz="1550" spc="135">
                          <a:latin typeface="Arial"/>
                          <a:cs typeface="Arial"/>
                        </a:rPr>
                        <a:t> </a:t>
                      </a:r>
                      <a:r>
                        <a:rPr lang="en-US" sz="1550">
                          <a:latin typeface="Arial"/>
                          <a:cs typeface="Arial"/>
                        </a:rPr>
                        <a:t>which</a:t>
                      </a:r>
                      <a:r>
                        <a:rPr lang="en-US" sz="1550" spc="150">
                          <a:latin typeface="Arial"/>
                          <a:cs typeface="Arial"/>
                        </a:rPr>
                        <a:t> </a:t>
                      </a:r>
                      <a:r>
                        <a:rPr lang="en-US" sz="1550">
                          <a:latin typeface="Arial"/>
                          <a:cs typeface="Arial"/>
                        </a:rPr>
                        <a:t>should</a:t>
                      </a:r>
                      <a:r>
                        <a:rPr lang="en-US" sz="1550" spc="150">
                          <a:latin typeface="Arial"/>
                          <a:cs typeface="Arial"/>
                        </a:rPr>
                        <a:t> </a:t>
                      </a:r>
                      <a:r>
                        <a:rPr lang="en-US" sz="1550">
                          <a:latin typeface="Arial"/>
                          <a:cs typeface="Arial"/>
                        </a:rPr>
                        <a:t>be</a:t>
                      </a:r>
                      <a:r>
                        <a:rPr lang="en-US" sz="1550" spc="210">
                          <a:latin typeface="Arial"/>
                          <a:cs typeface="Arial"/>
                        </a:rPr>
                        <a:t> </a:t>
                      </a:r>
                      <a:r>
                        <a:rPr lang="en-US" sz="1550" spc="-10">
                          <a:latin typeface="Arial"/>
                          <a:cs typeface="Arial"/>
                        </a:rPr>
                        <a:t>continued:</a:t>
                      </a:r>
                      <a:endParaRPr lang="en-US" sz="1550">
                        <a:latin typeface="Arial"/>
                        <a:cs typeface="Arial"/>
                      </a:endParaRPr>
                    </a:p>
                  </a:txBody>
                  <a:tcPr marL="0" marR="0" marT="7620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5">
                  <a:txBody>
                    <a:bodyPr/>
                    <a:lstStyle/>
                    <a:p>
                      <a:pPr>
                        <a:lnSpc>
                          <a:spcPct val="100000"/>
                        </a:lnSpc>
                      </a:pPr>
                      <a:endParaRPr lang="en-US" sz="17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8"/>
                  </a:ext>
                </a:extLst>
              </a:tr>
              <a:tr h="337185">
                <a:tc gridSpan="6">
                  <a:txBody>
                    <a:bodyPr/>
                    <a:lstStyle/>
                    <a:p>
                      <a:pPr>
                        <a:lnSpc>
                          <a:spcPct val="100000"/>
                        </a:lnSpc>
                      </a:pPr>
                      <a:endParaRPr lang="en-US" sz="17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00AFE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9"/>
                  </a:ext>
                </a:extLst>
              </a:tr>
              <a:tr h="521970">
                <a:tc>
                  <a:txBody>
                    <a:bodyPr/>
                    <a:lstStyle/>
                    <a:p>
                      <a:pPr marL="7620">
                        <a:lnSpc>
                          <a:spcPct val="100000"/>
                        </a:lnSpc>
                        <a:spcBef>
                          <a:spcPts val="1120"/>
                        </a:spcBef>
                      </a:pPr>
                      <a:r>
                        <a:rPr lang="en-US" sz="1550">
                          <a:latin typeface="Arial"/>
                          <a:cs typeface="Arial"/>
                        </a:rPr>
                        <a:t>Challenges</a:t>
                      </a:r>
                      <a:r>
                        <a:rPr lang="en-US" sz="1550" spc="85">
                          <a:latin typeface="Arial"/>
                          <a:cs typeface="Arial"/>
                        </a:rPr>
                        <a:t> </a:t>
                      </a:r>
                      <a:r>
                        <a:rPr lang="en-US" sz="1550">
                          <a:latin typeface="Arial"/>
                          <a:cs typeface="Arial"/>
                        </a:rPr>
                        <a:t>Faced</a:t>
                      </a:r>
                      <a:r>
                        <a:rPr lang="en-US" sz="1550" spc="110">
                          <a:latin typeface="Arial"/>
                          <a:cs typeface="Arial"/>
                        </a:rPr>
                        <a:t> </a:t>
                      </a:r>
                      <a:r>
                        <a:rPr lang="en-US" sz="1550">
                          <a:latin typeface="Arial"/>
                          <a:cs typeface="Arial"/>
                        </a:rPr>
                        <a:t>by</a:t>
                      </a:r>
                      <a:r>
                        <a:rPr lang="en-US" sz="1550" spc="65">
                          <a:latin typeface="Arial"/>
                          <a:cs typeface="Arial"/>
                        </a:rPr>
                        <a:t> </a:t>
                      </a:r>
                      <a:r>
                        <a:rPr lang="en-US" sz="1550">
                          <a:latin typeface="Arial"/>
                          <a:cs typeface="Arial"/>
                        </a:rPr>
                        <a:t>the</a:t>
                      </a:r>
                      <a:r>
                        <a:rPr lang="en-US" sz="1550" spc="70">
                          <a:latin typeface="Arial"/>
                          <a:cs typeface="Arial"/>
                        </a:rPr>
                        <a:t> </a:t>
                      </a:r>
                      <a:r>
                        <a:rPr lang="en-US" sz="1550">
                          <a:latin typeface="Arial"/>
                          <a:cs typeface="Arial"/>
                        </a:rPr>
                        <a:t>VP</a:t>
                      </a:r>
                      <a:r>
                        <a:rPr lang="en-US" sz="1550" spc="125">
                          <a:latin typeface="Arial"/>
                          <a:cs typeface="Arial"/>
                        </a:rPr>
                        <a:t> </a:t>
                      </a:r>
                      <a:r>
                        <a:rPr lang="en-US" sz="1550">
                          <a:latin typeface="Arial"/>
                          <a:cs typeface="Arial"/>
                        </a:rPr>
                        <a:t>Finance</a:t>
                      </a:r>
                      <a:r>
                        <a:rPr lang="en-US" sz="1550" spc="160">
                          <a:latin typeface="Arial"/>
                          <a:cs typeface="Arial"/>
                        </a:rPr>
                        <a:t> </a:t>
                      </a:r>
                      <a:r>
                        <a:rPr lang="en-US" sz="1550">
                          <a:latin typeface="Arial"/>
                          <a:cs typeface="Arial"/>
                        </a:rPr>
                        <a:t>and</a:t>
                      </a:r>
                      <a:r>
                        <a:rPr lang="en-US" sz="1550" spc="100">
                          <a:latin typeface="Arial"/>
                          <a:cs typeface="Arial"/>
                        </a:rPr>
                        <a:t> </a:t>
                      </a:r>
                      <a:r>
                        <a:rPr lang="en-US" sz="1550">
                          <a:latin typeface="Arial"/>
                          <a:cs typeface="Arial"/>
                        </a:rPr>
                        <a:t>Executive</a:t>
                      </a:r>
                      <a:r>
                        <a:rPr lang="en-US" sz="1550" spc="75">
                          <a:latin typeface="Arial"/>
                          <a:cs typeface="Arial"/>
                        </a:rPr>
                        <a:t> </a:t>
                      </a:r>
                      <a:r>
                        <a:rPr lang="en-US" sz="1550" spc="-10">
                          <a:latin typeface="Arial"/>
                          <a:cs typeface="Arial"/>
                        </a:rPr>
                        <a:t>Committee:</a:t>
                      </a:r>
                      <a:endParaRPr lang="en-US" sz="1550">
                        <a:latin typeface="Arial"/>
                        <a:cs typeface="Arial"/>
                      </a:endParaRPr>
                    </a:p>
                  </a:txBody>
                  <a:tcPr marL="0" marR="0" marT="14224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5">
                  <a:txBody>
                    <a:bodyPr/>
                    <a:lstStyle/>
                    <a:p>
                      <a:pPr>
                        <a:lnSpc>
                          <a:spcPct val="100000"/>
                        </a:lnSpc>
                      </a:pPr>
                      <a:endParaRPr lang="en-US" sz="17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0"/>
                  </a:ext>
                </a:extLst>
              </a:tr>
              <a:tr h="337185">
                <a:tc gridSpan="6">
                  <a:txBody>
                    <a:bodyPr/>
                    <a:lstStyle/>
                    <a:p>
                      <a:pPr>
                        <a:lnSpc>
                          <a:spcPct val="100000"/>
                        </a:lnSpc>
                      </a:pPr>
                      <a:endParaRPr lang="en-US" sz="17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00AFE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1"/>
                  </a:ext>
                </a:extLst>
              </a:tr>
              <a:tr h="337185">
                <a:tc>
                  <a:txBody>
                    <a:bodyPr/>
                    <a:lstStyle/>
                    <a:p>
                      <a:pPr marL="7620">
                        <a:lnSpc>
                          <a:spcPct val="100000"/>
                        </a:lnSpc>
                        <a:spcBef>
                          <a:spcPts val="400"/>
                        </a:spcBef>
                      </a:pPr>
                      <a:r>
                        <a:rPr lang="en-US" sz="1550">
                          <a:latin typeface="Arial"/>
                          <a:cs typeface="Arial"/>
                        </a:rPr>
                        <a:t>Action</a:t>
                      </a:r>
                      <a:r>
                        <a:rPr lang="en-US" sz="1550" spc="175">
                          <a:latin typeface="Arial"/>
                          <a:cs typeface="Arial"/>
                        </a:rPr>
                        <a:t> </a:t>
                      </a:r>
                      <a:r>
                        <a:rPr lang="en-US" sz="1550">
                          <a:latin typeface="Arial"/>
                          <a:cs typeface="Arial"/>
                        </a:rPr>
                        <a:t>Items/Pending</a:t>
                      </a:r>
                      <a:r>
                        <a:rPr lang="en-US" sz="1550" spc="195">
                          <a:latin typeface="Arial"/>
                          <a:cs typeface="Arial"/>
                        </a:rPr>
                        <a:t> </a:t>
                      </a:r>
                      <a:r>
                        <a:rPr lang="en-US" sz="1550" spc="-10">
                          <a:latin typeface="Arial"/>
                          <a:cs typeface="Arial"/>
                        </a:rPr>
                        <a:t>Issues:</a:t>
                      </a:r>
                      <a:endParaRPr lang="en-US" sz="1550">
                        <a:latin typeface="Arial"/>
                        <a:cs typeface="Arial"/>
                      </a:endParaRPr>
                    </a:p>
                  </a:txBody>
                  <a:tcPr marL="0" marR="0" marT="5080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5">
                  <a:txBody>
                    <a:bodyPr/>
                    <a:lstStyle/>
                    <a:p>
                      <a:pPr>
                        <a:lnSpc>
                          <a:spcPct val="100000"/>
                        </a:lnSpc>
                      </a:pPr>
                      <a:endParaRPr lang="en-US" sz="17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2"/>
                  </a:ext>
                </a:extLst>
              </a:tr>
              <a:tr h="337185">
                <a:tc gridSpan="6">
                  <a:txBody>
                    <a:bodyPr/>
                    <a:lstStyle/>
                    <a:p>
                      <a:pPr>
                        <a:lnSpc>
                          <a:spcPct val="100000"/>
                        </a:lnSpc>
                      </a:pPr>
                      <a:endParaRPr lang="en-US" sz="17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00AFE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3"/>
                  </a:ext>
                </a:extLst>
              </a:tr>
              <a:tr h="673735">
                <a:tc>
                  <a:txBody>
                    <a:bodyPr/>
                    <a:lstStyle/>
                    <a:p>
                      <a:pPr marL="7620" marR="478790">
                        <a:lnSpc>
                          <a:spcPct val="100899"/>
                        </a:lnSpc>
                        <a:spcBef>
                          <a:spcPts val="755"/>
                        </a:spcBef>
                      </a:pPr>
                      <a:r>
                        <a:rPr lang="en-US" sz="1550">
                          <a:latin typeface="Arial"/>
                          <a:cs typeface="Arial"/>
                        </a:rPr>
                        <a:t>Recommendations</a:t>
                      </a:r>
                      <a:r>
                        <a:rPr lang="en-US" sz="1550" spc="125">
                          <a:latin typeface="Arial"/>
                          <a:cs typeface="Arial"/>
                        </a:rPr>
                        <a:t> </a:t>
                      </a:r>
                      <a:r>
                        <a:rPr lang="en-US" sz="1550">
                          <a:latin typeface="Arial"/>
                          <a:cs typeface="Arial"/>
                        </a:rPr>
                        <a:t>of</a:t>
                      </a:r>
                      <a:r>
                        <a:rPr lang="en-US" sz="1550" spc="100">
                          <a:latin typeface="Arial"/>
                          <a:cs typeface="Arial"/>
                        </a:rPr>
                        <a:t> </a:t>
                      </a:r>
                      <a:r>
                        <a:rPr lang="en-US" sz="1550">
                          <a:latin typeface="Arial"/>
                          <a:cs typeface="Arial"/>
                        </a:rPr>
                        <a:t>ways</a:t>
                      </a:r>
                      <a:r>
                        <a:rPr lang="en-US" sz="1550" spc="125">
                          <a:latin typeface="Arial"/>
                          <a:cs typeface="Arial"/>
                        </a:rPr>
                        <a:t> </a:t>
                      </a:r>
                      <a:r>
                        <a:rPr lang="en-US" sz="1550">
                          <a:latin typeface="Arial"/>
                          <a:cs typeface="Arial"/>
                        </a:rPr>
                        <a:t>to</a:t>
                      </a:r>
                      <a:r>
                        <a:rPr lang="en-US" sz="1550" spc="130">
                          <a:latin typeface="Arial"/>
                          <a:cs typeface="Arial"/>
                        </a:rPr>
                        <a:t> </a:t>
                      </a:r>
                      <a:r>
                        <a:rPr lang="en-US" sz="1550">
                          <a:latin typeface="Arial"/>
                          <a:cs typeface="Arial"/>
                        </a:rPr>
                        <a:t>support</a:t>
                      </a:r>
                      <a:r>
                        <a:rPr lang="en-US" sz="1550" spc="140">
                          <a:latin typeface="Arial"/>
                          <a:cs typeface="Arial"/>
                        </a:rPr>
                        <a:t> </a:t>
                      </a:r>
                      <a:r>
                        <a:rPr lang="en-US" sz="1550">
                          <a:latin typeface="Arial"/>
                          <a:cs typeface="Arial"/>
                        </a:rPr>
                        <a:t>or</a:t>
                      </a:r>
                      <a:r>
                        <a:rPr lang="en-US" sz="1550" spc="110">
                          <a:latin typeface="Arial"/>
                          <a:cs typeface="Arial"/>
                        </a:rPr>
                        <a:t> </a:t>
                      </a:r>
                      <a:r>
                        <a:rPr lang="en-US" sz="1550">
                          <a:latin typeface="Arial"/>
                          <a:cs typeface="Arial"/>
                        </a:rPr>
                        <a:t>streamline</a:t>
                      </a:r>
                      <a:r>
                        <a:rPr lang="en-US" sz="1550" spc="95">
                          <a:latin typeface="Arial"/>
                          <a:cs typeface="Arial"/>
                        </a:rPr>
                        <a:t> </a:t>
                      </a:r>
                      <a:r>
                        <a:rPr lang="en-US" sz="1550" spc="-10">
                          <a:latin typeface="Arial"/>
                          <a:cs typeface="Arial"/>
                        </a:rPr>
                        <a:t>current </a:t>
                      </a:r>
                      <a:r>
                        <a:rPr lang="en-US" sz="1550">
                          <a:latin typeface="Arial"/>
                          <a:cs typeface="Arial"/>
                        </a:rPr>
                        <a:t>challenges</a:t>
                      </a:r>
                      <a:r>
                        <a:rPr lang="en-US" sz="1550" spc="125">
                          <a:latin typeface="Arial"/>
                          <a:cs typeface="Arial"/>
                        </a:rPr>
                        <a:t> </a:t>
                      </a:r>
                      <a:r>
                        <a:rPr lang="en-US" sz="1550">
                          <a:latin typeface="Arial"/>
                          <a:cs typeface="Arial"/>
                        </a:rPr>
                        <a:t>and</a:t>
                      </a:r>
                      <a:r>
                        <a:rPr lang="en-US" sz="1550" spc="150">
                          <a:latin typeface="Arial"/>
                          <a:cs typeface="Arial"/>
                        </a:rPr>
                        <a:t> </a:t>
                      </a:r>
                      <a:r>
                        <a:rPr lang="en-US" sz="1550">
                          <a:latin typeface="Arial"/>
                          <a:cs typeface="Arial"/>
                        </a:rPr>
                        <a:t>pending</a:t>
                      </a:r>
                      <a:r>
                        <a:rPr lang="en-US" sz="1550" spc="165">
                          <a:latin typeface="Arial"/>
                          <a:cs typeface="Arial"/>
                        </a:rPr>
                        <a:t> </a:t>
                      </a:r>
                      <a:r>
                        <a:rPr lang="en-US" sz="1550" spc="-10">
                          <a:latin typeface="Arial"/>
                          <a:cs typeface="Arial"/>
                        </a:rPr>
                        <a:t>issues:</a:t>
                      </a:r>
                      <a:endParaRPr lang="en-US" sz="1550">
                        <a:latin typeface="Arial"/>
                        <a:cs typeface="Arial"/>
                      </a:endParaRPr>
                    </a:p>
                  </a:txBody>
                  <a:tcPr marL="0" marR="0" marT="9588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gridSpan="5">
                  <a:txBody>
                    <a:bodyPr/>
                    <a:lstStyle/>
                    <a:p>
                      <a:pPr>
                        <a:lnSpc>
                          <a:spcPct val="100000"/>
                        </a:lnSpc>
                      </a:pPr>
                      <a:endParaRPr lang="en-US" sz="17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4"/>
                  </a:ext>
                </a:extLst>
              </a:tr>
              <a:tr h="337185">
                <a:tc gridSpan="6">
                  <a:txBody>
                    <a:bodyPr/>
                    <a:lstStyle/>
                    <a:p>
                      <a:pPr>
                        <a:lnSpc>
                          <a:spcPct val="100000"/>
                        </a:lnSpc>
                      </a:pPr>
                      <a:endParaRPr lang="en-US" sz="1700">
                        <a:latin typeface="Arial"/>
                        <a:cs typeface="Arial"/>
                      </a:endParaRPr>
                    </a:p>
                  </a:txBody>
                  <a:tcPr marL="0" marR="0" marT="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solidFill>
                      <a:srgbClr val="00AFE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5"/>
                  </a:ext>
                </a:extLst>
              </a:tr>
              <a:tr h="337185">
                <a:tc gridSpan="6">
                  <a:txBody>
                    <a:bodyPr/>
                    <a:lstStyle/>
                    <a:p>
                      <a:pPr algn="ctr">
                        <a:lnSpc>
                          <a:spcPct val="100000"/>
                        </a:lnSpc>
                        <a:spcBef>
                          <a:spcPts val="380"/>
                        </a:spcBef>
                      </a:pPr>
                      <a:r>
                        <a:rPr lang="en-US" sz="1550">
                          <a:latin typeface="Arial"/>
                          <a:cs typeface="Arial"/>
                        </a:rPr>
                        <a:t>Predecessor</a:t>
                      </a:r>
                      <a:r>
                        <a:rPr lang="en-US" sz="1550" spc="180">
                          <a:latin typeface="Arial"/>
                          <a:cs typeface="Arial"/>
                        </a:rPr>
                        <a:t> </a:t>
                      </a:r>
                      <a:r>
                        <a:rPr lang="en-US" sz="1550">
                          <a:latin typeface="Arial"/>
                          <a:cs typeface="Arial"/>
                        </a:rPr>
                        <a:t>to</a:t>
                      </a:r>
                      <a:r>
                        <a:rPr lang="en-US" sz="1550" spc="105">
                          <a:latin typeface="Arial"/>
                          <a:cs typeface="Arial"/>
                        </a:rPr>
                        <a:t> </a:t>
                      </a:r>
                      <a:r>
                        <a:rPr lang="en-US" sz="1550">
                          <a:latin typeface="Arial"/>
                          <a:cs typeface="Arial"/>
                        </a:rPr>
                        <a:t>provide</a:t>
                      </a:r>
                      <a:r>
                        <a:rPr lang="en-US" sz="1550" spc="170">
                          <a:latin typeface="Arial"/>
                          <a:cs typeface="Arial"/>
                        </a:rPr>
                        <a:t> </a:t>
                      </a:r>
                      <a:r>
                        <a:rPr lang="en-US" sz="1550">
                          <a:latin typeface="Arial"/>
                          <a:cs typeface="Arial"/>
                        </a:rPr>
                        <a:t>the</a:t>
                      </a:r>
                      <a:r>
                        <a:rPr lang="en-US" sz="1550" spc="70">
                          <a:latin typeface="Arial"/>
                          <a:cs typeface="Arial"/>
                        </a:rPr>
                        <a:t> </a:t>
                      </a:r>
                      <a:r>
                        <a:rPr lang="en-US" sz="1550">
                          <a:latin typeface="Arial"/>
                          <a:cs typeface="Arial"/>
                        </a:rPr>
                        <a:t>following</a:t>
                      </a:r>
                      <a:r>
                        <a:rPr lang="en-US" sz="1550" spc="125">
                          <a:latin typeface="Arial"/>
                          <a:cs typeface="Arial"/>
                        </a:rPr>
                        <a:t> </a:t>
                      </a:r>
                      <a:r>
                        <a:rPr lang="en-US" sz="1550">
                          <a:latin typeface="Arial"/>
                          <a:cs typeface="Arial"/>
                        </a:rPr>
                        <a:t>supporting</a:t>
                      </a:r>
                      <a:r>
                        <a:rPr lang="en-US" sz="1550" spc="125">
                          <a:latin typeface="Arial"/>
                          <a:cs typeface="Arial"/>
                        </a:rPr>
                        <a:t> </a:t>
                      </a:r>
                      <a:r>
                        <a:rPr lang="en-US" sz="1550" spc="-10">
                          <a:latin typeface="Arial"/>
                          <a:cs typeface="Arial"/>
                        </a:rPr>
                        <a:t>documents:</a:t>
                      </a:r>
                      <a:endParaRPr lang="en-US" sz="1550">
                        <a:latin typeface="Arial"/>
                        <a:cs typeface="Arial"/>
                      </a:endParaRPr>
                    </a:p>
                  </a:txBody>
                  <a:tcPr marL="0" marR="0" marT="4826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6"/>
                  </a:ext>
                </a:extLst>
              </a:tr>
              <a:tr h="337185">
                <a:tc gridSpan="6">
                  <a:txBody>
                    <a:bodyPr/>
                    <a:lstStyle/>
                    <a:p>
                      <a:pPr marL="93345">
                        <a:lnSpc>
                          <a:spcPct val="100000"/>
                        </a:lnSpc>
                        <a:spcBef>
                          <a:spcPts val="380"/>
                        </a:spcBef>
                      </a:pPr>
                      <a:r>
                        <a:rPr sz="1550">
                          <a:latin typeface="Arial"/>
                          <a:cs typeface="Arial"/>
                        </a:rPr>
                        <a:t>Support</a:t>
                      </a:r>
                      <a:r>
                        <a:rPr sz="1550" spc="100">
                          <a:latin typeface="Arial"/>
                          <a:cs typeface="Arial"/>
                        </a:rPr>
                        <a:t> </a:t>
                      </a:r>
                      <a:r>
                        <a:rPr sz="1550">
                          <a:latin typeface="Arial"/>
                          <a:cs typeface="Arial"/>
                        </a:rPr>
                        <a:t>Committee</a:t>
                      </a:r>
                      <a:r>
                        <a:rPr sz="1550" spc="110">
                          <a:latin typeface="Arial"/>
                          <a:cs typeface="Arial"/>
                        </a:rPr>
                        <a:t> </a:t>
                      </a:r>
                      <a:r>
                        <a:rPr sz="1550">
                          <a:latin typeface="Arial"/>
                          <a:cs typeface="Arial"/>
                        </a:rPr>
                        <a:t>chairs</a:t>
                      </a:r>
                      <a:r>
                        <a:rPr sz="1550" spc="130">
                          <a:latin typeface="Arial"/>
                          <a:cs typeface="Arial"/>
                        </a:rPr>
                        <a:t> </a:t>
                      </a:r>
                      <a:r>
                        <a:rPr sz="1550">
                          <a:latin typeface="Arial"/>
                          <a:cs typeface="Arial"/>
                        </a:rPr>
                        <a:t>list</a:t>
                      </a:r>
                      <a:r>
                        <a:rPr sz="1550" spc="100">
                          <a:latin typeface="Arial"/>
                          <a:cs typeface="Arial"/>
                        </a:rPr>
                        <a:t> </a:t>
                      </a:r>
                      <a:r>
                        <a:rPr sz="1550">
                          <a:latin typeface="Arial"/>
                          <a:cs typeface="Arial"/>
                        </a:rPr>
                        <a:t>with</a:t>
                      </a:r>
                      <a:r>
                        <a:rPr sz="1550" spc="114">
                          <a:latin typeface="Arial"/>
                          <a:cs typeface="Arial"/>
                        </a:rPr>
                        <a:t> </a:t>
                      </a:r>
                      <a:r>
                        <a:rPr sz="1550">
                          <a:latin typeface="Arial"/>
                          <a:cs typeface="Arial"/>
                        </a:rPr>
                        <a:t>contact</a:t>
                      </a:r>
                      <a:r>
                        <a:rPr sz="1550" spc="100">
                          <a:latin typeface="Arial"/>
                          <a:cs typeface="Arial"/>
                        </a:rPr>
                        <a:t> </a:t>
                      </a:r>
                      <a:r>
                        <a:rPr sz="1550" spc="-10">
                          <a:latin typeface="Arial"/>
                          <a:cs typeface="Arial"/>
                        </a:rPr>
                        <a:t>information</a:t>
                      </a:r>
                      <a:endParaRPr sz="1550">
                        <a:latin typeface="Arial"/>
                        <a:cs typeface="Arial"/>
                      </a:endParaRPr>
                    </a:p>
                  </a:txBody>
                  <a:tcPr marL="0" marR="0" marT="4826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7"/>
                  </a:ext>
                </a:extLst>
              </a:tr>
              <a:tr h="360680">
                <a:tc gridSpan="6">
                  <a:txBody>
                    <a:bodyPr/>
                    <a:lstStyle/>
                    <a:p>
                      <a:pPr marL="93345">
                        <a:lnSpc>
                          <a:spcPct val="100000"/>
                        </a:lnSpc>
                        <a:spcBef>
                          <a:spcPts val="475"/>
                        </a:spcBef>
                      </a:pPr>
                      <a:r>
                        <a:rPr sz="1550">
                          <a:latin typeface="Arial"/>
                          <a:cs typeface="Arial"/>
                        </a:rPr>
                        <a:t>Description</a:t>
                      </a:r>
                      <a:r>
                        <a:rPr sz="1550" spc="130">
                          <a:latin typeface="Arial"/>
                          <a:cs typeface="Arial"/>
                        </a:rPr>
                        <a:t> </a:t>
                      </a:r>
                      <a:r>
                        <a:rPr sz="1550">
                          <a:latin typeface="Arial"/>
                          <a:cs typeface="Arial"/>
                        </a:rPr>
                        <a:t>of</a:t>
                      </a:r>
                      <a:r>
                        <a:rPr sz="1550" spc="125">
                          <a:latin typeface="Arial"/>
                          <a:cs typeface="Arial"/>
                        </a:rPr>
                        <a:t> </a:t>
                      </a:r>
                      <a:r>
                        <a:rPr sz="1550">
                          <a:latin typeface="Arial"/>
                          <a:cs typeface="Arial"/>
                        </a:rPr>
                        <a:t>all</a:t>
                      </a:r>
                      <a:r>
                        <a:rPr sz="1550" spc="140">
                          <a:latin typeface="Arial"/>
                          <a:cs typeface="Arial"/>
                        </a:rPr>
                        <a:t> </a:t>
                      </a:r>
                      <a:r>
                        <a:rPr sz="1550">
                          <a:latin typeface="Arial"/>
                          <a:cs typeface="Arial"/>
                        </a:rPr>
                        <a:t>programs/initiatives</a:t>
                      </a:r>
                      <a:r>
                        <a:rPr sz="1550" spc="60">
                          <a:latin typeface="Arial"/>
                          <a:cs typeface="Arial"/>
                        </a:rPr>
                        <a:t> </a:t>
                      </a:r>
                      <a:r>
                        <a:rPr sz="1550">
                          <a:latin typeface="Arial"/>
                          <a:cs typeface="Arial"/>
                        </a:rPr>
                        <a:t>that</a:t>
                      </a:r>
                      <a:r>
                        <a:rPr sz="1550" spc="125">
                          <a:latin typeface="Arial"/>
                          <a:cs typeface="Arial"/>
                        </a:rPr>
                        <a:t> </a:t>
                      </a:r>
                      <a:r>
                        <a:rPr sz="1550">
                          <a:latin typeface="Arial"/>
                          <a:cs typeface="Arial"/>
                        </a:rPr>
                        <a:t>were</a:t>
                      </a:r>
                      <a:r>
                        <a:rPr sz="1550" spc="135">
                          <a:latin typeface="Arial"/>
                          <a:cs typeface="Arial"/>
                        </a:rPr>
                        <a:t> </a:t>
                      </a:r>
                      <a:r>
                        <a:rPr sz="1550">
                          <a:latin typeface="Arial"/>
                          <a:cs typeface="Arial"/>
                        </a:rPr>
                        <a:t>planned</a:t>
                      </a:r>
                      <a:r>
                        <a:rPr sz="1550" spc="135">
                          <a:latin typeface="Arial"/>
                          <a:cs typeface="Arial"/>
                        </a:rPr>
                        <a:t> </a:t>
                      </a:r>
                      <a:r>
                        <a:rPr sz="1550">
                          <a:latin typeface="Arial"/>
                          <a:cs typeface="Arial"/>
                        </a:rPr>
                        <a:t>by</a:t>
                      </a:r>
                      <a:r>
                        <a:rPr sz="1550" spc="60">
                          <a:latin typeface="Arial"/>
                          <a:cs typeface="Arial"/>
                        </a:rPr>
                        <a:t> </a:t>
                      </a:r>
                      <a:r>
                        <a:rPr sz="1550">
                          <a:latin typeface="Arial"/>
                          <a:cs typeface="Arial"/>
                        </a:rPr>
                        <a:t>the</a:t>
                      </a:r>
                      <a:r>
                        <a:rPr sz="1550" spc="135">
                          <a:latin typeface="Arial"/>
                          <a:cs typeface="Arial"/>
                        </a:rPr>
                        <a:t> </a:t>
                      </a:r>
                      <a:r>
                        <a:rPr sz="1550">
                          <a:latin typeface="Arial"/>
                          <a:cs typeface="Arial"/>
                        </a:rPr>
                        <a:t>reporting</a:t>
                      </a:r>
                      <a:r>
                        <a:rPr sz="1550" spc="135">
                          <a:latin typeface="Arial"/>
                          <a:cs typeface="Arial"/>
                        </a:rPr>
                        <a:t> </a:t>
                      </a:r>
                      <a:r>
                        <a:rPr sz="1550">
                          <a:latin typeface="Arial"/>
                          <a:cs typeface="Arial"/>
                        </a:rPr>
                        <a:t>committees</a:t>
                      </a:r>
                      <a:r>
                        <a:rPr sz="1550" spc="60">
                          <a:latin typeface="Arial"/>
                          <a:cs typeface="Arial"/>
                        </a:rPr>
                        <a:t> </a:t>
                      </a:r>
                      <a:r>
                        <a:rPr sz="1550">
                          <a:latin typeface="Arial"/>
                          <a:cs typeface="Arial"/>
                        </a:rPr>
                        <a:t>including</a:t>
                      </a:r>
                      <a:r>
                        <a:rPr sz="1550" spc="135">
                          <a:latin typeface="Arial"/>
                          <a:cs typeface="Arial"/>
                        </a:rPr>
                        <a:t> </a:t>
                      </a:r>
                      <a:r>
                        <a:rPr sz="1550">
                          <a:latin typeface="Arial"/>
                          <a:cs typeface="Arial"/>
                        </a:rPr>
                        <a:t>any</a:t>
                      </a:r>
                      <a:r>
                        <a:rPr sz="1550" spc="60">
                          <a:latin typeface="Arial"/>
                          <a:cs typeface="Arial"/>
                        </a:rPr>
                        <a:t> </a:t>
                      </a:r>
                      <a:r>
                        <a:rPr sz="1550">
                          <a:latin typeface="Arial"/>
                          <a:cs typeface="Arial"/>
                        </a:rPr>
                        <a:t>vendors/sponsors</a:t>
                      </a:r>
                      <a:r>
                        <a:rPr sz="1550" spc="155">
                          <a:latin typeface="Arial"/>
                          <a:cs typeface="Arial"/>
                        </a:rPr>
                        <a:t> </a:t>
                      </a:r>
                      <a:r>
                        <a:rPr sz="1550">
                          <a:latin typeface="Arial"/>
                          <a:cs typeface="Arial"/>
                        </a:rPr>
                        <a:t>that</a:t>
                      </a:r>
                      <a:r>
                        <a:rPr sz="1550" spc="120">
                          <a:latin typeface="Arial"/>
                          <a:cs typeface="Arial"/>
                        </a:rPr>
                        <a:t> </a:t>
                      </a:r>
                      <a:r>
                        <a:rPr sz="1550" spc="65">
                          <a:latin typeface="Arial"/>
                          <a:cs typeface="Arial"/>
                        </a:rPr>
                        <a:t>were</a:t>
                      </a:r>
                      <a:r>
                        <a:rPr sz="1550" spc="135">
                          <a:latin typeface="Arial"/>
                          <a:cs typeface="Arial"/>
                        </a:rPr>
                        <a:t> </a:t>
                      </a:r>
                      <a:r>
                        <a:rPr sz="1550" spc="-20">
                          <a:latin typeface="Arial"/>
                          <a:cs typeface="Arial"/>
                        </a:rPr>
                        <a:t>used</a:t>
                      </a:r>
                      <a:endParaRPr sz="1550">
                        <a:latin typeface="Arial"/>
                        <a:cs typeface="Arial"/>
                      </a:endParaRPr>
                    </a:p>
                  </a:txBody>
                  <a:tcPr marL="0" marR="0" marT="6032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8"/>
                  </a:ext>
                </a:extLst>
              </a:tr>
              <a:tr h="337185">
                <a:tc gridSpan="6">
                  <a:txBody>
                    <a:bodyPr/>
                    <a:lstStyle/>
                    <a:p>
                      <a:pPr marL="93345">
                        <a:lnSpc>
                          <a:spcPct val="100000"/>
                        </a:lnSpc>
                        <a:spcBef>
                          <a:spcPts val="385"/>
                        </a:spcBef>
                      </a:pPr>
                      <a:r>
                        <a:rPr sz="1550">
                          <a:latin typeface="Arial"/>
                          <a:cs typeface="Arial"/>
                        </a:rPr>
                        <a:t>Copies</a:t>
                      </a:r>
                      <a:r>
                        <a:rPr sz="1550" spc="30">
                          <a:latin typeface="Arial"/>
                          <a:cs typeface="Arial"/>
                        </a:rPr>
                        <a:t> </a:t>
                      </a:r>
                      <a:r>
                        <a:rPr sz="1550">
                          <a:latin typeface="Arial"/>
                          <a:cs typeface="Arial"/>
                        </a:rPr>
                        <a:t>of</a:t>
                      </a:r>
                      <a:r>
                        <a:rPr sz="1550" spc="95">
                          <a:latin typeface="Arial"/>
                          <a:cs typeface="Arial"/>
                        </a:rPr>
                        <a:t> </a:t>
                      </a:r>
                      <a:r>
                        <a:rPr sz="1550">
                          <a:latin typeface="Arial"/>
                          <a:cs typeface="Arial"/>
                        </a:rPr>
                        <a:t>all</a:t>
                      </a:r>
                      <a:r>
                        <a:rPr sz="1550" spc="25">
                          <a:latin typeface="Arial"/>
                          <a:cs typeface="Arial"/>
                        </a:rPr>
                        <a:t> </a:t>
                      </a:r>
                      <a:r>
                        <a:rPr sz="1550">
                          <a:latin typeface="Arial"/>
                          <a:cs typeface="Arial"/>
                        </a:rPr>
                        <a:t>meeting</a:t>
                      </a:r>
                      <a:r>
                        <a:rPr sz="1550" spc="100">
                          <a:latin typeface="Arial"/>
                          <a:cs typeface="Arial"/>
                        </a:rPr>
                        <a:t> </a:t>
                      </a:r>
                      <a:r>
                        <a:rPr sz="1550">
                          <a:latin typeface="Arial"/>
                          <a:cs typeface="Arial"/>
                        </a:rPr>
                        <a:t>notices</a:t>
                      </a:r>
                      <a:r>
                        <a:rPr sz="1550" spc="120">
                          <a:latin typeface="Arial"/>
                          <a:cs typeface="Arial"/>
                        </a:rPr>
                        <a:t> </a:t>
                      </a:r>
                      <a:r>
                        <a:rPr sz="1550">
                          <a:latin typeface="Arial"/>
                          <a:cs typeface="Arial"/>
                        </a:rPr>
                        <a:t>or</a:t>
                      </a:r>
                      <a:r>
                        <a:rPr sz="1550" spc="165">
                          <a:latin typeface="Arial"/>
                          <a:cs typeface="Arial"/>
                        </a:rPr>
                        <a:t> </a:t>
                      </a:r>
                      <a:r>
                        <a:rPr sz="1550">
                          <a:latin typeface="Arial"/>
                          <a:cs typeface="Arial"/>
                        </a:rPr>
                        <a:t>marketing</a:t>
                      </a:r>
                      <a:r>
                        <a:rPr sz="1550" spc="100">
                          <a:latin typeface="Arial"/>
                          <a:cs typeface="Arial"/>
                        </a:rPr>
                        <a:t> </a:t>
                      </a:r>
                      <a:r>
                        <a:rPr sz="1550" spc="-10">
                          <a:latin typeface="Arial"/>
                          <a:cs typeface="Arial"/>
                        </a:rPr>
                        <a:t>materials</a:t>
                      </a:r>
                      <a:endParaRPr sz="1550">
                        <a:latin typeface="Arial"/>
                        <a:cs typeface="Arial"/>
                      </a:endParaRPr>
                    </a:p>
                  </a:txBody>
                  <a:tcPr marL="0" marR="0" marT="48895"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19"/>
                  </a:ext>
                </a:extLst>
              </a:tr>
              <a:tr h="360680">
                <a:tc gridSpan="6">
                  <a:txBody>
                    <a:bodyPr/>
                    <a:lstStyle/>
                    <a:p>
                      <a:pPr marL="93345">
                        <a:lnSpc>
                          <a:spcPct val="100000"/>
                        </a:lnSpc>
                        <a:spcBef>
                          <a:spcPts val="480"/>
                        </a:spcBef>
                      </a:pPr>
                      <a:r>
                        <a:rPr sz="1550" dirty="0">
                          <a:latin typeface="Arial"/>
                          <a:cs typeface="Arial"/>
                        </a:rPr>
                        <a:t>Any</a:t>
                      </a:r>
                      <a:r>
                        <a:rPr sz="1550" spc="100" dirty="0">
                          <a:latin typeface="Arial"/>
                          <a:cs typeface="Arial"/>
                        </a:rPr>
                        <a:t> </a:t>
                      </a:r>
                      <a:r>
                        <a:rPr sz="1550" dirty="0">
                          <a:latin typeface="Arial"/>
                          <a:cs typeface="Arial"/>
                        </a:rPr>
                        <a:t>other</a:t>
                      </a:r>
                      <a:r>
                        <a:rPr sz="1550" spc="70" dirty="0">
                          <a:latin typeface="Arial"/>
                          <a:cs typeface="Arial"/>
                        </a:rPr>
                        <a:t> </a:t>
                      </a:r>
                      <a:r>
                        <a:rPr sz="1550" dirty="0">
                          <a:latin typeface="Arial"/>
                          <a:cs typeface="Arial"/>
                        </a:rPr>
                        <a:t>materials</a:t>
                      </a:r>
                      <a:r>
                        <a:rPr sz="1550" spc="105" dirty="0">
                          <a:latin typeface="Arial"/>
                          <a:cs typeface="Arial"/>
                        </a:rPr>
                        <a:t> </a:t>
                      </a:r>
                      <a:r>
                        <a:rPr sz="1550" dirty="0">
                          <a:latin typeface="Arial"/>
                          <a:cs typeface="Arial"/>
                        </a:rPr>
                        <a:t>that</a:t>
                      </a:r>
                      <a:r>
                        <a:rPr sz="1550" spc="75" dirty="0">
                          <a:latin typeface="Arial"/>
                          <a:cs typeface="Arial"/>
                        </a:rPr>
                        <a:t> </a:t>
                      </a:r>
                      <a:r>
                        <a:rPr sz="1550" dirty="0">
                          <a:latin typeface="Arial"/>
                          <a:cs typeface="Arial"/>
                        </a:rPr>
                        <a:t>you</a:t>
                      </a:r>
                      <a:r>
                        <a:rPr sz="1550" spc="90" dirty="0">
                          <a:latin typeface="Arial"/>
                          <a:cs typeface="Arial"/>
                        </a:rPr>
                        <a:t> </a:t>
                      </a:r>
                      <a:r>
                        <a:rPr sz="1550" dirty="0">
                          <a:latin typeface="Arial"/>
                          <a:cs typeface="Arial"/>
                        </a:rPr>
                        <a:t>feel</a:t>
                      </a:r>
                      <a:r>
                        <a:rPr sz="1550" spc="10" dirty="0">
                          <a:latin typeface="Arial"/>
                          <a:cs typeface="Arial"/>
                        </a:rPr>
                        <a:t> </a:t>
                      </a:r>
                      <a:r>
                        <a:rPr sz="1550" dirty="0">
                          <a:latin typeface="Arial"/>
                          <a:cs typeface="Arial"/>
                        </a:rPr>
                        <a:t>would</a:t>
                      </a:r>
                      <a:r>
                        <a:rPr sz="1550" spc="85" dirty="0">
                          <a:latin typeface="Arial"/>
                          <a:cs typeface="Arial"/>
                        </a:rPr>
                        <a:t> </a:t>
                      </a:r>
                      <a:r>
                        <a:rPr sz="1550" dirty="0">
                          <a:latin typeface="Arial"/>
                          <a:cs typeface="Arial"/>
                        </a:rPr>
                        <a:t>be</a:t>
                      </a:r>
                      <a:r>
                        <a:rPr sz="1550" spc="10" dirty="0">
                          <a:latin typeface="Arial"/>
                          <a:cs typeface="Arial"/>
                        </a:rPr>
                        <a:t> </a:t>
                      </a:r>
                      <a:r>
                        <a:rPr sz="1550" dirty="0">
                          <a:latin typeface="Arial"/>
                          <a:cs typeface="Arial"/>
                        </a:rPr>
                        <a:t>helpful</a:t>
                      </a:r>
                      <a:r>
                        <a:rPr sz="1550" spc="95" dirty="0">
                          <a:latin typeface="Arial"/>
                          <a:cs typeface="Arial"/>
                        </a:rPr>
                        <a:t> </a:t>
                      </a:r>
                      <a:r>
                        <a:rPr sz="1550" dirty="0">
                          <a:latin typeface="Arial"/>
                          <a:cs typeface="Arial"/>
                        </a:rPr>
                        <a:t>to</a:t>
                      </a:r>
                      <a:r>
                        <a:rPr sz="1550" spc="90" dirty="0">
                          <a:latin typeface="Arial"/>
                          <a:cs typeface="Arial"/>
                        </a:rPr>
                        <a:t> </a:t>
                      </a:r>
                      <a:r>
                        <a:rPr sz="1550" dirty="0">
                          <a:latin typeface="Arial"/>
                          <a:cs typeface="Arial"/>
                        </a:rPr>
                        <a:t>the</a:t>
                      </a:r>
                      <a:r>
                        <a:rPr sz="1550" spc="85" dirty="0">
                          <a:latin typeface="Arial"/>
                          <a:cs typeface="Arial"/>
                        </a:rPr>
                        <a:t> </a:t>
                      </a:r>
                      <a:r>
                        <a:rPr sz="1550" dirty="0">
                          <a:latin typeface="Arial"/>
                          <a:cs typeface="Arial"/>
                        </a:rPr>
                        <a:t>new</a:t>
                      </a:r>
                      <a:r>
                        <a:rPr sz="1550" spc="135" dirty="0">
                          <a:latin typeface="Arial"/>
                          <a:cs typeface="Arial"/>
                        </a:rPr>
                        <a:t> </a:t>
                      </a:r>
                      <a:r>
                        <a:rPr sz="1550" dirty="0">
                          <a:latin typeface="Arial"/>
                          <a:cs typeface="Arial"/>
                        </a:rPr>
                        <a:t>board</a:t>
                      </a:r>
                      <a:r>
                        <a:rPr sz="1550" spc="85" dirty="0">
                          <a:latin typeface="Arial"/>
                          <a:cs typeface="Arial"/>
                        </a:rPr>
                        <a:t> </a:t>
                      </a:r>
                      <a:r>
                        <a:rPr sz="1550" spc="-10" dirty="0">
                          <a:latin typeface="Arial"/>
                          <a:cs typeface="Arial"/>
                        </a:rPr>
                        <a:t>position</a:t>
                      </a:r>
                      <a:endParaRPr sz="1550" dirty="0">
                        <a:latin typeface="Arial"/>
                        <a:cs typeface="Arial"/>
                      </a:endParaRPr>
                    </a:p>
                  </a:txBody>
                  <a:tcPr marL="0" marR="0" marT="60960" marB="0">
                    <a:lnL w="6350">
                      <a:solidFill>
                        <a:srgbClr val="000000"/>
                      </a:solidFill>
                      <a:prstDash val="solid"/>
                    </a:lnL>
                    <a:lnR w="6350">
                      <a:solidFill>
                        <a:srgbClr val="000000"/>
                      </a:solidFill>
                      <a:prstDash val="solid"/>
                    </a:lnR>
                    <a:lnT w="6350">
                      <a:solidFill>
                        <a:srgbClr val="000000"/>
                      </a:solidFill>
                      <a:prstDash val="solid"/>
                    </a:lnT>
                    <a:lnB w="6350">
                      <a:solidFill>
                        <a:srgbClr val="000000"/>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20"/>
                  </a:ext>
                </a:extLst>
              </a:tr>
            </a:tbl>
          </a:graphicData>
        </a:graphic>
      </p:graphicFrame>
      <p:sp>
        <p:nvSpPr>
          <p:cNvPr id="900" name="Header Band"/>
          <p:cNvSpPr/>
          <p:nvPr/>
        </p:nvSpPr>
        <p:spPr>
          <a:xfrm>
            <a:off x="0" y="0"/>
            <a:ext cx="18288000" cy="1828800"/>
          </a:xfrm>
          <a:prstGeom prst="rect">
            <a:avLst/>
          </a:prstGeom>
          <a:solidFill>
            <a:srgbClr val="04ACEE"/>
          </a:solidFill>
        </p:spPr>
        <p:txBody>
          <a:bodyPr wrap="square" lIns="0" tIns="0" rIns="0" bIns="0" rtlCol="0"/>
          <a:lstStyle/>
          <a:p>
            <a:endParaRPr/>
          </a:p>
        </p:txBody>
      </p:sp>
      <p:sp>
        <p:nvSpPr>
          <p:cNvPr id="901" name="Accent Line"/>
          <p:cNvSpPr/>
          <p:nvPr/>
        </p:nvSpPr>
        <p:spPr>
          <a:xfrm>
            <a:off x="0" y="1828800"/>
            <a:ext cx="18288000" cy="114300"/>
          </a:xfrm>
          <a:prstGeom prst="rect">
            <a:avLst/>
          </a:prstGeom>
          <a:solidFill>
            <a:srgbClr val="8AC53E"/>
          </a:solidFill>
        </p:spPr>
        <p:txBody>
          <a:bodyPr wrap="square" lIns="0" tIns="0" rIns="0" bIns="0" rtlCol="0"/>
          <a:lstStyle/>
          <a:p>
            <a:endParaRPr/>
          </a:p>
        </p:txBody>
      </p:sp>
      <p:sp>
        <p:nvSpPr>
          <p:cNvPr id="4" name="object 4"/>
          <p:cNvSpPr txBox="1">
            <a:spLocks noGrp="1"/>
          </p:cNvSpPr>
          <p:nvPr>
            <p:ph type="title"/>
          </p:nvPr>
        </p:nvSpPr>
        <p:spPr>
          <a:xfrm>
            <a:off x="377190" y="0"/>
            <a:ext cx="17533619" cy="1828800"/>
          </a:xfrm>
          <a:prstGeom prst="rect">
            <a:avLst/>
          </a:prstGeom>
        </p:spPr>
        <p:txBody>
          <a:bodyPr vert="horz" wrap="square" lIns="0" tIns="0" rIns="0" bIns="0" rtlCol="0" anchor="ctr"/>
          <a:lstStyle/>
          <a:p>
            <a:pPr marL="12700" algn="l">
              <a:lnSpc>
                <a:spcPct val="100000"/>
              </a:lnSpc>
              <a:spcBef>
                <a:spcPts val="130"/>
              </a:spcBef>
            </a:pPr>
            <a:r>
              <a:rPr lang="en-US" sz="6000" b="1">
                <a:solidFill>
                  <a:srgbClr val="FFFFFF"/>
                </a:solidFill>
                <a:latin typeface="Arial"/>
                <a:cs typeface="Arial"/>
              </a:rPr>
              <a:t>FINANCE </a:t>
            </a:r>
            <a:r>
              <a:rPr lang="en-US" sz="6000" b="1" dirty="0">
                <a:solidFill>
                  <a:srgbClr val="FFFFFF"/>
                </a:solidFill>
                <a:latin typeface="Arial"/>
                <a:cs typeface="Arial"/>
              </a:rPr>
              <a:t>LEADERSHIP</a:t>
            </a:r>
            <a:r>
              <a:rPr lang="en-US" sz="6000" b="1">
                <a:solidFill>
                  <a:srgbClr val="FFFFFF"/>
                </a:solidFill>
                <a:latin typeface="Arial"/>
                <a:cs typeface="Arial"/>
              </a:rPr>
              <a:t> TRANSITION</a:t>
            </a:r>
            <a:endParaRPr lang="en-US" sz="6000" b="1" dirty="0">
              <a:solidFill>
                <a:srgbClr val="FFFFFF"/>
              </a:solidFill>
              <a:latin typeface="Arial"/>
              <a:cs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Arial"/>
        <a:font script="Hebr" typeface="Arial"/>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Arial"/>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Arial"/>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33d90dc-c7ac-497f-92e2-e3498c137b2f">
      <Terms xmlns="http://schemas.microsoft.com/office/infopath/2007/PartnerControls"/>
    </lcf76f155ced4ddcb4097134ff3c332f>
    <TaxCatchAll xmlns="aad401c1-1c12-4c0d-bc41-33f007f14bcb" xsi:nil="true"/>
    <DateSaved xmlns="e33d90dc-c7ac-497f-92e2-e3498c137b2f">2026-07-02T15:53:10+00:00</DateSaved>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E8D459A3DC5BE46A4BE75D0DA0B31EF" ma:contentTypeVersion="24" ma:contentTypeDescription="Create a new document." ma:contentTypeScope="" ma:versionID="133db86f9b0caef44dc04284276eb015">
  <xsd:schema xmlns:xsd="http://www.w3.org/2001/XMLSchema" xmlns:xs="http://www.w3.org/2001/XMLSchema" xmlns:p="http://schemas.microsoft.com/office/2006/metadata/properties" xmlns:ns1="http://schemas.microsoft.com/sharepoint/v3" xmlns:ns2="e33d90dc-c7ac-497f-92e2-e3498c137b2f" xmlns:ns3="aad401c1-1c12-4c0d-bc41-33f007f14bcb" targetNamespace="http://schemas.microsoft.com/office/2006/metadata/properties" ma:root="true" ma:fieldsID="cc3b082edbd744fdcc83f348b4ac3b79" ns1:_="" ns2:_="" ns3:_="">
    <xsd:import namespace="http://schemas.microsoft.com/sharepoint/v3"/>
    <xsd:import namespace="e33d90dc-c7ac-497f-92e2-e3498c137b2f"/>
    <xsd:import namespace="aad401c1-1c12-4c0d-bc41-33f007f14bc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3:SharedWithUsers" minOccurs="0"/>
                <xsd:element ref="ns3:SharedWithDetails" minOccurs="0"/>
                <xsd:element ref="ns2:MediaServiceLocation" minOccurs="0"/>
                <xsd:element ref="ns3:TaxCatchAll" minOccurs="0"/>
                <xsd:element ref="ns2:lcf76f155ced4ddcb4097134ff3c332f" minOccurs="0"/>
                <xsd:element ref="ns1:_ip_UnifiedCompliancePolicyProperties" minOccurs="0"/>
                <xsd:element ref="ns1:_ip_UnifiedCompliancePolicyUIAction" minOccurs="0"/>
                <xsd:element ref="ns2:MediaServiceObjectDetectorVersions" minOccurs="0"/>
                <xsd:element ref="ns2:MediaServiceSearchProperties" minOccurs="0"/>
                <xsd:element ref="ns2:MediaServiceBillingMetadata" minOccurs="0"/>
                <xsd:element ref="ns2:DateSav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33d90dc-c7ac-497f-92e2-e3498c137b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b839da0d-f77e-4699-8082-78dcea77790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element name="DateSaved" ma:index="29" nillable="true" ma:displayName="Date Created" ma:default="[today]" ma:description="This is the date the file was initially created and saved to SharePoint. " ma:format="DateOnly" ma:internalName="DateSaved">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aad401c1-1c12-4c0d-bc41-33f007f14bc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241e806f-573c-4121-991f-eb85f2bb5c60}" ma:internalName="TaxCatchAll" ma:showField="CatchAllData" ma:web="aad401c1-1c12-4c0d-bc41-33f007f14bc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78E2232-3251-4A3F-B7FC-F5A8D88F8731}">
  <ds:schemaRefs>
    <ds:schemaRef ds:uri="http://schemas.microsoft.com/office/2006/documentManagement/types"/>
    <ds:schemaRef ds:uri="http://purl.org/dc/dcmitype/"/>
    <ds:schemaRef ds:uri="http://schemas.microsoft.com/sharepoint/v3"/>
    <ds:schemaRef ds:uri="http://www.w3.org/XML/1998/namespace"/>
    <ds:schemaRef ds:uri="http://purl.org/dc/terms/"/>
    <ds:schemaRef ds:uri="http://purl.org/dc/elements/1.1/"/>
    <ds:schemaRef ds:uri="e33d90dc-c7ac-497f-92e2-e3498c137b2f"/>
    <ds:schemaRef ds:uri="http://schemas.microsoft.com/office/infopath/2007/PartnerControls"/>
    <ds:schemaRef ds:uri="http://schemas.openxmlformats.org/package/2006/metadata/core-properties"/>
    <ds:schemaRef ds:uri="aad401c1-1c12-4c0d-bc41-33f007f14bcb"/>
    <ds:schemaRef ds:uri="http://schemas.microsoft.com/office/2006/metadata/properties"/>
  </ds:schemaRefs>
</ds:datastoreItem>
</file>

<file path=customXml/itemProps2.xml><?xml version="1.0" encoding="utf-8"?>
<ds:datastoreItem xmlns:ds="http://schemas.openxmlformats.org/officeDocument/2006/customXml" ds:itemID="{33C757D0-8A19-4FD5-AAF9-9CD36439A612}">
  <ds:schemaRefs>
    <ds:schemaRef ds:uri="aad401c1-1c12-4c0d-bc41-33f007f14bcb"/>
    <ds:schemaRef ds:uri="e33d90dc-c7ac-497f-92e2-e3498c137b2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E9DB83D-3ABD-478F-BBA0-1E11A193FC7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463</TotalTime>
  <Words>5746</Words>
  <Application>Microsoft Office PowerPoint</Application>
  <PresentationFormat>Custom</PresentationFormat>
  <Paragraphs>673</Paragraphs>
  <Slides>54</Slides>
  <Notes>22</Notes>
  <HiddenSlides>4</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54</vt:i4>
      </vt:variant>
    </vt:vector>
  </HeadingPairs>
  <TitlesOfParts>
    <vt:vector size="59" baseType="lpstr">
      <vt:lpstr>Aptos</vt:lpstr>
      <vt:lpstr>Arial</vt:lpstr>
      <vt:lpstr>Calibri</vt:lpstr>
      <vt:lpstr>Office Theme</vt:lpstr>
      <vt:lpstr>Office Theme</vt:lpstr>
      <vt:lpstr>FINANCE &amp; CHAPTER ADMINISTRATOR HANDBOOK</vt:lpstr>
      <vt:lpstr>THERE’S A LOT TO KNOW…</vt:lpstr>
      <vt:lpstr>CHAPTER FINANCE 101</vt:lpstr>
      <vt:lpstr>ROLE OF VP &amp; DIRECTOR OF FINANCE</vt:lpstr>
      <vt:lpstr>FINANCE ROLES &amp; RESPONSIBILITIES</vt:lpstr>
      <vt:lpstr>LEADERSHIP RESPONSIBILITIES</vt:lpstr>
      <vt:lpstr>LEADERSHIP RESPONSIBILITIES (Cont.)</vt:lpstr>
      <vt:lpstr>FINANCE LEADERSHIP TRANSITION</vt:lpstr>
      <vt:lpstr>FINANCE LEADERSHIP TRANSITION</vt:lpstr>
      <vt:lpstr>CHAPTER FINANCIAL PLATFORM QUICKBOOKS ONLINE</vt:lpstr>
      <vt:lpstr>FREQUENTLY ASKED QUESTIONS</vt:lpstr>
      <vt:lpstr>FREQUENTLY ASKED QUESTIONS (Cont.)</vt:lpstr>
      <vt:lpstr>FINANCIAL REPORTING</vt:lpstr>
      <vt:lpstr>FINANCIAL REPORTING (Cont.) </vt:lpstr>
      <vt:lpstr>CASH VS. ACCRUAL ACCOUNTING</vt:lpstr>
      <vt:lpstr>UNDERSTANDING FINANCIAL STATEMENTS</vt:lpstr>
      <vt:lpstr>STATEMENT OF FINANCIAL POSITION</vt:lpstr>
      <vt:lpstr>STATEMENT OF ACTIVITIES</vt:lpstr>
      <vt:lpstr>PROFIT AND LOSS STATEMENT</vt:lpstr>
      <vt:lpstr>CASH FLOW STATEMENT</vt:lpstr>
      <vt:lpstr>CASH RESERVES</vt:lpstr>
      <vt:lpstr>CASH ANALYSIS TOOL EXAMPLE</vt:lpstr>
      <vt:lpstr>CHAPTER $$$$</vt:lpstr>
      <vt:lpstr>BUDGETING AND FORECASTING (WHY)</vt:lpstr>
      <vt:lpstr>CHAPTER BUDGETS</vt:lpstr>
      <vt:lpstr>CHAPTER BUDGETS (Cont.)</vt:lpstr>
      <vt:lpstr>BANKING AND INVESTMENTS (HOW)</vt:lpstr>
      <vt:lpstr>BANKING</vt:lpstr>
      <vt:lpstr>BANKING (Cont.)</vt:lpstr>
      <vt:lpstr>BANKING (Cont.)</vt:lpstr>
      <vt:lpstr>BANKING (Cont.)</vt:lpstr>
      <vt:lpstr>CREDIT CARDS AND DEBIT CARDS</vt:lpstr>
      <vt:lpstr>CREDIT CARDS AND DEBIT CARDS (Cont.)</vt:lpstr>
      <vt:lpstr>PROTECTING YOUR CHAPTER’S ASSETS</vt:lpstr>
      <vt:lpstr>COMPLIANCE AND SECURITY INFORMATION</vt:lpstr>
      <vt:lpstr>PowerPoint Presentation</vt:lpstr>
      <vt:lpstr>PowerPoint Presentation</vt:lpstr>
      <vt:lpstr>CHAPTER PARTNERSHIPS</vt:lpstr>
      <vt:lpstr>STRATEGIC PARTNERSHIP ACTIVATION &amp; FULFILLMENT</vt:lpstr>
      <vt:lpstr>SPONSORSHIP</vt:lpstr>
      <vt:lpstr>CHAPTER WEB SPONSORSHIPS</vt:lpstr>
      <vt:lpstr>BUT THERE ALSO ARE A LOT OF RESOURCES AND SUPPORT AVAILABLE TO YOU</vt:lpstr>
      <vt:lpstr>PowerPoint Presentation</vt:lpstr>
      <vt:lpstr>PowerPoint Presentation</vt:lpstr>
      <vt:lpstr>PowerPoint Presentation</vt:lpstr>
      <vt:lpstr>SPONSORSHIP – THE MONEY</vt:lpstr>
      <vt:lpstr>SUPPORT &amp; RESOURCES</vt:lpstr>
      <vt:lpstr>WORKING WITH YOUR CHAPTER ADMINISTRATOR</vt:lpstr>
      <vt:lpstr>CHAPTER ADMINISTRATOR POLICIES &amp; GUIDELINES</vt:lpstr>
      <vt:lpstr>CHAPTER LEADERS RESOURCES PAGE</vt:lpstr>
      <vt:lpstr>CHAPTER SUPPORT FRAMEWORK</vt:lpstr>
      <vt:lpstr>MPI COMMUNITY FORUM: BY DEPARTMENT</vt:lpstr>
      <vt:lpstr>CHAPTER PARTNERSHIP BEST PRACTICES</vt:lpstr>
      <vt:lpstr>FINANCE &amp; CHAPTER ADMINISTRATOR HANDBOOK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FINANCE &amp; CHAPTER ADMINISTRATOR HANDBOOK</dc:title>
  <cp:lastModifiedBy>Timothy Gunn</cp:lastModifiedBy>
  <cp:revision>58</cp:revision>
  <dcterms:created xsi:type="dcterms:W3CDTF">2024-08-26T20:24:25Z</dcterms:created>
  <dcterms:modified xsi:type="dcterms:W3CDTF">2026-08-24T19:40:35Z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2024-08-26T00:00:00Z</vt:filetime>
  </property>
  <property fmtid="{D5CDD505-2E9C-101B-9397-08002B2CF9AE}" pid="3" name="LastSaved">
    <vt:filetime>2024-08-26T00:00:00Z</vt:filetime>
  </property>
  <property fmtid="{D5CDD505-2E9C-101B-9397-08002B2CF9AE}" pid="4" name="ContentTypeId">
    <vt:lpwstr>0x0101006E8D459A3DC5BE46A4BE75D0DA0B31EF</vt:lpwstr>
  </property>
  <property fmtid="{D5CDD505-2E9C-101B-9397-08002B2CF9AE}" pid="5" name="MediaServiceImageTags">
    <vt:lpwstr/>
  </property>
</Properties>
</file>