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>
        <p:scale>
          <a:sx n="84" d="100"/>
          <a:sy n="84" d="100"/>
        </p:scale>
        <p:origin x="584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95240" y="2912109"/>
            <a:ext cx="9859010" cy="1776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34B5E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34B5E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34B5E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34B5E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C5EB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47105" y="784859"/>
            <a:ext cx="7193788" cy="1906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34B5E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1401" y="2130424"/>
            <a:ext cx="11370944" cy="4923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jhough@mpi.or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00" cy="1828800"/>
            </a:xfrm>
            <a:custGeom>
              <a:avLst/>
              <a:gdLst/>
              <a:ahLst/>
              <a:cxnLst/>
              <a:rect l="l" t="t" r="r" b="b"/>
              <a:pathLst>
                <a:path w="18288000" h="1828800">
                  <a:moveTo>
                    <a:pt x="1828800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8288000" y="18288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4A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28800"/>
              <a:ext cx="18288000" cy="114300"/>
            </a:xfrm>
            <a:custGeom>
              <a:avLst/>
              <a:gdLst/>
              <a:ahLst/>
              <a:cxnLst/>
              <a:rect l="l" t="t" r="r" b="b"/>
              <a:pathLst>
                <a:path w="18288000" h="114300">
                  <a:moveTo>
                    <a:pt x="182880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288000" y="1143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8A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4069" y="578484"/>
            <a:ext cx="15445105" cy="792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0" spc="-10" dirty="0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sz="5000" spc="-3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50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-10" dirty="0">
                <a:solidFill>
                  <a:srgbClr val="FFFFFF"/>
                </a:solidFill>
                <a:latin typeface="Arial"/>
                <a:cs typeface="Arial"/>
              </a:rPr>
              <a:t>COMMUN</a:t>
            </a:r>
            <a:r>
              <a:rPr lang="en-US" sz="5000" spc="-10" dirty="0">
                <a:solidFill>
                  <a:srgbClr val="FFFFFF"/>
                </a:solidFill>
                <a:latin typeface="Arial"/>
                <a:cs typeface="Arial"/>
              </a:rPr>
              <a:t>ICATIONS</a:t>
            </a:r>
            <a:r>
              <a:rPr sz="50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spc="-10" dirty="0">
                <a:solidFill>
                  <a:srgbClr val="FFFFFF"/>
                </a:solidFill>
                <a:latin typeface="Arial"/>
                <a:cs typeface="Arial"/>
              </a:rPr>
              <a:t>HANDBOOK</a:t>
            </a:r>
            <a:endParaRPr sz="5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450" dirty="0">
                <a:solidFill>
                  <a:srgbClr val="FFFFFF"/>
                </a:solidFill>
              </a:rPr>
              <a:t>A</a:t>
            </a:r>
            <a:r>
              <a:rPr sz="11450" spc="-5" dirty="0">
                <a:solidFill>
                  <a:srgbClr val="FFFFFF"/>
                </a:solidFill>
              </a:rPr>
              <a:t> </a:t>
            </a:r>
            <a:r>
              <a:rPr sz="11450" dirty="0">
                <a:solidFill>
                  <a:srgbClr val="FFFFFF"/>
                </a:solidFill>
              </a:rPr>
              <a:t>Day</a:t>
            </a:r>
            <a:r>
              <a:rPr sz="11450" spc="-65" dirty="0">
                <a:solidFill>
                  <a:srgbClr val="FFFFFF"/>
                </a:solidFill>
              </a:rPr>
              <a:t> </a:t>
            </a:r>
            <a:r>
              <a:rPr sz="11450" dirty="0">
                <a:solidFill>
                  <a:srgbClr val="FFFFFF"/>
                </a:solidFill>
              </a:rPr>
              <a:t>in</a:t>
            </a:r>
            <a:r>
              <a:rPr sz="11450" spc="5" dirty="0">
                <a:solidFill>
                  <a:srgbClr val="FFFFFF"/>
                </a:solidFill>
              </a:rPr>
              <a:t> </a:t>
            </a:r>
            <a:r>
              <a:rPr sz="11450" dirty="0">
                <a:solidFill>
                  <a:srgbClr val="FFFFFF"/>
                </a:solidFill>
              </a:rPr>
              <a:t>the</a:t>
            </a:r>
            <a:r>
              <a:rPr sz="11450" spc="-80" dirty="0">
                <a:solidFill>
                  <a:srgbClr val="FFFFFF"/>
                </a:solidFill>
              </a:rPr>
              <a:t> </a:t>
            </a:r>
            <a:r>
              <a:rPr sz="11450" spc="-20" dirty="0">
                <a:solidFill>
                  <a:srgbClr val="FFFFFF"/>
                </a:solidFill>
              </a:rPr>
              <a:t>Life</a:t>
            </a:r>
            <a:endParaRPr sz="11450"/>
          </a:p>
        </p:txBody>
      </p:sp>
      <p:sp>
        <p:nvSpPr>
          <p:cNvPr id="3" name="object 3"/>
          <p:cNvSpPr txBox="1"/>
          <p:nvPr/>
        </p:nvSpPr>
        <p:spPr>
          <a:xfrm>
            <a:off x="5095240" y="4941506"/>
            <a:ext cx="985075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600" b="1" dirty="0">
                <a:solidFill>
                  <a:srgbClr val="FFFFFF"/>
                </a:solidFill>
                <a:latin typeface="Calibri"/>
                <a:cs typeface="Calibri"/>
              </a:rPr>
              <a:t>Preparing</a:t>
            </a:r>
            <a:r>
              <a:rPr sz="66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6600" b="1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spc="-53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600" b="1" spc="10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600" b="1" spc="4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6600" b="1" spc="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600" b="1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6600" b="1" spc="-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spc="-20" dirty="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10226" y="4853051"/>
            <a:ext cx="9850755" cy="0"/>
          </a:xfrm>
          <a:custGeom>
            <a:avLst/>
            <a:gdLst/>
            <a:ahLst/>
            <a:cxnLst/>
            <a:rect l="l" t="t" r="r" b="b"/>
            <a:pathLst>
              <a:path w="9850755">
                <a:moveTo>
                  <a:pt x="0" y="0"/>
                </a:moveTo>
                <a:lnTo>
                  <a:pt x="9850501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1059" y="3934078"/>
            <a:ext cx="11330305" cy="1490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600" dirty="0">
                <a:solidFill>
                  <a:srgbClr val="FFFFFF"/>
                </a:solidFill>
              </a:rPr>
              <a:t>What</a:t>
            </a:r>
            <a:r>
              <a:rPr sz="9600" spc="-254" dirty="0">
                <a:solidFill>
                  <a:srgbClr val="FFFFFF"/>
                </a:solidFill>
              </a:rPr>
              <a:t> </a:t>
            </a:r>
            <a:r>
              <a:rPr sz="9600" dirty="0">
                <a:solidFill>
                  <a:srgbClr val="FFFFFF"/>
                </a:solidFill>
              </a:rPr>
              <a:t>are</a:t>
            </a:r>
            <a:r>
              <a:rPr sz="9600" spc="-185" dirty="0">
                <a:solidFill>
                  <a:srgbClr val="FFFFFF"/>
                </a:solidFill>
              </a:rPr>
              <a:t> </a:t>
            </a:r>
            <a:r>
              <a:rPr sz="9600" dirty="0">
                <a:solidFill>
                  <a:srgbClr val="FFFFFF"/>
                </a:solidFill>
              </a:rPr>
              <a:t>YOUR</a:t>
            </a:r>
            <a:r>
              <a:rPr sz="9600" spc="-215" dirty="0">
                <a:solidFill>
                  <a:srgbClr val="FFFFFF"/>
                </a:solidFill>
              </a:rPr>
              <a:t> </a:t>
            </a:r>
            <a:r>
              <a:rPr sz="9600" spc="-10" dirty="0">
                <a:solidFill>
                  <a:srgbClr val="FFFFFF"/>
                </a:solidFill>
              </a:rPr>
              <a:t>goals?</a:t>
            </a:r>
            <a:endParaRPr sz="9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27651" y="3076638"/>
            <a:ext cx="10470515" cy="29483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1580515">
              <a:lnSpc>
                <a:spcPts val="11490"/>
              </a:lnSpc>
              <a:spcBef>
                <a:spcPts val="315"/>
              </a:spcBef>
            </a:pPr>
            <a:r>
              <a:rPr sz="9600" dirty="0">
                <a:solidFill>
                  <a:srgbClr val="FFFFFF"/>
                </a:solidFill>
              </a:rPr>
              <a:t>Best</a:t>
            </a:r>
            <a:r>
              <a:rPr sz="9600" spc="-145" dirty="0">
                <a:solidFill>
                  <a:srgbClr val="FFFFFF"/>
                </a:solidFill>
              </a:rPr>
              <a:t> </a:t>
            </a:r>
            <a:r>
              <a:rPr sz="9600" spc="-10" dirty="0">
                <a:solidFill>
                  <a:srgbClr val="FFFFFF"/>
                </a:solidFill>
              </a:rPr>
              <a:t>Practices, </a:t>
            </a:r>
            <a:r>
              <a:rPr sz="9600" dirty="0">
                <a:solidFill>
                  <a:srgbClr val="FFFFFF"/>
                </a:solidFill>
              </a:rPr>
              <a:t>Challenges</a:t>
            </a:r>
            <a:r>
              <a:rPr sz="9600" spc="-110" dirty="0">
                <a:solidFill>
                  <a:srgbClr val="FFFFFF"/>
                </a:solidFill>
              </a:rPr>
              <a:t> </a:t>
            </a:r>
            <a:r>
              <a:rPr sz="9600" dirty="0">
                <a:solidFill>
                  <a:srgbClr val="FFFFFF"/>
                </a:solidFill>
              </a:rPr>
              <a:t>and</a:t>
            </a:r>
            <a:r>
              <a:rPr sz="9600" spc="-100" dirty="0">
                <a:solidFill>
                  <a:srgbClr val="FFFFFF"/>
                </a:solidFill>
              </a:rPr>
              <a:t> </a:t>
            </a:r>
            <a:r>
              <a:rPr sz="9600" spc="-20" dirty="0">
                <a:solidFill>
                  <a:srgbClr val="FFFFFF"/>
                </a:solidFill>
              </a:rPr>
              <a:t>Wins</a:t>
            </a:r>
            <a:endParaRPr sz="9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5984" y="784859"/>
            <a:ext cx="411797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1401" y="2130424"/>
            <a:ext cx="95897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b="1" dirty="0">
                <a:latin typeface="Calibri"/>
                <a:cs typeface="Calibri"/>
              </a:rPr>
              <a:t>Chapter</a:t>
            </a:r>
            <a:r>
              <a:rPr sz="6000" b="1" spc="-235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Leader</a:t>
            </a:r>
            <a:r>
              <a:rPr sz="6000" b="1" spc="-185" dirty="0">
                <a:latin typeface="Calibri"/>
                <a:cs typeface="Calibri"/>
              </a:rPr>
              <a:t> </a:t>
            </a:r>
            <a:r>
              <a:rPr sz="6000" b="1" dirty="0">
                <a:latin typeface="Calibri"/>
                <a:cs typeface="Calibri"/>
              </a:rPr>
              <a:t>Resource</a:t>
            </a:r>
            <a:r>
              <a:rPr sz="6000" b="1" spc="-220" dirty="0">
                <a:latin typeface="Calibri"/>
                <a:cs typeface="Calibri"/>
              </a:rPr>
              <a:t> </a:t>
            </a:r>
            <a:r>
              <a:rPr sz="6000" b="1" spc="-20" dirty="0">
                <a:latin typeface="Calibri"/>
                <a:cs typeface="Calibri"/>
              </a:rPr>
              <a:t>Page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20426" y="3913568"/>
            <a:ext cx="6074410" cy="37984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960" indent="-302260">
              <a:lnSpc>
                <a:spcPct val="100000"/>
              </a:lnSpc>
              <a:spcBef>
                <a:spcPts val="100"/>
              </a:spcBef>
              <a:buChar char="•"/>
              <a:tabLst>
                <a:tab pos="314960" algn="l"/>
              </a:tabLst>
            </a:pPr>
            <a:r>
              <a:rPr sz="3600" spc="-305" dirty="0">
                <a:solidFill>
                  <a:srgbClr val="0C0804"/>
                </a:solidFill>
                <a:latin typeface="Arial"/>
                <a:cs typeface="Arial"/>
              </a:rPr>
              <a:t>Log</a:t>
            </a:r>
            <a:r>
              <a:rPr sz="3600" spc="-22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0C0804"/>
                </a:solidFill>
                <a:latin typeface="Arial"/>
                <a:cs typeface="Arial"/>
              </a:rPr>
              <a:t>in</a:t>
            </a:r>
            <a:r>
              <a:rPr sz="3600" spc="-20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45" dirty="0">
                <a:solidFill>
                  <a:srgbClr val="0C0804"/>
                </a:solidFill>
                <a:latin typeface="Arial"/>
                <a:cs typeface="Arial"/>
              </a:rPr>
              <a:t>at</a:t>
            </a:r>
            <a:r>
              <a:rPr sz="3600" spc="-254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C0804"/>
                </a:solidFill>
                <a:latin typeface="Arial"/>
                <a:cs typeface="Arial"/>
              </a:rPr>
              <a:t>mpi.org</a:t>
            </a:r>
            <a:endParaRPr sz="3600" dirty="0">
              <a:latin typeface="Arial"/>
              <a:cs typeface="Arial"/>
            </a:endParaRPr>
          </a:p>
          <a:p>
            <a:pPr marL="314325" indent="-301625">
              <a:lnSpc>
                <a:spcPts val="4260"/>
              </a:lnSpc>
              <a:spcBef>
                <a:spcPts val="4090"/>
              </a:spcBef>
              <a:buChar char="•"/>
              <a:tabLst>
                <a:tab pos="314325" algn="l"/>
              </a:tabLst>
            </a:pPr>
            <a:r>
              <a:rPr sz="3600" spc="-330" dirty="0">
                <a:solidFill>
                  <a:srgbClr val="0C0804"/>
                </a:solidFill>
                <a:latin typeface="Arial"/>
                <a:cs typeface="Arial"/>
              </a:rPr>
              <a:t>Go</a:t>
            </a:r>
            <a:r>
              <a:rPr sz="3600" spc="-12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C0804"/>
                </a:solidFill>
                <a:latin typeface="Arial"/>
                <a:cs typeface="Arial"/>
              </a:rPr>
              <a:t>to</a:t>
            </a:r>
            <a:r>
              <a:rPr sz="3600" spc="-19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45" dirty="0">
                <a:solidFill>
                  <a:srgbClr val="0C0804"/>
                </a:solidFill>
                <a:latin typeface="Arial"/>
                <a:cs typeface="Arial"/>
              </a:rPr>
              <a:t>the</a:t>
            </a:r>
            <a:r>
              <a:rPr sz="3600" spc="-15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00" dirty="0">
                <a:solidFill>
                  <a:srgbClr val="0C0804"/>
                </a:solidFill>
                <a:latin typeface="Arial"/>
                <a:cs typeface="Arial"/>
              </a:rPr>
              <a:t>drop-down</a:t>
            </a:r>
            <a:r>
              <a:rPr sz="3600" spc="-17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60" dirty="0">
                <a:solidFill>
                  <a:srgbClr val="0C0804"/>
                </a:solidFill>
                <a:latin typeface="Arial"/>
                <a:cs typeface="Arial"/>
              </a:rPr>
              <a:t>menu</a:t>
            </a:r>
            <a:r>
              <a:rPr sz="3600" spc="-18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0C0804"/>
                </a:solidFill>
                <a:latin typeface="Arial"/>
                <a:cs typeface="Arial"/>
              </a:rPr>
              <a:t>by</a:t>
            </a:r>
            <a:endParaRPr sz="3600" dirty="0">
              <a:latin typeface="Arial"/>
              <a:cs typeface="Arial"/>
            </a:endParaRPr>
          </a:p>
          <a:p>
            <a:pPr marL="12700">
              <a:lnSpc>
                <a:spcPts val="4205"/>
              </a:lnSpc>
              <a:tabLst>
                <a:tab pos="314960" algn="l"/>
              </a:tabLst>
            </a:pPr>
            <a:r>
              <a:rPr lang="en-US" sz="3600" spc="-110" dirty="0">
                <a:solidFill>
                  <a:srgbClr val="0C0804"/>
                </a:solidFill>
                <a:latin typeface="Arial"/>
                <a:cs typeface="Arial"/>
              </a:rPr>
              <a:t>   </a:t>
            </a:r>
            <a:r>
              <a:rPr sz="3600" spc="-110" dirty="0">
                <a:solidFill>
                  <a:srgbClr val="0C0804"/>
                </a:solidFill>
                <a:latin typeface="Arial"/>
                <a:cs typeface="Arial"/>
              </a:rPr>
              <a:t>your</a:t>
            </a:r>
            <a:r>
              <a:rPr sz="3600" spc="-22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80" dirty="0">
                <a:solidFill>
                  <a:srgbClr val="0C0804"/>
                </a:solidFill>
                <a:latin typeface="Arial"/>
                <a:cs typeface="Arial"/>
              </a:rPr>
              <a:t>name</a:t>
            </a:r>
            <a:r>
              <a:rPr sz="3600" spc="-229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90" dirty="0">
                <a:solidFill>
                  <a:srgbClr val="0C0804"/>
                </a:solidFill>
                <a:latin typeface="Arial"/>
                <a:cs typeface="Arial"/>
              </a:rPr>
              <a:t>and</a:t>
            </a:r>
            <a:r>
              <a:rPr sz="3600" spc="-18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60" dirty="0">
                <a:solidFill>
                  <a:srgbClr val="0C0804"/>
                </a:solidFill>
                <a:latin typeface="Arial"/>
                <a:cs typeface="Arial"/>
              </a:rPr>
              <a:t>select</a:t>
            </a:r>
            <a:r>
              <a:rPr sz="3600" spc="-16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lang="en-US" sz="3600" spc="-165" dirty="0">
                <a:solidFill>
                  <a:srgbClr val="0C0804"/>
                </a:solidFill>
                <a:latin typeface="Arial"/>
                <a:cs typeface="Arial"/>
              </a:rPr>
              <a:t>   </a:t>
            </a:r>
            <a:r>
              <a:rPr sz="3600" spc="-85" dirty="0">
                <a:solidFill>
                  <a:srgbClr val="0C0804"/>
                </a:solidFill>
                <a:latin typeface="Arial"/>
                <a:cs typeface="Arial"/>
              </a:rPr>
              <a:t>“Chapter</a:t>
            </a:r>
            <a:r>
              <a:rPr lang="en-US" sz="3600" dirty="0">
                <a:latin typeface="Arial"/>
                <a:cs typeface="Arial"/>
              </a:rPr>
              <a:t> </a:t>
            </a:r>
            <a:r>
              <a:rPr sz="3600" spc="-225" dirty="0">
                <a:solidFill>
                  <a:srgbClr val="0C0804"/>
                </a:solidFill>
                <a:latin typeface="Arial"/>
                <a:cs typeface="Arial"/>
              </a:rPr>
              <a:t>Leader</a:t>
            </a:r>
            <a:r>
              <a:rPr sz="3600" spc="-13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20" dirty="0">
                <a:solidFill>
                  <a:srgbClr val="0C0804"/>
                </a:solidFill>
                <a:latin typeface="Arial"/>
                <a:cs typeface="Arial"/>
              </a:rPr>
              <a:t>Resources”</a:t>
            </a:r>
            <a:endParaRPr lang="en-US" sz="3600" spc="-120" dirty="0">
              <a:solidFill>
                <a:srgbClr val="0C0804"/>
              </a:solidFill>
              <a:latin typeface="Arial"/>
              <a:cs typeface="Arial"/>
            </a:endParaRPr>
          </a:p>
          <a:p>
            <a:pPr marL="12700">
              <a:lnSpc>
                <a:spcPts val="4205"/>
              </a:lnSpc>
              <a:tabLst>
                <a:tab pos="314960" algn="l"/>
              </a:tabLst>
            </a:pPr>
            <a:endParaRPr lang="en-US" sz="3600" spc="-120" dirty="0">
              <a:solidFill>
                <a:srgbClr val="0C0804"/>
              </a:solidFill>
              <a:latin typeface="Arial"/>
              <a:cs typeface="Arial"/>
            </a:endParaRPr>
          </a:p>
          <a:p>
            <a:pPr marL="584200" indent="-571500">
              <a:lnSpc>
                <a:spcPts val="4205"/>
              </a:lnSpc>
              <a:buFont typeface="Arial" panose="020B0604020202020204" pitchFamily="34" charset="0"/>
              <a:buChar char="•"/>
              <a:tabLst>
                <a:tab pos="314960" algn="l"/>
              </a:tabLst>
            </a:pPr>
            <a:r>
              <a:rPr lang="en-US" sz="3600" spc="-120" dirty="0">
                <a:solidFill>
                  <a:srgbClr val="0C0804"/>
                </a:solidFill>
                <a:latin typeface="Arial"/>
                <a:cs typeface="Arial"/>
              </a:rPr>
              <a:t>Download what you 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4AA14-98E0-C04E-AE04-299C97C90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71493"/>
            <a:ext cx="8229600" cy="559385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5984" y="784859"/>
            <a:ext cx="411797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RESOURCES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589188"/>
            <a:ext cx="9094431" cy="52498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351400" y="2130424"/>
            <a:ext cx="12336399" cy="76463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Chapter</a:t>
            </a:r>
            <a:r>
              <a:rPr spc="-235" dirty="0"/>
              <a:t> </a:t>
            </a:r>
            <a:r>
              <a:rPr dirty="0"/>
              <a:t>Leader</a:t>
            </a:r>
            <a:r>
              <a:rPr spc="-185" dirty="0"/>
              <a:t> </a:t>
            </a:r>
            <a:r>
              <a:rPr dirty="0"/>
              <a:t>Resource</a:t>
            </a:r>
            <a:r>
              <a:rPr spc="-220" dirty="0"/>
              <a:t> </a:t>
            </a:r>
            <a:r>
              <a:rPr spc="-20" dirty="0"/>
              <a:t>Page</a:t>
            </a:r>
            <a:endParaRPr lang="en-US" spc="-20" dirty="0"/>
          </a:p>
          <a:p>
            <a:pPr marL="6705600" indent="-5715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572884" algn="l"/>
              </a:tabLst>
            </a:pPr>
            <a:r>
              <a:rPr lang="en-US" sz="3600" b="0" dirty="0">
                <a:latin typeface="Calibri"/>
                <a:cs typeface="Calibri"/>
              </a:rPr>
              <a:t>Chapter Administrators</a:t>
            </a:r>
            <a:endParaRPr lang="en-US" sz="3600" dirty="0">
              <a:latin typeface="Calibri"/>
              <a:cs typeface="Calibri"/>
            </a:endParaRPr>
          </a:p>
          <a:p>
            <a:pPr marL="6705600" indent="-5715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  <a:tabLst>
                <a:tab pos="6572250" algn="l"/>
              </a:tabLst>
            </a:pPr>
            <a:r>
              <a:rPr lang="en-US" sz="3600" b="0" spc="-10" dirty="0">
                <a:latin typeface="Calibri"/>
                <a:cs typeface="Calibri"/>
              </a:rPr>
              <a:t>Chapter Leader Training</a:t>
            </a:r>
            <a:endParaRPr sz="3600" dirty="0">
              <a:latin typeface="Calibri"/>
              <a:cs typeface="Calibri"/>
            </a:endParaRPr>
          </a:p>
          <a:p>
            <a:pPr marL="6705600" indent="-5715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  <a:tabLst>
                <a:tab pos="6572884" algn="l"/>
              </a:tabLst>
            </a:pPr>
            <a:r>
              <a:rPr lang="en-US" sz="3600" b="0" dirty="0">
                <a:latin typeface="Calibri"/>
                <a:cs typeface="Calibri"/>
              </a:rPr>
              <a:t>Chapter Toolkits</a:t>
            </a:r>
          </a:p>
          <a:p>
            <a:pPr marL="6705600" indent="-5715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  <a:tabLst>
                <a:tab pos="6572884" algn="l"/>
              </a:tabLst>
            </a:pPr>
            <a:r>
              <a:rPr lang="en-US" sz="3600" b="0" dirty="0"/>
              <a:t>Compliance</a:t>
            </a:r>
          </a:p>
          <a:p>
            <a:pPr marL="6705600" indent="-5715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  <a:tabLst>
                <a:tab pos="6572884" algn="l"/>
              </a:tabLst>
            </a:pPr>
            <a:r>
              <a:rPr lang="en-US" sz="3600" b="0" dirty="0">
                <a:latin typeface="Calibri"/>
                <a:cs typeface="Calibri"/>
              </a:rPr>
              <a:t>Education</a:t>
            </a:r>
          </a:p>
          <a:p>
            <a:pPr marL="6705600" indent="-5715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  <a:tabLst>
                <a:tab pos="6572884" algn="l"/>
              </a:tabLst>
            </a:pPr>
            <a:r>
              <a:rPr lang="en-US" sz="3600" b="0" dirty="0"/>
              <a:t>Facilitator Program</a:t>
            </a:r>
          </a:p>
          <a:p>
            <a:pPr marL="6705600" indent="-5715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  <a:tabLst>
                <a:tab pos="6572884" algn="l"/>
              </a:tabLst>
            </a:pPr>
            <a:r>
              <a:rPr lang="en-US" sz="3600" b="0" dirty="0">
                <a:latin typeface="Calibri"/>
                <a:cs typeface="Calibri"/>
              </a:rPr>
              <a:t>Finances</a:t>
            </a:r>
          </a:p>
          <a:p>
            <a:pPr marL="6705600" indent="-5715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  <a:tabLst>
                <a:tab pos="6572884" algn="l"/>
              </a:tabLst>
            </a:pPr>
            <a:r>
              <a:rPr lang="en-US" sz="3600" b="0" dirty="0"/>
              <a:t>Marketing &amp; Communication</a:t>
            </a:r>
          </a:p>
          <a:p>
            <a:pPr marL="6705600" indent="-5715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  <a:tabLst>
                <a:tab pos="6572884" algn="l"/>
              </a:tabLst>
            </a:pPr>
            <a:r>
              <a:rPr lang="en-US" sz="3600" b="0" dirty="0"/>
              <a:t>Membership</a:t>
            </a:r>
          </a:p>
          <a:p>
            <a:pPr marL="6705600" indent="-5715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  <a:tabLst>
                <a:tab pos="6572884" algn="l"/>
              </a:tabLst>
            </a:pPr>
            <a:r>
              <a:rPr lang="en-US" sz="3600" b="0" dirty="0"/>
              <a:t>Office of the President</a:t>
            </a:r>
          </a:p>
          <a:p>
            <a:pPr marL="6705600" indent="-571500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  <a:tabLst>
                <a:tab pos="6572884" algn="l"/>
              </a:tabLst>
            </a:pPr>
            <a:r>
              <a:rPr lang="en-US" sz="3600" b="0" dirty="0"/>
              <a:t>RISE Awards &amp; RISE Up</a:t>
            </a:r>
          </a:p>
          <a:p>
            <a:pPr marL="6572884" indent="-438784">
              <a:lnSpc>
                <a:spcPct val="100000"/>
              </a:lnSpc>
              <a:spcBef>
                <a:spcPts val="20"/>
              </a:spcBef>
              <a:buChar char="•"/>
              <a:tabLst>
                <a:tab pos="6572884" algn="l"/>
              </a:tabLst>
            </a:pP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5984" y="784859"/>
            <a:ext cx="411797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RESOURCES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0" y="3590030"/>
            <a:ext cx="9151390" cy="528600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351401" y="2130424"/>
            <a:ext cx="11370944" cy="4923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Chapter</a:t>
            </a:r>
            <a:r>
              <a:rPr spc="-235" dirty="0"/>
              <a:t> </a:t>
            </a:r>
            <a:r>
              <a:rPr dirty="0"/>
              <a:t>Leader</a:t>
            </a:r>
            <a:r>
              <a:rPr spc="-185" dirty="0"/>
              <a:t> </a:t>
            </a:r>
            <a:r>
              <a:rPr dirty="0"/>
              <a:t>Resource</a:t>
            </a:r>
            <a:r>
              <a:rPr spc="-220" dirty="0"/>
              <a:t> </a:t>
            </a:r>
            <a:r>
              <a:rPr spc="-20" dirty="0"/>
              <a:t>Page</a:t>
            </a:r>
          </a:p>
          <a:p>
            <a:pPr>
              <a:lnSpc>
                <a:spcPct val="100000"/>
              </a:lnSpc>
              <a:spcBef>
                <a:spcPts val="6709"/>
              </a:spcBef>
            </a:pPr>
            <a:endParaRPr spc="-20" dirty="0"/>
          </a:p>
          <a:p>
            <a:pPr marL="6572884" indent="-438784">
              <a:lnSpc>
                <a:spcPct val="100000"/>
              </a:lnSpc>
              <a:buChar char="•"/>
              <a:tabLst>
                <a:tab pos="6572884" algn="l"/>
              </a:tabLst>
            </a:pPr>
            <a:r>
              <a:rPr lang="en-US" sz="4800" b="0" dirty="0">
                <a:latin typeface="Calibri"/>
                <a:cs typeface="Calibri"/>
              </a:rPr>
              <a:t>Marketing</a:t>
            </a:r>
            <a:r>
              <a:rPr lang="en-US" sz="4800" b="0" spc="-260" dirty="0">
                <a:latin typeface="Calibri"/>
                <a:cs typeface="Calibri"/>
              </a:rPr>
              <a:t> </a:t>
            </a:r>
            <a:r>
              <a:rPr lang="en-US" sz="4800" b="0" spc="-10" dirty="0">
                <a:latin typeface="Calibri"/>
                <a:cs typeface="Calibri"/>
              </a:rPr>
              <a:t>Toolkits</a:t>
            </a:r>
            <a:endParaRPr sz="4800" dirty="0">
              <a:latin typeface="Calibri"/>
              <a:cs typeface="Calibri"/>
            </a:endParaRPr>
          </a:p>
          <a:p>
            <a:pPr marL="6572250" indent="-438150">
              <a:lnSpc>
                <a:spcPct val="100000"/>
              </a:lnSpc>
              <a:spcBef>
                <a:spcPts val="20"/>
              </a:spcBef>
              <a:buChar char="•"/>
              <a:tabLst>
                <a:tab pos="6572250" algn="l"/>
              </a:tabLst>
            </a:pPr>
            <a:r>
              <a:rPr lang="en-US" sz="4800" b="0" spc="-10" dirty="0">
                <a:latin typeface="Calibri"/>
                <a:cs typeface="Calibri"/>
              </a:rPr>
              <a:t>Logos</a:t>
            </a:r>
            <a:endParaRPr sz="4800" dirty="0">
              <a:latin typeface="Calibri"/>
              <a:cs typeface="Calibri"/>
            </a:endParaRPr>
          </a:p>
          <a:p>
            <a:pPr marL="6572884" indent="-438784">
              <a:lnSpc>
                <a:spcPct val="100000"/>
              </a:lnSpc>
              <a:spcBef>
                <a:spcPts val="20"/>
              </a:spcBef>
              <a:buChar char="•"/>
              <a:tabLst>
                <a:tab pos="6572884" algn="l"/>
              </a:tabLst>
            </a:pPr>
            <a:r>
              <a:rPr sz="4800" b="0" dirty="0">
                <a:latin typeface="Calibri"/>
                <a:cs typeface="Calibri"/>
              </a:rPr>
              <a:t>Promotional</a:t>
            </a:r>
            <a:r>
              <a:rPr sz="4800" b="0" spc="-185" dirty="0">
                <a:latin typeface="Calibri"/>
                <a:cs typeface="Calibri"/>
              </a:rPr>
              <a:t> </a:t>
            </a:r>
            <a:r>
              <a:rPr sz="4800" b="0" spc="-10" dirty="0">
                <a:latin typeface="Calibri"/>
                <a:cs typeface="Calibri"/>
              </a:rPr>
              <a:t>Assets</a:t>
            </a:r>
            <a:endParaRPr sz="4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0159" y="3857625"/>
            <a:ext cx="7644130" cy="431228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14960" marR="555625" indent="-302260">
              <a:lnSpc>
                <a:spcPts val="4210"/>
              </a:lnSpc>
              <a:spcBef>
                <a:spcPts val="335"/>
              </a:spcBef>
              <a:buClr>
                <a:srgbClr val="0C0804"/>
              </a:buClr>
              <a:buFont typeface="Arial"/>
              <a:buChar char="•"/>
              <a:tabLst>
                <a:tab pos="314960" algn="l"/>
              </a:tabLst>
            </a:pPr>
            <a:r>
              <a:rPr sz="3600" spc="-225" dirty="0">
                <a:solidFill>
                  <a:srgbClr val="0C0804"/>
                </a:solidFill>
                <a:latin typeface="Arial"/>
                <a:cs typeface="Arial"/>
              </a:rPr>
              <a:t>Designed</a:t>
            </a:r>
            <a:r>
              <a:rPr sz="3600" spc="-17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C0804"/>
                </a:solidFill>
                <a:latin typeface="Arial"/>
                <a:cs typeface="Arial"/>
              </a:rPr>
              <a:t>to</a:t>
            </a:r>
            <a:r>
              <a:rPr sz="3600" spc="-105" dirty="0">
                <a:solidFill>
                  <a:srgbClr val="0C0804"/>
                </a:solidFill>
                <a:latin typeface="Arial"/>
                <a:cs typeface="Arial"/>
              </a:rPr>
              <a:t> deliver</a:t>
            </a:r>
            <a:r>
              <a:rPr sz="3600" spc="-204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80" dirty="0">
                <a:solidFill>
                  <a:srgbClr val="0C0804"/>
                </a:solidFill>
                <a:latin typeface="Arial"/>
                <a:cs typeface="Arial"/>
              </a:rPr>
              <a:t>a</a:t>
            </a:r>
            <a:r>
              <a:rPr sz="3600" spc="-14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45" dirty="0">
                <a:solidFill>
                  <a:srgbClr val="0C0804"/>
                </a:solidFill>
                <a:latin typeface="Arial"/>
                <a:cs typeface="Arial"/>
              </a:rPr>
              <a:t>consistent</a:t>
            </a:r>
            <a:r>
              <a:rPr sz="3600" spc="-229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0C0804"/>
                </a:solidFill>
                <a:latin typeface="Arial"/>
                <a:cs typeface="Arial"/>
              </a:rPr>
              <a:t>MPI </a:t>
            </a:r>
            <a:r>
              <a:rPr sz="3600" spc="-145" dirty="0">
                <a:solidFill>
                  <a:srgbClr val="0C0804"/>
                </a:solidFill>
                <a:latin typeface="Arial"/>
                <a:cs typeface="Arial"/>
              </a:rPr>
              <a:t>brand</a:t>
            </a:r>
            <a:r>
              <a:rPr sz="3600" spc="-18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70" dirty="0">
                <a:solidFill>
                  <a:srgbClr val="0C0804"/>
                </a:solidFill>
                <a:latin typeface="Arial"/>
                <a:cs typeface="Arial"/>
              </a:rPr>
              <a:t>experience</a:t>
            </a:r>
            <a:r>
              <a:rPr sz="3600" spc="-14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60" dirty="0">
                <a:solidFill>
                  <a:srgbClr val="0C0804"/>
                </a:solidFill>
                <a:latin typeface="Arial"/>
                <a:cs typeface="Arial"/>
              </a:rPr>
              <a:t>across</a:t>
            </a:r>
            <a:r>
              <a:rPr sz="3600" spc="-14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90" dirty="0">
                <a:solidFill>
                  <a:srgbClr val="0C0804"/>
                </a:solidFill>
                <a:latin typeface="Arial"/>
                <a:cs typeface="Arial"/>
              </a:rPr>
              <a:t>all</a:t>
            </a:r>
            <a:r>
              <a:rPr sz="3600" spc="-16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90" dirty="0">
                <a:solidFill>
                  <a:srgbClr val="0C0804"/>
                </a:solidFill>
                <a:latin typeface="Arial"/>
                <a:cs typeface="Arial"/>
              </a:rPr>
              <a:t>Chapters</a:t>
            </a:r>
            <a:endParaRPr sz="3600">
              <a:latin typeface="Arial"/>
              <a:cs typeface="Arial"/>
            </a:endParaRPr>
          </a:p>
          <a:p>
            <a:pPr marL="314325" indent="-301625">
              <a:lnSpc>
                <a:spcPts val="4260"/>
              </a:lnSpc>
              <a:spcBef>
                <a:spcPts val="3960"/>
              </a:spcBef>
              <a:buChar char="•"/>
              <a:tabLst>
                <a:tab pos="314325" algn="l"/>
              </a:tabLst>
            </a:pPr>
            <a:r>
              <a:rPr sz="3600" spc="-310" dirty="0">
                <a:solidFill>
                  <a:srgbClr val="0C0804"/>
                </a:solidFill>
                <a:latin typeface="Arial"/>
                <a:cs typeface="Arial"/>
              </a:rPr>
              <a:t>Ready</a:t>
            </a:r>
            <a:r>
              <a:rPr sz="3600" spc="-13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C0804"/>
                </a:solidFill>
                <a:latin typeface="Arial"/>
                <a:cs typeface="Arial"/>
              </a:rPr>
              <a:t>to</a:t>
            </a:r>
            <a:r>
              <a:rPr sz="3600" spc="-18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90" dirty="0">
                <a:solidFill>
                  <a:srgbClr val="0C0804"/>
                </a:solidFill>
                <a:latin typeface="Arial"/>
                <a:cs typeface="Arial"/>
              </a:rPr>
              <a:t>customize</a:t>
            </a:r>
            <a:r>
              <a:rPr sz="3600" spc="-14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C0804"/>
                </a:solidFill>
                <a:latin typeface="Arial"/>
                <a:cs typeface="Arial"/>
              </a:rPr>
              <a:t>with</a:t>
            </a:r>
            <a:r>
              <a:rPr sz="3600" spc="-18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05" dirty="0">
                <a:solidFill>
                  <a:srgbClr val="0C0804"/>
                </a:solidFill>
                <a:latin typeface="Arial"/>
                <a:cs typeface="Arial"/>
              </a:rPr>
              <a:t>your</a:t>
            </a:r>
            <a:r>
              <a:rPr sz="3600" spc="-21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40" dirty="0">
                <a:solidFill>
                  <a:srgbClr val="0C0804"/>
                </a:solidFill>
                <a:latin typeface="Arial"/>
                <a:cs typeface="Arial"/>
              </a:rPr>
              <a:t>Chapter’s</a:t>
            </a:r>
            <a:endParaRPr sz="3600">
              <a:latin typeface="Arial"/>
              <a:cs typeface="Arial"/>
            </a:endParaRPr>
          </a:p>
          <a:p>
            <a:pPr marL="314960">
              <a:lnSpc>
                <a:spcPts val="4260"/>
              </a:lnSpc>
            </a:pPr>
            <a:r>
              <a:rPr sz="3600" spc="-10" dirty="0">
                <a:solidFill>
                  <a:srgbClr val="0C0804"/>
                </a:solidFill>
                <a:latin typeface="Arial"/>
                <a:cs typeface="Arial"/>
              </a:rPr>
              <a:t>content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3600">
              <a:latin typeface="Arial"/>
              <a:cs typeface="Arial"/>
            </a:endParaRPr>
          </a:p>
          <a:p>
            <a:pPr marL="314960" marR="915035" indent="-302260">
              <a:lnSpc>
                <a:spcPts val="4200"/>
              </a:lnSpc>
              <a:buChar char="•"/>
              <a:tabLst>
                <a:tab pos="314960" algn="l"/>
              </a:tabLst>
            </a:pPr>
            <a:r>
              <a:rPr sz="3600" spc="-200" dirty="0">
                <a:solidFill>
                  <a:srgbClr val="0C0804"/>
                </a:solidFill>
                <a:latin typeface="Arial"/>
                <a:cs typeface="Arial"/>
              </a:rPr>
              <a:t>MPI</a:t>
            </a:r>
            <a:r>
              <a:rPr sz="3600" spc="-15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29" dirty="0">
                <a:solidFill>
                  <a:srgbClr val="0C0804"/>
                </a:solidFill>
                <a:latin typeface="Arial"/>
                <a:cs typeface="Arial"/>
              </a:rPr>
              <a:t>gives</a:t>
            </a:r>
            <a:r>
              <a:rPr sz="3600" spc="-21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45" dirty="0">
                <a:solidFill>
                  <a:srgbClr val="0C0804"/>
                </a:solidFill>
                <a:latin typeface="Arial"/>
                <a:cs typeface="Arial"/>
              </a:rPr>
              <a:t>you</a:t>
            </a:r>
            <a:r>
              <a:rPr sz="3600" spc="-17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45" dirty="0">
                <a:solidFill>
                  <a:srgbClr val="0C0804"/>
                </a:solidFill>
                <a:latin typeface="Arial"/>
                <a:cs typeface="Arial"/>
              </a:rPr>
              <a:t>widgets </a:t>
            </a:r>
            <a:r>
              <a:rPr sz="3600" spc="-190" dirty="0">
                <a:solidFill>
                  <a:srgbClr val="0C0804"/>
                </a:solidFill>
                <a:latin typeface="Arial"/>
                <a:cs typeface="Arial"/>
              </a:rPr>
              <a:t>and</a:t>
            </a:r>
            <a:r>
              <a:rPr sz="3600" spc="-17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10" dirty="0">
                <a:solidFill>
                  <a:srgbClr val="0C0804"/>
                </a:solidFill>
                <a:latin typeface="Arial"/>
                <a:cs typeface="Arial"/>
              </a:rPr>
              <a:t>tools</a:t>
            </a:r>
            <a:r>
              <a:rPr sz="3600" spc="-14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0C0804"/>
                </a:solidFill>
                <a:latin typeface="Arial"/>
                <a:cs typeface="Arial"/>
              </a:rPr>
              <a:t>to </a:t>
            </a:r>
            <a:r>
              <a:rPr sz="3600" spc="-75" dirty="0">
                <a:solidFill>
                  <a:srgbClr val="0C0804"/>
                </a:solidFill>
                <a:latin typeface="Arial"/>
                <a:cs typeface="Arial"/>
              </a:rPr>
              <a:t>facilitate</a:t>
            </a:r>
            <a:r>
              <a:rPr sz="3600" spc="-22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75" dirty="0">
                <a:solidFill>
                  <a:srgbClr val="0C0804"/>
                </a:solidFill>
                <a:latin typeface="Arial"/>
                <a:cs typeface="Arial"/>
              </a:rPr>
              <a:t>what</a:t>
            </a:r>
            <a:r>
              <a:rPr sz="3600" spc="-145" dirty="0">
                <a:solidFill>
                  <a:srgbClr val="0C0804"/>
                </a:solidFill>
                <a:latin typeface="Arial"/>
                <a:cs typeface="Arial"/>
              </a:rPr>
              <a:t> you</a:t>
            </a:r>
            <a:r>
              <a:rPr sz="3600" spc="-16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0C0804"/>
                </a:solidFill>
                <a:latin typeface="Arial"/>
                <a:cs typeface="Arial"/>
              </a:rPr>
              <a:t>need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987" y="2518559"/>
            <a:ext cx="6303373" cy="68645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1310" algn="ctr">
              <a:lnSpc>
                <a:spcPts val="7765"/>
              </a:lnSpc>
              <a:spcBef>
                <a:spcPts val="105"/>
              </a:spcBef>
            </a:pPr>
            <a:r>
              <a:rPr spc="-10" dirty="0"/>
              <a:t>RESOURCES</a:t>
            </a:r>
          </a:p>
          <a:p>
            <a:pPr marL="156845" algn="ctr">
              <a:lnSpc>
                <a:spcPts val="7045"/>
              </a:lnSpc>
            </a:pPr>
            <a:r>
              <a:rPr sz="6000" dirty="0">
                <a:solidFill>
                  <a:srgbClr val="000000"/>
                </a:solidFill>
              </a:rPr>
              <a:t>MPI</a:t>
            </a:r>
            <a:r>
              <a:rPr sz="6000" spc="-145" dirty="0">
                <a:solidFill>
                  <a:srgbClr val="000000"/>
                </a:solidFill>
              </a:rPr>
              <a:t> </a:t>
            </a:r>
            <a:r>
              <a:rPr sz="6000" dirty="0">
                <a:solidFill>
                  <a:srgbClr val="000000"/>
                </a:solidFill>
              </a:rPr>
              <a:t>Chapter</a:t>
            </a:r>
            <a:r>
              <a:rPr sz="6000" spc="-145" dirty="0">
                <a:solidFill>
                  <a:srgbClr val="000000"/>
                </a:solidFill>
              </a:rPr>
              <a:t> </a:t>
            </a:r>
            <a:r>
              <a:rPr sz="6000" spc="-10" dirty="0">
                <a:solidFill>
                  <a:srgbClr val="000000"/>
                </a:solidFill>
              </a:rPr>
              <a:t>Websites</a:t>
            </a:r>
            <a:endParaRPr sz="6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00794" y="3979799"/>
            <a:ext cx="6892925" cy="37788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14325" indent="-301625">
              <a:lnSpc>
                <a:spcPct val="100000"/>
              </a:lnSpc>
              <a:spcBef>
                <a:spcPts val="105"/>
              </a:spcBef>
              <a:buClr>
                <a:srgbClr val="0C0804"/>
              </a:buClr>
              <a:buFont typeface="Arial"/>
              <a:buChar char="•"/>
              <a:tabLst>
                <a:tab pos="314325" algn="l"/>
              </a:tabLst>
            </a:pPr>
            <a:r>
              <a:rPr sz="3600" spc="-240" dirty="0">
                <a:solidFill>
                  <a:srgbClr val="0C0804"/>
                </a:solidFill>
                <a:latin typeface="Arial"/>
                <a:cs typeface="Arial"/>
              </a:rPr>
              <a:t>You’re</a:t>
            </a:r>
            <a:r>
              <a:rPr sz="3600" spc="-16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C0804"/>
                </a:solidFill>
                <a:latin typeface="Arial"/>
                <a:cs typeface="Arial"/>
              </a:rPr>
              <a:t>not</a:t>
            </a:r>
            <a:r>
              <a:rPr sz="3600" spc="-17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95" dirty="0">
                <a:solidFill>
                  <a:srgbClr val="0C0804"/>
                </a:solidFill>
                <a:latin typeface="Arial"/>
                <a:cs typeface="Arial"/>
              </a:rPr>
              <a:t>on</a:t>
            </a:r>
            <a:r>
              <a:rPr sz="3600" spc="-19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20" dirty="0">
                <a:solidFill>
                  <a:srgbClr val="0C0804"/>
                </a:solidFill>
                <a:latin typeface="Arial"/>
                <a:cs typeface="Arial"/>
              </a:rPr>
              <a:t>your</a:t>
            </a:r>
            <a:r>
              <a:rPr sz="3600" spc="-16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0C0804"/>
                </a:solidFill>
                <a:latin typeface="Arial"/>
                <a:cs typeface="Arial"/>
              </a:rPr>
              <a:t>own!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Clr>
                <a:srgbClr val="0C0804"/>
              </a:buClr>
              <a:buFont typeface="Arial"/>
              <a:buChar char="•"/>
            </a:pPr>
            <a:endParaRPr sz="3600">
              <a:latin typeface="Arial"/>
              <a:cs typeface="Arial"/>
            </a:endParaRPr>
          </a:p>
          <a:p>
            <a:pPr marL="314325" marR="5080" indent="-302260">
              <a:lnSpc>
                <a:spcPts val="4200"/>
              </a:lnSpc>
              <a:buChar char="•"/>
              <a:tabLst>
                <a:tab pos="314325" algn="l"/>
              </a:tabLst>
            </a:pPr>
            <a:r>
              <a:rPr sz="3600" spc="-250" dirty="0">
                <a:solidFill>
                  <a:srgbClr val="0C0804"/>
                </a:solidFill>
                <a:latin typeface="Arial"/>
                <a:cs typeface="Arial"/>
              </a:rPr>
              <a:t>Deep</a:t>
            </a:r>
            <a:r>
              <a:rPr sz="3600" spc="-16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60" dirty="0">
                <a:solidFill>
                  <a:srgbClr val="0C0804"/>
                </a:solidFill>
                <a:latin typeface="Arial"/>
                <a:cs typeface="Arial"/>
              </a:rPr>
              <a:t>knowledge</a:t>
            </a:r>
            <a:r>
              <a:rPr sz="3600" spc="-14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60" dirty="0">
                <a:solidFill>
                  <a:srgbClr val="0C0804"/>
                </a:solidFill>
                <a:latin typeface="Arial"/>
                <a:cs typeface="Arial"/>
              </a:rPr>
              <a:t>base</a:t>
            </a:r>
            <a:r>
              <a:rPr sz="3600" spc="-22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90" dirty="0">
                <a:solidFill>
                  <a:srgbClr val="0C0804"/>
                </a:solidFill>
                <a:latin typeface="Arial"/>
                <a:cs typeface="Arial"/>
              </a:rPr>
              <a:t>and</a:t>
            </a:r>
            <a:r>
              <a:rPr sz="3600" spc="-17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75" dirty="0">
                <a:solidFill>
                  <a:srgbClr val="0C0804"/>
                </a:solidFill>
                <a:latin typeface="Arial"/>
                <a:cs typeface="Arial"/>
              </a:rPr>
              <a:t>effective </a:t>
            </a:r>
            <a:r>
              <a:rPr sz="3600" spc="-100" dirty="0">
                <a:solidFill>
                  <a:srgbClr val="0C0804"/>
                </a:solidFill>
                <a:latin typeface="Arial"/>
                <a:cs typeface="Arial"/>
              </a:rPr>
              <a:t>support</a:t>
            </a:r>
            <a:r>
              <a:rPr sz="3600" spc="-16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80" dirty="0">
                <a:solidFill>
                  <a:srgbClr val="0C0804"/>
                </a:solidFill>
                <a:latin typeface="Arial"/>
                <a:cs typeface="Arial"/>
              </a:rPr>
              <a:t>ticket</a:t>
            </a:r>
            <a:r>
              <a:rPr sz="3600" spc="-15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20" dirty="0">
                <a:solidFill>
                  <a:srgbClr val="0C0804"/>
                </a:solidFill>
                <a:latin typeface="Arial"/>
                <a:cs typeface="Arial"/>
              </a:rPr>
              <a:t>system</a:t>
            </a:r>
            <a:r>
              <a:rPr sz="3600" spc="-16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C0804"/>
                </a:solidFill>
                <a:latin typeface="Arial"/>
                <a:cs typeface="Arial"/>
              </a:rPr>
              <a:t>to</a:t>
            </a:r>
            <a:r>
              <a:rPr sz="3600" spc="-17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30" dirty="0">
                <a:solidFill>
                  <a:srgbClr val="0C0804"/>
                </a:solidFill>
                <a:latin typeface="Arial"/>
                <a:cs typeface="Arial"/>
              </a:rPr>
              <a:t>help</a:t>
            </a:r>
            <a:r>
              <a:rPr sz="3600" spc="-16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0C0804"/>
                </a:solidFill>
                <a:latin typeface="Arial"/>
                <a:cs typeface="Arial"/>
              </a:rPr>
              <a:t>you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C0804"/>
              </a:buClr>
              <a:buFont typeface="Arial"/>
              <a:buChar char="•"/>
            </a:pPr>
            <a:endParaRPr sz="3600">
              <a:latin typeface="Arial"/>
              <a:cs typeface="Arial"/>
            </a:endParaRPr>
          </a:p>
          <a:p>
            <a:pPr marL="314325" marR="280035" indent="-302260">
              <a:lnSpc>
                <a:spcPts val="4210"/>
              </a:lnSpc>
              <a:buChar char="•"/>
              <a:tabLst>
                <a:tab pos="314325" algn="l"/>
                <a:tab pos="3236595" algn="l"/>
              </a:tabLst>
            </a:pPr>
            <a:r>
              <a:rPr sz="3600" spc="-415" dirty="0">
                <a:solidFill>
                  <a:srgbClr val="0C0804"/>
                </a:solidFill>
                <a:latin typeface="Arial"/>
                <a:cs typeface="Arial"/>
              </a:rPr>
              <a:t>Jay</a:t>
            </a:r>
            <a:r>
              <a:rPr sz="3600" spc="-15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00" dirty="0">
                <a:solidFill>
                  <a:srgbClr val="0C0804"/>
                </a:solidFill>
                <a:latin typeface="Arial"/>
                <a:cs typeface="Arial"/>
              </a:rPr>
              <a:t>Hough,</a:t>
            </a:r>
            <a:r>
              <a:rPr sz="3600" spc="-16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00" dirty="0">
                <a:solidFill>
                  <a:srgbClr val="0C0804"/>
                </a:solidFill>
                <a:latin typeface="Arial"/>
                <a:cs typeface="Arial"/>
              </a:rPr>
              <a:t>Director</a:t>
            </a:r>
            <a:r>
              <a:rPr sz="3600" spc="-22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C0804"/>
                </a:solidFill>
                <a:latin typeface="Arial"/>
                <a:cs typeface="Arial"/>
              </a:rPr>
              <a:t>of</a:t>
            </a:r>
            <a:r>
              <a:rPr sz="3600" spc="-14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04" dirty="0">
                <a:solidFill>
                  <a:srgbClr val="0C0804"/>
                </a:solidFill>
                <a:latin typeface="Arial"/>
                <a:cs typeface="Arial"/>
              </a:rPr>
              <a:t>Technology </a:t>
            </a:r>
            <a:r>
              <a:rPr sz="3600" spc="-240" dirty="0">
                <a:solidFill>
                  <a:srgbClr val="0C0804"/>
                </a:solidFill>
                <a:latin typeface="Arial"/>
                <a:cs typeface="Arial"/>
              </a:rPr>
              <a:t>Services,</a:t>
            </a:r>
            <a:r>
              <a:rPr sz="3600" spc="-21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00" dirty="0">
                <a:solidFill>
                  <a:srgbClr val="0C0804"/>
                </a:solidFill>
                <a:latin typeface="Arial"/>
                <a:cs typeface="Arial"/>
              </a:rPr>
              <a:t>MPI</a:t>
            </a:r>
            <a:r>
              <a:rPr sz="3600" spc="-9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0C0804"/>
                </a:solidFill>
                <a:latin typeface="Arial"/>
                <a:cs typeface="Arial"/>
              </a:rPr>
              <a:t>-</a:t>
            </a:r>
            <a:r>
              <a:rPr sz="3600" dirty="0">
                <a:solidFill>
                  <a:srgbClr val="0C0804"/>
                </a:solidFill>
                <a:latin typeface="Arial"/>
                <a:cs typeface="Arial"/>
              </a:rPr>
              <a:t>	</a:t>
            </a:r>
            <a:r>
              <a:rPr sz="3600" b="1" spc="-275" dirty="0">
                <a:solidFill>
                  <a:srgbClr val="0C0804"/>
                </a:solidFill>
                <a:latin typeface="Arial"/>
                <a:cs typeface="Arial"/>
                <a:hlinkClick r:id="rId2"/>
              </a:rPr>
              <a:t>jhough@mpi.org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2607" y="2542790"/>
            <a:ext cx="6206534" cy="675808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1310" algn="ctr">
              <a:lnSpc>
                <a:spcPts val="7765"/>
              </a:lnSpc>
              <a:spcBef>
                <a:spcPts val="105"/>
              </a:spcBef>
            </a:pPr>
            <a:r>
              <a:rPr spc="-10" dirty="0"/>
              <a:t>RESOURCES</a:t>
            </a:r>
          </a:p>
          <a:p>
            <a:pPr marL="156845" algn="ctr">
              <a:lnSpc>
                <a:spcPts val="7045"/>
              </a:lnSpc>
            </a:pPr>
            <a:r>
              <a:rPr sz="6000" dirty="0">
                <a:solidFill>
                  <a:srgbClr val="000000"/>
                </a:solidFill>
              </a:rPr>
              <a:t>MPI</a:t>
            </a:r>
            <a:r>
              <a:rPr sz="6000" spc="-145" dirty="0">
                <a:solidFill>
                  <a:srgbClr val="000000"/>
                </a:solidFill>
              </a:rPr>
              <a:t> </a:t>
            </a:r>
            <a:r>
              <a:rPr sz="6000" dirty="0">
                <a:solidFill>
                  <a:srgbClr val="000000"/>
                </a:solidFill>
              </a:rPr>
              <a:t>Chapter</a:t>
            </a:r>
            <a:r>
              <a:rPr sz="6000" spc="-145" dirty="0">
                <a:solidFill>
                  <a:srgbClr val="000000"/>
                </a:solidFill>
              </a:rPr>
              <a:t> </a:t>
            </a:r>
            <a:r>
              <a:rPr sz="6000" spc="-10" dirty="0">
                <a:solidFill>
                  <a:srgbClr val="000000"/>
                </a:solidFill>
              </a:rPr>
              <a:t>Websites</a:t>
            </a:r>
            <a:endParaRPr sz="6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4700" y="1155763"/>
            <a:ext cx="6915150" cy="1697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">
              <a:lnSpc>
                <a:spcPts val="7300"/>
              </a:lnSpc>
              <a:spcBef>
                <a:spcPts val="105"/>
              </a:spcBef>
            </a:pPr>
            <a:r>
              <a:rPr spc="-10" dirty="0"/>
              <a:t>RESOURCES</a:t>
            </a:r>
          </a:p>
          <a:p>
            <a:pPr marL="12700">
              <a:lnSpc>
                <a:spcPts val="5855"/>
              </a:lnSpc>
            </a:pPr>
            <a:r>
              <a:rPr sz="5400" dirty="0">
                <a:solidFill>
                  <a:srgbClr val="000000"/>
                </a:solidFill>
              </a:rPr>
              <a:t>MPI</a:t>
            </a:r>
            <a:r>
              <a:rPr sz="5400" spc="-30" dirty="0">
                <a:solidFill>
                  <a:srgbClr val="000000"/>
                </a:solidFill>
              </a:rPr>
              <a:t> </a:t>
            </a:r>
            <a:r>
              <a:rPr sz="5400" dirty="0">
                <a:solidFill>
                  <a:srgbClr val="000000"/>
                </a:solidFill>
              </a:rPr>
              <a:t>Community</a:t>
            </a:r>
            <a:r>
              <a:rPr sz="5400" spc="-90" dirty="0">
                <a:solidFill>
                  <a:srgbClr val="000000"/>
                </a:solidFill>
              </a:rPr>
              <a:t> </a:t>
            </a:r>
            <a:r>
              <a:rPr sz="5400" spc="-10" dirty="0">
                <a:solidFill>
                  <a:srgbClr val="000000"/>
                </a:solidFill>
              </a:rPr>
              <a:t>Forums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3431947"/>
            <a:ext cx="8743185" cy="50416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23526" y="1704403"/>
            <a:ext cx="6330315" cy="1627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4325" marR="5080" indent="-302260">
              <a:lnSpc>
                <a:spcPct val="127400"/>
              </a:lnSpc>
              <a:spcBef>
                <a:spcPts val="95"/>
              </a:spcBef>
              <a:buFont typeface="Arial"/>
              <a:buChar char="•"/>
              <a:tabLst>
                <a:tab pos="314325" algn="l"/>
              </a:tabLst>
            </a:pPr>
            <a:r>
              <a:rPr sz="2750" dirty="0">
                <a:latin typeface="Calibri"/>
                <a:cs typeface="Calibri"/>
              </a:rPr>
              <a:t>Content,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real-time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feedback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houses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50" dirty="0">
                <a:latin typeface="Calibri"/>
                <a:cs typeface="Calibri"/>
              </a:rPr>
              <a:t>a </a:t>
            </a:r>
            <a:r>
              <a:rPr sz="2750" dirty="0">
                <a:latin typeface="Calibri"/>
                <a:cs typeface="Calibri"/>
              </a:rPr>
              <a:t>library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assets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tailored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specific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social </a:t>
            </a:r>
            <a:r>
              <a:rPr sz="2750" dirty="0">
                <a:latin typeface="Calibri"/>
                <a:cs typeface="Calibri"/>
              </a:rPr>
              <a:t>interests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professions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23526" y="3840416"/>
            <a:ext cx="6805930" cy="37630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14325" marR="5080" indent="-302260">
              <a:lnSpc>
                <a:spcPct val="127400"/>
              </a:lnSpc>
              <a:spcBef>
                <a:spcPts val="90"/>
              </a:spcBef>
              <a:buFont typeface="Arial"/>
              <a:buChar char="•"/>
              <a:tabLst>
                <a:tab pos="314325" algn="l"/>
              </a:tabLst>
            </a:pPr>
            <a:r>
              <a:rPr sz="2750" dirty="0">
                <a:latin typeface="Calibri"/>
                <a:cs typeface="Calibri"/>
              </a:rPr>
              <a:t>Stay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engaged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24/7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provide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even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more </a:t>
            </a:r>
            <a:r>
              <a:rPr sz="2750" dirty="0">
                <a:latin typeface="Calibri"/>
                <a:cs typeface="Calibri"/>
              </a:rPr>
              <a:t>value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through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digital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connections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buFont typeface="Arial"/>
              <a:buChar char="•"/>
            </a:pPr>
            <a:endParaRPr sz="2750">
              <a:latin typeface="Calibri"/>
              <a:cs typeface="Calibri"/>
            </a:endParaRPr>
          </a:p>
          <a:p>
            <a:pPr marL="314325" marR="281940" indent="-302260">
              <a:lnSpc>
                <a:spcPct val="127400"/>
              </a:lnSpc>
              <a:buFont typeface="Arial"/>
              <a:buChar char="•"/>
              <a:tabLst>
                <a:tab pos="314325" algn="l"/>
              </a:tabLst>
            </a:pPr>
            <a:r>
              <a:rPr sz="2750" dirty="0">
                <a:latin typeface="Calibri"/>
                <a:cs typeface="Calibri"/>
              </a:rPr>
              <a:t>Opportunity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Chapters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host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their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own </a:t>
            </a:r>
            <a:r>
              <a:rPr sz="2750" dirty="0">
                <a:latin typeface="Calibri"/>
                <a:cs typeface="Calibri"/>
              </a:rPr>
              <a:t>community</a:t>
            </a:r>
            <a:r>
              <a:rPr sz="2750" spc="1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events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(MPI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Women, </a:t>
            </a:r>
            <a:r>
              <a:rPr sz="2750" spc="-10" dirty="0">
                <a:latin typeface="Calibri"/>
                <a:cs typeface="Calibri"/>
              </a:rPr>
              <a:t>LGBTQ, </a:t>
            </a:r>
            <a:r>
              <a:rPr sz="2750" dirty="0">
                <a:latin typeface="Calibri"/>
                <a:cs typeface="Calibri"/>
              </a:rPr>
              <a:t>Black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Meeting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Professionals,</a:t>
            </a:r>
            <a:r>
              <a:rPr sz="2750" spc="1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Association </a:t>
            </a:r>
            <a:r>
              <a:rPr sz="2750" dirty="0">
                <a:latin typeface="Calibri"/>
                <a:cs typeface="Calibri"/>
              </a:rPr>
              <a:t>Professionals,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etc.)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223" y="2894315"/>
            <a:ext cx="7956384" cy="65883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1310" algn="ctr">
              <a:lnSpc>
                <a:spcPts val="7730"/>
              </a:lnSpc>
              <a:spcBef>
                <a:spcPts val="105"/>
              </a:spcBef>
            </a:pPr>
            <a:r>
              <a:rPr spc="-10" dirty="0"/>
              <a:t>RESOURCES</a:t>
            </a:r>
          </a:p>
          <a:p>
            <a:pPr marL="6350" algn="ctr">
              <a:lnSpc>
                <a:spcPts val="7009"/>
              </a:lnSpc>
            </a:pPr>
            <a:r>
              <a:rPr sz="6000" dirty="0">
                <a:solidFill>
                  <a:srgbClr val="000000"/>
                </a:solidFill>
              </a:rPr>
              <a:t>MPI</a:t>
            </a:r>
            <a:r>
              <a:rPr sz="6000" spc="-140" dirty="0">
                <a:solidFill>
                  <a:srgbClr val="000000"/>
                </a:solidFill>
              </a:rPr>
              <a:t> </a:t>
            </a:r>
            <a:r>
              <a:rPr sz="6000" dirty="0">
                <a:solidFill>
                  <a:srgbClr val="000000"/>
                </a:solidFill>
              </a:rPr>
              <a:t>Brand</a:t>
            </a:r>
            <a:r>
              <a:rPr sz="6000" spc="-114" dirty="0">
                <a:solidFill>
                  <a:srgbClr val="000000"/>
                </a:solidFill>
              </a:rPr>
              <a:t> </a:t>
            </a:r>
            <a:r>
              <a:rPr sz="6000" spc="-10" dirty="0">
                <a:solidFill>
                  <a:srgbClr val="000000"/>
                </a:solidFill>
              </a:rPr>
              <a:t>Guide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19040" y="2665476"/>
            <a:ext cx="10805160" cy="1490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600" dirty="0">
                <a:solidFill>
                  <a:srgbClr val="FFFFFF"/>
                </a:solidFill>
              </a:rPr>
              <a:t>GOALS</a:t>
            </a:r>
            <a:r>
              <a:rPr sz="9600" spc="-150" dirty="0">
                <a:solidFill>
                  <a:srgbClr val="FFFFFF"/>
                </a:solidFill>
              </a:rPr>
              <a:t> </a:t>
            </a:r>
            <a:r>
              <a:rPr sz="9600" dirty="0">
                <a:solidFill>
                  <a:srgbClr val="FFFFFF"/>
                </a:solidFill>
              </a:rPr>
              <a:t>&amp;</a:t>
            </a:r>
            <a:r>
              <a:rPr sz="9600" spc="-30" dirty="0">
                <a:solidFill>
                  <a:srgbClr val="FFFFFF"/>
                </a:solidFill>
              </a:rPr>
              <a:t> </a:t>
            </a:r>
            <a:r>
              <a:rPr sz="9600" spc="-10" dirty="0">
                <a:solidFill>
                  <a:srgbClr val="FFFFFF"/>
                </a:solidFill>
              </a:rPr>
              <a:t>OBJECTIVES</a:t>
            </a:r>
            <a:endParaRPr sz="9600"/>
          </a:p>
        </p:txBody>
      </p:sp>
      <p:sp>
        <p:nvSpPr>
          <p:cNvPr id="4" name="object 4"/>
          <p:cNvSpPr txBox="1"/>
          <p:nvPr/>
        </p:nvSpPr>
        <p:spPr>
          <a:xfrm>
            <a:off x="6508368" y="4789233"/>
            <a:ext cx="8242934" cy="197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7675"/>
              </a:lnSpc>
              <a:spcBef>
                <a:spcPts val="105"/>
              </a:spcBef>
            </a:pPr>
            <a:r>
              <a:rPr sz="6600" b="1" dirty="0">
                <a:solidFill>
                  <a:srgbClr val="FFFFFF"/>
                </a:solidFill>
                <a:latin typeface="Calibri"/>
                <a:cs typeface="Calibri"/>
              </a:rPr>
              <a:t>MPI,</a:t>
            </a:r>
            <a:r>
              <a:rPr sz="66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spc="-509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6600" b="1" spc="10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6600" b="1" spc="4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6600" b="1" spc="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600" b="1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spc="-3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6600" b="1" spc="6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66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66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6600" b="1" spc="-9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600" b="1" spc="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6600" b="1" spc="2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6600" b="1" spc="20" dirty="0">
                <a:solidFill>
                  <a:srgbClr val="FFFFFF"/>
                </a:solidFill>
                <a:latin typeface="Calibri"/>
                <a:cs typeface="Calibri"/>
              </a:rPr>
              <a:t>s,</a:t>
            </a:r>
            <a:endParaRPr sz="6600" dirty="0">
              <a:latin typeface="Calibri"/>
              <a:cs typeface="Calibri"/>
            </a:endParaRPr>
          </a:p>
          <a:p>
            <a:pPr algn="ctr">
              <a:lnSpc>
                <a:spcPts val="7675"/>
              </a:lnSpc>
            </a:pPr>
            <a:r>
              <a:rPr sz="66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6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6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dirty="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sz="66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600" b="1" spc="-10" dirty="0">
                <a:solidFill>
                  <a:srgbClr val="FFFFFF"/>
                </a:solidFill>
                <a:latin typeface="Calibri"/>
                <a:cs typeface="Calibri"/>
              </a:rPr>
              <a:t>Intersect</a:t>
            </a:r>
            <a:endParaRPr sz="6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34026" y="4529201"/>
            <a:ext cx="10972800" cy="0"/>
          </a:xfrm>
          <a:custGeom>
            <a:avLst/>
            <a:gdLst/>
            <a:ahLst/>
            <a:cxnLst/>
            <a:rect l="l" t="t" r="r" b="b"/>
            <a:pathLst>
              <a:path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1310" algn="ctr">
              <a:lnSpc>
                <a:spcPts val="7690"/>
              </a:lnSpc>
              <a:spcBef>
                <a:spcPts val="105"/>
              </a:spcBef>
            </a:pPr>
            <a:r>
              <a:rPr spc="-10" dirty="0"/>
              <a:t>RESOURCES</a:t>
            </a:r>
          </a:p>
          <a:p>
            <a:pPr marL="6985" algn="ctr">
              <a:lnSpc>
                <a:spcPts val="6970"/>
              </a:lnSpc>
            </a:pPr>
            <a:r>
              <a:rPr sz="6000" dirty="0">
                <a:solidFill>
                  <a:srgbClr val="000000"/>
                </a:solidFill>
              </a:rPr>
              <a:t>MPI</a:t>
            </a:r>
            <a:r>
              <a:rPr sz="6000" spc="-145" dirty="0">
                <a:solidFill>
                  <a:srgbClr val="000000"/>
                </a:solidFill>
              </a:rPr>
              <a:t> </a:t>
            </a:r>
            <a:r>
              <a:rPr sz="6000" dirty="0">
                <a:solidFill>
                  <a:srgbClr val="000000"/>
                </a:solidFill>
              </a:rPr>
              <a:t>Brand</a:t>
            </a:r>
            <a:r>
              <a:rPr sz="6000" spc="-114" dirty="0">
                <a:solidFill>
                  <a:srgbClr val="000000"/>
                </a:solidFill>
              </a:rPr>
              <a:t> </a:t>
            </a:r>
            <a:r>
              <a:rPr sz="6000" spc="-10" dirty="0">
                <a:solidFill>
                  <a:srgbClr val="000000"/>
                </a:solidFill>
              </a:rPr>
              <a:t>Guide</a:t>
            </a:r>
            <a:endParaRPr sz="6000"/>
          </a:p>
        </p:txBody>
      </p:sp>
      <p:grpSp>
        <p:nvGrpSpPr>
          <p:cNvPr id="3" name="object 3"/>
          <p:cNvGrpSpPr/>
          <p:nvPr/>
        </p:nvGrpSpPr>
        <p:grpSpPr>
          <a:xfrm>
            <a:off x="2124138" y="3028886"/>
            <a:ext cx="3838575" cy="2971800"/>
            <a:chOff x="2124138" y="3028886"/>
            <a:chExt cx="3838575" cy="2971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3600" y="3038474"/>
              <a:ext cx="3819525" cy="2952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28901" y="3033648"/>
              <a:ext cx="3829050" cy="2962275"/>
            </a:xfrm>
            <a:custGeom>
              <a:avLst/>
              <a:gdLst/>
              <a:ahLst/>
              <a:cxnLst/>
              <a:rect l="l" t="t" r="r" b="b"/>
              <a:pathLst>
                <a:path w="3829050" h="2962275">
                  <a:moveTo>
                    <a:pt x="0" y="2962275"/>
                  </a:moveTo>
                  <a:lnTo>
                    <a:pt x="3829050" y="2962275"/>
                  </a:lnTo>
                  <a:lnTo>
                    <a:pt x="3829050" y="0"/>
                  </a:lnTo>
                  <a:lnTo>
                    <a:pt x="0" y="0"/>
                  </a:lnTo>
                  <a:lnTo>
                    <a:pt x="0" y="29622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381813" y="6429375"/>
            <a:ext cx="3829050" cy="2962275"/>
            <a:chOff x="6381813" y="6429375"/>
            <a:chExt cx="3829050" cy="296227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1275" y="6438900"/>
              <a:ext cx="3810000" cy="29432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86576" y="6434137"/>
              <a:ext cx="3819525" cy="2952750"/>
            </a:xfrm>
            <a:custGeom>
              <a:avLst/>
              <a:gdLst/>
              <a:ahLst/>
              <a:cxnLst/>
              <a:rect l="l" t="t" r="r" b="b"/>
              <a:pathLst>
                <a:path w="3819525" h="2952750">
                  <a:moveTo>
                    <a:pt x="0" y="2952750"/>
                  </a:moveTo>
                  <a:lnTo>
                    <a:pt x="3819525" y="2952750"/>
                  </a:lnTo>
                  <a:lnTo>
                    <a:pt x="3819525" y="0"/>
                  </a:lnTo>
                  <a:lnTo>
                    <a:pt x="0" y="0"/>
                  </a:lnTo>
                  <a:lnTo>
                    <a:pt x="0" y="295275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4138" y="6429375"/>
            <a:ext cx="3829050" cy="2962275"/>
            <a:chOff x="2124138" y="6429375"/>
            <a:chExt cx="3829050" cy="296227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33600" y="6438900"/>
              <a:ext cx="3810000" cy="29432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28901" y="6434137"/>
              <a:ext cx="3819525" cy="2952750"/>
            </a:xfrm>
            <a:custGeom>
              <a:avLst/>
              <a:gdLst/>
              <a:ahLst/>
              <a:cxnLst/>
              <a:rect l="l" t="t" r="r" b="b"/>
              <a:pathLst>
                <a:path w="3819525" h="2952750">
                  <a:moveTo>
                    <a:pt x="0" y="2952750"/>
                  </a:moveTo>
                  <a:lnTo>
                    <a:pt x="3819525" y="2952750"/>
                  </a:lnTo>
                  <a:lnTo>
                    <a:pt x="3819525" y="0"/>
                  </a:lnTo>
                  <a:lnTo>
                    <a:pt x="0" y="0"/>
                  </a:lnTo>
                  <a:lnTo>
                    <a:pt x="0" y="295275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391338" y="3019361"/>
            <a:ext cx="3819525" cy="2971800"/>
            <a:chOff x="6391338" y="3019361"/>
            <a:chExt cx="3819525" cy="297180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0800" y="3028949"/>
              <a:ext cx="3800475" cy="28298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96101" y="3024123"/>
              <a:ext cx="3810000" cy="2962275"/>
            </a:xfrm>
            <a:custGeom>
              <a:avLst/>
              <a:gdLst/>
              <a:ahLst/>
              <a:cxnLst/>
              <a:rect l="l" t="t" r="r" b="b"/>
              <a:pathLst>
                <a:path w="3810000" h="2962275">
                  <a:moveTo>
                    <a:pt x="0" y="2962275"/>
                  </a:moveTo>
                  <a:lnTo>
                    <a:pt x="3810000" y="2962275"/>
                  </a:lnTo>
                  <a:lnTo>
                    <a:pt x="3810000" y="0"/>
                  </a:lnTo>
                  <a:lnTo>
                    <a:pt x="0" y="0"/>
                  </a:lnTo>
                  <a:lnTo>
                    <a:pt x="0" y="296227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884281" y="3685857"/>
            <a:ext cx="5360035" cy="431228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14960" marR="1258570" indent="-302895">
              <a:lnSpc>
                <a:spcPts val="4200"/>
              </a:lnSpc>
              <a:spcBef>
                <a:spcPts val="340"/>
              </a:spcBef>
              <a:buChar char="•"/>
              <a:tabLst>
                <a:tab pos="314960" algn="l"/>
              </a:tabLst>
            </a:pPr>
            <a:r>
              <a:rPr sz="3600" spc="-200" dirty="0">
                <a:solidFill>
                  <a:srgbClr val="0C0804"/>
                </a:solidFill>
                <a:latin typeface="Arial"/>
                <a:cs typeface="Arial"/>
              </a:rPr>
              <a:t>MPI</a:t>
            </a:r>
            <a:r>
              <a:rPr sz="3600" spc="-15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65" dirty="0">
                <a:solidFill>
                  <a:srgbClr val="0C0804"/>
                </a:solidFill>
                <a:latin typeface="Arial"/>
                <a:cs typeface="Arial"/>
              </a:rPr>
              <a:t>visual</a:t>
            </a:r>
            <a:r>
              <a:rPr sz="3600" spc="-21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0C0804"/>
                </a:solidFill>
                <a:latin typeface="Arial"/>
                <a:cs typeface="Arial"/>
              </a:rPr>
              <a:t>and </a:t>
            </a:r>
            <a:r>
              <a:rPr sz="3600" spc="-225" dirty="0">
                <a:solidFill>
                  <a:srgbClr val="0C0804"/>
                </a:solidFill>
                <a:latin typeface="Arial"/>
                <a:cs typeface="Arial"/>
              </a:rPr>
              <a:t>language</a:t>
            </a:r>
            <a:r>
              <a:rPr sz="3600" spc="-12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35" dirty="0">
                <a:solidFill>
                  <a:srgbClr val="0C0804"/>
                </a:solidFill>
                <a:latin typeface="Arial"/>
                <a:cs typeface="Arial"/>
              </a:rPr>
              <a:t>style</a:t>
            </a:r>
            <a:r>
              <a:rPr sz="3600" spc="-11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25" dirty="0">
                <a:solidFill>
                  <a:srgbClr val="0C0804"/>
                </a:solidFill>
                <a:latin typeface="Arial"/>
                <a:cs typeface="Arial"/>
              </a:rPr>
              <a:t>guide</a:t>
            </a:r>
            <a:endParaRPr sz="3600">
              <a:latin typeface="Arial"/>
              <a:cs typeface="Arial"/>
            </a:endParaRPr>
          </a:p>
          <a:p>
            <a:pPr marL="314325" indent="-301625">
              <a:lnSpc>
                <a:spcPct val="100000"/>
              </a:lnSpc>
              <a:spcBef>
                <a:spcPts val="3970"/>
              </a:spcBef>
              <a:buChar char="•"/>
              <a:tabLst>
                <a:tab pos="314325" algn="l"/>
              </a:tabLst>
            </a:pPr>
            <a:r>
              <a:rPr sz="3600" spc="-200" dirty="0">
                <a:solidFill>
                  <a:srgbClr val="0C0804"/>
                </a:solidFill>
                <a:latin typeface="Arial"/>
                <a:cs typeface="Arial"/>
              </a:rPr>
              <a:t>MPI</a:t>
            </a:r>
            <a:r>
              <a:rPr sz="3600" spc="-16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10" dirty="0">
                <a:solidFill>
                  <a:srgbClr val="0C0804"/>
                </a:solidFill>
                <a:latin typeface="Arial"/>
                <a:cs typeface="Arial"/>
              </a:rPr>
              <a:t>Brand</a:t>
            </a:r>
            <a:r>
              <a:rPr sz="3600" spc="-17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0C0804"/>
                </a:solidFill>
                <a:latin typeface="Arial"/>
                <a:cs typeface="Arial"/>
              </a:rPr>
              <a:t>character</a:t>
            </a:r>
            <a:endParaRPr sz="3600">
              <a:latin typeface="Arial"/>
              <a:cs typeface="Arial"/>
            </a:endParaRPr>
          </a:p>
          <a:p>
            <a:pPr marL="314960" indent="-302260">
              <a:lnSpc>
                <a:spcPct val="100000"/>
              </a:lnSpc>
              <a:spcBef>
                <a:spcPts val="4090"/>
              </a:spcBef>
              <a:buChar char="•"/>
              <a:tabLst>
                <a:tab pos="314960" algn="l"/>
              </a:tabLst>
            </a:pPr>
            <a:r>
              <a:rPr sz="3600" spc="-245" dirty="0">
                <a:solidFill>
                  <a:srgbClr val="0C0804"/>
                </a:solidFill>
                <a:latin typeface="Arial"/>
                <a:cs typeface="Arial"/>
              </a:rPr>
              <a:t>Design</a:t>
            </a:r>
            <a:r>
              <a:rPr sz="3600" spc="-15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0C0804"/>
                </a:solidFill>
                <a:latin typeface="Arial"/>
                <a:cs typeface="Arial"/>
              </a:rPr>
              <a:t>guidelines</a:t>
            </a:r>
            <a:endParaRPr sz="3600">
              <a:latin typeface="Arial"/>
              <a:cs typeface="Arial"/>
            </a:endParaRPr>
          </a:p>
          <a:p>
            <a:pPr marL="314960" indent="-302260">
              <a:lnSpc>
                <a:spcPct val="100000"/>
              </a:lnSpc>
              <a:spcBef>
                <a:spcPts val="4090"/>
              </a:spcBef>
              <a:buChar char="•"/>
              <a:tabLst>
                <a:tab pos="314960" algn="l"/>
              </a:tabLst>
            </a:pPr>
            <a:r>
              <a:rPr sz="3600" spc="-190" dirty="0">
                <a:solidFill>
                  <a:srgbClr val="0C0804"/>
                </a:solidFill>
                <a:latin typeface="Arial"/>
                <a:cs typeface="Arial"/>
              </a:rPr>
              <a:t>Chapter</a:t>
            </a:r>
            <a:r>
              <a:rPr sz="3600" spc="-13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60" dirty="0">
                <a:solidFill>
                  <a:srgbClr val="0C0804"/>
                </a:solidFill>
                <a:latin typeface="Arial"/>
                <a:cs typeface="Arial"/>
              </a:rPr>
              <a:t>logo</a:t>
            </a:r>
            <a:r>
              <a:rPr sz="3600" spc="-180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254" dirty="0">
                <a:solidFill>
                  <a:srgbClr val="0C0804"/>
                </a:solidFill>
                <a:latin typeface="Arial"/>
                <a:cs typeface="Arial"/>
              </a:rPr>
              <a:t>use</a:t>
            </a:r>
            <a:r>
              <a:rPr sz="3600" spc="-14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600" spc="-155" dirty="0">
                <a:solidFill>
                  <a:srgbClr val="0C0804"/>
                </a:solidFill>
                <a:latin typeface="Arial"/>
                <a:cs typeface="Arial"/>
              </a:rPr>
              <a:t>standards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3199" y="2228682"/>
            <a:ext cx="5526000" cy="552394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26144" y="1779587"/>
            <a:ext cx="7900034" cy="2308225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 marR="5080">
              <a:lnSpc>
                <a:spcPts val="8330"/>
              </a:lnSpc>
              <a:spcBef>
                <a:spcPts val="1465"/>
              </a:spcBef>
            </a:pPr>
            <a:r>
              <a:rPr sz="8000" dirty="0">
                <a:solidFill>
                  <a:srgbClr val="000000"/>
                </a:solidFill>
              </a:rPr>
              <a:t>Who</a:t>
            </a:r>
            <a:r>
              <a:rPr sz="8000" spc="-40" dirty="0">
                <a:solidFill>
                  <a:srgbClr val="000000"/>
                </a:solidFill>
              </a:rPr>
              <a:t> </a:t>
            </a:r>
            <a:r>
              <a:rPr sz="8000" dirty="0">
                <a:solidFill>
                  <a:srgbClr val="000000"/>
                </a:solidFill>
              </a:rPr>
              <a:t>is</a:t>
            </a:r>
            <a:r>
              <a:rPr sz="8000" spc="-50" dirty="0">
                <a:solidFill>
                  <a:srgbClr val="000000"/>
                </a:solidFill>
              </a:rPr>
              <a:t> </a:t>
            </a:r>
            <a:r>
              <a:rPr sz="8000" spc="-20" dirty="0">
                <a:solidFill>
                  <a:srgbClr val="000000"/>
                </a:solidFill>
              </a:rPr>
              <a:t>your </a:t>
            </a:r>
            <a:r>
              <a:rPr sz="8000" dirty="0">
                <a:solidFill>
                  <a:srgbClr val="000000"/>
                </a:solidFill>
              </a:rPr>
              <a:t>Chapter</a:t>
            </a:r>
            <a:r>
              <a:rPr sz="8000" spc="-220" dirty="0">
                <a:solidFill>
                  <a:srgbClr val="000000"/>
                </a:solidFill>
              </a:rPr>
              <a:t> </a:t>
            </a:r>
            <a:r>
              <a:rPr sz="8000" spc="-10" dirty="0">
                <a:solidFill>
                  <a:srgbClr val="000000"/>
                </a:solidFill>
              </a:rPr>
              <a:t>audience?</a:t>
            </a:r>
            <a:endParaRPr sz="8000"/>
          </a:p>
        </p:txBody>
      </p:sp>
      <p:sp>
        <p:nvSpPr>
          <p:cNvPr id="4" name="object 4"/>
          <p:cNvSpPr txBox="1"/>
          <p:nvPr/>
        </p:nvSpPr>
        <p:spPr>
          <a:xfrm>
            <a:off x="8545194" y="4382389"/>
            <a:ext cx="6198870" cy="33280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80"/>
              </a:spcBef>
            </a:pPr>
            <a:r>
              <a:rPr sz="5400" dirty="0">
                <a:latin typeface="Calibri"/>
                <a:cs typeface="Calibri"/>
              </a:rPr>
              <a:t>Who</a:t>
            </a:r>
            <a:r>
              <a:rPr sz="5400" spc="-65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are</a:t>
            </a:r>
            <a:r>
              <a:rPr sz="5400" spc="-60" dirty="0">
                <a:latin typeface="Calibri"/>
                <a:cs typeface="Calibri"/>
              </a:rPr>
              <a:t> </a:t>
            </a:r>
            <a:r>
              <a:rPr sz="5400" dirty="0">
                <a:latin typeface="Calibri"/>
                <a:cs typeface="Calibri"/>
              </a:rPr>
              <a:t>you</a:t>
            </a:r>
            <a:r>
              <a:rPr sz="5400" spc="-70" dirty="0">
                <a:latin typeface="Calibri"/>
                <a:cs typeface="Calibri"/>
              </a:rPr>
              <a:t> </a:t>
            </a:r>
            <a:r>
              <a:rPr sz="5400" spc="-10" dirty="0">
                <a:latin typeface="Calibri"/>
                <a:cs typeface="Calibri"/>
              </a:rPr>
              <a:t>speaking </a:t>
            </a:r>
            <a:r>
              <a:rPr sz="5400" dirty="0">
                <a:latin typeface="Calibri"/>
                <a:cs typeface="Calibri"/>
              </a:rPr>
              <a:t>to</a:t>
            </a:r>
            <a:r>
              <a:rPr sz="5400" spc="-60" dirty="0">
                <a:latin typeface="Calibri"/>
                <a:cs typeface="Calibri"/>
              </a:rPr>
              <a:t> </a:t>
            </a:r>
            <a:r>
              <a:rPr sz="5400" spc="-10" dirty="0">
                <a:latin typeface="Calibri"/>
                <a:cs typeface="Calibri"/>
              </a:rPr>
              <a:t>demographically, </a:t>
            </a:r>
            <a:r>
              <a:rPr sz="5400" dirty="0">
                <a:latin typeface="Calibri"/>
                <a:cs typeface="Calibri"/>
              </a:rPr>
              <a:t>geographically</a:t>
            </a:r>
            <a:r>
              <a:rPr sz="5400" spc="-305" dirty="0">
                <a:latin typeface="Calibri"/>
                <a:cs typeface="Calibri"/>
              </a:rPr>
              <a:t> </a:t>
            </a:r>
            <a:r>
              <a:rPr sz="5400" spc="-50" dirty="0">
                <a:latin typeface="Calibri"/>
                <a:cs typeface="Calibri"/>
              </a:rPr>
              <a:t>&amp; </a:t>
            </a:r>
            <a:r>
              <a:rPr sz="5400" spc="-10" dirty="0">
                <a:latin typeface="Calibri"/>
                <a:cs typeface="Calibri"/>
              </a:rPr>
              <a:t>value</a:t>
            </a:r>
            <a:r>
              <a:rPr lang="en-US" sz="5400" spc="-10" dirty="0">
                <a:latin typeface="Calibri"/>
                <a:cs typeface="Calibri"/>
              </a:rPr>
              <a:t> </a:t>
            </a:r>
            <a:r>
              <a:rPr sz="5400" spc="-10" dirty="0">
                <a:latin typeface="Calibri"/>
                <a:cs typeface="Calibri"/>
              </a:rPr>
              <a:t>graphically?</a:t>
            </a:r>
            <a:endParaRPr sz="5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6150" y="5515292"/>
            <a:ext cx="13867765" cy="204343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938655" marR="5080" indent="-1926589">
              <a:lnSpc>
                <a:spcPct val="100499"/>
              </a:lnSpc>
              <a:spcBef>
                <a:spcPts val="65"/>
              </a:spcBef>
            </a:pPr>
            <a:r>
              <a:rPr dirty="0"/>
              <a:t>Always</a:t>
            </a:r>
            <a:r>
              <a:rPr spc="-130" dirty="0"/>
              <a:t> </a:t>
            </a:r>
            <a:r>
              <a:rPr dirty="0"/>
              <a:t>promote</a:t>
            </a:r>
            <a:r>
              <a:rPr spc="-155" dirty="0"/>
              <a:t> </a:t>
            </a:r>
            <a:r>
              <a:rPr dirty="0"/>
              <a:t>the</a:t>
            </a:r>
            <a:r>
              <a:rPr spc="-150" dirty="0"/>
              <a:t> </a:t>
            </a:r>
            <a:r>
              <a:rPr dirty="0"/>
              <a:t>importance</a:t>
            </a:r>
            <a:r>
              <a:rPr spc="-135" dirty="0"/>
              <a:t> </a:t>
            </a:r>
            <a:r>
              <a:rPr dirty="0"/>
              <a:t>of</a:t>
            </a:r>
            <a:r>
              <a:rPr spc="-190" dirty="0"/>
              <a:t> </a:t>
            </a:r>
            <a:r>
              <a:rPr spc="-10" dirty="0"/>
              <a:t>fully </a:t>
            </a:r>
            <a:r>
              <a:rPr dirty="0"/>
              <a:t>completed</a:t>
            </a:r>
            <a:r>
              <a:rPr spc="-160" dirty="0"/>
              <a:t> </a:t>
            </a:r>
            <a:r>
              <a:rPr dirty="0"/>
              <a:t>Member</a:t>
            </a:r>
            <a:r>
              <a:rPr spc="-160" dirty="0"/>
              <a:t> </a:t>
            </a:r>
            <a:r>
              <a:rPr spc="-10" dirty="0"/>
              <a:t>Profiles!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0441" y="1664895"/>
            <a:ext cx="3528551" cy="332638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3205" y="1046797"/>
            <a:ext cx="511238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SOCIAL</a:t>
            </a:r>
            <a:r>
              <a:rPr spc="-90" dirty="0"/>
              <a:t> </a:t>
            </a:r>
            <a:r>
              <a:rPr spc="-10" dirty="0"/>
              <a:t>MEDIA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3610" y="2473706"/>
            <a:ext cx="14442440" cy="746441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21640" indent="-408940">
              <a:lnSpc>
                <a:spcPct val="100000"/>
              </a:lnSpc>
              <a:spcBef>
                <a:spcPts val="130"/>
              </a:spcBef>
              <a:buChar char="•"/>
              <a:tabLst>
                <a:tab pos="421640" algn="l"/>
              </a:tabLst>
            </a:pPr>
            <a:r>
              <a:rPr sz="4400" dirty="0">
                <a:latin typeface="Calibri"/>
                <a:cs typeface="Calibri"/>
              </a:rPr>
              <a:t>MPI</a:t>
            </a:r>
            <a:r>
              <a:rPr sz="4400" spc="-14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always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provides</a:t>
            </a:r>
            <a:r>
              <a:rPr sz="4400" spc="-14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social</a:t>
            </a:r>
            <a:r>
              <a:rPr sz="4400" spc="-17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media</a:t>
            </a:r>
            <a:r>
              <a:rPr sz="4400" spc="-15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examples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in</a:t>
            </a:r>
            <a:r>
              <a:rPr sz="4400" spc="-13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our</a:t>
            </a:r>
            <a:r>
              <a:rPr sz="4400" spc="-12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toolkits</a:t>
            </a:r>
            <a:endParaRPr sz="4400" dirty="0">
              <a:latin typeface="Calibri"/>
              <a:cs typeface="Calibri"/>
            </a:endParaRPr>
          </a:p>
          <a:p>
            <a:pPr marL="421640" indent="-408940">
              <a:lnSpc>
                <a:spcPct val="100000"/>
              </a:lnSpc>
              <a:spcBef>
                <a:spcPts val="5300"/>
              </a:spcBef>
              <a:buChar char="•"/>
              <a:tabLst>
                <a:tab pos="421640" algn="l"/>
              </a:tabLst>
            </a:pPr>
            <a:r>
              <a:rPr lang="en-US" sz="4400" dirty="0">
                <a:latin typeface="Calibri"/>
                <a:cs typeface="Calibri"/>
              </a:rPr>
              <a:t>Adjust content and tone so that it aligns and is relevant to the platform it will be posted on</a:t>
            </a:r>
            <a:endParaRPr sz="4400" dirty="0">
              <a:latin typeface="Calibri"/>
              <a:cs typeface="Calibri"/>
            </a:endParaRPr>
          </a:p>
          <a:p>
            <a:pPr marL="421640" indent="-408940">
              <a:lnSpc>
                <a:spcPts val="5265"/>
              </a:lnSpc>
              <a:spcBef>
                <a:spcPts val="5309"/>
              </a:spcBef>
              <a:buChar char="•"/>
              <a:tabLst>
                <a:tab pos="421640" algn="l"/>
              </a:tabLst>
            </a:pPr>
            <a:r>
              <a:rPr sz="4400" dirty="0">
                <a:latin typeface="Calibri"/>
                <a:cs typeface="Calibri"/>
              </a:rPr>
              <a:t>Don't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overwhelm</a:t>
            </a:r>
            <a:r>
              <a:rPr sz="4400" spc="-13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yourself</a:t>
            </a:r>
            <a:r>
              <a:rPr sz="4400" spc="-13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with</a:t>
            </a:r>
            <a:r>
              <a:rPr sz="4400" spc="-1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every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platform.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Stick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to</a:t>
            </a:r>
            <a:r>
              <a:rPr sz="4400" spc="-130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where</a:t>
            </a:r>
            <a:endParaRPr sz="4400" dirty="0">
              <a:latin typeface="Calibri"/>
              <a:cs typeface="Calibri"/>
            </a:endParaRPr>
          </a:p>
          <a:p>
            <a:pPr marL="12700">
              <a:lnSpc>
                <a:spcPts val="5265"/>
              </a:lnSpc>
            </a:pPr>
            <a:r>
              <a:rPr sz="4400" dirty="0">
                <a:latin typeface="Calibri"/>
                <a:cs typeface="Calibri"/>
              </a:rPr>
              <a:t>your</a:t>
            </a:r>
            <a:r>
              <a:rPr sz="4400" spc="-13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audience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is</a:t>
            </a:r>
            <a:endParaRPr sz="4400" dirty="0">
              <a:latin typeface="Calibri"/>
              <a:cs typeface="Calibri"/>
            </a:endParaRPr>
          </a:p>
          <a:p>
            <a:pPr marL="421640" indent="-408940">
              <a:lnSpc>
                <a:spcPts val="5265"/>
              </a:lnSpc>
              <a:spcBef>
                <a:spcPts val="5305"/>
              </a:spcBef>
              <a:buChar char="•"/>
              <a:tabLst>
                <a:tab pos="421640" algn="l"/>
              </a:tabLst>
            </a:pPr>
            <a:r>
              <a:rPr lang="en-US" sz="4400" dirty="0">
                <a:latin typeface="Calibri"/>
                <a:cs typeface="Calibri"/>
              </a:rPr>
              <a:t>Check out your Chapter’s demographics and develop a marketing persona, then write your content to appeal to </a:t>
            </a:r>
            <a:r>
              <a:rPr lang="en-US" sz="4400">
                <a:latin typeface="Calibri"/>
                <a:cs typeface="Calibri"/>
              </a:rPr>
              <a:t>that persona</a:t>
            </a:r>
            <a:endParaRPr sz="4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00" cy="1828800"/>
            </a:xfrm>
            <a:custGeom>
              <a:avLst/>
              <a:gdLst/>
              <a:ahLst/>
              <a:cxnLst/>
              <a:rect l="l" t="t" r="r" b="b"/>
              <a:pathLst>
                <a:path w="18288000" h="1828800">
                  <a:moveTo>
                    <a:pt x="1828800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8288000" y="18288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4A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28800"/>
              <a:ext cx="18288000" cy="114300"/>
            </a:xfrm>
            <a:custGeom>
              <a:avLst/>
              <a:gdLst/>
              <a:ahLst/>
              <a:cxnLst/>
              <a:rect l="l" t="t" r="r" b="b"/>
              <a:pathLst>
                <a:path w="18288000" h="114300">
                  <a:moveTo>
                    <a:pt x="182880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288000" y="1143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8A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56602" y="664527"/>
            <a:ext cx="12352655" cy="631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50" dirty="0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sz="39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9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FFFFFF"/>
                </a:solidFill>
                <a:latin typeface="Arial"/>
                <a:cs typeface="Arial"/>
              </a:rPr>
              <a:t>COMMUNICAITONS</a:t>
            </a:r>
            <a:r>
              <a:rPr sz="3950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950" spc="-10" dirty="0">
                <a:solidFill>
                  <a:srgbClr val="FFFFFF"/>
                </a:solidFill>
                <a:latin typeface="Arial"/>
                <a:cs typeface="Arial"/>
              </a:rPr>
              <a:t>HANDBOOK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87485" y="2397506"/>
            <a:ext cx="6029960" cy="2327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0" spc="-10" dirty="0"/>
              <a:t>VISION</a:t>
            </a:r>
            <a:endParaRPr sz="450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500" b="0" dirty="0">
                <a:solidFill>
                  <a:srgbClr val="404040"/>
                </a:solidFill>
                <a:latin typeface="Calibri"/>
                <a:cs typeface="Calibri"/>
              </a:rPr>
              <a:t>Lead</a:t>
            </a:r>
            <a:r>
              <a:rPr sz="3500" b="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b="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500" b="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b="0" dirty="0">
                <a:solidFill>
                  <a:srgbClr val="404040"/>
                </a:solidFill>
                <a:latin typeface="Calibri"/>
                <a:cs typeface="Calibri"/>
              </a:rPr>
              <a:t>empower</a:t>
            </a:r>
            <a:r>
              <a:rPr sz="3500" b="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b="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3500" b="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b="0" spc="-10" dirty="0">
                <a:solidFill>
                  <a:srgbClr val="404040"/>
                </a:solidFill>
                <a:latin typeface="Calibri"/>
                <a:cs typeface="Calibri"/>
              </a:rPr>
              <a:t>inclusive </a:t>
            </a:r>
            <a:r>
              <a:rPr sz="3500" b="0" dirty="0">
                <a:solidFill>
                  <a:srgbClr val="404040"/>
                </a:solidFill>
                <a:latin typeface="Calibri"/>
                <a:cs typeface="Calibri"/>
              </a:rPr>
              <a:t>meeting</a:t>
            </a:r>
            <a:r>
              <a:rPr sz="3500" b="0" spc="-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b="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500" b="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b="0" dirty="0">
                <a:solidFill>
                  <a:srgbClr val="404040"/>
                </a:solidFill>
                <a:latin typeface="Calibri"/>
                <a:cs typeface="Calibri"/>
              </a:rPr>
              <a:t>event</a:t>
            </a:r>
            <a:r>
              <a:rPr sz="3500" b="0" spc="-1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b="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3500" b="0" spc="-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b="0" spc="-25" dirty="0">
                <a:solidFill>
                  <a:srgbClr val="404040"/>
                </a:solidFill>
                <a:latin typeface="Calibri"/>
                <a:cs typeface="Calibri"/>
              </a:rPr>
              <a:t>to </a:t>
            </a:r>
            <a:r>
              <a:rPr sz="3500" b="0" dirty="0">
                <a:solidFill>
                  <a:srgbClr val="404040"/>
                </a:solidFill>
                <a:latin typeface="Calibri"/>
                <a:cs typeface="Calibri"/>
              </a:rPr>
              <a:t>change</a:t>
            </a:r>
            <a:r>
              <a:rPr sz="3500" b="0" spc="-11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b="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3500" b="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b="0" spc="-10" dirty="0">
                <a:solidFill>
                  <a:srgbClr val="404040"/>
                </a:solidFill>
                <a:latin typeface="Calibri"/>
                <a:cs typeface="Calibri"/>
              </a:rPr>
              <a:t>world.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1291" y="5486019"/>
            <a:ext cx="7586980" cy="2327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0" b="1" spc="-10" dirty="0">
                <a:solidFill>
                  <a:srgbClr val="34B5E4"/>
                </a:solidFill>
                <a:latin typeface="Calibri"/>
                <a:cs typeface="Calibri"/>
              </a:rPr>
              <a:t>MISSION</a:t>
            </a:r>
            <a:endParaRPr sz="4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404040"/>
                </a:solidFill>
                <a:latin typeface="Calibri"/>
                <a:cs typeface="Calibri"/>
              </a:rPr>
              <a:t>Connect</a:t>
            </a:r>
            <a:r>
              <a:rPr sz="35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3500" spc="-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404040"/>
                </a:solidFill>
                <a:latin typeface="Calibri"/>
                <a:cs typeface="Calibri"/>
              </a:rPr>
              <a:t>global</a:t>
            </a:r>
            <a:r>
              <a:rPr sz="35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404040"/>
                </a:solidFill>
                <a:latin typeface="Calibri"/>
                <a:cs typeface="Calibri"/>
              </a:rPr>
              <a:t>meeting</a:t>
            </a:r>
            <a:r>
              <a:rPr sz="3500" spc="-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5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404040"/>
                </a:solidFill>
                <a:latin typeface="Calibri"/>
                <a:cs typeface="Calibri"/>
              </a:rPr>
              <a:t>event </a:t>
            </a:r>
            <a:r>
              <a:rPr sz="3500" dirty="0">
                <a:solidFill>
                  <a:srgbClr val="404040"/>
                </a:solidFill>
                <a:latin typeface="Calibri"/>
                <a:cs typeface="Calibri"/>
              </a:rPr>
              <a:t>community</a:t>
            </a:r>
            <a:r>
              <a:rPr sz="35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3500" spc="-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404040"/>
                </a:solidFill>
                <a:latin typeface="Calibri"/>
                <a:cs typeface="Calibri"/>
              </a:rPr>
              <a:t>learn,</a:t>
            </a:r>
            <a:r>
              <a:rPr sz="3500" spc="-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404040"/>
                </a:solidFill>
                <a:latin typeface="Calibri"/>
                <a:cs typeface="Calibri"/>
              </a:rPr>
              <a:t>innovate,</a:t>
            </a:r>
            <a:r>
              <a:rPr sz="3500" spc="-1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404040"/>
                </a:solidFill>
                <a:latin typeface="Calibri"/>
                <a:cs typeface="Calibri"/>
              </a:rPr>
              <a:t>collaborate </a:t>
            </a:r>
            <a:r>
              <a:rPr sz="35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5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404040"/>
                </a:solidFill>
                <a:latin typeface="Calibri"/>
                <a:cs typeface="Calibri"/>
              </a:rPr>
              <a:t>advocate.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5" y="3810000"/>
            <a:ext cx="5667375" cy="21717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8005826" y="2023998"/>
            <a:ext cx="0" cy="6629400"/>
          </a:xfrm>
          <a:custGeom>
            <a:avLst/>
            <a:gdLst/>
            <a:ahLst/>
            <a:cxnLst/>
            <a:rect l="l" t="t" r="r" b="b"/>
            <a:pathLst>
              <a:path h="6629400">
                <a:moveTo>
                  <a:pt x="0" y="0"/>
                </a:moveTo>
                <a:lnTo>
                  <a:pt x="0" y="662940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41384" y="1394206"/>
            <a:ext cx="6198235" cy="139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0" spc="-40" dirty="0"/>
              <a:t>MPI’s</a:t>
            </a:r>
            <a:r>
              <a:rPr sz="4500" spc="-150" dirty="0"/>
              <a:t> </a:t>
            </a:r>
            <a:r>
              <a:rPr sz="4500" dirty="0"/>
              <a:t>Pillars</a:t>
            </a:r>
            <a:r>
              <a:rPr sz="4500" spc="-85" dirty="0"/>
              <a:t> </a:t>
            </a:r>
            <a:r>
              <a:rPr sz="4500" dirty="0"/>
              <a:t>of</a:t>
            </a:r>
            <a:r>
              <a:rPr sz="4500" spc="-90" dirty="0"/>
              <a:t> </a:t>
            </a:r>
            <a:r>
              <a:rPr sz="4500" spc="-10" dirty="0"/>
              <a:t>Value</a:t>
            </a:r>
            <a:endParaRPr sz="4500"/>
          </a:p>
          <a:p>
            <a:pPr marL="12700">
              <a:lnSpc>
                <a:spcPct val="100000"/>
              </a:lnSpc>
            </a:pPr>
            <a:r>
              <a:rPr sz="4500" dirty="0"/>
              <a:t>Delivery</a:t>
            </a:r>
            <a:r>
              <a:rPr sz="4500" spc="-100" dirty="0"/>
              <a:t> </a:t>
            </a:r>
            <a:r>
              <a:rPr sz="4500" dirty="0"/>
              <a:t>to</a:t>
            </a:r>
            <a:r>
              <a:rPr sz="4500" spc="-85" dirty="0"/>
              <a:t> </a:t>
            </a:r>
            <a:r>
              <a:rPr sz="4500" dirty="0"/>
              <a:t>its</a:t>
            </a:r>
            <a:r>
              <a:rPr sz="4500" spc="-65" dirty="0"/>
              <a:t> </a:t>
            </a:r>
            <a:r>
              <a:rPr sz="4500" spc="-10" dirty="0"/>
              <a:t>Community</a:t>
            </a:r>
            <a:endParaRPr sz="4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5" y="3810000"/>
            <a:ext cx="5667375" cy="21717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005826" y="1414399"/>
            <a:ext cx="0" cy="7925434"/>
          </a:xfrm>
          <a:custGeom>
            <a:avLst/>
            <a:gdLst/>
            <a:ahLst/>
            <a:cxnLst/>
            <a:rect l="l" t="t" r="r" b="b"/>
            <a:pathLst>
              <a:path h="7925434">
                <a:moveTo>
                  <a:pt x="0" y="0"/>
                </a:moveTo>
                <a:lnTo>
                  <a:pt x="0" y="792486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41384" y="3321113"/>
            <a:ext cx="8211184" cy="48291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latin typeface="Calibri"/>
                <a:cs typeface="Calibri"/>
              </a:rPr>
              <a:t>ACTIONABLE</a:t>
            </a:r>
            <a:r>
              <a:rPr sz="2750" b="1" spc="20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EDUCATION</a:t>
            </a:r>
            <a:endParaRPr sz="2750">
              <a:latin typeface="Calibri"/>
              <a:cs typeface="Calibri"/>
            </a:endParaRPr>
          </a:p>
          <a:p>
            <a:pPr marL="12700" marR="8890">
              <a:lnSpc>
                <a:spcPct val="101800"/>
              </a:lnSpc>
              <a:spcBef>
                <a:spcPts val="20"/>
              </a:spcBef>
            </a:pPr>
            <a:r>
              <a:rPr sz="2750" dirty="0">
                <a:latin typeface="Calibri"/>
                <a:cs typeface="Calibri"/>
              </a:rPr>
              <a:t>Where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other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education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providers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offer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up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DIY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lessons, </a:t>
            </a:r>
            <a:r>
              <a:rPr sz="2750" dirty="0">
                <a:latin typeface="Calibri"/>
                <a:cs typeface="Calibri"/>
              </a:rPr>
              <a:t>MPI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provides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career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path.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More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clock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hours</a:t>
            </a:r>
            <a:r>
              <a:rPr sz="2750" spc="12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</a:t>
            </a:r>
            <a:r>
              <a:rPr sz="2750" dirty="0">
                <a:latin typeface="Calibri"/>
                <a:cs typeface="Calibri"/>
              </a:rPr>
              <a:t>credits,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MPI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delivers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advancement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action,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jobs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</a:t>
            </a:r>
            <a:r>
              <a:rPr sz="2750" dirty="0">
                <a:latin typeface="Calibri"/>
                <a:cs typeface="Calibri"/>
              </a:rPr>
              <a:t>profits,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corporate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improvement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sustainable,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positive change.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750" b="1" dirty="0">
                <a:latin typeface="Calibri"/>
                <a:cs typeface="Calibri"/>
              </a:rPr>
              <a:t>A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CAREER</a:t>
            </a:r>
            <a:r>
              <a:rPr sz="2750" b="1" spc="120" dirty="0">
                <a:latin typeface="Calibri"/>
                <a:cs typeface="Calibri"/>
              </a:rPr>
              <a:t> </a:t>
            </a:r>
            <a:r>
              <a:rPr sz="2750" b="1" spc="-20" dirty="0">
                <a:latin typeface="Calibri"/>
                <a:cs typeface="Calibri"/>
              </a:rPr>
              <a:t>HOME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1200"/>
              </a:lnSpc>
              <a:spcBef>
                <a:spcPts val="35"/>
              </a:spcBef>
            </a:pPr>
            <a:r>
              <a:rPr sz="2750" dirty="0">
                <a:latin typeface="Calibri"/>
                <a:cs typeface="Calibri"/>
              </a:rPr>
              <a:t>MPI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delivers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value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at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every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stage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our </a:t>
            </a:r>
            <a:r>
              <a:rPr sz="2750" spc="-10" dirty="0">
                <a:latin typeface="Calibri"/>
                <a:cs typeface="Calibri"/>
              </a:rPr>
              <a:t>members’ </a:t>
            </a:r>
            <a:r>
              <a:rPr sz="2750" dirty="0">
                <a:latin typeface="Calibri"/>
                <a:cs typeface="Calibri"/>
              </a:rPr>
              <a:t>careers.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Once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someone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joins,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they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often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remain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involved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highly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active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with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MPI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decades.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41384" y="1394206"/>
            <a:ext cx="6198235" cy="139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0" spc="-40" dirty="0"/>
              <a:t>MPI’s</a:t>
            </a:r>
            <a:r>
              <a:rPr sz="4500" spc="-150" dirty="0"/>
              <a:t> </a:t>
            </a:r>
            <a:r>
              <a:rPr sz="4500" dirty="0"/>
              <a:t>Pillars</a:t>
            </a:r>
            <a:r>
              <a:rPr sz="4500" spc="-85" dirty="0"/>
              <a:t> </a:t>
            </a:r>
            <a:r>
              <a:rPr sz="4500" dirty="0"/>
              <a:t>of</a:t>
            </a:r>
            <a:r>
              <a:rPr sz="4500" spc="-90" dirty="0"/>
              <a:t> </a:t>
            </a:r>
            <a:r>
              <a:rPr sz="4500" spc="-10" dirty="0"/>
              <a:t>Value</a:t>
            </a:r>
            <a:endParaRPr sz="4500"/>
          </a:p>
          <a:p>
            <a:pPr marL="12700">
              <a:lnSpc>
                <a:spcPct val="100000"/>
              </a:lnSpc>
            </a:pPr>
            <a:r>
              <a:rPr sz="4500" dirty="0"/>
              <a:t>Delivery</a:t>
            </a:r>
            <a:r>
              <a:rPr sz="4500" spc="-100" dirty="0"/>
              <a:t> </a:t>
            </a:r>
            <a:r>
              <a:rPr sz="4500" dirty="0"/>
              <a:t>to</a:t>
            </a:r>
            <a:r>
              <a:rPr sz="4500" spc="-85" dirty="0"/>
              <a:t> </a:t>
            </a:r>
            <a:r>
              <a:rPr sz="4500" dirty="0"/>
              <a:t>its</a:t>
            </a:r>
            <a:r>
              <a:rPr sz="4500" spc="-65" dirty="0"/>
              <a:t> </a:t>
            </a:r>
            <a:r>
              <a:rPr sz="4500" spc="-10" dirty="0"/>
              <a:t>Community</a:t>
            </a:r>
            <a:endParaRPr sz="4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5" y="3810000"/>
            <a:ext cx="5667375" cy="21717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005826" y="1414399"/>
            <a:ext cx="0" cy="7925434"/>
          </a:xfrm>
          <a:custGeom>
            <a:avLst/>
            <a:gdLst/>
            <a:ahLst/>
            <a:cxnLst/>
            <a:rect l="l" t="t" r="r" b="b"/>
            <a:pathLst>
              <a:path h="7925434">
                <a:moveTo>
                  <a:pt x="0" y="0"/>
                </a:moveTo>
                <a:lnTo>
                  <a:pt x="0" y="792486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41384" y="3321113"/>
            <a:ext cx="8222615" cy="4987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latin typeface="Calibri"/>
                <a:cs typeface="Calibri"/>
              </a:rPr>
              <a:t>THOUGHT</a:t>
            </a:r>
            <a:r>
              <a:rPr sz="2750" b="1" spc="10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LEADERSHIP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1600"/>
              </a:lnSpc>
              <a:spcBef>
                <a:spcPts val="30"/>
              </a:spcBef>
            </a:pPr>
            <a:r>
              <a:rPr sz="2750" dirty="0">
                <a:latin typeface="Calibri"/>
                <a:cs typeface="Calibri"/>
              </a:rPr>
              <a:t>MPI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global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meeting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event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thought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leader, </a:t>
            </a:r>
            <a:r>
              <a:rPr sz="2750" dirty="0">
                <a:latin typeface="Calibri"/>
                <a:cs typeface="Calibri"/>
              </a:rPr>
              <a:t>empowering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world’s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best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brightest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individuals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to </a:t>
            </a:r>
            <a:r>
              <a:rPr sz="2750" dirty="0">
                <a:latin typeface="Calibri"/>
                <a:cs typeface="Calibri"/>
              </a:rPr>
              <a:t>become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agents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change,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reinventing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world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through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events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they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plan.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10"/>
              </a:spcBef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50" b="1" dirty="0">
                <a:latin typeface="Calibri"/>
                <a:cs typeface="Calibri"/>
              </a:rPr>
              <a:t>INDUSTRY</a:t>
            </a:r>
            <a:r>
              <a:rPr sz="2750" b="1" spc="-2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ADVOCACY</a:t>
            </a:r>
            <a:endParaRPr sz="2750">
              <a:latin typeface="Calibri"/>
              <a:cs typeface="Calibri"/>
            </a:endParaRPr>
          </a:p>
          <a:p>
            <a:pPr marL="12700" marR="292100">
              <a:lnSpc>
                <a:spcPct val="101600"/>
              </a:lnSpc>
              <a:spcBef>
                <a:spcPts val="25"/>
              </a:spcBef>
            </a:pPr>
            <a:r>
              <a:rPr sz="2750" dirty="0">
                <a:latin typeface="Calibri"/>
                <a:cs typeface="Calibri"/>
              </a:rPr>
              <a:t>When</a:t>
            </a:r>
            <a:r>
              <a:rPr sz="2750" spc="1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MPI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speaks,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industry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takes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notice.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MPI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</a:t>
            </a:r>
            <a:r>
              <a:rPr sz="2750" dirty="0">
                <a:latin typeface="Calibri"/>
                <a:cs typeface="Calibri"/>
              </a:rPr>
              <a:t>voice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of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meeting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event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professionals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around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the </a:t>
            </a:r>
            <a:r>
              <a:rPr sz="2750" dirty="0">
                <a:latin typeface="Calibri"/>
                <a:cs typeface="Calibri"/>
              </a:rPr>
              <a:t>world,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advocating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industry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its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significant </a:t>
            </a:r>
            <a:r>
              <a:rPr sz="2750" dirty="0">
                <a:latin typeface="Calibri"/>
                <a:cs typeface="Calibri"/>
              </a:rPr>
              <a:t>economic</a:t>
            </a:r>
            <a:r>
              <a:rPr sz="2750" spc="14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impact.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41384" y="1394206"/>
            <a:ext cx="6198235" cy="139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0" spc="-40" dirty="0"/>
              <a:t>MPI’s</a:t>
            </a:r>
            <a:r>
              <a:rPr sz="4500" spc="-150" dirty="0"/>
              <a:t> </a:t>
            </a:r>
            <a:r>
              <a:rPr sz="4500" dirty="0"/>
              <a:t>Pillars</a:t>
            </a:r>
            <a:r>
              <a:rPr sz="4500" spc="-85" dirty="0"/>
              <a:t> </a:t>
            </a:r>
            <a:r>
              <a:rPr sz="4500" dirty="0"/>
              <a:t>of</a:t>
            </a:r>
            <a:r>
              <a:rPr sz="4500" spc="-90" dirty="0"/>
              <a:t> </a:t>
            </a:r>
            <a:r>
              <a:rPr sz="4500" spc="-10" dirty="0"/>
              <a:t>Value</a:t>
            </a:r>
            <a:endParaRPr sz="4500"/>
          </a:p>
          <a:p>
            <a:pPr marL="12700">
              <a:lnSpc>
                <a:spcPct val="100000"/>
              </a:lnSpc>
            </a:pPr>
            <a:r>
              <a:rPr sz="4500" dirty="0"/>
              <a:t>Delivery</a:t>
            </a:r>
            <a:r>
              <a:rPr sz="4500" spc="-100" dirty="0"/>
              <a:t> </a:t>
            </a:r>
            <a:r>
              <a:rPr sz="4500" dirty="0"/>
              <a:t>to</a:t>
            </a:r>
            <a:r>
              <a:rPr sz="4500" spc="-85" dirty="0"/>
              <a:t> </a:t>
            </a:r>
            <a:r>
              <a:rPr sz="4500" dirty="0"/>
              <a:t>its</a:t>
            </a:r>
            <a:r>
              <a:rPr sz="4500" spc="-65" dirty="0"/>
              <a:t> </a:t>
            </a:r>
            <a:r>
              <a:rPr sz="4500" spc="-10" dirty="0"/>
              <a:t>Community</a:t>
            </a:r>
            <a:endParaRPr sz="4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425" y="3810000"/>
            <a:ext cx="5667375" cy="21717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005826" y="1414399"/>
            <a:ext cx="0" cy="7925434"/>
          </a:xfrm>
          <a:custGeom>
            <a:avLst/>
            <a:gdLst/>
            <a:ahLst/>
            <a:cxnLst/>
            <a:rect l="l" t="t" r="r" b="b"/>
            <a:pathLst>
              <a:path h="7925434">
                <a:moveTo>
                  <a:pt x="0" y="0"/>
                </a:moveTo>
                <a:lnTo>
                  <a:pt x="0" y="7924863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41384" y="3713162"/>
            <a:ext cx="8276590" cy="25844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dirty="0">
                <a:latin typeface="Calibri"/>
                <a:cs typeface="Calibri"/>
              </a:rPr>
              <a:t>RETURN</a:t>
            </a:r>
            <a:r>
              <a:rPr sz="2750" b="1" spc="4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ON</a:t>
            </a:r>
            <a:r>
              <a:rPr sz="2750" b="1" spc="12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INVESTMENT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1800"/>
              </a:lnSpc>
              <a:spcBef>
                <a:spcPts val="20"/>
              </a:spcBef>
            </a:pPr>
            <a:r>
              <a:rPr sz="2750" dirty="0">
                <a:latin typeface="Calibri"/>
                <a:cs typeface="Calibri"/>
              </a:rPr>
              <a:t>No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professional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investment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delivers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more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value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than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 </a:t>
            </a:r>
            <a:r>
              <a:rPr sz="2750" dirty="0">
                <a:latin typeface="Calibri"/>
                <a:cs typeface="Calibri"/>
              </a:rPr>
              <a:t>MPI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membership.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MPI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provides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unparalleled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level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of </a:t>
            </a:r>
            <a:r>
              <a:rPr sz="2750" dirty="0">
                <a:latin typeface="Calibri"/>
                <a:cs typeface="Calibri"/>
              </a:rPr>
              <a:t>growth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advancement,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both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personally</a:t>
            </a:r>
            <a:r>
              <a:rPr sz="2750" spc="10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</a:t>
            </a:r>
            <a:r>
              <a:rPr sz="2750" dirty="0">
                <a:latin typeface="Calibri"/>
                <a:cs typeface="Calibri"/>
              </a:rPr>
              <a:t>professionally.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people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you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meet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could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lifelong friends.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09166" y="4077271"/>
            <a:ext cx="15107919" cy="1135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250" dirty="0">
                <a:solidFill>
                  <a:srgbClr val="FFFFFF"/>
                </a:solidFill>
              </a:rPr>
              <a:t>All</a:t>
            </a:r>
            <a:r>
              <a:rPr sz="7250" spc="-60" dirty="0">
                <a:solidFill>
                  <a:srgbClr val="FFFFFF"/>
                </a:solidFill>
              </a:rPr>
              <a:t> </a:t>
            </a:r>
            <a:r>
              <a:rPr sz="7250" dirty="0">
                <a:solidFill>
                  <a:srgbClr val="FFFFFF"/>
                </a:solidFill>
              </a:rPr>
              <a:t>MPI</a:t>
            </a:r>
            <a:r>
              <a:rPr sz="7250" spc="-50" dirty="0">
                <a:solidFill>
                  <a:srgbClr val="FFFFFF"/>
                </a:solidFill>
              </a:rPr>
              <a:t> </a:t>
            </a:r>
            <a:r>
              <a:rPr sz="7250" dirty="0">
                <a:solidFill>
                  <a:srgbClr val="FFFFFF"/>
                </a:solidFill>
              </a:rPr>
              <a:t>Chapters</a:t>
            </a:r>
            <a:r>
              <a:rPr sz="7250" spc="-50" dirty="0">
                <a:solidFill>
                  <a:srgbClr val="FFFFFF"/>
                </a:solidFill>
              </a:rPr>
              <a:t> </a:t>
            </a:r>
            <a:r>
              <a:rPr sz="7250" dirty="0">
                <a:solidFill>
                  <a:srgbClr val="FFFFFF"/>
                </a:solidFill>
              </a:rPr>
              <a:t>are</a:t>
            </a:r>
            <a:r>
              <a:rPr sz="7250" spc="-55" dirty="0">
                <a:solidFill>
                  <a:srgbClr val="FFFFFF"/>
                </a:solidFill>
              </a:rPr>
              <a:t> </a:t>
            </a:r>
            <a:r>
              <a:rPr sz="7250" dirty="0">
                <a:solidFill>
                  <a:srgbClr val="FFFFFF"/>
                </a:solidFill>
              </a:rPr>
              <a:t>not</a:t>
            </a:r>
            <a:r>
              <a:rPr sz="7250" spc="-100" dirty="0">
                <a:solidFill>
                  <a:srgbClr val="FFFFFF"/>
                </a:solidFill>
              </a:rPr>
              <a:t> </a:t>
            </a:r>
            <a:r>
              <a:rPr sz="7250" dirty="0">
                <a:solidFill>
                  <a:srgbClr val="FFFFFF"/>
                </a:solidFill>
              </a:rPr>
              <a:t>created</a:t>
            </a:r>
            <a:r>
              <a:rPr sz="7250" spc="-45" dirty="0">
                <a:solidFill>
                  <a:srgbClr val="FFFFFF"/>
                </a:solidFill>
              </a:rPr>
              <a:t> </a:t>
            </a:r>
            <a:r>
              <a:rPr sz="7250" spc="-10" dirty="0">
                <a:solidFill>
                  <a:srgbClr val="FFFFFF"/>
                </a:solidFill>
              </a:rPr>
              <a:t>equal.</a:t>
            </a:r>
            <a:endParaRPr sz="725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6970" y="2733039"/>
            <a:ext cx="14052550" cy="4418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55" dirty="0">
                <a:latin typeface="Calibri"/>
                <a:cs typeface="Calibri"/>
              </a:rPr>
              <a:t>However,</a:t>
            </a:r>
            <a:r>
              <a:rPr sz="4800" spc="-6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MPI</a:t>
            </a:r>
            <a:r>
              <a:rPr sz="4800" spc="-80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Chapters</a:t>
            </a:r>
            <a:r>
              <a:rPr sz="4800" spc="-13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are</a:t>
            </a:r>
            <a:r>
              <a:rPr sz="4800" spc="-35" dirty="0">
                <a:latin typeface="Calibri"/>
                <a:cs typeface="Calibri"/>
              </a:rPr>
              <a:t> </a:t>
            </a:r>
            <a:r>
              <a:rPr sz="4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sz="4800" b="1" u="sng" spc="-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first</a:t>
            </a:r>
            <a:r>
              <a:rPr sz="4800" b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4800" b="1" u="sng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most</a:t>
            </a:r>
            <a:r>
              <a:rPr sz="4800" b="1" u="sng" spc="-1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important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4800" spc="-10" dirty="0">
                <a:latin typeface="Calibri"/>
                <a:cs typeface="Calibri"/>
              </a:rPr>
              <a:t>touchpoint</a:t>
            </a:r>
            <a:r>
              <a:rPr sz="4800" spc="-7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in</a:t>
            </a:r>
            <a:r>
              <a:rPr sz="4800" spc="-8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the</a:t>
            </a:r>
            <a:r>
              <a:rPr sz="4800" spc="-2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MPI</a:t>
            </a:r>
            <a:r>
              <a:rPr sz="4800" spc="-5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member</a:t>
            </a:r>
            <a:r>
              <a:rPr sz="4800" spc="-120" dirty="0">
                <a:latin typeface="Calibri"/>
                <a:cs typeface="Calibri"/>
              </a:rPr>
              <a:t> </a:t>
            </a:r>
            <a:r>
              <a:rPr sz="4800" spc="-10" dirty="0">
                <a:latin typeface="Calibri"/>
                <a:cs typeface="Calibri"/>
              </a:rPr>
              <a:t>experience.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25"/>
              </a:spcBef>
            </a:pPr>
            <a:r>
              <a:rPr sz="4800" i="1" dirty="0">
                <a:latin typeface="Calibri"/>
                <a:cs typeface="Calibri"/>
              </a:rPr>
              <a:t>How</a:t>
            </a:r>
            <a:r>
              <a:rPr sz="4800" i="1" spc="-8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you</a:t>
            </a:r>
            <a:r>
              <a:rPr sz="4800" spc="-12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activate</a:t>
            </a:r>
            <a:r>
              <a:rPr sz="4800" spc="-14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this</a:t>
            </a:r>
            <a:r>
              <a:rPr sz="4800" spc="-8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experience</a:t>
            </a:r>
            <a:r>
              <a:rPr sz="4800" spc="-14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is</a:t>
            </a:r>
            <a:r>
              <a:rPr sz="4800" spc="-90" dirty="0">
                <a:latin typeface="Calibri"/>
                <a:cs typeface="Calibri"/>
              </a:rPr>
              <a:t> </a:t>
            </a:r>
            <a:r>
              <a:rPr sz="4800" spc="-20" dirty="0">
                <a:latin typeface="Calibri"/>
                <a:cs typeface="Calibri"/>
              </a:rPr>
              <a:t>key.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800"/>
              </a:spcBef>
            </a:pPr>
            <a:r>
              <a:rPr sz="4800" i="1" dirty="0">
                <a:latin typeface="Calibri"/>
                <a:cs typeface="Calibri"/>
              </a:rPr>
              <a:t>How</a:t>
            </a:r>
            <a:r>
              <a:rPr sz="4800" i="1" spc="-8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you</a:t>
            </a:r>
            <a:r>
              <a:rPr sz="4800" spc="-125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retain</a:t>
            </a:r>
            <a:r>
              <a:rPr sz="4800" spc="-12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members</a:t>
            </a:r>
            <a:r>
              <a:rPr sz="4800" spc="-9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is</a:t>
            </a:r>
            <a:r>
              <a:rPr sz="4800" spc="-145" dirty="0">
                <a:latin typeface="Calibri"/>
                <a:cs typeface="Calibri"/>
              </a:rPr>
              <a:t> </a:t>
            </a:r>
            <a:r>
              <a:rPr sz="4800" spc="-20" dirty="0">
                <a:latin typeface="Calibri"/>
                <a:cs typeface="Calibri"/>
              </a:rPr>
              <a:t>key.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7253" y="936847"/>
            <a:ext cx="15266035" cy="305562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885"/>
              </a:spcBef>
            </a:pPr>
            <a:r>
              <a:rPr sz="7200" b="0" spc="-65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7200" b="0" spc="4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7200" b="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7200" b="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7200" b="0" spc="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7200" b="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200" b="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7200" b="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200" b="0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7200" b="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200" b="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7200" b="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200" dirty="0">
                <a:solidFill>
                  <a:srgbClr val="FFFFFF"/>
                </a:solidFill>
              </a:rPr>
              <a:t>creating</a:t>
            </a:r>
            <a:r>
              <a:rPr sz="7200" spc="-55" dirty="0">
                <a:solidFill>
                  <a:srgbClr val="FFFFFF"/>
                </a:solidFill>
              </a:rPr>
              <a:t> </a:t>
            </a:r>
            <a:r>
              <a:rPr sz="7200" dirty="0">
                <a:solidFill>
                  <a:srgbClr val="FFFFFF"/>
                </a:solidFill>
              </a:rPr>
              <a:t>a</a:t>
            </a:r>
            <a:r>
              <a:rPr sz="7200" spc="-110" dirty="0">
                <a:solidFill>
                  <a:srgbClr val="FFFFFF"/>
                </a:solidFill>
              </a:rPr>
              <a:t> </a:t>
            </a:r>
            <a:r>
              <a:rPr sz="7200" spc="-10" dirty="0">
                <a:solidFill>
                  <a:srgbClr val="FFFFFF"/>
                </a:solidFill>
              </a:rPr>
              <a:t>foundation</a:t>
            </a:r>
            <a:endParaRPr sz="7200">
              <a:latin typeface="Calibri"/>
              <a:cs typeface="Calibri"/>
            </a:endParaRPr>
          </a:p>
          <a:p>
            <a:pPr marL="12065" marR="5080" algn="ctr">
              <a:lnSpc>
                <a:spcPts val="7359"/>
              </a:lnSpc>
            </a:pPr>
            <a:r>
              <a:rPr sz="5400" b="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5400" b="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0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5400" b="0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5400" b="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0" dirty="0">
                <a:solidFill>
                  <a:srgbClr val="FFFFFF"/>
                </a:solidFill>
                <a:latin typeface="Calibri"/>
                <a:cs typeface="Calibri"/>
              </a:rPr>
              <a:t>build</a:t>
            </a:r>
            <a:r>
              <a:rPr sz="5400" b="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0" dirty="0">
                <a:solidFill>
                  <a:srgbClr val="FFFFFF"/>
                </a:solidFill>
                <a:latin typeface="Calibri"/>
                <a:cs typeface="Calibri"/>
              </a:rPr>
              <a:t>upon,</a:t>
            </a:r>
            <a:r>
              <a:rPr sz="5400" b="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0" dirty="0">
                <a:solidFill>
                  <a:srgbClr val="FFFFFF"/>
                </a:solidFill>
                <a:latin typeface="Calibri"/>
                <a:cs typeface="Calibri"/>
              </a:rPr>
              <a:t>customizing</a:t>
            </a:r>
            <a:r>
              <a:rPr sz="5400" b="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0" i="1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5400" b="0" i="1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0" dirty="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r>
              <a:rPr sz="5400" b="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0" spc="-20" dirty="0">
                <a:solidFill>
                  <a:srgbClr val="FFFFFF"/>
                </a:solidFill>
                <a:latin typeface="Calibri"/>
                <a:cs typeface="Calibri"/>
              </a:rPr>
              <a:t>plan </a:t>
            </a:r>
            <a:r>
              <a:rPr sz="5400" b="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5400" b="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0" i="1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5400" b="0" i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400" b="0" spc="4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5400" b="0" spc="7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5400" b="0" spc="11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5400" b="0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5400" b="0" spc="7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5400" b="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5400" b="0" spc="-4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5400" b="0" spc="7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80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651</Words>
  <Application>Microsoft Macintosh PowerPoint</Application>
  <PresentationFormat>Custom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MARKETING AND COMMUNICATIONS HANDBOOK</vt:lpstr>
      <vt:lpstr>GOALS &amp; OBJECTIVES</vt:lpstr>
      <vt:lpstr>VISION Lead and empower an inclusive meeting and event community to change the world.</vt:lpstr>
      <vt:lpstr>MPI’s Pillars of Value Delivery to its Community</vt:lpstr>
      <vt:lpstr>MPI’s Pillars of Value Delivery to its Community</vt:lpstr>
      <vt:lpstr>MPI’s Pillars of Value Delivery to its Community</vt:lpstr>
      <vt:lpstr>All MPI Chapters are not created equal.</vt:lpstr>
      <vt:lpstr>PowerPoint Presentation</vt:lpstr>
      <vt:lpstr>Today is all about creating a foundation for you to build upon, customizing your marketing plan for your Chapter.</vt:lpstr>
      <vt:lpstr>A Day in the Life</vt:lpstr>
      <vt:lpstr>What are YOUR goals?</vt:lpstr>
      <vt:lpstr>Best Practices, Challenges and Wins</vt:lpstr>
      <vt:lpstr>RESOURCES</vt:lpstr>
      <vt:lpstr>RESOURCES</vt:lpstr>
      <vt:lpstr>RESOURCES</vt:lpstr>
      <vt:lpstr>RESOURCES MPI Chapter Websites</vt:lpstr>
      <vt:lpstr>RESOURCES MPI Chapter Websites</vt:lpstr>
      <vt:lpstr>RESOURCES MPI Community Forums</vt:lpstr>
      <vt:lpstr>RESOURCES MPI Brand Guide</vt:lpstr>
      <vt:lpstr>RESOURCES MPI Brand Guide</vt:lpstr>
      <vt:lpstr>Who is your Chapter audience?</vt:lpstr>
      <vt:lpstr>Always promote the importance of fully completed Member Profiles!</vt:lpstr>
      <vt:lpstr>SOCIAL MEDIA</vt:lpstr>
      <vt:lpstr>MARKETING AND COMMUNICAITONS HANDBOOK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AND COMMUNICATIONS HANDBOOK</dc:title>
  <cp:lastModifiedBy>Leslie Scantlebury</cp:lastModifiedBy>
  <cp:revision>3</cp:revision>
  <dcterms:created xsi:type="dcterms:W3CDTF">2024-08-26T20:23:41Z</dcterms:created>
  <dcterms:modified xsi:type="dcterms:W3CDTF">2025-08-12T16:38:57Z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2024-08-26T00:00:00Z</vt:filetime>
  </property>
  <property fmtid="{D5CDD505-2E9C-101B-9397-08002B2CF9AE}" pid="3" name="LastSaved">
    <vt:filetime>2024-08-26T00:00:00Z</vt:filetime>
  </property>
</Properties>
</file>