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3.jpg" ContentType="image/jpg"/>
  <Override PartName="/ppt/notesSlides/notesSlide13.xml" ContentType="application/vnd.openxmlformats-officedocument.presentationml.notesSlide+xml"/>
  <Override PartName="/ppt/media/image19.jpg" ContentType="image/jpg"/>
  <Override PartName="/ppt/notesSlides/notesSlide14.xml" ContentType="application/vnd.openxmlformats-officedocument.presentationml.notesSlide+xml"/>
  <Override PartName="/ppt/media/image20.jpg" ContentType="image/jpg"/>
  <Override PartName="/ppt/media/image23.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1" r:id="rId4"/>
  </p:sldMasterIdLst>
  <p:notesMasterIdLst>
    <p:notesMasterId r:id="rId34"/>
  </p:notesMasterIdLst>
  <p:sldIdLst>
    <p:sldId id="1831" r:id="rId5"/>
    <p:sldId id="3502" r:id="rId6"/>
    <p:sldId id="3463" r:id="rId7"/>
    <p:sldId id="3471" r:id="rId8"/>
    <p:sldId id="263" r:id="rId9"/>
    <p:sldId id="3477" r:id="rId10"/>
    <p:sldId id="3478" r:id="rId11"/>
    <p:sldId id="3483" r:id="rId12"/>
    <p:sldId id="3493" r:id="rId13"/>
    <p:sldId id="3503" r:id="rId14"/>
    <p:sldId id="3479" r:id="rId15"/>
    <p:sldId id="3496" r:id="rId16"/>
    <p:sldId id="3497" r:id="rId17"/>
    <p:sldId id="3498" r:id="rId18"/>
    <p:sldId id="3480" r:id="rId19"/>
    <p:sldId id="3481" r:id="rId20"/>
    <p:sldId id="3482" r:id="rId21"/>
    <p:sldId id="3484" r:id="rId22"/>
    <p:sldId id="3485" r:id="rId23"/>
    <p:sldId id="3486" r:id="rId24"/>
    <p:sldId id="3487" r:id="rId25"/>
    <p:sldId id="3488" r:id="rId26"/>
    <p:sldId id="3504" r:id="rId27"/>
    <p:sldId id="3470" r:id="rId28"/>
    <p:sldId id="3499" r:id="rId29"/>
    <p:sldId id="3490" r:id="rId30"/>
    <p:sldId id="3491" r:id="rId31"/>
    <p:sldId id="3467" r:id="rId32"/>
    <p:sldId id="3501" r:id="rId33"/>
  </p:sldIdLst>
  <p:sldSz cx="18288000" cy="10287000"/>
  <p:notesSz cx="6858000" cy="9144000"/>
  <p:embeddedFontLst>
    <p:embeddedFont>
      <p:font typeface="Calibri" panose="020F0502020204030204" pitchFamily="34" charset="0"/>
      <p:regular r:id="rId35"/>
      <p:bold r:id="rId36"/>
      <p:italic r:id="rId37"/>
      <p:boldItalic r:id="rId38"/>
    </p:embeddedFont>
    <p:embeddedFont>
      <p:font typeface="Clear Sans Regular" panose="020B0604020202020204" charset="0"/>
      <p:regular r:id="rId39"/>
      <p:bold r:id="rId40"/>
      <p:italic r:id="rId41"/>
      <p:boldItalic r:id="rId42"/>
    </p:embeddedFont>
    <p:embeddedFont>
      <p:font typeface="Clear Sans Regular Bold" panose="020B0604020202020204" charset="0"/>
      <p:regular r:id="rId43"/>
      <p:bold r:id="rId44"/>
      <p:italic r:id="rId45"/>
      <p:boldItalic r:id="rId46"/>
    </p:embeddedFont>
    <p:embeddedFont>
      <p:font typeface="Clear Sans Regular Bold Italics" panose="020B0604020202020204" charset="0"/>
      <p:regular r:id="rId47"/>
      <p: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F33415-343B-AFFD-C254-3171ED78FE77}" name="Drew Holmgreen" initials="DH" userId="S::dholmgreen@mpiweb.org::f1044b53-3181-411d-bca9-207336435438" providerId="AD"/>
  <p188:author id="{AC16AA2B-AB05-A1FA-EA5D-A140BE0EF1F7}" name="Guest User" initials="GU" userId="S::urn:spo:anon#b66b08fc238d4c85add4a774458b816e0c984b20fb7dafbdde630ff351e9a5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F0"/>
    <a:srgbClr val="B4E7FA"/>
    <a:srgbClr val="88C63F"/>
    <a:srgbClr val="064975"/>
    <a:srgbClr val="0081C8"/>
    <a:srgbClr val="D2DB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7B021-47CA-49D0-8D58-BE6CEF4A0D35}" v="18" dt="2023-10-11T17:00:45.7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84444" autoAdjust="0"/>
  </p:normalViewPr>
  <p:slideViewPr>
    <p:cSldViewPr>
      <p:cViewPr varScale="1">
        <p:scale>
          <a:sx n="62" d="100"/>
          <a:sy n="62" d="100"/>
        </p:scale>
        <p:origin x="157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4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Layton" userId="3a97870b-659e-457e-a028-64f2e094d873" providerId="ADAL" clId="{6B27B021-47CA-49D0-8D58-BE6CEF4A0D35}"/>
    <pc:docChg chg="undo custSel addSld delSld modSld delMainMaster">
      <pc:chgData name="Angela Layton" userId="3a97870b-659e-457e-a028-64f2e094d873" providerId="ADAL" clId="{6B27B021-47CA-49D0-8D58-BE6CEF4A0D35}" dt="2023-10-13T16:39:34.204" v="157" actId="6549"/>
      <pc:docMkLst>
        <pc:docMk/>
      </pc:docMkLst>
      <pc:sldChg chg="delSp delDesignElem modNotesTx">
        <pc:chgData name="Angela Layton" userId="3a97870b-659e-457e-a028-64f2e094d873" providerId="ADAL" clId="{6B27B021-47CA-49D0-8D58-BE6CEF4A0D35}" dt="2023-10-11T16:53:41.134" v="27"/>
        <pc:sldMkLst>
          <pc:docMk/>
          <pc:sldMk cId="0" sldId="263"/>
        </pc:sldMkLst>
        <pc:spChg chg="del">
          <ac:chgData name="Angela Layton" userId="3a97870b-659e-457e-a028-64f2e094d873" providerId="ADAL" clId="{6B27B021-47CA-49D0-8D58-BE6CEF4A0D35}" dt="2023-10-11T16:53:41.134" v="27"/>
          <ac:spMkLst>
            <pc:docMk/>
            <pc:sldMk cId="0" sldId="263"/>
            <ac:spMk id="23" creationId="{A09989E4-EFDC-4A90-A633-E0525FB4139E}"/>
          </ac:spMkLst>
        </pc:spChg>
        <pc:spChg chg="del">
          <ac:chgData name="Angela Layton" userId="3a97870b-659e-457e-a028-64f2e094d873" providerId="ADAL" clId="{6B27B021-47CA-49D0-8D58-BE6CEF4A0D35}" dt="2023-10-11T16:53:41.134" v="27"/>
          <ac:spMkLst>
            <pc:docMk/>
            <pc:sldMk cId="0" sldId="263"/>
            <ac:spMk id="24" creationId="{DEE2AD96-B495-4E06-9291-B71706F728CB}"/>
          </ac:spMkLst>
        </pc:spChg>
        <pc:spChg chg="del">
          <ac:chgData name="Angela Layton" userId="3a97870b-659e-457e-a028-64f2e094d873" providerId="ADAL" clId="{6B27B021-47CA-49D0-8D58-BE6CEF4A0D35}" dt="2023-10-11T16:53:41.134" v="27"/>
          <ac:spMkLst>
            <pc:docMk/>
            <pc:sldMk cId="0" sldId="263"/>
            <ac:spMk id="25" creationId="{53CF6D67-C5A8-4ADD-9E8E-1E38CA1D3166}"/>
          </ac:spMkLst>
        </pc:spChg>
        <pc:spChg chg="del">
          <ac:chgData name="Angela Layton" userId="3a97870b-659e-457e-a028-64f2e094d873" providerId="ADAL" clId="{6B27B021-47CA-49D0-8D58-BE6CEF4A0D35}" dt="2023-10-11T16:53:41.134" v="27"/>
          <ac:spMkLst>
            <pc:docMk/>
            <pc:sldMk cId="0" sldId="263"/>
            <ac:spMk id="26" creationId="{86909FA0-B515-4681-B7A8-FA281D133B94}"/>
          </ac:spMkLst>
        </pc:spChg>
        <pc:spChg chg="del">
          <ac:chgData name="Angela Layton" userId="3a97870b-659e-457e-a028-64f2e094d873" providerId="ADAL" clId="{6B27B021-47CA-49D0-8D58-BE6CEF4A0D35}" dt="2023-10-11T16:53:41.134" v="27"/>
          <ac:spMkLst>
            <pc:docMk/>
            <pc:sldMk cId="0" sldId="263"/>
            <ac:spMk id="27" creationId="{21C9FE86-FCC3-4A31-AA1C-C882262B7FE7}"/>
          </ac:spMkLst>
        </pc:spChg>
        <pc:spChg chg="del">
          <ac:chgData name="Angela Layton" userId="3a97870b-659e-457e-a028-64f2e094d873" providerId="ADAL" clId="{6B27B021-47CA-49D0-8D58-BE6CEF4A0D35}" dt="2023-10-11T16:53:41.134" v="27"/>
          <ac:spMkLst>
            <pc:docMk/>
            <pc:sldMk cId="0" sldId="263"/>
            <ac:spMk id="28" creationId="{7D96243B-ECED-4B71-8E06-AE9A285EAD20}"/>
          </ac:spMkLst>
        </pc:spChg>
      </pc:sldChg>
      <pc:sldChg chg="del">
        <pc:chgData name="Angela Layton" userId="3a97870b-659e-457e-a028-64f2e094d873" providerId="ADAL" clId="{6B27B021-47CA-49D0-8D58-BE6CEF4A0D35}" dt="2023-10-11T16:58:54.576" v="137" actId="47"/>
        <pc:sldMkLst>
          <pc:docMk/>
          <pc:sldMk cId="0" sldId="266"/>
        </pc:sldMkLst>
      </pc:sldChg>
      <pc:sldChg chg="del">
        <pc:chgData name="Angela Layton" userId="3a97870b-659e-457e-a028-64f2e094d873" providerId="ADAL" clId="{6B27B021-47CA-49D0-8D58-BE6CEF4A0D35}" dt="2023-10-11T16:58:56.119" v="138" actId="47"/>
        <pc:sldMkLst>
          <pc:docMk/>
          <pc:sldMk cId="0" sldId="270"/>
        </pc:sldMkLst>
      </pc:sldChg>
      <pc:sldChg chg="modSp add mod modNotesTx">
        <pc:chgData name="Angela Layton" userId="3a97870b-659e-457e-a028-64f2e094d873" providerId="ADAL" clId="{6B27B021-47CA-49D0-8D58-BE6CEF4A0D35}" dt="2023-10-11T16:59:06.945" v="139" actId="6549"/>
        <pc:sldMkLst>
          <pc:docMk/>
          <pc:sldMk cId="0" sldId="1831"/>
        </pc:sldMkLst>
        <pc:spChg chg="mod">
          <ac:chgData name="Angela Layton" userId="3a97870b-659e-457e-a028-64f2e094d873" providerId="ADAL" clId="{6B27B021-47CA-49D0-8D58-BE6CEF4A0D35}" dt="2023-10-11T16:51:54.656" v="11" actId="20577"/>
          <ac:spMkLst>
            <pc:docMk/>
            <pc:sldMk cId="0" sldId="1831"/>
            <ac:spMk id="5" creationId="{E1D8A004-33D1-AD16-D5E2-4F4980C1438D}"/>
          </ac:spMkLst>
        </pc:spChg>
      </pc:sldChg>
      <pc:sldChg chg="del">
        <pc:chgData name="Angela Layton" userId="3a97870b-659e-457e-a028-64f2e094d873" providerId="ADAL" clId="{6B27B021-47CA-49D0-8D58-BE6CEF4A0D35}" dt="2023-10-11T16:52:05.764" v="13" actId="47"/>
        <pc:sldMkLst>
          <pc:docMk/>
          <pc:sldMk cId="1315377583" sldId="3461"/>
        </pc:sldMkLst>
      </pc:sldChg>
      <pc:sldChg chg="modSp modNotesTx">
        <pc:chgData name="Angela Layton" userId="3a97870b-659e-457e-a028-64f2e094d873" providerId="ADAL" clId="{6B27B021-47CA-49D0-8D58-BE6CEF4A0D35}" dt="2023-10-11T16:54:45.765" v="37"/>
        <pc:sldMkLst>
          <pc:docMk/>
          <pc:sldMk cId="2199687739" sldId="3463"/>
        </pc:sldMkLst>
        <pc:spChg chg="mod">
          <ac:chgData name="Angela Layton" userId="3a97870b-659e-457e-a028-64f2e094d873" providerId="ADAL" clId="{6B27B021-47CA-49D0-8D58-BE6CEF4A0D35}" dt="2023-10-11T16:54:45.765" v="37"/>
          <ac:spMkLst>
            <pc:docMk/>
            <pc:sldMk cId="2199687739" sldId="3463"/>
            <ac:spMk id="4" creationId="{F48AD25B-EDB2-4463-9E17-18C61F9D27D8}"/>
          </ac:spMkLst>
        </pc:spChg>
      </pc:sldChg>
      <pc:sldChg chg="modNotesTx">
        <pc:chgData name="Angela Layton" userId="3a97870b-659e-457e-a028-64f2e094d873" providerId="ADAL" clId="{6B27B021-47CA-49D0-8D58-BE6CEF4A0D35}" dt="2023-10-11T16:58:52.663" v="136" actId="6549"/>
        <pc:sldMkLst>
          <pc:docMk/>
          <pc:sldMk cId="3858274327" sldId="3467"/>
        </pc:sldMkLst>
      </pc:sldChg>
      <pc:sldChg chg="del">
        <pc:chgData name="Angela Layton" userId="3a97870b-659e-457e-a028-64f2e094d873" providerId="ADAL" clId="{6B27B021-47CA-49D0-8D58-BE6CEF4A0D35}" dt="2023-10-11T16:52:04.104" v="12" actId="47"/>
        <pc:sldMkLst>
          <pc:docMk/>
          <pc:sldMk cId="3126751088" sldId="3468"/>
        </pc:sldMkLst>
      </pc:sldChg>
      <pc:sldChg chg="del">
        <pc:chgData name="Angela Layton" userId="3a97870b-659e-457e-a028-64f2e094d873" providerId="ADAL" clId="{6B27B021-47CA-49D0-8D58-BE6CEF4A0D35}" dt="2023-10-11T16:52:31.271" v="14" actId="47"/>
        <pc:sldMkLst>
          <pc:docMk/>
          <pc:sldMk cId="416997580" sldId="3469"/>
        </pc:sldMkLst>
      </pc:sldChg>
      <pc:sldChg chg="delSp mod modNotesTx">
        <pc:chgData name="Angela Layton" userId="3a97870b-659e-457e-a028-64f2e094d873" providerId="ADAL" clId="{6B27B021-47CA-49D0-8D58-BE6CEF4A0D35}" dt="2023-10-11T16:57:41.299" v="115" actId="20577"/>
        <pc:sldMkLst>
          <pc:docMk/>
          <pc:sldMk cId="4084960127" sldId="3470"/>
        </pc:sldMkLst>
        <pc:picChg chg="del">
          <ac:chgData name="Angela Layton" userId="3a97870b-659e-457e-a028-64f2e094d873" providerId="ADAL" clId="{6B27B021-47CA-49D0-8D58-BE6CEF4A0D35}" dt="2023-10-11T16:57:36.182" v="112" actId="478"/>
          <ac:picMkLst>
            <pc:docMk/>
            <pc:sldMk cId="4084960127" sldId="3470"/>
            <ac:picMk id="7" creationId="{1F60ACE2-46F0-CD80-096B-6F7B7FD34E52}"/>
          </ac:picMkLst>
        </pc:picChg>
      </pc:sldChg>
      <pc:sldChg chg="addSp delSp mod modNotesTx">
        <pc:chgData name="Angela Layton" userId="3a97870b-659e-457e-a028-64f2e094d873" providerId="ADAL" clId="{6B27B021-47CA-49D0-8D58-BE6CEF4A0D35}" dt="2023-10-11T16:54:55.494" v="39" actId="478"/>
        <pc:sldMkLst>
          <pc:docMk/>
          <pc:sldMk cId="1889717493" sldId="3471"/>
        </pc:sldMkLst>
        <pc:picChg chg="add del">
          <ac:chgData name="Angela Layton" userId="3a97870b-659e-457e-a028-64f2e094d873" providerId="ADAL" clId="{6B27B021-47CA-49D0-8D58-BE6CEF4A0D35}" dt="2023-10-11T16:54:55.494" v="39" actId="478"/>
          <ac:picMkLst>
            <pc:docMk/>
            <pc:sldMk cId="1889717493" sldId="3471"/>
            <ac:picMk id="7" creationId="{1F60ACE2-46F0-CD80-096B-6F7B7FD34E52}"/>
          </ac:picMkLst>
        </pc:picChg>
      </pc:sldChg>
      <pc:sldChg chg="delSp modSp mod modNotesTx">
        <pc:chgData name="Angela Layton" userId="3a97870b-659e-457e-a028-64f2e094d873" providerId="ADAL" clId="{6B27B021-47CA-49D0-8D58-BE6CEF4A0D35}" dt="2023-10-11T16:55:12.384" v="63" actId="20577"/>
        <pc:sldMkLst>
          <pc:docMk/>
          <pc:sldMk cId="612236585" sldId="3477"/>
        </pc:sldMkLst>
        <pc:spChg chg="mod">
          <ac:chgData name="Angela Layton" userId="3a97870b-659e-457e-a028-64f2e094d873" providerId="ADAL" clId="{6B27B021-47CA-49D0-8D58-BE6CEF4A0D35}" dt="2023-10-11T16:55:12.384" v="63" actId="20577"/>
          <ac:spMkLst>
            <pc:docMk/>
            <pc:sldMk cId="612236585" sldId="3477"/>
            <ac:spMk id="5" creationId="{3B9027CA-06ED-C956-223F-4EA2D7CA0437}"/>
          </ac:spMkLst>
        </pc:spChg>
        <pc:picChg chg="del">
          <ac:chgData name="Angela Layton" userId="3a97870b-659e-457e-a028-64f2e094d873" providerId="ADAL" clId="{6B27B021-47CA-49D0-8D58-BE6CEF4A0D35}" dt="2023-10-11T16:54:51.530" v="38" actId="478"/>
          <ac:picMkLst>
            <pc:docMk/>
            <pc:sldMk cId="612236585" sldId="3477"/>
            <ac:picMk id="7" creationId="{1F60ACE2-46F0-CD80-096B-6F7B7FD34E52}"/>
          </ac:picMkLst>
        </pc:picChg>
      </pc:sldChg>
      <pc:sldChg chg="delSp modSp mod">
        <pc:chgData name="Angela Layton" userId="3a97870b-659e-457e-a028-64f2e094d873" providerId="ADAL" clId="{6B27B021-47CA-49D0-8D58-BE6CEF4A0D35}" dt="2023-10-11T16:55:21.393" v="72" actId="20577"/>
        <pc:sldMkLst>
          <pc:docMk/>
          <pc:sldMk cId="3267737563" sldId="3478"/>
        </pc:sldMkLst>
        <pc:spChg chg="mod">
          <ac:chgData name="Angela Layton" userId="3a97870b-659e-457e-a028-64f2e094d873" providerId="ADAL" clId="{6B27B021-47CA-49D0-8D58-BE6CEF4A0D35}" dt="2023-10-11T16:55:21.393" v="72" actId="20577"/>
          <ac:spMkLst>
            <pc:docMk/>
            <pc:sldMk cId="3267737563" sldId="3478"/>
            <ac:spMk id="4" creationId="{98F9E3E0-C6AE-01A4-D4D7-2CB8ED2C6E55}"/>
          </ac:spMkLst>
        </pc:spChg>
        <pc:picChg chg="del">
          <ac:chgData name="Angela Layton" userId="3a97870b-659e-457e-a028-64f2e094d873" providerId="ADAL" clId="{6B27B021-47CA-49D0-8D58-BE6CEF4A0D35}" dt="2023-10-11T16:55:17.704" v="64" actId="478"/>
          <ac:picMkLst>
            <pc:docMk/>
            <pc:sldMk cId="3267737563" sldId="3478"/>
            <ac:picMk id="7" creationId="{1F60ACE2-46F0-CD80-096B-6F7B7FD34E52}"/>
          </ac:picMkLst>
        </pc:picChg>
      </pc:sldChg>
      <pc:sldChg chg="delSp mod modNotesTx">
        <pc:chgData name="Angela Layton" userId="3a97870b-659e-457e-a028-64f2e094d873" providerId="ADAL" clId="{6B27B021-47CA-49D0-8D58-BE6CEF4A0D35}" dt="2023-10-11T16:56:20.890" v="85" actId="6549"/>
        <pc:sldMkLst>
          <pc:docMk/>
          <pc:sldMk cId="4059826377" sldId="3479"/>
        </pc:sldMkLst>
        <pc:picChg chg="del">
          <ac:chgData name="Angela Layton" userId="3a97870b-659e-457e-a028-64f2e094d873" providerId="ADAL" clId="{6B27B021-47CA-49D0-8D58-BE6CEF4A0D35}" dt="2023-10-11T16:56:16.143" v="84" actId="478"/>
          <ac:picMkLst>
            <pc:docMk/>
            <pc:sldMk cId="4059826377" sldId="3479"/>
            <ac:picMk id="3" creationId="{D458EC2E-36D5-5E1C-C321-78611459FF0D}"/>
          </ac:picMkLst>
        </pc:picChg>
        <pc:picChg chg="del">
          <ac:chgData name="Angela Layton" userId="3a97870b-659e-457e-a028-64f2e094d873" providerId="ADAL" clId="{6B27B021-47CA-49D0-8D58-BE6CEF4A0D35}" dt="2023-10-11T16:56:13.494" v="83" actId="478"/>
          <ac:picMkLst>
            <pc:docMk/>
            <pc:sldMk cId="4059826377" sldId="3479"/>
            <ac:picMk id="7" creationId="{1F60ACE2-46F0-CD80-096B-6F7B7FD34E52}"/>
          </ac:picMkLst>
        </pc:picChg>
      </pc:sldChg>
      <pc:sldChg chg="delSp mod modNotesTx">
        <pc:chgData name="Angela Layton" userId="3a97870b-659e-457e-a028-64f2e094d873" providerId="ADAL" clId="{6B27B021-47CA-49D0-8D58-BE6CEF4A0D35}" dt="2023-10-11T16:56:45.993" v="96" actId="478"/>
        <pc:sldMkLst>
          <pc:docMk/>
          <pc:sldMk cId="3186179295" sldId="3480"/>
        </pc:sldMkLst>
        <pc:picChg chg="del">
          <ac:chgData name="Angela Layton" userId="3a97870b-659e-457e-a028-64f2e094d873" providerId="ADAL" clId="{6B27B021-47CA-49D0-8D58-BE6CEF4A0D35}" dt="2023-10-11T16:56:45.993" v="96" actId="478"/>
          <ac:picMkLst>
            <pc:docMk/>
            <pc:sldMk cId="3186179295" sldId="3480"/>
            <ac:picMk id="7" creationId="{1F60ACE2-46F0-CD80-096B-6F7B7FD34E52}"/>
          </ac:picMkLst>
        </pc:picChg>
      </pc:sldChg>
      <pc:sldChg chg="delSp mod modNotesTx">
        <pc:chgData name="Angela Layton" userId="3a97870b-659e-457e-a028-64f2e094d873" providerId="ADAL" clId="{6B27B021-47CA-49D0-8D58-BE6CEF4A0D35}" dt="2023-10-11T16:56:57.527" v="99" actId="20577"/>
        <pc:sldMkLst>
          <pc:docMk/>
          <pc:sldMk cId="790740871" sldId="3481"/>
        </pc:sldMkLst>
        <pc:picChg chg="del">
          <ac:chgData name="Angela Layton" userId="3a97870b-659e-457e-a028-64f2e094d873" providerId="ADAL" clId="{6B27B021-47CA-49D0-8D58-BE6CEF4A0D35}" dt="2023-10-11T16:56:49.830" v="97" actId="478"/>
          <ac:picMkLst>
            <pc:docMk/>
            <pc:sldMk cId="790740871" sldId="3481"/>
            <ac:picMk id="7" creationId="{1F60ACE2-46F0-CD80-096B-6F7B7FD34E52}"/>
          </ac:picMkLst>
        </pc:picChg>
      </pc:sldChg>
      <pc:sldChg chg="delSp mod modNotesTx">
        <pc:chgData name="Angela Layton" userId="3a97870b-659e-457e-a028-64f2e094d873" providerId="ADAL" clId="{6B27B021-47CA-49D0-8D58-BE6CEF4A0D35}" dt="2023-10-11T16:57:02.734" v="102" actId="478"/>
        <pc:sldMkLst>
          <pc:docMk/>
          <pc:sldMk cId="2092641063" sldId="3482"/>
        </pc:sldMkLst>
        <pc:picChg chg="del">
          <ac:chgData name="Angela Layton" userId="3a97870b-659e-457e-a028-64f2e094d873" providerId="ADAL" clId="{6B27B021-47CA-49D0-8D58-BE6CEF4A0D35}" dt="2023-10-11T16:57:02.734" v="102" actId="478"/>
          <ac:picMkLst>
            <pc:docMk/>
            <pc:sldMk cId="2092641063" sldId="3482"/>
            <ac:picMk id="7" creationId="{1F60ACE2-46F0-CD80-096B-6F7B7FD34E52}"/>
          </ac:picMkLst>
        </pc:picChg>
      </pc:sldChg>
      <pc:sldChg chg="delSp modSp mod modNotesTx">
        <pc:chgData name="Angela Layton" userId="3a97870b-659e-457e-a028-64f2e094d873" providerId="ADAL" clId="{6B27B021-47CA-49D0-8D58-BE6CEF4A0D35}" dt="2023-10-11T16:55:48.062" v="76" actId="20577"/>
        <pc:sldMkLst>
          <pc:docMk/>
          <pc:sldMk cId="3315277987" sldId="3483"/>
        </pc:sldMkLst>
        <pc:picChg chg="mod">
          <ac:chgData name="Angela Layton" userId="3a97870b-659e-457e-a028-64f2e094d873" providerId="ADAL" clId="{6B27B021-47CA-49D0-8D58-BE6CEF4A0D35}" dt="2023-10-11T16:55:42.380" v="74" actId="1076"/>
          <ac:picMkLst>
            <pc:docMk/>
            <pc:sldMk cId="3315277987" sldId="3483"/>
            <ac:picMk id="3" creationId="{9EAE729F-FF46-FED2-0160-D530FA4420F7}"/>
          </ac:picMkLst>
        </pc:picChg>
        <pc:picChg chg="del">
          <ac:chgData name="Angela Layton" userId="3a97870b-659e-457e-a028-64f2e094d873" providerId="ADAL" clId="{6B27B021-47CA-49D0-8D58-BE6CEF4A0D35}" dt="2023-10-11T16:55:29.678" v="73" actId="478"/>
          <ac:picMkLst>
            <pc:docMk/>
            <pc:sldMk cId="3315277987" sldId="3483"/>
            <ac:picMk id="7" creationId="{1F60ACE2-46F0-CD80-096B-6F7B7FD34E52}"/>
          </ac:picMkLst>
        </pc:picChg>
      </pc:sldChg>
      <pc:sldChg chg="delSp mod modNotesTx">
        <pc:chgData name="Angela Layton" userId="3a97870b-659e-457e-a028-64f2e094d873" providerId="ADAL" clId="{6B27B021-47CA-49D0-8D58-BE6CEF4A0D35}" dt="2023-10-11T16:57:08.318" v="105" actId="20577"/>
        <pc:sldMkLst>
          <pc:docMk/>
          <pc:sldMk cId="462538112" sldId="3484"/>
        </pc:sldMkLst>
        <pc:picChg chg="del">
          <ac:chgData name="Angela Layton" userId="3a97870b-659e-457e-a028-64f2e094d873" providerId="ADAL" clId="{6B27B021-47CA-49D0-8D58-BE6CEF4A0D35}" dt="2023-10-11T16:57:06.539" v="103" actId="478"/>
          <ac:picMkLst>
            <pc:docMk/>
            <pc:sldMk cId="462538112" sldId="3484"/>
            <ac:picMk id="7" creationId="{1F60ACE2-46F0-CD80-096B-6F7B7FD34E52}"/>
          </ac:picMkLst>
        </pc:picChg>
      </pc:sldChg>
      <pc:sldChg chg="delSp mod modNotesTx">
        <pc:chgData name="Angela Layton" userId="3a97870b-659e-457e-a028-64f2e094d873" providerId="ADAL" clId="{6B27B021-47CA-49D0-8D58-BE6CEF4A0D35}" dt="2023-10-11T16:57:15.790" v="108" actId="20577"/>
        <pc:sldMkLst>
          <pc:docMk/>
          <pc:sldMk cId="776899486" sldId="3485"/>
        </pc:sldMkLst>
        <pc:picChg chg="del">
          <ac:chgData name="Angela Layton" userId="3a97870b-659e-457e-a028-64f2e094d873" providerId="ADAL" clId="{6B27B021-47CA-49D0-8D58-BE6CEF4A0D35}" dt="2023-10-11T16:57:13.502" v="106" actId="478"/>
          <ac:picMkLst>
            <pc:docMk/>
            <pc:sldMk cId="776899486" sldId="3485"/>
            <ac:picMk id="7" creationId="{1F60ACE2-46F0-CD80-096B-6F7B7FD34E52}"/>
          </ac:picMkLst>
        </pc:picChg>
      </pc:sldChg>
      <pc:sldChg chg="delSp mod modNotesTx">
        <pc:chgData name="Angela Layton" userId="3a97870b-659e-457e-a028-64f2e094d873" providerId="ADAL" clId="{6B27B021-47CA-49D0-8D58-BE6CEF4A0D35}" dt="2023-10-11T16:57:53.522" v="124" actId="20577"/>
        <pc:sldMkLst>
          <pc:docMk/>
          <pc:sldMk cId="2028177328" sldId="3486"/>
        </pc:sldMkLst>
        <pc:picChg chg="del">
          <ac:chgData name="Angela Layton" userId="3a97870b-659e-457e-a028-64f2e094d873" providerId="ADAL" clId="{6B27B021-47CA-49D0-8D58-BE6CEF4A0D35}" dt="2023-10-11T16:57:19.725" v="109" actId="478"/>
          <ac:picMkLst>
            <pc:docMk/>
            <pc:sldMk cId="2028177328" sldId="3486"/>
            <ac:picMk id="7" creationId="{1F60ACE2-46F0-CD80-096B-6F7B7FD34E52}"/>
          </ac:picMkLst>
        </pc:picChg>
      </pc:sldChg>
      <pc:sldChg chg="delSp mod modNotesTx">
        <pc:chgData name="Angela Layton" userId="3a97870b-659e-457e-a028-64f2e094d873" providerId="ADAL" clId="{6B27B021-47CA-49D0-8D58-BE6CEF4A0D35}" dt="2023-10-11T16:57:49.900" v="122" actId="20577"/>
        <pc:sldMkLst>
          <pc:docMk/>
          <pc:sldMk cId="1236567725" sldId="3487"/>
        </pc:sldMkLst>
        <pc:picChg chg="del">
          <ac:chgData name="Angela Layton" userId="3a97870b-659e-457e-a028-64f2e094d873" providerId="ADAL" clId="{6B27B021-47CA-49D0-8D58-BE6CEF4A0D35}" dt="2023-10-11T16:57:24.303" v="110" actId="478"/>
          <ac:picMkLst>
            <pc:docMk/>
            <pc:sldMk cId="1236567725" sldId="3487"/>
            <ac:picMk id="7" creationId="{1F60ACE2-46F0-CD80-096B-6F7B7FD34E52}"/>
          </ac:picMkLst>
        </pc:picChg>
      </pc:sldChg>
      <pc:sldChg chg="delSp mod modNotesTx">
        <pc:chgData name="Angela Layton" userId="3a97870b-659e-457e-a028-64f2e094d873" providerId="ADAL" clId="{6B27B021-47CA-49D0-8D58-BE6CEF4A0D35}" dt="2023-10-11T16:57:46.387" v="120" actId="20577"/>
        <pc:sldMkLst>
          <pc:docMk/>
          <pc:sldMk cId="740476698" sldId="3488"/>
        </pc:sldMkLst>
        <pc:picChg chg="del">
          <ac:chgData name="Angela Layton" userId="3a97870b-659e-457e-a028-64f2e094d873" providerId="ADAL" clId="{6B27B021-47CA-49D0-8D58-BE6CEF4A0D35}" dt="2023-10-11T16:57:26.868" v="111" actId="478"/>
          <ac:picMkLst>
            <pc:docMk/>
            <pc:sldMk cId="740476698" sldId="3488"/>
            <ac:picMk id="7" creationId="{1F60ACE2-46F0-CD80-096B-6F7B7FD34E52}"/>
          </ac:picMkLst>
        </pc:picChg>
      </pc:sldChg>
      <pc:sldChg chg="delSp modSp mod modNotesTx">
        <pc:chgData name="Angela Layton" userId="3a97870b-659e-457e-a028-64f2e094d873" providerId="ADAL" clId="{6B27B021-47CA-49D0-8D58-BE6CEF4A0D35}" dt="2023-10-11T16:58:42.715" v="131" actId="20577"/>
        <pc:sldMkLst>
          <pc:docMk/>
          <pc:sldMk cId="1567304463" sldId="3490"/>
        </pc:sldMkLst>
        <pc:spChg chg="mod">
          <ac:chgData name="Angela Layton" userId="3a97870b-659e-457e-a028-64f2e094d873" providerId="ADAL" clId="{6B27B021-47CA-49D0-8D58-BE6CEF4A0D35}" dt="2023-10-11T16:58:38.293" v="128" actId="6549"/>
          <ac:spMkLst>
            <pc:docMk/>
            <pc:sldMk cId="1567304463" sldId="3490"/>
            <ac:spMk id="5" creationId="{B955FE8E-5C2F-0946-E548-3E4F1ED7B500}"/>
          </ac:spMkLst>
        </pc:spChg>
        <pc:picChg chg="del">
          <ac:chgData name="Angela Layton" userId="3a97870b-659e-457e-a028-64f2e094d873" providerId="ADAL" clId="{6B27B021-47CA-49D0-8D58-BE6CEF4A0D35}" dt="2023-10-11T16:58:24.626" v="127" actId="478"/>
          <ac:picMkLst>
            <pc:docMk/>
            <pc:sldMk cId="1567304463" sldId="3490"/>
            <ac:picMk id="7" creationId="{1F60ACE2-46F0-CD80-096B-6F7B7FD34E52}"/>
          </ac:picMkLst>
        </pc:picChg>
      </pc:sldChg>
      <pc:sldChg chg="delSp mod modNotesTx">
        <pc:chgData name="Angela Layton" userId="3a97870b-659e-457e-a028-64f2e094d873" providerId="ADAL" clId="{6B27B021-47CA-49D0-8D58-BE6CEF4A0D35}" dt="2023-10-13T16:39:34.204" v="157" actId="6549"/>
        <pc:sldMkLst>
          <pc:docMk/>
          <pc:sldMk cId="3966992924" sldId="3491"/>
        </pc:sldMkLst>
        <pc:picChg chg="del">
          <ac:chgData name="Angela Layton" userId="3a97870b-659e-457e-a028-64f2e094d873" providerId="ADAL" clId="{6B27B021-47CA-49D0-8D58-BE6CEF4A0D35}" dt="2023-10-11T16:58:45.338" v="132" actId="478"/>
          <ac:picMkLst>
            <pc:docMk/>
            <pc:sldMk cId="3966992924" sldId="3491"/>
            <ac:picMk id="7" creationId="{1F60ACE2-46F0-CD80-096B-6F7B7FD34E52}"/>
          </ac:picMkLst>
        </pc:picChg>
      </pc:sldChg>
      <pc:sldChg chg="del modNotesTx">
        <pc:chgData name="Angela Layton" userId="3a97870b-659e-457e-a028-64f2e094d873" providerId="ADAL" clId="{6B27B021-47CA-49D0-8D58-BE6CEF4A0D35}" dt="2023-10-11T16:53:06.099" v="23" actId="47"/>
        <pc:sldMkLst>
          <pc:docMk/>
          <pc:sldMk cId="0" sldId="3492"/>
        </pc:sldMkLst>
      </pc:sldChg>
      <pc:sldChg chg="delSp modSp mod delDesignElem modNotesTx">
        <pc:chgData name="Angela Layton" userId="3a97870b-659e-457e-a028-64f2e094d873" providerId="ADAL" clId="{6B27B021-47CA-49D0-8D58-BE6CEF4A0D35}" dt="2023-10-11T16:55:56.837" v="80" actId="1076"/>
        <pc:sldMkLst>
          <pc:docMk/>
          <pc:sldMk cId="3353268212" sldId="3493"/>
        </pc:sldMkLst>
        <pc:spChg chg="mod">
          <ac:chgData name="Angela Layton" userId="3a97870b-659e-457e-a028-64f2e094d873" providerId="ADAL" clId="{6B27B021-47CA-49D0-8D58-BE6CEF4A0D35}" dt="2023-10-11T16:55:56.837" v="80" actId="1076"/>
          <ac:spMkLst>
            <pc:docMk/>
            <pc:sldMk cId="3353268212" sldId="3493"/>
            <ac:spMk id="3" creationId="{C0CF57CC-037C-4F43-85B9-D59C8FA69394}"/>
          </ac:spMkLst>
        </pc:spChg>
        <pc:spChg chg="del">
          <ac:chgData name="Angela Layton" userId="3a97870b-659e-457e-a028-64f2e094d873" providerId="ADAL" clId="{6B27B021-47CA-49D0-8D58-BE6CEF4A0D35}" dt="2023-10-11T16:53:34.069" v="25"/>
          <ac:spMkLst>
            <pc:docMk/>
            <pc:sldMk cId="3353268212" sldId="3493"/>
            <ac:spMk id="9" creationId="{A3363022-C969-41E9-8EB2-E4C94908C1FA}"/>
          </ac:spMkLst>
        </pc:spChg>
        <pc:spChg chg="del">
          <ac:chgData name="Angela Layton" userId="3a97870b-659e-457e-a028-64f2e094d873" providerId="ADAL" clId="{6B27B021-47CA-49D0-8D58-BE6CEF4A0D35}" dt="2023-10-11T16:53:34.069" v="25"/>
          <ac:spMkLst>
            <pc:docMk/>
            <pc:sldMk cId="3353268212" sldId="3493"/>
            <ac:spMk id="11" creationId="{8D1AD6B3-BE88-4CEB-BA17-790657CC4729}"/>
          </ac:spMkLst>
        </pc:spChg>
        <pc:grpChg chg="del">
          <ac:chgData name="Angela Layton" userId="3a97870b-659e-457e-a028-64f2e094d873" providerId="ADAL" clId="{6B27B021-47CA-49D0-8D58-BE6CEF4A0D35}" dt="2023-10-11T16:53:34.069" v="25"/>
          <ac:grpSpMkLst>
            <pc:docMk/>
            <pc:sldMk cId="3353268212" sldId="3493"/>
            <ac:grpSpMk id="13" creationId="{89D1390B-7E13-4B4F-9CB2-391063412E54}"/>
          </ac:grpSpMkLst>
        </pc:grpChg>
      </pc:sldChg>
      <pc:sldChg chg="del">
        <pc:chgData name="Angela Layton" userId="3a97870b-659e-457e-a028-64f2e094d873" providerId="ADAL" clId="{6B27B021-47CA-49D0-8D58-BE6CEF4A0D35}" dt="2023-10-11T16:59:52.451" v="144" actId="47"/>
        <pc:sldMkLst>
          <pc:docMk/>
          <pc:sldMk cId="4014634682" sldId="3494"/>
        </pc:sldMkLst>
      </pc:sldChg>
      <pc:sldChg chg="addSp delSp modSp del mod">
        <pc:chgData name="Angela Layton" userId="3a97870b-659e-457e-a028-64f2e094d873" providerId="ADAL" clId="{6B27B021-47CA-49D0-8D58-BE6CEF4A0D35}" dt="2023-10-11T17:00:21.959" v="148" actId="47"/>
        <pc:sldMkLst>
          <pc:docMk/>
          <pc:sldMk cId="2122515599" sldId="3495"/>
        </pc:sldMkLst>
        <pc:spChg chg="mod">
          <ac:chgData name="Angela Layton" userId="3a97870b-659e-457e-a028-64f2e094d873" providerId="ADAL" clId="{6B27B021-47CA-49D0-8D58-BE6CEF4A0D35}" dt="2023-10-11T17:00:04.206" v="146" actId="1076"/>
          <ac:spMkLst>
            <pc:docMk/>
            <pc:sldMk cId="2122515599" sldId="3495"/>
            <ac:spMk id="18" creationId="{03911267-419E-DC46-AA6F-DFF71ABA4725}"/>
          </ac:spMkLst>
        </pc:spChg>
        <pc:picChg chg="add del">
          <ac:chgData name="Angela Layton" userId="3a97870b-659e-457e-a028-64f2e094d873" providerId="ADAL" clId="{6B27B021-47CA-49D0-8D58-BE6CEF4A0D35}" dt="2023-10-11T16:56:05.311" v="82" actId="478"/>
          <ac:picMkLst>
            <pc:docMk/>
            <pc:sldMk cId="2122515599" sldId="3495"/>
            <ac:picMk id="3" creationId="{85F717A2-8D56-8498-D44C-CBB8039257F0}"/>
          </ac:picMkLst>
        </pc:picChg>
      </pc:sldChg>
      <pc:sldChg chg="modSp modNotesTx">
        <pc:chgData name="Angela Layton" userId="3a97870b-659e-457e-a028-64f2e094d873" providerId="ADAL" clId="{6B27B021-47CA-49D0-8D58-BE6CEF4A0D35}" dt="2023-10-11T16:56:26.733" v="87" actId="20577"/>
        <pc:sldMkLst>
          <pc:docMk/>
          <pc:sldMk cId="2774116145" sldId="3496"/>
        </pc:sldMkLst>
        <pc:spChg chg="mod">
          <ac:chgData name="Angela Layton" userId="3a97870b-659e-457e-a028-64f2e094d873" providerId="ADAL" clId="{6B27B021-47CA-49D0-8D58-BE6CEF4A0D35}" dt="2023-10-11T16:54:45.765" v="37"/>
          <ac:spMkLst>
            <pc:docMk/>
            <pc:sldMk cId="2774116145" sldId="3496"/>
            <ac:spMk id="2" creationId="{00000000-0000-0000-0000-000000000000}"/>
          </ac:spMkLst>
        </pc:spChg>
      </pc:sldChg>
      <pc:sldChg chg="modNotesTx">
        <pc:chgData name="Angela Layton" userId="3a97870b-659e-457e-a028-64f2e094d873" providerId="ADAL" clId="{6B27B021-47CA-49D0-8D58-BE6CEF4A0D35}" dt="2023-10-11T16:56:29.134" v="89" actId="20577"/>
        <pc:sldMkLst>
          <pc:docMk/>
          <pc:sldMk cId="2844823778" sldId="3497"/>
        </pc:sldMkLst>
      </pc:sldChg>
      <pc:sldChg chg="modSp modNotesTx">
        <pc:chgData name="Angela Layton" userId="3a97870b-659e-457e-a028-64f2e094d873" providerId="ADAL" clId="{6B27B021-47CA-49D0-8D58-BE6CEF4A0D35}" dt="2023-10-11T16:56:31.383" v="91" actId="20577"/>
        <pc:sldMkLst>
          <pc:docMk/>
          <pc:sldMk cId="1803603763" sldId="3498"/>
        </pc:sldMkLst>
        <pc:spChg chg="mod">
          <ac:chgData name="Angela Layton" userId="3a97870b-659e-457e-a028-64f2e094d873" providerId="ADAL" clId="{6B27B021-47CA-49D0-8D58-BE6CEF4A0D35}" dt="2023-10-11T16:54:45.765" v="37"/>
          <ac:spMkLst>
            <pc:docMk/>
            <pc:sldMk cId="1803603763" sldId="3498"/>
            <ac:spMk id="2" creationId="{00000000-0000-0000-0000-000000000000}"/>
          </ac:spMkLst>
        </pc:spChg>
      </pc:sldChg>
      <pc:sldChg chg="modSp">
        <pc:chgData name="Angela Layton" userId="3a97870b-659e-457e-a028-64f2e094d873" providerId="ADAL" clId="{6B27B021-47CA-49D0-8D58-BE6CEF4A0D35}" dt="2023-10-11T16:54:45.765" v="37"/>
        <pc:sldMkLst>
          <pc:docMk/>
          <pc:sldMk cId="179579455" sldId="3499"/>
        </pc:sldMkLst>
        <pc:spChg chg="mod">
          <ac:chgData name="Angela Layton" userId="3a97870b-659e-457e-a028-64f2e094d873" providerId="ADAL" clId="{6B27B021-47CA-49D0-8D58-BE6CEF4A0D35}" dt="2023-10-11T16:54:45.765" v="37"/>
          <ac:spMkLst>
            <pc:docMk/>
            <pc:sldMk cId="179579455" sldId="3499"/>
            <ac:spMk id="3" creationId="{00000000-0000-0000-0000-000000000000}"/>
          </ac:spMkLst>
        </pc:spChg>
      </pc:sldChg>
      <pc:sldChg chg="addSp delSp del mod modNotesTx">
        <pc:chgData name="Angela Layton" userId="3a97870b-659e-457e-a028-64f2e094d873" providerId="ADAL" clId="{6B27B021-47CA-49D0-8D58-BE6CEF4A0D35}" dt="2023-10-11T17:01:01.732" v="156" actId="47"/>
        <pc:sldMkLst>
          <pc:docMk/>
          <pc:sldMk cId="2814968673" sldId="3500"/>
        </pc:sldMkLst>
        <pc:spChg chg="add del">
          <ac:chgData name="Angela Layton" userId="3a97870b-659e-457e-a028-64f2e094d873" providerId="ADAL" clId="{6B27B021-47CA-49D0-8D58-BE6CEF4A0D35}" dt="2023-10-11T17:00:38.055" v="152" actId="22"/>
          <ac:spMkLst>
            <pc:docMk/>
            <pc:sldMk cId="2814968673" sldId="3500"/>
            <ac:spMk id="5" creationId="{EB380BDD-5D44-5376-9C63-178225EA9085}"/>
          </ac:spMkLst>
        </pc:spChg>
      </pc:sldChg>
      <pc:sldChg chg="add">
        <pc:chgData name="Angela Layton" userId="3a97870b-659e-457e-a028-64f2e094d873" providerId="ADAL" clId="{6B27B021-47CA-49D0-8D58-BE6CEF4A0D35}" dt="2023-10-11T16:59:12.950" v="140"/>
        <pc:sldMkLst>
          <pc:docMk/>
          <pc:sldMk cId="3708458541" sldId="3501"/>
        </pc:sldMkLst>
      </pc:sldChg>
      <pc:sldChg chg="modSp add mod setBg">
        <pc:chgData name="Angela Layton" userId="3a97870b-659e-457e-a028-64f2e094d873" providerId="ADAL" clId="{6B27B021-47CA-49D0-8D58-BE6CEF4A0D35}" dt="2023-10-11T16:59:50.041" v="143" actId="1076"/>
        <pc:sldMkLst>
          <pc:docMk/>
          <pc:sldMk cId="590400606" sldId="3502"/>
        </pc:sldMkLst>
        <pc:spChg chg="mod">
          <ac:chgData name="Angela Layton" userId="3a97870b-659e-457e-a028-64f2e094d873" providerId="ADAL" clId="{6B27B021-47CA-49D0-8D58-BE6CEF4A0D35}" dt="2023-10-11T16:59:50.041" v="143" actId="1076"/>
          <ac:spMkLst>
            <pc:docMk/>
            <pc:sldMk cId="590400606" sldId="3502"/>
            <ac:spMk id="4" creationId="{A95473FE-6A6C-6BED-DE6F-A46DD7F4D7FE}"/>
          </ac:spMkLst>
        </pc:spChg>
      </pc:sldChg>
      <pc:sldChg chg="addSp delSp modSp add mod">
        <pc:chgData name="Angela Layton" userId="3a97870b-659e-457e-a028-64f2e094d873" providerId="ADAL" clId="{6B27B021-47CA-49D0-8D58-BE6CEF4A0D35}" dt="2023-10-11T17:00:26.230" v="150" actId="22"/>
        <pc:sldMkLst>
          <pc:docMk/>
          <pc:sldMk cId="1168877630" sldId="3503"/>
        </pc:sldMkLst>
        <pc:spChg chg="mod">
          <ac:chgData name="Angela Layton" userId="3a97870b-659e-457e-a028-64f2e094d873" providerId="ADAL" clId="{6B27B021-47CA-49D0-8D58-BE6CEF4A0D35}" dt="2023-10-11T17:00:14.474" v="147"/>
          <ac:spMkLst>
            <pc:docMk/>
            <pc:sldMk cId="1168877630" sldId="3503"/>
            <ac:spMk id="4" creationId="{A95473FE-6A6C-6BED-DE6F-A46DD7F4D7FE}"/>
          </ac:spMkLst>
        </pc:spChg>
        <pc:spChg chg="add del">
          <ac:chgData name="Angela Layton" userId="3a97870b-659e-457e-a028-64f2e094d873" providerId="ADAL" clId="{6B27B021-47CA-49D0-8D58-BE6CEF4A0D35}" dt="2023-10-11T17:00:26.230" v="150" actId="22"/>
          <ac:spMkLst>
            <pc:docMk/>
            <pc:sldMk cId="1168877630" sldId="3503"/>
            <ac:spMk id="6" creationId="{FBAB6286-4242-B730-54C7-23B2C1EF39EC}"/>
          </ac:spMkLst>
        </pc:spChg>
      </pc:sldChg>
      <pc:sldChg chg="modSp add mod setBg">
        <pc:chgData name="Angela Layton" userId="3a97870b-659e-457e-a028-64f2e094d873" providerId="ADAL" clId="{6B27B021-47CA-49D0-8D58-BE6CEF4A0D35}" dt="2023-10-11T17:00:58.657" v="155" actId="1076"/>
        <pc:sldMkLst>
          <pc:docMk/>
          <pc:sldMk cId="1654625148" sldId="3504"/>
        </pc:sldMkLst>
        <pc:spChg chg="mod">
          <ac:chgData name="Angela Layton" userId="3a97870b-659e-457e-a028-64f2e094d873" providerId="ADAL" clId="{6B27B021-47CA-49D0-8D58-BE6CEF4A0D35}" dt="2023-10-11T17:00:58.657" v="155" actId="1076"/>
          <ac:spMkLst>
            <pc:docMk/>
            <pc:sldMk cId="1654625148" sldId="3504"/>
            <ac:spMk id="4" creationId="{A95473FE-6A6C-6BED-DE6F-A46DD7F4D7FE}"/>
          </ac:spMkLst>
        </pc:spChg>
      </pc:sldChg>
      <pc:sldMasterChg chg="del delSldLayout">
        <pc:chgData name="Angela Layton" userId="3a97870b-659e-457e-a028-64f2e094d873" providerId="ADAL" clId="{6B27B021-47CA-49D0-8D58-BE6CEF4A0D35}" dt="2023-10-11T16:52:05.764" v="13" actId="47"/>
        <pc:sldMasterMkLst>
          <pc:docMk/>
          <pc:sldMasterMk cId="589993633" sldId="2147483706"/>
        </pc:sldMasterMkLst>
        <pc:sldLayoutChg chg="del">
          <pc:chgData name="Angela Layton" userId="3a97870b-659e-457e-a028-64f2e094d873" providerId="ADAL" clId="{6B27B021-47CA-49D0-8D58-BE6CEF4A0D35}" dt="2023-10-11T16:52:05.764" v="13" actId="47"/>
          <pc:sldLayoutMkLst>
            <pc:docMk/>
            <pc:sldMasterMk cId="589993633" sldId="2147483706"/>
            <pc:sldLayoutMk cId="2239036965" sldId="214748370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F7F05-A6CC-456E-96F1-A887EA40C046}" type="datetimeFigureOut">
              <a:rPr lang="en-US" smtClean="0"/>
              <a:t>10/13/2023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98A852-5559-4B99-8541-809F27F14377}" type="slidenum">
              <a:rPr lang="en-US" smtClean="0"/>
              <a:t>‹#›</a:t>
            </a:fld>
            <a:endParaRPr lang="en-US" dirty="0"/>
          </a:p>
        </p:txBody>
      </p:sp>
    </p:spTree>
    <p:extLst>
      <p:ext uri="{BB962C8B-B14F-4D97-AF65-F5344CB8AC3E}">
        <p14:creationId xmlns:p14="http://schemas.microsoft.com/office/powerpoint/2010/main" val="91015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1</a:t>
            </a:fld>
            <a:endParaRPr lang="en-US" dirty="0"/>
          </a:p>
        </p:txBody>
      </p:sp>
    </p:spTree>
    <p:extLst>
      <p:ext uri="{BB962C8B-B14F-4D97-AF65-F5344CB8AC3E}">
        <p14:creationId xmlns:p14="http://schemas.microsoft.com/office/powerpoint/2010/main" val="3325646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extLst>
      <p:ext uri="{BB962C8B-B14F-4D97-AF65-F5344CB8AC3E}">
        <p14:creationId xmlns:p14="http://schemas.microsoft.com/office/powerpoint/2010/main" val="133682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12</a:t>
            </a:fld>
            <a:endParaRPr lang="en-US" dirty="0"/>
          </a:p>
        </p:txBody>
      </p:sp>
    </p:spTree>
    <p:extLst>
      <p:ext uri="{BB962C8B-B14F-4D97-AF65-F5344CB8AC3E}">
        <p14:creationId xmlns:p14="http://schemas.microsoft.com/office/powerpoint/2010/main" val="2937366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13</a:t>
            </a:fld>
            <a:endParaRPr lang="en-US" dirty="0"/>
          </a:p>
        </p:txBody>
      </p:sp>
    </p:spTree>
    <p:extLst>
      <p:ext uri="{BB962C8B-B14F-4D97-AF65-F5344CB8AC3E}">
        <p14:creationId xmlns:p14="http://schemas.microsoft.com/office/powerpoint/2010/main" val="1272312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14</a:t>
            </a:fld>
            <a:endParaRPr lang="en-US" dirty="0"/>
          </a:p>
        </p:txBody>
      </p:sp>
    </p:spTree>
    <p:extLst>
      <p:ext uri="{BB962C8B-B14F-4D97-AF65-F5344CB8AC3E}">
        <p14:creationId xmlns:p14="http://schemas.microsoft.com/office/powerpoint/2010/main" val="2347926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Chapter reports are found on the Chapter Leader Resource Page (CLRP).  The reports should be pulled monthly and reviewed during the board meetings.  The membership reports should be pulled to contact members who are close to expiration or have already expired to renew/reinstate their membership. -</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extLst>
      <p:ext uri="{BB962C8B-B14F-4D97-AF65-F5344CB8AC3E}">
        <p14:creationId xmlns:p14="http://schemas.microsoft.com/office/powerpoint/2010/main" val="414912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20</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21</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22</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23</a:t>
            </a:fld>
            <a:endParaRPr lang="cs-CZ"/>
          </a:p>
        </p:txBody>
      </p:sp>
    </p:spTree>
    <p:extLst>
      <p:ext uri="{BB962C8B-B14F-4D97-AF65-F5344CB8AC3E}">
        <p14:creationId xmlns:p14="http://schemas.microsoft.com/office/powerpoint/2010/main" val="2207670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24</a:t>
            </a:fld>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26</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27</a:t>
            </a:fld>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New Members</a:t>
            </a:r>
          </a:p>
          <a:p>
            <a:r>
              <a:rPr lang="en-US" dirty="0"/>
              <a:t>Celebrate Milestones  &amp; Anniversaries</a:t>
            </a:r>
          </a:p>
          <a:p>
            <a:r>
              <a:rPr lang="en-US" dirty="0"/>
              <a:t>Feature Partner Organizations</a:t>
            </a:r>
          </a:p>
          <a:p>
            <a:r>
              <a:rPr lang="en-US" dirty="0"/>
              <a:t>Showcase Legacy Leaders</a:t>
            </a:r>
          </a:p>
          <a:p>
            <a:r>
              <a:rPr lang="en-US" dirty="0"/>
              <a:t>Build and Promote Communities and Committees</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A852-5559-4B99-8541-809F27F1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412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29</a:t>
            </a:fld>
            <a:endParaRPr lang="en-US" dirty="0"/>
          </a:p>
        </p:txBody>
      </p:sp>
    </p:spTree>
    <p:extLst>
      <p:ext uri="{BB962C8B-B14F-4D97-AF65-F5344CB8AC3E}">
        <p14:creationId xmlns:p14="http://schemas.microsoft.com/office/powerpoint/2010/main" val="1633413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3</a:t>
            </a:fld>
            <a:endParaRPr lang="en-US" dirty="0"/>
          </a:p>
        </p:txBody>
      </p:sp>
    </p:spTree>
    <p:extLst>
      <p:ext uri="{BB962C8B-B14F-4D97-AF65-F5344CB8AC3E}">
        <p14:creationId xmlns:p14="http://schemas.microsoft.com/office/powerpoint/2010/main" val="4176793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5</a:t>
            </a:fld>
            <a:endParaRPr lang="en-US" dirty="0"/>
          </a:p>
        </p:txBody>
      </p:sp>
    </p:spTree>
    <p:extLst>
      <p:ext uri="{BB962C8B-B14F-4D97-AF65-F5344CB8AC3E}">
        <p14:creationId xmlns:p14="http://schemas.microsoft.com/office/powerpoint/2010/main" val="2708219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VS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9</a:t>
            </a:fld>
            <a:endParaRPr lang="en-US" dirty="0"/>
          </a:p>
        </p:txBody>
      </p:sp>
    </p:spTree>
    <p:extLst>
      <p:ext uri="{BB962C8B-B14F-4D97-AF65-F5344CB8AC3E}">
        <p14:creationId xmlns:p14="http://schemas.microsoft.com/office/powerpoint/2010/main" val="3878377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7150100" y="2739259"/>
            <a:ext cx="10223501" cy="6449987"/>
          </a:xfrm>
        </p:spPr>
        <p:txBody>
          <a:bodyPr/>
          <a:lstStyle>
            <a:lvl1pPr>
              <a:defRPr sz="5750"/>
            </a:lvl1pPr>
            <a:lvl2pPr>
              <a:defRPr sz="5000"/>
            </a:lvl2pPr>
            <a:lvl3pPr>
              <a:defRPr sz="4250"/>
            </a:lvl3pPr>
            <a:lvl4pPr>
              <a:defRPr sz="3626"/>
            </a:lvl4pPr>
            <a:lvl5pPr>
              <a:defRPr sz="3626"/>
            </a:lvl5pPr>
            <a:lvl6pPr>
              <a:defRPr sz="3626"/>
            </a:lvl6pPr>
            <a:lvl7pPr>
              <a:defRPr sz="3626"/>
            </a:lvl7pPr>
            <a:lvl8pPr>
              <a:defRPr sz="3626"/>
            </a:lvl8pPr>
            <a:lvl9pPr>
              <a:defRPr sz="362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739258"/>
            <a:ext cx="6016626" cy="6449988"/>
          </a:xfrm>
        </p:spPr>
        <p:txBody>
          <a:bodyPr/>
          <a:lstStyle>
            <a:lvl1pPr marL="0" indent="0">
              <a:buNone/>
              <a:defRPr sz="2501"/>
            </a:lvl1pPr>
            <a:lvl2pPr marL="816356" indent="0">
              <a:buNone/>
              <a:defRPr sz="2126"/>
            </a:lvl2pPr>
            <a:lvl3pPr marL="1632710" indent="0">
              <a:buNone/>
              <a:defRPr sz="1751"/>
            </a:lvl3pPr>
            <a:lvl4pPr marL="2449067" indent="0">
              <a:buNone/>
              <a:defRPr sz="1625"/>
            </a:lvl4pPr>
            <a:lvl5pPr marL="3265421" indent="0">
              <a:buNone/>
              <a:defRPr sz="1625"/>
            </a:lvl5pPr>
            <a:lvl6pPr marL="4081776" indent="0">
              <a:buNone/>
              <a:defRPr sz="1625"/>
            </a:lvl6pPr>
            <a:lvl7pPr marL="4898130" indent="0">
              <a:buNone/>
              <a:defRPr sz="1625"/>
            </a:lvl7pPr>
            <a:lvl8pPr marL="5714486" indent="0">
              <a:buNone/>
              <a:defRPr sz="1625"/>
            </a:lvl8pPr>
            <a:lvl9pPr marL="6530841" indent="0">
              <a:buNone/>
              <a:defRPr sz="1625"/>
            </a:lvl9pPr>
          </a:lstStyle>
          <a:p>
            <a:pPr lvl="0"/>
            <a:r>
              <a:rPr lang="en-US"/>
              <a:t>Click to edit Master text styles</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DA0C3C43-D15A-1248-BBCC-2907D8B21398}"/>
              </a:ext>
            </a:extLst>
          </p:cNvPr>
          <p:cNvSpPr>
            <a:spLocks noGrp="1"/>
          </p:cNvSpPr>
          <p:nvPr>
            <p:ph type="dt" sz="half" idx="10"/>
          </p:nvPr>
        </p:nvSpPr>
        <p:spPr/>
        <p:txBody>
          <a:bodyPr/>
          <a:lstStyle>
            <a:lvl1pPr>
              <a:defRPr/>
            </a:lvl1pPr>
          </a:lstStyle>
          <a:p>
            <a:pPr>
              <a:defRPr/>
            </a:pPr>
            <a:fld id="{F88CA2AC-0534-2143-AD6D-7A9963A91125}" type="datetimeFigureOut">
              <a:rPr lang="en-US" altLang="en-US"/>
              <a:pPr>
                <a:defRPr/>
              </a:pPr>
              <a:t>10/13/2023</a:t>
            </a:fld>
            <a:endParaRPr lang="en-US" altLang="en-US" dirty="0"/>
          </a:p>
        </p:txBody>
      </p:sp>
      <p:sp>
        <p:nvSpPr>
          <p:cNvPr id="6" name="Footer Placeholder 4">
            <a:extLst>
              <a:ext uri="{FF2B5EF4-FFF2-40B4-BE49-F238E27FC236}">
                <a16:creationId xmlns:a16="http://schemas.microsoft.com/office/drawing/2014/main" id="{9EF61A7F-CF6C-0040-8BFB-190EEC452DFB}"/>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AF566974-8CEB-E140-BC70-411064CF6295}"/>
              </a:ext>
            </a:extLst>
          </p:cNvPr>
          <p:cNvSpPr>
            <a:spLocks noGrp="1"/>
          </p:cNvSpPr>
          <p:nvPr>
            <p:ph type="sldNum" sz="quarter" idx="12"/>
          </p:nvPr>
        </p:nvSpPr>
        <p:spPr/>
        <p:txBody>
          <a:bodyPr/>
          <a:lstStyle>
            <a:lvl1pPr>
              <a:defRPr/>
            </a:lvl1pPr>
          </a:lstStyle>
          <a:p>
            <a:pPr>
              <a:defRPr/>
            </a:pPr>
            <a:fld id="{77A2BF1E-46C4-1C45-9C0A-13B15021DD57}" type="slidenum">
              <a:rPr lang="en-US" altLang="en-US"/>
              <a:pPr>
                <a:defRPr/>
              </a:pPr>
              <a:t>‹#›</a:t>
            </a:fld>
            <a:endParaRPr lang="en-US" altLang="en-US" dirty="0"/>
          </a:p>
        </p:txBody>
      </p:sp>
    </p:spTree>
    <p:extLst>
      <p:ext uri="{BB962C8B-B14F-4D97-AF65-F5344CB8AC3E}">
        <p14:creationId xmlns:p14="http://schemas.microsoft.com/office/powerpoint/2010/main" val="1232560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E12D412-34D1-0047-A91C-20065DF6C388}"/>
              </a:ext>
            </a:extLst>
          </p:cNvPr>
          <p:cNvSpPr>
            <a:spLocks noGrp="1"/>
          </p:cNvSpPr>
          <p:nvPr>
            <p:ph type="dt" sz="half" idx="10"/>
          </p:nvPr>
        </p:nvSpPr>
        <p:spPr/>
        <p:txBody>
          <a:bodyPr/>
          <a:lstStyle>
            <a:lvl1pPr>
              <a:defRPr/>
            </a:lvl1pPr>
          </a:lstStyle>
          <a:p>
            <a:pPr>
              <a:defRPr/>
            </a:pPr>
            <a:fld id="{84440F4E-E42A-5C43-A2A5-EC573CD1F390}" type="datetimeFigureOut">
              <a:rPr lang="en-US" altLang="en-US"/>
              <a:pPr>
                <a:defRPr/>
              </a:pPr>
              <a:t>10/13/2023</a:t>
            </a:fld>
            <a:endParaRPr lang="en-US" altLang="en-US" dirty="0"/>
          </a:p>
        </p:txBody>
      </p:sp>
      <p:sp>
        <p:nvSpPr>
          <p:cNvPr id="4" name="Footer Placeholder 4">
            <a:extLst>
              <a:ext uri="{FF2B5EF4-FFF2-40B4-BE49-F238E27FC236}">
                <a16:creationId xmlns:a16="http://schemas.microsoft.com/office/drawing/2014/main" id="{284C42AF-A993-EE49-AE04-D62C3E5674AB}"/>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7BAA6600-99BE-C444-8C91-3B0208F2CA47}"/>
              </a:ext>
            </a:extLst>
          </p:cNvPr>
          <p:cNvSpPr>
            <a:spLocks noGrp="1"/>
          </p:cNvSpPr>
          <p:nvPr>
            <p:ph type="sldNum" sz="quarter" idx="12"/>
          </p:nvPr>
        </p:nvSpPr>
        <p:spPr/>
        <p:txBody>
          <a:bodyPr/>
          <a:lstStyle>
            <a:lvl1pPr>
              <a:defRPr/>
            </a:lvl1pPr>
          </a:lstStyle>
          <a:p>
            <a:pPr>
              <a:defRPr/>
            </a:pPr>
            <a:fld id="{DE0526DA-1FF4-6E49-8965-F391F5D82931}" type="slidenum">
              <a:rPr lang="en-US" altLang="en-US"/>
              <a:pPr>
                <a:defRPr/>
              </a:pPr>
              <a:t>‹#›</a:t>
            </a:fld>
            <a:endParaRPr lang="en-US" altLang="en-US" dirty="0"/>
          </a:p>
        </p:txBody>
      </p:sp>
    </p:spTree>
    <p:extLst>
      <p:ext uri="{BB962C8B-B14F-4D97-AF65-F5344CB8AC3E}">
        <p14:creationId xmlns:p14="http://schemas.microsoft.com/office/powerpoint/2010/main" val="844696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4050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bg1"/>
        </a:solidFill>
        <a:effectLst/>
      </p:bgPr>
    </p:bg>
    <p:spTree>
      <p:nvGrpSpPr>
        <p:cNvPr id="1" name=""/>
        <p:cNvGrpSpPr/>
        <p:nvPr/>
      </p:nvGrpSpPr>
      <p:grpSpPr>
        <a:xfrm>
          <a:off x="0" y="0"/>
          <a:ext cx="0" cy="0"/>
          <a:chOff x="0" y="0"/>
          <a:chExt cx="0" cy="0"/>
        </a:xfrm>
      </p:grpSpPr>
      <p:pic>
        <p:nvPicPr>
          <p:cNvPr id="3" name="Picture 3" descr="Overview_Cover.jpg">
            <a:extLst>
              <a:ext uri="{FF2B5EF4-FFF2-40B4-BE49-F238E27FC236}">
                <a16:creationId xmlns:a16="http://schemas.microsoft.com/office/drawing/2014/main" id="{B267DB7A-C2D0-4636-A0F8-0A66C9FC0C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1D58E28-D8EE-43CC-AA18-F7495DB19228}"/>
              </a:ext>
            </a:extLst>
          </p:cNvPr>
          <p:cNvSpPr/>
          <p:nvPr/>
        </p:nvSpPr>
        <p:spPr>
          <a:xfrm>
            <a:off x="0" y="1"/>
            <a:ext cx="18288000" cy="1831579"/>
          </a:xfrm>
          <a:prstGeom prst="rect">
            <a:avLst/>
          </a:prstGeom>
          <a:solidFill>
            <a:srgbClr val="05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dirty="0"/>
          </a:p>
        </p:txBody>
      </p:sp>
      <p:sp>
        <p:nvSpPr>
          <p:cNvPr id="5" name="Rectangle 4">
            <a:extLst>
              <a:ext uri="{FF2B5EF4-FFF2-40B4-BE49-F238E27FC236}">
                <a16:creationId xmlns:a16="http://schemas.microsoft.com/office/drawing/2014/main" id="{DA78982F-6378-43BF-AFE6-CBEEF036D411}"/>
              </a:ext>
            </a:extLst>
          </p:cNvPr>
          <p:cNvSpPr/>
          <p:nvPr/>
        </p:nvSpPr>
        <p:spPr>
          <a:xfrm flipV="1">
            <a:off x="0" y="1831579"/>
            <a:ext cx="18288000" cy="115094"/>
          </a:xfrm>
          <a:prstGeom prst="rect">
            <a:avLst/>
          </a:prstGeom>
          <a:solidFill>
            <a:srgbClr val="8BC6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9533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bg1"/>
        </a:solidFill>
        <a:effectLst/>
      </p:bgPr>
    </p:bg>
    <p:spTree>
      <p:nvGrpSpPr>
        <p:cNvPr id="1" name=""/>
        <p:cNvGrpSpPr/>
        <p:nvPr/>
      </p:nvGrpSpPr>
      <p:grpSpPr>
        <a:xfrm>
          <a:off x="0" y="0"/>
          <a:ext cx="0" cy="0"/>
          <a:chOff x="0" y="0"/>
          <a:chExt cx="0" cy="0"/>
        </a:xfrm>
      </p:grpSpPr>
      <p:pic>
        <p:nvPicPr>
          <p:cNvPr id="3" name="Picture 3" descr="Overview_Cover.jpg">
            <a:extLst>
              <a:ext uri="{FF2B5EF4-FFF2-40B4-BE49-F238E27FC236}">
                <a16:creationId xmlns:a16="http://schemas.microsoft.com/office/drawing/2014/main" id="{7A3DB443-4FB7-5E48-A2F8-6C27C6BF0B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DA1B5FE-8ADD-FF4E-BF05-10404220119C}"/>
              </a:ext>
            </a:extLst>
          </p:cNvPr>
          <p:cNvSpPr/>
          <p:nvPr/>
        </p:nvSpPr>
        <p:spPr>
          <a:xfrm>
            <a:off x="0" y="1"/>
            <a:ext cx="18288000" cy="1831579"/>
          </a:xfrm>
          <a:prstGeom prst="rect">
            <a:avLst/>
          </a:prstGeom>
          <a:solidFill>
            <a:srgbClr val="05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5" name="Rectangle 4">
            <a:extLst>
              <a:ext uri="{FF2B5EF4-FFF2-40B4-BE49-F238E27FC236}">
                <a16:creationId xmlns:a16="http://schemas.microsoft.com/office/drawing/2014/main" id="{1C2F98CE-C425-4146-8221-E7FDB9395831}"/>
              </a:ext>
            </a:extLst>
          </p:cNvPr>
          <p:cNvSpPr/>
          <p:nvPr/>
        </p:nvSpPr>
        <p:spPr>
          <a:xfrm flipV="1">
            <a:off x="0" y="1831579"/>
            <a:ext cx="18288000" cy="115094"/>
          </a:xfrm>
          <a:prstGeom prst="rect">
            <a:avLst/>
          </a:prstGeom>
          <a:solidFill>
            <a:srgbClr val="8BC6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8195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05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4125" b="0" i="0">
                <a:solidFill>
                  <a:srgbClr val="00A7E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652914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63441" y="381953"/>
            <a:ext cx="8199120" cy="862965"/>
          </a:xfrm>
          <a:prstGeom prst="rect">
            <a:avLst/>
          </a:prstGeom>
        </p:spPr>
        <p:txBody>
          <a:bodyPr wrap="square" lIns="0" tIns="0" rIns="0" bIns="0">
            <a:spAutoFit/>
          </a:bodyPr>
          <a:lstStyle>
            <a:lvl1pPr>
              <a:defRPr sz="7050" b="1" i="0">
                <a:solidFill>
                  <a:schemeClr val="bg1"/>
                </a:solidFill>
                <a:latin typeface="Arial"/>
                <a:cs typeface="Arial"/>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sz="4125" b="0" i="0">
                <a:solidFill>
                  <a:srgbClr val="00A7E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649344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08CDF48A-D8B9-DB40-BD6F-E7FD35DA2F6D}"/>
              </a:ext>
            </a:extLst>
          </p:cNvPr>
          <p:cNvSpPr>
            <a:spLocks noGrp="1"/>
          </p:cNvSpPr>
          <p:nvPr>
            <p:ph type="body" idx="1"/>
          </p:nvPr>
        </p:nvSpPr>
        <p:spPr bwMode="auto">
          <a:xfrm>
            <a:off x="914798" y="2355455"/>
            <a:ext cx="16458407" cy="685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5E5B23F-DA19-6848-9753-1A6B89367719}"/>
              </a:ext>
            </a:extLst>
          </p:cNvPr>
          <p:cNvSpPr>
            <a:spLocks noGrp="1"/>
          </p:cNvSpPr>
          <p:nvPr>
            <p:ph type="dt" sz="half" idx="2"/>
          </p:nvPr>
        </p:nvSpPr>
        <p:spPr>
          <a:xfrm>
            <a:off x="914798" y="9534923"/>
            <a:ext cx="4266407" cy="547688"/>
          </a:xfrm>
          <a:prstGeom prst="rect">
            <a:avLst/>
          </a:prstGeom>
        </p:spPr>
        <p:txBody>
          <a:bodyPr vert="horz" wrap="square" lIns="130622" tIns="65311" rIns="130622" bIns="65311" numCol="1" anchor="ctr" anchorCtr="0" compatLnSpc="1">
            <a:prstTxWarp prst="textNoShape">
              <a:avLst/>
            </a:prstTxWarp>
          </a:bodyPr>
          <a:lstStyle>
            <a:lvl1pPr eaLnBrk="1" hangingPunct="1">
              <a:defRPr sz="2126">
                <a:solidFill>
                  <a:srgbClr val="898989"/>
                </a:solidFill>
              </a:defRPr>
            </a:lvl1pPr>
          </a:lstStyle>
          <a:p>
            <a:pPr>
              <a:defRPr/>
            </a:pPr>
            <a:fld id="{CF92F8D5-1335-4D4E-BBAD-30DB370C825B}" type="datetimeFigureOut">
              <a:rPr lang="en-US" altLang="en-US"/>
              <a:pPr>
                <a:defRPr/>
              </a:pPr>
              <a:t>10/13/2023</a:t>
            </a:fld>
            <a:endParaRPr lang="en-US" altLang="en-US" dirty="0"/>
          </a:p>
        </p:txBody>
      </p:sp>
      <p:sp>
        <p:nvSpPr>
          <p:cNvPr id="5" name="Footer Placeholder 4">
            <a:extLst>
              <a:ext uri="{FF2B5EF4-FFF2-40B4-BE49-F238E27FC236}">
                <a16:creationId xmlns:a16="http://schemas.microsoft.com/office/drawing/2014/main" id="{0741BFA2-1553-B246-A633-A0CCFF75DB4F}"/>
              </a:ext>
            </a:extLst>
          </p:cNvPr>
          <p:cNvSpPr>
            <a:spLocks noGrp="1"/>
          </p:cNvSpPr>
          <p:nvPr>
            <p:ph type="ftr" sz="quarter" idx="3"/>
          </p:nvPr>
        </p:nvSpPr>
        <p:spPr>
          <a:xfrm>
            <a:off x="6248798" y="9534923"/>
            <a:ext cx="5790407" cy="547688"/>
          </a:xfrm>
          <a:prstGeom prst="rect">
            <a:avLst/>
          </a:prstGeom>
        </p:spPr>
        <p:txBody>
          <a:bodyPr vert="horz" lIns="130622" tIns="65311" rIns="130622" bIns="65311" rtlCol="0" anchor="ctr"/>
          <a:lstStyle>
            <a:lvl1pPr algn="ctr" defTabSz="816356" eaLnBrk="1" fontAlgn="auto" hangingPunct="1">
              <a:spcBef>
                <a:spcPts val="0"/>
              </a:spcBef>
              <a:spcAft>
                <a:spcPts val="0"/>
              </a:spcAft>
              <a:defRPr sz="2126">
                <a:solidFill>
                  <a:schemeClr val="tx1">
                    <a:tint val="75000"/>
                  </a:schemeClr>
                </a:solidFill>
                <a:latin typeface="+mn-lt"/>
                <a:ea typeface="+mn-ea"/>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EEB956E3-5B4C-5B49-AE4B-D366ED530089}"/>
              </a:ext>
            </a:extLst>
          </p:cNvPr>
          <p:cNvSpPr>
            <a:spLocks noGrp="1"/>
          </p:cNvSpPr>
          <p:nvPr>
            <p:ph type="sldNum" sz="quarter" idx="4"/>
          </p:nvPr>
        </p:nvSpPr>
        <p:spPr>
          <a:xfrm>
            <a:off x="13106798" y="9534923"/>
            <a:ext cx="4266407" cy="547688"/>
          </a:xfrm>
          <a:prstGeom prst="rect">
            <a:avLst/>
          </a:prstGeom>
        </p:spPr>
        <p:txBody>
          <a:bodyPr vert="horz" wrap="square" lIns="130622" tIns="65311" rIns="130622" bIns="65311" numCol="1" anchor="ctr" anchorCtr="0" compatLnSpc="1">
            <a:prstTxWarp prst="textNoShape">
              <a:avLst/>
            </a:prstTxWarp>
          </a:bodyPr>
          <a:lstStyle>
            <a:lvl1pPr algn="r" eaLnBrk="1" hangingPunct="1">
              <a:defRPr sz="2126">
                <a:solidFill>
                  <a:srgbClr val="898989"/>
                </a:solidFill>
              </a:defRPr>
            </a:lvl1pPr>
          </a:lstStyle>
          <a:p>
            <a:pPr>
              <a:defRPr/>
            </a:pPr>
            <a:fld id="{6217C60E-168B-8E4E-9935-3545DAC87E69}" type="slidenum">
              <a:rPr lang="en-US" altLang="en-US"/>
              <a:pPr>
                <a:defRPr/>
              </a:pPr>
              <a:t>‹#›</a:t>
            </a:fld>
            <a:endParaRPr lang="en-US" altLang="en-US" dirty="0"/>
          </a:p>
        </p:txBody>
      </p:sp>
      <p:sp>
        <p:nvSpPr>
          <p:cNvPr id="2" name="Title Placeholder 1">
            <a:extLst>
              <a:ext uri="{FF2B5EF4-FFF2-40B4-BE49-F238E27FC236}">
                <a16:creationId xmlns:a16="http://schemas.microsoft.com/office/drawing/2014/main" id="{0D9E9F4C-917D-9F46-9A78-D5F3F466985C}"/>
              </a:ext>
            </a:extLst>
          </p:cNvPr>
          <p:cNvSpPr>
            <a:spLocks noGrp="1"/>
          </p:cNvSpPr>
          <p:nvPr>
            <p:ph type="title"/>
          </p:nvPr>
        </p:nvSpPr>
        <p:spPr>
          <a:xfrm>
            <a:off x="914798" y="-41673"/>
            <a:ext cx="15771813" cy="1988345"/>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59175599"/>
      </p:ext>
    </p:extLst>
  </p:cSld>
  <p:clrMap bg1="lt1" tx1="dk1" bg2="lt2" tx2="dk2" accent1="accent1" accent2="accent2" accent3="accent3" accent4="accent4" accent5="accent5" accent6="accent6" hlink="hlink" folHlink="folHlink"/>
  <p:sldLayoutIdLst>
    <p:sldLayoutId id="2147483702" r:id="rId1"/>
    <p:sldLayoutId id="2147483697" r:id="rId2"/>
    <p:sldLayoutId id="2147484414" r:id="rId3"/>
    <p:sldLayoutId id="2147484419" r:id="rId4"/>
    <p:sldLayoutId id="2147484418" r:id="rId5"/>
    <p:sldLayoutId id="2147484420" r:id="rId6"/>
    <p:sldLayoutId id="2147484421" r:id="rId7"/>
  </p:sldLayoutIdLst>
  <p:txStyles>
    <p:titleStyle>
      <a:lvl1pPr algn="l" defTabSz="543697" rtl="0" eaLnBrk="1" fontAlgn="base" hangingPunct="1">
        <a:spcBef>
          <a:spcPct val="0"/>
        </a:spcBef>
        <a:spcAft>
          <a:spcPct val="0"/>
        </a:spcAft>
        <a:defRPr sz="4000" b="1" kern="1200" cap="all">
          <a:solidFill>
            <a:schemeClr val="bg1"/>
          </a:solidFill>
          <a:latin typeface="+mj-lt"/>
          <a:ea typeface="ＭＳ Ｐゴシック" charset="0"/>
          <a:cs typeface="ＭＳ Ｐゴシック" charset="0"/>
        </a:defRPr>
      </a:lvl1pPr>
      <a:lvl2pPr algn="l" defTabSz="543697" rtl="0" eaLnBrk="1" fontAlgn="base" hangingPunct="1">
        <a:spcBef>
          <a:spcPct val="0"/>
        </a:spcBef>
        <a:spcAft>
          <a:spcPct val="0"/>
        </a:spcAft>
        <a:defRPr sz="4000" b="1">
          <a:solidFill>
            <a:schemeClr val="bg1"/>
          </a:solidFill>
          <a:latin typeface="Arial" charset="0"/>
          <a:ea typeface="ＭＳ Ｐゴシック" charset="0"/>
          <a:cs typeface="ＭＳ Ｐゴシック" charset="0"/>
        </a:defRPr>
      </a:lvl2pPr>
      <a:lvl3pPr algn="l" defTabSz="543697" rtl="0" eaLnBrk="1" fontAlgn="base" hangingPunct="1">
        <a:spcBef>
          <a:spcPct val="0"/>
        </a:spcBef>
        <a:spcAft>
          <a:spcPct val="0"/>
        </a:spcAft>
        <a:defRPr sz="4000" b="1">
          <a:solidFill>
            <a:schemeClr val="bg1"/>
          </a:solidFill>
          <a:latin typeface="Arial" charset="0"/>
          <a:ea typeface="ＭＳ Ｐゴシック" charset="0"/>
          <a:cs typeface="ＭＳ Ｐゴシック" charset="0"/>
        </a:defRPr>
      </a:lvl3pPr>
      <a:lvl4pPr algn="l" defTabSz="543697" rtl="0" eaLnBrk="1" fontAlgn="base" hangingPunct="1">
        <a:spcBef>
          <a:spcPct val="0"/>
        </a:spcBef>
        <a:spcAft>
          <a:spcPct val="0"/>
        </a:spcAft>
        <a:defRPr sz="4000" b="1">
          <a:solidFill>
            <a:schemeClr val="bg1"/>
          </a:solidFill>
          <a:latin typeface="Arial" charset="0"/>
          <a:ea typeface="ＭＳ Ｐゴシック" charset="0"/>
          <a:cs typeface="ＭＳ Ｐゴシック" charset="0"/>
        </a:defRPr>
      </a:lvl4pPr>
      <a:lvl5pPr algn="l" defTabSz="543697" rtl="0" eaLnBrk="1" fontAlgn="base" hangingPunct="1">
        <a:spcBef>
          <a:spcPct val="0"/>
        </a:spcBef>
        <a:spcAft>
          <a:spcPct val="0"/>
        </a:spcAft>
        <a:defRPr sz="4000" b="1">
          <a:solidFill>
            <a:schemeClr val="bg1"/>
          </a:solidFill>
          <a:latin typeface="Arial" charset="0"/>
          <a:ea typeface="ＭＳ Ｐゴシック" charset="0"/>
          <a:cs typeface="ＭＳ Ｐゴシック" charset="0"/>
        </a:defRPr>
      </a:lvl5pPr>
      <a:lvl6pPr marL="380985"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6pPr>
      <a:lvl7pPr marL="761970"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7pPr>
      <a:lvl8pPr marL="1142954"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8pPr>
      <a:lvl9pPr marL="1523939"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9pPr>
    </p:titleStyle>
    <p:bodyStyle>
      <a:lvl1pPr marL="407442" indent="-407442" algn="l" defTabSz="543697" rtl="0" eaLnBrk="1" fontAlgn="base" hangingPunct="1">
        <a:spcBef>
          <a:spcPct val="20000"/>
        </a:spcBef>
        <a:spcAft>
          <a:spcPct val="0"/>
        </a:spcAft>
        <a:buFont typeface="Arial" panose="020B0604020202020204" pitchFamily="34" charset="0"/>
        <a:buChar char="•"/>
        <a:defRPr sz="3833" kern="1200">
          <a:solidFill>
            <a:schemeClr val="tx1"/>
          </a:solidFill>
          <a:latin typeface="+mn-lt"/>
          <a:ea typeface="ＭＳ Ｐゴシック" charset="0"/>
          <a:cs typeface="ＭＳ Ｐゴシック" charset="0"/>
        </a:defRPr>
      </a:lvl1pPr>
      <a:lvl2pPr marL="883673" indent="-339976" algn="l" defTabSz="543697" rtl="0" eaLnBrk="1" fontAlgn="base" hangingPunct="1">
        <a:spcBef>
          <a:spcPct val="20000"/>
        </a:spcBef>
        <a:spcAft>
          <a:spcPct val="0"/>
        </a:spcAft>
        <a:buFont typeface="Arial" panose="020B0604020202020204" pitchFamily="34" charset="0"/>
        <a:buChar char="–"/>
        <a:defRPr sz="3333" kern="1200">
          <a:solidFill>
            <a:schemeClr val="tx1"/>
          </a:solidFill>
          <a:latin typeface="+mn-lt"/>
          <a:ea typeface="ＭＳ Ｐゴシック" charset="0"/>
          <a:cs typeface="+mn-cs"/>
        </a:defRPr>
      </a:lvl2pPr>
      <a:lvl3pPr marL="1359904" indent="-271187" algn="l" defTabSz="543697" rtl="0" eaLnBrk="1" fontAlgn="base" hangingPunct="1">
        <a:spcBef>
          <a:spcPct val="20000"/>
        </a:spcBef>
        <a:spcAft>
          <a:spcPct val="0"/>
        </a:spcAft>
        <a:buFont typeface="Arial" panose="020B0604020202020204" pitchFamily="34" charset="0"/>
        <a:buChar char="•"/>
        <a:defRPr sz="2833" kern="1200">
          <a:solidFill>
            <a:schemeClr val="tx1"/>
          </a:solidFill>
          <a:latin typeface="+mn-lt"/>
          <a:ea typeface="ＭＳ Ｐゴシック" charset="0"/>
          <a:cs typeface="+mn-cs"/>
        </a:defRPr>
      </a:lvl3pPr>
      <a:lvl4pPr marL="1903601" indent="-271187" algn="l" defTabSz="543697" rtl="0" eaLnBrk="1" fontAlgn="base" hangingPunct="1">
        <a:spcBef>
          <a:spcPct val="20000"/>
        </a:spcBef>
        <a:spcAft>
          <a:spcPct val="0"/>
        </a:spcAft>
        <a:buFont typeface="Arial" panose="020B0604020202020204" pitchFamily="34" charset="0"/>
        <a:buChar char="–"/>
        <a:defRPr sz="2417" kern="1200">
          <a:solidFill>
            <a:schemeClr val="tx1"/>
          </a:solidFill>
          <a:latin typeface="+mn-lt"/>
          <a:ea typeface="ＭＳ Ｐゴシック" charset="0"/>
          <a:cs typeface="+mn-cs"/>
        </a:defRPr>
      </a:lvl4pPr>
      <a:lvl5pPr marL="2448621" indent="-271187" algn="l" defTabSz="543697" rtl="0" eaLnBrk="1" fontAlgn="base" hangingPunct="1">
        <a:spcBef>
          <a:spcPct val="20000"/>
        </a:spcBef>
        <a:spcAft>
          <a:spcPct val="0"/>
        </a:spcAft>
        <a:buFont typeface="Arial" panose="020B0604020202020204" pitchFamily="34" charset="0"/>
        <a:buChar char="»"/>
        <a:defRPr sz="2417" kern="1200">
          <a:solidFill>
            <a:schemeClr val="tx1"/>
          </a:solidFill>
          <a:latin typeface="+mn-lt"/>
          <a:ea typeface="ＭＳ Ｐゴシック" charset="0"/>
          <a:cs typeface="+mn-cs"/>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8.png"/><Relationship Id="rId4" Type="http://schemas.openxmlformats.org/officeDocument/2006/relationships/image" Target="../media/image39.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cid:311f7611-e49e-4fae-99fd-1e5e99b208d5@namprd08.prod.outlook.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mailto:feedback@mpi.org" TargetMode="Externa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4126614" y="6797545"/>
            <a:ext cx="2612152" cy="313690"/>
          </a:xfrm>
          <a:prstGeom prst="rect">
            <a:avLst/>
          </a:prstGeom>
        </p:spPr>
        <p:txBody>
          <a:bodyPr lIns="0" tIns="0" rIns="0" bIns="0" rtlCol="0" anchor="t">
            <a:spAutoFit/>
          </a:bodyPr>
          <a:lstStyle/>
          <a:p>
            <a:pPr algn="r">
              <a:lnSpc>
                <a:spcPts val="2660"/>
              </a:lnSpc>
            </a:pPr>
            <a:endParaRPr dirty="0"/>
          </a:p>
        </p:txBody>
      </p:sp>
      <p:sp>
        <p:nvSpPr>
          <p:cNvPr id="9" name="TextBox 9"/>
          <p:cNvSpPr txBox="1"/>
          <p:nvPr/>
        </p:nvSpPr>
        <p:spPr>
          <a:xfrm>
            <a:off x="7977134" y="6796275"/>
            <a:ext cx="4229021" cy="306705"/>
          </a:xfrm>
          <a:prstGeom prst="rect">
            <a:avLst/>
          </a:prstGeom>
        </p:spPr>
        <p:txBody>
          <a:bodyPr lIns="0" tIns="0" rIns="0" bIns="0" rtlCol="0" anchor="t">
            <a:spAutoFit/>
          </a:bodyPr>
          <a:lstStyle/>
          <a:p>
            <a:pPr>
              <a:lnSpc>
                <a:spcPts val="2520"/>
              </a:lnSpc>
            </a:pPr>
            <a:endParaRPr dirty="0"/>
          </a:p>
        </p:txBody>
      </p:sp>
      <p:sp>
        <p:nvSpPr>
          <p:cNvPr id="5" name="Title 4">
            <a:extLst>
              <a:ext uri="{FF2B5EF4-FFF2-40B4-BE49-F238E27FC236}">
                <a16:creationId xmlns:a16="http://schemas.microsoft.com/office/drawing/2014/main" id="{E1D8A004-33D1-AD16-D5E2-4F4980C1438D}"/>
              </a:ext>
            </a:extLst>
          </p:cNvPr>
          <p:cNvSpPr>
            <a:spLocks noGrp="1"/>
          </p:cNvSpPr>
          <p:nvPr>
            <p:ph type="title"/>
          </p:nvPr>
        </p:nvSpPr>
        <p:spPr>
          <a:xfrm>
            <a:off x="298173" y="374029"/>
            <a:ext cx="15624313" cy="1143000"/>
          </a:xfrm>
        </p:spPr>
        <p:txBody>
          <a:bodyPr>
            <a:noAutofit/>
          </a:bodyPr>
          <a:lstStyle/>
          <a:p>
            <a:pPr algn="l"/>
            <a:r>
              <a:rPr lang="en-US" sz="6000" b="1" dirty="0">
                <a:solidFill>
                  <a:schemeClr val="bg1"/>
                </a:solidFill>
                <a:latin typeface="Arial" panose="020B0604020202020204" pitchFamily="34" charset="0"/>
                <a:cs typeface="Arial" panose="020B0604020202020204" pitchFamily="34" charset="0"/>
              </a:rPr>
              <a:t>MEMBERSHIP HANDBOOK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D581E5FF-11FF-099C-1CA8-40F75353E2E5}"/>
              </a:ext>
            </a:extLst>
          </p:cNvPr>
          <p:cNvGrpSpPr/>
          <p:nvPr/>
        </p:nvGrpSpPr>
        <p:grpSpPr>
          <a:xfrm>
            <a:off x="2248480" y="3848100"/>
            <a:ext cx="18837707" cy="2236847"/>
            <a:chOff x="-104963" y="-1980792"/>
            <a:chExt cx="20612961" cy="2714978"/>
          </a:xfrm>
        </p:grpSpPr>
        <p:sp>
          <p:nvSpPr>
            <p:cNvPr id="3" name="AutoShape 5">
              <a:extLst>
                <a:ext uri="{FF2B5EF4-FFF2-40B4-BE49-F238E27FC236}">
                  <a16:creationId xmlns:a16="http://schemas.microsoft.com/office/drawing/2014/main" id="{FE309B9E-0068-8D7A-497F-5BB844BEF8D3}"/>
                </a:ext>
              </a:extLst>
            </p:cNvPr>
            <p:cNvSpPr/>
            <p:nvPr/>
          </p:nvSpPr>
          <p:spPr>
            <a:xfrm>
              <a:off x="-104963" y="721487"/>
              <a:ext cx="14686317" cy="12699"/>
            </a:xfrm>
            <a:prstGeom prst="rect">
              <a:avLst/>
            </a:prstGeom>
            <a:solidFill>
              <a:srgbClr val="0C0804"/>
            </a:solidFill>
          </p:spPr>
          <p:txBody>
            <a:bodyPr/>
            <a:lstStyle/>
            <a:p>
              <a:endParaRPr lang="en-US"/>
            </a:p>
          </p:txBody>
        </p:sp>
        <p:sp>
          <p:nvSpPr>
            <p:cNvPr id="4" name="TextBox 6">
              <a:extLst>
                <a:ext uri="{FF2B5EF4-FFF2-40B4-BE49-F238E27FC236}">
                  <a16:creationId xmlns:a16="http://schemas.microsoft.com/office/drawing/2014/main" id="{A95473FE-6A6C-6BED-DE6F-A46DD7F4D7FE}"/>
                </a:ext>
              </a:extLst>
            </p:cNvPr>
            <p:cNvSpPr txBox="1"/>
            <p:nvPr/>
          </p:nvSpPr>
          <p:spPr>
            <a:xfrm>
              <a:off x="269617" y="-1980792"/>
              <a:ext cx="20238381" cy="2303647"/>
            </a:xfrm>
            <a:prstGeom prst="rect">
              <a:avLst/>
            </a:prstGeom>
          </p:spPr>
          <p:txBody>
            <a:bodyPr wrap="square" lIns="0" tIns="0" rIns="0" bIns="0" rtlCol="0" anchor="t">
              <a:spAutoFit/>
            </a:bodyPr>
            <a:lstStyle/>
            <a:p>
              <a:pPr marL="0" marR="0" lvl="0" indent="0" algn="l" defTabSz="914400" rtl="0" eaLnBrk="1" fontAlgn="auto" latinLnBrk="0" hangingPunct="1">
                <a:lnSpc>
                  <a:spcPts val="7403"/>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a:ea typeface="+mn-ea"/>
                  <a:cs typeface="+mn-cs"/>
                </a:rPr>
                <a:t>MPI Chapter </a:t>
              </a:r>
            </a:p>
            <a:p>
              <a:pPr marL="0" marR="0" lvl="0" indent="0" algn="l" defTabSz="914400" rtl="0" eaLnBrk="1" fontAlgn="auto" latinLnBrk="0" hangingPunct="1">
                <a:lnSpc>
                  <a:spcPts val="7403"/>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a:ea typeface="+mn-ea"/>
                  <a:cs typeface="+mn-cs"/>
                </a:rPr>
                <a:t>Leadership Page (CLRP) Overview</a:t>
              </a:r>
              <a:endParaRPr kumimoji="0" lang="en-US" sz="7200" b="1" i="0" u="none" strike="noStrike" kern="1200" cap="none" spc="0" normalizeH="0" baseline="0" noProof="0" dirty="0">
                <a:ln>
                  <a:noFill/>
                </a:ln>
                <a:solidFill>
                  <a:prstClr val="black"/>
                </a:solidFill>
                <a:effectLst/>
                <a:uLnTx/>
                <a:uFillTx/>
                <a:latin typeface="Clear Sans Regular Bold"/>
                <a:ea typeface="+mn-ea"/>
                <a:cs typeface="+mn-cs"/>
              </a:endParaRPr>
            </a:p>
          </p:txBody>
        </p:sp>
      </p:grpSp>
    </p:spTree>
    <p:extLst>
      <p:ext uri="{BB962C8B-B14F-4D97-AF65-F5344CB8AC3E}">
        <p14:creationId xmlns:p14="http://schemas.microsoft.com/office/powerpoint/2010/main" val="1168877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48D85-8D99-DBFE-71B0-22F1B97772EE}"/>
              </a:ext>
            </a:extLst>
          </p:cNvPr>
          <p:cNvPicPr>
            <a:picLocks noChangeAspect="1"/>
          </p:cNvPicPr>
          <p:nvPr/>
        </p:nvPicPr>
        <p:blipFill>
          <a:blip r:embed="rId3"/>
          <a:stretch>
            <a:fillRect/>
          </a:stretch>
        </p:blipFill>
        <p:spPr>
          <a:xfrm>
            <a:off x="8680873" y="3338927"/>
            <a:ext cx="8900931" cy="3609145"/>
          </a:xfrm>
          <a:prstGeom prst="rect">
            <a:avLst/>
          </a:prstGeom>
        </p:spPr>
      </p:pic>
      <p:sp>
        <p:nvSpPr>
          <p:cNvPr id="4" name="TextBox 8">
            <a:extLst>
              <a:ext uri="{FF2B5EF4-FFF2-40B4-BE49-F238E27FC236}">
                <a16:creationId xmlns:a16="http://schemas.microsoft.com/office/drawing/2014/main" id="{D8A87C26-3D86-6839-F1FF-1C85A617FB39}"/>
              </a:ext>
            </a:extLst>
          </p:cNvPr>
          <p:cNvSpPr txBox="1"/>
          <p:nvPr/>
        </p:nvSpPr>
        <p:spPr>
          <a:xfrm>
            <a:off x="1143000" y="2019300"/>
            <a:ext cx="8142072" cy="2050433"/>
          </a:xfrm>
          <a:prstGeom prst="rect">
            <a:avLst/>
          </a:prstGeom>
        </p:spPr>
        <p:txBody>
          <a:bodyPr wrap="square" lIns="0" tIns="0" rIns="0" bIns="0" rtlCol="0" anchor="t">
            <a:spAutoFit/>
          </a:bodyPr>
          <a:lstStyle/>
          <a:p>
            <a:pPr marL="0" marR="0" lvl="0" indent="0" algn="l" defTabSz="914400" rtl="0" eaLnBrk="1" fontAlgn="auto" latinLnBrk="0" hangingPunct="1">
              <a:lnSpc>
                <a:spcPts val="8255"/>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2"/>
                </a:solidFill>
                <a:effectLst/>
                <a:uLnTx/>
                <a:uFillTx/>
                <a:latin typeface="Clear Sans Regular Bold"/>
                <a:ea typeface="+mn-ea"/>
                <a:cs typeface="+mn-cs"/>
              </a:rPr>
              <a:t>Chapter Leader</a:t>
            </a:r>
          </a:p>
          <a:p>
            <a:pPr marL="0" marR="0" lvl="0" indent="0" algn="l" defTabSz="914400" rtl="0" eaLnBrk="1" fontAlgn="auto" latinLnBrk="0" hangingPunct="1">
              <a:lnSpc>
                <a:spcPts val="8255"/>
              </a:lnSpc>
              <a:spcBef>
                <a:spcPts val="0"/>
              </a:spcBef>
              <a:spcAft>
                <a:spcPts val="0"/>
              </a:spcAft>
              <a:buClrTx/>
              <a:buSzTx/>
              <a:buFontTx/>
              <a:buNone/>
              <a:tabLst/>
              <a:defRPr/>
            </a:pPr>
            <a:r>
              <a:rPr lang="en-US" sz="6000" dirty="0">
                <a:solidFill>
                  <a:schemeClr val="tx2"/>
                </a:solidFill>
                <a:latin typeface="Clear Sans Regular Bold"/>
              </a:rPr>
              <a:t>Resource Page </a:t>
            </a:r>
            <a:r>
              <a:rPr lang="en-US" sz="4400" dirty="0">
                <a:solidFill>
                  <a:schemeClr val="tx2"/>
                </a:solidFill>
                <a:latin typeface="Clear Sans Regular Bold"/>
              </a:rPr>
              <a:t>(CLRP)</a:t>
            </a:r>
            <a:endParaRPr kumimoji="0" lang="en-US" sz="6000" b="0" i="0" u="none" strike="noStrike" kern="1200" cap="none" spc="0" normalizeH="0" baseline="0" noProof="0" dirty="0">
              <a:ln>
                <a:noFill/>
              </a:ln>
              <a:solidFill>
                <a:schemeClr val="tx2"/>
              </a:solidFill>
              <a:effectLst/>
              <a:uLnTx/>
              <a:uFillTx/>
              <a:latin typeface="Clear Sans Regular Bold Italics"/>
              <a:ea typeface="+mn-ea"/>
              <a:cs typeface="+mn-cs"/>
            </a:endParaRPr>
          </a:p>
        </p:txBody>
      </p:sp>
      <p:grpSp>
        <p:nvGrpSpPr>
          <p:cNvPr id="5" name="Group 9">
            <a:extLst>
              <a:ext uri="{FF2B5EF4-FFF2-40B4-BE49-F238E27FC236}">
                <a16:creationId xmlns:a16="http://schemas.microsoft.com/office/drawing/2014/main" id="{7A8BAFED-F2EF-D3F5-2F63-1C21B1274001}"/>
              </a:ext>
            </a:extLst>
          </p:cNvPr>
          <p:cNvGrpSpPr/>
          <p:nvPr/>
        </p:nvGrpSpPr>
        <p:grpSpPr>
          <a:xfrm>
            <a:off x="1047067" y="3302956"/>
            <a:ext cx="7929199" cy="5209248"/>
            <a:chOff x="-12737923" y="2971461"/>
            <a:chExt cx="10971374" cy="4694491"/>
          </a:xfrm>
        </p:grpSpPr>
        <p:sp>
          <p:nvSpPr>
            <p:cNvPr id="6" name="TextBox 10">
              <a:extLst>
                <a:ext uri="{FF2B5EF4-FFF2-40B4-BE49-F238E27FC236}">
                  <a16:creationId xmlns:a16="http://schemas.microsoft.com/office/drawing/2014/main" id="{660C2FD8-AB5A-612C-9488-A8A425F70C50}"/>
                </a:ext>
              </a:extLst>
            </p:cNvPr>
            <p:cNvSpPr txBox="1"/>
            <p:nvPr/>
          </p:nvSpPr>
          <p:spPr>
            <a:xfrm>
              <a:off x="-12610013" y="2971461"/>
              <a:ext cx="9686078" cy="381375"/>
            </a:xfrm>
            <a:prstGeom prst="rect">
              <a:avLst/>
            </a:prstGeom>
          </p:spPr>
          <p:txBody>
            <a:bodyPr wrap="square" lIns="0" tIns="0" rIns="0" bIns="0" rtlCol="0" anchor="t">
              <a:spAutoFit/>
            </a:bodyPr>
            <a:lstStyle/>
            <a:p>
              <a:pPr marL="0" marR="0" lvl="0" indent="0" algn="l" defTabSz="914400" rtl="0" eaLnBrk="1" fontAlgn="auto" latinLnBrk="0" hangingPunct="1">
                <a:lnSpc>
                  <a:spcPts val="3250"/>
                </a:lnSpc>
                <a:spcBef>
                  <a:spcPts val="0"/>
                </a:spcBef>
                <a:spcAft>
                  <a:spcPts val="0"/>
                </a:spcAft>
                <a:buClrTx/>
                <a:buSzTx/>
                <a:buFontTx/>
                <a:buNone/>
                <a:tabLst/>
                <a:defRPr/>
              </a:pPr>
              <a:endParaRPr kumimoji="0" lang="en-US" sz="3200" b="0" i="0" u="sng" strike="noStrike" kern="1200" cap="none" spc="0" normalizeH="0" baseline="0" noProof="0" dirty="0">
                <a:ln>
                  <a:noFill/>
                </a:ln>
                <a:solidFill>
                  <a:schemeClr val="tx2"/>
                </a:solidFill>
                <a:effectLst/>
                <a:uLnTx/>
                <a:uFillTx/>
                <a:latin typeface="Clear Sans Regular"/>
                <a:ea typeface="+mn-ea"/>
                <a:cs typeface="+mn-cs"/>
              </a:endParaRPr>
            </a:p>
          </p:txBody>
        </p:sp>
        <p:sp>
          <p:nvSpPr>
            <p:cNvPr id="8" name="TextBox 11">
              <a:extLst>
                <a:ext uri="{FF2B5EF4-FFF2-40B4-BE49-F238E27FC236}">
                  <a16:creationId xmlns:a16="http://schemas.microsoft.com/office/drawing/2014/main" id="{708EB2B6-0A4E-5564-5038-F4CC2AAA2F65}"/>
                </a:ext>
              </a:extLst>
            </p:cNvPr>
            <p:cNvSpPr txBox="1"/>
            <p:nvPr/>
          </p:nvSpPr>
          <p:spPr>
            <a:xfrm>
              <a:off x="-12737923" y="4171174"/>
              <a:ext cx="10971374" cy="349477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Calibri"/>
                  <a:ea typeface="+mn-ea"/>
                  <a:cs typeface="+mn-cs"/>
                </a:rPr>
                <a:t>The Chapter Leader Resource Page (CLRP) is located within MPIweb.org and is only accessible to current chapter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Calibri"/>
                  <a:ea typeface="+mn-ea"/>
                  <a:cs typeface="+mn-cs"/>
                </a:rPr>
                <a:t>members.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2"/>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Calibri"/>
                  <a:ea typeface="+mn-ea"/>
                  <a:cs typeface="+mn-cs"/>
                </a:rPr>
                <a:t>Here you will find resources, requirements and templates for the various roles within your board as well as important updates from MPI Global for our chapter leaders. </a:t>
              </a:r>
            </a:p>
          </p:txBody>
        </p:sp>
      </p:grpSp>
    </p:spTree>
    <p:extLst>
      <p:ext uri="{BB962C8B-B14F-4D97-AF65-F5344CB8AC3E}">
        <p14:creationId xmlns:p14="http://schemas.microsoft.com/office/powerpoint/2010/main" val="4059826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53878" rIns="0" bIns="0" rtlCol="0">
            <a:spAutoFit/>
          </a:bodyPr>
          <a:lstStyle/>
          <a:p>
            <a:pPr marL="773430">
              <a:lnSpc>
                <a:spcPct val="100000"/>
              </a:lnSpc>
              <a:spcBef>
                <a:spcPts val="150"/>
              </a:spcBef>
            </a:pPr>
            <a:r>
              <a:rPr sz="4950" dirty="0"/>
              <a:t>CHAPTER</a:t>
            </a:r>
            <a:r>
              <a:rPr sz="4950" spc="90" dirty="0"/>
              <a:t> </a:t>
            </a:r>
            <a:r>
              <a:rPr sz="4950" dirty="0"/>
              <a:t>LEADER</a:t>
            </a:r>
            <a:r>
              <a:rPr sz="4950" spc="210" dirty="0"/>
              <a:t> </a:t>
            </a:r>
            <a:r>
              <a:rPr sz="4950" dirty="0"/>
              <a:t>RESOURCE</a:t>
            </a:r>
            <a:r>
              <a:rPr sz="4950" spc="60" dirty="0"/>
              <a:t> </a:t>
            </a:r>
            <a:r>
              <a:rPr sz="4950" dirty="0"/>
              <a:t>PAGE</a:t>
            </a:r>
            <a:r>
              <a:rPr sz="4950" spc="60" dirty="0"/>
              <a:t> </a:t>
            </a:r>
            <a:r>
              <a:rPr sz="4950" spc="-15" dirty="0"/>
              <a:t>(CLRP)</a:t>
            </a:r>
            <a:endParaRPr sz="4950" dirty="0"/>
          </a:p>
        </p:txBody>
      </p:sp>
      <p:sp>
        <p:nvSpPr>
          <p:cNvPr id="3" name="object 3"/>
          <p:cNvSpPr txBox="1"/>
          <p:nvPr/>
        </p:nvSpPr>
        <p:spPr>
          <a:xfrm>
            <a:off x="666750" y="2772430"/>
            <a:ext cx="9334500" cy="6034088"/>
          </a:xfrm>
          <a:prstGeom prst="rect">
            <a:avLst/>
          </a:prstGeom>
        </p:spPr>
        <p:txBody>
          <a:bodyPr vert="horz" wrap="square" lIns="0" tIns="215265" rIns="0" bIns="0" rtlCol="0">
            <a:spAutoFit/>
          </a:bodyPr>
          <a:lstStyle/>
          <a:p>
            <a:pPr marL="633413" indent="-615314">
              <a:lnSpc>
                <a:spcPct val="100000"/>
              </a:lnSpc>
              <a:spcBef>
                <a:spcPts val="1695"/>
              </a:spcBef>
              <a:buChar char="•"/>
              <a:tabLst>
                <a:tab pos="633413" algn="l"/>
                <a:tab pos="634364" algn="l"/>
              </a:tabLst>
            </a:pPr>
            <a:r>
              <a:rPr sz="3600" dirty="0">
                <a:latin typeface="Arial"/>
                <a:cs typeface="Arial"/>
              </a:rPr>
              <a:t>Go</a:t>
            </a:r>
            <a:r>
              <a:rPr sz="3600" spc="-143" dirty="0">
                <a:latin typeface="Arial"/>
                <a:cs typeface="Arial"/>
              </a:rPr>
              <a:t> </a:t>
            </a:r>
            <a:r>
              <a:rPr sz="3600" dirty="0">
                <a:latin typeface="Arial"/>
                <a:cs typeface="Arial"/>
              </a:rPr>
              <a:t>to</a:t>
            </a:r>
            <a:r>
              <a:rPr sz="3600" spc="-45" dirty="0">
                <a:latin typeface="Arial"/>
                <a:cs typeface="Arial"/>
              </a:rPr>
              <a:t> </a:t>
            </a:r>
            <a:r>
              <a:rPr sz="3600" dirty="0">
                <a:latin typeface="Arial"/>
                <a:cs typeface="Arial"/>
              </a:rPr>
              <a:t>mpi.org</a:t>
            </a:r>
            <a:r>
              <a:rPr sz="3600" spc="68" dirty="0">
                <a:latin typeface="Arial"/>
                <a:cs typeface="Arial"/>
              </a:rPr>
              <a:t> </a:t>
            </a:r>
            <a:r>
              <a:rPr sz="3600" dirty="0">
                <a:latin typeface="Arial"/>
                <a:cs typeface="Arial"/>
              </a:rPr>
              <a:t>and</a:t>
            </a:r>
            <a:r>
              <a:rPr sz="3600" spc="-45" dirty="0">
                <a:latin typeface="Arial"/>
                <a:cs typeface="Arial"/>
              </a:rPr>
              <a:t> </a:t>
            </a:r>
            <a:r>
              <a:rPr sz="3600" dirty="0">
                <a:latin typeface="Arial"/>
                <a:cs typeface="Arial"/>
              </a:rPr>
              <a:t>log</a:t>
            </a:r>
            <a:r>
              <a:rPr sz="3600" spc="68" dirty="0">
                <a:latin typeface="Arial"/>
                <a:cs typeface="Arial"/>
              </a:rPr>
              <a:t> </a:t>
            </a:r>
            <a:r>
              <a:rPr sz="3600" spc="-38" dirty="0">
                <a:latin typeface="Arial"/>
                <a:cs typeface="Arial"/>
              </a:rPr>
              <a:t>in.</a:t>
            </a:r>
            <a:endParaRPr sz="3600" dirty="0">
              <a:latin typeface="Arial"/>
              <a:cs typeface="Arial"/>
            </a:endParaRPr>
          </a:p>
          <a:p>
            <a:pPr marL="633413" marR="361950" indent="-615314">
              <a:lnSpc>
                <a:spcPts val="4275"/>
              </a:lnSpc>
              <a:spcBef>
                <a:spcPts val="1718"/>
              </a:spcBef>
              <a:buChar char="•"/>
              <a:tabLst>
                <a:tab pos="633413" algn="l"/>
                <a:tab pos="634364" algn="l"/>
              </a:tabLst>
            </a:pPr>
            <a:r>
              <a:rPr sz="3600" dirty="0">
                <a:latin typeface="Arial"/>
                <a:cs typeface="Arial"/>
              </a:rPr>
              <a:t>Go</a:t>
            </a:r>
            <a:r>
              <a:rPr sz="3600" spc="-150" dirty="0">
                <a:latin typeface="Arial"/>
                <a:cs typeface="Arial"/>
              </a:rPr>
              <a:t> </a:t>
            </a:r>
            <a:r>
              <a:rPr sz="3600" dirty="0">
                <a:latin typeface="Arial"/>
                <a:cs typeface="Arial"/>
              </a:rPr>
              <a:t>to</a:t>
            </a:r>
            <a:r>
              <a:rPr sz="3600" spc="-38" dirty="0">
                <a:latin typeface="Arial"/>
                <a:cs typeface="Arial"/>
              </a:rPr>
              <a:t> </a:t>
            </a:r>
            <a:r>
              <a:rPr sz="3600" dirty="0">
                <a:latin typeface="Arial"/>
                <a:cs typeface="Arial"/>
              </a:rPr>
              <a:t>the</a:t>
            </a:r>
            <a:r>
              <a:rPr sz="3600" spc="-143" dirty="0">
                <a:latin typeface="Arial"/>
                <a:cs typeface="Arial"/>
              </a:rPr>
              <a:t> </a:t>
            </a:r>
            <a:r>
              <a:rPr sz="3600" spc="-45" dirty="0">
                <a:latin typeface="Arial"/>
                <a:cs typeface="Arial"/>
              </a:rPr>
              <a:t>drop-</a:t>
            </a:r>
            <a:r>
              <a:rPr sz="3600" dirty="0">
                <a:latin typeface="Arial"/>
                <a:cs typeface="Arial"/>
              </a:rPr>
              <a:t>down</a:t>
            </a:r>
            <a:r>
              <a:rPr sz="3600" spc="381" dirty="0">
                <a:latin typeface="Arial"/>
                <a:cs typeface="Arial"/>
              </a:rPr>
              <a:t> </a:t>
            </a:r>
            <a:r>
              <a:rPr sz="3600" dirty="0">
                <a:latin typeface="Arial"/>
                <a:cs typeface="Arial"/>
              </a:rPr>
              <a:t>menu</a:t>
            </a:r>
            <a:r>
              <a:rPr sz="3600" spc="-53" dirty="0">
                <a:latin typeface="Arial"/>
                <a:cs typeface="Arial"/>
              </a:rPr>
              <a:t> </a:t>
            </a:r>
            <a:r>
              <a:rPr sz="3600" dirty="0">
                <a:latin typeface="Arial"/>
                <a:cs typeface="Arial"/>
              </a:rPr>
              <a:t>by</a:t>
            </a:r>
            <a:r>
              <a:rPr sz="3600" spc="-60" dirty="0">
                <a:latin typeface="Arial"/>
                <a:cs typeface="Arial"/>
              </a:rPr>
              <a:t> </a:t>
            </a:r>
            <a:r>
              <a:rPr sz="3600" dirty="0">
                <a:latin typeface="Arial"/>
                <a:cs typeface="Arial"/>
              </a:rPr>
              <a:t>your</a:t>
            </a:r>
            <a:r>
              <a:rPr sz="3600" spc="83" dirty="0">
                <a:latin typeface="Arial"/>
                <a:cs typeface="Arial"/>
              </a:rPr>
              <a:t> </a:t>
            </a:r>
            <a:r>
              <a:rPr sz="3600" spc="-30" dirty="0">
                <a:latin typeface="Arial"/>
                <a:cs typeface="Arial"/>
              </a:rPr>
              <a:t>name </a:t>
            </a:r>
            <a:r>
              <a:rPr sz="3600" dirty="0">
                <a:latin typeface="Arial"/>
                <a:cs typeface="Arial"/>
              </a:rPr>
              <a:t>and</a:t>
            </a:r>
            <a:r>
              <a:rPr sz="3600" spc="-188" dirty="0">
                <a:latin typeface="Arial"/>
                <a:cs typeface="Arial"/>
              </a:rPr>
              <a:t> </a:t>
            </a:r>
            <a:r>
              <a:rPr sz="3600" dirty="0">
                <a:latin typeface="Arial"/>
                <a:cs typeface="Arial"/>
              </a:rPr>
              <a:t>select</a:t>
            </a:r>
            <a:r>
              <a:rPr sz="3600" spc="8" dirty="0">
                <a:latin typeface="Arial"/>
                <a:cs typeface="Arial"/>
              </a:rPr>
              <a:t> </a:t>
            </a:r>
            <a:r>
              <a:rPr sz="3600" dirty="0">
                <a:latin typeface="Arial"/>
                <a:cs typeface="Arial"/>
              </a:rPr>
              <a:t>“Chapter</a:t>
            </a:r>
            <a:r>
              <a:rPr sz="3600" spc="-75" dirty="0">
                <a:latin typeface="Arial"/>
                <a:cs typeface="Arial"/>
              </a:rPr>
              <a:t> </a:t>
            </a:r>
            <a:r>
              <a:rPr sz="3600" dirty="0">
                <a:latin typeface="Arial"/>
                <a:cs typeface="Arial"/>
              </a:rPr>
              <a:t>Leader</a:t>
            </a:r>
            <a:r>
              <a:rPr sz="3600" spc="120" dirty="0">
                <a:latin typeface="Arial"/>
                <a:cs typeface="Arial"/>
              </a:rPr>
              <a:t> </a:t>
            </a:r>
            <a:r>
              <a:rPr sz="3600" spc="-15" dirty="0">
                <a:latin typeface="Arial"/>
                <a:cs typeface="Arial"/>
              </a:rPr>
              <a:t>Resources”</a:t>
            </a:r>
            <a:endParaRPr sz="3600" dirty="0">
              <a:latin typeface="Arial"/>
              <a:cs typeface="Arial"/>
            </a:endParaRPr>
          </a:p>
          <a:p>
            <a:pPr marL="633413" indent="-615314">
              <a:lnSpc>
                <a:spcPts val="4298"/>
              </a:lnSpc>
              <a:spcBef>
                <a:spcPts val="1410"/>
              </a:spcBef>
              <a:buChar char="•"/>
              <a:tabLst>
                <a:tab pos="633413" algn="l"/>
                <a:tab pos="634364" algn="l"/>
              </a:tabLst>
            </a:pPr>
            <a:r>
              <a:rPr sz="3600" dirty="0">
                <a:latin typeface="Arial"/>
                <a:cs typeface="Arial"/>
              </a:rPr>
              <a:t>Buttons</a:t>
            </a:r>
            <a:r>
              <a:rPr sz="3600" spc="-90" dirty="0">
                <a:latin typeface="Arial"/>
                <a:cs typeface="Arial"/>
              </a:rPr>
              <a:t> </a:t>
            </a:r>
            <a:r>
              <a:rPr sz="3600" dirty="0">
                <a:latin typeface="Arial"/>
                <a:cs typeface="Arial"/>
              </a:rPr>
              <a:t>to</a:t>
            </a:r>
            <a:r>
              <a:rPr sz="3600" spc="-53" dirty="0">
                <a:latin typeface="Arial"/>
                <a:cs typeface="Arial"/>
              </a:rPr>
              <a:t> </a:t>
            </a:r>
            <a:r>
              <a:rPr sz="3600" dirty="0">
                <a:latin typeface="Arial"/>
                <a:cs typeface="Arial"/>
              </a:rPr>
              <a:t>run</a:t>
            </a:r>
            <a:r>
              <a:rPr sz="3600" spc="-158" dirty="0">
                <a:latin typeface="Arial"/>
                <a:cs typeface="Arial"/>
              </a:rPr>
              <a:t> </a:t>
            </a:r>
            <a:r>
              <a:rPr sz="3600" dirty="0">
                <a:latin typeface="Arial"/>
                <a:cs typeface="Arial"/>
              </a:rPr>
              <a:t>Membership</a:t>
            </a:r>
            <a:r>
              <a:rPr sz="3600" spc="53" dirty="0">
                <a:latin typeface="Arial"/>
                <a:cs typeface="Arial"/>
              </a:rPr>
              <a:t> </a:t>
            </a:r>
            <a:r>
              <a:rPr sz="3600" dirty="0">
                <a:latin typeface="Arial"/>
                <a:cs typeface="Arial"/>
              </a:rPr>
              <a:t>and</a:t>
            </a:r>
            <a:r>
              <a:rPr sz="3600" spc="-45" dirty="0">
                <a:latin typeface="Arial"/>
                <a:cs typeface="Arial"/>
              </a:rPr>
              <a:t> </a:t>
            </a:r>
            <a:r>
              <a:rPr sz="3600" spc="-15" dirty="0">
                <a:latin typeface="Arial"/>
                <a:cs typeface="Arial"/>
              </a:rPr>
              <a:t>Chapter</a:t>
            </a:r>
            <a:endParaRPr sz="3600" dirty="0">
              <a:latin typeface="Arial"/>
              <a:cs typeface="Arial"/>
            </a:endParaRPr>
          </a:p>
          <a:p>
            <a:pPr marL="633413">
              <a:lnSpc>
                <a:spcPts val="4298"/>
              </a:lnSpc>
            </a:pPr>
            <a:r>
              <a:rPr sz="3600" dirty="0">
                <a:latin typeface="Arial"/>
                <a:cs typeface="Arial"/>
              </a:rPr>
              <a:t>Metrics</a:t>
            </a:r>
            <a:r>
              <a:rPr sz="3600" spc="-135" dirty="0">
                <a:latin typeface="Arial"/>
                <a:cs typeface="Arial"/>
              </a:rPr>
              <a:t> </a:t>
            </a:r>
            <a:r>
              <a:rPr sz="3600" dirty="0">
                <a:latin typeface="Arial"/>
                <a:cs typeface="Arial"/>
              </a:rPr>
              <a:t>(Dashboard)</a:t>
            </a:r>
            <a:r>
              <a:rPr sz="3600" spc="195" dirty="0">
                <a:latin typeface="Arial"/>
                <a:cs typeface="Arial"/>
              </a:rPr>
              <a:t> </a:t>
            </a:r>
            <a:r>
              <a:rPr sz="3600" dirty="0">
                <a:latin typeface="Arial"/>
                <a:cs typeface="Arial"/>
              </a:rPr>
              <a:t>Reports</a:t>
            </a:r>
            <a:r>
              <a:rPr sz="3600" spc="75" dirty="0">
                <a:latin typeface="Arial"/>
                <a:cs typeface="Arial"/>
              </a:rPr>
              <a:t> </a:t>
            </a:r>
            <a:r>
              <a:rPr sz="3600" dirty="0">
                <a:latin typeface="Arial"/>
                <a:cs typeface="Arial"/>
              </a:rPr>
              <a:t>are</a:t>
            </a:r>
            <a:r>
              <a:rPr sz="3600" spc="-105" dirty="0">
                <a:latin typeface="Arial"/>
                <a:cs typeface="Arial"/>
              </a:rPr>
              <a:t> </a:t>
            </a:r>
            <a:r>
              <a:rPr sz="3600" dirty="0">
                <a:latin typeface="Arial"/>
                <a:cs typeface="Arial"/>
              </a:rPr>
              <a:t>at</a:t>
            </a:r>
            <a:r>
              <a:rPr sz="3600" spc="-23" dirty="0">
                <a:latin typeface="Arial"/>
                <a:cs typeface="Arial"/>
              </a:rPr>
              <a:t> </a:t>
            </a:r>
            <a:r>
              <a:rPr sz="3600" dirty="0">
                <a:latin typeface="Arial"/>
                <a:cs typeface="Arial"/>
              </a:rPr>
              <a:t>the</a:t>
            </a:r>
            <a:r>
              <a:rPr sz="3600" spc="-203" dirty="0">
                <a:latin typeface="Arial"/>
                <a:cs typeface="Arial"/>
              </a:rPr>
              <a:t> </a:t>
            </a:r>
            <a:r>
              <a:rPr sz="3600" spc="-38" dirty="0">
                <a:latin typeface="Arial"/>
                <a:cs typeface="Arial"/>
              </a:rPr>
              <a:t>top</a:t>
            </a:r>
            <a:endParaRPr sz="3600" dirty="0">
              <a:latin typeface="Arial"/>
              <a:cs typeface="Arial"/>
            </a:endParaRPr>
          </a:p>
          <a:p>
            <a:pPr marL="633413" marR="746760">
              <a:lnSpc>
                <a:spcPct val="100800"/>
              </a:lnSpc>
              <a:spcBef>
                <a:spcPts val="45"/>
              </a:spcBef>
            </a:pPr>
            <a:r>
              <a:rPr sz="2700" i="1" dirty="0">
                <a:latin typeface="Arial"/>
                <a:cs typeface="Arial"/>
              </a:rPr>
              <a:t>(only</a:t>
            </a:r>
            <a:r>
              <a:rPr sz="2700" i="1" spc="-45" dirty="0">
                <a:latin typeface="Arial"/>
                <a:cs typeface="Arial"/>
              </a:rPr>
              <a:t> </a:t>
            </a:r>
            <a:r>
              <a:rPr sz="2700" i="1" dirty="0">
                <a:latin typeface="Arial"/>
                <a:cs typeface="Arial"/>
              </a:rPr>
              <a:t>let</a:t>
            </a:r>
            <a:r>
              <a:rPr sz="2700" i="1" spc="-98" dirty="0">
                <a:latin typeface="Arial"/>
                <a:cs typeface="Arial"/>
              </a:rPr>
              <a:t> </a:t>
            </a:r>
            <a:r>
              <a:rPr sz="2700" i="1" dirty="0">
                <a:latin typeface="Arial"/>
                <a:cs typeface="Arial"/>
              </a:rPr>
              <a:t>your</a:t>
            </a:r>
            <a:r>
              <a:rPr sz="2700" i="1" spc="-120" dirty="0">
                <a:latin typeface="Arial"/>
                <a:cs typeface="Arial"/>
              </a:rPr>
              <a:t> </a:t>
            </a:r>
            <a:r>
              <a:rPr sz="2700" i="1" dirty="0">
                <a:latin typeface="Arial"/>
                <a:cs typeface="Arial"/>
              </a:rPr>
              <a:t>Administrator</a:t>
            </a:r>
            <a:r>
              <a:rPr sz="2700" i="1" spc="-127" dirty="0">
                <a:latin typeface="Arial"/>
                <a:cs typeface="Arial"/>
              </a:rPr>
              <a:t> </a:t>
            </a:r>
            <a:r>
              <a:rPr sz="2700" i="1" dirty="0">
                <a:latin typeface="Arial"/>
                <a:cs typeface="Arial"/>
              </a:rPr>
              <a:t>or</a:t>
            </a:r>
            <a:r>
              <a:rPr sz="2700" i="1" spc="-23" dirty="0">
                <a:latin typeface="Arial"/>
                <a:cs typeface="Arial"/>
              </a:rPr>
              <a:t> </a:t>
            </a:r>
            <a:r>
              <a:rPr sz="2700" i="1" dirty="0">
                <a:latin typeface="Arial"/>
                <a:cs typeface="Arial"/>
              </a:rPr>
              <a:t>one</a:t>
            </a:r>
            <a:r>
              <a:rPr sz="2700" i="1" spc="45" dirty="0">
                <a:latin typeface="Arial"/>
                <a:cs typeface="Arial"/>
              </a:rPr>
              <a:t> </a:t>
            </a:r>
            <a:r>
              <a:rPr sz="2700" i="1" dirty="0">
                <a:latin typeface="Arial"/>
                <a:cs typeface="Arial"/>
              </a:rPr>
              <a:t>designated</a:t>
            </a:r>
            <a:r>
              <a:rPr sz="2700" i="1" spc="45" dirty="0">
                <a:latin typeface="Arial"/>
                <a:cs typeface="Arial"/>
              </a:rPr>
              <a:t> </a:t>
            </a:r>
            <a:r>
              <a:rPr sz="2700" i="1" spc="-15" dirty="0">
                <a:latin typeface="Arial"/>
                <a:cs typeface="Arial"/>
              </a:rPr>
              <a:t>leader </a:t>
            </a:r>
            <a:r>
              <a:rPr sz="2700" i="1" dirty="0">
                <a:latin typeface="Arial"/>
                <a:cs typeface="Arial"/>
              </a:rPr>
              <a:t>enter</a:t>
            </a:r>
            <a:r>
              <a:rPr sz="2700" i="1" spc="-143" dirty="0">
                <a:latin typeface="Arial"/>
                <a:cs typeface="Arial"/>
              </a:rPr>
              <a:t> </a:t>
            </a:r>
            <a:r>
              <a:rPr sz="2700" i="1" dirty="0">
                <a:latin typeface="Arial"/>
                <a:cs typeface="Arial"/>
              </a:rPr>
              <a:t>dashboard</a:t>
            </a:r>
            <a:r>
              <a:rPr sz="2700" i="1" spc="15" dirty="0">
                <a:latin typeface="Arial"/>
                <a:cs typeface="Arial"/>
              </a:rPr>
              <a:t> </a:t>
            </a:r>
            <a:r>
              <a:rPr sz="2700" i="1" spc="-30" dirty="0">
                <a:latin typeface="Arial"/>
                <a:cs typeface="Arial"/>
              </a:rPr>
              <a:t>data)</a:t>
            </a:r>
            <a:endParaRPr sz="2700" dirty="0">
              <a:latin typeface="Arial"/>
              <a:cs typeface="Arial"/>
            </a:endParaRPr>
          </a:p>
          <a:p>
            <a:pPr marL="633413" marR="380048" indent="-615314">
              <a:lnSpc>
                <a:spcPct val="100400"/>
              </a:lnSpc>
              <a:spcBef>
                <a:spcPts val="1470"/>
              </a:spcBef>
              <a:buChar char="•"/>
              <a:tabLst>
                <a:tab pos="633413" algn="l"/>
                <a:tab pos="634364" algn="l"/>
              </a:tabLst>
            </a:pPr>
            <a:r>
              <a:rPr sz="3600" spc="-38" dirty="0">
                <a:latin typeface="Arial"/>
                <a:cs typeface="Arial"/>
              </a:rPr>
              <a:t>Role-</a:t>
            </a:r>
            <a:r>
              <a:rPr sz="3600" dirty="0">
                <a:latin typeface="Arial"/>
                <a:cs typeface="Arial"/>
              </a:rPr>
              <a:t>Specific</a:t>
            </a:r>
            <a:r>
              <a:rPr sz="3600" spc="113" dirty="0">
                <a:latin typeface="Arial"/>
                <a:cs typeface="Arial"/>
              </a:rPr>
              <a:t> </a:t>
            </a:r>
            <a:r>
              <a:rPr sz="3600" dirty="0">
                <a:latin typeface="Arial"/>
                <a:cs typeface="Arial"/>
              </a:rPr>
              <a:t>content</a:t>
            </a:r>
            <a:r>
              <a:rPr sz="3600" spc="-150" dirty="0">
                <a:latin typeface="Arial"/>
                <a:cs typeface="Arial"/>
              </a:rPr>
              <a:t> </a:t>
            </a:r>
            <a:r>
              <a:rPr sz="3600" dirty="0">
                <a:latin typeface="Arial"/>
                <a:cs typeface="Arial"/>
              </a:rPr>
              <a:t>areas</a:t>
            </a:r>
            <a:r>
              <a:rPr sz="3600" spc="30" dirty="0">
                <a:latin typeface="Arial"/>
                <a:cs typeface="Arial"/>
              </a:rPr>
              <a:t> </a:t>
            </a:r>
            <a:r>
              <a:rPr sz="3600" dirty="0">
                <a:latin typeface="Arial"/>
                <a:cs typeface="Arial"/>
              </a:rPr>
              <a:t>are</a:t>
            </a:r>
            <a:r>
              <a:rPr sz="3600" spc="-53" dirty="0">
                <a:latin typeface="Arial"/>
                <a:cs typeface="Arial"/>
              </a:rPr>
              <a:t> </a:t>
            </a:r>
            <a:r>
              <a:rPr sz="3600" dirty="0">
                <a:latin typeface="Arial"/>
                <a:cs typeface="Arial"/>
              </a:rPr>
              <a:t>below</a:t>
            </a:r>
            <a:r>
              <a:rPr sz="3600" spc="15" dirty="0">
                <a:latin typeface="Arial"/>
                <a:cs typeface="Arial"/>
              </a:rPr>
              <a:t> </a:t>
            </a:r>
            <a:r>
              <a:rPr sz="3600" spc="-38" dirty="0">
                <a:latin typeface="Arial"/>
                <a:cs typeface="Arial"/>
              </a:rPr>
              <a:t>so </a:t>
            </a:r>
            <a:r>
              <a:rPr sz="3600" dirty="0">
                <a:latin typeface="Arial"/>
                <a:cs typeface="Arial"/>
              </a:rPr>
              <a:t>you</a:t>
            </a:r>
            <a:r>
              <a:rPr sz="3600" spc="-15" dirty="0">
                <a:latin typeface="Arial"/>
                <a:cs typeface="Arial"/>
              </a:rPr>
              <a:t> </a:t>
            </a:r>
            <a:r>
              <a:rPr sz="3600" dirty="0">
                <a:latin typeface="Arial"/>
                <a:cs typeface="Arial"/>
              </a:rPr>
              <a:t>can</a:t>
            </a:r>
            <a:r>
              <a:rPr sz="3600" spc="8" dirty="0">
                <a:latin typeface="Arial"/>
                <a:cs typeface="Arial"/>
              </a:rPr>
              <a:t> </a:t>
            </a:r>
            <a:r>
              <a:rPr sz="3600" dirty="0">
                <a:latin typeface="Arial"/>
                <a:cs typeface="Arial"/>
              </a:rPr>
              <a:t>select the</a:t>
            </a:r>
            <a:r>
              <a:rPr sz="3600" spc="-90" dirty="0">
                <a:latin typeface="Arial"/>
                <a:cs typeface="Arial"/>
              </a:rPr>
              <a:t> </a:t>
            </a:r>
            <a:r>
              <a:rPr sz="3600" dirty="0">
                <a:latin typeface="Arial"/>
                <a:cs typeface="Arial"/>
              </a:rPr>
              <a:t>library</a:t>
            </a:r>
            <a:r>
              <a:rPr sz="3600" spc="-15" dirty="0">
                <a:latin typeface="Arial"/>
                <a:cs typeface="Arial"/>
              </a:rPr>
              <a:t> </a:t>
            </a:r>
            <a:r>
              <a:rPr sz="3600" dirty="0">
                <a:latin typeface="Arial"/>
                <a:cs typeface="Arial"/>
              </a:rPr>
              <a:t>and</a:t>
            </a:r>
            <a:r>
              <a:rPr sz="3600" spc="-83" dirty="0">
                <a:latin typeface="Arial"/>
                <a:cs typeface="Arial"/>
              </a:rPr>
              <a:t> </a:t>
            </a:r>
            <a:r>
              <a:rPr sz="3600" spc="-15" dirty="0">
                <a:latin typeface="Arial"/>
                <a:cs typeface="Arial"/>
              </a:rPr>
              <a:t>download </a:t>
            </a:r>
            <a:r>
              <a:rPr sz="3600" dirty="0">
                <a:latin typeface="Arial"/>
                <a:cs typeface="Arial"/>
              </a:rPr>
              <a:t>what</a:t>
            </a:r>
            <a:r>
              <a:rPr sz="3600" spc="-127" dirty="0">
                <a:latin typeface="Arial"/>
                <a:cs typeface="Arial"/>
              </a:rPr>
              <a:t> </a:t>
            </a:r>
            <a:r>
              <a:rPr sz="3600" dirty="0">
                <a:latin typeface="Arial"/>
                <a:cs typeface="Arial"/>
              </a:rPr>
              <a:t>you</a:t>
            </a:r>
            <a:r>
              <a:rPr sz="3600" spc="75" dirty="0">
                <a:latin typeface="Arial"/>
                <a:cs typeface="Arial"/>
              </a:rPr>
              <a:t> </a:t>
            </a:r>
            <a:r>
              <a:rPr sz="3600" spc="-30" dirty="0">
                <a:latin typeface="Arial"/>
                <a:cs typeface="Arial"/>
              </a:rPr>
              <a:t>need</a:t>
            </a:r>
            <a:endParaRPr sz="3600" dirty="0">
              <a:latin typeface="Arial"/>
              <a:cs typeface="Arial"/>
            </a:endParaRPr>
          </a:p>
        </p:txBody>
      </p:sp>
      <p:grpSp>
        <p:nvGrpSpPr>
          <p:cNvPr id="4" name="object 4"/>
          <p:cNvGrpSpPr/>
          <p:nvPr/>
        </p:nvGrpSpPr>
        <p:grpSpPr>
          <a:xfrm>
            <a:off x="10194227" y="2021586"/>
            <a:ext cx="7129463" cy="7674272"/>
            <a:chOff x="6796151" y="1347724"/>
            <a:chExt cx="4752975" cy="4905438"/>
          </a:xfrm>
        </p:grpSpPr>
        <p:pic>
          <p:nvPicPr>
            <p:cNvPr id="5" name="object 5"/>
            <p:cNvPicPr/>
            <p:nvPr/>
          </p:nvPicPr>
          <p:blipFill>
            <a:blip r:embed="rId3" cstate="print"/>
            <a:stretch>
              <a:fillRect/>
            </a:stretch>
          </p:blipFill>
          <p:spPr>
            <a:xfrm>
              <a:off x="7419975" y="2638425"/>
              <a:ext cx="4124325" cy="3609975"/>
            </a:xfrm>
            <a:prstGeom prst="rect">
              <a:avLst/>
            </a:prstGeom>
          </p:spPr>
        </p:pic>
        <p:sp>
          <p:nvSpPr>
            <p:cNvPr id="6" name="object 6"/>
            <p:cNvSpPr/>
            <p:nvPr/>
          </p:nvSpPr>
          <p:spPr>
            <a:xfrm>
              <a:off x="7415276" y="2633662"/>
              <a:ext cx="4133850" cy="3619500"/>
            </a:xfrm>
            <a:custGeom>
              <a:avLst/>
              <a:gdLst/>
              <a:ahLst/>
              <a:cxnLst/>
              <a:rect l="l" t="t" r="r" b="b"/>
              <a:pathLst>
                <a:path w="4133850" h="3619500">
                  <a:moveTo>
                    <a:pt x="0" y="3619500"/>
                  </a:moveTo>
                  <a:lnTo>
                    <a:pt x="4133850" y="3619500"/>
                  </a:lnTo>
                  <a:lnTo>
                    <a:pt x="4133850" y="0"/>
                  </a:lnTo>
                  <a:lnTo>
                    <a:pt x="0" y="0"/>
                  </a:lnTo>
                  <a:lnTo>
                    <a:pt x="0" y="3619500"/>
                  </a:lnTo>
                  <a:close/>
                </a:path>
              </a:pathLst>
            </a:custGeom>
            <a:ln w="9525">
              <a:solidFill>
                <a:srgbClr val="A6A6A6"/>
              </a:solidFill>
            </a:ln>
          </p:spPr>
          <p:txBody>
            <a:bodyPr wrap="square" lIns="0" tIns="0" rIns="0" bIns="0" rtlCol="0"/>
            <a:lstStyle/>
            <a:p>
              <a:endParaRPr dirty="0"/>
            </a:p>
          </p:txBody>
        </p:sp>
        <p:pic>
          <p:nvPicPr>
            <p:cNvPr id="7" name="object 7"/>
            <p:cNvPicPr/>
            <p:nvPr/>
          </p:nvPicPr>
          <p:blipFill>
            <a:blip r:embed="rId4" cstate="print"/>
            <a:stretch>
              <a:fillRect/>
            </a:stretch>
          </p:blipFill>
          <p:spPr>
            <a:xfrm>
              <a:off x="6800850" y="1352550"/>
              <a:ext cx="2102484" cy="1628775"/>
            </a:xfrm>
            <a:prstGeom prst="rect">
              <a:avLst/>
            </a:prstGeom>
          </p:spPr>
        </p:pic>
        <p:sp>
          <p:nvSpPr>
            <p:cNvPr id="8" name="object 8"/>
            <p:cNvSpPr/>
            <p:nvPr/>
          </p:nvSpPr>
          <p:spPr>
            <a:xfrm>
              <a:off x="6796151" y="1347724"/>
              <a:ext cx="2124075" cy="1638300"/>
            </a:xfrm>
            <a:custGeom>
              <a:avLst/>
              <a:gdLst/>
              <a:ahLst/>
              <a:cxnLst/>
              <a:rect l="l" t="t" r="r" b="b"/>
              <a:pathLst>
                <a:path w="2124075" h="1638300">
                  <a:moveTo>
                    <a:pt x="0" y="1638300"/>
                  </a:moveTo>
                  <a:lnTo>
                    <a:pt x="2124075" y="1638300"/>
                  </a:lnTo>
                  <a:lnTo>
                    <a:pt x="2124075" y="0"/>
                  </a:lnTo>
                  <a:lnTo>
                    <a:pt x="0" y="0"/>
                  </a:lnTo>
                  <a:lnTo>
                    <a:pt x="0" y="1638300"/>
                  </a:lnTo>
                  <a:close/>
                </a:path>
              </a:pathLst>
            </a:custGeom>
            <a:ln w="9525">
              <a:solidFill>
                <a:srgbClr val="A6A6A6"/>
              </a:solidFill>
            </a:ln>
          </p:spPr>
          <p:txBody>
            <a:bodyPr wrap="square" lIns="0" tIns="0" rIns="0" bIns="0" rtlCol="0"/>
            <a:lstStyle/>
            <a:p>
              <a:endParaRPr dirty="0"/>
            </a:p>
          </p:txBody>
        </p:sp>
        <p:sp>
          <p:nvSpPr>
            <p:cNvPr id="9" name="object 9"/>
            <p:cNvSpPr/>
            <p:nvPr/>
          </p:nvSpPr>
          <p:spPr>
            <a:xfrm>
              <a:off x="6986651" y="2043176"/>
              <a:ext cx="1533525" cy="381000"/>
            </a:xfrm>
            <a:custGeom>
              <a:avLst/>
              <a:gdLst/>
              <a:ahLst/>
              <a:cxnLst/>
              <a:rect l="l" t="t" r="r" b="b"/>
              <a:pathLst>
                <a:path w="1533525" h="381000">
                  <a:moveTo>
                    <a:pt x="0" y="190500"/>
                  </a:moveTo>
                  <a:lnTo>
                    <a:pt x="13825" y="154280"/>
                  </a:lnTo>
                  <a:lnTo>
                    <a:pt x="53587" y="120364"/>
                  </a:lnTo>
                  <a:lnTo>
                    <a:pt x="116715" y="89386"/>
                  </a:lnTo>
                  <a:lnTo>
                    <a:pt x="156238" y="75199"/>
                  </a:lnTo>
                  <a:lnTo>
                    <a:pt x="200639" y="61985"/>
                  </a:lnTo>
                  <a:lnTo>
                    <a:pt x="249595" y="49825"/>
                  </a:lnTo>
                  <a:lnTo>
                    <a:pt x="302786" y="38797"/>
                  </a:lnTo>
                  <a:lnTo>
                    <a:pt x="359890" y="28981"/>
                  </a:lnTo>
                  <a:lnTo>
                    <a:pt x="420586" y="20457"/>
                  </a:lnTo>
                  <a:lnTo>
                    <a:pt x="484553" y="13304"/>
                  </a:lnTo>
                  <a:lnTo>
                    <a:pt x="551469" y="7603"/>
                  </a:lnTo>
                  <a:lnTo>
                    <a:pt x="621013" y="3432"/>
                  </a:lnTo>
                  <a:lnTo>
                    <a:pt x="692863" y="871"/>
                  </a:lnTo>
                  <a:lnTo>
                    <a:pt x="766699" y="0"/>
                  </a:lnTo>
                  <a:lnTo>
                    <a:pt x="840535" y="871"/>
                  </a:lnTo>
                  <a:lnTo>
                    <a:pt x="912389" y="3432"/>
                  </a:lnTo>
                  <a:lnTo>
                    <a:pt x="981938" y="7603"/>
                  </a:lnTo>
                  <a:lnTo>
                    <a:pt x="1048862" y="13304"/>
                  </a:lnTo>
                  <a:lnTo>
                    <a:pt x="1112837" y="20457"/>
                  </a:lnTo>
                  <a:lnTo>
                    <a:pt x="1173543" y="28981"/>
                  </a:lnTo>
                  <a:lnTo>
                    <a:pt x="1230658" y="38797"/>
                  </a:lnTo>
                  <a:lnTo>
                    <a:pt x="1283860" y="49825"/>
                  </a:lnTo>
                  <a:lnTo>
                    <a:pt x="1332828" y="61985"/>
                  </a:lnTo>
                  <a:lnTo>
                    <a:pt x="1377239" y="75199"/>
                  </a:lnTo>
                  <a:lnTo>
                    <a:pt x="1416772" y="89386"/>
                  </a:lnTo>
                  <a:lnTo>
                    <a:pt x="1479919" y="120364"/>
                  </a:lnTo>
                  <a:lnTo>
                    <a:pt x="1519694" y="154280"/>
                  </a:lnTo>
                  <a:lnTo>
                    <a:pt x="1533525" y="190500"/>
                  </a:lnTo>
                  <a:lnTo>
                    <a:pt x="1530013" y="208837"/>
                  </a:lnTo>
                  <a:lnTo>
                    <a:pt x="1502889" y="243959"/>
                  </a:lnTo>
                  <a:lnTo>
                    <a:pt x="1451106" y="276475"/>
                  </a:lnTo>
                  <a:lnTo>
                    <a:pt x="1377239" y="305746"/>
                  </a:lnTo>
                  <a:lnTo>
                    <a:pt x="1332828" y="318963"/>
                  </a:lnTo>
                  <a:lnTo>
                    <a:pt x="1283860" y="331130"/>
                  </a:lnTo>
                  <a:lnTo>
                    <a:pt x="1230658" y="342164"/>
                  </a:lnTo>
                  <a:lnTo>
                    <a:pt x="1173543" y="351987"/>
                  </a:lnTo>
                  <a:lnTo>
                    <a:pt x="1112837" y="360519"/>
                  </a:lnTo>
                  <a:lnTo>
                    <a:pt x="1048862" y="367678"/>
                  </a:lnTo>
                  <a:lnTo>
                    <a:pt x="981938" y="373386"/>
                  </a:lnTo>
                  <a:lnTo>
                    <a:pt x="912389" y="377563"/>
                  </a:lnTo>
                  <a:lnTo>
                    <a:pt x="840535" y="380127"/>
                  </a:lnTo>
                  <a:lnTo>
                    <a:pt x="766699" y="381000"/>
                  </a:lnTo>
                  <a:lnTo>
                    <a:pt x="692863" y="380127"/>
                  </a:lnTo>
                  <a:lnTo>
                    <a:pt x="621013" y="377563"/>
                  </a:lnTo>
                  <a:lnTo>
                    <a:pt x="551469" y="373386"/>
                  </a:lnTo>
                  <a:lnTo>
                    <a:pt x="484553" y="367678"/>
                  </a:lnTo>
                  <a:lnTo>
                    <a:pt x="420586" y="360519"/>
                  </a:lnTo>
                  <a:lnTo>
                    <a:pt x="359890" y="351987"/>
                  </a:lnTo>
                  <a:lnTo>
                    <a:pt x="302786" y="342164"/>
                  </a:lnTo>
                  <a:lnTo>
                    <a:pt x="249595" y="331130"/>
                  </a:lnTo>
                  <a:lnTo>
                    <a:pt x="200639" y="318963"/>
                  </a:lnTo>
                  <a:lnTo>
                    <a:pt x="156238" y="305746"/>
                  </a:lnTo>
                  <a:lnTo>
                    <a:pt x="116715" y="291556"/>
                  </a:lnTo>
                  <a:lnTo>
                    <a:pt x="53587" y="260583"/>
                  </a:lnTo>
                  <a:lnTo>
                    <a:pt x="13825" y="226684"/>
                  </a:lnTo>
                  <a:lnTo>
                    <a:pt x="0" y="190500"/>
                  </a:lnTo>
                  <a:close/>
                </a:path>
              </a:pathLst>
            </a:custGeom>
            <a:ln w="25400">
              <a:solidFill>
                <a:srgbClr val="4F81BC"/>
              </a:solidFill>
            </a:ln>
          </p:spPr>
          <p:txBody>
            <a:bodyPr wrap="square" lIns="0" tIns="0" rIns="0" bIns="0" rtlCol="0"/>
            <a:lstStyle/>
            <a:p>
              <a:endParaRPr dirty="0"/>
            </a:p>
          </p:txBody>
        </p:sp>
        <p:pic>
          <p:nvPicPr>
            <p:cNvPr id="10" name="object 10"/>
            <p:cNvPicPr/>
            <p:nvPr/>
          </p:nvPicPr>
          <p:blipFill>
            <a:blip r:embed="rId5" cstate="print"/>
            <a:stretch>
              <a:fillRect/>
            </a:stretch>
          </p:blipFill>
          <p:spPr>
            <a:xfrm>
              <a:off x="9086850" y="1524000"/>
              <a:ext cx="1933575" cy="1057275"/>
            </a:xfrm>
            <a:prstGeom prst="rect">
              <a:avLst/>
            </a:prstGeom>
          </p:spPr>
        </p:pic>
      </p:grpSp>
    </p:spTree>
    <p:extLst>
      <p:ext uri="{BB962C8B-B14F-4D97-AF65-F5344CB8AC3E}">
        <p14:creationId xmlns:p14="http://schemas.microsoft.com/office/powerpoint/2010/main" val="2774116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3441" y="381953"/>
            <a:ext cx="7964805" cy="862965"/>
          </a:xfrm>
          <a:prstGeom prst="rect">
            <a:avLst/>
          </a:prstGeom>
        </p:spPr>
        <p:txBody>
          <a:bodyPr vert="horz" wrap="square" lIns="0" tIns="20003" rIns="0" bIns="0" rtlCol="0">
            <a:spAutoFit/>
          </a:bodyPr>
          <a:lstStyle/>
          <a:p>
            <a:pPr marL="19050">
              <a:lnSpc>
                <a:spcPct val="100000"/>
              </a:lnSpc>
              <a:spcBef>
                <a:spcPts val="158"/>
              </a:spcBef>
            </a:pPr>
            <a:r>
              <a:rPr sz="5400" b="1" dirty="0">
                <a:solidFill>
                  <a:srgbClr val="FFFFFF"/>
                </a:solidFill>
                <a:latin typeface="Arial"/>
                <a:cs typeface="Arial"/>
              </a:rPr>
              <a:t>CHAPTER</a:t>
            </a:r>
            <a:r>
              <a:rPr sz="5400" b="1" spc="-105" dirty="0">
                <a:solidFill>
                  <a:srgbClr val="FFFFFF"/>
                </a:solidFill>
                <a:latin typeface="Arial"/>
                <a:cs typeface="Arial"/>
              </a:rPr>
              <a:t> </a:t>
            </a:r>
            <a:r>
              <a:rPr sz="5400" b="1" spc="-15" dirty="0">
                <a:solidFill>
                  <a:srgbClr val="FFFFFF"/>
                </a:solidFill>
                <a:latin typeface="Arial"/>
                <a:cs typeface="Arial"/>
              </a:rPr>
              <a:t>DASHBOARD</a:t>
            </a:r>
            <a:endParaRPr sz="5400" dirty="0">
              <a:latin typeface="Arial"/>
              <a:cs typeface="Arial"/>
            </a:endParaRPr>
          </a:p>
        </p:txBody>
      </p:sp>
      <p:sp>
        <p:nvSpPr>
          <p:cNvPr id="3" name="object 3"/>
          <p:cNvSpPr/>
          <p:nvPr/>
        </p:nvSpPr>
        <p:spPr>
          <a:xfrm>
            <a:off x="11022902" y="2250375"/>
            <a:ext cx="1871663" cy="285750"/>
          </a:xfrm>
          <a:custGeom>
            <a:avLst/>
            <a:gdLst/>
            <a:ahLst/>
            <a:cxnLst/>
            <a:rect l="l" t="t" r="r" b="b"/>
            <a:pathLst>
              <a:path w="1247775" h="190500">
                <a:moveTo>
                  <a:pt x="0" y="190500"/>
                </a:moveTo>
                <a:lnTo>
                  <a:pt x="1247775" y="190500"/>
                </a:lnTo>
                <a:lnTo>
                  <a:pt x="1247775" y="0"/>
                </a:lnTo>
                <a:lnTo>
                  <a:pt x="0" y="0"/>
                </a:lnTo>
                <a:lnTo>
                  <a:pt x="0" y="190500"/>
                </a:lnTo>
                <a:close/>
              </a:path>
            </a:pathLst>
          </a:custGeom>
          <a:ln w="25400">
            <a:solidFill>
              <a:srgbClr val="FFFFFF"/>
            </a:solidFill>
          </a:ln>
        </p:spPr>
        <p:txBody>
          <a:bodyPr wrap="square" lIns="0" tIns="0" rIns="0" bIns="0" rtlCol="0"/>
          <a:lstStyle/>
          <a:p>
            <a:endParaRPr dirty="0"/>
          </a:p>
        </p:txBody>
      </p:sp>
      <p:sp>
        <p:nvSpPr>
          <p:cNvPr id="4" name="object 4"/>
          <p:cNvSpPr txBox="1"/>
          <p:nvPr/>
        </p:nvSpPr>
        <p:spPr>
          <a:xfrm>
            <a:off x="447675" y="1701545"/>
            <a:ext cx="11231880" cy="725805"/>
          </a:xfrm>
          <a:prstGeom prst="rect">
            <a:avLst/>
          </a:prstGeom>
        </p:spPr>
        <p:txBody>
          <a:bodyPr vert="horz" wrap="square" lIns="0" tIns="20003" rIns="0" bIns="0" rtlCol="0">
            <a:spAutoFit/>
          </a:bodyPr>
          <a:lstStyle/>
          <a:p>
            <a:pPr marL="19050">
              <a:lnSpc>
                <a:spcPct val="100000"/>
              </a:lnSpc>
              <a:spcBef>
                <a:spcPts val="158"/>
              </a:spcBef>
            </a:pPr>
            <a:r>
              <a:rPr sz="4500" b="1" dirty="0">
                <a:solidFill>
                  <a:srgbClr val="00AFEF"/>
                </a:solidFill>
                <a:latin typeface="Calibri"/>
                <a:cs typeface="Calibri"/>
              </a:rPr>
              <a:t>Log</a:t>
            </a:r>
            <a:r>
              <a:rPr sz="4500" b="1" spc="-165" dirty="0">
                <a:solidFill>
                  <a:srgbClr val="00AFEF"/>
                </a:solidFill>
                <a:latin typeface="Calibri"/>
                <a:cs typeface="Calibri"/>
              </a:rPr>
              <a:t> </a:t>
            </a:r>
            <a:r>
              <a:rPr sz="4500" b="1" dirty="0">
                <a:solidFill>
                  <a:srgbClr val="00AFEF"/>
                </a:solidFill>
                <a:latin typeface="Calibri"/>
                <a:cs typeface="Calibri"/>
              </a:rPr>
              <a:t>into</a:t>
            </a:r>
            <a:r>
              <a:rPr sz="4500" b="1" spc="-98" dirty="0">
                <a:solidFill>
                  <a:srgbClr val="00AFEF"/>
                </a:solidFill>
                <a:latin typeface="Calibri"/>
                <a:cs typeface="Calibri"/>
              </a:rPr>
              <a:t> </a:t>
            </a:r>
            <a:r>
              <a:rPr sz="4500" b="1" dirty="0">
                <a:solidFill>
                  <a:srgbClr val="00AFEF"/>
                </a:solidFill>
                <a:latin typeface="Calibri"/>
                <a:cs typeface="Calibri"/>
              </a:rPr>
              <a:t>mpi.org</a:t>
            </a:r>
            <a:r>
              <a:rPr sz="4500" b="1" spc="-127" dirty="0">
                <a:solidFill>
                  <a:srgbClr val="00AFEF"/>
                </a:solidFill>
                <a:latin typeface="Calibri"/>
                <a:cs typeface="Calibri"/>
              </a:rPr>
              <a:t> </a:t>
            </a:r>
            <a:r>
              <a:rPr sz="4500" b="1" spc="-30" dirty="0">
                <a:solidFill>
                  <a:srgbClr val="00AFEF"/>
                </a:solidFill>
                <a:latin typeface="Calibri"/>
                <a:cs typeface="Calibri"/>
              </a:rPr>
              <a:t>-</a:t>
            </a:r>
            <a:r>
              <a:rPr sz="4500" b="1" dirty="0">
                <a:solidFill>
                  <a:srgbClr val="00AFEF"/>
                </a:solidFill>
                <a:latin typeface="Calibri"/>
                <a:cs typeface="Calibri"/>
              </a:rPr>
              <a:t>&gt;</a:t>
            </a:r>
            <a:r>
              <a:rPr sz="4500" b="1" spc="-30" dirty="0">
                <a:solidFill>
                  <a:srgbClr val="00AFEF"/>
                </a:solidFill>
                <a:latin typeface="Calibri"/>
                <a:cs typeface="Calibri"/>
              </a:rPr>
              <a:t> </a:t>
            </a:r>
            <a:r>
              <a:rPr sz="4500" b="1" dirty="0">
                <a:solidFill>
                  <a:srgbClr val="00AFEF"/>
                </a:solidFill>
                <a:latin typeface="Calibri"/>
                <a:cs typeface="Calibri"/>
              </a:rPr>
              <a:t>“Chapter</a:t>
            </a:r>
            <a:r>
              <a:rPr sz="4500" b="1" spc="30" dirty="0">
                <a:solidFill>
                  <a:srgbClr val="00AFEF"/>
                </a:solidFill>
                <a:latin typeface="Calibri"/>
                <a:cs typeface="Calibri"/>
              </a:rPr>
              <a:t> </a:t>
            </a:r>
            <a:r>
              <a:rPr sz="4500" b="1" dirty="0">
                <a:solidFill>
                  <a:srgbClr val="00AFEF"/>
                </a:solidFill>
                <a:latin typeface="Calibri"/>
                <a:cs typeface="Calibri"/>
              </a:rPr>
              <a:t>Leader</a:t>
            </a:r>
            <a:r>
              <a:rPr sz="4500" b="1" spc="-60" dirty="0">
                <a:solidFill>
                  <a:srgbClr val="00AFEF"/>
                </a:solidFill>
                <a:latin typeface="Calibri"/>
                <a:cs typeface="Calibri"/>
              </a:rPr>
              <a:t> </a:t>
            </a:r>
            <a:r>
              <a:rPr sz="4500" b="1" spc="-15" dirty="0">
                <a:solidFill>
                  <a:srgbClr val="00AFEF"/>
                </a:solidFill>
                <a:latin typeface="Calibri"/>
                <a:cs typeface="Calibri"/>
              </a:rPr>
              <a:t>Resources”</a:t>
            </a:r>
            <a:endParaRPr sz="4500" dirty="0">
              <a:latin typeface="Calibri"/>
              <a:cs typeface="Calibri"/>
            </a:endParaRPr>
          </a:p>
        </p:txBody>
      </p:sp>
      <p:grpSp>
        <p:nvGrpSpPr>
          <p:cNvPr id="5" name="object 5"/>
          <p:cNvGrpSpPr/>
          <p:nvPr/>
        </p:nvGrpSpPr>
        <p:grpSpPr>
          <a:xfrm>
            <a:off x="328612" y="3086101"/>
            <a:ext cx="16988262" cy="6929438"/>
            <a:chOff x="219075" y="2057400"/>
            <a:chExt cx="10991850" cy="4619625"/>
          </a:xfrm>
        </p:grpSpPr>
        <p:pic>
          <p:nvPicPr>
            <p:cNvPr id="6" name="object 6"/>
            <p:cNvPicPr/>
            <p:nvPr/>
          </p:nvPicPr>
          <p:blipFill>
            <a:blip r:embed="rId3" cstate="print"/>
            <a:stretch>
              <a:fillRect/>
            </a:stretch>
          </p:blipFill>
          <p:spPr>
            <a:xfrm>
              <a:off x="219075" y="2057400"/>
              <a:ext cx="7677150" cy="3305175"/>
            </a:xfrm>
            <a:prstGeom prst="rect">
              <a:avLst/>
            </a:prstGeom>
          </p:spPr>
        </p:pic>
        <p:pic>
          <p:nvPicPr>
            <p:cNvPr id="7" name="object 7"/>
            <p:cNvPicPr/>
            <p:nvPr/>
          </p:nvPicPr>
          <p:blipFill>
            <a:blip r:embed="rId4" cstate="print"/>
            <a:stretch>
              <a:fillRect/>
            </a:stretch>
          </p:blipFill>
          <p:spPr>
            <a:xfrm>
              <a:off x="2266950" y="5029263"/>
              <a:ext cx="776287" cy="1328674"/>
            </a:xfrm>
            <a:prstGeom prst="rect">
              <a:avLst/>
            </a:prstGeom>
          </p:spPr>
        </p:pic>
        <p:pic>
          <p:nvPicPr>
            <p:cNvPr id="8" name="object 8"/>
            <p:cNvPicPr/>
            <p:nvPr/>
          </p:nvPicPr>
          <p:blipFill>
            <a:blip r:embed="rId5" cstate="print"/>
            <a:stretch>
              <a:fillRect/>
            </a:stretch>
          </p:blipFill>
          <p:spPr>
            <a:xfrm>
              <a:off x="2338451" y="5072126"/>
              <a:ext cx="638175" cy="1209611"/>
            </a:xfrm>
            <a:prstGeom prst="rect">
              <a:avLst/>
            </a:prstGeom>
          </p:spPr>
        </p:pic>
        <p:sp>
          <p:nvSpPr>
            <p:cNvPr id="9" name="object 9"/>
            <p:cNvSpPr/>
            <p:nvPr/>
          </p:nvSpPr>
          <p:spPr>
            <a:xfrm>
              <a:off x="2338451" y="5072126"/>
              <a:ext cx="638175" cy="1209675"/>
            </a:xfrm>
            <a:custGeom>
              <a:avLst/>
              <a:gdLst/>
              <a:ahLst/>
              <a:cxnLst/>
              <a:rect l="l" t="t" r="r" b="b"/>
              <a:pathLst>
                <a:path w="638175" h="1209675">
                  <a:moveTo>
                    <a:pt x="159512" y="1209611"/>
                  </a:moveTo>
                  <a:lnTo>
                    <a:pt x="159512" y="319024"/>
                  </a:lnTo>
                  <a:lnTo>
                    <a:pt x="0" y="319024"/>
                  </a:lnTo>
                  <a:lnTo>
                    <a:pt x="319024" y="0"/>
                  </a:lnTo>
                  <a:lnTo>
                    <a:pt x="638175" y="319024"/>
                  </a:lnTo>
                  <a:lnTo>
                    <a:pt x="478536" y="319024"/>
                  </a:lnTo>
                  <a:lnTo>
                    <a:pt x="478536" y="1209611"/>
                  </a:lnTo>
                  <a:lnTo>
                    <a:pt x="159512" y="1209611"/>
                  </a:lnTo>
                  <a:close/>
                </a:path>
              </a:pathLst>
            </a:custGeom>
            <a:ln w="9525">
              <a:solidFill>
                <a:srgbClr val="497DBA"/>
              </a:solidFill>
            </a:ln>
          </p:spPr>
          <p:txBody>
            <a:bodyPr wrap="square" lIns="0" tIns="0" rIns="0" bIns="0" rtlCol="0"/>
            <a:lstStyle/>
            <a:p>
              <a:endParaRPr dirty="0"/>
            </a:p>
          </p:txBody>
        </p:sp>
        <p:pic>
          <p:nvPicPr>
            <p:cNvPr id="10" name="object 10"/>
            <p:cNvPicPr/>
            <p:nvPr/>
          </p:nvPicPr>
          <p:blipFill>
            <a:blip r:embed="rId6" cstate="print"/>
            <a:stretch>
              <a:fillRect/>
            </a:stretch>
          </p:blipFill>
          <p:spPr>
            <a:xfrm>
              <a:off x="6486525" y="3314700"/>
              <a:ext cx="4724400" cy="3362325"/>
            </a:xfrm>
            <a:prstGeom prst="rect">
              <a:avLst/>
            </a:prstGeom>
          </p:spPr>
        </p:pic>
        <p:sp>
          <p:nvSpPr>
            <p:cNvPr id="11" name="object 11"/>
            <p:cNvSpPr/>
            <p:nvPr/>
          </p:nvSpPr>
          <p:spPr>
            <a:xfrm>
              <a:off x="8448675" y="3248024"/>
              <a:ext cx="1400175" cy="1752600"/>
            </a:xfrm>
            <a:custGeom>
              <a:avLst/>
              <a:gdLst/>
              <a:ahLst/>
              <a:cxnLst/>
              <a:rect l="l" t="t" r="r" b="b"/>
              <a:pathLst>
                <a:path w="1400175" h="1752600">
                  <a:moveTo>
                    <a:pt x="1000125" y="1628775"/>
                  </a:moveTo>
                  <a:lnTo>
                    <a:pt x="400050" y="1628775"/>
                  </a:lnTo>
                  <a:lnTo>
                    <a:pt x="400050" y="1752600"/>
                  </a:lnTo>
                  <a:lnTo>
                    <a:pt x="1000125" y="1752600"/>
                  </a:lnTo>
                  <a:lnTo>
                    <a:pt x="1000125" y="1628775"/>
                  </a:lnTo>
                  <a:close/>
                </a:path>
                <a:path w="1400175" h="1752600">
                  <a:moveTo>
                    <a:pt x="1400175" y="0"/>
                  </a:moveTo>
                  <a:lnTo>
                    <a:pt x="0" y="0"/>
                  </a:lnTo>
                  <a:lnTo>
                    <a:pt x="0" y="371475"/>
                  </a:lnTo>
                  <a:lnTo>
                    <a:pt x="1400175" y="371475"/>
                  </a:lnTo>
                  <a:lnTo>
                    <a:pt x="1400175" y="0"/>
                  </a:lnTo>
                  <a:close/>
                </a:path>
              </a:pathLst>
            </a:custGeom>
            <a:solidFill>
              <a:srgbClr val="FFFFFF"/>
            </a:solidFill>
          </p:spPr>
          <p:txBody>
            <a:bodyPr wrap="square" lIns="0" tIns="0" rIns="0" bIns="0" rtlCol="0"/>
            <a:lstStyle/>
            <a:p>
              <a:endParaRPr dirty="0"/>
            </a:p>
          </p:txBody>
        </p:sp>
      </p:grpSp>
    </p:spTree>
    <p:extLst>
      <p:ext uri="{BB962C8B-B14F-4D97-AF65-F5344CB8AC3E}">
        <p14:creationId xmlns:p14="http://schemas.microsoft.com/office/powerpoint/2010/main" val="2844823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20003" rIns="0" bIns="0" rtlCol="0">
            <a:spAutoFit/>
          </a:bodyPr>
          <a:lstStyle/>
          <a:p>
            <a:pPr marL="19050">
              <a:lnSpc>
                <a:spcPct val="100000"/>
              </a:lnSpc>
              <a:spcBef>
                <a:spcPts val="158"/>
              </a:spcBef>
            </a:pPr>
            <a:r>
              <a:rPr sz="5400" dirty="0"/>
              <a:t>MEMBERSHIP</a:t>
            </a:r>
            <a:r>
              <a:rPr sz="5400" spc="-165" dirty="0"/>
              <a:t> </a:t>
            </a:r>
            <a:r>
              <a:rPr sz="5400" spc="-15" dirty="0"/>
              <a:t>REPORTS</a:t>
            </a:r>
            <a:endParaRPr sz="5400" dirty="0"/>
          </a:p>
        </p:txBody>
      </p:sp>
      <p:sp>
        <p:nvSpPr>
          <p:cNvPr id="3" name="object 3"/>
          <p:cNvSpPr/>
          <p:nvPr/>
        </p:nvSpPr>
        <p:spPr>
          <a:xfrm>
            <a:off x="11022902" y="2250375"/>
            <a:ext cx="1871663" cy="285750"/>
          </a:xfrm>
          <a:custGeom>
            <a:avLst/>
            <a:gdLst/>
            <a:ahLst/>
            <a:cxnLst/>
            <a:rect l="l" t="t" r="r" b="b"/>
            <a:pathLst>
              <a:path w="1247775" h="190500">
                <a:moveTo>
                  <a:pt x="0" y="190500"/>
                </a:moveTo>
                <a:lnTo>
                  <a:pt x="1247775" y="190500"/>
                </a:lnTo>
                <a:lnTo>
                  <a:pt x="1247775" y="0"/>
                </a:lnTo>
                <a:lnTo>
                  <a:pt x="0" y="0"/>
                </a:lnTo>
                <a:lnTo>
                  <a:pt x="0" y="190500"/>
                </a:lnTo>
                <a:close/>
              </a:path>
            </a:pathLst>
          </a:custGeom>
          <a:ln w="25400">
            <a:solidFill>
              <a:srgbClr val="FFFFFF"/>
            </a:solidFill>
          </a:ln>
        </p:spPr>
        <p:txBody>
          <a:bodyPr wrap="square" lIns="0" tIns="0" rIns="0" bIns="0" rtlCol="0"/>
          <a:lstStyle/>
          <a:p>
            <a:endParaRPr dirty="0"/>
          </a:p>
        </p:txBody>
      </p:sp>
      <p:sp>
        <p:nvSpPr>
          <p:cNvPr id="4" name="object 4"/>
          <p:cNvSpPr txBox="1"/>
          <p:nvPr/>
        </p:nvSpPr>
        <p:spPr>
          <a:xfrm>
            <a:off x="447675" y="1701545"/>
            <a:ext cx="11231880" cy="725805"/>
          </a:xfrm>
          <a:prstGeom prst="rect">
            <a:avLst/>
          </a:prstGeom>
        </p:spPr>
        <p:txBody>
          <a:bodyPr vert="horz" wrap="square" lIns="0" tIns="20003" rIns="0" bIns="0" rtlCol="0">
            <a:spAutoFit/>
          </a:bodyPr>
          <a:lstStyle/>
          <a:p>
            <a:pPr marL="19050">
              <a:lnSpc>
                <a:spcPct val="100000"/>
              </a:lnSpc>
              <a:spcBef>
                <a:spcPts val="158"/>
              </a:spcBef>
            </a:pPr>
            <a:r>
              <a:rPr sz="4500" b="1" dirty="0">
                <a:solidFill>
                  <a:srgbClr val="00AFEF"/>
                </a:solidFill>
                <a:latin typeface="Calibri"/>
                <a:cs typeface="Calibri"/>
              </a:rPr>
              <a:t>Log</a:t>
            </a:r>
            <a:r>
              <a:rPr sz="4500" b="1" spc="-165" dirty="0">
                <a:solidFill>
                  <a:srgbClr val="00AFEF"/>
                </a:solidFill>
                <a:latin typeface="Calibri"/>
                <a:cs typeface="Calibri"/>
              </a:rPr>
              <a:t> </a:t>
            </a:r>
            <a:r>
              <a:rPr sz="4500" b="1" dirty="0">
                <a:solidFill>
                  <a:srgbClr val="00AFEF"/>
                </a:solidFill>
                <a:latin typeface="Calibri"/>
                <a:cs typeface="Calibri"/>
              </a:rPr>
              <a:t>into</a:t>
            </a:r>
            <a:r>
              <a:rPr sz="4500" b="1" spc="-98" dirty="0">
                <a:solidFill>
                  <a:srgbClr val="00AFEF"/>
                </a:solidFill>
                <a:latin typeface="Calibri"/>
                <a:cs typeface="Calibri"/>
              </a:rPr>
              <a:t> </a:t>
            </a:r>
            <a:r>
              <a:rPr sz="4500" b="1" dirty="0">
                <a:solidFill>
                  <a:srgbClr val="00AFEF"/>
                </a:solidFill>
                <a:latin typeface="Calibri"/>
                <a:cs typeface="Calibri"/>
              </a:rPr>
              <a:t>mpi.org</a:t>
            </a:r>
            <a:r>
              <a:rPr sz="4500" b="1" spc="-127" dirty="0">
                <a:solidFill>
                  <a:srgbClr val="00AFEF"/>
                </a:solidFill>
                <a:latin typeface="Calibri"/>
                <a:cs typeface="Calibri"/>
              </a:rPr>
              <a:t> </a:t>
            </a:r>
            <a:r>
              <a:rPr sz="4500" b="1" spc="-30" dirty="0">
                <a:solidFill>
                  <a:srgbClr val="00AFEF"/>
                </a:solidFill>
                <a:latin typeface="Calibri"/>
                <a:cs typeface="Calibri"/>
              </a:rPr>
              <a:t>-</a:t>
            </a:r>
            <a:r>
              <a:rPr sz="4500" b="1" dirty="0">
                <a:solidFill>
                  <a:srgbClr val="00AFEF"/>
                </a:solidFill>
                <a:latin typeface="Calibri"/>
                <a:cs typeface="Calibri"/>
              </a:rPr>
              <a:t>&gt;</a:t>
            </a:r>
            <a:r>
              <a:rPr sz="4500" b="1" spc="-30" dirty="0">
                <a:solidFill>
                  <a:srgbClr val="00AFEF"/>
                </a:solidFill>
                <a:latin typeface="Calibri"/>
                <a:cs typeface="Calibri"/>
              </a:rPr>
              <a:t> </a:t>
            </a:r>
            <a:r>
              <a:rPr sz="4500" b="1" dirty="0">
                <a:solidFill>
                  <a:srgbClr val="00AFEF"/>
                </a:solidFill>
                <a:latin typeface="Calibri"/>
                <a:cs typeface="Calibri"/>
              </a:rPr>
              <a:t>“Chapter</a:t>
            </a:r>
            <a:r>
              <a:rPr sz="4500" b="1" spc="30" dirty="0">
                <a:solidFill>
                  <a:srgbClr val="00AFEF"/>
                </a:solidFill>
                <a:latin typeface="Calibri"/>
                <a:cs typeface="Calibri"/>
              </a:rPr>
              <a:t> </a:t>
            </a:r>
            <a:r>
              <a:rPr sz="4500" b="1" dirty="0">
                <a:solidFill>
                  <a:srgbClr val="00AFEF"/>
                </a:solidFill>
                <a:latin typeface="Calibri"/>
                <a:cs typeface="Calibri"/>
              </a:rPr>
              <a:t>Leader</a:t>
            </a:r>
            <a:r>
              <a:rPr sz="4500" b="1" spc="-60" dirty="0">
                <a:solidFill>
                  <a:srgbClr val="00AFEF"/>
                </a:solidFill>
                <a:latin typeface="Calibri"/>
                <a:cs typeface="Calibri"/>
              </a:rPr>
              <a:t> </a:t>
            </a:r>
            <a:r>
              <a:rPr sz="4500" b="1" spc="-15" dirty="0">
                <a:solidFill>
                  <a:srgbClr val="00AFEF"/>
                </a:solidFill>
                <a:latin typeface="Calibri"/>
                <a:cs typeface="Calibri"/>
              </a:rPr>
              <a:t>Resources”</a:t>
            </a:r>
            <a:endParaRPr sz="4500" dirty="0">
              <a:latin typeface="Calibri"/>
              <a:cs typeface="Calibri"/>
            </a:endParaRPr>
          </a:p>
        </p:txBody>
      </p:sp>
      <p:grpSp>
        <p:nvGrpSpPr>
          <p:cNvPr id="5" name="object 5"/>
          <p:cNvGrpSpPr/>
          <p:nvPr/>
        </p:nvGrpSpPr>
        <p:grpSpPr>
          <a:xfrm>
            <a:off x="328613" y="2528889"/>
            <a:ext cx="17466564" cy="6536531"/>
            <a:chOff x="219075" y="1685925"/>
            <a:chExt cx="11644376" cy="4357687"/>
          </a:xfrm>
        </p:grpSpPr>
        <p:pic>
          <p:nvPicPr>
            <p:cNvPr id="6" name="object 6"/>
            <p:cNvPicPr/>
            <p:nvPr/>
          </p:nvPicPr>
          <p:blipFill>
            <a:blip r:embed="rId3" cstate="print"/>
            <a:stretch>
              <a:fillRect/>
            </a:stretch>
          </p:blipFill>
          <p:spPr>
            <a:xfrm>
              <a:off x="219075" y="1685925"/>
              <a:ext cx="9839325" cy="3390900"/>
            </a:xfrm>
            <a:prstGeom prst="rect">
              <a:avLst/>
            </a:prstGeom>
          </p:spPr>
        </p:pic>
        <p:pic>
          <p:nvPicPr>
            <p:cNvPr id="7" name="object 7"/>
            <p:cNvPicPr/>
            <p:nvPr/>
          </p:nvPicPr>
          <p:blipFill>
            <a:blip r:embed="rId4" cstate="print"/>
            <a:stretch>
              <a:fillRect/>
            </a:stretch>
          </p:blipFill>
          <p:spPr>
            <a:xfrm>
              <a:off x="5448300" y="4457763"/>
              <a:ext cx="719137" cy="1071562"/>
            </a:xfrm>
            <a:prstGeom prst="rect">
              <a:avLst/>
            </a:prstGeom>
          </p:spPr>
        </p:pic>
        <p:pic>
          <p:nvPicPr>
            <p:cNvPr id="8" name="object 8"/>
            <p:cNvPicPr/>
            <p:nvPr/>
          </p:nvPicPr>
          <p:blipFill>
            <a:blip r:embed="rId5" cstate="print"/>
            <a:stretch>
              <a:fillRect/>
            </a:stretch>
          </p:blipFill>
          <p:spPr>
            <a:xfrm>
              <a:off x="5519801" y="4500626"/>
              <a:ext cx="581025" cy="952500"/>
            </a:xfrm>
            <a:prstGeom prst="rect">
              <a:avLst/>
            </a:prstGeom>
          </p:spPr>
        </p:pic>
        <p:sp>
          <p:nvSpPr>
            <p:cNvPr id="9" name="object 9"/>
            <p:cNvSpPr/>
            <p:nvPr/>
          </p:nvSpPr>
          <p:spPr>
            <a:xfrm>
              <a:off x="5519801" y="4500626"/>
              <a:ext cx="581025" cy="952500"/>
            </a:xfrm>
            <a:custGeom>
              <a:avLst/>
              <a:gdLst/>
              <a:ahLst/>
              <a:cxnLst/>
              <a:rect l="l" t="t" r="r" b="b"/>
              <a:pathLst>
                <a:path w="581025" h="952500">
                  <a:moveTo>
                    <a:pt x="581025" y="290449"/>
                  </a:moveTo>
                  <a:lnTo>
                    <a:pt x="435737" y="290449"/>
                  </a:lnTo>
                  <a:lnTo>
                    <a:pt x="435737" y="952500"/>
                  </a:lnTo>
                  <a:lnTo>
                    <a:pt x="145161" y="952500"/>
                  </a:lnTo>
                  <a:lnTo>
                    <a:pt x="145161" y="290449"/>
                  </a:lnTo>
                  <a:lnTo>
                    <a:pt x="0" y="290449"/>
                  </a:lnTo>
                  <a:lnTo>
                    <a:pt x="290449" y="0"/>
                  </a:lnTo>
                  <a:lnTo>
                    <a:pt x="581025" y="290449"/>
                  </a:lnTo>
                  <a:close/>
                </a:path>
              </a:pathLst>
            </a:custGeom>
            <a:ln w="9525">
              <a:solidFill>
                <a:srgbClr val="497DBA"/>
              </a:solidFill>
            </a:ln>
          </p:spPr>
          <p:txBody>
            <a:bodyPr wrap="square" lIns="0" tIns="0" rIns="0" bIns="0" rtlCol="0"/>
            <a:lstStyle/>
            <a:p>
              <a:endParaRPr dirty="0"/>
            </a:p>
          </p:txBody>
        </p:sp>
        <p:pic>
          <p:nvPicPr>
            <p:cNvPr id="10" name="object 10"/>
            <p:cNvPicPr/>
            <p:nvPr/>
          </p:nvPicPr>
          <p:blipFill>
            <a:blip r:embed="rId6" cstate="print"/>
            <a:stretch>
              <a:fillRect/>
            </a:stretch>
          </p:blipFill>
          <p:spPr>
            <a:xfrm>
              <a:off x="6791325" y="4000500"/>
              <a:ext cx="5067300" cy="2038350"/>
            </a:xfrm>
            <a:prstGeom prst="rect">
              <a:avLst/>
            </a:prstGeom>
          </p:spPr>
        </p:pic>
        <p:sp>
          <p:nvSpPr>
            <p:cNvPr id="11" name="object 11"/>
            <p:cNvSpPr/>
            <p:nvPr/>
          </p:nvSpPr>
          <p:spPr>
            <a:xfrm>
              <a:off x="6786626" y="3995737"/>
              <a:ext cx="5076825" cy="2047875"/>
            </a:xfrm>
            <a:custGeom>
              <a:avLst/>
              <a:gdLst/>
              <a:ahLst/>
              <a:cxnLst/>
              <a:rect l="l" t="t" r="r" b="b"/>
              <a:pathLst>
                <a:path w="5076825" h="2047875">
                  <a:moveTo>
                    <a:pt x="0" y="2047875"/>
                  </a:moveTo>
                  <a:lnTo>
                    <a:pt x="5076825" y="2047875"/>
                  </a:lnTo>
                  <a:lnTo>
                    <a:pt x="5076825" y="0"/>
                  </a:lnTo>
                  <a:lnTo>
                    <a:pt x="0" y="0"/>
                  </a:lnTo>
                  <a:lnTo>
                    <a:pt x="0" y="2047875"/>
                  </a:lnTo>
                  <a:close/>
                </a:path>
              </a:pathLst>
            </a:custGeom>
            <a:ln w="9525">
              <a:solidFill>
                <a:srgbClr val="000000"/>
              </a:solidFill>
            </a:ln>
          </p:spPr>
          <p:txBody>
            <a:bodyPr wrap="square" lIns="0" tIns="0" rIns="0" bIns="0" rtlCol="0"/>
            <a:lstStyle/>
            <a:p>
              <a:endParaRPr dirty="0"/>
            </a:p>
          </p:txBody>
        </p:sp>
      </p:grpSp>
    </p:spTree>
    <p:extLst>
      <p:ext uri="{BB962C8B-B14F-4D97-AF65-F5344CB8AC3E}">
        <p14:creationId xmlns:p14="http://schemas.microsoft.com/office/powerpoint/2010/main" val="1803603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91009340-069C-3F85-F201-E34101D523C4}"/>
              </a:ext>
            </a:extLst>
          </p:cNvPr>
          <p:cNvGrpSpPr/>
          <p:nvPr/>
        </p:nvGrpSpPr>
        <p:grpSpPr>
          <a:xfrm>
            <a:off x="1008805" y="1338231"/>
            <a:ext cx="15703624" cy="1092100"/>
            <a:chOff x="-3768596" y="1290192"/>
            <a:chExt cx="20938165" cy="1456133"/>
          </a:xfrm>
        </p:grpSpPr>
        <p:sp>
          <p:nvSpPr>
            <p:cNvPr id="3" name="AutoShape 4">
              <a:extLst>
                <a:ext uri="{FF2B5EF4-FFF2-40B4-BE49-F238E27FC236}">
                  <a16:creationId xmlns:a16="http://schemas.microsoft.com/office/drawing/2014/main" id="{85B3E0C3-908B-FA1B-87AA-E487AE362517}"/>
                </a:ext>
              </a:extLst>
            </p:cNvPr>
            <p:cNvSpPr/>
            <p:nvPr/>
          </p:nvSpPr>
          <p:spPr>
            <a:xfrm>
              <a:off x="-2248879" y="2733606"/>
              <a:ext cx="17898730" cy="12719"/>
            </a:xfrm>
            <a:prstGeom prst="rect">
              <a:avLst/>
            </a:prstGeom>
            <a:solidFill>
              <a:srgbClr val="11B3EB"/>
            </a:solidFill>
          </p:spPr>
          <p:txBody>
            <a:bodyPr/>
            <a:lstStyle/>
            <a:p>
              <a:endParaRPr lang="en-US"/>
            </a:p>
          </p:txBody>
        </p:sp>
        <p:sp>
          <p:nvSpPr>
            <p:cNvPr id="4" name="TextBox 5">
              <a:extLst>
                <a:ext uri="{FF2B5EF4-FFF2-40B4-BE49-F238E27FC236}">
                  <a16:creationId xmlns:a16="http://schemas.microsoft.com/office/drawing/2014/main" id="{9D5145A3-062A-657E-DD9E-63249AC54FFD}"/>
                </a:ext>
              </a:extLst>
            </p:cNvPr>
            <p:cNvSpPr txBox="1"/>
            <p:nvPr/>
          </p:nvSpPr>
          <p:spPr>
            <a:xfrm>
              <a:off x="-3768596" y="1290192"/>
              <a:ext cx="20938165" cy="1231107"/>
            </a:xfrm>
            <a:prstGeom prst="rect">
              <a:avLst/>
            </a:prstGeom>
          </p:spPr>
          <p:txBody>
            <a:bodyPr wrap="square" lIns="0" tIns="0" rIns="0" bIns="0" rtlCol="0" anchor="t">
              <a:spAutoFit/>
            </a:bodyPr>
            <a:lstStyle/>
            <a:p>
              <a:pPr marL="0" marR="0" lvl="0" indent="0" algn="ctr" defTabSz="914400" rtl="0" eaLnBrk="1" fontAlgn="auto" latinLnBrk="0" hangingPunct="1">
                <a:lnSpc>
                  <a:spcPts val="7150"/>
                </a:lnSpc>
                <a:spcBef>
                  <a:spcPts val="0"/>
                </a:spcBef>
                <a:spcAft>
                  <a:spcPts val="0"/>
                </a:spcAft>
                <a:buClrTx/>
                <a:buSzTx/>
                <a:buFontTx/>
                <a:buNone/>
                <a:tabLst/>
                <a:defRPr/>
              </a:pPr>
              <a:r>
                <a:rPr lang="en-US" sz="6500" dirty="0">
                  <a:solidFill>
                    <a:srgbClr val="0C0804"/>
                  </a:solidFill>
                  <a:latin typeface="Clear Sans Regular Bold"/>
                </a:rPr>
                <a:t>MEMBERSHIP REPORTS</a:t>
              </a:r>
              <a:endParaRPr kumimoji="0" lang="en-US" sz="6500" b="0" i="0" u="none" strike="noStrike" kern="1200" cap="none" spc="0" normalizeH="0" baseline="0" noProof="0" dirty="0">
                <a:ln>
                  <a:noFill/>
                </a:ln>
                <a:solidFill>
                  <a:srgbClr val="0C0804"/>
                </a:solidFill>
                <a:effectLst/>
                <a:uLnTx/>
                <a:uFillTx/>
                <a:latin typeface="Clear Sans Regular Bold"/>
                <a:ea typeface="+mn-ea"/>
                <a:cs typeface="+mn-cs"/>
              </a:endParaRPr>
            </a:p>
          </p:txBody>
        </p:sp>
      </p:grpSp>
      <p:pic>
        <p:nvPicPr>
          <p:cNvPr id="5" name="Picture 2">
            <a:extLst>
              <a:ext uri="{FF2B5EF4-FFF2-40B4-BE49-F238E27FC236}">
                <a16:creationId xmlns:a16="http://schemas.microsoft.com/office/drawing/2014/main" id="{9BAD6587-06C4-226B-B3D9-3B636CB50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408" y="2933700"/>
            <a:ext cx="8786991" cy="62657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96B719A-4C5D-CC6A-BECF-184950156276}"/>
              </a:ext>
            </a:extLst>
          </p:cNvPr>
          <p:cNvSpPr/>
          <p:nvPr/>
        </p:nvSpPr>
        <p:spPr>
          <a:xfrm>
            <a:off x="10384324" y="4789310"/>
            <a:ext cx="6379383" cy="2554545"/>
          </a:xfrm>
          <a:prstGeom prst="rect">
            <a:avLst/>
          </a:prstGeom>
        </p:spPr>
        <p:txBody>
          <a:bodyPr wrap="square">
            <a:spAutoFit/>
          </a:bodyPr>
          <a:lstStyle/>
          <a:p>
            <a:pPr algn="ctr" fontAlgn="base"/>
            <a:r>
              <a:rPr lang="en-US" sz="4000" b="1" i="0" dirty="0">
                <a:solidFill>
                  <a:srgbClr val="000000"/>
                </a:solidFill>
                <a:effectLst/>
                <a:latin typeface="Arial" panose="020B0604020202020204" pitchFamily="34" charset="0"/>
              </a:rPr>
              <a:t>CLRP MEMBERSHIP REPORTS ARE UPDATED EVERY </a:t>
            </a:r>
          </a:p>
          <a:p>
            <a:pPr algn="ctr" fontAlgn="base"/>
            <a:r>
              <a:rPr lang="en-US" sz="4000" b="1" i="0" dirty="0">
                <a:solidFill>
                  <a:srgbClr val="000000"/>
                </a:solidFill>
                <a:effectLst/>
                <a:latin typeface="Arial" panose="020B0604020202020204" pitchFamily="34" charset="0"/>
              </a:rPr>
              <a:t>24 HOURS</a:t>
            </a:r>
          </a:p>
        </p:txBody>
      </p:sp>
    </p:spTree>
    <p:extLst>
      <p:ext uri="{BB962C8B-B14F-4D97-AF65-F5344CB8AC3E}">
        <p14:creationId xmlns:p14="http://schemas.microsoft.com/office/powerpoint/2010/main" val="3186179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57EE6EA-DD56-C5B9-1366-9E237F1F5706}"/>
              </a:ext>
            </a:extLst>
          </p:cNvPr>
          <p:cNvPicPr>
            <a:picLocks noChangeAspect="1"/>
          </p:cNvPicPr>
          <p:nvPr/>
        </p:nvPicPr>
        <p:blipFill>
          <a:blip r:embed="rId3">
            <a:alphaModFix amt="5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71324" y="2101650"/>
            <a:ext cx="977750" cy="1007046"/>
          </a:xfrm>
          <a:prstGeom prst="rect">
            <a:avLst/>
          </a:prstGeom>
        </p:spPr>
      </p:pic>
      <p:sp>
        <p:nvSpPr>
          <p:cNvPr id="4" name="TextBox 8">
            <a:extLst>
              <a:ext uri="{FF2B5EF4-FFF2-40B4-BE49-F238E27FC236}">
                <a16:creationId xmlns:a16="http://schemas.microsoft.com/office/drawing/2014/main" id="{81DA40B3-05AD-151E-8FBC-33A899E07F2E}"/>
              </a:ext>
            </a:extLst>
          </p:cNvPr>
          <p:cNvSpPr txBox="1"/>
          <p:nvPr/>
        </p:nvSpPr>
        <p:spPr>
          <a:xfrm>
            <a:off x="1597429" y="4079106"/>
            <a:ext cx="8142072" cy="2128788"/>
          </a:xfrm>
          <a:prstGeom prst="rect">
            <a:avLst/>
          </a:prstGeom>
        </p:spPr>
        <p:txBody>
          <a:bodyPr wrap="square" lIns="0" tIns="0" rIns="0" bIns="0" rtlCol="0" anchor="t">
            <a:spAutoFit/>
          </a:bodyPr>
          <a:lstStyle/>
          <a:p>
            <a:pPr>
              <a:lnSpc>
                <a:spcPts val="8255"/>
              </a:lnSpc>
            </a:pPr>
            <a:r>
              <a:rPr lang="en-US" sz="7505" dirty="0">
                <a:solidFill>
                  <a:schemeClr val="tx2"/>
                </a:solidFill>
                <a:latin typeface="Clear Sans Regular Bold"/>
              </a:rPr>
              <a:t>Membership Roles &amp; Responsibilities</a:t>
            </a:r>
            <a:endParaRPr lang="en-US" sz="7505" dirty="0">
              <a:solidFill>
                <a:schemeClr val="tx2"/>
              </a:solidFill>
              <a:latin typeface="Clear Sans Regular Bold Italics"/>
            </a:endParaRPr>
          </a:p>
        </p:txBody>
      </p:sp>
      <p:grpSp>
        <p:nvGrpSpPr>
          <p:cNvPr id="5" name="Group 9">
            <a:extLst>
              <a:ext uri="{FF2B5EF4-FFF2-40B4-BE49-F238E27FC236}">
                <a16:creationId xmlns:a16="http://schemas.microsoft.com/office/drawing/2014/main" id="{4783D6CC-F63B-2B35-323A-CC857B7EEBB1}"/>
              </a:ext>
            </a:extLst>
          </p:cNvPr>
          <p:cNvGrpSpPr/>
          <p:nvPr/>
        </p:nvGrpSpPr>
        <p:grpSpPr>
          <a:xfrm>
            <a:off x="10557842" y="2400300"/>
            <a:ext cx="6129958" cy="6563785"/>
            <a:chOff x="-60795" y="-28575"/>
            <a:chExt cx="6902074" cy="5228254"/>
          </a:xfrm>
        </p:grpSpPr>
        <p:sp>
          <p:nvSpPr>
            <p:cNvPr id="6" name="TextBox 10">
              <a:extLst>
                <a:ext uri="{FF2B5EF4-FFF2-40B4-BE49-F238E27FC236}">
                  <a16:creationId xmlns:a16="http://schemas.microsoft.com/office/drawing/2014/main" id="{1EF53498-7E84-92B9-76A3-9F3EE368C371}"/>
                </a:ext>
              </a:extLst>
            </p:cNvPr>
            <p:cNvSpPr txBox="1"/>
            <p:nvPr/>
          </p:nvSpPr>
          <p:spPr>
            <a:xfrm>
              <a:off x="-60795" y="-28575"/>
              <a:ext cx="6841279" cy="564258"/>
            </a:xfrm>
            <a:prstGeom prst="rect">
              <a:avLst/>
            </a:prstGeom>
          </p:spPr>
          <p:txBody>
            <a:bodyPr lIns="0" tIns="0" rIns="0" bIns="0" rtlCol="0" anchor="t">
              <a:spAutoFit/>
            </a:bodyPr>
            <a:lstStyle/>
            <a:p>
              <a:pPr>
                <a:lnSpc>
                  <a:spcPts val="3250"/>
                </a:lnSpc>
              </a:pPr>
              <a:r>
                <a:rPr lang="en-US" sz="2800" dirty="0">
                  <a:solidFill>
                    <a:schemeClr val="tx2"/>
                  </a:solidFill>
                  <a:latin typeface="Clear Sans Regular"/>
                </a:rPr>
                <a:t>VP of Membership</a:t>
              </a:r>
            </a:p>
          </p:txBody>
        </p:sp>
        <p:sp>
          <p:nvSpPr>
            <p:cNvPr id="8" name="TextBox 11">
              <a:extLst>
                <a:ext uri="{FF2B5EF4-FFF2-40B4-BE49-F238E27FC236}">
                  <a16:creationId xmlns:a16="http://schemas.microsoft.com/office/drawing/2014/main" id="{5F222EC2-C93D-5F3E-1717-1F9945335746}"/>
                </a:ext>
              </a:extLst>
            </p:cNvPr>
            <p:cNvSpPr txBox="1"/>
            <p:nvPr/>
          </p:nvSpPr>
          <p:spPr>
            <a:xfrm>
              <a:off x="0" y="767689"/>
              <a:ext cx="6841279" cy="4431990"/>
            </a:xfrm>
            <a:prstGeom prst="rect">
              <a:avLst/>
            </a:prstGeom>
          </p:spPr>
          <p:txBody>
            <a:bodyPr lIns="0" tIns="0" rIns="0" bIns="0" rtlCol="0" anchor="t">
              <a:spAutoFit/>
            </a:bodyPr>
            <a:lstStyle/>
            <a:p>
              <a:r>
                <a:rPr lang="en-US" sz="2400" dirty="0">
                  <a:solidFill>
                    <a:schemeClr val="tx2"/>
                  </a:solidFill>
                </a:rPr>
                <a:t>The chapter Vice President of Membership shall oversee new member recruitment and orientation, member recognition programs, scholarships and retention.  The Vice President of Membership will have access to all membership reports, including new and renewing members, directly from the MPI database. </a:t>
              </a:r>
            </a:p>
          </p:txBody>
        </p:sp>
      </p:grpSp>
      <p:grpSp>
        <p:nvGrpSpPr>
          <p:cNvPr id="9" name="Group 12">
            <a:extLst>
              <a:ext uri="{FF2B5EF4-FFF2-40B4-BE49-F238E27FC236}">
                <a16:creationId xmlns:a16="http://schemas.microsoft.com/office/drawing/2014/main" id="{F84BF11D-F174-EFA1-DACA-7BE0CA2F77FC}"/>
              </a:ext>
            </a:extLst>
          </p:cNvPr>
          <p:cNvGrpSpPr/>
          <p:nvPr/>
        </p:nvGrpSpPr>
        <p:grpSpPr>
          <a:xfrm>
            <a:off x="10603439" y="6567448"/>
            <a:ext cx="6075963" cy="1617903"/>
            <a:chOff x="0" y="-28575"/>
            <a:chExt cx="6841279" cy="1288706"/>
          </a:xfrm>
        </p:grpSpPr>
        <p:sp>
          <p:nvSpPr>
            <p:cNvPr id="10" name="TextBox 13">
              <a:extLst>
                <a:ext uri="{FF2B5EF4-FFF2-40B4-BE49-F238E27FC236}">
                  <a16:creationId xmlns:a16="http://schemas.microsoft.com/office/drawing/2014/main" id="{11DB2528-B025-4AD2-2070-CB3A08793EAD}"/>
                </a:ext>
              </a:extLst>
            </p:cNvPr>
            <p:cNvSpPr txBox="1"/>
            <p:nvPr/>
          </p:nvSpPr>
          <p:spPr>
            <a:xfrm>
              <a:off x="0" y="-28575"/>
              <a:ext cx="6841279" cy="337085"/>
            </a:xfrm>
            <a:prstGeom prst="rect">
              <a:avLst/>
            </a:prstGeom>
          </p:spPr>
          <p:txBody>
            <a:bodyPr lIns="0" tIns="0" rIns="0" bIns="0" rtlCol="0" anchor="t">
              <a:spAutoFit/>
            </a:bodyPr>
            <a:lstStyle/>
            <a:p>
              <a:pPr>
                <a:lnSpc>
                  <a:spcPts val="3250"/>
                </a:lnSpc>
              </a:pPr>
              <a:r>
                <a:rPr lang="en-US" sz="2800" dirty="0">
                  <a:solidFill>
                    <a:schemeClr val="tx2"/>
                  </a:solidFill>
                  <a:latin typeface="Clear Sans Regular"/>
                </a:rPr>
                <a:t>Chapter Membership Team</a:t>
              </a:r>
            </a:p>
          </p:txBody>
        </p:sp>
        <p:sp>
          <p:nvSpPr>
            <p:cNvPr id="11" name="TextBox 14">
              <a:extLst>
                <a:ext uri="{FF2B5EF4-FFF2-40B4-BE49-F238E27FC236}">
                  <a16:creationId xmlns:a16="http://schemas.microsoft.com/office/drawing/2014/main" id="{D41F7873-F743-88F2-4B55-9605C92E8AEA}"/>
                </a:ext>
              </a:extLst>
            </p:cNvPr>
            <p:cNvSpPr txBox="1"/>
            <p:nvPr/>
          </p:nvSpPr>
          <p:spPr>
            <a:xfrm>
              <a:off x="0" y="767688"/>
              <a:ext cx="6841279" cy="492443"/>
            </a:xfrm>
            <a:prstGeom prst="rect">
              <a:avLst/>
            </a:prstGeom>
          </p:spPr>
          <p:txBody>
            <a:bodyPr lIns="0" tIns="0" rIns="0" bIns="0" rtlCol="0" anchor="t">
              <a:spAutoFit/>
            </a:bodyPr>
            <a:lstStyle/>
            <a:p>
              <a:pPr marL="0" indent="0">
                <a:buNone/>
              </a:pPr>
              <a:endParaRPr lang="en-US" sz="2400" dirty="0">
                <a:solidFill>
                  <a:schemeClr val="tx2"/>
                </a:solidFill>
              </a:endParaRPr>
            </a:p>
          </p:txBody>
        </p:sp>
      </p:grpSp>
      <p:sp>
        <p:nvSpPr>
          <p:cNvPr id="12" name="Rectangle 11">
            <a:extLst>
              <a:ext uri="{FF2B5EF4-FFF2-40B4-BE49-F238E27FC236}">
                <a16:creationId xmlns:a16="http://schemas.microsoft.com/office/drawing/2014/main" id="{0765D2F2-DA98-B3A9-45F3-7076C95B6949}"/>
              </a:ext>
            </a:extLst>
          </p:cNvPr>
          <p:cNvSpPr/>
          <p:nvPr/>
        </p:nvSpPr>
        <p:spPr>
          <a:xfrm>
            <a:off x="10566239" y="7249396"/>
            <a:ext cx="4241880" cy="468116"/>
          </a:xfrm>
          <a:prstGeom prst="rect">
            <a:avLst/>
          </a:prstGeom>
        </p:spPr>
        <p:txBody>
          <a:bodyPr wrap="square">
            <a:spAutoFit/>
          </a:bodyPr>
          <a:lstStyle/>
          <a:p>
            <a:r>
              <a:rPr lang="en-US" sz="2400" dirty="0">
                <a:solidFill>
                  <a:schemeClr val="tx2"/>
                </a:solidFill>
              </a:rPr>
              <a:t>Support the VP of Membership</a:t>
            </a:r>
          </a:p>
        </p:txBody>
      </p:sp>
      <p:pic>
        <p:nvPicPr>
          <p:cNvPr id="13" name="Picture 4">
            <a:extLst>
              <a:ext uri="{FF2B5EF4-FFF2-40B4-BE49-F238E27FC236}">
                <a16:creationId xmlns:a16="http://schemas.microsoft.com/office/drawing/2014/main" id="{80347EFD-1939-EE10-5DAA-BB953E0263FF}"/>
              </a:ext>
            </a:extLst>
          </p:cNvPr>
          <p:cNvPicPr>
            <a:picLocks noChangeAspect="1"/>
          </p:cNvPicPr>
          <p:nvPr/>
        </p:nvPicPr>
        <p:blipFill>
          <a:blip r:embed="rId3">
            <a:alphaModFix amt="5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566" y="6284858"/>
            <a:ext cx="977750" cy="1007046"/>
          </a:xfrm>
          <a:prstGeom prst="rect">
            <a:avLst/>
          </a:prstGeom>
        </p:spPr>
      </p:pic>
    </p:spTree>
    <p:extLst>
      <p:ext uri="{BB962C8B-B14F-4D97-AF65-F5344CB8AC3E}">
        <p14:creationId xmlns:p14="http://schemas.microsoft.com/office/powerpoint/2010/main" val="790740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D581E5FF-11FF-099C-1CA8-40F75353E2E5}"/>
              </a:ext>
            </a:extLst>
          </p:cNvPr>
          <p:cNvGrpSpPr/>
          <p:nvPr/>
        </p:nvGrpSpPr>
        <p:grpSpPr>
          <a:xfrm>
            <a:off x="-97971" y="4762500"/>
            <a:ext cx="18495387" cy="1322447"/>
            <a:chOff x="-2672542" y="-870937"/>
            <a:chExt cx="20238381" cy="1605123"/>
          </a:xfrm>
        </p:grpSpPr>
        <p:sp>
          <p:nvSpPr>
            <p:cNvPr id="3" name="AutoShape 5">
              <a:extLst>
                <a:ext uri="{FF2B5EF4-FFF2-40B4-BE49-F238E27FC236}">
                  <a16:creationId xmlns:a16="http://schemas.microsoft.com/office/drawing/2014/main" id="{FE309B9E-0068-8D7A-497F-5BB844BEF8D3}"/>
                </a:ext>
              </a:extLst>
            </p:cNvPr>
            <p:cNvSpPr/>
            <p:nvPr/>
          </p:nvSpPr>
          <p:spPr>
            <a:xfrm>
              <a:off x="-104963" y="721487"/>
              <a:ext cx="14686317" cy="12699"/>
            </a:xfrm>
            <a:prstGeom prst="rect">
              <a:avLst/>
            </a:prstGeom>
            <a:solidFill>
              <a:srgbClr val="0C0804"/>
            </a:solidFill>
          </p:spPr>
          <p:txBody>
            <a:bodyPr/>
            <a:lstStyle/>
            <a:p>
              <a:endParaRPr lang="en-US"/>
            </a:p>
          </p:txBody>
        </p:sp>
        <p:sp>
          <p:nvSpPr>
            <p:cNvPr id="4" name="TextBox 6">
              <a:extLst>
                <a:ext uri="{FF2B5EF4-FFF2-40B4-BE49-F238E27FC236}">
                  <a16:creationId xmlns:a16="http://schemas.microsoft.com/office/drawing/2014/main" id="{A95473FE-6A6C-6BED-DE6F-A46DD7F4D7FE}"/>
                </a:ext>
              </a:extLst>
            </p:cNvPr>
            <p:cNvSpPr txBox="1"/>
            <p:nvPr/>
          </p:nvSpPr>
          <p:spPr>
            <a:xfrm>
              <a:off x="-2672542" y="-870937"/>
              <a:ext cx="20238381" cy="985588"/>
            </a:xfrm>
            <a:prstGeom prst="rect">
              <a:avLst/>
            </a:prstGeom>
          </p:spPr>
          <p:txBody>
            <a:bodyPr wrap="square" lIns="0" tIns="0" rIns="0" bIns="0" rtlCol="0" anchor="t">
              <a:spAutoFit/>
            </a:bodyPr>
            <a:lstStyle/>
            <a:p>
              <a:pPr algn="ctr">
                <a:lnSpc>
                  <a:spcPts val="6050"/>
                </a:lnSpc>
              </a:pPr>
              <a:r>
                <a:rPr lang="en-US" sz="7200" dirty="0">
                  <a:solidFill>
                    <a:schemeClr val="tx2"/>
                  </a:solidFill>
                  <a:latin typeface="Clear Sans Regular Bold"/>
                  <a:cs typeface="Clear Sans Regular Bold"/>
                </a:rPr>
                <a:t>MEANINGFUL MEMBERSHIP PRACTICES</a:t>
              </a:r>
              <a:endParaRPr lang="en-US" sz="7200" dirty="0">
                <a:solidFill>
                  <a:schemeClr val="tx2"/>
                </a:solidFill>
                <a:latin typeface="Clear Sans Regular Bold"/>
              </a:endParaRPr>
            </a:p>
          </p:txBody>
        </p:sp>
      </p:grpSp>
    </p:spTree>
    <p:extLst>
      <p:ext uri="{BB962C8B-B14F-4D97-AF65-F5344CB8AC3E}">
        <p14:creationId xmlns:p14="http://schemas.microsoft.com/office/powerpoint/2010/main" val="2092641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83D9ECD3-5E34-C68C-F77A-EDF31A09C8BA}"/>
              </a:ext>
            </a:extLst>
          </p:cNvPr>
          <p:cNvGrpSpPr/>
          <p:nvPr/>
        </p:nvGrpSpPr>
        <p:grpSpPr>
          <a:xfrm>
            <a:off x="1983375" y="927346"/>
            <a:ext cx="13864050" cy="1045731"/>
            <a:chOff x="-2552296" y="1351980"/>
            <a:chExt cx="18485400" cy="1394345"/>
          </a:xfrm>
        </p:grpSpPr>
        <p:sp>
          <p:nvSpPr>
            <p:cNvPr id="3" name="AutoShape 4">
              <a:extLst>
                <a:ext uri="{FF2B5EF4-FFF2-40B4-BE49-F238E27FC236}">
                  <a16:creationId xmlns:a16="http://schemas.microsoft.com/office/drawing/2014/main" id="{9490D852-BAA1-63EF-BA2F-37F040EC5F39}"/>
                </a:ext>
              </a:extLst>
            </p:cNvPr>
            <p:cNvSpPr/>
            <p:nvPr/>
          </p:nvSpPr>
          <p:spPr>
            <a:xfrm>
              <a:off x="-2248879" y="2733606"/>
              <a:ext cx="17898730" cy="12719"/>
            </a:xfrm>
            <a:prstGeom prst="rect">
              <a:avLst/>
            </a:prstGeom>
            <a:solidFill>
              <a:srgbClr val="11B3EB"/>
            </a:solidFill>
          </p:spPr>
          <p:txBody>
            <a:bodyPr/>
            <a:lstStyle/>
            <a:p>
              <a:endParaRPr lang="en-US"/>
            </a:p>
          </p:txBody>
        </p:sp>
        <p:sp>
          <p:nvSpPr>
            <p:cNvPr id="4" name="TextBox 5">
              <a:extLst>
                <a:ext uri="{FF2B5EF4-FFF2-40B4-BE49-F238E27FC236}">
                  <a16:creationId xmlns:a16="http://schemas.microsoft.com/office/drawing/2014/main" id="{1B59DFE7-A0E5-FCB7-03D7-CF09D2EC41E4}"/>
                </a:ext>
              </a:extLst>
            </p:cNvPr>
            <p:cNvSpPr txBox="1"/>
            <p:nvPr/>
          </p:nvSpPr>
          <p:spPr>
            <a:xfrm>
              <a:off x="-2552296" y="1351980"/>
              <a:ext cx="18485400" cy="1231107"/>
            </a:xfrm>
            <a:prstGeom prst="rect">
              <a:avLst/>
            </a:prstGeom>
          </p:spPr>
          <p:txBody>
            <a:bodyPr wrap="square" lIns="0" tIns="0" rIns="0" bIns="0" rtlCol="0" anchor="t">
              <a:spAutoFit/>
            </a:bodyPr>
            <a:lstStyle/>
            <a:p>
              <a:pPr algn="ctr">
                <a:lnSpc>
                  <a:spcPts val="7150"/>
                </a:lnSpc>
                <a:defRPr/>
              </a:pPr>
              <a:r>
                <a:rPr kumimoji="0" lang="en-US" sz="6500" b="0" i="0" u="none" strike="noStrike" kern="1200" cap="none" spc="0" normalizeH="0" baseline="0" noProof="0" dirty="0">
                  <a:ln>
                    <a:noFill/>
                  </a:ln>
                  <a:solidFill>
                    <a:schemeClr val="tx2"/>
                  </a:solidFill>
                  <a:effectLst/>
                  <a:uLnTx/>
                  <a:uFillTx/>
                  <a:latin typeface="Clear Sans Regular Bold"/>
                  <a:ea typeface="+mn-ea"/>
                  <a:cs typeface="+mn-cs"/>
                </a:rPr>
                <a:t> </a:t>
              </a:r>
              <a:r>
                <a:rPr lang="en-US" sz="6500" dirty="0">
                  <a:solidFill>
                    <a:schemeClr val="tx2"/>
                  </a:solidFill>
                  <a:latin typeface="Clear Sans Regular Bold"/>
                </a:rPr>
                <a:t>ENGAGEMENT BEST PRACTICES</a:t>
              </a:r>
              <a:endParaRPr kumimoji="0" lang="en-US" sz="6500" b="0" i="0" u="none" strike="noStrike" kern="1200" cap="none" spc="0" normalizeH="0" baseline="0" noProof="0" dirty="0">
                <a:ln>
                  <a:noFill/>
                </a:ln>
                <a:solidFill>
                  <a:schemeClr val="tx2"/>
                </a:solidFill>
                <a:effectLst/>
                <a:uLnTx/>
                <a:uFillTx/>
                <a:latin typeface="Clear Sans Regular Bold"/>
                <a:ea typeface="+mn-ea"/>
                <a:cs typeface="+mn-cs"/>
              </a:endParaRPr>
            </a:p>
          </p:txBody>
        </p:sp>
      </p:grpSp>
      <p:sp>
        <p:nvSpPr>
          <p:cNvPr id="5" name="TextBox 4">
            <a:extLst>
              <a:ext uri="{FF2B5EF4-FFF2-40B4-BE49-F238E27FC236}">
                <a16:creationId xmlns:a16="http://schemas.microsoft.com/office/drawing/2014/main" id="{B5C7F3B2-021E-4F05-A2E6-A08257B98789}"/>
              </a:ext>
            </a:extLst>
          </p:cNvPr>
          <p:cNvSpPr txBox="1"/>
          <p:nvPr/>
        </p:nvSpPr>
        <p:spPr>
          <a:xfrm>
            <a:off x="685800" y="2198850"/>
            <a:ext cx="16459200"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l" rtl="0">
              <a:buChar char="•"/>
            </a:pPr>
            <a:r>
              <a:rPr lang="en-US" sz="3200" kern="1200" dirty="0">
                <a:solidFill>
                  <a:schemeClr val="tx2"/>
                </a:solidFill>
                <a:latin typeface="Clear Sans Regular Bold"/>
                <a:ea typeface="ＭＳ Ｐゴシック"/>
                <a:cs typeface="Elephant"/>
              </a:rPr>
              <a:t>Form a New Member Committee in charge of welcoming, onboarding and engaging new members</a:t>
            </a:r>
            <a:endParaRPr lang="en-US" sz="2400" dirty="0">
              <a:solidFill>
                <a:schemeClr val="tx2"/>
              </a:solidFill>
            </a:endParaRPr>
          </a:p>
          <a:p>
            <a:pPr marL="457200" indent="-457200" algn="l" rtl="0">
              <a:buFont typeface="Arial" panose="020B0604020202020204" pitchFamily="34" charset="0"/>
              <a:buChar char="•"/>
            </a:pPr>
            <a:endParaRPr lang="en-US" sz="3200" kern="1200" dirty="0">
              <a:solidFill>
                <a:schemeClr val="tx2"/>
              </a:solidFill>
              <a:latin typeface="Clear Sans Regular Bold"/>
              <a:ea typeface="ＭＳ Ｐゴシック"/>
              <a:cs typeface="Elephant"/>
            </a:endParaRPr>
          </a:p>
          <a:p>
            <a:pPr marL="457200" indent="-457200" algn="l" rtl="0">
              <a:buFont typeface="Arial" panose="020B0604020202020204" pitchFamily="34" charset="0"/>
              <a:buChar char="•"/>
            </a:pPr>
            <a:r>
              <a:rPr lang="en-US" sz="3200" kern="1200" dirty="0">
                <a:solidFill>
                  <a:schemeClr val="tx2"/>
                </a:solidFill>
                <a:latin typeface="Clear Sans Regular Bold"/>
                <a:ea typeface="ＭＳ Ｐゴシック"/>
                <a:cs typeface="Elephant"/>
              </a:rPr>
              <a:t>Create an Ambassador or Buddy System</a:t>
            </a:r>
          </a:p>
          <a:p>
            <a:pPr marL="457200" indent="-457200" algn="l" rtl="0">
              <a:buFont typeface="Arial" panose="020B0604020202020204" pitchFamily="34" charset="0"/>
              <a:buChar char="•"/>
            </a:pPr>
            <a:endParaRPr lang="en-US" sz="3200" kern="1200" dirty="0">
              <a:solidFill>
                <a:schemeClr val="tx2"/>
              </a:solidFill>
              <a:latin typeface="Clear Sans Regular Bold"/>
              <a:ea typeface="ＭＳ Ｐゴシック"/>
              <a:cs typeface="Elephant"/>
            </a:endParaRPr>
          </a:p>
          <a:p>
            <a:pPr marL="457200" indent="-457200" algn="l" rtl="0">
              <a:buFont typeface="Arial" panose="020B0604020202020204" pitchFamily="34" charset="0"/>
              <a:buChar char="•"/>
            </a:pPr>
            <a:r>
              <a:rPr lang="en-US" sz="3200" kern="1200" dirty="0">
                <a:solidFill>
                  <a:schemeClr val="tx2"/>
                </a:solidFill>
                <a:latin typeface="Clear Sans Regular Bold"/>
                <a:ea typeface="ＭＳ Ｐゴシック"/>
                <a:cs typeface="Elephant"/>
              </a:rPr>
              <a:t>Send a handwritten welcome note to new members from the president/board</a:t>
            </a:r>
          </a:p>
          <a:p>
            <a:pPr marL="457200" indent="-457200" algn="l" rtl="0">
              <a:buFont typeface="Arial" panose="020B0604020202020204" pitchFamily="34" charset="0"/>
              <a:buChar char="•"/>
            </a:pPr>
            <a:endParaRPr lang="en-US" sz="3200" kern="1200" dirty="0">
              <a:solidFill>
                <a:schemeClr val="tx2"/>
              </a:solidFill>
              <a:latin typeface="Clear Sans Regular Bold"/>
              <a:ea typeface="ＭＳ Ｐゴシック"/>
              <a:cs typeface="Elephant"/>
            </a:endParaRPr>
          </a:p>
          <a:p>
            <a:pPr marL="457200" indent="-457200" algn="l" rtl="0">
              <a:buFont typeface="Arial" panose="020B0604020202020204" pitchFamily="34" charset="0"/>
              <a:buChar char="•"/>
            </a:pPr>
            <a:r>
              <a:rPr lang="en-US" sz="3200" kern="1200" dirty="0">
                <a:solidFill>
                  <a:schemeClr val="tx2"/>
                </a:solidFill>
                <a:latin typeface="Clear Sans Regular Bold"/>
                <a:ea typeface="ＭＳ Ｐゴシック"/>
                <a:cs typeface="Elephant"/>
              </a:rPr>
              <a:t>Offer a new member orientation or social gathering at each event</a:t>
            </a:r>
          </a:p>
          <a:p>
            <a:pPr marL="457200" indent="-457200" algn="l" rtl="0">
              <a:buFont typeface="Arial" panose="020B0604020202020204" pitchFamily="34" charset="0"/>
              <a:buChar char="•"/>
            </a:pPr>
            <a:endParaRPr lang="en-US" sz="3200" kern="1200" dirty="0">
              <a:solidFill>
                <a:schemeClr val="tx2"/>
              </a:solidFill>
              <a:latin typeface="Clear Sans Regular Bold"/>
              <a:ea typeface="ＭＳ Ｐゴシック"/>
              <a:cs typeface="Elephant"/>
            </a:endParaRPr>
          </a:p>
          <a:p>
            <a:pPr marL="457200" indent="-457200" algn="l" rtl="0">
              <a:buFont typeface="Arial" panose="020B0604020202020204" pitchFamily="34" charset="0"/>
              <a:buChar char="•"/>
            </a:pPr>
            <a:r>
              <a:rPr lang="en-US" sz="3200" kern="1200" dirty="0">
                <a:solidFill>
                  <a:schemeClr val="tx2"/>
                </a:solidFill>
                <a:latin typeface="Clear Sans Regular Bold"/>
                <a:ea typeface="ＭＳ Ｐゴシック"/>
                <a:cs typeface="Elephant"/>
              </a:rPr>
              <a:t>Connect with new members by phone or email to understand why they joined MPI and what they hope to get out of membership</a:t>
            </a:r>
          </a:p>
          <a:p>
            <a:pPr marL="457200" indent="-457200" algn="l" rtl="0">
              <a:buFont typeface="Arial" panose="020B0604020202020204" pitchFamily="34" charset="0"/>
              <a:buChar char="•"/>
            </a:pPr>
            <a:endParaRPr lang="en-US" sz="3200" kern="1200" dirty="0">
              <a:solidFill>
                <a:schemeClr val="tx2"/>
              </a:solidFill>
              <a:latin typeface="Clear Sans Regular Bold"/>
              <a:ea typeface="ＭＳ Ｐゴシック"/>
              <a:cs typeface="Elephant"/>
            </a:endParaRPr>
          </a:p>
          <a:p>
            <a:pPr marL="457200" indent="-457200" algn="l" rtl="0">
              <a:buFont typeface="Arial" panose="020B0604020202020204" pitchFamily="34" charset="0"/>
              <a:buChar char="•"/>
            </a:pPr>
            <a:r>
              <a:rPr lang="en-US" sz="3200" kern="1200" dirty="0">
                <a:solidFill>
                  <a:schemeClr val="tx2"/>
                </a:solidFill>
                <a:latin typeface="Clear Sans Regular Bold"/>
                <a:ea typeface="ＭＳ Ｐゴシック"/>
                <a:cs typeface="Elephant"/>
              </a:rPr>
              <a:t>Check in on a quarterly and 6-month basis to see how they’re doing</a:t>
            </a:r>
            <a:endParaRPr lang="en-US" sz="2400" dirty="0">
              <a:solidFill>
                <a:schemeClr val="tx2"/>
              </a:solidFill>
              <a:latin typeface="Clear Sans Regular Bold"/>
              <a:cs typeface="Clear Sans Regular Bold"/>
            </a:endParaRPr>
          </a:p>
        </p:txBody>
      </p:sp>
    </p:spTree>
    <p:extLst>
      <p:ext uri="{BB962C8B-B14F-4D97-AF65-F5344CB8AC3E}">
        <p14:creationId xmlns:p14="http://schemas.microsoft.com/office/powerpoint/2010/main" val="462538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9107A91A-8575-2592-D9F6-7803E70E3A37}"/>
              </a:ext>
            </a:extLst>
          </p:cNvPr>
          <p:cNvGrpSpPr/>
          <p:nvPr/>
        </p:nvGrpSpPr>
        <p:grpSpPr>
          <a:xfrm>
            <a:off x="1071150" y="881006"/>
            <a:ext cx="15703624" cy="1092071"/>
            <a:chOff x="-3768596" y="1290192"/>
            <a:chExt cx="20938165" cy="1456133"/>
          </a:xfrm>
        </p:grpSpPr>
        <p:sp>
          <p:nvSpPr>
            <p:cNvPr id="3" name="AutoShape 4">
              <a:extLst>
                <a:ext uri="{FF2B5EF4-FFF2-40B4-BE49-F238E27FC236}">
                  <a16:creationId xmlns:a16="http://schemas.microsoft.com/office/drawing/2014/main" id="{DF7A8EFF-9825-52C2-FC0B-25B07BAB7FF9}"/>
                </a:ext>
              </a:extLst>
            </p:cNvPr>
            <p:cNvSpPr/>
            <p:nvPr/>
          </p:nvSpPr>
          <p:spPr>
            <a:xfrm>
              <a:off x="-2248879" y="2733606"/>
              <a:ext cx="17898730" cy="12719"/>
            </a:xfrm>
            <a:prstGeom prst="rect">
              <a:avLst/>
            </a:prstGeom>
            <a:solidFill>
              <a:srgbClr val="11B3EB"/>
            </a:solidFill>
          </p:spPr>
          <p:txBody>
            <a:bodyPr/>
            <a:lstStyle/>
            <a:p>
              <a:endParaRPr lang="en-US"/>
            </a:p>
          </p:txBody>
        </p:sp>
        <p:sp>
          <p:nvSpPr>
            <p:cNvPr id="4" name="TextBox 5">
              <a:extLst>
                <a:ext uri="{FF2B5EF4-FFF2-40B4-BE49-F238E27FC236}">
                  <a16:creationId xmlns:a16="http://schemas.microsoft.com/office/drawing/2014/main" id="{F47649F4-742A-163A-743F-C7C9C2CF57F3}"/>
                </a:ext>
              </a:extLst>
            </p:cNvPr>
            <p:cNvSpPr txBox="1"/>
            <p:nvPr/>
          </p:nvSpPr>
          <p:spPr>
            <a:xfrm>
              <a:off x="-3768596" y="1290192"/>
              <a:ext cx="20938165" cy="1231107"/>
            </a:xfrm>
            <a:prstGeom prst="rect">
              <a:avLst/>
            </a:prstGeom>
          </p:spPr>
          <p:txBody>
            <a:bodyPr wrap="square" lIns="0" tIns="0" rIns="0" bIns="0" rtlCol="0" anchor="t">
              <a:spAutoFit/>
            </a:bodyPr>
            <a:lstStyle/>
            <a:p>
              <a:pPr algn="ctr">
                <a:lnSpc>
                  <a:spcPts val="7150"/>
                </a:lnSpc>
                <a:defRPr/>
              </a:pPr>
              <a:r>
                <a:rPr kumimoji="0" lang="en-US" sz="6500" b="0" i="0" u="none" strike="noStrike" kern="1200" cap="none" spc="0" normalizeH="0" baseline="0" noProof="0" dirty="0">
                  <a:ln>
                    <a:noFill/>
                  </a:ln>
                  <a:solidFill>
                    <a:schemeClr val="tx2"/>
                  </a:solidFill>
                  <a:effectLst/>
                  <a:uLnTx/>
                  <a:uFillTx/>
                  <a:latin typeface="Clear Sans Regular Bold"/>
                  <a:ea typeface="+mn-ea"/>
                  <a:cs typeface="+mn-cs"/>
                </a:rPr>
                <a:t> </a:t>
              </a:r>
              <a:r>
                <a:rPr lang="en-US" sz="6500" dirty="0">
                  <a:solidFill>
                    <a:schemeClr val="tx2"/>
                  </a:solidFill>
                  <a:latin typeface="Clear Sans Regular Bold"/>
                </a:rPr>
                <a:t>ENGAGEMENT BEST PRACTICES</a:t>
              </a:r>
              <a:endParaRPr kumimoji="0" lang="en-US" sz="6500" b="0" i="0" u="none" strike="noStrike" kern="1200" cap="none" spc="0" normalizeH="0" baseline="0" noProof="0" dirty="0">
                <a:ln>
                  <a:noFill/>
                </a:ln>
                <a:solidFill>
                  <a:schemeClr val="tx2"/>
                </a:solidFill>
                <a:effectLst/>
                <a:uLnTx/>
                <a:uFillTx/>
                <a:latin typeface="Clear Sans Regular Bold"/>
                <a:ea typeface="+mn-ea"/>
                <a:cs typeface="+mn-cs"/>
              </a:endParaRPr>
            </a:p>
          </p:txBody>
        </p:sp>
      </p:grpSp>
      <p:sp>
        <p:nvSpPr>
          <p:cNvPr id="5" name="TextBox 4">
            <a:extLst>
              <a:ext uri="{FF2B5EF4-FFF2-40B4-BE49-F238E27FC236}">
                <a16:creationId xmlns:a16="http://schemas.microsoft.com/office/drawing/2014/main" id="{D5D7A309-B5AB-FE72-510E-E813A83AC301}"/>
              </a:ext>
            </a:extLst>
          </p:cNvPr>
          <p:cNvSpPr txBox="1"/>
          <p:nvPr/>
        </p:nvSpPr>
        <p:spPr>
          <a:xfrm>
            <a:off x="1743997" y="2573593"/>
            <a:ext cx="9379972"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600" dirty="0">
                <a:solidFill>
                  <a:schemeClr val="tx2"/>
                </a:solidFill>
                <a:latin typeface="Clear Sans Regular Bold"/>
                <a:ea typeface="+mn-lt"/>
                <a:cs typeface="+mn-lt"/>
              </a:rPr>
              <a:t>Assign board/committee members and new members to each table.</a:t>
            </a:r>
            <a:endParaRPr lang="en-US" sz="3600" dirty="0">
              <a:solidFill>
                <a:schemeClr val="tx2"/>
              </a:solidFill>
              <a:latin typeface="Clear Sans Regular Bold"/>
              <a:cs typeface="Clear Sans Regular Bold"/>
            </a:endParaRPr>
          </a:p>
          <a:p>
            <a:pPr marL="571500" indent="-571500">
              <a:buFont typeface="Arial"/>
              <a:buChar char="•"/>
            </a:pPr>
            <a:r>
              <a:rPr lang="en-US" sz="3600" dirty="0">
                <a:solidFill>
                  <a:schemeClr val="tx2"/>
                </a:solidFill>
                <a:latin typeface="Clear Sans Regular Bold"/>
                <a:ea typeface="+mn-lt"/>
                <a:cs typeface="+mn-lt"/>
              </a:rPr>
              <a:t>Showcase volunteer opportunities</a:t>
            </a:r>
            <a:endParaRPr lang="en-US" sz="3600" dirty="0">
              <a:solidFill>
                <a:schemeClr val="tx2"/>
              </a:solidFill>
              <a:latin typeface="Clear Sans Regular Bold"/>
              <a:cs typeface="Clear Sans Regular Bold"/>
            </a:endParaRPr>
          </a:p>
          <a:p>
            <a:pPr marL="571500" indent="-571500">
              <a:buFont typeface="Arial"/>
              <a:buChar char="•"/>
            </a:pPr>
            <a:r>
              <a:rPr lang="en-US" sz="3600" dirty="0">
                <a:solidFill>
                  <a:schemeClr val="tx2"/>
                </a:solidFill>
                <a:latin typeface="Clear Sans Regular Bold"/>
                <a:ea typeface="+mn-lt"/>
                <a:cs typeface="+mn-lt"/>
              </a:rPr>
              <a:t>Reward &amp; recognize members who have recruited the most members.</a:t>
            </a:r>
            <a:endParaRPr lang="en-US" sz="3600" dirty="0">
              <a:solidFill>
                <a:schemeClr val="tx2"/>
              </a:solidFill>
              <a:latin typeface="Clear Sans Regular Bold"/>
              <a:cs typeface="Clear Sans Regular Bold"/>
            </a:endParaRPr>
          </a:p>
          <a:p>
            <a:pPr marL="571500" indent="-571500">
              <a:buFont typeface="Arial"/>
              <a:buChar char="•"/>
            </a:pPr>
            <a:r>
              <a:rPr lang="en-US" sz="3600" dirty="0">
                <a:solidFill>
                  <a:schemeClr val="tx2"/>
                </a:solidFill>
                <a:latin typeface="Clear Sans Regular Bold"/>
                <a:ea typeface="+mn-lt"/>
                <a:cs typeface="+mn-lt"/>
              </a:rPr>
              <a:t>Recognize new members during event &amp; in  post-event recap.</a:t>
            </a:r>
            <a:endParaRPr lang="en-US" sz="3600" dirty="0">
              <a:solidFill>
                <a:schemeClr val="tx2"/>
              </a:solidFill>
              <a:latin typeface="Clear Sans Regular Bold"/>
              <a:cs typeface="Clear Sans Regular Bold"/>
            </a:endParaRPr>
          </a:p>
          <a:p>
            <a:pPr marL="571500" indent="-571500">
              <a:buFont typeface="Arial"/>
              <a:buChar char="•"/>
            </a:pPr>
            <a:r>
              <a:rPr lang="en-US" sz="3600" dirty="0">
                <a:solidFill>
                  <a:schemeClr val="tx2"/>
                </a:solidFill>
                <a:latin typeface="Clear Sans Regular Bold"/>
                <a:ea typeface="+mn-lt"/>
                <a:cs typeface="+mn-lt"/>
              </a:rPr>
              <a:t>Send handwritten thank-you notes to newbies for attending.</a:t>
            </a:r>
            <a:endParaRPr lang="en-US" sz="3600" dirty="0">
              <a:solidFill>
                <a:schemeClr val="tx2"/>
              </a:solidFill>
              <a:latin typeface="Clear Sans Regular Bold"/>
              <a:cs typeface="Clear Sans Regular Bold"/>
            </a:endParaRPr>
          </a:p>
          <a:p>
            <a:pPr marL="571500" indent="-571500">
              <a:buFont typeface="Arial"/>
              <a:buChar char="•"/>
            </a:pPr>
            <a:r>
              <a:rPr lang="en-US" sz="3600" dirty="0">
                <a:solidFill>
                  <a:schemeClr val="tx2"/>
                </a:solidFill>
                <a:latin typeface="Clear Sans Regular Bold"/>
                <a:ea typeface="+mn-lt"/>
                <a:cs typeface="+mn-lt"/>
              </a:rPr>
              <a:t>Feature new members in newsletter, social media &amp;/or website</a:t>
            </a:r>
            <a:endParaRPr lang="en-US" sz="3600" dirty="0">
              <a:solidFill>
                <a:schemeClr val="tx2"/>
              </a:solidFill>
              <a:latin typeface="Clear Sans Regular Bold"/>
              <a:cs typeface="Clear Sans Regular Bold"/>
            </a:endParaRPr>
          </a:p>
          <a:p>
            <a:endParaRPr lang="en-US" sz="3600" dirty="0">
              <a:solidFill>
                <a:schemeClr val="tx2"/>
              </a:solidFill>
              <a:latin typeface="Clear Sans Regular Bold"/>
              <a:cs typeface="Calibri"/>
            </a:endParaRPr>
          </a:p>
        </p:txBody>
      </p:sp>
      <p:pic>
        <p:nvPicPr>
          <p:cNvPr id="6" name="Picture 5">
            <a:extLst>
              <a:ext uri="{FF2B5EF4-FFF2-40B4-BE49-F238E27FC236}">
                <a16:creationId xmlns:a16="http://schemas.microsoft.com/office/drawing/2014/main" id="{681EE29E-8D62-BE09-A632-47591573C0D3}"/>
              </a:ext>
            </a:extLst>
          </p:cNvPr>
          <p:cNvPicPr>
            <a:picLocks noChangeAspect="1"/>
          </p:cNvPicPr>
          <p:nvPr/>
        </p:nvPicPr>
        <p:blipFill>
          <a:blip r:embed="rId3"/>
          <a:stretch>
            <a:fillRect/>
          </a:stretch>
        </p:blipFill>
        <p:spPr>
          <a:xfrm>
            <a:off x="11123969" y="2779073"/>
            <a:ext cx="5767316" cy="5358848"/>
          </a:xfrm>
          <a:prstGeom prst="rect">
            <a:avLst/>
          </a:prstGeom>
        </p:spPr>
      </p:pic>
    </p:spTree>
    <p:extLst>
      <p:ext uri="{BB962C8B-B14F-4D97-AF65-F5344CB8AC3E}">
        <p14:creationId xmlns:p14="http://schemas.microsoft.com/office/powerpoint/2010/main" val="776899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D581E5FF-11FF-099C-1CA8-40F75353E2E5}"/>
              </a:ext>
            </a:extLst>
          </p:cNvPr>
          <p:cNvGrpSpPr/>
          <p:nvPr/>
        </p:nvGrpSpPr>
        <p:grpSpPr>
          <a:xfrm>
            <a:off x="2248480" y="3848100"/>
            <a:ext cx="18837707" cy="2236847"/>
            <a:chOff x="-104963" y="-1980792"/>
            <a:chExt cx="20612961" cy="2714978"/>
          </a:xfrm>
        </p:grpSpPr>
        <p:sp>
          <p:nvSpPr>
            <p:cNvPr id="3" name="AutoShape 5">
              <a:extLst>
                <a:ext uri="{FF2B5EF4-FFF2-40B4-BE49-F238E27FC236}">
                  <a16:creationId xmlns:a16="http://schemas.microsoft.com/office/drawing/2014/main" id="{FE309B9E-0068-8D7A-497F-5BB844BEF8D3}"/>
                </a:ext>
              </a:extLst>
            </p:cNvPr>
            <p:cNvSpPr/>
            <p:nvPr/>
          </p:nvSpPr>
          <p:spPr>
            <a:xfrm>
              <a:off x="-104963" y="721487"/>
              <a:ext cx="14686317" cy="12699"/>
            </a:xfrm>
            <a:prstGeom prst="rect">
              <a:avLst/>
            </a:prstGeom>
            <a:solidFill>
              <a:srgbClr val="0C0804"/>
            </a:solidFill>
          </p:spPr>
          <p:txBody>
            <a:bodyPr/>
            <a:lstStyle/>
            <a:p>
              <a:endParaRPr lang="en-US"/>
            </a:p>
          </p:txBody>
        </p:sp>
        <p:sp>
          <p:nvSpPr>
            <p:cNvPr id="4" name="TextBox 6">
              <a:extLst>
                <a:ext uri="{FF2B5EF4-FFF2-40B4-BE49-F238E27FC236}">
                  <a16:creationId xmlns:a16="http://schemas.microsoft.com/office/drawing/2014/main" id="{A95473FE-6A6C-6BED-DE6F-A46DD7F4D7FE}"/>
                </a:ext>
              </a:extLst>
            </p:cNvPr>
            <p:cNvSpPr txBox="1"/>
            <p:nvPr/>
          </p:nvSpPr>
          <p:spPr>
            <a:xfrm>
              <a:off x="269617" y="-1980792"/>
              <a:ext cx="20238381" cy="2303647"/>
            </a:xfrm>
            <a:prstGeom prst="rect">
              <a:avLst/>
            </a:prstGeom>
          </p:spPr>
          <p:txBody>
            <a:bodyPr wrap="square" lIns="0" tIns="0" rIns="0" bIns="0" rtlCol="0" anchor="t">
              <a:spAutoFit/>
            </a:bodyPr>
            <a:lstStyle/>
            <a:p>
              <a:pPr>
                <a:lnSpc>
                  <a:spcPts val="7403"/>
                </a:lnSpc>
              </a:pPr>
              <a:r>
                <a:rPr lang="en-US" sz="7200" b="1" dirty="0"/>
                <a:t>MPI Global </a:t>
              </a:r>
            </a:p>
            <a:p>
              <a:pPr>
                <a:lnSpc>
                  <a:spcPts val="7403"/>
                </a:lnSpc>
              </a:pPr>
              <a:r>
                <a:rPr lang="en-US" sz="7200" b="1" dirty="0"/>
                <a:t>Membership Team Overview</a:t>
              </a:r>
              <a:endParaRPr lang="en-US" sz="7200" b="1" dirty="0">
                <a:latin typeface="Clear Sans Regular Bold"/>
              </a:endParaRPr>
            </a:p>
          </p:txBody>
        </p:sp>
      </p:grpSp>
    </p:spTree>
    <p:extLst>
      <p:ext uri="{BB962C8B-B14F-4D97-AF65-F5344CB8AC3E}">
        <p14:creationId xmlns:p14="http://schemas.microsoft.com/office/powerpoint/2010/main" val="590400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FBEDC276-424E-B5EE-A095-082045E2CAFB}"/>
              </a:ext>
            </a:extLst>
          </p:cNvPr>
          <p:cNvGrpSpPr/>
          <p:nvPr/>
        </p:nvGrpSpPr>
        <p:grpSpPr>
          <a:xfrm>
            <a:off x="1008805" y="637683"/>
            <a:ext cx="15703624" cy="923330"/>
            <a:chOff x="-3768596" y="356128"/>
            <a:chExt cx="20938165" cy="1231106"/>
          </a:xfrm>
        </p:grpSpPr>
        <p:sp>
          <p:nvSpPr>
            <p:cNvPr id="3" name="AutoShape 4">
              <a:extLst>
                <a:ext uri="{FF2B5EF4-FFF2-40B4-BE49-F238E27FC236}">
                  <a16:creationId xmlns:a16="http://schemas.microsoft.com/office/drawing/2014/main" id="{68F6564F-2F28-4257-BC4A-987B72956467}"/>
                </a:ext>
              </a:extLst>
            </p:cNvPr>
            <p:cNvSpPr/>
            <p:nvPr/>
          </p:nvSpPr>
          <p:spPr>
            <a:xfrm>
              <a:off x="-2248879" y="1553736"/>
              <a:ext cx="17898730" cy="12719"/>
            </a:xfrm>
            <a:prstGeom prst="rect">
              <a:avLst/>
            </a:prstGeom>
            <a:solidFill>
              <a:srgbClr val="11B3EB"/>
            </a:solidFill>
          </p:spPr>
          <p:txBody>
            <a:bodyPr/>
            <a:lstStyle/>
            <a:p>
              <a:endParaRPr lang="en-US"/>
            </a:p>
          </p:txBody>
        </p:sp>
        <p:sp>
          <p:nvSpPr>
            <p:cNvPr id="4" name="TextBox 5">
              <a:extLst>
                <a:ext uri="{FF2B5EF4-FFF2-40B4-BE49-F238E27FC236}">
                  <a16:creationId xmlns:a16="http://schemas.microsoft.com/office/drawing/2014/main" id="{1443E01A-B2D8-BD8E-D61C-9F7E93E41C0C}"/>
                </a:ext>
              </a:extLst>
            </p:cNvPr>
            <p:cNvSpPr txBox="1"/>
            <p:nvPr/>
          </p:nvSpPr>
          <p:spPr>
            <a:xfrm>
              <a:off x="-3768596" y="356128"/>
              <a:ext cx="20938165"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7150"/>
                </a:lnSpc>
                <a:spcBef>
                  <a:spcPts val="0"/>
                </a:spcBef>
                <a:spcAft>
                  <a:spcPts val="0"/>
                </a:spcAft>
                <a:buClrTx/>
                <a:buSzTx/>
                <a:buFontTx/>
                <a:buNone/>
                <a:tabLst/>
                <a:defRPr/>
              </a:pPr>
              <a:r>
                <a:rPr kumimoji="0" lang="en-US" sz="6500" b="0" i="0" u="none" strike="noStrike" kern="1200" cap="none" spc="0" normalizeH="0" baseline="0" noProof="0" dirty="0">
                  <a:ln>
                    <a:noFill/>
                  </a:ln>
                  <a:solidFill>
                    <a:schemeClr val="tx2"/>
                  </a:solidFill>
                  <a:effectLst/>
                  <a:uLnTx/>
                  <a:uFillTx/>
                  <a:latin typeface="Clear Sans Regular Bold"/>
                  <a:ea typeface="+mn-ea"/>
                  <a:cs typeface="+mn-cs"/>
                </a:rPr>
                <a:t>MEMBER RECRUITMENT</a:t>
              </a:r>
            </a:p>
          </p:txBody>
        </p:sp>
      </p:grpSp>
      <p:sp>
        <p:nvSpPr>
          <p:cNvPr id="5" name="Rectangle 4">
            <a:extLst>
              <a:ext uri="{FF2B5EF4-FFF2-40B4-BE49-F238E27FC236}">
                <a16:creationId xmlns:a16="http://schemas.microsoft.com/office/drawing/2014/main" id="{502F25AC-0E08-F2B3-4889-99242E4D320E}"/>
              </a:ext>
            </a:extLst>
          </p:cNvPr>
          <p:cNvSpPr/>
          <p:nvPr/>
        </p:nvSpPr>
        <p:spPr>
          <a:xfrm>
            <a:off x="270911" y="1691187"/>
            <a:ext cx="17068800" cy="584775"/>
          </a:xfrm>
          <a:prstGeom prst="rect">
            <a:avLst/>
          </a:prstGeom>
        </p:spPr>
        <p:txBody>
          <a:bodyPr wrap="square" lIns="91440" tIns="45720" rIns="91440" bIns="45720" anchor="t">
            <a:spAutoFit/>
          </a:bodyPr>
          <a:lstStyle/>
          <a:p>
            <a:pPr algn="ctr" fontAlgn="base"/>
            <a:r>
              <a:rPr lang="en-US" sz="3200" b="1" i="0" dirty="0">
                <a:solidFill>
                  <a:schemeClr val="tx2"/>
                </a:solidFill>
                <a:effectLst/>
                <a:latin typeface="Clear Sans Regular Bold"/>
                <a:cs typeface="Clear Sans Regular Bold"/>
              </a:rPr>
              <a:t>MORE MEMBERS = MORE REBATES = MORE $ FOR YOUR CHAPTER</a:t>
            </a:r>
          </a:p>
        </p:txBody>
      </p:sp>
      <p:sp>
        <p:nvSpPr>
          <p:cNvPr id="6" name="Rectangle 5">
            <a:extLst>
              <a:ext uri="{FF2B5EF4-FFF2-40B4-BE49-F238E27FC236}">
                <a16:creationId xmlns:a16="http://schemas.microsoft.com/office/drawing/2014/main" id="{A70A35CE-74D8-D47A-1558-E0DEBEDC7408}"/>
              </a:ext>
            </a:extLst>
          </p:cNvPr>
          <p:cNvSpPr/>
          <p:nvPr/>
        </p:nvSpPr>
        <p:spPr>
          <a:xfrm>
            <a:off x="1018936" y="2714878"/>
            <a:ext cx="17068800" cy="6986528"/>
          </a:xfrm>
          <a:prstGeom prst="rect">
            <a:avLst/>
          </a:prstGeom>
        </p:spPr>
        <p:txBody>
          <a:bodyPr wrap="square" lIns="91440" tIns="45720" rIns="91440" bIns="45720" anchor="ctr">
            <a:spAutoFit/>
          </a:bodyPr>
          <a:lstStyle/>
          <a:p>
            <a:pPr fontAlgn="base"/>
            <a:r>
              <a:rPr lang="en-US" sz="3200" i="0" dirty="0">
                <a:solidFill>
                  <a:schemeClr val="tx2"/>
                </a:solidFill>
                <a:effectLst/>
                <a:latin typeface="Clear Sans Regular Bold"/>
                <a:cs typeface="Clear Sans Regular Bold"/>
              </a:rPr>
              <a:t>WAYS TO ATTRACT NEW MEMBERS –</a:t>
            </a:r>
            <a:r>
              <a:rPr lang="en-US" sz="3200" dirty="0">
                <a:solidFill>
                  <a:schemeClr val="tx2"/>
                </a:solidFill>
                <a:latin typeface="Clear Sans Regular Bold"/>
                <a:cs typeface="Clear Sans Regular Bold"/>
              </a:rPr>
              <a:t> </a:t>
            </a:r>
            <a:endParaRPr lang="en-US" sz="3200" i="0" dirty="0">
              <a:solidFill>
                <a:schemeClr val="tx2"/>
              </a:solidFill>
              <a:effectLst/>
              <a:latin typeface="Clear Sans Regular Bold"/>
              <a:cs typeface="Clear Sans Regular Bold"/>
            </a:endParaRPr>
          </a:p>
          <a:p>
            <a:pPr fontAlgn="base"/>
            <a:endParaRPr lang="en-US" sz="3200" dirty="0">
              <a:solidFill>
                <a:schemeClr val="tx2"/>
              </a:solidFill>
              <a:latin typeface="Clear Sans Regular Bold"/>
              <a:cs typeface="Clear Sans Regular Bold"/>
            </a:endParaRPr>
          </a:p>
          <a:p>
            <a:pPr marL="457200" indent="-457200">
              <a:buFont typeface="Arial" panose="020B0604020202020204" pitchFamily="34" charset="0"/>
              <a:buChar char="•"/>
            </a:pPr>
            <a:r>
              <a:rPr lang="en-US" sz="3200" dirty="0">
                <a:solidFill>
                  <a:schemeClr val="tx2"/>
                </a:solidFill>
                <a:latin typeface="Clear Sans Regular Bold"/>
                <a:cs typeface="Clear Sans Regular Bold"/>
              </a:rPr>
              <a:t>Encourage members to bring guests</a:t>
            </a:r>
            <a:endParaRPr lang="en-US" dirty="0">
              <a:solidFill>
                <a:schemeClr val="tx2"/>
              </a:solidFill>
            </a:endParaRPr>
          </a:p>
          <a:p>
            <a:pPr marL="457200" indent="-457200" fontAlgn="base">
              <a:buFont typeface="Arial" panose="020B0604020202020204" pitchFamily="34" charset="0"/>
              <a:buChar char="•"/>
            </a:pPr>
            <a:r>
              <a:rPr lang="en-US" sz="3200" dirty="0">
                <a:solidFill>
                  <a:schemeClr val="tx2"/>
                </a:solidFill>
                <a:latin typeface="Clear Sans Regular Bold"/>
                <a:cs typeface="Clear Sans Regular Bold"/>
              </a:rPr>
              <a:t>Social media marketing</a:t>
            </a:r>
          </a:p>
          <a:p>
            <a:pPr marL="457200" indent="-457200">
              <a:buFont typeface="Arial" panose="020B0604020202020204" pitchFamily="34" charset="0"/>
              <a:buChar char="•"/>
            </a:pPr>
            <a:r>
              <a:rPr lang="en-US" sz="3200" dirty="0">
                <a:solidFill>
                  <a:schemeClr val="tx2"/>
                </a:solidFill>
                <a:latin typeface="Clear Sans Regular Bold"/>
                <a:cs typeface="Clear Sans Regular Bold"/>
              </a:rPr>
              <a:t>Offer corporate memberships for 5+ members</a:t>
            </a:r>
            <a:endParaRPr lang="en-US" dirty="0">
              <a:solidFill>
                <a:schemeClr val="tx2"/>
              </a:solidFill>
            </a:endParaRPr>
          </a:p>
          <a:p>
            <a:pPr marL="457200" indent="-457200" fontAlgn="base">
              <a:buFont typeface="Arial" panose="020B0604020202020204" pitchFamily="34" charset="0"/>
              <a:buChar char="•"/>
            </a:pPr>
            <a:r>
              <a:rPr lang="en-US" sz="3200" dirty="0">
                <a:solidFill>
                  <a:schemeClr val="tx2"/>
                </a:solidFill>
                <a:latin typeface="Clear Sans Regular Bold"/>
                <a:cs typeface="Clear Sans Regular Bold"/>
              </a:rPr>
              <a:t>Reinstate cancelled members</a:t>
            </a:r>
          </a:p>
          <a:p>
            <a:pPr marL="457200" indent="-457200" fontAlgn="base">
              <a:buFont typeface="Arial" panose="020B0604020202020204" pitchFamily="34" charset="0"/>
              <a:buChar char="•"/>
            </a:pPr>
            <a:r>
              <a:rPr lang="en-US" sz="3200" dirty="0">
                <a:solidFill>
                  <a:schemeClr val="tx2"/>
                </a:solidFill>
                <a:latin typeface="Clear Sans Regular Bold"/>
                <a:cs typeface="Clear Sans Regular Bold"/>
              </a:rPr>
              <a:t>Leverage new member campaigns from MPI Global</a:t>
            </a:r>
          </a:p>
          <a:p>
            <a:pPr marL="457200" indent="-457200" fontAlgn="base">
              <a:buFont typeface="Arial" panose="020B0604020202020204" pitchFamily="34" charset="0"/>
              <a:buChar char="•"/>
            </a:pPr>
            <a:r>
              <a:rPr lang="en-US" sz="3200" dirty="0">
                <a:solidFill>
                  <a:schemeClr val="tx2"/>
                </a:solidFill>
                <a:latin typeface="Clear Sans Regular Bold"/>
                <a:cs typeface="Clear Sans Regular Bold"/>
              </a:rPr>
              <a:t>Promote MPI Foundation scholarships</a:t>
            </a:r>
          </a:p>
          <a:p>
            <a:pPr marL="457200" indent="-457200" fontAlgn="base">
              <a:buFont typeface="Arial" panose="020B0604020202020204" pitchFamily="34" charset="0"/>
              <a:buChar char="•"/>
            </a:pPr>
            <a:r>
              <a:rPr lang="en-US" sz="3200" dirty="0">
                <a:solidFill>
                  <a:schemeClr val="tx2"/>
                </a:solidFill>
                <a:latin typeface="Clear Sans Regular Bold"/>
                <a:cs typeface="Clear Sans Regular Bold"/>
              </a:rPr>
              <a:t>Use your resources from Global –</a:t>
            </a:r>
          </a:p>
          <a:p>
            <a:pPr marL="1371600" lvl="2" indent="-457200" fontAlgn="base">
              <a:buFont typeface="Wingdings"/>
              <a:buChar char="ü"/>
            </a:pPr>
            <a:r>
              <a:rPr lang="en-US" sz="3200" dirty="0">
                <a:solidFill>
                  <a:schemeClr val="tx2"/>
                </a:solidFill>
                <a:latin typeface="Clear Sans Regular Bold"/>
                <a:cs typeface="Clear Sans Regular Bold"/>
              </a:rPr>
              <a:t>CLRP member section</a:t>
            </a:r>
          </a:p>
          <a:p>
            <a:pPr marL="1371600" lvl="2" indent="-457200">
              <a:buFont typeface="Wingdings"/>
              <a:buChar char="ü"/>
            </a:pPr>
            <a:r>
              <a:rPr lang="en-US" sz="3200" dirty="0">
                <a:solidFill>
                  <a:schemeClr val="tx2"/>
                </a:solidFill>
                <a:latin typeface="Clear Sans Regular Bold"/>
                <a:cs typeface="Clear Sans Regular Bold"/>
              </a:rPr>
              <a:t>Refer-a-Friend</a:t>
            </a:r>
            <a:endParaRPr lang="en-US" dirty="0">
              <a:solidFill>
                <a:schemeClr val="tx2"/>
              </a:solidFill>
              <a:latin typeface="Calibri"/>
              <a:cs typeface="Calibri"/>
            </a:endParaRPr>
          </a:p>
          <a:p>
            <a:pPr marL="1371600" lvl="2" indent="-457200">
              <a:buFont typeface="Wingdings"/>
              <a:buChar char="ü"/>
            </a:pPr>
            <a:r>
              <a:rPr lang="en-US" sz="3200" dirty="0">
                <a:solidFill>
                  <a:schemeClr val="tx2"/>
                </a:solidFill>
                <a:latin typeface="Clear Sans Regular Bold"/>
                <a:cs typeface="Clear Sans Regular Bold"/>
              </a:rPr>
              <a:t>Justification Letter to Boss</a:t>
            </a:r>
            <a:endParaRPr lang="en-US" dirty="0">
              <a:solidFill>
                <a:schemeClr val="tx2"/>
              </a:solidFill>
              <a:cs typeface="Calibri"/>
            </a:endParaRPr>
          </a:p>
          <a:p>
            <a:pPr marL="457200" indent="-457200" fontAlgn="base">
              <a:buFont typeface="Arial" panose="020B0604020202020204" pitchFamily="34" charset="0"/>
              <a:buChar char="•"/>
            </a:pPr>
            <a:endParaRPr lang="en-US" sz="3200" dirty="0">
              <a:solidFill>
                <a:schemeClr val="tx2"/>
              </a:solidFill>
              <a:latin typeface="Clear Sans Regular Bold"/>
              <a:cs typeface="Clear Sans Regular Bold"/>
            </a:endParaRPr>
          </a:p>
          <a:p>
            <a:pPr marL="457200" indent="-457200" fontAlgn="base">
              <a:buFont typeface="Arial" panose="020B0604020202020204" pitchFamily="34" charset="0"/>
              <a:buChar char="•"/>
            </a:pPr>
            <a:endParaRPr lang="en-US" sz="3200" i="0" dirty="0">
              <a:solidFill>
                <a:schemeClr val="tx2"/>
              </a:solidFill>
              <a:effectLst/>
              <a:latin typeface="Clear Sans Regular Bold"/>
              <a:cs typeface="Clear Sans Regular Bold"/>
            </a:endParaRPr>
          </a:p>
        </p:txBody>
      </p:sp>
      <p:pic>
        <p:nvPicPr>
          <p:cNvPr id="8" name="Picture 7">
            <a:extLst>
              <a:ext uri="{FF2B5EF4-FFF2-40B4-BE49-F238E27FC236}">
                <a16:creationId xmlns:a16="http://schemas.microsoft.com/office/drawing/2014/main" id="{4DEB7EFC-5D9E-6D6D-2022-8CB465985CE5}"/>
              </a:ext>
            </a:extLst>
          </p:cNvPr>
          <p:cNvPicPr>
            <a:picLocks noChangeAspect="1"/>
          </p:cNvPicPr>
          <p:nvPr/>
        </p:nvPicPr>
        <p:blipFill>
          <a:blip r:embed="rId3"/>
          <a:stretch>
            <a:fillRect/>
          </a:stretch>
        </p:blipFill>
        <p:spPr>
          <a:xfrm>
            <a:off x="11201400" y="3432747"/>
            <a:ext cx="6273328" cy="4267570"/>
          </a:xfrm>
          <a:prstGeom prst="rect">
            <a:avLst/>
          </a:prstGeom>
        </p:spPr>
      </p:pic>
    </p:spTree>
    <p:extLst>
      <p:ext uri="{BB962C8B-B14F-4D97-AF65-F5344CB8AC3E}">
        <p14:creationId xmlns:p14="http://schemas.microsoft.com/office/powerpoint/2010/main" val="2028177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6B4CA8ED-9235-6552-65C0-184C4AD1624C}"/>
              </a:ext>
            </a:extLst>
          </p:cNvPr>
          <p:cNvGrpSpPr/>
          <p:nvPr/>
        </p:nvGrpSpPr>
        <p:grpSpPr>
          <a:xfrm>
            <a:off x="1008805" y="777097"/>
            <a:ext cx="15703624" cy="1008944"/>
            <a:chOff x="-3768596" y="542027"/>
            <a:chExt cx="20938165" cy="1345294"/>
          </a:xfrm>
        </p:grpSpPr>
        <p:sp>
          <p:nvSpPr>
            <p:cNvPr id="3" name="AutoShape 4">
              <a:extLst>
                <a:ext uri="{FF2B5EF4-FFF2-40B4-BE49-F238E27FC236}">
                  <a16:creationId xmlns:a16="http://schemas.microsoft.com/office/drawing/2014/main" id="{78EA0072-6492-A725-52A8-E4B35A6518DD}"/>
                </a:ext>
              </a:extLst>
            </p:cNvPr>
            <p:cNvSpPr/>
            <p:nvPr/>
          </p:nvSpPr>
          <p:spPr>
            <a:xfrm>
              <a:off x="-2248879" y="1874602"/>
              <a:ext cx="17898730" cy="12719"/>
            </a:xfrm>
            <a:prstGeom prst="rect">
              <a:avLst/>
            </a:prstGeom>
            <a:solidFill>
              <a:srgbClr val="11B3EB"/>
            </a:solidFill>
          </p:spPr>
          <p:txBody>
            <a:bodyPr/>
            <a:lstStyle/>
            <a:p>
              <a:endParaRPr lang="en-US"/>
            </a:p>
          </p:txBody>
        </p:sp>
        <p:sp>
          <p:nvSpPr>
            <p:cNvPr id="4" name="TextBox 5">
              <a:extLst>
                <a:ext uri="{FF2B5EF4-FFF2-40B4-BE49-F238E27FC236}">
                  <a16:creationId xmlns:a16="http://schemas.microsoft.com/office/drawing/2014/main" id="{39F93248-20D5-D9B8-B775-15D274C66091}"/>
                </a:ext>
              </a:extLst>
            </p:cNvPr>
            <p:cNvSpPr txBox="1"/>
            <p:nvPr/>
          </p:nvSpPr>
          <p:spPr>
            <a:xfrm>
              <a:off x="-3768596" y="542027"/>
              <a:ext cx="20938165" cy="1231107"/>
            </a:xfrm>
            <a:prstGeom prst="rect">
              <a:avLst/>
            </a:prstGeom>
          </p:spPr>
          <p:txBody>
            <a:bodyPr wrap="square" lIns="0" tIns="0" rIns="0" bIns="0" rtlCol="0" anchor="t">
              <a:spAutoFit/>
            </a:bodyPr>
            <a:lstStyle/>
            <a:p>
              <a:pPr algn="ctr">
                <a:lnSpc>
                  <a:spcPts val="7150"/>
                </a:lnSpc>
                <a:defRPr/>
              </a:pPr>
              <a:r>
                <a:rPr lang="en-US" sz="6500" dirty="0">
                  <a:solidFill>
                    <a:schemeClr val="tx2"/>
                  </a:solidFill>
                  <a:latin typeface="Clear Sans Regular Bold"/>
                </a:rPr>
                <a:t>WHAT IS MEMBERSHIP </a:t>
              </a:r>
              <a:r>
                <a:rPr kumimoji="0" lang="en-US" sz="6500" b="0" i="0" u="none" strike="noStrike" kern="1200" cap="none" spc="0" normalizeH="0" baseline="0" noProof="0" dirty="0">
                  <a:ln>
                    <a:noFill/>
                  </a:ln>
                  <a:solidFill>
                    <a:schemeClr val="tx2"/>
                  </a:solidFill>
                  <a:effectLst/>
                  <a:uLnTx/>
                  <a:uFillTx/>
                  <a:latin typeface="Clear Sans Regular Bold"/>
                  <a:ea typeface="+mn-ea"/>
                  <a:cs typeface="+mn-cs"/>
                </a:rPr>
                <a:t>RETENTION</a:t>
              </a:r>
              <a:r>
                <a:rPr lang="en-US" sz="6500" dirty="0">
                  <a:solidFill>
                    <a:schemeClr val="tx2"/>
                  </a:solidFill>
                  <a:latin typeface="Clear Sans Regular Bold"/>
                </a:rPr>
                <a:t>?</a:t>
              </a:r>
              <a:endParaRPr kumimoji="0" lang="en-US" sz="6500" b="0" i="0" u="none" strike="noStrike" kern="1200" cap="none" spc="0" normalizeH="0" baseline="0" noProof="0" dirty="0">
                <a:ln>
                  <a:noFill/>
                </a:ln>
                <a:solidFill>
                  <a:schemeClr val="tx2"/>
                </a:solidFill>
                <a:effectLst/>
                <a:uLnTx/>
                <a:uFillTx/>
                <a:latin typeface="Clear Sans Regular Bold"/>
                <a:ea typeface="+mn-ea"/>
                <a:cs typeface="+mn-cs"/>
              </a:endParaRPr>
            </a:p>
          </p:txBody>
        </p:sp>
      </p:grpSp>
      <p:sp>
        <p:nvSpPr>
          <p:cNvPr id="5" name="Rectangle 4">
            <a:extLst>
              <a:ext uri="{FF2B5EF4-FFF2-40B4-BE49-F238E27FC236}">
                <a16:creationId xmlns:a16="http://schemas.microsoft.com/office/drawing/2014/main" id="{22513251-7AED-6856-5909-158E3A8458D9}"/>
              </a:ext>
            </a:extLst>
          </p:cNvPr>
          <p:cNvSpPr/>
          <p:nvPr/>
        </p:nvSpPr>
        <p:spPr>
          <a:xfrm>
            <a:off x="680941" y="6884363"/>
            <a:ext cx="17068800" cy="2308324"/>
          </a:xfrm>
          <a:prstGeom prst="rect">
            <a:avLst/>
          </a:prstGeom>
        </p:spPr>
        <p:txBody>
          <a:bodyPr wrap="square" lIns="91440" tIns="45720" rIns="91440" bIns="45720" anchor="ctr">
            <a:spAutoFit/>
          </a:bodyPr>
          <a:lstStyle/>
          <a:p>
            <a:pPr algn="ctr"/>
            <a:r>
              <a:rPr lang="en-US" sz="3600" b="1" dirty="0">
                <a:solidFill>
                  <a:schemeClr val="tx2"/>
                </a:solidFill>
                <a:latin typeface="Clear Sans Regular Bold"/>
                <a:cs typeface="Arial"/>
              </a:rPr>
              <a:t>Member retention </a:t>
            </a:r>
            <a:r>
              <a:rPr lang="en-US" sz="3600" b="1" i="0" dirty="0">
                <a:solidFill>
                  <a:schemeClr val="tx2"/>
                </a:solidFill>
                <a:effectLst/>
                <a:latin typeface="Clear Sans Regular Bold"/>
                <a:cs typeface="Arial"/>
              </a:rPr>
              <a:t>= </a:t>
            </a:r>
            <a:r>
              <a:rPr lang="en-US" sz="3600" b="1" dirty="0">
                <a:solidFill>
                  <a:schemeClr val="tx2"/>
                </a:solidFill>
                <a:latin typeface="Clear Sans Regular Bold"/>
                <a:cs typeface="Arial"/>
              </a:rPr>
              <a:t>Total Current Members</a:t>
            </a:r>
            <a:r>
              <a:rPr lang="en-US" sz="3600" b="1" i="0" dirty="0">
                <a:solidFill>
                  <a:schemeClr val="tx2"/>
                </a:solidFill>
                <a:effectLst/>
                <a:latin typeface="Clear Sans Regular Bold"/>
                <a:cs typeface="Arial"/>
              </a:rPr>
              <a:t>/</a:t>
            </a:r>
            <a:r>
              <a:rPr lang="en-US" sz="3600" b="1" dirty="0">
                <a:solidFill>
                  <a:schemeClr val="tx2"/>
                </a:solidFill>
                <a:latin typeface="Clear Sans Regular Bold"/>
                <a:cs typeface="Arial"/>
              </a:rPr>
              <a:t>Total Previous Members</a:t>
            </a:r>
            <a:endParaRPr lang="en-US" sz="2000" dirty="0">
              <a:solidFill>
                <a:schemeClr val="tx2"/>
              </a:solidFill>
              <a:latin typeface="Clear Sans Regular Bold"/>
              <a:cs typeface="Clear Sans Regular Bold"/>
            </a:endParaRPr>
          </a:p>
          <a:p>
            <a:pPr algn="ctr" fontAlgn="base"/>
            <a:r>
              <a:rPr lang="en-US" sz="3600" b="1" dirty="0">
                <a:solidFill>
                  <a:schemeClr val="tx2"/>
                </a:solidFill>
                <a:latin typeface="Clear Sans Regular Bold"/>
                <a:cs typeface="Arial"/>
              </a:rPr>
              <a:t>(Ex: chapter has 120 members on March 31 last year; </a:t>
            </a:r>
          </a:p>
          <a:p>
            <a:pPr algn="ctr" fontAlgn="base"/>
            <a:r>
              <a:rPr lang="en-US" sz="3600" b="1" dirty="0">
                <a:solidFill>
                  <a:schemeClr val="tx2"/>
                </a:solidFill>
                <a:latin typeface="Clear Sans Regular Bold"/>
                <a:cs typeface="Arial"/>
              </a:rPr>
              <a:t>Of those, 95 are still members on March 31 this year; </a:t>
            </a:r>
          </a:p>
          <a:p>
            <a:pPr algn="ctr" fontAlgn="base"/>
            <a:r>
              <a:rPr lang="en-US" sz="3600" b="1" dirty="0">
                <a:solidFill>
                  <a:schemeClr val="tx2"/>
                </a:solidFill>
                <a:latin typeface="Clear Sans Regular Bold"/>
                <a:cs typeface="Arial"/>
              </a:rPr>
              <a:t>Retention</a:t>
            </a:r>
            <a:r>
              <a:rPr lang="en-US" sz="3600" b="1" i="0" dirty="0">
                <a:solidFill>
                  <a:schemeClr val="tx2"/>
                </a:solidFill>
                <a:effectLst/>
                <a:latin typeface="Clear Sans Regular Bold"/>
                <a:cs typeface="Arial"/>
              </a:rPr>
              <a:t> = 95/120 = 85%</a:t>
            </a:r>
          </a:p>
        </p:txBody>
      </p:sp>
      <p:sp>
        <p:nvSpPr>
          <p:cNvPr id="6" name="Rectangle 5">
            <a:extLst>
              <a:ext uri="{FF2B5EF4-FFF2-40B4-BE49-F238E27FC236}">
                <a16:creationId xmlns:a16="http://schemas.microsoft.com/office/drawing/2014/main" id="{C6076ACD-216E-B427-6E45-D52453FB196E}"/>
              </a:ext>
            </a:extLst>
          </p:cNvPr>
          <p:cNvSpPr/>
          <p:nvPr/>
        </p:nvSpPr>
        <p:spPr>
          <a:xfrm>
            <a:off x="483871" y="2415702"/>
            <a:ext cx="17068800" cy="1077218"/>
          </a:xfrm>
          <a:prstGeom prst="rect">
            <a:avLst/>
          </a:prstGeom>
        </p:spPr>
        <p:txBody>
          <a:bodyPr wrap="square" lIns="91440" tIns="45720" rIns="91440" bIns="45720" anchor="t">
            <a:spAutoFit/>
          </a:bodyPr>
          <a:lstStyle/>
          <a:p>
            <a:pPr algn="ctr"/>
            <a:r>
              <a:rPr lang="en-US" sz="3200" b="1" dirty="0">
                <a:solidFill>
                  <a:schemeClr val="tx2"/>
                </a:solidFill>
                <a:latin typeface="Clear Sans Regular Bold"/>
                <a:cs typeface="Arial"/>
              </a:rPr>
              <a:t>Of the total members who existed on a </a:t>
            </a:r>
            <a:r>
              <a:rPr lang="en-US" sz="3200" b="1" u="sng" dirty="0">
                <a:solidFill>
                  <a:schemeClr val="tx2"/>
                </a:solidFill>
                <a:latin typeface="Clear Sans Regular Bold"/>
                <a:cs typeface="Arial"/>
              </a:rPr>
              <a:t>specific date</a:t>
            </a:r>
            <a:r>
              <a:rPr lang="en-US" sz="3200" b="1" dirty="0">
                <a:solidFill>
                  <a:schemeClr val="tx2"/>
                </a:solidFill>
                <a:latin typeface="Clear Sans Regular Bold"/>
                <a:cs typeface="Arial"/>
              </a:rPr>
              <a:t> 12 months ago, the percentage of those exact people who are still members on the same date 12 months later</a:t>
            </a:r>
          </a:p>
        </p:txBody>
      </p:sp>
      <p:pic>
        <p:nvPicPr>
          <p:cNvPr id="8" name="Picture 7">
            <a:extLst>
              <a:ext uri="{FF2B5EF4-FFF2-40B4-BE49-F238E27FC236}">
                <a16:creationId xmlns:a16="http://schemas.microsoft.com/office/drawing/2014/main" id="{28D2E018-B74C-A82D-FF53-13D8D9EB71A3}"/>
              </a:ext>
            </a:extLst>
          </p:cNvPr>
          <p:cNvPicPr>
            <a:picLocks noChangeAspect="1"/>
          </p:cNvPicPr>
          <p:nvPr/>
        </p:nvPicPr>
        <p:blipFill>
          <a:blip r:embed="rId3"/>
          <a:stretch>
            <a:fillRect/>
          </a:stretch>
        </p:blipFill>
        <p:spPr>
          <a:xfrm>
            <a:off x="7632061" y="3631561"/>
            <a:ext cx="3023878" cy="3023878"/>
          </a:xfrm>
          <a:prstGeom prst="rect">
            <a:avLst/>
          </a:prstGeom>
        </p:spPr>
      </p:pic>
    </p:spTree>
    <p:extLst>
      <p:ext uri="{BB962C8B-B14F-4D97-AF65-F5344CB8AC3E}">
        <p14:creationId xmlns:p14="http://schemas.microsoft.com/office/powerpoint/2010/main" val="123656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2AAC3F2B-44A2-B726-7A62-6190B3B9BD66}"/>
              </a:ext>
            </a:extLst>
          </p:cNvPr>
          <p:cNvSpPr txBox="1"/>
          <p:nvPr/>
        </p:nvSpPr>
        <p:spPr>
          <a:xfrm>
            <a:off x="611136" y="1291936"/>
            <a:ext cx="17190913" cy="782265"/>
          </a:xfrm>
          <a:prstGeom prst="rect">
            <a:avLst/>
          </a:prstGeom>
        </p:spPr>
        <p:txBody>
          <a:bodyPr wrap="square" lIns="0" tIns="0" rIns="0" bIns="0" rtlCol="0" anchor="t">
            <a:spAutoFit/>
          </a:bodyPr>
          <a:lstStyle/>
          <a:p>
            <a:pPr algn="ctr">
              <a:lnSpc>
                <a:spcPts val="6050"/>
              </a:lnSpc>
              <a:defRPr/>
            </a:pPr>
            <a:r>
              <a:rPr lang="en-US" sz="5500" dirty="0">
                <a:solidFill>
                  <a:schemeClr val="tx2"/>
                </a:solidFill>
                <a:latin typeface="Clear Sans Regular Bold"/>
              </a:rPr>
              <a:t>HOW</a:t>
            </a:r>
            <a:r>
              <a:rPr kumimoji="0" lang="en-US" sz="5500" b="0" i="0" u="none" strike="noStrike" kern="1200" cap="none" spc="0" normalizeH="0" baseline="0" noProof="0" dirty="0">
                <a:ln>
                  <a:noFill/>
                </a:ln>
                <a:solidFill>
                  <a:schemeClr val="tx2"/>
                </a:solidFill>
                <a:effectLst/>
                <a:uLnTx/>
                <a:uFillTx/>
                <a:latin typeface="Clear Sans Regular Bold"/>
                <a:ea typeface="+mn-ea"/>
                <a:cs typeface="+mn-cs"/>
              </a:rPr>
              <a:t> </a:t>
            </a:r>
            <a:r>
              <a:rPr lang="en-US" sz="5500" dirty="0">
                <a:solidFill>
                  <a:schemeClr val="tx2"/>
                </a:solidFill>
                <a:latin typeface="Clear Sans Regular Bold"/>
              </a:rPr>
              <a:t>CHAPTERS CAN ASSIST WITH  RENEWALS</a:t>
            </a:r>
            <a:endParaRPr kumimoji="0" lang="en-US" sz="5500" b="0" i="0" u="none" strike="noStrike" kern="1200" cap="none" spc="0" normalizeH="0" baseline="0" noProof="0" dirty="0">
              <a:ln>
                <a:noFill/>
              </a:ln>
              <a:solidFill>
                <a:schemeClr val="tx2"/>
              </a:solidFill>
              <a:effectLst/>
              <a:uLnTx/>
              <a:uFillTx/>
              <a:latin typeface="Clear Sans Regular Bold"/>
              <a:ea typeface="+mn-ea"/>
              <a:cs typeface="+mn-cs"/>
            </a:endParaRPr>
          </a:p>
        </p:txBody>
      </p:sp>
      <p:sp>
        <p:nvSpPr>
          <p:cNvPr id="3" name="AutoShape 3">
            <a:extLst>
              <a:ext uri="{FF2B5EF4-FFF2-40B4-BE49-F238E27FC236}">
                <a16:creationId xmlns:a16="http://schemas.microsoft.com/office/drawing/2014/main" id="{87AF7B05-2C3C-8B5A-8647-6A6B807647F1}"/>
              </a:ext>
            </a:extLst>
          </p:cNvPr>
          <p:cNvSpPr/>
          <p:nvPr/>
        </p:nvSpPr>
        <p:spPr>
          <a:xfrm>
            <a:off x="3600689" y="2275866"/>
            <a:ext cx="11014738" cy="9525"/>
          </a:xfrm>
          <a:prstGeom prst="rect">
            <a:avLst/>
          </a:prstGeom>
          <a:solidFill>
            <a:srgbClr val="11B3EB"/>
          </a:solidFill>
        </p:spPr>
        <p:txBody>
          <a:bodyPr/>
          <a:lstStyle/>
          <a:p>
            <a:endParaRPr lang="en-US"/>
          </a:p>
        </p:txBody>
      </p:sp>
      <p:sp>
        <p:nvSpPr>
          <p:cNvPr id="4" name="Rectangle 3">
            <a:extLst>
              <a:ext uri="{FF2B5EF4-FFF2-40B4-BE49-F238E27FC236}">
                <a16:creationId xmlns:a16="http://schemas.microsoft.com/office/drawing/2014/main" id="{26304DDE-FB27-8D19-4F4C-A51F3DD0A78C}"/>
              </a:ext>
            </a:extLst>
          </p:cNvPr>
          <p:cNvSpPr/>
          <p:nvPr/>
        </p:nvSpPr>
        <p:spPr>
          <a:xfrm>
            <a:off x="8103041" y="2568452"/>
            <a:ext cx="9584877" cy="6245556"/>
          </a:xfrm>
          <a:prstGeom prst="rect">
            <a:avLst/>
          </a:prstGeom>
        </p:spPr>
        <p:txBody>
          <a:bodyPr wrap="square" lIns="91440" tIns="45720" rIns="91440" bIns="45720" anchor="t">
            <a:spAutoFit/>
          </a:bodyPr>
          <a:lstStyle/>
          <a:p>
            <a:pPr marL="457200" indent="-457200" fontAlgn="base">
              <a:lnSpc>
                <a:spcPct val="150000"/>
              </a:lnSpc>
              <a:buFont typeface="Arial"/>
              <a:buChar char="•"/>
            </a:pPr>
            <a:r>
              <a:rPr lang="en-US" sz="3000" dirty="0">
                <a:solidFill>
                  <a:schemeClr val="tx2"/>
                </a:solidFill>
                <a:latin typeface="Clear Sans Regular"/>
                <a:cs typeface="Clear Sans Regular"/>
              </a:rPr>
              <a:t>Engage your members throughout the year</a:t>
            </a:r>
          </a:p>
          <a:p>
            <a:pPr marL="457200" indent="-457200" fontAlgn="base">
              <a:lnSpc>
                <a:spcPct val="150000"/>
              </a:lnSpc>
              <a:buFont typeface="Arial"/>
              <a:buChar char="•"/>
            </a:pPr>
            <a:r>
              <a:rPr lang="en-US" sz="3000" dirty="0">
                <a:solidFill>
                  <a:schemeClr val="tx2"/>
                </a:solidFill>
                <a:latin typeface="Clear Sans Regular"/>
                <a:cs typeface="Clear Sans Regular"/>
              </a:rPr>
              <a:t>Share chapter accomplishments from the past year</a:t>
            </a:r>
          </a:p>
          <a:p>
            <a:pPr marL="457200" indent="-457200" fontAlgn="base">
              <a:lnSpc>
                <a:spcPct val="150000"/>
              </a:lnSpc>
              <a:buFont typeface="Arial"/>
              <a:buChar char="•"/>
            </a:pPr>
            <a:r>
              <a:rPr lang="en-US" sz="3000" dirty="0">
                <a:solidFill>
                  <a:schemeClr val="tx2"/>
                </a:solidFill>
                <a:latin typeface="Clear Sans Regular"/>
                <a:cs typeface="Clear Sans Regular"/>
              </a:rPr>
              <a:t>Highlight benefits for Preferred &amp; Premier levels</a:t>
            </a:r>
          </a:p>
          <a:p>
            <a:pPr marL="457200" indent="-457200" fontAlgn="base">
              <a:lnSpc>
                <a:spcPct val="150000"/>
              </a:lnSpc>
              <a:buFont typeface="Arial"/>
              <a:buChar char="•"/>
            </a:pPr>
            <a:r>
              <a:rPr lang="en-US" sz="3000" dirty="0">
                <a:solidFill>
                  <a:schemeClr val="tx2"/>
                </a:solidFill>
                <a:latin typeface="Clear Sans Regular"/>
                <a:cs typeface="Clear Sans Regular"/>
              </a:rPr>
              <a:t>Call &amp; email members on the renewal list</a:t>
            </a:r>
          </a:p>
          <a:p>
            <a:pPr marL="457200" indent="-457200" fontAlgn="base">
              <a:lnSpc>
                <a:spcPct val="150000"/>
              </a:lnSpc>
              <a:buFont typeface="Arial"/>
              <a:buChar char="•"/>
            </a:pPr>
            <a:r>
              <a:rPr lang="en-US" sz="3000" dirty="0">
                <a:solidFill>
                  <a:schemeClr val="tx2"/>
                </a:solidFill>
                <a:latin typeface="Clear Sans Regular"/>
                <a:cs typeface="Clear Sans Regular"/>
              </a:rPr>
              <a:t>Know the at-risk members</a:t>
            </a:r>
          </a:p>
          <a:p>
            <a:pPr marL="457200" indent="-457200" fontAlgn="base">
              <a:lnSpc>
                <a:spcPct val="150000"/>
              </a:lnSpc>
              <a:buFont typeface="Arial" panose="020B0604020202020204" pitchFamily="34" charset="0"/>
              <a:buChar char="•"/>
            </a:pPr>
            <a:r>
              <a:rPr lang="en-US" sz="3000" dirty="0">
                <a:solidFill>
                  <a:schemeClr val="tx2"/>
                </a:solidFill>
                <a:latin typeface="Clear Sans Regular"/>
                <a:cs typeface="Clear Sans Regular"/>
              </a:rPr>
              <a:t>Use the Chapter Leadership Resource to know who is being contacted based on the renewal schedule: ​</a:t>
            </a:r>
          </a:p>
          <a:p>
            <a:pPr marL="914400" lvl="1" indent="-457200" fontAlgn="base">
              <a:lnSpc>
                <a:spcPct val="150000"/>
              </a:lnSpc>
              <a:buFont typeface="Arial"/>
              <a:buChar char="•"/>
            </a:pPr>
            <a:r>
              <a:rPr lang="en-US" sz="3000" dirty="0">
                <a:solidFill>
                  <a:schemeClr val="tx2"/>
                </a:solidFill>
                <a:latin typeface="Clear Sans Regular"/>
                <a:cs typeface="Clear Sans Regular"/>
              </a:rPr>
              <a:t>Click on “Membership Reports” ​</a:t>
            </a:r>
          </a:p>
          <a:p>
            <a:pPr marL="914400" lvl="1" indent="-457200" fontAlgn="base">
              <a:lnSpc>
                <a:spcPct val="150000"/>
              </a:lnSpc>
              <a:buFont typeface="Arial"/>
              <a:buChar char="•"/>
            </a:pPr>
            <a:r>
              <a:rPr lang="en-US" sz="3000" dirty="0">
                <a:solidFill>
                  <a:schemeClr val="tx2"/>
                </a:solidFill>
                <a:latin typeface="Clear Sans Regular"/>
                <a:cs typeface="Clear Sans Regular"/>
              </a:rPr>
              <a:t>Choose “Memberships Due for Renewal”</a:t>
            </a:r>
            <a:endParaRPr lang="en-US" sz="3000" b="0" i="0" dirty="0">
              <a:solidFill>
                <a:schemeClr val="tx2"/>
              </a:solidFill>
              <a:effectLst/>
              <a:latin typeface="Clear Sans Regular"/>
              <a:cs typeface="Clear Sans Regular"/>
            </a:endParaRPr>
          </a:p>
        </p:txBody>
      </p:sp>
      <p:pic>
        <p:nvPicPr>
          <p:cNvPr id="5" name="Picture 4" descr="A group of people posing for a photo&#10;&#10;Description automatically generated">
            <a:extLst>
              <a:ext uri="{FF2B5EF4-FFF2-40B4-BE49-F238E27FC236}">
                <a16:creationId xmlns:a16="http://schemas.microsoft.com/office/drawing/2014/main" id="{D78C883B-4E94-42AF-D576-12EFE80A87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405" t="32966" r="15055" b="13022"/>
          <a:stretch/>
        </p:blipFill>
        <p:spPr>
          <a:xfrm>
            <a:off x="990600" y="3343275"/>
            <a:ext cx="6578404" cy="4886328"/>
          </a:xfrm>
          <a:prstGeom prst="rect">
            <a:avLst/>
          </a:prstGeom>
        </p:spPr>
      </p:pic>
    </p:spTree>
    <p:extLst>
      <p:ext uri="{BB962C8B-B14F-4D97-AF65-F5344CB8AC3E}">
        <p14:creationId xmlns:p14="http://schemas.microsoft.com/office/powerpoint/2010/main" val="740476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D581E5FF-11FF-099C-1CA8-40F75353E2E5}"/>
              </a:ext>
            </a:extLst>
          </p:cNvPr>
          <p:cNvGrpSpPr/>
          <p:nvPr/>
        </p:nvGrpSpPr>
        <p:grpSpPr>
          <a:xfrm>
            <a:off x="2248480" y="3695700"/>
            <a:ext cx="18495387" cy="2389247"/>
            <a:chOff x="-104963" y="-2165768"/>
            <a:chExt cx="20238381" cy="2899954"/>
          </a:xfrm>
        </p:grpSpPr>
        <p:sp>
          <p:nvSpPr>
            <p:cNvPr id="3" name="AutoShape 5">
              <a:extLst>
                <a:ext uri="{FF2B5EF4-FFF2-40B4-BE49-F238E27FC236}">
                  <a16:creationId xmlns:a16="http://schemas.microsoft.com/office/drawing/2014/main" id="{FE309B9E-0068-8D7A-497F-5BB844BEF8D3}"/>
                </a:ext>
              </a:extLst>
            </p:cNvPr>
            <p:cNvSpPr/>
            <p:nvPr/>
          </p:nvSpPr>
          <p:spPr>
            <a:xfrm>
              <a:off x="-104963" y="721487"/>
              <a:ext cx="14686317" cy="12699"/>
            </a:xfrm>
            <a:prstGeom prst="rect">
              <a:avLst/>
            </a:prstGeom>
            <a:solidFill>
              <a:srgbClr val="0C0804"/>
            </a:solidFill>
          </p:spPr>
          <p:txBody>
            <a:bodyPr/>
            <a:lstStyle/>
            <a:p>
              <a:endParaRPr lang="en-US"/>
            </a:p>
          </p:txBody>
        </p:sp>
        <p:sp>
          <p:nvSpPr>
            <p:cNvPr id="4" name="TextBox 6">
              <a:extLst>
                <a:ext uri="{FF2B5EF4-FFF2-40B4-BE49-F238E27FC236}">
                  <a16:creationId xmlns:a16="http://schemas.microsoft.com/office/drawing/2014/main" id="{A95473FE-6A6C-6BED-DE6F-A46DD7F4D7FE}"/>
                </a:ext>
              </a:extLst>
            </p:cNvPr>
            <p:cNvSpPr txBox="1"/>
            <p:nvPr/>
          </p:nvSpPr>
          <p:spPr>
            <a:xfrm>
              <a:off x="-104963" y="-2165768"/>
              <a:ext cx="20238381" cy="2306684"/>
            </a:xfrm>
            <a:prstGeom prst="rect">
              <a:avLst/>
            </a:prstGeom>
          </p:spPr>
          <p:txBody>
            <a:bodyPr wrap="square" lIns="0" tIns="0" rIns="0" bIns="0" rtlCol="0" anchor="t">
              <a:spAutoFit/>
            </a:bodyPr>
            <a:lstStyle/>
            <a:p>
              <a:pPr marL="0" marR="0" lvl="0" indent="0" algn="l" defTabSz="914400" rtl="0" eaLnBrk="1" fontAlgn="auto" latinLnBrk="0" hangingPunct="1">
                <a:lnSpc>
                  <a:spcPts val="7403"/>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a:ea typeface="+mn-ea"/>
                  <a:cs typeface="+mn-cs"/>
                </a:rPr>
                <a:t>MPI Membership </a:t>
              </a:r>
            </a:p>
            <a:p>
              <a:pPr marL="0" marR="0" lvl="0" indent="0" algn="l" defTabSz="914400" rtl="0" eaLnBrk="1" fontAlgn="auto" latinLnBrk="0" hangingPunct="1">
                <a:lnSpc>
                  <a:spcPts val="7403"/>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a:ea typeface="+mn-ea"/>
                  <a:cs typeface="+mn-cs"/>
                </a:rPr>
                <a:t>Performance Standards</a:t>
              </a:r>
              <a:endParaRPr kumimoji="0" lang="en-US" sz="7200" b="1" i="0" u="none" strike="noStrike" kern="1200" cap="none" spc="0" normalizeH="0" baseline="0" noProof="0" dirty="0">
                <a:ln>
                  <a:noFill/>
                </a:ln>
                <a:solidFill>
                  <a:prstClr val="black"/>
                </a:solidFill>
                <a:effectLst/>
                <a:uLnTx/>
                <a:uFillTx/>
                <a:latin typeface="Clear Sans Regular Bold"/>
                <a:ea typeface="+mn-ea"/>
                <a:cs typeface="+mn-cs"/>
              </a:endParaRPr>
            </a:p>
          </p:txBody>
        </p:sp>
      </p:grpSp>
    </p:spTree>
    <p:extLst>
      <p:ext uri="{BB962C8B-B14F-4D97-AF65-F5344CB8AC3E}">
        <p14:creationId xmlns:p14="http://schemas.microsoft.com/office/powerpoint/2010/main" val="1654625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C62A2504-DACA-2AFB-D962-6387DAA9F261}"/>
              </a:ext>
            </a:extLst>
          </p:cNvPr>
          <p:cNvSpPr txBox="1"/>
          <p:nvPr/>
        </p:nvSpPr>
        <p:spPr>
          <a:xfrm>
            <a:off x="1982870" y="1456046"/>
            <a:ext cx="14322259" cy="2346796"/>
          </a:xfrm>
          <a:prstGeom prst="rect">
            <a:avLst/>
          </a:prstGeom>
        </p:spPr>
        <p:txBody>
          <a:bodyPr wrap="square" lIns="0" tIns="0" rIns="0" bIns="0" rtlCol="0" anchor="t">
            <a:spAutoFit/>
          </a:bodyPr>
          <a:lstStyle/>
          <a:p>
            <a:pPr algn="ctr">
              <a:lnSpc>
                <a:spcPts val="6050"/>
              </a:lnSpc>
            </a:pPr>
            <a:r>
              <a:rPr lang="en-US" sz="5500" dirty="0">
                <a:solidFill>
                  <a:schemeClr val="accent1">
                    <a:lumMod val="75000"/>
                  </a:schemeClr>
                </a:solidFill>
                <a:latin typeface="Clear Sans Regular Bold"/>
              </a:rPr>
              <a:t>MEMBERSHIP IS A </a:t>
            </a:r>
          </a:p>
          <a:p>
            <a:pPr algn="ctr">
              <a:lnSpc>
                <a:spcPts val="6050"/>
              </a:lnSpc>
            </a:pPr>
            <a:r>
              <a:rPr lang="en-US" sz="5500" dirty="0">
                <a:solidFill>
                  <a:schemeClr val="accent1">
                    <a:lumMod val="75000"/>
                  </a:schemeClr>
                </a:solidFill>
                <a:latin typeface="Clear Sans Regular Bold"/>
              </a:rPr>
              <a:t>SHARED RESPONSIBILITY</a:t>
            </a:r>
          </a:p>
          <a:p>
            <a:pPr algn="ctr">
              <a:lnSpc>
                <a:spcPts val="6050"/>
              </a:lnSpc>
            </a:pPr>
            <a:r>
              <a:rPr lang="en-US" sz="5500" dirty="0">
                <a:solidFill>
                  <a:schemeClr val="accent1">
                    <a:lumMod val="75000"/>
                  </a:schemeClr>
                </a:solidFill>
                <a:latin typeface="Clear Sans Regular Bold Italics"/>
              </a:rPr>
              <a:t>CHAPTER PERFORMANCE STANDARDS</a:t>
            </a:r>
          </a:p>
        </p:txBody>
      </p:sp>
      <p:pic>
        <p:nvPicPr>
          <p:cNvPr id="4" name="Picture 5">
            <a:extLst>
              <a:ext uri="{FF2B5EF4-FFF2-40B4-BE49-F238E27FC236}">
                <a16:creationId xmlns:a16="http://schemas.microsoft.com/office/drawing/2014/main" id="{99F25D64-5219-A43A-FE34-5AF890FB6A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3596" y="4989505"/>
            <a:ext cx="377825" cy="377825"/>
          </a:xfrm>
          <a:prstGeom prst="rect">
            <a:avLst/>
          </a:prstGeom>
        </p:spPr>
      </p:pic>
      <p:sp>
        <p:nvSpPr>
          <p:cNvPr id="5" name="TextBox 6">
            <a:extLst>
              <a:ext uri="{FF2B5EF4-FFF2-40B4-BE49-F238E27FC236}">
                <a16:creationId xmlns:a16="http://schemas.microsoft.com/office/drawing/2014/main" id="{2A599B2E-1268-A268-935C-9F9BF2730ADD}"/>
              </a:ext>
            </a:extLst>
          </p:cNvPr>
          <p:cNvSpPr txBox="1"/>
          <p:nvPr/>
        </p:nvSpPr>
        <p:spPr>
          <a:xfrm>
            <a:off x="2232590" y="4968074"/>
            <a:ext cx="3787544" cy="818814"/>
          </a:xfrm>
          <a:prstGeom prst="rect">
            <a:avLst/>
          </a:prstGeom>
        </p:spPr>
        <p:txBody>
          <a:bodyPr lIns="0" tIns="0" rIns="0" bIns="0" rtlCol="0" anchor="t">
            <a:spAutoFit/>
          </a:bodyPr>
          <a:lstStyle/>
          <a:p>
            <a:pPr>
              <a:lnSpc>
                <a:spcPts val="3250"/>
              </a:lnSpc>
            </a:pPr>
            <a:r>
              <a:rPr lang="en-US" sz="2500" dirty="0">
                <a:solidFill>
                  <a:schemeClr val="tx2"/>
                </a:solidFill>
                <a:latin typeface="Clear Sans Regular"/>
              </a:rPr>
              <a:t>MEMBERSHIP ENGAGEMENT</a:t>
            </a:r>
          </a:p>
        </p:txBody>
      </p:sp>
      <p:pic>
        <p:nvPicPr>
          <p:cNvPr id="6" name="Picture 13">
            <a:extLst>
              <a:ext uri="{FF2B5EF4-FFF2-40B4-BE49-F238E27FC236}">
                <a16:creationId xmlns:a16="http://schemas.microsoft.com/office/drawing/2014/main" id="{3FC19707-571A-61A6-3761-10AC61BD2C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15731" y="4989505"/>
            <a:ext cx="377825" cy="377825"/>
          </a:xfrm>
          <a:prstGeom prst="rect">
            <a:avLst/>
          </a:prstGeom>
        </p:spPr>
      </p:pic>
      <p:sp>
        <p:nvSpPr>
          <p:cNvPr id="8" name="TextBox 14">
            <a:extLst>
              <a:ext uri="{FF2B5EF4-FFF2-40B4-BE49-F238E27FC236}">
                <a16:creationId xmlns:a16="http://schemas.microsoft.com/office/drawing/2014/main" id="{1EC74F17-3493-D494-20AC-8C7D3393C8DF}"/>
              </a:ext>
            </a:extLst>
          </p:cNvPr>
          <p:cNvSpPr txBox="1"/>
          <p:nvPr/>
        </p:nvSpPr>
        <p:spPr>
          <a:xfrm>
            <a:off x="7584725" y="4968074"/>
            <a:ext cx="3787544" cy="818814"/>
          </a:xfrm>
          <a:prstGeom prst="rect">
            <a:avLst/>
          </a:prstGeom>
        </p:spPr>
        <p:txBody>
          <a:bodyPr lIns="0" tIns="0" rIns="0" bIns="0" rtlCol="0" anchor="t">
            <a:spAutoFit/>
          </a:bodyPr>
          <a:lstStyle/>
          <a:p>
            <a:pPr>
              <a:lnSpc>
                <a:spcPts val="3250"/>
              </a:lnSpc>
            </a:pPr>
            <a:r>
              <a:rPr lang="en-US" sz="2500" dirty="0">
                <a:solidFill>
                  <a:schemeClr val="tx2"/>
                </a:solidFill>
                <a:latin typeface="Clear Sans Regular"/>
              </a:rPr>
              <a:t>MEMBERSHIP</a:t>
            </a:r>
          </a:p>
          <a:p>
            <a:pPr>
              <a:lnSpc>
                <a:spcPts val="3250"/>
              </a:lnSpc>
            </a:pPr>
            <a:r>
              <a:rPr lang="en-US" sz="2500" dirty="0">
                <a:solidFill>
                  <a:schemeClr val="tx2"/>
                </a:solidFill>
                <a:latin typeface="Clear Sans Regular"/>
              </a:rPr>
              <a:t> RECOGNITION</a:t>
            </a:r>
          </a:p>
        </p:txBody>
      </p:sp>
      <p:pic>
        <p:nvPicPr>
          <p:cNvPr id="9" name="Picture 21">
            <a:extLst>
              <a:ext uri="{FF2B5EF4-FFF2-40B4-BE49-F238E27FC236}">
                <a16:creationId xmlns:a16="http://schemas.microsoft.com/office/drawing/2014/main" id="{5F696B25-B49A-600C-FAAA-65DBBCC0C43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267866" y="4989505"/>
            <a:ext cx="377825" cy="377825"/>
          </a:xfrm>
          <a:prstGeom prst="rect">
            <a:avLst/>
          </a:prstGeom>
        </p:spPr>
      </p:pic>
      <p:sp>
        <p:nvSpPr>
          <p:cNvPr id="10" name="TextBox 22">
            <a:extLst>
              <a:ext uri="{FF2B5EF4-FFF2-40B4-BE49-F238E27FC236}">
                <a16:creationId xmlns:a16="http://schemas.microsoft.com/office/drawing/2014/main" id="{16989D02-D2D5-A0EC-0D7D-B414445F9B6F}"/>
              </a:ext>
            </a:extLst>
          </p:cNvPr>
          <p:cNvSpPr txBox="1"/>
          <p:nvPr/>
        </p:nvSpPr>
        <p:spPr>
          <a:xfrm>
            <a:off x="12936860" y="4968074"/>
            <a:ext cx="3787544" cy="1242007"/>
          </a:xfrm>
          <a:prstGeom prst="rect">
            <a:avLst/>
          </a:prstGeom>
        </p:spPr>
        <p:txBody>
          <a:bodyPr lIns="0" tIns="0" rIns="0" bIns="0" rtlCol="0" anchor="t">
            <a:spAutoFit/>
          </a:bodyPr>
          <a:lstStyle/>
          <a:p>
            <a:pPr>
              <a:lnSpc>
                <a:spcPts val="3250"/>
              </a:lnSpc>
            </a:pPr>
            <a:r>
              <a:rPr lang="en-US" sz="2500" dirty="0">
                <a:solidFill>
                  <a:schemeClr val="tx2"/>
                </a:solidFill>
                <a:latin typeface="Clear Sans Regular"/>
              </a:rPr>
              <a:t>MEMBERSHIP PROFESSIONAL DEVELOPMENT</a:t>
            </a:r>
          </a:p>
        </p:txBody>
      </p:sp>
      <p:pic>
        <p:nvPicPr>
          <p:cNvPr id="12" name="Picture 9">
            <a:extLst>
              <a:ext uri="{FF2B5EF4-FFF2-40B4-BE49-F238E27FC236}">
                <a16:creationId xmlns:a16="http://schemas.microsoft.com/office/drawing/2014/main" id="{6236BC62-99CD-EA89-CE95-1D5336A33BB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36631" y="7531945"/>
            <a:ext cx="377825" cy="377825"/>
          </a:xfrm>
          <a:prstGeom prst="rect">
            <a:avLst/>
          </a:prstGeom>
          <a:effectLst>
            <a:glow rad="101600">
              <a:schemeClr val="accent3">
                <a:satMod val="175000"/>
                <a:alpha val="40000"/>
              </a:schemeClr>
            </a:glow>
          </a:effectLst>
        </p:spPr>
      </p:pic>
      <p:sp>
        <p:nvSpPr>
          <p:cNvPr id="13" name="TextBox 10">
            <a:extLst>
              <a:ext uri="{FF2B5EF4-FFF2-40B4-BE49-F238E27FC236}">
                <a16:creationId xmlns:a16="http://schemas.microsoft.com/office/drawing/2014/main" id="{A59AFB95-1A9E-7D51-5D2C-6680B31644A5}"/>
              </a:ext>
            </a:extLst>
          </p:cNvPr>
          <p:cNvSpPr txBox="1"/>
          <p:nvPr/>
        </p:nvSpPr>
        <p:spPr>
          <a:xfrm>
            <a:off x="4305625" y="7510514"/>
            <a:ext cx="3787544" cy="818814"/>
          </a:xfrm>
          <a:prstGeom prst="rect">
            <a:avLst/>
          </a:prstGeom>
        </p:spPr>
        <p:txBody>
          <a:bodyPr lIns="0" tIns="0" rIns="0" bIns="0" rtlCol="0" anchor="t">
            <a:spAutoFit/>
          </a:bodyPr>
          <a:lstStyle/>
          <a:p>
            <a:pPr>
              <a:lnSpc>
                <a:spcPts val="3250"/>
              </a:lnSpc>
            </a:pPr>
            <a:r>
              <a:rPr lang="en-US" sz="2500" dirty="0">
                <a:solidFill>
                  <a:schemeClr val="tx2"/>
                </a:solidFill>
                <a:latin typeface="Clear Sans Regular"/>
              </a:rPr>
              <a:t>MEMBERSHIP</a:t>
            </a:r>
          </a:p>
          <a:p>
            <a:pPr>
              <a:lnSpc>
                <a:spcPts val="3250"/>
              </a:lnSpc>
            </a:pPr>
            <a:r>
              <a:rPr lang="en-US" sz="2500" dirty="0">
                <a:solidFill>
                  <a:schemeClr val="tx2"/>
                </a:solidFill>
                <a:latin typeface="Clear Sans Regular"/>
              </a:rPr>
              <a:t>SATISFACTION</a:t>
            </a:r>
          </a:p>
        </p:txBody>
      </p:sp>
      <p:pic>
        <p:nvPicPr>
          <p:cNvPr id="14" name="Picture 25">
            <a:extLst>
              <a:ext uri="{FF2B5EF4-FFF2-40B4-BE49-F238E27FC236}">
                <a16:creationId xmlns:a16="http://schemas.microsoft.com/office/drawing/2014/main" id="{4E0334AF-F6E1-B0E8-758B-8CF0A1897F7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15600" y="7420989"/>
            <a:ext cx="377825" cy="377825"/>
          </a:xfrm>
          <a:prstGeom prst="rect">
            <a:avLst/>
          </a:prstGeom>
          <a:effectLst>
            <a:glow rad="139700">
              <a:schemeClr val="accent3">
                <a:satMod val="175000"/>
                <a:alpha val="40000"/>
              </a:schemeClr>
            </a:glow>
          </a:effectLst>
        </p:spPr>
      </p:pic>
      <p:sp>
        <p:nvSpPr>
          <p:cNvPr id="15" name="TextBox 26">
            <a:extLst>
              <a:ext uri="{FF2B5EF4-FFF2-40B4-BE49-F238E27FC236}">
                <a16:creationId xmlns:a16="http://schemas.microsoft.com/office/drawing/2014/main" id="{7043E91C-97E7-4641-4899-A3412FDFE064}"/>
              </a:ext>
            </a:extLst>
          </p:cNvPr>
          <p:cNvSpPr txBox="1"/>
          <p:nvPr/>
        </p:nvSpPr>
        <p:spPr>
          <a:xfrm>
            <a:off x="11184594" y="7399558"/>
            <a:ext cx="3787544" cy="818814"/>
          </a:xfrm>
          <a:prstGeom prst="rect">
            <a:avLst/>
          </a:prstGeom>
        </p:spPr>
        <p:txBody>
          <a:bodyPr lIns="0" tIns="0" rIns="0" bIns="0" rtlCol="0" anchor="t">
            <a:spAutoFit/>
          </a:bodyPr>
          <a:lstStyle/>
          <a:p>
            <a:pPr>
              <a:lnSpc>
                <a:spcPts val="3250"/>
              </a:lnSpc>
            </a:pPr>
            <a:r>
              <a:rPr lang="en-US" sz="2500" dirty="0">
                <a:solidFill>
                  <a:schemeClr val="tx2"/>
                </a:solidFill>
                <a:latin typeface="Clear Sans Regular"/>
              </a:rPr>
              <a:t>MEMBERSHIP GROWTH</a:t>
            </a:r>
          </a:p>
          <a:p>
            <a:pPr>
              <a:lnSpc>
                <a:spcPts val="3250"/>
              </a:lnSpc>
            </a:pPr>
            <a:r>
              <a:rPr lang="en-US" sz="2500" dirty="0">
                <a:solidFill>
                  <a:schemeClr val="tx2"/>
                </a:solidFill>
                <a:latin typeface="Clear Sans Regular"/>
              </a:rPr>
              <a:t>&amp; RETENTION</a:t>
            </a:r>
          </a:p>
        </p:txBody>
      </p:sp>
    </p:spTree>
    <p:extLst>
      <p:ext uri="{BB962C8B-B14F-4D97-AF65-F5344CB8AC3E}">
        <p14:creationId xmlns:p14="http://schemas.microsoft.com/office/powerpoint/2010/main" val="4084960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8287999" cy="1569719"/>
          </a:xfrm>
          <a:prstGeom prst="rect">
            <a:avLst/>
          </a:prstGeom>
        </p:spPr>
      </p:pic>
      <p:sp>
        <p:nvSpPr>
          <p:cNvPr id="3" name="object 3"/>
          <p:cNvSpPr txBox="1">
            <a:spLocks noGrp="1"/>
          </p:cNvSpPr>
          <p:nvPr>
            <p:ph type="title"/>
          </p:nvPr>
        </p:nvSpPr>
        <p:spPr>
          <a:prstGeom prst="rect">
            <a:avLst/>
          </a:prstGeom>
        </p:spPr>
        <p:txBody>
          <a:bodyPr vert="horz" wrap="square" lIns="0" tIns="460058" rIns="0" bIns="0" rtlCol="0">
            <a:spAutoFit/>
          </a:bodyPr>
          <a:lstStyle/>
          <a:p>
            <a:pPr marL="19050">
              <a:lnSpc>
                <a:spcPct val="100000"/>
              </a:lnSpc>
              <a:spcBef>
                <a:spcPts val="158"/>
              </a:spcBef>
            </a:pPr>
            <a:r>
              <a:rPr sz="4500" spc="-45" dirty="0"/>
              <a:t>2023-</a:t>
            </a:r>
            <a:r>
              <a:rPr sz="4500" dirty="0"/>
              <a:t>24</a:t>
            </a:r>
            <a:r>
              <a:rPr sz="4500" spc="-127" dirty="0"/>
              <a:t> </a:t>
            </a:r>
            <a:r>
              <a:rPr sz="4500" dirty="0"/>
              <a:t>PERFORMANCE</a:t>
            </a:r>
            <a:r>
              <a:rPr sz="4500" spc="38" dirty="0"/>
              <a:t> </a:t>
            </a:r>
            <a:r>
              <a:rPr sz="4500" spc="-45" dirty="0"/>
              <a:t>STANDARD</a:t>
            </a:r>
            <a:r>
              <a:rPr sz="4500" spc="127" dirty="0"/>
              <a:t> </a:t>
            </a:r>
            <a:r>
              <a:rPr sz="4500" dirty="0"/>
              <a:t>&amp;</a:t>
            </a:r>
            <a:r>
              <a:rPr sz="4500" spc="-158" dirty="0"/>
              <a:t> </a:t>
            </a:r>
            <a:r>
              <a:rPr sz="4500" dirty="0"/>
              <a:t>METRIC</a:t>
            </a:r>
            <a:r>
              <a:rPr sz="4500" spc="23" dirty="0"/>
              <a:t> </a:t>
            </a:r>
            <a:r>
              <a:rPr sz="4500" spc="-15" dirty="0"/>
              <a:t>GOALS</a:t>
            </a:r>
            <a:endParaRPr sz="4500" dirty="0"/>
          </a:p>
        </p:txBody>
      </p:sp>
      <p:grpSp>
        <p:nvGrpSpPr>
          <p:cNvPr id="4" name="object 4"/>
          <p:cNvGrpSpPr/>
          <p:nvPr/>
        </p:nvGrpSpPr>
        <p:grpSpPr>
          <a:xfrm>
            <a:off x="3798190" y="2340863"/>
            <a:ext cx="3490913" cy="1390650"/>
            <a:chOff x="2532126" y="1560575"/>
            <a:chExt cx="2327275" cy="927100"/>
          </a:xfrm>
        </p:grpSpPr>
        <p:sp>
          <p:nvSpPr>
            <p:cNvPr id="5" name="object 5"/>
            <p:cNvSpPr/>
            <p:nvPr/>
          </p:nvSpPr>
          <p:spPr>
            <a:xfrm>
              <a:off x="2538476" y="1566925"/>
              <a:ext cx="2314575" cy="914400"/>
            </a:xfrm>
            <a:custGeom>
              <a:avLst/>
              <a:gdLst/>
              <a:ahLst/>
              <a:cxnLst/>
              <a:rect l="l" t="t" r="r" b="b"/>
              <a:pathLst>
                <a:path w="2314575" h="914400">
                  <a:moveTo>
                    <a:pt x="2198751" y="0"/>
                  </a:moveTo>
                  <a:lnTo>
                    <a:pt x="115697" y="0"/>
                  </a:lnTo>
                  <a:lnTo>
                    <a:pt x="70615" y="7179"/>
                  </a:lnTo>
                  <a:lnTo>
                    <a:pt x="33845" y="26765"/>
                  </a:lnTo>
                  <a:lnTo>
                    <a:pt x="9076" y="55828"/>
                  </a:lnTo>
                  <a:lnTo>
                    <a:pt x="0" y="91439"/>
                  </a:lnTo>
                  <a:lnTo>
                    <a:pt x="0" y="822960"/>
                  </a:lnTo>
                  <a:lnTo>
                    <a:pt x="9076" y="858518"/>
                  </a:lnTo>
                  <a:lnTo>
                    <a:pt x="33845" y="887587"/>
                  </a:lnTo>
                  <a:lnTo>
                    <a:pt x="70615" y="907202"/>
                  </a:lnTo>
                  <a:lnTo>
                    <a:pt x="115697" y="914400"/>
                  </a:lnTo>
                  <a:lnTo>
                    <a:pt x="2198751" y="914400"/>
                  </a:lnTo>
                  <a:lnTo>
                    <a:pt x="2243851" y="907202"/>
                  </a:lnTo>
                  <a:lnTo>
                    <a:pt x="2280666" y="887587"/>
                  </a:lnTo>
                  <a:lnTo>
                    <a:pt x="2305478" y="858518"/>
                  </a:lnTo>
                  <a:lnTo>
                    <a:pt x="2314575" y="822960"/>
                  </a:lnTo>
                  <a:lnTo>
                    <a:pt x="2314575" y="91439"/>
                  </a:lnTo>
                  <a:lnTo>
                    <a:pt x="2305478" y="55828"/>
                  </a:lnTo>
                  <a:lnTo>
                    <a:pt x="2280666" y="26765"/>
                  </a:lnTo>
                  <a:lnTo>
                    <a:pt x="2243851" y="7179"/>
                  </a:lnTo>
                  <a:lnTo>
                    <a:pt x="2198751" y="0"/>
                  </a:lnTo>
                  <a:close/>
                </a:path>
              </a:pathLst>
            </a:custGeom>
            <a:solidFill>
              <a:srgbClr val="00AFEF"/>
            </a:solidFill>
          </p:spPr>
          <p:txBody>
            <a:bodyPr wrap="square" lIns="0" tIns="0" rIns="0" bIns="0" rtlCol="0"/>
            <a:lstStyle/>
            <a:p>
              <a:endParaRPr dirty="0"/>
            </a:p>
          </p:txBody>
        </p:sp>
        <p:sp>
          <p:nvSpPr>
            <p:cNvPr id="6" name="object 6"/>
            <p:cNvSpPr/>
            <p:nvPr/>
          </p:nvSpPr>
          <p:spPr>
            <a:xfrm>
              <a:off x="2538476" y="1566925"/>
              <a:ext cx="2314575" cy="914400"/>
            </a:xfrm>
            <a:custGeom>
              <a:avLst/>
              <a:gdLst/>
              <a:ahLst/>
              <a:cxnLst/>
              <a:rect l="l" t="t" r="r" b="b"/>
              <a:pathLst>
                <a:path w="2314575" h="914400">
                  <a:moveTo>
                    <a:pt x="0" y="91439"/>
                  </a:moveTo>
                  <a:lnTo>
                    <a:pt x="9076" y="55828"/>
                  </a:lnTo>
                  <a:lnTo>
                    <a:pt x="33845" y="26765"/>
                  </a:lnTo>
                  <a:lnTo>
                    <a:pt x="70615" y="7179"/>
                  </a:lnTo>
                  <a:lnTo>
                    <a:pt x="115697" y="0"/>
                  </a:lnTo>
                  <a:lnTo>
                    <a:pt x="2198751" y="0"/>
                  </a:lnTo>
                  <a:lnTo>
                    <a:pt x="2243851" y="7179"/>
                  </a:lnTo>
                  <a:lnTo>
                    <a:pt x="2280666" y="26765"/>
                  </a:lnTo>
                  <a:lnTo>
                    <a:pt x="2305478" y="55828"/>
                  </a:lnTo>
                  <a:lnTo>
                    <a:pt x="2314575" y="91439"/>
                  </a:lnTo>
                  <a:lnTo>
                    <a:pt x="2314575" y="822960"/>
                  </a:lnTo>
                  <a:lnTo>
                    <a:pt x="2305478" y="858518"/>
                  </a:lnTo>
                  <a:lnTo>
                    <a:pt x="2280666" y="887587"/>
                  </a:lnTo>
                  <a:lnTo>
                    <a:pt x="2243851" y="907202"/>
                  </a:lnTo>
                  <a:lnTo>
                    <a:pt x="2198751" y="914400"/>
                  </a:lnTo>
                  <a:lnTo>
                    <a:pt x="115697" y="914400"/>
                  </a:lnTo>
                  <a:lnTo>
                    <a:pt x="70615" y="907202"/>
                  </a:lnTo>
                  <a:lnTo>
                    <a:pt x="33845" y="887587"/>
                  </a:lnTo>
                  <a:lnTo>
                    <a:pt x="9076" y="858518"/>
                  </a:lnTo>
                  <a:lnTo>
                    <a:pt x="0" y="822960"/>
                  </a:lnTo>
                  <a:lnTo>
                    <a:pt x="0" y="91439"/>
                  </a:lnTo>
                  <a:close/>
                </a:path>
              </a:pathLst>
            </a:custGeom>
            <a:ln w="12700">
              <a:solidFill>
                <a:srgbClr val="FFFFFF"/>
              </a:solidFill>
            </a:ln>
          </p:spPr>
          <p:txBody>
            <a:bodyPr wrap="square" lIns="0" tIns="0" rIns="0" bIns="0" rtlCol="0"/>
            <a:lstStyle/>
            <a:p>
              <a:endParaRPr dirty="0"/>
            </a:p>
          </p:txBody>
        </p:sp>
      </p:grpSp>
      <p:sp>
        <p:nvSpPr>
          <p:cNvPr id="7" name="object 7"/>
          <p:cNvSpPr txBox="1"/>
          <p:nvPr/>
        </p:nvSpPr>
        <p:spPr>
          <a:xfrm>
            <a:off x="4488752" y="2528030"/>
            <a:ext cx="2102168" cy="916305"/>
          </a:xfrm>
          <a:prstGeom prst="rect">
            <a:avLst/>
          </a:prstGeom>
        </p:spPr>
        <p:txBody>
          <a:bodyPr vert="horz" wrap="square" lIns="0" tIns="72390" rIns="0" bIns="0" rtlCol="0">
            <a:spAutoFit/>
          </a:bodyPr>
          <a:lstStyle/>
          <a:p>
            <a:pPr marL="119063" marR="7620" indent="-100013">
              <a:lnSpc>
                <a:spcPts val="3270"/>
              </a:lnSpc>
              <a:spcBef>
                <a:spcPts val="570"/>
              </a:spcBef>
            </a:pPr>
            <a:r>
              <a:rPr sz="3000" b="1" spc="-15" dirty="0">
                <a:solidFill>
                  <a:srgbClr val="FFFFFF"/>
                </a:solidFill>
                <a:latin typeface="Calibri"/>
                <a:cs typeface="Calibri"/>
              </a:rPr>
              <a:t>Membership Satisfaction</a:t>
            </a:r>
            <a:endParaRPr sz="3000" dirty="0">
              <a:latin typeface="Calibri"/>
              <a:cs typeface="Calibri"/>
            </a:endParaRPr>
          </a:p>
        </p:txBody>
      </p:sp>
      <p:grpSp>
        <p:nvGrpSpPr>
          <p:cNvPr id="8" name="object 8"/>
          <p:cNvGrpSpPr/>
          <p:nvPr/>
        </p:nvGrpSpPr>
        <p:grpSpPr>
          <a:xfrm>
            <a:off x="4055365" y="3712465"/>
            <a:ext cx="3233738" cy="1719263"/>
            <a:chOff x="2703576" y="2474976"/>
            <a:chExt cx="2155825" cy="1146175"/>
          </a:xfrm>
        </p:grpSpPr>
        <p:sp>
          <p:nvSpPr>
            <p:cNvPr id="9" name="object 9"/>
            <p:cNvSpPr/>
            <p:nvPr/>
          </p:nvSpPr>
          <p:spPr>
            <a:xfrm>
              <a:off x="2709926" y="2481326"/>
              <a:ext cx="147320" cy="551815"/>
            </a:xfrm>
            <a:custGeom>
              <a:avLst/>
              <a:gdLst/>
              <a:ahLst/>
              <a:cxnLst/>
              <a:rect l="l" t="t" r="r" b="b"/>
              <a:pathLst>
                <a:path w="147319" h="551814">
                  <a:moveTo>
                    <a:pt x="0" y="0"/>
                  </a:moveTo>
                  <a:lnTo>
                    <a:pt x="0" y="551814"/>
                  </a:lnTo>
                  <a:lnTo>
                    <a:pt x="147066" y="551814"/>
                  </a:lnTo>
                </a:path>
              </a:pathLst>
            </a:custGeom>
            <a:ln w="12700">
              <a:solidFill>
                <a:srgbClr val="34589C"/>
              </a:solidFill>
            </a:ln>
          </p:spPr>
          <p:txBody>
            <a:bodyPr wrap="square" lIns="0" tIns="0" rIns="0" bIns="0" rtlCol="0"/>
            <a:lstStyle/>
            <a:p>
              <a:endParaRPr dirty="0"/>
            </a:p>
          </p:txBody>
        </p:sp>
        <p:sp>
          <p:nvSpPr>
            <p:cNvPr id="10" name="object 10"/>
            <p:cNvSpPr/>
            <p:nvPr/>
          </p:nvSpPr>
          <p:spPr>
            <a:xfrm>
              <a:off x="2881376" y="2709926"/>
              <a:ext cx="1971675" cy="904875"/>
            </a:xfrm>
            <a:custGeom>
              <a:avLst/>
              <a:gdLst/>
              <a:ahLst/>
              <a:cxnLst/>
              <a:rect l="l" t="t" r="r" b="b"/>
              <a:pathLst>
                <a:path w="1971675" h="904875">
                  <a:moveTo>
                    <a:pt x="1848358" y="0"/>
                  </a:moveTo>
                  <a:lnTo>
                    <a:pt x="123190" y="0"/>
                  </a:lnTo>
                  <a:lnTo>
                    <a:pt x="75223" y="7110"/>
                  </a:lnTo>
                  <a:lnTo>
                    <a:pt x="36068" y="26495"/>
                  </a:lnTo>
                  <a:lnTo>
                    <a:pt x="9675" y="55239"/>
                  </a:lnTo>
                  <a:lnTo>
                    <a:pt x="0" y="90424"/>
                  </a:lnTo>
                  <a:lnTo>
                    <a:pt x="0" y="814324"/>
                  </a:lnTo>
                  <a:lnTo>
                    <a:pt x="9675" y="849582"/>
                  </a:lnTo>
                  <a:lnTo>
                    <a:pt x="36068" y="878363"/>
                  </a:lnTo>
                  <a:lnTo>
                    <a:pt x="75223" y="897763"/>
                  </a:lnTo>
                  <a:lnTo>
                    <a:pt x="123190" y="904875"/>
                  </a:lnTo>
                  <a:lnTo>
                    <a:pt x="1848358" y="904875"/>
                  </a:lnTo>
                  <a:lnTo>
                    <a:pt x="1896344" y="897763"/>
                  </a:lnTo>
                  <a:lnTo>
                    <a:pt x="1935543" y="878363"/>
                  </a:lnTo>
                  <a:lnTo>
                    <a:pt x="1961979" y="849582"/>
                  </a:lnTo>
                  <a:lnTo>
                    <a:pt x="1971675" y="814324"/>
                  </a:lnTo>
                  <a:lnTo>
                    <a:pt x="1971675" y="90424"/>
                  </a:lnTo>
                  <a:lnTo>
                    <a:pt x="1961979" y="55239"/>
                  </a:lnTo>
                  <a:lnTo>
                    <a:pt x="1935543" y="26495"/>
                  </a:lnTo>
                  <a:lnTo>
                    <a:pt x="1896344" y="7110"/>
                  </a:lnTo>
                  <a:lnTo>
                    <a:pt x="1848358" y="0"/>
                  </a:lnTo>
                  <a:close/>
                </a:path>
              </a:pathLst>
            </a:custGeom>
            <a:solidFill>
              <a:srgbClr val="FFFF00">
                <a:alpha val="90194"/>
              </a:srgbClr>
            </a:solidFill>
          </p:spPr>
          <p:txBody>
            <a:bodyPr wrap="square" lIns="0" tIns="0" rIns="0" bIns="0" rtlCol="0"/>
            <a:lstStyle/>
            <a:p>
              <a:endParaRPr dirty="0"/>
            </a:p>
          </p:txBody>
        </p:sp>
        <p:sp>
          <p:nvSpPr>
            <p:cNvPr id="11" name="object 11"/>
            <p:cNvSpPr/>
            <p:nvPr/>
          </p:nvSpPr>
          <p:spPr>
            <a:xfrm>
              <a:off x="2881376" y="2709926"/>
              <a:ext cx="1971675" cy="904875"/>
            </a:xfrm>
            <a:custGeom>
              <a:avLst/>
              <a:gdLst/>
              <a:ahLst/>
              <a:cxnLst/>
              <a:rect l="l" t="t" r="r" b="b"/>
              <a:pathLst>
                <a:path w="1971675" h="904875">
                  <a:moveTo>
                    <a:pt x="0" y="90424"/>
                  </a:moveTo>
                  <a:lnTo>
                    <a:pt x="9675" y="55239"/>
                  </a:lnTo>
                  <a:lnTo>
                    <a:pt x="36068" y="26495"/>
                  </a:lnTo>
                  <a:lnTo>
                    <a:pt x="75223" y="7110"/>
                  </a:lnTo>
                  <a:lnTo>
                    <a:pt x="123190" y="0"/>
                  </a:lnTo>
                  <a:lnTo>
                    <a:pt x="1848358" y="0"/>
                  </a:lnTo>
                  <a:lnTo>
                    <a:pt x="1896344" y="7110"/>
                  </a:lnTo>
                  <a:lnTo>
                    <a:pt x="1935543" y="26495"/>
                  </a:lnTo>
                  <a:lnTo>
                    <a:pt x="1961979" y="55239"/>
                  </a:lnTo>
                  <a:lnTo>
                    <a:pt x="1971675" y="90424"/>
                  </a:lnTo>
                  <a:lnTo>
                    <a:pt x="1971675" y="814324"/>
                  </a:lnTo>
                  <a:lnTo>
                    <a:pt x="1961979" y="849582"/>
                  </a:lnTo>
                  <a:lnTo>
                    <a:pt x="1935543" y="878363"/>
                  </a:lnTo>
                  <a:lnTo>
                    <a:pt x="1896344" y="897763"/>
                  </a:lnTo>
                  <a:lnTo>
                    <a:pt x="1848358" y="904875"/>
                  </a:lnTo>
                  <a:lnTo>
                    <a:pt x="123190" y="904875"/>
                  </a:lnTo>
                  <a:lnTo>
                    <a:pt x="75223" y="897763"/>
                  </a:lnTo>
                  <a:lnTo>
                    <a:pt x="36068" y="878363"/>
                  </a:lnTo>
                  <a:lnTo>
                    <a:pt x="9675" y="849582"/>
                  </a:lnTo>
                  <a:lnTo>
                    <a:pt x="0" y="814324"/>
                  </a:lnTo>
                  <a:lnTo>
                    <a:pt x="0" y="90424"/>
                  </a:lnTo>
                  <a:close/>
                </a:path>
              </a:pathLst>
            </a:custGeom>
            <a:ln w="12700">
              <a:solidFill>
                <a:srgbClr val="4471C4"/>
              </a:solidFill>
            </a:ln>
          </p:spPr>
          <p:txBody>
            <a:bodyPr wrap="square" lIns="0" tIns="0" rIns="0" bIns="0" rtlCol="0"/>
            <a:lstStyle/>
            <a:p>
              <a:endParaRPr dirty="0"/>
            </a:p>
          </p:txBody>
        </p:sp>
      </p:grpSp>
      <p:sp>
        <p:nvSpPr>
          <p:cNvPr id="12" name="object 12"/>
          <p:cNvSpPr txBox="1"/>
          <p:nvPr/>
        </p:nvSpPr>
        <p:spPr>
          <a:xfrm>
            <a:off x="4566856" y="4144994"/>
            <a:ext cx="2443163" cy="1068705"/>
          </a:xfrm>
          <a:prstGeom prst="rect">
            <a:avLst/>
          </a:prstGeom>
        </p:spPr>
        <p:txBody>
          <a:bodyPr vert="horz" wrap="square" lIns="0" tIns="18098" rIns="0" bIns="0" rtlCol="0">
            <a:spAutoFit/>
          </a:bodyPr>
          <a:lstStyle/>
          <a:p>
            <a:pPr marL="19050" marR="7620" algn="ctr">
              <a:lnSpc>
                <a:spcPct val="125200"/>
              </a:lnSpc>
              <a:spcBef>
                <a:spcPts val="143"/>
              </a:spcBef>
            </a:pPr>
            <a:r>
              <a:rPr sz="1800" b="1" dirty="0">
                <a:latin typeface="Calibri"/>
                <a:cs typeface="Calibri"/>
              </a:rPr>
              <a:t>Membership</a:t>
            </a:r>
            <a:r>
              <a:rPr sz="1800" b="1" spc="-15" dirty="0">
                <a:latin typeface="Calibri"/>
                <a:cs typeface="Calibri"/>
              </a:rPr>
              <a:t> Satisfaction </a:t>
            </a:r>
            <a:r>
              <a:rPr sz="1800" b="1" dirty="0">
                <a:solidFill>
                  <a:srgbClr val="00AFEF"/>
                </a:solidFill>
                <a:latin typeface="Calibri"/>
                <a:cs typeface="Calibri"/>
              </a:rPr>
              <a:t>61%</a:t>
            </a:r>
            <a:r>
              <a:rPr sz="1800" b="1" spc="53" dirty="0">
                <a:solidFill>
                  <a:srgbClr val="00AFEF"/>
                </a:solidFill>
                <a:latin typeface="Calibri"/>
                <a:cs typeface="Calibri"/>
              </a:rPr>
              <a:t> </a:t>
            </a:r>
            <a:r>
              <a:rPr sz="1800" b="1" dirty="0">
                <a:solidFill>
                  <a:srgbClr val="00AFEF"/>
                </a:solidFill>
                <a:latin typeface="Calibri"/>
                <a:cs typeface="Calibri"/>
              </a:rPr>
              <a:t>–</a:t>
            </a:r>
            <a:r>
              <a:rPr sz="1800" b="1" spc="-98" dirty="0">
                <a:solidFill>
                  <a:srgbClr val="00AFEF"/>
                </a:solidFill>
                <a:latin typeface="Calibri"/>
                <a:cs typeface="Calibri"/>
              </a:rPr>
              <a:t> </a:t>
            </a:r>
            <a:r>
              <a:rPr sz="1800" b="1" dirty="0">
                <a:solidFill>
                  <a:srgbClr val="00AFEF"/>
                </a:solidFill>
                <a:latin typeface="Calibri"/>
                <a:cs typeface="Calibri"/>
              </a:rPr>
              <a:t>70%</a:t>
            </a:r>
            <a:r>
              <a:rPr sz="1800" b="1" spc="53" dirty="0">
                <a:solidFill>
                  <a:srgbClr val="00AFEF"/>
                </a:solidFill>
                <a:latin typeface="Calibri"/>
                <a:cs typeface="Calibri"/>
              </a:rPr>
              <a:t> </a:t>
            </a:r>
            <a:r>
              <a:rPr sz="1800" b="1" spc="-15" dirty="0">
                <a:solidFill>
                  <a:srgbClr val="00AFEF"/>
                </a:solidFill>
                <a:latin typeface="Calibri"/>
                <a:cs typeface="Calibri"/>
              </a:rPr>
              <a:t>Sustaining </a:t>
            </a:r>
            <a:r>
              <a:rPr sz="1800" b="1" dirty="0">
                <a:solidFill>
                  <a:srgbClr val="00AFEF"/>
                </a:solidFill>
                <a:latin typeface="Calibri"/>
                <a:cs typeface="Calibri"/>
              </a:rPr>
              <a:t>71%</a:t>
            </a:r>
            <a:r>
              <a:rPr sz="1800" b="1" spc="60" dirty="0">
                <a:solidFill>
                  <a:srgbClr val="00AFEF"/>
                </a:solidFill>
                <a:latin typeface="Calibri"/>
                <a:cs typeface="Calibri"/>
              </a:rPr>
              <a:t> </a:t>
            </a:r>
            <a:r>
              <a:rPr sz="1800" b="1" dirty="0">
                <a:solidFill>
                  <a:srgbClr val="00AFEF"/>
                </a:solidFill>
                <a:latin typeface="Calibri"/>
                <a:cs typeface="Calibri"/>
              </a:rPr>
              <a:t>&gt;</a:t>
            </a:r>
            <a:r>
              <a:rPr sz="1800" b="1" spc="-75" dirty="0">
                <a:solidFill>
                  <a:srgbClr val="00AFEF"/>
                </a:solidFill>
                <a:latin typeface="Calibri"/>
                <a:cs typeface="Calibri"/>
              </a:rPr>
              <a:t> </a:t>
            </a:r>
            <a:r>
              <a:rPr sz="1800" b="1" dirty="0">
                <a:solidFill>
                  <a:srgbClr val="00AFEF"/>
                </a:solidFill>
                <a:latin typeface="Calibri"/>
                <a:cs typeface="Calibri"/>
              </a:rPr>
              <a:t>High</a:t>
            </a:r>
            <a:r>
              <a:rPr sz="1800" b="1" spc="-30" dirty="0">
                <a:solidFill>
                  <a:srgbClr val="00AFEF"/>
                </a:solidFill>
                <a:latin typeface="Calibri"/>
                <a:cs typeface="Calibri"/>
              </a:rPr>
              <a:t> </a:t>
            </a:r>
            <a:r>
              <a:rPr sz="1800" b="1" spc="-15" dirty="0">
                <a:solidFill>
                  <a:srgbClr val="00AFEF"/>
                </a:solidFill>
                <a:latin typeface="Calibri"/>
                <a:cs typeface="Calibri"/>
              </a:rPr>
              <a:t>Performing</a:t>
            </a:r>
            <a:endParaRPr sz="1800" dirty="0">
              <a:latin typeface="Calibri"/>
              <a:cs typeface="Calibri"/>
            </a:endParaRPr>
          </a:p>
        </p:txBody>
      </p:sp>
      <p:grpSp>
        <p:nvGrpSpPr>
          <p:cNvPr id="13" name="object 13"/>
          <p:cNvGrpSpPr/>
          <p:nvPr/>
        </p:nvGrpSpPr>
        <p:grpSpPr>
          <a:xfrm>
            <a:off x="4055365" y="3712465"/>
            <a:ext cx="3233738" cy="3433763"/>
            <a:chOff x="2703576" y="2474976"/>
            <a:chExt cx="2155825" cy="2289175"/>
          </a:xfrm>
        </p:grpSpPr>
        <p:sp>
          <p:nvSpPr>
            <p:cNvPr id="14" name="object 14"/>
            <p:cNvSpPr/>
            <p:nvPr/>
          </p:nvSpPr>
          <p:spPr>
            <a:xfrm>
              <a:off x="2709926" y="2481326"/>
              <a:ext cx="147320" cy="1471930"/>
            </a:xfrm>
            <a:custGeom>
              <a:avLst/>
              <a:gdLst/>
              <a:ahLst/>
              <a:cxnLst/>
              <a:rect l="l" t="t" r="r" b="b"/>
              <a:pathLst>
                <a:path w="147319" h="1471929">
                  <a:moveTo>
                    <a:pt x="0" y="0"/>
                  </a:moveTo>
                  <a:lnTo>
                    <a:pt x="0" y="1471676"/>
                  </a:lnTo>
                  <a:lnTo>
                    <a:pt x="147066" y="1471676"/>
                  </a:lnTo>
                </a:path>
              </a:pathLst>
            </a:custGeom>
            <a:ln w="12700">
              <a:solidFill>
                <a:srgbClr val="34589C"/>
              </a:solidFill>
            </a:ln>
          </p:spPr>
          <p:txBody>
            <a:bodyPr wrap="square" lIns="0" tIns="0" rIns="0" bIns="0" rtlCol="0"/>
            <a:lstStyle/>
            <a:p>
              <a:endParaRPr dirty="0"/>
            </a:p>
          </p:txBody>
        </p:sp>
        <p:sp>
          <p:nvSpPr>
            <p:cNvPr id="15" name="object 15"/>
            <p:cNvSpPr/>
            <p:nvPr/>
          </p:nvSpPr>
          <p:spPr>
            <a:xfrm>
              <a:off x="2890901" y="3776726"/>
              <a:ext cx="1962150" cy="981075"/>
            </a:xfrm>
            <a:custGeom>
              <a:avLst/>
              <a:gdLst/>
              <a:ahLst/>
              <a:cxnLst/>
              <a:rect l="l" t="t" r="r" b="b"/>
              <a:pathLst>
                <a:path w="1962150" h="981075">
                  <a:moveTo>
                    <a:pt x="1839468" y="0"/>
                  </a:moveTo>
                  <a:lnTo>
                    <a:pt x="122555" y="0"/>
                  </a:lnTo>
                  <a:lnTo>
                    <a:pt x="74848" y="7693"/>
                  </a:lnTo>
                  <a:lnTo>
                    <a:pt x="35893" y="28686"/>
                  </a:lnTo>
                  <a:lnTo>
                    <a:pt x="9630" y="59846"/>
                  </a:lnTo>
                  <a:lnTo>
                    <a:pt x="0" y="98043"/>
                  </a:lnTo>
                  <a:lnTo>
                    <a:pt x="0" y="882904"/>
                  </a:lnTo>
                  <a:lnTo>
                    <a:pt x="9630" y="921121"/>
                  </a:lnTo>
                  <a:lnTo>
                    <a:pt x="35893" y="952325"/>
                  </a:lnTo>
                  <a:lnTo>
                    <a:pt x="74848" y="973361"/>
                  </a:lnTo>
                  <a:lnTo>
                    <a:pt x="122555" y="981075"/>
                  </a:lnTo>
                  <a:lnTo>
                    <a:pt x="1839468" y="981075"/>
                  </a:lnTo>
                  <a:lnTo>
                    <a:pt x="1887194" y="973361"/>
                  </a:lnTo>
                  <a:lnTo>
                    <a:pt x="1926193" y="952325"/>
                  </a:lnTo>
                  <a:lnTo>
                    <a:pt x="1952499" y="921121"/>
                  </a:lnTo>
                  <a:lnTo>
                    <a:pt x="1962150" y="882904"/>
                  </a:lnTo>
                  <a:lnTo>
                    <a:pt x="1962150" y="98043"/>
                  </a:lnTo>
                  <a:lnTo>
                    <a:pt x="1952499" y="59846"/>
                  </a:lnTo>
                  <a:lnTo>
                    <a:pt x="1926193" y="28686"/>
                  </a:lnTo>
                  <a:lnTo>
                    <a:pt x="1887194" y="7693"/>
                  </a:lnTo>
                  <a:lnTo>
                    <a:pt x="1839468" y="0"/>
                  </a:lnTo>
                  <a:close/>
                </a:path>
              </a:pathLst>
            </a:custGeom>
            <a:solidFill>
              <a:srgbClr val="FFFF00">
                <a:alpha val="90194"/>
              </a:srgbClr>
            </a:solidFill>
          </p:spPr>
          <p:txBody>
            <a:bodyPr wrap="square" lIns="0" tIns="0" rIns="0" bIns="0" rtlCol="0"/>
            <a:lstStyle/>
            <a:p>
              <a:endParaRPr dirty="0"/>
            </a:p>
          </p:txBody>
        </p:sp>
        <p:sp>
          <p:nvSpPr>
            <p:cNvPr id="16" name="object 16"/>
            <p:cNvSpPr/>
            <p:nvPr/>
          </p:nvSpPr>
          <p:spPr>
            <a:xfrm>
              <a:off x="2890901" y="3776726"/>
              <a:ext cx="1962150" cy="981075"/>
            </a:xfrm>
            <a:custGeom>
              <a:avLst/>
              <a:gdLst/>
              <a:ahLst/>
              <a:cxnLst/>
              <a:rect l="l" t="t" r="r" b="b"/>
              <a:pathLst>
                <a:path w="1962150" h="981075">
                  <a:moveTo>
                    <a:pt x="0" y="98043"/>
                  </a:moveTo>
                  <a:lnTo>
                    <a:pt x="9630" y="59846"/>
                  </a:lnTo>
                  <a:lnTo>
                    <a:pt x="35893" y="28686"/>
                  </a:lnTo>
                  <a:lnTo>
                    <a:pt x="74848" y="7693"/>
                  </a:lnTo>
                  <a:lnTo>
                    <a:pt x="122555" y="0"/>
                  </a:lnTo>
                  <a:lnTo>
                    <a:pt x="1839468" y="0"/>
                  </a:lnTo>
                  <a:lnTo>
                    <a:pt x="1887194" y="7693"/>
                  </a:lnTo>
                  <a:lnTo>
                    <a:pt x="1926193" y="28686"/>
                  </a:lnTo>
                  <a:lnTo>
                    <a:pt x="1952499" y="59846"/>
                  </a:lnTo>
                  <a:lnTo>
                    <a:pt x="1962150" y="98043"/>
                  </a:lnTo>
                  <a:lnTo>
                    <a:pt x="1962150" y="882904"/>
                  </a:lnTo>
                  <a:lnTo>
                    <a:pt x="1952499" y="921121"/>
                  </a:lnTo>
                  <a:lnTo>
                    <a:pt x="1926193" y="952325"/>
                  </a:lnTo>
                  <a:lnTo>
                    <a:pt x="1887194" y="973361"/>
                  </a:lnTo>
                  <a:lnTo>
                    <a:pt x="1839468" y="981075"/>
                  </a:lnTo>
                  <a:lnTo>
                    <a:pt x="122555" y="981075"/>
                  </a:lnTo>
                  <a:lnTo>
                    <a:pt x="74848" y="973361"/>
                  </a:lnTo>
                  <a:lnTo>
                    <a:pt x="35893" y="952325"/>
                  </a:lnTo>
                  <a:lnTo>
                    <a:pt x="9630" y="921121"/>
                  </a:lnTo>
                  <a:lnTo>
                    <a:pt x="0" y="882904"/>
                  </a:lnTo>
                  <a:lnTo>
                    <a:pt x="0" y="98043"/>
                  </a:lnTo>
                  <a:close/>
                </a:path>
              </a:pathLst>
            </a:custGeom>
            <a:ln w="12700">
              <a:solidFill>
                <a:srgbClr val="4471C4"/>
              </a:solidFill>
            </a:ln>
          </p:spPr>
          <p:txBody>
            <a:bodyPr wrap="square" lIns="0" tIns="0" rIns="0" bIns="0" rtlCol="0"/>
            <a:lstStyle/>
            <a:p>
              <a:endParaRPr dirty="0"/>
            </a:p>
          </p:txBody>
        </p:sp>
      </p:grpSp>
      <p:sp>
        <p:nvSpPr>
          <p:cNvPr id="17" name="object 17"/>
          <p:cNvSpPr txBox="1"/>
          <p:nvPr/>
        </p:nvSpPr>
        <p:spPr>
          <a:xfrm>
            <a:off x="4542090" y="5801582"/>
            <a:ext cx="2526030" cy="1068705"/>
          </a:xfrm>
          <a:prstGeom prst="rect">
            <a:avLst/>
          </a:prstGeom>
        </p:spPr>
        <p:txBody>
          <a:bodyPr vert="horz" wrap="square" lIns="0" tIns="19050" rIns="0" bIns="0" rtlCol="0">
            <a:spAutoFit/>
          </a:bodyPr>
          <a:lstStyle/>
          <a:p>
            <a:pPr marL="19050" marR="7620" algn="ctr">
              <a:lnSpc>
                <a:spcPct val="125200"/>
              </a:lnSpc>
              <a:spcBef>
                <a:spcPts val="150"/>
              </a:spcBef>
            </a:pPr>
            <a:r>
              <a:rPr sz="1800" b="1" dirty="0">
                <a:latin typeface="Calibri"/>
                <a:cs typeface="Calibri"/>
              </a:rPr>
              <a:t>*</a:t>
            </a:r>
            <a:r>
              <a:rPr sz="1800" b="1" spc="90" dirty="0">
                <a:latin typeface="Calibri"/>
                <a:cs typeface="Calibri"/>
              </a:rPr>
              <a:t> </a:t>
            </a:r>
            <a:r>
              <a:rPr sz="1800" b="1" dirty="0">
                <a:latin typeface="Calibri"/>
                <a:cs typeface="Calibri"/>
              </a:rPr>
              <a:t>Retention</a:t>
            </a:r>
            <a:r>
              <a:rPr sz="1800" b="1" spc="15" dirty="0">
                <a:latin typeface="Calibri"/>
                <a:cs typeface="Calibri"/>
              </a:rPr>
              <a:t> </a:t>
            </a:r>
            <a:r>
              <a:rPr sz="1800" b="1" dirty="0">
                <a:latin typeface="Calibri"/>
                <a:cs typeface="Calibri"/>
              </a:rPr>
              <a:t>w/o</a:t>
            </a:r>
            <a:r>
              <a:rPr sz="1800" b="1" spc="15" dirty="0">
                <a:latin typeface="Calibri"/>
                <a:cs typeface="Calibri"/>
              </a:rPr>
              <a:t> </a:t>
            </a:r>
            <a:r>
              <a:rPr sz="1800" b="1" spc="-15" dirty="0">
                <a:latin typeface="Calibri"/>
                <a:cs typeface="Calibri"/>
              </a:rPr>
              <a:t>Students </a:t>
            </a:r>
            <a:r>
              <a:rPr sz="1800" b="1" dirty="0">
                <a:solidFill>
                  <a:srgbClr val="00AFEF"/>
                </a:solidFill>
                <a:latin typeface="Calibri"/>
                <a:cs typeface="Calibri"/>
              </a:rPr>
              <a:t>68.1%</a:t>
            </a:r>
            <a:r>
              <a:rPr sz="1800" b="1" spc="30" dirty="0">
                <a:solidFill>
                  <a:srgbClr val="00AFEF"/>
                </a:solidFill>
                <a:latin typeface="Calibri"/>
                <a:cs typeface="Calibri"/>
              </a:rPr>
              <a:t> </a:t>
            </a:r>
            <a:r>
              <a:rPr sz="1800" b="1" dirty="0">
                <a:solidFill>
                  <a:srgbClr val="00AFEF"/>
                </a:solidFill>
                <a:latin typeface="Calibri"/>
                <a:cs typeface="Calibri"/>
              </a:rPr>
              <a:t>-</a:t>
            </a:r>
            <a:r>
              <a:rPr sz="1800" b="1" spc="15" dirty="0">
                <a:solidFill>
                  <a:srgbClr val="00AFEF"/>
                </a:solidFill>
                <a:latin typeface="Calibri"/>
                <a:cs typeface="Calibri"/>
              </a:rPr>
              <a:t> </a:t>
            </a:r>
            <a:r>
              <a:rPr sz="1800" b="1" dirty="0">
                <a:solidFill>
                  <a:srgbClr val="00AFEF"/>
                </a:solidFill>
                <a:latin typeface="Calibri"/>
                <a:cs typeface="Calibri"/>
              </a:rPr>
              <a:t>73%</a:t>
            </a:r>
            <a:r>
              <a:rPr sz="1800" b="1" spc="-60" dirty="0">
                <a:solidFill>
                  <a:srgbClr val="00AFEF"/>
                </a:solidFill>
                <a:latin typeface="Calibri"/>
                <a:cs typeface="Calibri"/>
              </a:rPr>
              <a:t> </a:t>
            </a:r>
            <a:r>
              <a:rPr sz="1800" b="1" spc="-15" dirty="0">
                <a:solidFill>
                  <a:srgbClr val="00AFEF"/>
                </a:solidFill>
                <a:latin typeface="Calibri"/>
                <a:cs typeface="Calibri"/>
              </a:rPr>
              <a:t>Sustaining </a:t>
            </a:r>
            <a:r>
              <a:rPr sz="1800" b="1" dirty="0">
                <a:solidFill>
                  <a:srgbClr val="00AFEF"/>
                </a:solidFill>
                <a:latin typeface="Calibri"/>
                <a:cs typeface="Calibri"/>
              </a:rPr>
              <a:t>73.1%</a:t>
            </a:r>
            <a:r>
              <a:rPr sz="1800" b="1" spc="45" dirty="0">
                <a:solidFill>
                  <a:srgbClr val="00AFEF"/>
                </a:solidFill>
                <a:latin typeface="Calibri"/>
                <a:cs typeface="Calibri"/>
              </a:rPr>
              <a:t> </a:t>
            </a:r>
            <a:r>
              <a:rPr sz="1800" b="1" dirty="0">
                <a:solidFill>
                  <a:srgbClr val="00AFEF"/>
                </a:solidFill>
                <a:latin typeface="Calibri"/>
                <a:cs typeface="Calibri"/>
              </a:rPr>
              <a:t>&gt;</a:t>
            </a:r>
            <a:r>
              <a:rPr sz="1800" b="1" spc="15" dirty="0">
                <a:solidFill>
                  <a:srgbClr val="00AFEF"/>
                </a:solidFill>
                <a:latin typeface="Calibri"/>
                <a:cs typeface="Calibri"/>
              </a:rPr>
              <a:t> </a:t>
            </a:r>
            <a:r>
              <a:rPr sz="1800" b="1" dirty="0">
                <a:solidFill>
                  <a:srgbClr val="00AFEF"/>
                </a:solidFill>
                <a:latin typeface="Calibri"/>
                <a:cs typeface="Calibri"/>
              </a:rPr>
              <a:t>High</a:t>
            </a:r>
            <a:r>
              <a:rPr sz="1800" b="1" spc="-45" dirty="0">
                <a:solidFill>
                  <a:srgbClr val="00AFEF"/>
                </a:solidFill>
                <a:latin typeface="Calibri"/>
                <a:cs typeface="Calibri"/>
              </a:rPr>
              <a:t> </a:t>
            </a:r>
            <a:r>
              <a:rPr sz="1800" b="1" spc="-15" dirty="0">
                <a:solidFill>
                  <a:srgbClr val="00AFEF"/>
                </a:solidFill>
                <a:latin typeface="Calibri"/>
                <a:cs typeface="Calibri"/>
              </a:rPr>
              <a:t>Performing</a:t>
            </a:r>
            <a:endParaRPr sz="1800" dirty="0">
              <a:latin typeface="Calibri"/>
              <a:cs typeface="Calibri"/>
            </a:endParaRPr>
          </a:p>
        </p:txBody>
      </p:sp>
      <p:grpSp>
        <p:nvGrpSpPr>
          <p:cNvPr id="18" name="object 18"/>
          <p:cNvGrpSpPr/>
          <p:nvPr/>
        </p:nvGrpSpPr>
        <p:grpSpPr>
          <a:xfrm>
            <a:off x="4055364" y="3712464"/>
            <a:ext cx="3305175" cy="4876800"/>
            <a:chOff x="2703576" y="2474976"/>
            <a:chExt cx="2203450" cy="3251200"/>
          </a:xfrm>
        </p:grpSpPr>
        <p:sp>
          <p:nvSpPr>
            <p:cNvPr id="19" name="object 19"/>
            <p:cNvSpPr/>
            <p:nvPr/>
          </p:nvSpPr>
          <p:spPr>
            <a:xfrm>
              <a:off x="2709926" y="2481326"/>
              <a:ext cx="147320" cy="2392045"/>
            </a:xfrm>
            <a:custGeom>
              <a:avLst/>
              <a:gdLst/>
              <a:ahLst/>
              <a:cxnLst/>
              <a:rect l="l" t="t" r="r" b="b"/>
              <a:pathLst>
                <a:path w="147319" h="2392045">
                  <a:moveTo>
                    <a:pt x="0" y="0"/>
                  </a:moveTo>
                  <a:lnTo>
                    <a:pt x="0" y="2391537"/>
                  </a:lnTo>
                  <a:lnTo>
                    <a:pt x="147066" y="2391537"/>
                  </a:lnTo>
                </a:path>
              </a:pathLst>
            </a:custGeom>
            <a:ln w="12700">
              <a:solidFill>
                <a:srgbClr val="34589C"/>
              </a:solidFill>
            </a:ln>
          </p:spPr>
          <p:txBody>
            <a:bodyPr wrap="square" lIns="0" tIns="0" rIns="0" bIns="0" rtlCol="0"/>
            <a:lstStyle/>
            <a:p>
              <a:endParaRPr dirty="0"/>
            </a:p>
          </p:txBody>
        </p:sp>
        <p:sp>
          <p:nvSpPr>
            <p:cNvPr id="20" name="object 20"/>
            <p:cNvSpPr/>
            <p:nvPr/>
          </p:nvSpPr>
          <p:spPr>
            <a:xfrm>
              <a:off x="2881376" y="4805426"/>
              <a:ext cx="2019300" cy="914400"/>
            </a:xfrm>
            <a:custGeom>
              <a:avLst/>
              <a:gdLst/>
              <a:ahLst/>
              <a:cxnLst/>
              <a:rect l="l" t="t" r="r" b="b"/>
              <a:pathLst>
                <a:path w="2019300" h="914400">
                  <a:moveTo>
                    <a:pt x="1893062" y="0"/>
                  </a:moveTo>
                  <a:lnTo>
                    <a:pt x="126111" y="0"/>
                  </a:lnTo>
                  <a:lnTo>
                    <a:pt x="76991" y="7179"/>
                  </a:lnTo>
                  <a:lnTo>
                    <a:pt x="36909" y="26765"/>
                  </a:lnTo>
                  <a:lnTo>
                    <a:pt x="9900" y="55828"/>
                  </a:lnTo>
                  <a:lnTo>
                    <a:pt x="0" y="91440"/>
                  </a:lnTo>
                  <a:lnTo>
                    <a:pt x="0" y="822896"/>
                  </a:lnTo>
                  <a:lnTo>
                    <a:pt x="9900" y="858486"/>
                  </a:lnTo>
                  <a:lnTo>
                    <a:pt x="36909" y="887552"/>
                  </a:lnTo>
                  <a:lnTo>
                    <a:pt x="76991" y="907149"/>
                  </a:lnTo>
                  <a:lnTo>
                    <a:pt x="126111" y="914336"/>
                  </a:lnTo>
                  <a:lnTo>
                    <a:pt x="1893062" y="914336"/>
                  </a:lnTo>
                  <a:lnTo>
                    <a:pt x="1942201" y="907149"/>
                  </a:lnTo>
                  <a:lnTo>
                    <a:pt x="1982327" y="887552"/>
                  </a:lnTo>
                  <a:lnTo>
                    <a:pt x="2009380" y="858486"/>
                  </a:lnTo>
                  <a:lnTo>
                    <a:pt x="2019300" y="822896"/>
                  </a:lnTo>
                  <a:lnTo>
                    <a:pt x="2019300" y="91440"/>
                  </a:lnTo>
                  <a:lnTo>
                    <a:pt x="2009380" y="55828"/>
                  </a:lnTo>
                  <a:lnTo>
                    <a:pt x="1982327" y="26765"/>
                  </a:lnTo>
                  <a:lnTo>
                    <a:pt x="1942201" y="7179"/>
                  </a:lnTo>
                  <a:lnTo>
                    <a:pt x="1893062" y="0"/>
                  </a:lnTo>
                  <a:close/>
                </a:path>
              </a:pathLst>
            </a:custGeom>
            <a:solidFill>
              <a:srgbClr val="FFFF00">
                <a:alpha val="90194"/>
              </a:srgbClr>
            </a:solidFill>
          </p:spPr>
          <p:txBody>
            <a:bodyPr wrap="square" lIns="0" tIns="0" rIns="0" bIns="0" rtlCol="0"/>
            <a:lstStyle/>
            <a:p>
              <a:endParaRPr dirty="0"/>
            </a:p>
          </p:txBody>
        </p:sp>
        <p:sp>
          <p:nvSpPr>
            <p:cNvPr id="21" name="object 21"/>
            <p:cNvSpPr/>
            <p:nvPr/>
          </p:nvSpPr>
          <p:spPr>
            <a:xfrm>
              <a:off x="2881376" y="4805426"/>
              <a:ext cx="2019300" cy="914400"/>
            </a:xfrm>
            <a:custGeom>
              <a:avLst/>
              <a:gdLst/>
              <a:ahLst/>
              <a:cxnLst/>
              <a:rect l="l" t="t" r="r" b="b"/>
              <a:pathLst>
                <a:path w="2019300" h="914400">
                  <a:moveTo>
                    <a:pt x="0" y="91440"/>
                  </a:moveTo>
                  <a:lnTo>
                    <a:pt x="9900" y="55828"/>
                  </a:lnTo>
                  <a:lnTo>
                    <a:pt x="36909" y="26765"/>
                  </a:lnTo>
                  <a:lnTo>
                    <a:pt x="76991" y="7179"/>
                  </a:lnTo>
                  <a:lnTo>
                    <a:pt x="126111" y="0"/>
                  </a:lnTo>
                  <a:lnTo>
                    <a:pt x="1893062" y="0"/>
                  </a:lnTo>
                  <a:lnTo>
                    <a:pt x="1942201" y="7179"/>
                  </a:lnTo>
                  <a:lnTo>
                    <a:pt x="1982327" y="26765"/>
                  </a:lnTo>
                  <a:lnTo>
                    <a:pt x="2009380" y="55828"/>
                  </a:lnTo>
                  <a:lnTo>
                    <a:pt x="2019300" y="91440"/>
                  </a:lnTo>
                  <a:lnTo>
                    <a:pt x="2019300" y="822896"/>
                  </a:lnTo>
                  <a:lnTo>
                    <a:pt x="2009380" y="858486"/>
                  </a:lnTo>
                  <a:lnTo>
                    <a:pt x="1982327" y="887552"/>
                  </a:lnTo>
                  <a:lnTo>
                    <a:pt x="1942201" y="907149"/>
                  </a:lnTo>
                  <a:lnTo>
                    <a:pt x="1893062" y="914336"/>
                  </a:lnTo>
                  <a:lnTo>
                    <a:pt x="126111" y="914336"/>
                  </a:lnTo>
                  <a:lnTo>
                    <a:pt x="76991" y="907149"/>
                  </a:lnTo>
                  <a:lnTo>
                    <a:pt x="36909" y="887552"/>
                  </a:lnTo>
                  <a:lnTo>
                    <a:pt x="9900" y="858486"/>
                  </a:lnTo>
                  <a:lnTo>
                    <a:pt x="0" y="822896"/>
                  </a:lnTo>
                  <a:lnTo>
                    <a:pt x="0" y="91440"/>
                  </a:lnTo>
                  <a:close/>
                </a:path>
              </a:pathLst>
            </a:custGeom>
            <a:ln w="12700">
              <a:solidFill>
                <a:srgbClr val="4471C4"/>
              </a:solidFill>
            </a:ln>
          </p:spPr>
          <p:txBody>
            <a:bodyPr wrap="square" lIns="0" tIns="0" rIns="0" bIns="0" rtlCol="0"/>
            <a:lstStyle/>
            <a:p>
              <a:endParaRPr dirty="0"/>
            </a:p>
          </p:txBody>
        </p:sp>
      </p:grpSp>
      <p:sp>
        <p:nvSpPr>
          <p:cNvPr id="22" name="object 22"/>
          <p:cNvSpPr txBox="1"/>
          <p:nvPr/>
        </p:nvSpPr>
        <p:spPr>
          <a:xfrm>
            <a:off x="4738688" y="7304246"/>
            <a:ext cx="2173605" cy="1068705"/>
          </a:xfrm>
          <a:prstGeom prst="rect">
            <a:avLst/>
          </a:prstGeom>
        </p:spPr>
        <p:txBody>
          <a:bodyPr vert="horz" wrap="square" lIns="0" tIns="19050" rIns="0" bIns="0" rtlCol="0">
            <a:spAutoFit/>
          </a:bodyPr>
          <a:lstStyle/>
          <a:p>
            <a:pPr marL="19050" marR="7620" indent="71438" algn="just">
              <a:lnSpc>
                <a:spcPct val="125200"/>
              </a:lnSpc>
              <a:spcBef>
                <a:spcPts val="150"/>
              </a:spcBef>
            </a:pPr>
            <a:r>
              <a:rPr sz="1800" b="1" dirty="0">
                <a:latin typeface="Calibri"/>
                <a:cs typeface="Calibri"/>
              </a:rPr>
              <a:t>Net</a:t>
            </a:r>
            <a:r>
              <a:rPr sz="1800" b="1" spc="8" dirty="0">
                <a:latin typeface="Calibri"/>
                <a:cs typeface="Calibri"/>
              </a:rPr>
              <a:t> </a:t>
            </a:r>
            <a:r>
              <a:rPr sz="1800" b="1" dirty="0">
                <a:latin typeface="Calibri"/>
                <a:cs typeface="Calibri"/>
              </a:rPr>
              <a:t>Member</a:t>
            </a:r>
            <a:r>
              <a:rPr sz="1800" b="1" spc="-8" dirty="0">
                <a:latin typeface="Calibri"/>
                <a:cs typeface="Calibri"/>
              </a:rPr>
              <a:t> </a:t>
            </a:r>
            <a:r>
              <a:rPr sz="1800" b="1" spc="-15" dirty="0">
                <a:latin typeface="Calibri"/>
                <a:cs typeface="Calibri"/>
              </a:rPr>
              <a:t>Growth </a:t>
            </a:r>
            <a:r>
              <a:rPr sz="1800" b="1" dirty="0">
                <a:solidFill>
                  <a:srgbClr val="00AFEF"/>
                </a:solidFill>
                <a:latin typeface="Calibri"/>
                <a:cs typeface="Calibri"/>
              </a:rPr>
              <a:t>0.1%</a:t>
            </a:r>
            <a:r>
              <a:rPr sz="1800" b="1" spc="480" dirty="0">
                <a:solidFill>
                  <a:srgbClr val="00AFEF"/>
                </a:solidFill>
                <a:latin typeface="Calibri"/>
                <a:cs typeface="Calibri"/>
              </a:rPr>
              <a:t> </a:t>
            </a:r>
            <a:r>
              <a:rPr sz="1800" b="1" dirty="0">
                <a:solidFill>
                  <a:srgbClr val="00AFEF"/>
                </a:solidFill>
                <a:latin typeface="Calibri"/>
                <a:cs typeface="Calibri"/>
              </a:rPr>
              <a:t>–</a:t>
            </a:r>
            <a:r>
              <a:rPr sz="1800" b="1" spc="-90" dirty="0">
                <a:solidFill>
                  <a:srgbClr val="00AFEF"/>
                </a:solidFill>
                <a:latin typeface="Calibri"/>
                <a:cs typeface="Calibri"/>
              </a:rPr>
              <a:t> </a:t>
            </a:r>
            <a:r>
              <a:rPr sz="1800" b="1" dirty="0">
                <a:solidFill>
                  <a:srgbClr val="00AFEF"/>
                </a:solidFill>
                <a:latin typeface="Calibri"/>
                <a:cs typeface="Calibri"/>
              </a:rPr>
              <a:t>3%</a:t>
            </a:r>
            <a:r>
              <a:rPr sz="1800" b="1" spc="60" dirty="0">
                <a:solidFill>
                  <a:srgbClr val="00AFEF"/>
                </a:solidFill>
                <a:latin typeface="Calibri"/>
                <a:cs typeface="Calibri"/>
              </a:rPr>
              <a:t> </a:t>
            </a:r>
            <a:r>
              <a:rPr sz="1800" b="1" spc="-15" dirty="0">
                <a:solidFill>
                  <a:srgbClr val="00AFEF"/>
                </a:solidFill>
                <a:latin typeface="Calibri"/>
                <a:cs typeface="Calibri"/>
              </a:rPr>
              <a:t>Sustaining </a:t>
            </a:r>
            <a:r>
              <a:rPr sz="1800" b="1" dirty="0">
                <a:solidFill>
                  <a:srgbClr val="00AFEF"/>
                </a:solidFill>
                <a:latin typeface="Calibri"/>
                <a:cs typeface="Calibri"/>
              </a:rPr>
              <a:t>3</a:t>
            </a:r>
            <a:r>
              <a:rPr sz="1800" b="1" spc="30" dirty="0">
                <a:solidFill>
                  <a:srgbClr val="00AFEF"/>
                </a:solidFill>
                <a:latin typeface="Calibri"/>
                <a:cs typeface="Calibri"/>
              </a:rPr>
              <a:t> </a:t>
            </a:r>
            <a:r>
              <a:rPr sz="1800" b="1" dirty="0">
                <a:solidFill>
                  <a:srgbClr val="00AFEF"/>
                </a:solidFill>
                <a:latin typeface="Calibri"/>
                <a:cs typeface="Calibri"/>
              </a:rPr>
              <a:t>%</a:t>
            </a:r>
            <a:r>
              <a:rPr sz="1800" b="1" spc="-30" dirty="0">
                <a:solidFill>
                  <a:srgbClr val="00AFEF"/>
                </a:solidFill>
                <a:latin typeface="Calibri"/>
                <a:cs typeface="Calibri"/>
              </a:rPr>
              <a:t> </a:t>
            </a:r>
            <a:r>
              <a:rPr sz="1800" b="1" dirty="0">
                <a:solidFill>
                  <a:srgbClr val="00AFEF"/>
                </a:solidFill>
                <a:latin typeface="Calibri"/>
                <a:cs typeface="Calibri"/>
              </a:rPr>
              <a:t>&gt;</a:t>
            </a:r>
            <a:r>
              <a:rPr sz="1800" b="1" spc="45" dirty="0">
                <a:solidFill>
                  <a:srgbClr val="00AFEF"/>
                </a:solidFill>
                <a:latin typeface="Calibri"/>
                <a:cs typeface="Calibri"/>
              </a:rPr>
              <a:t> </a:t>
            </a:r>
            <a:r>
              <a:rPr sz="1800" b="1" dirty="0">
                <a:solidFill>
                  <a:srgbClr val="00AFEF"/>
                </a:solidFill>
                <a:latin typeface="Calibri"/>
                <a:cs typeface="Calibri"/>
              </a:rPr>
              <a:t>High</a:t>
            </a:r>
            <a:r>
              <a:rPr sz="1800" b="1" spc="-23" dirty="0">
                <a:solidFill>
                  <a:srgbClr val="00AFEF"/>
                </a:solidFill>
                <a:latin typeface="Calibri"/>
                <a:cs typeface="Calibri"/>
              </a:rPr>
              <a:t> </a:t>
            </a:r>
            <a:r>
              <a:rPr sz="1800" b="1" spc="-15" dirty="0">
                <a:solidFill>
                  <a:srgbClr val="00AFEF"/>
                </a:solidFill>
                <a:latin typeface="Calibri"/>
                <a:cs typeface="Calibri"/>
              </a:rPr>
              <a:t>Performing</a:t>
            </a:r>
            <a:endParaRPr sz="1800" dirty="0">
              <a:latin typeface="Calibri"/>
              <a:cs typeface="Calibri"/>
            </a:endParaRPr>
          </a:p>
        </p:txBody>
      </p:sp>
      <p:grpSp>
        <p:nvGrpSpPr>
          <p:cNvPr id="23" name="object 23"/>
          <p:cNvGrpSpPr/>
          <p:nvPr/>
        </p:nvGrpSpPr>
        <p:grpSpPr>
          <a:xfrm>
            <a:off x="7770115" y="2312288"/>
            <a:ext cx="3519488" cy="1390650"/>
            <a:chOff x="5180076" y="1541525"/>
            <a:chExt cx="2346325" cy="927100"/>
          </a:xfrm>
        </p:grpSpPr>
        <p:sp>
          <p:nvSpPr>
            <p:cNvPr id="24" name="object 24"/>
            <p:cNvSpPr/>
            <p:nvPr/>
          </p:nvSpPr>
          <p:spPr>
            <a:xfrm>
              <a:off x="5186426" y="1547875"/>
              <a:ext cx="2333625" cy="914400"/>
            </a:xfrm>
            <a:custGeom>
              <a:avLst/>
              <a:gdLst/>
              <a:ahLst/>
              <a:cxnLst/>
              <a:rect l="l" t="t" r="r" b="b"/>
              <a:pathLst>
                <a:path w="2333625" h="914400">
                  <a:moveTo>
                    <a:pt x="2216912" y="0"/>
                  </a:moveTo>
                  <a:lnTo>
                    <a:pt x="116586" y="0"/>
                  </a:lnTo>
                  <a:lnTo>
                    <a:pt x="71205" y="7179"/>
                  </a:lnTo>
                  <a:lnTo>
                    <a:pt x="34147" y="26765"/>
                  </a:lnTo>
                  <a:lnTo>
                    <a:pt x="9161" y="55828"/>
                  </a:lnTo>
                  <a:lnTo>
                    <a:pt x="0" y="91439"/>
                  </a:lnTo>
                  <a:lnTo>
                    <a:pt x="0" y="822960"/>
                  </a:lnTo>
                  <a:lnTo>
                    <a:pt x="9161" y="858518"/>
                  </a:lnTo>
                  <a:lnTo>
                    <a:pt x="34147" y="887587"/>
                  </a:lnTo>
                  <a:lnTo>
                    <a:pt x="71205" y="907202"/>
                  </a:lnTo>
                  <a:lnTo>
                    <a:pt x="116586" y="914400"/>
                  </a:lnTo>
                  <a:lnTo>
                    <a:pt x="2216912" y="914400"/>
                  </a:lnTo>
                  <a:lnTo>
                    <a:pt x="2262312" y="907202"/>
                  </a:lnTo>
                  <a:lnTo>
                    <a:pt x="2299414" y="887587"/>
                  </a:lnTo>
                  <a:lnTo>
                    <a:pt x="2324443" y="858518"/>
                  </a:lnTo>
                  <a:lnTo>
                    <a:pt x="2333625" y="822960"/>
                  </a:lnTo>
                  <a:lnTo>
                    <a:pt x="2333625" y="91439"/>
                  </a:lnTo>
                  <a:lnTo>
                    <a:pt x="2324443" y="55828"/>
                  </a:lnTo>
                  <a:lnTo>
                    <a:pt x="2299414" y="26765"/>
                  </a:lnTo>
                  <a:lnTo>
                    <a:pt x="2262312" y="7179"/>
                  </a:lnTo>
                  <a:lnTo>
                    <a:pt x="2216912" y="0"/>
                  </a:lnTo>
                  <a:close/>
                </a:path>
              </a:pathLst>
            </a:custGeom>
            <a:solidFill>
              <a:srgbClr val="A9D18E"/>
            </a:solidFill>
          </p:spPr>
          <p:txBody>
            <a:bodyPr wrap="square" lIns="0" tIns="0" rIns="0" bIns="0" rtlCol="0"/>
            <a:lstStyle/>
            <a:p>
              <a:endParaRPr dirty="0"/>
            </a:p>
          </p:txBody>
        </p:sp>
        <p:sp>
          <p:nvSpPr>
            <p:cNvPr id="25" name="object 25"/>
            <p:cNvSpPr/>
            <p:nvPr/>
          </p:nvSpPr>
          <p:spPr>
            <a:xfrm>
              <a:off x="5186426" y="1547875"/>
              <a:ext cx="2333625" cy="914400"/>
            </a:xfrm>
            <a:custGeom>
              <a:avLst/>
              <a:gdLst/>
              <a:ahLst/>
              <a:cxnLst/>
              <a:rect l="l" t="t" r="r" b="b"/>
              <a:pathLst>
                <a:path w="2333625" h="914400">
                  <a:moveTo>
                    <a:pt x="0" y="91439"/>
                  </a:moveTo>
                  <a:lnTo>
                    <a:pt x="9161" y="55828"/>
                  </a:lnTo>
                  <a:lnTo>
                    <a:pt x="34147" y="26765"/>
                  </a:lnTo>
                  <a:lnTo>
                    <a:pt x="71205" y="7179"/>
                  </a:lnTo>
                  <a:lnTo>
                    <a:pt x="116586" y="0"/>
                  </a:lnTo>
                  <a:lnTo>
                    <a:pt x="2216912" y="0"/>
                  </a:lnTo>
                  <a:lnTo>
                    <a:pt x="2262312" y="7179"/>
                  </a:lnTo>
                  <a:lnTo>
                    <a:pt x="2299414" y="26765"/>
                  </a:lnTo>
                  <a:lnTo>
                    <a:pt x="2324443" y="55828"/>
                  </a:lnTo>
                  <a:lnTo>
                    <a:pt x="2333625" y="91439"/>
                  </a:lnTo>
                  <a:lnTo>
                    <a:pt x="2333625" y="822960"/>
                  </a:lnTo>
                  <a:lnTo>
                    <a:pt x="2324443" y="858518"/>
                  </a:lnTo>
                  <a:lnTo>
                    <a:pt x="2299414" y="887587"/>
                  </a:lnTo>
                  <a:lnTo>
                    <a:pt x="2262312" y="907202"/>
                  </a:lnTo>
                  <a:lnTo>
                    <a:pt x="2216912" y="914400"/>
                  </a:lnTo>
                  <a:lnTo>
                    <a:pt x="116586" y="914400"/>
                  </a:lnTo>
                  <a:lnTo>
                    <a:pt x="71205" y="907202"/>
                  </a:lnTo>
                  <a:lnTo>
                    <a:pt x="34147" y="887587"/>
                  </a:lnTo>
                  <a:lnTo>
                    <a:pt x="9161" y="858518"/>
                  </a:lnTo>
                  <a:lnTo>
                    <a:pt x="0" y="822960"/>
                  </a:lnTo>
                  <a:lnTo>
                    <a:pt x="0" y="91439"/>
                  </a:lnTo>
                  <a:close/>
                </a:path>
              </a:pathLst>
            </a:custGeom>
            <a:ln w="12700">
              <a:solidFill>
                <a:srgbClr val="FFFFFF"/>
              </a:solidFill>
            </a:ln>
          </p:spPr>
          <p:txBody>
            <a:bodyPr wrap="square" lIns="0" tIns="0" rIns="0" bIns="0" rtlCol="0"/>
            <a:lstStyle/>
            <a:p>
              <a:endParaRPr dirty="0"/>
            </a:p>
          </p:txBody>
        </p:sp>
      </p:grpSp>
      <p:sp>
        <p:nvSpPr>
          <p:cNvPr id="26" name="object 26"/>
          <p:cNvSpPr txBox="1"/>
          <p:nvPr/>
        </p:nvSpPr>
        <p:spPr>
          <a:xfrm>
            <a:off x="8146732" y="2504217"/>
            <a:ext cx="2766059" cy="916305"/>
          </a:xfrm>
          <a:prstGeom prst="rect">
            <a:avLst/>
          </a:prstGeom>
        </p:spPr>
        <p:txBody>
          <a:bodyPr vert="horz" wrap="square" lIns="0" tIns="72390" rIns="0" bIns="0" rtlCol="0">
            <a:spAutoFit/>
          </a:bodyPr>
          <a:lstStyle/>
          <a:p>
            <a:pPr marL="676275" marR="7620" indent="-658176">
              <a:lnSpc>
                <a:spcPts val="3270"/>
              </a:lnSpc>
              <a:spcBef>
                <a:spcPts val="570"/>
              </a:spcBef>
            </a:pPr>
            <a:r>
              <a:rPr sz="3000" b="1" dirty="0">
                <a:solidFill>
                  <a:srgbClr val="FFFFFF"/>
                </a:solidFill>
                <a:latin typeface="Calibri"/>
                <a:cs typeface="Calibri"/>
              </a:rPr>
              <a:t>Administration</a:t>
            </a:r>
            <a:r>
              <a:rPr sz="3000" b="1" spc="-203" dirty="0">
                <a:solidFill>
                  <a:srgbClr val="FFFFFF"/>
                </a:solidFill>
                <a:latin typeface="Calibri"/>
                <a:cs typeface="Calibri"/>
              </a:rPr>
              <a:t> </a:t>
            </a:r>
            <a:r>
              <a:rPr sz="3000" b="1" spc="-75" dirty="0">
                <a:solidFill>
                  <a:srgbClr val="FFFFFF"/>
                </a:solidFill>
                <a:latin typeface="Calibri"/>
                <a:cs typeface="Calibri"/>
              </a:rPr>
              <a:t>&amp; </a:t>
            </a:r>
            <a:r>
              <a:rPr sz="3000" b="1" spc="-15" dirty="0">
                <a:solidFill>
                  <a:srgbClr val="FFFFFF"/>
                </a:solidFill>
                <a:latin typeface="Calibri"/>
                <a:cs typeface="Calibri"/>
              </a:rPr>
              <a:t>Financial</a:t>
            </a:r>
            <a:endParaRPr sz="3000" dirty="0">
              <a:latin typeface="Calibri"/>
              <a:cs typeface="Calibri"/>
            </a:endParaRPr>
          </a:p>
        </p:txBody>
      </p:sp>
      <p:grpSp>
        <p:nvGrpSpPr>
          <p:cNvPr id="27" name="object 27"/>
          <p:cNvGrpSpPr/>
          <p:nvPr/>
        </p:nvGrpSpPr>
        <p:grpSpPr>
          <a:xfrm>
            <a:off x="8113014" y="3712465"/>
            <a:ext cx="3219450" cy="3605213"/>
            <a:chOff x="5408676" y="2474976"/>
            <a:chExt cx="2146300" cy="2403475"/>
          </a:xfrm>
        </p:grpSpPr>
        <p:sp>
          <p:nvSpPr>
            <p:cNvPr id="28" name="object 28"/>
            <p:cNvSpPr/>
            <p:nvPr/>
          </p:nvSpPr>
          <p:spPr>
            <a:xfrm>
              <a:off x="5415026" y="2481326"/>
              <a:ext cx="147320" cy="1471930"/>
            </a:xfrm>
            <a:custGeom>
              <a:avLst/>
              <a:gdLst/>
              <a:ahLst/>
              <a:cxnLst/>
              <a:rect l="l" t="t" r="r" b="b"/>
              <a:pathLst>
                <a:path w="147320" h="1471929">
                  <a:moveTo>
                    <a:pt x="0" y="0"/>
                  </a:moveTo>
                  <a:lnTo>
                    <a:pt x="0" y="551814"/>
                  </a:lnTo>
                  <a:lnTo>
                    <a:pt x="147065" y="551814"/>
                  </a:lnTo>
                </a:path>
                <a:path w="147320" h="1471929">
                  <a:moveTo>
                    <a:pt x="0" y="0"/>
                  </a:moveTo>
                  <a:lnTo>
                    <a:pt x="0" y="1471676"/>
                  </a:lnTo>
                  <a:lnTo>
                    <a:pt x="147065" y="1471676"/>
                  </a:lnTo>
                </a:path>
              </a:pathLst>
            </a:custGeom>
            <a:ln w="12700">
              <a:solidFill>
                <a:srgbClr val="34589C"/>
              </a:solidFill>
            </a:ln>
          </p:spPr>
          <p:txBody>
            <a:bodyPr wrap="square" lIns="0" tIns="0" rIns="0" bIns="0" rtlCol="0"/>
            <a:lstStyle/>
            <a:p>
              <a:endParaRPr dirty="0"/>
            </a:p>
          </p:txBody>
        </p:sp>
        <p:sp>
          <p:nvSpPr>
            <p:cNvPr id="29" name="object 29"/>
            <p:cNvSpPr/>
            <p:nvPr/>
          </p:nvSpPr>
          <p:spPr>
            <a:xfrm>
              <a:off x="5586476" y="3833876"/>
              <a:ext cx="1962150" cy="1038225"/>
            </a:xfrm>
            <a:custGeom>
              <a:avLst/>
              <a:gdLst/>
              <a:ahLst/>
              <a:cxnLst/>
              <a:rect l="l" t="t" r="r" b="b"/>
              <a:pathLst>
                <a:path w="1962150" h="1038225">
                  <a:moveTo>
                    <a:pt x="1839468" y="0"/>
                  </a:moveTo>
                  <a:lnTo>
                    <a:pt x="122554" y="0"/>
                  </a:lnTo>
                  <a:lnTo>
                    <a:pt x="74848" y="8157"/>
                  </a:lnTo>
                  <a:lnTo>
                    <a:pt x="35893" y="30400"/>
                  </a:lnTo>
                  <a:lnTo>
                    <a:pt x="9630" y="63382"/>
                  </a:lnTo>
                  <a:lnTo>
                    <a:pt x="0" y="103759"/>
                  </a:lnTo>
                  <a:lnTo>
                    <a:pt x="0" y="934338"/>
                  </a:lnTo>
                  <a:lnTo>
                    <a:pt x="9630" y="974734"/>
                  </a:lnTo>
                  <a:lnTo>
                    <a:pt x="35893" y="1007760"/>
                  </a:lnTo>
                  <a:lnTo>
                    <a:pt x="74848" y="1030047"/>
                  </a:lnTo>
                  <a:lnTo>
                    <a:pt x="122554" y="1038225"/>
                  </a:lnTo>
                  <a:lnTo>
                    <a:pt x="1839468" y="1038225"/>
                  </a:lnTo>
                  <a:lnTo>
                    <a:pt x="1887194" y="1030047"/>
                  </a:lnTo>
                  <a:lnTo>
                    <a:pt x="1926193" y="1007760"/>
                  </a:lnTo>
                  <a:lnTo>
                    <a:pt x="1952499" y="974734"/>
                  </a:lnTo>
                  <a:lnTo>
                    <a:pt x="1962150" y="934338"/>
                  </a:lnTo>
                  <a:lnTo>
                    <a:pt x="1962150" y="103759"/>
                  </a:lnTo>
                  <a:lnTo>
                    <a:pt x="1952499" y="63382"/>
                  </a:lnTo>
                  <a:lnTo>
                    <a:pt x="1926193" y="30400"/>
                  </a:lnTo>
                  <a:lnTo>
                    <a:pt x="1887194" y="8157"/>
                  </a:lnTo>
                  <a:lnTo>
                    <a:pt x="1839468" y="0"/>
                  </a:lnTo>
                  <a:close/>
                </a:path>
              </a:pathLst>
            </a:custGeom>
            <a:solidFill>
              <a:srgbClr val="FFFF00">
                <a:alpha val="90194"/>
              </a:srgbClr>
            </a:solidFill>
          </p:spPr>
          <p:txBody>
            <a:bodyPr wrap="square" lIns="0" tIns="0" rIns="0" bIns="0" rtlCol="0"/>
            <a:lstStyle/>
            <a:p>
              <a:endParaRPr dirty="0"/>
            </a:p>
          </p:txBody>
        </p:sp>
        <p:sp>
          <p:nvSpPr>
            <p:cNvPr id="30" name="object 30"/>
            <p:cNvSpPr/>
            <p:nvPr/>
          </p:nvSpPr>
          <p:spPr>
            <a:xfrm>
              <a:off x="5586476" y="3833876"/>
              <a:ext cx="1962150" cy="1038225"/>
            </a:xfrm>
            <a:custGeom>
              <a:avLst/>
              <a:gdLst/>
              <a:ahLst/>
              <a:cxnLst/>
              <a:rect l="l" t="t" r="r" b="b"/>
              <a:pathLst>
                <a:path w="1962150" h="1038225">
                  <a:moveTo>
                    <a:pt x="0" y="103759"/>
                  </a:moveTo>
                  <a:lnTo>
                    <a:pt x="9630" y="63382"/>
                  </a:lnTo>
                  <a:lnTo>
                    <a:pt x="35893" y="30400"/>
                  </a:lnTo>
                  <a:lnTo>
                    <a:pt x="74848" y="8157"/>
                  </a:lnTo>
                  <a:lnTo>
                    <a:pt x="122554" y="0"/>
                  </a:lnTo>
                  <a:lnTo>
                    <a:pt x="1839468" y="0"/>
                  </a:lnTo>
                  <a:lnTo>
                    <a:pt x="1887194" y="8157"/>
                  </a:lnTo>
                  <a:lnTo>
                    <a:pt x="1926193" y="30400"/>
                  </a:lnTo>
                  <a:lnTo>
                    <a:pt x="1952499" y="63382"/>
                  </a:lnTo>
                  <a:lnTo>
                    <a:pt x="1962150" y="103759"/>
                  </a:lnTo>
                  <a:lnTo>
                    <a:pt x="1962150" y="934338"/>
                  </a:lnTo>
                  <a:lnTo>
                    <a:pt x="1952499" y="974734"/>
                  </a:lnTo>
                  <a:lnTo>
                    <a:pt x="1926193" y="1007760"/>
                  </a:lnTo>
                  <a:lnTo>
                    <a:pt x="1887194" y="1030047"/>
                  </a:lnTo>
                  <a:lnTo>
                    <a:pt x="1839468" y="1038225"/>
                  </a:lnTo>
                  <a:lnTo>
                    <a:pt x="122554" y="1038225"/>
                  </a:lnTo>
                  <a:lnTo>
                    <a:pt x="74848" y="1030047"/>
                  </a:lnTo>
                  <a:lnTo>
                    <a:pt x="35893" y="1007760"/>
                  </a:lnTo>
                  <a:lnTo>
                    <a:pt x="9630" y="974734"/>
                  </a:lnTo>
                  <a:lnTo>
                    <a:pt x="0" y="934338"/>
                  </a:lnTo>
                  <a:lnTo>
                    <a:pt x="0" y="103759"/>
                  </a:lnTo>
                  <a:close/>
                </a:path>
              </a:pathLst>
            </a:custGeom>
            <a:ln w="12700">
              <a:solidFill>
                <a:srgbClr val="4471C4"/>
              </a:solidFill>
            </a:ln>
          </p:spPr>
          <p:txBody>
            <a:bodyPr wrap="square" lIns="0" tIns="0" rIns="0" bIns="0" rtlCol="0"/>
            <a:lstStyle/>
            <a:p>
              <a:endParaRPr dirty="0"/>
            </a:p>
          </p:txBody>
        </p:sp>
      </p:grpSp>
      <p:sp>
        <p:nvSpPr>
          <p:cNvPr id="31" name="object 31"/>
          <p:cNvSpPr txBox="1"/>
          <p:nvPr/>
        </p:nvSpPr>
        <p:spPr>
          <a:xfrm>
            <a:off x="8646794" y="5929026"/>
            <a:ext cx="2416493" cy="1068705"/>
          </a:xfrm>
          <a:prstGeom prst="rect">
            <a:avLst/>
          </a:prstGeom>
        </p:spPr>
        <p:txBody>
          <a:bodyPr vert="horz" wrap="square" lIns="0" tIns="87629" rIns="0" bIns="0" rtlCol="0">
            <a:spAutoFit/>
          </a:bodyPr>
          <a:lstStyle/>
          <a:p>
            <a:pPr marL="790575">
              <a:lnSpc>
                <a:spcPct val="100000"/>
              </a:lnSpc>
              <a:spcBef>
                <a:spcPts val="689"/>
              </a:spcBef>
            </a:pPr>
            <a:r>
              <a:rPr sz="1800" b="1" spc="-15" dirty="0">
                <a:latin typeface="Calibri"/>
                <a:cs typeface="Calibri"/>
              </a:rPr>
              <a:t>Reserves</a:t>
            </a:r>
            <a:endParaRPr sz="1800" dirty="0">
              <a:latin typeface="Calibri"/>
              <a:cs typeface="Calibri"/>
            </a:endParaRPr>
          </a:p>
          <a:p>
            <a:pPr marL="19050" marR="7620" indent="142875">
              <a:lnSpc>
                <a:spcPct val="125200"/>
              </a:lnSpc>
            </a:pPr>
            <a:r>
              <a:rPr sz="1800" b="1" dirty="0">
                <a:solidFill>
                  <a:srgbClr val="00AFEF"/>
                </a:solidFill>
                <a:latin typeface="Calibri"/>
                <a:cs typeface="Calibri"/>
              </a:rPr>
              <a:t>25.1</a:t>
            </a:r>
            <a:r>
              <a:rPr sz="1800" b="1" spc="-15" dirty="0">
                <a:solidFill>
                  <a:srgbClr val="00AFEF"/>
                </a:solidFill>
                <a:latin typeface="Calibri"/>
                <a:cs typeface="Calibri"/>
              </a:rPr>
              <a:t> </a:t>
            </a:r>
            <a:r>
              <a:rPr sz="1800" b="1" dirty="0">
                <a:solidFill>
                  <a:srgbClr val="00AFEF"/>
                </a:solidFill>
                <a:latin typeface="Calibri"/>
                <a:cs typeface="Calibri"/>
              </a:rPr>
              <a:t>–</a:t>
            </a:r>
            <a:r>
              <a:rPr sz="1800" b="1" spc="8" dirty="0">
                <a:solidFill>
                  <a:srgbClr val="00AFEF"/>
                </a:solidFill>
                <a:latin typeface="Calibri"/>
                <a:cs typeface="Calibri"/>
              </a:rPr>
              <a:t> </a:t>
            </a:r>
            <a:r>
              <a:rPr sz="1800" b="1" dirty="0">
                <a:solidFill>
                  <a:srgbClr val="00AFEF"/>
                </a:solidFill>
                <a:latin typeface="Calibri"/>
                <a:cs typeface="Calibri"/>
              </a:rPr>
              <a:t>75%</a:t>
            </a:r>
            <a:r>
              <a:rPr sz="1800" b="1" spc="53" dirty="0">
                <a:solidFill>
                  <a:srgbClr val="00AFEF"/>
                </a:solidFill>
                <a:latin typeface="Calibri"/>
                <a:cs typeface="Calibri"/>
              </a:rPr>
              <a:t> </a:t>
            </a:r>
            <a:r>
              <a:rPr sz="1800" b="1" spc="-15" dirty="0">
                <a:solidFill>
                  <a:srgbClr val="00AFEF"/>
                </a:solidFill>
                <a:latin typeface="Calibri"/>
                <a:cs typeface="Calibri"/>
              </a:rPr>
              <a:t>Sustaining </a:t>
            </a:r>
            <a:r>
              <a:rPr sz="1800" b="1" dirty="0">
                <a:solidFill>
                  <a:srgbClr val="00AFEF"/>
                </a:solidFill>
                <a:latin typeface="Calibri"/>
                <a:cs typeface="Calibri"/>
              </a:rPr>
              <a:t>75.1%</a:t>
            </a:r>
            <a:r>
              <a:rPr sz="1800" b="1" spc="53" dirty="0">
                <a:solidFill>
                  <a:srgbClr val="00AFEF"/>
                </a:solidFill>
                <a:latin typeface="Calibri"/>
                <a:cs typeface="Calibri"/>
              </a:rPr>
              <a:t> </a:t>
            </a:r>
            <a:r>
              <a:rPr sz="1800" b="1" dirty="0">
                <a:solidFill>
                  <a:srgbClr val="00AFEF"/>
                </a:solidFill>
                <a:latin typeface="Calibri"/>
                <a:cs typeface="Calibri"/>
              </a:rPr>
              <a:t>&gt;</a:t>
            </a:r>
            <a:r>
              <a:rPr sz="1800" b="1" spc="15" dirty="0">
                <a:solidFill>
                  <a:srgbClr val="00AFEF"/>
                </a:solidFill>
                <a:latin typeface="Calibri"/>
                <a:cs typeface="Calibri"/>
              </a:rPr>
              <a:t> </a:t>
            </a:r>
            <a:r>
              <a:rPr sz="1800" b="1" dirty="0">
                <a:solidFill>
                  <a:srgbClr val="00AFEF"/>
                </a:solidFill>
                <a:latin typeface="Calibri"/>
                <a:cs typeface="Calibri"/>
              </a:rPr>
              <a:t>High</a:t>
            </a:r>
            <a:r>
              <a:rPr sz="1800" b="1" spc="-45" dirty="0">
                <a:solidFill>
                  <a:srgbClr val="00AFEF"/>
                </a:solidFill>
                <a:latin typeface="Calibri"/>
                <a:cs typeface="Calibri"/>
              </a:rPr>
              <a:t> </a:t>
            </a:r>
            <a:r>
              <a:rPr sz="1800" b="1" spc="-15" dirty="0">
                <a:solidFill>
                  <a:srgbClr val="00AFEF"/>
                </a:solidFill>
                <a:latin typeface="Calibri"/>
                <a:cs typeface="Calibri"/>
              </a:rPr>
              <a:t>Performing</a:t>
            </a:r>
            <a:endParaRPr sz="1800" dirty="0">
              <a:latin typeface="Calibri"/>
              <a:cs typeface="Calibri"/>
            </a:endParaRPr>
          </a:p>
        </p:txBody>
      </p:sp>
      <p:grpSp>
        <p:nvGrpSpPr>
          <p:cNvPr id="32" name="object 32"/>
          <p:cNvGrpSpPr/>
          <p:nvPr/>
        </p:nvGrpSpPr>
        <p:grpSpPr>
          <a:xfrm>
            <a:off x="11770615" y="2312288"/>
            <a:ext cx="3805238" cy="1376363"/>
            <a:chOff x="7847076" y="1541525"/>
            <a:chExt cx="2536825" cy="917575"/>
          </a:xfrm>
        </p:grpSpPr>
        <p:sp>
          <p:nvSpPr>
            <p:cNvPr id="33" name="object 33"/>
            <p:cNvSpPr/>
            <p:nvPr/>
          </p:nvSpPr>
          <p:spPr>
            <a:xfrm>
              <a:off x="7853426" y="1547875"/>
              <a:ext cx="2524125" cy="904875"/>
            </a:xfrm>
            <a:custGeom>
              <a:avLst/>
              <a:gdLst/>
              <a:ahLst/>
              <a:cxnLst/>
              <a:rect l="l" t="t" r="r" b="b"/>
              <a:pathLst>
                <a:path w="2524125" h="904875">
                  <a:moveTo>
                    <a:pt x="2397887" y="0"/>
                  </a:moveTo>
                  <a:lnTo>
                    <a:pt x="126110" y="0"/>
                  </a:lnTo>
                  <a:lnTo>
                    <a:pt x="76991" y="7110"/>
                  </a:lnTo>
                  <a:lnTo>
                    <a:pt x="36909" y="26495"/>
                  </a:lnTo>
                  <a:lnTo>
                    <a:pt x="9900" y="55239"/>
                  </a:lnTo>
                  <a:lnTo>
                    <a:pt x="0" y="90424"/>
                  </a:lnTo>
                  <a:lnTo>
                    <a:pt x="0" y="814324"/>
                  </a:lnTo>
                  <a:lnTo>
                    <a:pt x="9900" y="849528"/>
                  </a:lnTo>
                  <a:lnTo>
                    <a:pt x="36909" y="878316"/>
                  </a:lnTo>
                  <a:lnTo>
                    <a:pt x="76991" y="897745"/>
                  </a:lnTo>
                  <a:lnTo>
                    <a:pt x="126110" y="904875"/>
                  </a:lnTo>
                  <a:lnTo>
                    <a:pt x="2397887" y="904875"/>
                  </a:lnTo>
                  <a:lnTo>
                    <a:pt x="2447026" y="897745"/>
                  </a:lnTo>
                  <a:lnTo>
                    <a:pt x="2487152" y="878316"/>
                  </a:lnTo>
                  <a:lnTo>
                    <a:pt x="2514205" y="849528"/>
                  </a:lnTo>
                  <a:lnTo>
                    <a:pt x="2524125" y="814324"/>
                  </a:lnTo>
                  <a:lnTo>
                    <a:pt x="2524125" y="90424"/>
                  </a:lnTo>
                  <a:lnTo>
                    <a:pt x="2514205" y="55239"/>
                  </a:lnTo>
                  <a:lnTo>
                    <a:pt x="2487152" y="26495"/>
                  </a:lnTo>
                  <a:lnTo>
                    <a:pt x="2447026" y="7110"/>
                  </a:lnTo>
                  <a:lnTo>
                    <a:pt x="2397887" y="0"/>
                  </a:lnTo>
                  <a:close/>
                </a:path>
              </a:pathLst>
            </a:custGeom>
            <a:solidFill>
              <a:srgbClr val="F8D2B9"/>
            </a:solidFill>
          </p:spPr>
          <p:txBody>
            <a:bodyPr wrap="square" lIns="0" tIns="0" rIns="0" bIns="0" rtlCol="0"/>
            <a:lstStyle/>
            <a:p>
              <a:endParaRPr dirty="0"/>
            </a:p>
          </p:txBody>
        </p:sp>
        <p:sp>
          <p:nvSpPr>
            <p:cNvPr id="34" name="object 34"/>
            <p:cNvSpPr/>
            <p:nvPr/>
          </p:nvSpPr>
          <p:spPr>
            <a:xfrm>
              <a:off x="7853426" y="1547875"/>
              <a:ext cx="2524125" cy="904875"/>
            </a:xfrm>
            <a:custGeom>
              <a:avLst/>
              <a:gdLst/>
              <a:ahLst/>
              <a:cxnLst/>
              <a:rect l="l" t="t" r="r" b="b"/>
              <a:pathLst>
                <a:path w="2524125" h="904875">
                  <a:moveTo>
                    <a:pt x="0" y="90424"/>
                  </a:moveTo>
                  <a:lnTo>
                    <a:pt x="9900" y="55239"/>
                  </a:lnTo>
                  <a:lnTo>
                    <a:pt x="36909" y="26495"/>
                  </a:lnTo>
                  <a:lnTo>
                    <a:pt x="76991" y="7110"/>
                  </a:lnTo>
                  <a:lnTo>
                    <a:pt x="126110" y="0"/>
                  </a:lnTo>
                  <a:lnTo>
                    <a:pt x="2397887" y="0"/>
                  </a:lnTo>
                  <a:lnTo>
                    <a:pt x="2447026" y="7110"/>
                  </a:lnTo>
                  <a:lnTo>
                    <a:pt x="2487152" y="26495"/>
                  </a:lnTo>
                  <a:lnTo>
                    <a:pt x="2514205" y="55239"/>
                  </a:lnTo>
                  <a:lnTo>
                    <a:pt x="2524125" y="90424"/>
                  </a:lnTo>
                  <a:lnTo>
                    <a:pt x="2524125" y="814324"/>
                  </a:lnTo>
                  <a:lnTo>
                    <a:pt x="2514205" y="849528"/>
                  </a:lnTo>
                  <a:lnTo>
                    <a:pt x="2487152" y="878316"/>
                  </a:lnTo>
                  <a:lnTo>
                    <a:pt x="2447026" y="897745"/>
                  </a:lnTo>
                  <a:lnTo>
                    <a:pt x="2397887" y="904875"/>
                  </a:lnTo>
                  <a:lnTo>
                    <a:pt x="126110" y="904875"/>
                  </a:lnTo>
                  <a:lnTo>
                    <a:pt x="76991" y="897745"/>
                  </a:lnTo>
                  <a:lnTo>
                    <a:pt x="36909" y="878316"/>
                  </a:lnTo>
                  <a:lnTo>
                    <a:pt x="9900" y="849528"/>
                  </a:lnTo>
                  <a:lnTo>
                    <a:pt x="0" y="814324"/>
                  </a:lnTo>
                  <a:lnTo>
                    <a:pt x="0" y="90424"/>
                  </a:lnTo>
                  <a:close/>
                </a:path>
              </a:pathLst>
            </a:custGeom>
            <a:ln w="12700">
              <a:solidFill>
                <a:srgbClr val="FFFFFF"/>
              </a:solidFill>
            </a:ln>
          </p:spPr>
          <p:txBody>
            <a:bodyPr wrap="square" lIns="0" tIns="0" rIns="0" bIns="0" rtlCol="0"/>
            <a:lstStyle/>
            <a:p>
              <a:endParaRPr dirty="0"/>
            </a:p>
          </p:txBody>
        </p:sp>
      </p:grpSp>
      <p:sp>
        <p:nvSpPr>
          <p:cNvPr id="35" name="object 35"/>
          <p:cNvSpPr txBox="1"/>
          <p:nvPr/>
        </p:nvSpPr>
        <p:spPr>
          <a:xfrm>
            <a:off x="12293537" y="2700336"/>
            <a:ext cx="2752725" cy="502920"/>
          </a:xfrm>
          <a:prstGeom prst="rect">
            <a:avLst/>
          </a:prstGeom>
        </p:spPr>
        <p:txBody>
          <a:bodyPr vert="horz" wrap="square" lIns="0" tIns="24765" rIns="0" bIns="0" rtlCol="0">
            <a:spAutoFit/>
          </a:bodyPr>
          <a:lstStyle/>
          <a:p>
            <a:pPr marL="19050">
              <a:lnSpc>
                <a:spcPct val="100000"/>
              </a:lnSpc>
              <a:spcBef>
                <a:spcPts val="195"/>
              </a:spcBef>
            </a:pPr>
            <a:r>
              <a:rPr sz="3000" b="1" dirty="0">
                <a:solidFill>
                  <a:srgbClr val="FFFFFF"/>
                </a:solidFill>
                <a:latin typeface="Calibri"/>
                <a:cs typeface="Calibri"/>
              </a:rPr>
              <a:t>Education</a:t>
            </a:r>
            <a:r>
              <a:rPr sz="3000" b="1" spc="-135" dirty="0">
                <a:solidFill>
                  <a:srgbClr val="FFFFFF"/>
                </a:solidFill>
                <a:latin typeface="Calibri"/>
                <a:cs typeface="Calibri"/>
              </a:rPr>
              <a:t> </a:t>
            </a:r>
            <a:r>
              <a:rPr sz="3000" b="1" spc="-15" dirty="0">
                <a:solidFill>
                  <a:srgbClr val="FFFFFF"/>
                </a:solidFill>
                <a:latin typeface="Calibri"/>
                <a:cs typeface="Calibri"/>
              </a:rPr>
              <a:t>Events</a:t>
            </a:r>
            <a:endParaRPr sz="3000" dirty="0">
              <a:latin typeface="Calibri"/>
              <a:cs typeface="Calibri"/>
            </a:endParaRPr>
          </a:p>
        </p:txBody>
      </p:sp>
      <p:grpSp>
        <p:nvGrpSpPr>
          <p:cNvPr id="36" name="object 36"/>
          <p:cNvGrpSpPr/>
          <p:nvPr/>
        </p:nvGrpSpPr>
        <p:grpSpPr>
          <a:xfrm>
            <a:off x="12042077" y="3712464"/>
            <a:ext cx="3533775" cy="1876425"/>
            <a:chOff x="8028051" y="2474976"/>
            <a:chExt cx="2355850" cy="1250950"/>
          </a:xfrm>
        </p:grpSpPr>
        <p:sp>
          <p:nvSpPr>
            <p:cNvPr id="37" name="object 37"/>
            <p:cNvSpPr/>
            <p:nvPr/>
          </p:nvSpPr>
          <p:spPr>
            <a:xfrm>
              <a:off x="8034401" y="2481326"/>
              <a:ext cx="147320" cy="551815"/>
            </a:xfrm>
            <a:custGeom>
              <a:avLst/>
              <a:gdLst/>
              <a:ahLst/>
              <a:cxnLst/>
              <a:rect l="l" t="t" r="r" b="b"/>
              <a:pathLst>
                <a:path w="147320" h="551814">
                  <a:moveTo>
                    <a:pt x="0" y="0"/>
                  </a:moveTo>
                  <a:lnTo>
                    <a:pt x="0" y="551814"/>
                  </a:lnTo>
                  <a:lnTo>
                    <a:pt x="147066" y="551814"/>
                  </a:lnTo>
                </a:path>
              </a:pathLst>
            </a:custGeom>
            <a:ln w="12700">
              <a:solidFill>
                <a:srgbClr val="34589C"/>
              </a:solidFill>
            </a:ln>
          </p:spPr>
          <p:txBody>
            <a:bodyPr wrap="square" lIns="0" tIns="0" rIns="0" bIns="0" rtlCol="0"/>
            <a:lstStyle/>
            <a:p>
              <a:endParaRPr dirty="0"/>
            </a:p>
          </p:txBody>
        </p:sp>
        <p:sp>
          <p:nvSpPr>
            <p:cNvPr id="38" name="object 38"/>
            <p:cNvSpPr/>
            <p:nvPr/>
          </p:nvSpPr>
          <p:spPr>
            <a:xfrm>
              <a:off x="8205851" y="2576576"/>
              <a:ext cx="2171700" cy="1143000"/>
            </a:xfrm>
            <a:custGeom>
              <a:avLst/>
              <a:gdLst/>
              <a:ahLst/>
              <a:cxnLst/>
              <a:rect l="l" t="t" r="r" b="b"/>
              <a:pathLst>
                <a:path w="2171700" h="1143000">
                  <a:moveTo>
                    <a:pt x="2035937" y="0"/>
                  </a:moveTo>
                  <a:lnTo>
                    <a:pt x="135635" y="0"/>
                  </a:lnTo>
                  <a:lnTo>
                    <a:pt x="82831" y="8965"/>
                  </a:lnTo>
                  <a:lnTo>
                    <a:pt x="39719" y="33432"/>
                  </a:lnTo>
                  <a:lnTo>
                    <a:pt x="10656" y="69758"/>
                  </a:lnTo>
                  <a:lnTo>
                    <a:pt x="0" y="114300"/>
                  </a:lnTo>
                  <a:lnTo>
                    <a:pt x="0" y="1028700"/>
                  </a:lnTo>
                  <a:lnTo>
                    <a:pt x="10656" y="1073187"/>
                  </a:lnTo>
                  <a:lnTo>
                    <a:pt x="39719" y="1109519"/>
                  </a:lnTo>
                  <a:lnTo>
                    <a:pt x="82831" y="1134016"/>
                  </a:lnTo>
                  <a:lnTo>
                    <a:pt x="135635" y="1143000"/>
                  </a:lnTo>
                  <a:lnTo>
                    <a:pt x="2035937" y="1143000"/>
                  </a:lnTo>
                  <a:lnTo>
                    <a:pt x="2088761" y="1134016"/>
                  </a:lnTo>
                  <a:lnTo>
                    <a:pt x="2131917" y="1109519"/>
                  </a:lnTo>
                  <a:lnTo>
                    <a:pt x="2161024" y="1073187"/>
                  </a:lnTo>
                  <a:lnTo>
                    <a:pt x="2171700" y="1028700"/>
                  </a:lnTo>
                  <a:lnTo>
                    <a:pt x="2171700" y="114300"/>
                  </a:lnTo>
                  <a:lnTo>
                    <a:pt x="2161024" y="69758"/>
                  </a:lnTo>
                  <a:lnTo>
                    <a:pt x="2131917" y="33432"/>
                  </a:lnTo>
                  <a:lnTo>
                    <a:pt x="2088761" y="8965"/>
                  </a:lnTo>
                  <a:lnTo>
                    <a:pt x="2035937" y="0"/>
                  </a:lnTo>
                  <a:close/>
                </a:path>
              </a:pathLst>
            </a:custGeom>
            <a:solidFill>
              <a:srgbClr val="FFFF00">
                <a:alpha val="90194"/>
              </a:srgbClr>
            </a:solidFill>
          </p:spPr>
          <p:txBody>
            <a:bodyPr wrap="square" lIns="0" tIns="0" rIns="0" bIns="0" rtlCol="0"/>
            <a:lstStyle/>
            <a:p>
              <a:endParaRPr dirty="0"/>
            </a:p>
          </p:txBody>
        </p:sp>
        <p:sp>
          <p:nvSpPr>
            <p:cNvPr id="39" name="object 39"/>
            <p:cNvSpPr/>
            <p:nvPr/>
          </p:nvSpPr>
          <p:spPr>
            <a:xfrm>
              <a:off x="8205851" y="2576576"/>
              <a:ext cx="2171700" cy="1143000"/>
            </a:xfrm>
            <a:custGeom>
              <a:avLst/>
              <a:gdLst/>
              <a:ahLst/>
              <a:cxnLst/>
              <a:rect l="l" t="t" r="r" b="b"/>
              <a:pathLst>
                <a:path w="2171700" h="1143000">
                  <a:moveTo>
                    <a:pt x="0" y="114300"/>
                  </a:moveTo>
                  <a:lnTo>
                    <a:pt x="10656" y="69758"/>
                  </a:lnTo>
                  <a:lnTo>
                    <a:pt x="39719" y="33432"/>
                  </a:lnTo>
                  <a:lnTo>
                    <a:pt x="82831" y="8965"/>
                  </a:lnTo>
                  <a:lnTo>
                    <a:pt x="135635" y="0"/>
                  </a:lnTo>
                  <a:lnTo>
                    <a:pt x="2035937" y="0"/>
                  </a:lnTo>
                  <a:lnTo>
                    <a:pt x="2088761" y="8965"/>
                  </a:lnTo>
                  <a:lnTo>
                    <a:pt x="2131917" y="33432"/>
                  </a:lnTo>
                  <a:lnTo>
                    <a:pt x="2161024" y="69758"/>
                  </a:lnTo>
                  <a:lnTo>
                    <a:pt x="2171700" y="114300"/>
                  </a:lnTo>
                  <a:lnTo>
                    <a:pt x="2171700" y="1028700"/>
                  </a:lnTo>
                  <a:lnTo>
                    <a:pt x="2161024" y="1073187"/>
                  </a:lnTo>
                  <a:lnTo>
                    <a:pt x="2131917" y="1109519"/>
                  </a:lnTo>
                  <a:lnTo>
                    <a:pt x="2088761" y="1134016"/>
                  </a:lnTo>
                  <a:lnTo>
                    <a:pt x="2035937" y="1143000"/>
                  </a:lnTo>
                  <a:lnTo>
                    <a:pt x="135635" y="1143000"/>
                  </a:lnTo>
                  <a:lnTo>
                    <a:pt x="82831" y="1134016"/>
                  </a:lnTo>
                  <a:lnTo>
                    <a:pt x="39719" y="1109519"/>
                  </a:lnTo>
                  <a:lnTo>
                    <a:pt x="10656" y="1073187"/>
                  </a:lnTo>
                  <a:lnTo>
                    <a:pt x="0" y="1028700"/>
                  </a:lnTo>
                  <a:lnTo>
                    <a:pt x="0" y="114300"/>
                  </a:lnTo>
                  <a:close/>
                </a:path>
              </a:pathLst>
            </a:custGeom>
            <a:ln w="12700">
              <a:solidFill>
                <a:srgbClr val="4471C4"/>
              </a:solidFill>
            </a:ln>
          </p:spPr>
          <p:txBody>
            <a:bodyPr wrap="square" lIns="0" tIns="0" rIns="0" bIns="0" rtlCol="0"/>
            <a:lstStyle/>
            <a:p>
              <a:endParaRPr dirty="0"/>
            </a:p>
          </p:txBody>
        </p:sp>
      </p:grpSp>
      <p:sp>
        <p:nvSpPr>
          <p:cNvPr id="40" name="object 40"/>
          <p:cNvSpPr txBox="1"/>
          <p:nvPr/>
        </p:nvSpPr>
        <p:spPr>
          <a:xfrm>
            <a:off x="12377738" y="4000214"/>
            <a:ext cx="3102293" cy="1311591"/>
          </a:xfrm>
          <a:prstGeom prst="rect">
            <a:avLst/>
          </a:prstGeom>
        </p:spPr>
        <p:txBody>
          <a:bodyPr vert="horz" wrap="square" lIns="0" tIns="19050" rIns="0" bIns="0" rtlCol="0">
            <a:spAutoFit/>
          </a:bodyPr>
          <a:lstStyle/>
          <a:p>
            <a:pPr marL="361950" marR="322898" algn="ctr">
              <a:lnSpc>
                <a:spcPct val="125099"/>
              </a:lnSpc>
              <a:spcBef>
                <a:spcPts val="150"/>
              </a:spcBef>
            </a:pPr>
            <a:r>
              <a:rPr sz="1800" b="1" dirty="0">
                <a:latin typeface="Calibri"/>
                <a:cs typeface="Calibri"/>
              </a:rPr>
              <a:t>Clock</a:t>
            </a:r>
            <a:r>
              <a:rPr sz="1800" b="1" spc="-8" dirty="0">
                <a:latin typeface="Calibri"/>
                <a:cs typeface="Calibri"/>
              </a:rPr>
              <a:t> </a:t>
            </a:r>
            <a:r>
              <a:rPr sz="1800" b="1" dirty="0">
                <a:latin typeface="Calibri"/>
                <a:cs typeface="Calibri"/>
              </a:rPr>
              <a:t>Hour</a:t>
            </a:r>
            <a:r>
              <a:rPr sz="1800" b="1" spc="-8" dirty="0">
                <a:latin typeface="Calibri"/>
                <a:cs typeface="Calibri"/>
              </a:rPr>
              <a:t> </a:t>
            </a:r>
            <a:r>
              <a:rPr sz="1800" b="1" spc="-15" dirty="0">
                <a:latin typeface="Calibri"/>
                <a:cs typeface="Calibri"/>
              </a:rPr>
              <a:t>Accreditation </a:t>
            </a:r>
            <a:r>
              <a:rPr sz="1800" b="1" dirty="0">
                <a:solidFill>
                  <a:srgbClr val="00AFEF"/>
                </a:solidFill>
                <a:latin typeface="Calibri"/>
                <a:cs typeface="Calibri"/>
              </a:rPr>
              <a:t>4</a:t>
            </a:r>
            <a:r>
              <a:rPr sz="1800" b="1" spc="45" dirty="0">
                <a:solidFill>
                  <a:srgbClr val="00AFEF"/>
                </a:solidFill>
                <a:latin typeface="Calibri"/>
                <a:cs typeface="Calibri"/>
              </a:rPr>
              <a:t> </a:t>
            </a:r>
            <a:r>
              <a:rPr sz="1800" b="1" dirty="0">
                <a:solidFill>
                  <a:srgbClr val="00AFEF"/>
                </a:solidFill>
                <a:latin typeface="Calibri"/>
                <a:cs typeface="Calibri"/>
              </a:rPr>
              <a:t>&gt;</a:t>
            </a:r>
            <a:r>
              <a:rPr sz="1800" b="1" spc="-45" dirty="0">
                <a:solidFill>
                  <a:srgbClr val="00AFEF"/>
                </a:solidFill>
                <a:latin typeface="Calibri"/>
                <a:cs typeface="Calibri"/>
              </a:rPr>
              <a:t> </a:t>
            </a:r>
            <a:r>
              <a:rPr sz="1800" b="1" dirty="0">
                <a:solidFill>
                  <a:srgbClr val="00AFEF"/>
                </a:solidFill>
                <a:latin typeface="Calibri"/>
                <a:cs typeface="Calibri"/>
              </a:rPr>
              <a:t>Events</a:t>
            </a:r>
            <a:r>
              <a:rPr sz="1800" b="1" spc="-83" dirty="0">
                <a:solidFill>
                  <a:srgbClr val="00AFEF"/>
                </a:solidFill>
                <a:latin typeface="Calibri"/>
                <a:cs typeface="Calibri"/>
              </a:rPr>
              <a:t> </a:t>
            </a:r>
            <a:r>
              <a:rPr sz="1800" b="1" dirty="0">
                <a:solidFill>
                  <a:srgbClr val="00AFEF"/>
                </a:solidFill>
                <a:latin typeface="Calibri"/>
                <a:cs typeface="Calibri"/>
              </a:rPr>
              <a:t>=</a:t>
            </a:r>
            <a:r>
              <a:rPr sz="1800" b="1" spc="428" dirty="0">
                <a:solidFill>
                  <a:srgbClr val="00AFEF"/>
                </a:solidFill>
                <a:latin typeface="Calibri"/>
                <a:cs typeface="Calibri"/>
              </a:rPr>
              <a:t> </a:t>
            </a:r>
            <a:r>
              <a:rPr sz="1800" b="1" spc="-15" dirty="0">
                <a:solidFill>
                  <a:srgbClr val="00AFEF"/>
                </a:solidFill>
                <a:latin typeface="Calibri"/>
                <a:cs typeface="Calibri"/>
              </a:rPr>
              <a:t>Sustaining</a:t>
            </a:r>
            <a:endParaRPr sz="1800" dirty="0">
              <a:latin typeface="Calibri"/>
              <a:cs typeface="Calibri"/>
            </a:endParaRPr>
          </a:p>
          <a:p>
            <a:pPr algn="ctr">
              <a:lnSpc>
                <a:spcPts val="2040"/>
              </a:lnSpc>
              <a:spcBef>
                <a:spcPts val="540"/>
              </a:spcBef>
            </a:pPr>
            <a:r>
              <a:rPr sz="1800" b="1" dirty="0">
                <a:solidFill>
                  <a:srgbClr val="00AFEF"/>
                </a:solidFill>
                <a:latin typeface="Calibri"/>
                <a:cs typeface="Calibri"/>
              </a:rPr>
              <a:t>4</a:t>
            </a:r>
            <a:r>
              <a:rPr sz="1800" b="1" spc="68" dirty="0">
                <a:solidFill>
                  <a:srgbClr val="00AFEF"/>
                </a:solidFill>
                <a:latin typeface="Calibri"/>
                <a:cs typeface="Calibri"/>
              </a:rPr>
              <a:t> </a:t>
            </a:r>
            <a:r>
              <a:rPr sz="1800" b="1" dirty="0">
                <a:solidFill>
                  <a:srgbClr val="00AFEF"/>
                </a:solidFill>
                <a:latin typeface="Calibri"/>
                <a:cs typeface="Calibri"/>
              </a:rPr>
              <a:t>&gt;</a:t>
            </a:r>
            <a:r>
              <a:rPr sz="1800" b="1" spc="-38" dirty="0">
                <a:solidFill>
                  <a:srgbClr val="00AFEF"/>
                </a:solidFill>
                <a:latin typeface="Calibri"/>
                <a:cs typeface="Calibri"/>
              </a:rPr>
              <a:t> </a:t>
            </a:r>
            <a:r>
              <a:rPr sz="1800" b="1" dirty="0">
                <a:solidFill>
                  <a:srgbClr val="00AFEF"/>
                </a:solidFill>
                <a:latin typeface="Calibri"/>
                <a:cs typeface="Calibri"/>
              </a:rPr>
              <a:t>Events/2</a:t>
            </a:r>
            <a:r>
              <a:rPr sz="1800" b="1" spc="-53" dirty="0">
                <a:solidFill>
                  <a:srgbClr val="00AFEF"/>
                </a:solidFill>
                <a:latin typeface="Calibri"/>
                <a:cs typeface="Calibri"/>
              </a:rPr>
              <a:t> </a:t>
            </a:r>
            <a:r>
              <a:rPr sz="1800" b="1" dirty="0">
                <a:solidFill>
                  <a:srgbClr val="00AFEF"/>
                </a:solidFill>
                <a:latin typeface="Calibri"/>
                <a:cs typeface="Calibri"/>
              </a:rPr>
              <a:t>&gt;</a:t>
            </a:r>
            <a:r>
              <a:rPr sz="1800" b="1" spc="83" dirty="0">
                <a:solidFill>
                  <a:srgbClr val="00AFEF"/>
                </a:solidFill>
                <a:latin typeface="Calibri"/>
                <a:cs typeface="Calibri"/>
              </a:rPr>
              <a:t> </a:t>
            </a:r>
            <a:r>
              <a:rPr sz="1800" b="1" dirty="0">
                <a:solidFill>
                  <a:srgbClr val="00AFEF"/>
                </a:solidFill>
                <a:latin typeface="Calibri"/>
                <a:cs typeface="Calibri"/>
              </a:rPr>
              <a:t>accredited</a:t>
            </a:r>
            <a:r>
              <a:rPr sz="1800" b="1" spc="15" dirty="0">
                <a:solidFill>
                  <a:srgbClr val="00AFEF"/>
                </a:solidFill>
                <a:latin typeface="Calibri"/>
                <a:cs typeface="Calibri"/>
              </a:rPr>
              <a:t> </a:t>
            </a:r>
            <a:r>
              <a:rPr sz="1800" b="1" dirty="0">
                <a:solidFill>
                  <a:srgbClr val="00AFEF"/>
                </a:solidFill>
                <a:latin typeface="Calibri"/>
                <a:cs typeface="Calibri"/>
              </a:rPr>
              <a:t>=</a:t>
            </a:r>
            <a:r>
              <a:rPr sz="1800" b="1" spc="-38" dirty="0">
                <a:solidFill>
                  <a:srgbClr val="00AFEF"/>
                </a:solidFill>
                <a:latin typeface="Calibri"/>
                <a:cs typeface="Calibri"/>
              </a:rPr>
              <a:t> </a:t>
            </a:r>
            <a:r>
              <a:rPr sz="1800" b="1" spc="-30" dirty="0">
                <a:solidFill>
                  <a:srgbClr val="00AFEF"/>
                </a:solidFill>
                <a:latin typeface="Calibri"/>
                <a:cs typeface="Calibri"/>
              </a:rPr>
              <a:t>High</a:t>
            </a:r>
            <a:endParaRPr sz="1800" dirty="0">
              <a:latin typeface="Calibri"/>
              <a:cs typeface="Calibri"/>
            </a:endParaRPr>
          </a:p>
          <a:p>
            <a:pPr marL="3810" algn="ctr">
              <a:lnSpc>
                <a:spcPts val="2040"/>
              </a:lnSpc>
            </a:pPr>
            <a:r>
              <a:rPr sz="1800" b="1" spc="-15" dirty="0">
                <a:solidFill>
                  <a:srgbClr val="00AFEF"/>
                </a:solidFill>
                <a:latin typeface="Calibri"/>
                <a:cs typeface="Calibri"/>
              </a:rPr>
              <a:t>Performing</a:t>
            </a:r>
            <a:endParaRPr sz="1800" dirty="0">
              <a:latin typeface="Calibri"/>
              <a:cs typeface="Calibri"/>
            </a:endParaRPr>
          </a:p>
        </p:txBody>
      </p:sp>
      <p:grpSp>
        <p:nvGrpSpPr>
          <p:cNvPr id="41" name="object 41"/>
          <p:cNvGrpSpPr/>
          <p:nvPr/>
        </p:nvGrpSpPr>
        <p:grpSpPr>
          <a:xfrm>
            <a:off x="12042077" y="3712464"/>
            <a:ext cx="3548063" cy="3648075"/>
            <a:chOff x="8028051" y="2474976"/>
            <a:chExt cx="2365375" cy="2432050"/>
          </a:xfrm>
        </p:grpSpPr>
        <p:sp>
          <p:nvSpPr>
            <p:cNvPr id="42" name="object 42"/>
            <p:cNvSpPr/>
            <p:nvPr/>
          </p:nvSpPr>
          <p:spPr>
            <a:xfrm>
              <a:off x="8034401" y="2481326"/>
              <a:ext cx="147320" cy="1471930"/>
            </a:xfrm>
            <a:custGeom>
              <a:avLst/>
              <a:gdLst/>
              <a:ahLst/>
              <a:cxnLst/>
              <a:rect l="l" t="t" r="r" b="b"/>
              <a:pathLst>
                <a:path w="147320" h="1471929">
                  <a:moveTo>
                    <a:pt x="0" y="0"/>
                  </a:moveTo>
                  <a:lnTo>
                    <a:pt x="0" y="1471676"/>
                  </a:lnTo>
                  <a:lnTo>
                    <a:pt x="147066" y="1471676"/>
                  </a:lnTo>
                </a:path>
              </a:pathLst>
            </a:custGeom>
            <a:ln w="12700">
              <a:solidFill>
                <a:srgbClr val="34589C"/>
              </a:solidFill>
            </a:ln>
          </p:spPr>
          <p:txBody>
            <a:bodyPr wrap="square" lIns="0" tIns="0" rIns="0" bIns="0" rtlCol="0"/>
            <a:lstStyle/>
            <a:p>
              <a:endParaRPr dirty="0"/>
            </a:p>
          </p:txBody>
        </p:sp>
        <p:sp>
          <p:nvSpPr>
            <p:cNvPr id="43" name="object 43"/>
            <p:cNvSpPr/>
            <p:nvPr/>
          </p:nvSpPr>
          <p:spPr>
            <a:xfrm>
              <a:off x="8215376" y="3891026"/>
              <a:ext cx="2171700" cy="1009650"/>
            </a:xfrm>
            <a:custGeom>
              <a:avLst/>
              <a:gdLst/>
              <a:ahLst/>
              <a:cxnLst/>
              <a:rect l="l" t="t" r="r" b="b"/>
              <a:pathLst>
                <a:path w="2171700" h="1009650">
                  <a:moveTo>
                    <a:pt x="2035937" y="0"/>
                  </a:moveTo>
                  <a:lnTo>
                    <a:pt x="135635" y="0"/>
                  </a:lnTo>
                  <a:lnTo>
                    <a:pt x="82831" y="7917"/>
                  </a:lnTo>
                  <a:lnTo>
                    <a:pt x="39719" y="29527"/>
                  </a:lnTo>
                  <a:lnTo>
                    <a:pt x="10656" y="61614"/>
                  </a:lnTo>
                  <a:lnTo>
                    <a:pt x="0" y="100965"/>
                  </a:lnTo>
                  <a:lnTo>
                    <a:pt x="0" y="908685"/>
                  </a:lnTo>
                  <a:lnTo>
                    <a:pt x="10656" y="947981"/>
                  </a:lnTo>
                  <a:lnTo>
                    <a:pt x="39719" y="980074"/>
                  </a:lnTo>
                  <a:lnTo>
                    <a:pt x="82831" y="1001714"/>
                  </a:lnTo>
                  <a:lnTo>
                    <a:pt x="135635" y="1009650"/>
                  </a:lnTo>
                  <a:lnTo>
                    <a:pt x="2035937" y="1009650"/>
                  </a:lnTo>
                  <a:lnTo>
                    <a:pt x="2088761" y="1001714"/>
                  </a:lnTo>
                  <a:lnTo>
                    <a:pt x="2131917" y="980074"/>
                  </a:lnTo>
                  <a:lnTo>
                    <a:pt x="2161024" y="947981"/>
                  </a:lnTo>
                  <a:lnTo>
                    <a:pt x="2171700" y="908685"/>
                  </a:lnTo>
                  <a:lnTo>
                    <a:pt x="2171700" y="100965"/>
                  </a:lnTo>
                  <a:lnTo>
                    <a:pt x="2161024" y="61614"/>
                  </a:lnTo>
                  <a:lnTo>
                    <a:pt x="2131917" y="29527"/>
                  </a:lnTo>
                  <a:lnTo>
                    <a:pt x="2088761" y="7917"/>
                  </a:lnTo>
                  <a:lnTo>
                    <a:pt x="2035937" y="0"/>
                  </a:lnTo>
                  <a:close/>
                </a:path>
              </a:pathLst>
            </a:custGeom>
            <a:solidFill>
              <a:srgbClr val="FFFF00">
                <a:alpha val="90194"/>
              </a:srgbClr>
            </a:solidFill>
          </p:spPr>
          <p:txBody>
            <a:bodyPr wrap="square" lIns="0" tIns="0" rIns="0" bIns="0" rtlCol="0"/>
            <a:lstStyle/>
            <a:p>
              <a:endParaRPr dirty="0"/>
            </a:p>
          </p:txBody>
        </p:sp>
        <p:sp>
          <p:nvSpPr>
            <p:cNvPr id="44" name="object 44"/>
            <p:cNvSpPr/>
            <p:nvPr/>
          </p:nvSpPr>
          <p:spPr>
            <a:xfrm>
              <a:off x="8215376" y="3891026"/>
              <a:ext cx="2171700" cy="1009650"/>
            </a:xfrm>
            <a:custGeom>
              <a:avLst/>
              <a:gdLst/>
              <a:ahLst/>
              <a:cxnLst/>
              <a:rect l="l" t="t" r="r" b="b"/>
              <a:pathLst>
                <a:path w="2171700" h="1009650">
                  <a:moveTo>
                    <a:pt x="0" y="100965"/>
                  </a:moveTo>
                  <a:lnTo>
                    <a:pt x="10656" y="61614"/>
                  </a:lnTo>
                  <a:lnTo>
                    <a:pt x="39719" y="29527"/>
                  </a:lnTo>
                  <a:lnTo>
                    <a:pt x="82831" y="7917"/>
                  </a:lnTo>
                  <a:lnTo>
                    <a:pt x="135635" y="0"/>
                  </a:lnTo>
                  <a:lnTo>
                    <a:pt x="2035937" y="0"/>
                  </a:lnTo>
                  <a:lnTo>
                    <a:pt x="2088761" y="7917"/>
                  </a:lnTo>
                  <a:lnTo>
                    <a:pt x="2131917" y="29527"/>
                  </a:lnTo>
                  <a:lnTo>
                    <a:pt x="2161024" y="61614"/>
                  </a:lnTo>
                  <a:lnTo>
                    <a:pt x="2171700" y="100965"/>
                  </a:lnTo>
                  <a:lnTo>
                    <a:pt x="2171700" y="908685"/>
                  </a:lnTo>
                  <a:lnTo>
                    <a:pt x="2161024" y="947981"/>
                  </a:lnTo>
                  <a:lnTo>
                    <a:pt x="2131917" y="980074"/>
                  </a:lnTo>
                  <a:lnTo>
                    <a:pt x="2088761" y="1001714"/>
                  </a:lnTo>
                  <a:lnTo>
                    <a:pt x="2035937" y="1009650"/>
                  </a:lnTo>
                  <a:lnTo>
                    <a:pt x="135635" y="1009650"/>
                  </a:lnTo>
                  <a:lnTo>
                    <a:pt x="82831" y="1001714"/>
                  </a:lnTo>
                  <a:lnTo>
                    <a:pt x="39719" y="980074"/>
                  </a:lnTo>
                  <a:lnTo>
                    <a:pt x="10656" y="947981"/>
                  </a:lnTo>
                  <a:lnTo>
                    <a:pt x="0" y="908685"/>
                  </a:lnTo>
                  <a:lnTo>
                    <a:pt x="0" y="100965"/>
                  </a:lnTo>
                  <a:close/>
                </a:path>
              </a:pathLst>
            </a:custGeom>
            <a:ln w="12700">
              <a:solidFill>
                <a:srgbClr val="4471C4"/>
              </a:solidFill>
            </a:ln>
          </p:spPr>
          <p:txBody>
            <a:bodyPr wrap="square" lIns="0" tIns="0" rIns="0" bIns="0" rtlCol="0"/>
            <a:lstStyle/>
            <a:p>
              <a:endParaRPr dirty="0"/>
            </a:p>
          </p:txBody>
        </p:sp>
      </p:grpSp>
      <p:sp>
        <p:nvSpPr>
          <p:cNvPr id="45" name="object 45"/>
          <p:cNvSpPr txBox="1"/>
          <p:nvPr/>
        </p:nvSpPr>
        <p:spPr>
          <a:xfrm>
            <a:off x="12450509" y="6002178"/>
            <a:ext cx="2999421" cy="1068705"/>
          </a:xfrm>
          <a:prstGeom prst="rect">
            <a:avLst/>
          </a:prstGeom>
        </p:spPr>
        <p:txBody>
          <a:bodyPr vert="horz" wrap="square" lIns="0" tIns="87629" rIns="0" bIns="0" rtlCol="0">
            <a:spAutoFit/>
          </a:bodyPr>
          <a:lstStyle/>
          <a:p>
            <a:pPr marL="19050">
              <a:lnSpc>
                <a:spcPct val="100000"/>
              </a:lnSpc>
              <a:spcBef>
                <a:spcPts val="689"/>
              </a:spcBef>
            </a:pPr>
            <a:r>
              <a:rPr sz="1800" b="1" dirty="0">
                <a:latin typeface="Calibri"/>
                <a:cs typeface="Calibri"/>
              </a:rPr>
              <a:t>Education</a:t>
            </a:r>
            <a:r>
              <a:rPr sz="1800" b="1" spc="113" dirty="0">
                <a:latin typeface="Calibri"/>
                <a:cs typeface="Calibri"/>
              </a:rPr>
              <a:t> </a:t>
            </a:r>
            <a:r>
              <a:rPr sz="1800" b="1" dirty="0">
                <a:latin typeface="Calibri"/>
                <a:cs typeface="Calibri"/>
              </a:rPr>
              <a:t>Content</a:t>
            </a:r>
            <a:r>
              <a:rPr sz="1800" b="1" spc="127" dirty="0">
                <a:latin typeface="Calibri"/>
                <a:cs typeface="Calibri"/>
              </a:rPr>
              <a:t> </a:t>
            </a:r>
            <a:r>
              <a:rPr sz="1800" b="1" spc="-15" dirty="0">
                <a:latin typeface="Calibri"/>
                <a:cs typeface="Calibri"/>
              </a:rPr>
              <a:t>Satisfaction</a:t>
            </a:r>
            <a:endParaRPr sz="1800" dirty="0">
              <a:latin typeface="Calibri"/>
              <a:cs typeface="Calibri"/>
            </a:endParaRPr>
          </a:p>
          <a:p>
            <a:pPr marL="304800" marR="304800" indent="57150">
              <a:lnSpc>
                <a:spcPct val="125099"/>
              </a:lnSpc>
              <a:spcBef>
                <a:spcPts val="8"/>
              </a:spcBef>
            </a:pPr>
            <a:r>
              <a:rPr sz="1800" b="1" dirty="0">
                <a:solidFill>
                  <a:srgbClr val="00AFEF"/>
                </a:solidFill>
                <a:latin typeface="Calibri"/>
                <a:cs typeface="Calibri"/>
              </a:rPr>
              <a:t>4.22</a:t>
            </a:r>
            <a:r>
              <a:rPr sz="1800" b="1" spc="-23" dirty="0">
                <a:solidFill>
                  <a:srgbClr val="00AFEF"/>
                </a:solidFill>
                <a:latin typeface="Calibri"/>
                <a:cs typeface="Calibri"/>
              </a:rPr>
              <a:t> </a:t>
            </a:r>
            <a:r>
              <a:rPr sz="1800" b="1" dirty="0">
                <a:solidFill>
                  <a:srgbClr val="00AFEF"/>
                </a:solidFill>
                <a:latin typeface="Calibri"/>
                <a:cs typeface="Calibri"/>
              </a:rPr>
              <a:t>–</a:t>
            </a:r>
            <a:r>
              <a:rPr sz="1800" b="1" spc="-8" dirty="0">
                <a:solidFill>
                  <a:srgbClr val="00AFEF"/>
                </a:solidFill>
                <a:latin typeface="Calibri"/>
                <a:cs typeface="Calibri"/>
              </a:rPr>
              <a:t> </a:t>
            </a:r>
            <a:r>
              <a:rPr sz="1800" b="1" dirty="0">
                <a:solidFill>
                  <a:srgbClr val="00AFEF"/>
                </a:solidFill>
                <a:latin typeface="Calibri"/>
                <a:cs typeface="Calibri"/>
              </a:rPr>
              <a:t>4.32%</a:t>
            </a:r>
            <a:r>
              <a:rPr sz="1800" b="1" spc="15" dirty="0">
                <a:solidFill>
                  <a:srgbClr val="00AFEF"/>
                </a:solidFill>
                <a:latin typeface="Calibri"/>
                <a:cs typeface="Calibri"/>
              </a:rPr>
              <a:t> </a:t>
            </a:r>
            <a:r>
              <a:rPr sz="1800" b="1" spc="-15" dirty="0">
                <a:solidFill>
                  <a:srgbClr val="00AFEF"/>
                </a:solidFill>
                <a:latin typeface="Calibri"/>
                <a:cs typeface="Calibri"/>
              </a:rPr>
              <a:t>Sustaining </a:t>
            </a:r>
            <a:r>
              <a:rPr sz="1800" b="1" dirty="0">
                <a:solidFill>
                  <a:srgbClr val="00AFEF"/>
                </a:solidFill>
                <a:latin typeface="Calibri"/>
                <a:cs typeface="Calibri"/>
              </a:rPr>
              <a:t>4.33%</a:t>
            </a:r>
            <a:r>
              <a:rPr sz="1800" b="1" spc="45" dirty="0">
                <a:solidFill>
                  <a:srgbClr val="00AFEF"/>
                </a:solidFill>
                <a:latin typeface="Calibri"/>
                <a:cs typeface="Calibri"/>
              </a:rPr>
              <a:t> </a:t>
            </a:r>
            <a:r>
              <a:rPr sz="1800" b="1" dirty="0">
                <a:solidFill>
                  <a:srgbClr val="00AFEF"/>
                </a:solidFill>
                <a:latin typeface="Calibri"/>
                <a:cs typeface="Calibri"/>
              </a:rPr>
              <a:t>&gt;</a:t>
            </a:r>
            <a:r>
              <a:rPr sz="1800" b="1" spc="15" dirty="0">
                <a:solidFill>
                  <a:srgbClr val="00AFEF"/>
                </a:solidFill>
                <a:latin typeface="Calibri"/>
                <a:cs typeface="Calibri"/>
              </a:rPr>
              <a:t> </a:t>
            </a:r>
            <a:r>
              <a:rPr sz="1800" b="1" dirty="0">
                <a:solidFill>
                  <a:srgbClr val="00AFEF"/>
                </a:solidFill>
                <a:latin typeface="Calibri"/>
                <a:cs typeface="Calibri"/>
              </a:rPr>
              <a:t>High</a:t>
            </a:r>
            <a:r>
              <a:rPr sz="1800" b="1" spc="-45" dirty="0">
                <a:solidFill>
                  <a:srgbClr val="00AFEF"/>
                </a:solidFill>
                <a:latin typeface="Calibri"/>
                <a:cs typeface="Calibri"/>
              </a:rPr>
              <a:t> </a:t>
            </a:r>
            <a:r>
              <a:rPr sz="1800" b="1" spc="-15" dirty="0">
                <a:solidFill>
                  <a:srgbClr val="00AFEF"/>
                </a:solidFill>
                <a:latin typeface="Calibri"/>
                <a:cs typeface="Calibri"/>
              </a:rPr>
              <a:t>Performing</a:t>
            </a:r>
            <a:endParaRPr sz="1800" dirty="0">
              <a:latin typeface="Calibri"/>
              <a:cs typeface="Calibri"/>
            </a:endParaRPr>
          </a:p>
        </p:txBody>
      </p:sp>
      <p:grpSp>
        <p:nvGrpSpPr>
          <p:cNvPr id="46" name="object 46"/>
          <p:cNvGrpSpPr/>
          <p:nvPr/>
        </p:nvGrpSpPr>
        <p:grpSpPr>
          <a:xfrm>
            <a:off x="8441627" y="4026790"/>
            <a:ext cx="2947988" cy="1519238"/>
            <a:chOff x="5627751" y="2684526"/>
            <a:chExt cx="1965325" cy="1012825"/>
          </a:xfrm>
        </p:grpSpPr>
        <p:sp>
          <p:nvSpPr>
            <p:cNvPr id="47" name="object 47"/>
            <p:cNvSpPr/>
            <p:nvPr/>
          </p:nvSpPr>
          <p:spPr>
            <a:xfrm>
              <a:off x="5634101" y="2690876"/>
              <a:ext cx="1952625" cy="1000125"/>
            </a:xfrm>
            <a:custGeom>
              <a:avLst/>
              <a:gdLst/>
              <a:ahLst/>
              <a:cxnLst/>
              <a:rect l="l" t="t" r="r" b="b"/>
              <a:pathLst>
                <a:path w="1952625" h="1000125">
                  <a:moveTo>
                    <a:pt x="1830577" y="0"/>
                  </a:moveTo>
                  <a:lnTo>
                    <a:pt x="121920" y="0"/>
                  </a:lnTo>
                  <a:lnTo>
                    <a:pt x="74473" y="7848"/>
                  </a:lnTo>
                  <a:lnTo>
                    <a:pt x="35718" y="29257"/>
                  </a:lnTo>
                  <a:lnTo>
                    <a:pt x="9584" y="61025"/>
                  </a:lnTo>
                  <a:lnTo>
                    <a:pt x="0" y="99949"/>
                  </a:lnTo>
                  <a:lnTo>
                    <a:pt x="0" y="900049"/>
                  </a:lnTo>
                  <a:lnTo>
                    <a:pt x="9584" y="938992"/>
                  </a:lnTo>
                  <a:lnTo>
                    <a:pt x="35718" y="970803"/>
                  </a:lnTo>
                  <a:lnTo>
                    <a:pt x="74473" y="992256"/>
                  </a:lnTo>
                  <a:lnTo>
                    <a:pt x="121920" y="1000125"/>
                  </a:lnTo>
                  <a:lnTo>
                    <a:pt x="1830577" y="1000125"/>
                  </a:lnTo>
                  <a:lnTo>
                    <a:pt x="1878044" y="992256"/>
                  </a:lnTo>
                  <a:lnTo>
                    <a:pt x="1916842" y="970803"/>
                  </a:lnTo>
                  <a:lnTo>
                    <a:pt x="1943020" y="938992"/>
                  </a:lnTo>
                  <a:lnTo>
                    <a:pt x="1952625" y="900049"/>
                  </a:lnTo>
                  <a:lnTo>
                    <a:pt x="1952625" y="99949"/>
                  </a:lnTo>
                  <a:lnTo>
                    <a:pt x="1943020" y="61025"/>
                  </a:lnTo>
                  <a:lnTo>
                    <a:pt x="1916842" y="29257"/>
                  </a:lnTo>
                  <a:lnTo>
                    <a:pt x="1878044" y="7848"/>
                  </a:lnTo>
                  <a:lnTo>
                    <a:pt x="1830577" y="0"/>
                  </a:lnTo>
                  <a:close/>
                </a:path>
              </a:pathLst>
            </a:custGeom>
            <a:solidFill>
              <a:srgbClr val="FFFF00">
                <a:alpha val="90194"/>
              </a:srgbClr>
            </a:solidFill>
          </p:spPr>
          <p:txBody>
            <a:bodyPr wrap="square" lIns="0" tIns="0" rIns="0" bIns="0" rtlCol="0"/>
            <a:lstStyle/>
            <a:p>
              <a:endParaRPr dirty="0"/>
            </a:p>
          </p:txBody>
        </p:sp>
        <p:sp>
          <p:nvSpPr>
            <p:cNvPr id="48" name="object 48"/>
            <p:cNvSpPr/>
            <p:nvPr/>
          </p:nvSpPr>
          <p:spPr>
            <a:xfrm>
              <a:off x="5634101" y="2690876"/>
              <a:ext cx="1952625" cy="1000125"/>
            </a:xfrm>
            <a:custGeom>
              <a:avLst/>
              <a:gdLst/>
              <a:ahLst/>
              <a:cxnLst/>
              <a:rect l="l" t="t" r="r" b="b"/>
              <a:pathLst>
                <a:path w="1952625" h="1000125">
                  <a:moveTo>
                    <a:pt x="0" y="99949"/>
                  </a:moveTo>
                  <a:lnTo>
                    <a:pt x="9584" y="61025"/>
                  </a:lnTo>
                  <a:lnTo>
                    <a:pt x="35718" y="29257"/>
                  </a:lnTo>
                  <a:lnTo>
                    <a:pt x="74473" y="7848"/>
                  </a:lnTo>
                  <a:lnTo>
                    <a:pt x="121920" y="0"/>
                  </a:lnTo>
                  <a:lnTo>
                    <a:pt x="1830577" y="0"/>
                  </a:lnTo>
                  <a:lnTo>
                    <a:pt x="1878044" y="7848"/>
                  </a:lnTo>
                  <a:lnTo>
                    <a:pt x="1916842" y="29257"/>
                  </a:lnTo>
                  <a:lnTo>
                    <a:pt x="1943020" y="61025"/>
                  </a:lnTo>
                  <a:lnTo>
                    <a:pt x="1952625" y="99949"/>
                  </a:lnTo>
                  <a:lnTo>
                    <a:pt x="1952625" y="900049"/>
                  </a:lnTo>
                  <a:lnTo>
                    <a:pt x="1943020" y="938992"/>
                  </a:lnTo>
                  <a:lnTo>
                    <a:pt x="1916842" y="970803"/>
                  </a:lnTo>
                  <a:lnTo>
                    <a:pt x="1878044" y="992256"/>
                  </a:lnTo>
                  <a:lnTo>
                    <a:pt x="1830577" y="1000125"/>
                  </a:lnTo>
                  <a:lnTo>
                    <a:pt x="121920" y="1000125"/>
                  </a:lnTo>
                  <a:lnTo>
                    <a:pt x="74473" y="992256"/>
                  </a:lnTo>
                  <a:lnTo>
                    <a:pt x="35718" y="970803"/>
                  </a:lnTo>
                  <a:lnTo>
                    <a:pt x="9584" y="938992"/>
                  </a:lnTo>
                  <a:lnTo>
                    <a:pt x="0" y="900049"/>
                  </a:lnTo>
                  <a:lnTo>
                    <a:pt x="0" y="99949"/>
                  </a:lnTo>
                  <a:close/>
                </a:path>
              </a:pathLst>
            </a:custGeom>
            <a:ln w="12700">
              <a:solidFill>
                <a:srgbClr val="4471C4"/>
              </a:solidFill>
            </a:ln>
          </p:spPr>
          <p:txBody>
            <a:bodyPr wrap="square" lIns="0" tIns="0" rIns="0" bIns="0" rtlCol="0"/>
            <a:lstStyle/>
            <a:p>
              <a:endParaRPr dirty="0"/>
            </a:p>
          </p:txBody>
        </p:sp>
      </p:grpSp>
      <p:sp>
        <p:nvSpPr>
          <p:cNvPr id="49" name="object 49"/>
          <p:cNvSpPr txBox="1"/>
          <p:nvPr/>
        </p:nvSpPr>
        <p:spPr>
          <a:xfrm>
            <a:off x="8760714" y="4187951"/>
            <a:ext cx="2301240" cy="1068705"/>
          </a:xfrm>
          <a:prstGeom prst="rect">
            <a:avLst/>
          </a:prstGeom>
        </p:spPr>
        <p:txBody>
          <a:bodyPr vert="horz" wrap="square" lIns="0" tIns="87629" rIns="0" bIns="0" rtlCol="0">
            <a:spAutoFit/>
          </a:bodyPr>
          <a:lstStyle/>
          <a:p>
            <a:pPr marL="953" algn="ctr">
              <a:lnSpc>
                <a:spcPct val="100000"/>
              </a:lnSpc>
              <a:spcBef>
                <a:spcPts val="689"/>
              </a:spcBef>
            </a:pPr>
            <a:r>
              <a:rPr sz="1800" b="1" dirty="0">
                <a:latin typeface="Calibri"/>
                <a:cs typeface="Calibri"/>
              </a:rPr>
              <a:t>Net </a:t>
            </a:r>
            <a:r>
              <a:rPr sz="1800" b="1" spc="-15" dirty="0">
                <a:latin typeface="Calibri"/>
                <a:cs typeface="Calibri"/>
              </a:rPr>
              <a:t>Profit</a:t>
            </a:r>
            <a:endParaRPr sz="1800" dirty="0">
              <a:latin typeface="Calibri"/>
              <a:cs typeface="Calibri"/>
            </a:endParaRPr>
          </a:p>
          <a:p>
            <a:pPr marL="19050" marR="7620" indent="-13335" algn="ctr">
              <a:lnSpc>
                <a:spcPct val="125099"/>
              </a:lnSpc>
              <a:spcBef>
                <a:spcPts val="8"/>
              </a:spcBef>
            </a:pPr>
            <a:r>
              <a:rPr sz="1800" b="1" dirty="0">
                <a:solidFill>
                  <a:srgbClr val="00AFEF"/>
                </a:solidFill>
                <a:latin typeface="Calibri"/>
                <a:cs typeface="Calibri"/>
              </a:rPr>
              <a:t>0%</a:t>
            </a:r>
            <a:r>
              <a:rPr sz="1800" b="1" spc="-53" dirty="0">
                <a:solidFill>
                  <a:srgbClr val="00AFEF"/>
                </a:solidFill>
                <a:latin typeface="Calibri"/>
                <a:cs typeface="Calibri"/>
              </a:rPr>
              <a:t> </a:t>
            </a:r>
            <a:r>
              <a:rPr sz="1800" b="1" dirty="0">
                <a:solidFill>
                  <a:srgbClr val="00AFEF"/>
                </a:solidFill>
                <a:latin typeface="Calibri"/>
                <a:cs typeface="Calibri"/>
              </a:rPr>
              <a:t>-</a:t>
            </a:r>
            <a:r>
              <a:rPr sz="1800" b="1" spc="45" dirty="0">
                <a:solidFill>
                  <a:srgbClr val="00AFEF"/>
                </a:solidFill>
                <a:latin typeface="Calibri"/>
                <a:cs typeface="Calibri"/>
              </a:rPr>
              <a:t> </a:t>
            </a:r>
            <a:r>
              <a:rPr sz="1800" b="1" dirty="0">
                <a:solidFill>
                  <a:srgbClr val="00AFEF"/>
                </a:solidFill>
                <a:latin typeface="Calibri"/>
                <a:cs typeface="Calibri"/>
              </a:rPr>
              <a:t>1%</a:t>
            </a:r>
            <a:r>
              <a:rPr sz="1800" b="1" spc="-45" dirty="0">
                <a:solidFill>
                  <a:srgbClr val="00AFEF"/>
                </a:solidFill>
                <a:latin typeface="Calibri"/>
                <a:cs typeface="Calibri"/>
              </a:rPr>
              <a:t> </a:t>
            </a:r>
            <a:r>
              <a:rPr sz="1800" b="1" spc="-15" dirty="0">
                <a:solidFill>
                  <a:srgbClr val="00AFEF"/>
                </a:solidFill>
                <a:latin typeface="Calibri"/>
                <a:cs typeface="Calibri"/>
              </a:rPr>
              <a:t>Sustaining</a:t>
            </a:r>
            <a:r>
              <a:rPr sz="1800" b="1" spc="750" dirty="0">
                <a:solidFill>
                  <a:srgbClr val="00AFEF"/>
                </a:solidFill>
                <a:latin typeface="Calibri"/>
                <a:cs typeface="Calibri"/>
              </a:rPr>
              <a:t> </a:t>
            </a:r>
            <a:r>
              <a:rPr sz="1800" b="1" dirty="0">
                <a:solidFill>
                  <a:srgbClr val="00AFEF"/>
                </a:solidFill>
                <a:latin typeface="Calibri"/>
                <a:cs typeface="Calibri"/>
              </a:rPr>
              <a:t>1.1%</a:t>
            </a:r>
            <a:r>
              <a:rPr sz="1800" b="1" spc="53" dirty="0">
                <a:solidFill>
                  <a:srgbClr val="00AFEF"/>
                </a:solidFill>
                <a:latin typeface="Calibri"/>
                <a:cs typeface="Calibri"/>
              </a:rPr>
              <a:t> </a:t>
            </a:r>
            <a:r>
              <a:rPr sz="1800" b="1" dirty="0">
                <a:solidFill>
                  <a:srgbClr val="00AFEF"/>
                </a:solidFill>
                <a:latin typeface="Calibri"/>
                <a:cs typeface="Calibri"/>
              </a:rPr>
              <a:t>&gt;</a:t>
            </a:r>
            <a:r>
              <a:rPr sz="1800" b="1" spc="23" dirty="0">
                <a:solidFill>
                  <a:srgbClr val="00AFEF"/>
                </a:solidFill>
                <a:latin typeface="Calibri"/>
                <a:cs typeface="Calibri"/>
              </a:rPr>
              <a:t> </a:t>
            </a:r>
            <a:r>
              <a:rPr sz="1800" b="1" dirty="0">
                <a:solidFill>
                  <a:srgbClr val="00AFEF"/>
                </a:solidFill>
                <a:latin typeface="Calibri"/>
                <a:cs typeface="Calibri"/>
              </a:rPr>
              <a:t>High</a:t>
            </a:r>
            <a:r>
              <a:rPr sz="1800" b="1" spc="-38" dirty="0">
                <a:solidFill>
                  <a:srgbClr val="00AFEF"/>
                </a:solidFill>
                <a:latin typeface="Calibri"/>
                <a:cs typeface="Calibri"/>
              </a:rPr>
              <a:t> </a:t>
            </a:r>
            <a:r>
              <a:rPr sz="1800" b="1" spc="-15" dirty="0">
                <a:solidFill>
                  <a:srgbClr val="00AFEF"/>
                </a:solidFill>
                <a:latin typeface="Calibri"/>
                <a:cs typeface="Calibri"/>
              </a:rPr>
              <a:t>Performing</a:t>
            </a:r>
            <a:endParaRPr sz="1800" dirty="0">
              <a:latin typeface="Calibri"/>
              <a:cs typeface="Calibri"/>
            </a:endParaRPr>
          </a:p>
        </p:txBody>
      </p:sp>
      <p:pic>
        <p:nvPicPr>
          <p:cNvPr id="50" name="object 50"/>
          <p:cNvPicPr/>
          <p:nvPr/>
        </p:nvPicPr>
        <p:blipFill>
          <a:blip r:embed="rId3" cstate="print"/>
          <a:stretch>
            <a:fillRect/>
          </a:stretch>
        </p:blipFill>
        <p:spPr>
          <a:xfrm>
            <a:off x="16159163" y="8178788"/>
            <a:ext cx="914400" cy="893774"/>
          </a:xfrm>
          <a:prstGeom prst="rect">
            <a:avLst/>
          </a:prstGeom>
        </p:spPr>
      </p:pic>
    </p:spTree>
    <p:extLst>
      <p:ext uri="{BB962C8B-B14F-4D97-AF65-F5344CB8AC3E}">
        <p14:creationId xmlns:p14="http://schemas.microsoft.com/office/powerpoint/2010/main" val="179579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514F2053-C5E0-2EE8-1688-095032630D03}"/>
              </a:ext>
            </a:extLst>
          </p:cNvPr>
          <p:cNvGrpSpPr/>
          <p:nvPr/>
        </p:nvGrpSpPr>
        <p:grpSpPr>
          <a:xfrm>
            <a:off x="38100" y="1397483"/>
            <a:ext cx="16951752" cy="8765192"/>
            <a:chOff x="-1923126" y="-1667656"/>
            <a:chExt cx="20351583" cy="13072352"/>
          </a:xfrm>
        </p:grpSpPr>
        <p:sp>
          <p:nvSpPr>
            <p:cNvPr id="3" name="AutoShape 4">
              <a:extLst>
                <a:ext uri="{FF2B5EF4-FFF2-40B4-BE49-F238E27FC236}">
                  <a16:creationId xmlns:a16="http://schemas.microsoft.com/office/drawing/2014/main" id="{57A145EC-054E-5097-2AFE-A6F3EF307737}"/>
                </a:ext>
              </a:extLst>
            </p:cNvPr>
            <p:cNvSpPr/>
            <p:nvPr/>
          </p:nvSpPr>
          <p:spPr>
            <a:xfrm>
              <a:off x="-1252258" y="-371791"/>
              <a:ext cx="19680715" cy="60959"/>
            </a:xfrm>
            <a:prstGeom prst="rect">
              <a:avLst/>
            </a:prstGeom>
            <a:solidFill>
              <a:srgbClr val="11B3EB"/>
            </a:solidFill>
          </p:spPr>
          <p:txBody>
            <a:bodyPr/>
            <a:lstStyle/>
            <a:p>
              <a:endParaRPr lang="en-US"/>
            </a:p>
          </p:txBody>
        </p:sp>
        <p:sp>
          <p:nvSpPr>
            <p:cNvPr id="4" name="TextBox 5">
              <a:extLst>
                <a:ext uri="{FF2B5EF4-FFF2-40B4-BE49-F238E27FC236}">
                  <a16:creationId xmlns:a16="http://schemas.microsoft.com/office/drawing/2014/main" id="{03482A6C-D28C-3382-E6ED-CCF979809AAC}"/>
                </a:ext>
              </a:extLst>
            </p:cNvPr>
            <p:cNvSpPr txBox="1"/>
            <p:nvPr/>
          </p:nvSpPr>
          <p:spPr>
            <a:xfrm>
              <a:off x="-1923126" y="-1667656"/>
              <a:ext cx="19427693" cy="1147539"/>
            </a:xfrm>
            <a:prstGeom prst="rect">
              <a:avLst/>
            </a:prstGeom>
          </p:spPr>
          <p:txBody>
            <a:bodyPr wrap="square" lIns="0" tIns="0" rIns="0" bIns="0" rtlCol="0" anchor="t">
              <a:spAutoFit/>
            </a:bodyPr>
            <a:lstStyle/>
            <a:p>
              <a:pPr>
                <a:lnSpc>
                  <a:spcPts val="6049"/>
                </a:lnSpc>
              </a:pPr>
              <a:r>
                <a:rPr lang="en-US" sz="4000" dirty="0">
                  <a:solidFill>
                    <a:schemeClr val="tx2"/>
                  </a:solidFill>
                  <a:latin typeface="Clear Sans Regular Bold"/>
                </a:rPr>
                <a:t>     </a:t>
              </a:r>
              <a:r>
                <a:rPr lang="en-US" sz="5400" dirty="0">
                  <a:solidFill>
                    <a:schemeClr val="tx2"/>
                  </a:solidFill>
                  <a:latin typeface="Clear Sans Regular Bold"/>
                </a:rPr>
                <a:t>Building a Dynamic Chapter Membership Team</a:t>
              </a:r>
            </a:p>
          </p:txBody>
        </p:sp>
        <p:sp>
          <p:nvSpPr>
            <p:cNvPr id="5" name="TextBox 6">
              <a:extLst>
                <a:ext uri="{FF2B5EF4-FFF2-40B4-BE49-F238E27FC236}">
                  <a16:creationId xmlns:a16="http://schemas.microsoft.com/office/drawing/2014/main" id="{B955FE8E-5C2F-0946-E548-3E4F1ED7B500}"/>
                </a:ext>
              </a:extLst>
            </p:cNvPr>
            <p:cNvSpPr txBox="1"/>
            <p:nvPr/>
          </p:nvSpPr>
          <p:spPr>
            <a:xfrm>
              <a:off x="-873526" y="-162507"/>
              <a:ext cx="10703657" cy="11567203"/>
            </a:xfrm>
            <a:prstGeom prst="rect">
              <a:avLst/>
            </a:prstGeom>
          </p:spPr>
          <p:txBody>
            <a:bodyPr wrap="square" lIns="0" tIns="0" rIns="0" bIns="0" rtlCol="0" anchor="t">
              <a:spAutoFit/>
            </a:bodyPr>
            <a:lstStyle/>
            <a:p>
              <a:pPr fontAlgn="base"/>
              <a:r>
                <a:rPr lang="en-US" sz="3600" u="sng" dirty="0">
                  <a:solidFill>
                    <a:schemeClr val="tx2"/>
                  </a:solidFill>
                </a:rPr>
                <a:t>At your Chapter Retreat</a:t>
              </a:r>
            </a:p>
            <a:p>
              <a:pPr marL="571500" indent="-571500" fontAlgn="base">
                <a:buFont typeface="Arial" panose="020B0604020202020204" pitchFamily="34" charset="0"/>
                <a:buChar char="•"/>
              </a:pPr>
              <a:r>
                <a:rPr lang="en-US" sz="3600" dirty="0">
                  <a:solidFill>
                    <a:schemeClr val="tx2"/>
                  </a:solidFill>
                </a:rPr>
                <a:t>Set SMART goals aligned with MPI Metrics</a:t>
              </a:r>
            </a:p>
            <a:p>
              <a:pPr marL="571500" indent="-571500" fontAlgn="base">
                <a:buFont typeface="Arial" panose="020B0604020202020204" pitchFamily="34" charset="0"/>
                <a:buChar char="•"/>
              </a:pPr>
              <a:r>
                <a:rPr lang="en-US" sz="3600" dirty="0">
                  <a:solidFill>
                    <a:schemeClr val="tx2"/>
                  </a:solidFill>
                </a:rPr>
                <a:t>Start to build your Committee</a:t>
              </a:r>
            </a:p>
            <a:p>
              <a:pPr marL="571500" indent="-571500" fontAlgn="base">
                <a:buFont typeface="Arial" panose="020B0604020202020204" pitchFamily="34" charset="0"/>
                <a:buChar char="•"/>
              </a:pPr>
              <a:r>
                <a:rPr lang="en-US" sz="3600" dirty="0">
                  <a:solidFill>
                    <a:schemeClr val="tx2"/>
                  </a:solidFill>
                </a:rPr>
                <a:t>Collaborate on Event &amp; Marcom Strategies</a:t>
              </a:r>
            </a:p>
            <a:p>
              <a:pPr fontAlgn="base"/>
              <a:endParaRPr lang="en-US" sz="3600" dirty="0">
                <a:solidFill>
                  <a:schemeClr val="tx2"/>
                </a:solidFill>
              </a:endParaRPr>
            </a:p>
            <a:p>
              <a:pPr fontAlgn="base"/>
              <a:r>
                <a:rPr lang="en-US" sz="3600" u="sng" dirty="0">
                  <a:solidFill>
                    <a:schemeClr val="tx2"/>
                  </a:solidFill>
                </a:rPr>
                <a:t>During Your Term</a:t>
              </a:r>
            </a:p>
            <a:p>
              <a:pPr marL="571500" indent="-571500" fontAlgn="base">
                <a:buFont typeface="Arial" panose="020B0604020202020204" pitchFamily="34" charset="0"/>
                <a:buChar char="•"/>
              </a:pPr>
              <a:r>
                <a:rPr lang="en-US" sz="3600" dirty="0">
                  <a:solidFill>
                    <a:schemeClr val="tx2"/>
                  </a:solidFill>
                </a:rPr>
                <a:t>Schedule regular meetings​</a:t>
              </a:r>
            </a:p>
            <a:p>
              <a:pPr marL="571500" indent="-571500" fontAlgn="base">
                <a:buFont typeface="Arial" panose="020B0604020202020204" pitchFamily="34" charset="0"/>
                <a:buChar char="•"/>
              </a:pPr>
              <a:r>
                <a:rPr lang="en-US" sz="3600" dirty="0">
                  <a:solidFill>
                    <a:schemeClr val="tx2"/>
                  </a:solidFill>
                </a:rPr>
                <a:t>​Keep chapter metrics dashboard updated​</a:t>
              </a:r>
            </a:p>
            <a:p>
              <a:pPr marL="571500" indent="-571500" fontAlgn="base">
                <a:buFont typeface="Arial" panose="020B0604020202020204" pitchFamily="34" charset="0"/>
                <a:buChar char="•"/>
              </a:pPr>
              <a:r>
                <a:rPr lang="en-US" sz="3600" dirty="0">
                  <a:solidFill>
                    <a:schemeClr val="tx2"/>
                  </a:solidFill>
                </a:rPr>
                <a:t>Regularly check in on the CLRP</a:t>
              </a:r>
            </a:p>
            <a:p>
              <a:pPr marL="571500" indent="-571500" fontAlgn="base">
                <a:buFont typeface="Arial" panose="020B0604020202020204" pitchFamily="34" charset="0"/>
                <a:buChar char="•"/>
              </a:pPr>
              <a:r>
                <a:rPr lang="en-US" sz="3600" dirty="0">
                  <a:solidFill>
                    <a:schemeClr val="tx2"/>
                  </a:solidFill>
                </a:rPr>
                <a:t>Engage WITH your members</a:t>
              </a:r>
            </a:p>
            <a:p>
              <a:pPr marL="571500" indent="-571500" fontAlgn="base">
                <a:buFont typeface="Arial" panose="020B0604020202020204" pitchFamily="34" charset="0"/>
                <a:buChar char="•"/>
              </a:pPr>
              <a:r>
                <a:rPr lang="en-US" sz="3600" dirty="0">
                  <a:solidFill>
                    <a:schemeClr val="tx2"/>
                  </a:solidFill>
                </a:rPr>
                <a:t>#tellyourmpistory</a:t>
              </a:r>
            </a:p>
          </p:txBody>
        </p:sp>
      </p:grpSp>
      <p:pic>
        <p:nvPicPr>
          <p:cNvPr id="6" name="Picture 5">
            <a:extLst>
              <a:ext uri="{FF2B5EF4-FFF2-40B4-BE49-F238E27FC236}">
                <a16:creationId xmlns:a16="http://schemas.microsoft.com/office/drawing/2014/main" id="{DBA018D1-53DB-77B9-C7A8-1AD68A1ADAFC}"/>
              </a:ext>
            </a:extLst>
          </p:cNvPr>
          <p:cNvPicPr>
            <a:picLocks noChangeAspect="1"/>
          </p:cNvPicPr>
          <p:nvPr/>
        </p:nvPicPr>
        <p:blipFill>
          <a:blip r:embed="rId3"/>
          <a:stretch>
            <a:fillRect/>
          </a:stretch>
        </p:blipFill>
        <p:spPr>
          <a:xfrm>
            <a:off x="9827918" y="2887332"/>
            <a:ext cx="7291909" cy="4963992"/>
          </a:xfrm>
          <a:prstGeom prst="rect">
            <a:avLst/>
          </a:prstGeom>
        </p:spPr>
      </p:pic>
      <p:sp>
        <p:nvSpPr>
          <p:cNvPr id="8" name="TextBox 7">
            <a:extLst>
              <a:ext uri="{FF2B5EF4-FFF2-40B4-BE49-F238E27FC236}">
                <a16:creationId xmlns:a16="http://schemas.microsoft.com/office/drawing/2014/main" id="{0704C5BA-3361-BCC0-2068-A0DAAFE430FD}"/>
              </a:ext>
            </a:extLst>
          </p:cNvPr>
          <p:cNvSpPr txBox="1"/>
          <p:nvPr/>
        </p:nvSpPr>
        <p:spPr>
          <a:xfrm>
            <a:off x="9152313" y="7889283"/>
            <a:ext cx="8676214" cy="830997"/>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Just because you’ve always done it </a:t>
            </a:r>
            <a:r>
              <a:rPr kumimoji="0" lang="en-US" sz="2400" b="1" u="sng" strike="noStrike" kern="1200" cap="none" spc="0" normalizeH="0" baseline="0" noProof="0" dirty="0">
                <a:ln>
                  <a:noFill/>
                </a:ln>
                <a:effectLst/>
                <a:uLnTx/>
                <a:uFillTx/>
                <a:latin typeface="Calibri" panose="020F0502020204030204"/>
                <a:ea typeface="+mn-ea"/>
                <a:cs typeface="+mn-cs"/>
              </a:rPr>
              <a:t>“that </a:t>
            </a:r>
            <a:r>
              <a:rPr kumimoji="0" lang="en-US" sz="2400" b="1" i="0" u="sng" strike="noStrike" kern="1200" cap="none" spc="0" normalizeH="0" baseline="0" noProof="0" dirty="0">
                <a:ln>
                  <a:noFill/>
                </a:ln>
                <a:effectLst/>
                <a:uLnTx/>
                <a:uFillTx/>
                <a:latin typeface="Calibri" panose="020F0502020204030204"/>
                <a:ea typeface="+mn-ea"/>
                <a:cs typeface="+mn-cs"/>
              </a:rPr>
              <a:t>way”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effectLst/>
                <a:uLnTx/>
                <a:uFillTx/>
                <a:latin typeface="Calibri" panose="020F0502020204030204"/>
                <a:ea typeface="+mn-ea"/>
                <a:cs typeface="+mn-cs"/>
              </a:rPr>
              <a:t> </a:t>
            </a:r>
            <a:r>
              <a:rPr kumimoji="0" lang="en-US" sz="2400" b="1" i="0" u="none" strike="noStrike" kern="1200" cap="none" spc="0" normalizeH="0" baseline="0" noProof="0" dirty="0">
                <a:ln>
                  <a:noFill/>
                </a:ln>
                <a:effectLst/>
                <a:uLnTx/>
                <a:uFillTx/>
                <a:latin typeface="Calibri" panose="020F0502020204030204"/>
                <a:ea typeface="+mn-ea"/>
                <a:cs typeface="+mn-cs"/>
              </a:rPr>
              <a:t>begs the question, how’s </a:t>
            </a:r>
            <a:r>
              <a:rPr kumimoji="0" lang="en-US" sz="2400" b="1" i="0" u="sng" strike="noStrike" kern="1200" cap="none" spc="0" normalizeH="0" baseline="0" noProof="0" dirty="0">
                <a:ln>
                  <a:noFill/>
                </a:ln>
                <a:effectLst/>
                <a:uLnTx/>
                <a:uFillTx/>
                <a:latin typeface="Calibri" panose="020F0502020204030204"/>
                <a:ea typeface="+mn-ea"/>
                <a:cs typeface="+mn-cs"/>
              </a:rPr>
              <a:t>“</a:t>
            </a:r>
            <a:r>
              <a:rPr kumimoji="0" lang="en-US" sz="2400" b="1" i="1" u="sng" strike="noStrike" kern="1200" cap="none" spc="0" normalizeH="0" baseline="0" noProof="0" dirty="0">
                <a:ln>
                  <a:noFill/>
                </a:ln>
                <a:effectLst/>
                <a:uLnTx/>
                <a:uFillTx/>
                <a:latin typeface="Calibri" panose="020F0502020204030204"/>
                <a:ea typeface="+mn-ea"/>
                <a:cs typeface="+mn-cs"/>
              </a:rPr>
              <a:t>that” </a:t>
            </a:r>
            <a:r>
              <a:rPr kumimoji="0" lang="en-US" sz="2400" b="1" i="0" u="none" strike="noStrike" kern="1200" cap="none" spc="0" normalizeH="0" baseline="0" noProof="0" dirty="0">
                <a:ln>
                  <a:noFill/>
                </a:ln>
                <a:effectLst/>
                <a:uLnTx/>
                <a:uFillTx/>
                <a:latin typeface="Calibri" panose="020F0502020204030204"/>
                <a:ea typeface="+mn-ea"/>
                <a:cs typeface="+mn-cs"/>
              </a:rPr>
              <a:t>working for you?</a:t>
            </a:r>
          </a:p>
        </p:txBody>
      </p:sp>
    </p:spTree>
    <p:extLst>
      <p:ext uri="{BB962C8B-B14F-4D97-AF65-F5344CB8AC3E}">
        <p14:creationId xmlns:p14="http://schemas.microsoft.com/office/powerpoint/2010/main" val="1567304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E21534EE-2DF6-E662-8764-9AB44C036293}"/>
              </a:ext>
            </a:extLst>
          </p:cNvPr>
          <p:cNvSpPr txBox="1"/>
          <p:nvPr/>
        </p:nvSpPr>
        <p:spPr>
          <a:xfrm>
            <a:off x="609600" y="627435"/>
            <a:ext cx="17678400" cy="782265"/>
          </a:xfrm>
          <a:prstGeom prst="rect">
            <a:avLst/>
          </a:prstGeom>
        </p:spPr>
        <p:txBody>
          <a:bodyPr wrap="square" lIns="0" tIns="0" rIns="0" bIns="0" rtlCol="0" anchor="t">
            <a:spAutoFit/>
          </a:bodyPr>
          <a:lstStyle/>
          <a:p>
            <a:pPr marL="0" marR="0" lvl="0" indent="0" defTabSz="914400" rtl="0" eaLnBrk="1" fontAlgn="auto" latinLnBrk="0" hangingPunct="1">
              <a:lnSpc>
                <a:spcPts val="605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accent1">
                    <a:lumMod val="50000"/>
                  </a:schemeClr>
                </a:solidFill>
                <a:effectLst/>
                <a:uLnTx/>
                <a:uFillTx/>
                <a:latin typeface="Clear Sans Regular Bold"/>
                <a:ea typeface="+mn-ea"/>
                <a:cs typeface="Clear Sans Regular Bold"/>
              </a:rPr>
              <a:t>CHAPTER MEMBER ENGAGEMENT </a:t>
            </a:r>
            <a:r>
              <a:rPr kumimoji="0" lang="en-US" sz="4000" b="0" i="0" u="none" strike="noStrike" kern="1200" cap="none" spc="0" normalizeH="0" baseline="0" noProof="0" dirty="0">
                <a:ln>
                  <a:noFill/>
                </a:ln>
                <a:solidFill>
                  <a:schemeClr val="accent1">
                    <a:lumMod val="50000"/>
                  </a:schemeClr>
                </a:solidFill>
                <a:effectLst/>
                <a:uLnTx/>
                <a:uFillTx/>
                <a:latin typeface="Clear Sans Regular Bold"/>
                <a:ea typeface="+mn-ea"/>
                <a:cs typeface="Clear Sans Regular Bold"/>
              </a:rPr>
              <a:t>– A Personalized Approach</a:t>
            </a:r>
            <a:endParaRPr kumimoji="0" lang="en-US" sz="4000" b="0" i="0" u="none" strike="noStrike" kern="1200" cap="none" spc="0" normalizeH="0" baseline="0" noProof="0" dirty="0">
              <a:ln>
                <a:noFill/>
              </a:ln>
              <a:solidFill>
                <a:schemeClr val="accent1">
                  <a:lumMod val="50000"/>
                </a:schemeClr>
              </a:solidFill>
              <a:effectLst/>
              <a:uLnTx/>
              <a:uFillTx/>
              <a:latin typeface="Clear Sans Regular Bold"/>
              <a:ea typeface="+mn-ea"/>
              <a:cs typeface="+mn-cs"/>
            </a:endParaRPr>
          </a:p>
        </p:txBody>
      </p:sp>
      <p:sp>
        <p:nvSpPr>
          <p:cNvPr id="3" name="TextBox 2">
            <a:extLst>
              <a:ext uri="{FF2B5EF4-FFF2-40B4-BE49-F238E27FC236}">
                <a16:creationId xmlns:a16="http://schemas.microsoft.com/office/drawing/2014/main" id="{5FF34CEB-F8E3-546C-BC3E-C983D979698A}"/>
              </a:ext>
            </a:extLst>
          </p:cNvPr>
          <p:cNvSpPr txBox="1"/>
          <p:nvPr/>
        </p:nvSpPr>
        <p:spPr>
          <a:xfrm>
            <a:off x="609600" y="1562100"/>
            <a:ext cx="17068800" cy="8213852"/>
          </a:xfrm>
          <a:prstGeom prst="rect">
            <a:avLst/>
          </a:prstGeom>
          <a:noFill/>
        </p:spPr>
        <p:txBody>
          <a:bodyPr wrap="square">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NEW MEMBER EMAIL CAMPAIGN </a:t>
            </a:r>
            <a:r>
              <a:rPr lang="en-US" sz="24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MEMBER NAME</a:t>
            </a:r>
            <a:r>
              <a:rPr lang="en-US" sz="2400" dirty="0">
                <a:effectLst/>
                <a:latin typeface="Calibri" panose="020F0502020204030204" pitchFamily="34" charset="0"/>
                <a:ea typeface="Calibri" panose="020F0502020204030204" pitchFamily="34" charset="0"/>
                <a:cs typeface="Calibri" panose="020F0502020204030204" pitchFamily="34" charset="0"/>
              </a:rPr>
              <a:t>, on behalf of the Board of Directors, it is my pleasure to welcome you to the </a:t>
            </a:r>
            <a:r>
              <a:rPr lang="en-US" sz="24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MPI CHAPTER NAME</a:t>
            </a:r>
            <a:r>
              <a:rPr lang="en-US" sz="2400" dirty="0">
                <a:effectLst/>
                <a:latin typeface="Calibri" panose="020F0502020204030204" pitchFamily="34" charset="0"/>
                <a:ea typeface="Calibri" panose="020F0502020204030204" pitchFamily="34" charset="0"/>
                <a:cs typeface="Calibri" panose="020F0502020204030204" pitchFamily="34" charset="0"/>
              </a:rPr>
              <a:t>. As </a:t>
            </a:r>
            <a:r>
              <a:rPr lang="en-US" sz="24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BOARD TITLE</a:t>
            </a:r>
            <a:r>
              <a:rPr lang="en-US" sz="2400" dirty="0">
                <a:effectLst/>
                <a:latin typeface="Calibri" panose="020F0502020204030204" pitchFamily="34" charset="0"/>
                <a:ea typeface="Calibri" panose="020F0502020204030204" pitchFamily="34" charset="0"/>
                <a:cs typeface="Calibri" panose="020F0502020204030204" pitchFamily="34" charset="0"/>
              </a:rPr>
              <a:t>, I want to personally invite you to attend our next event, </a:t>
            </a:r>
            <a:r>
              <a:rPr lang="en-US" sz="24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DAY, DATE at LOCATION TBD</a:t>
            </a:r>
            <a:r>
              <a:rPr lang="en-US" sz="2400" dirty="0">
                <a:effectLst/>
                <a:latin typeface="Calibri" panose="020F0502020204030204" pitchFamily="34" charset="0"/>
                <a:ea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One of the most productive ways to maximize your MPI membership is participating in our education and networking events and finding a place to get involved. I’ll follow up this email with a call next week, and perhaps we can find time to meet for coffee or connect on a ZOOM call.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To get the conversation started, I have a few "getting to know you" questions: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1. What inspired you to join the chapter?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2. What has been a professional accomplishment that you like to rave about?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3. What are three career goals that we can help you achieve?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Thanks for taking time to respond. I look forward to personally helping grow your career and connect with industry colleagues at </a:t>
            </a: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MPI CHAPTER NAME </a:t>
            </a:r>
          </a:p>
          <a:p>
            <a:pPr marL="0" marR="0">
              <a:lnSpc>
                <a:spcPct val="107000"/>
              </a:lnSpc>
              <a:spcBef>
                <a:spcPts val="0"/>
              </a:spcBef>
              <a:spcAft>
                <a:spcPts val="800"/>
              </a:spcAft>
            </a:pPr>
            <a:r>
              <a:rPr lang="en-US" sz="2400" i="1" dirty="0">
                <a:effectLst/>
                <a:latin typeface="Calibri" panose="020F0502020204030204" pitchFamily="34" charset="0"/>
                <a:ea typeface="Calibri" panose="020F0502020204030204" pitchFamily="34" charset="0"/>
                <a:cs typeface="Calibri" panose="020F0502020204030204" pitchFamily="34" charset="0"/>
              </a:rPr>
              <a:t>Sincerely,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SIGNATURE EMAIL FROM BOARD MEMBER</a:t>
            </a:r>
            <a:endParaRPr lang="en-US" sz="2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Note: The goal is to build a stronger volunteers base. Members are invited to join specific committees where a need is present. No more committee lists to select from. The board “places” them in an area just to get them involved immediately. This now becomes part of each schedule board meeting. Update the list and contact new members, evaluate previous calls and gauge where members are involved.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966992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0659" y="1089996"/>
            <a:ext cx="498641" cy="220309"/>
          </a:xfrm>
          <a:prstGeom prst="rect">
            <a:avLst/>
          </a:prstGeom>
        </p:spPr>
      </p:pic>
      <p:sp>
        <p:nvSpPr>
          <p:cNvPr id="10" name="TextBox 29">
            <a:extLst>
              <a:ext uri="{FF2B5EF4-FFF2-40B4-BE49-F238E27FC236}">
                <a16:creationId xmlns:a16="http://schemas.microsoft.com/office/drawing/2014/main" id="{BED61BA4-CEEF-A24F-918F-491D747D1809}"/>
              </a:ext>
            </a:extLst>
          </p:cNvPr>
          <p:cNvSpPr txBox="1"/>
          <p:nvPr/>
        </p:nvSpPr>
        <p:spPr>
          <a:xfrm>
            <a:off x="611136" y="1291936"/>
            <a:ext cx="17190913" cy="782265"/>
          </a:xfrm>
          <a:prstGeom prst="rect">
            <a:avLst/>
          </a:prstGeom>
        </p:spPr>
        <p:txBody>
          <a:bodyPr wrap="square" lIns="0" tIns="0" rIns="0" bIns="0" rtlCol="0" anchor="t">
            <a:spAutoFit/>
          </a:bodyPr>
          <a:lstStyle/>
          <a:p>
            <a:pPr marL="0" marR="0" lvl="0" indent="0" algn="ctr" defTabSz="914400" rtl="0" eaLnBrk="1" fontAlgn="auto" latinLnBrk="0" hangingPunct="1">
              <a:lnSpc>
                <a:spcPts val="6050"/>
              </a:lnSpc>
              <a:spcBef>
                <a:spcPts val="0"/>
              </a:spcBef>
              <a:spcAft>
                <a:spcPts val="0"/>
              </a:spcAft>
              <a:buClrTx/>
              <a:buSzTx/>
              <a:buFontTx/>
              <a:buNone/>
              <a:tabLst/>
              <a:defRPr/>
            </a:pPr>
            <a:r>
              <a:rPr kumimoji="0" lang="en-US" sz="5500" b="0" i="0" u="none" strike="noStrike" kern="1200" cap="none" spc="0" normalizeH="0" baseline="0" noProof="0" dirty="0">
                <a:ln>
                  <a:noFill/>
                </a:ln>
                <a:solidFill>
                  <a:srgbClr val="000000"/>
                </a:solidFill>
                <a:effectLst/>
                <a:uLnTx/>
                <a:uFillTx/>
                <a:latin typeface="Clear Sans Regular Bold"/>
                <a:ea typeface="+mn-ea"/>
                <a:cs typeface="+mn-cs"/>
              </a:rPr>
              <a:t>MEMBERSHIP RECOGNITION</a:t>
            </a:r>
          </a:p>
        </p:txBody>
      </p:sp>
      <p:sp>
        <p:nvSpPr>
          <p:cNvPr id="12" name="AutoShape 3">
            <a:extLst>
              <a:ext uri="{FF2B5EF4-FFF2-40B4-BE49-F238E27FC236}">
                <a16:creationId xmlns:a16="http://schemas.microsoft.com/office/drawing/2014/main" id="{9CB0726C-1A5A-F140-977A-5BEA2C347A19}"/>
              </a:ext>
            </a:extLst>
          </p:cNvPr>
          <p:cNvSpPr/>
          <p:nvPr/>
        </p:nvSpPr>
        <p:spPr>
          <a:xfrm>
            <a:off x="3600689" y="2275866"/>
            <a:ext cx="11014738" cy="9525"/>
          </a:xfrm>
          <a:prstGeom prst="rect">
            <a:avLst/>
          </a:prstGeom>
          <a:solidFill>
            <a:srgbClr val="11B3EB"/>
          </a:solidFill>
        </p:spPr>
        <p:txBody>
          <a:bodyPr/>
          <a:lstStyle/>
          <a:p>
            <a:endParaRPr lang="en-US"/>
          </a:p>
        </p:txBody>
      </p:sp>
      <p:pic>
        <p:nvPicPr>
          <p:cNvPr id="3" name="Picture 7">
            <a:extLst>
              <a:ext uri="{FF2B5EF4-FFF2-40B4-BE49-F238E27FC236}">
                <a16:creationId xmlns:a16="http://schemas.microsoft.com/office/drawing/2014/main" id="{9F0F5C1F-354A-7CD3-58A6-16618EF2CB4F}"/>
              </a:ext>
            </a:extLst>
          </p:cNvPr>
          <p:cNvPicPr>
            <a:picLocks noChangeAspect="1"/>
          </p:cNvPicPr>
          <p:nvPr/>
        </p:nvPicPr>
        <p:blipFill>
          <a:blip r:embed="rId5"/>
          <a:srcRect/>
          <a:stretch>
            <a:fillRect/>
          </a:stretch>
        </p:blipFill>
        <p:spPr>
          <a:xfrm>
            <a:off x="15713129" y="9248842"/>
            <a:ext cx="2344442" cy="905988"/>
          </a:xfrm>
          <a:prstGeom prst="rect">
            <a:avLst/>
          </a:prstGeom>
        </p:spPr>
      </p:pic>
      <p:pic>
        <p:nvPicPr>
          <p:cNvPr id="4" name="Picture 3">
            <a:extLst>
              <a:ext uri="{FF2B5EF4-FFF2-40B4-BE49-F238E27FC236}">
                <a16:creationId xmlns:a16="http://schemas.microsoft.com/office/drawing/2014/main" id="{7397DDCC-AF96-DBDD-F56B-8D222FEAEF07}"/>
              </a:ext>
            </a:extLst>
          </p:cNvPr>
          <p:cNvPicPr>
            <a:picLocks noChangeAspect="1"/>
          </p:cNvPicPr>
          <p:nvPr/>
        </p:nvPicPr>
        <p:blipFill>
          <a:blip r:embed="rId6"/>
          <a:stretch>
            <a:fillRect/>
          </a:stretch>
        </p:blipFill>
        <p:spPr>
          <a:xfrm>
            <a:off x="2250058" y="2285391"/>
            <a:ext cx="13716000" cy="6858000"/>
          </a:xfrm>
          <a:prstGeom prst="rect">
            <a:avLst/>
          </a:prstGeom>
        </p:spPr>
      </p:pic>
      <p:sp>
        <p:nvSpPr>
          <p:cNvPr id="5" name="TextBox 4">
            <a:extLst>
              <a:ext uri="{FF2B5EF4-FFF2-40B4-BE49-F238E27FC236}">
                <a16:creationId xmlns:a16="http://schemas.microsoft.com/office/drawing/2014/main" id="{2E86A65A-D4A1-B961-819E-F481A702DE50}"/>
              </a:ext>
            </a:extLst>
          </p:cNvPr>
          <p:cNvSpPr txBox="1"/>
          <p:nvPr/>
        </p:nvSpPr>
        <p:spPr>
          <a:xfrm>
            <a:off x="8686800" y="4686300"/>
            <a:ext cx="914400" cy="91440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39702FE8-C2B9-2C3E-4A56-1DE1EF2CE37C}"/>
              </a:ext>
            </a:extLst>
          </p:cNvPr>
          <p:cNvSpPr txBox="1"/>
          <p:nvPr/>
        </p:nvSpPr>
        <p:spPr>
          <a:xfrm>
            <a:off x="8686800" y="4686300"/>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622638C1-ABC9-51D5-D7AE-C01205F245C8}"/>
              </a:ext>
            </a:extLst>
          </p:cNvPr>
          <p:cNvSpPr txBox="1"/>
          <p:nvPr/>
        </p:nvSpPr>
        <p:spPr>
          <a:xfrm>
            <a:off x="8435068" y="5811890"/>
            <a:ext cx="1417864" cy="523220"/>
          </a:xfrm>
          <a:prstGeom prst="rect">
            <a:avLst/>
          </a:prstGeom>
          <a:noFill/>
        </p:spPr>
        <p:txBody>
          <a:bodyPr wrap="square" rtlCol="0">
            <a:spAutoFit/>
          </a:bodyPr>
          <a:lstStyle/>
          <a:p>
            <a:pPr algn="ctr"/>
            <a:r>
              <a:rPr lang="en-US" sz="2800" b="1" i="1" u="sng" dirty="0">
                <a:solidFill>
                  <a:srgbClr val="FFFF00"/>
                </a:solidFill>
              </a:rPr>
              <a:t>EVERY</a:t>
            </a:r>
          </a:p>
        </p:txBody>
      </p:sp>
    </p:spTree>
    <p:extLst>
      <p:ext uri="{BB962C8B-B14F-4D97-AF65-F5344CB8AC3E}">
        <p14:creationId xmlns:p14="http://schemas.microsoft.com/office/powerpoint/2010/main" val="38582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4126614" y="6797545"/>
            <a:ext cx="2612152" cy="313690"/>
          </a:xfrm>
          <a:prstGeom prst="rect">
            <a:avLst/>
          </a:prstGeom>
        </p:spPr>
        <p:txBody>
          <a:bodyPr lIns="0" tIns="0" rIns="0" bIns="0" rtlCol="0" anchor="t">
            <a:spAutoFit/>
          </a:bodyPr>
          <a:lstStyle/>
          <a:p>
            <a:pPr algn="r">
              <a:lnSpc>
                <a:spcPts val="2660"/>
              </a:lnSpc>
            </a:pPr>
            <a:endParaRPr dirty="0"/>
          </a:p>
        </p:txBody>
      </p:sp>
      <p:sp>
        <p:nvSpPr>
          <p:cNvPr id="9" name="TextBox 9"/>
          <p:cNvSpPr txBox="1"/>
          <p:nvPr/>
        </p:nvSpPr>
        <p:spPr>
          <a:xfrm>
            <a:off x="7977134" y="6796275"/>
            <a:ext cx="4229021" cy="306705"/>
          </a:xfrm>
          <a:prstGeom prst="rect">
            <a:avLst/>
          </a:prstGeom>
        </p:spPr>
        <p:txBody>
          <a:bodyPr lIns="0" tIns="0" rIns="0" bIns="0" rtlCol="0" anchor="t">
            <a:spAutoFit/>
          </a:bodyPr>
          <a:lstStyle/>
          <a:p>
            <a:pPr>
              <a:lnSpc>
                <a:spcPts val="2520"/>
              </a:lnSpc>
            </a:pPr>
            <a:endParaRPr dirty="0"/>
          </a:p>
        </p:txBody>
      </p:sp>
      <p:sp>
        <p:nvSpPr>
          <p:cNvPr id="5" name="Title 4">
            <a:extLst>
              <a:ext uri="{FF2B5EF4-FFF2-40B4-BE49-F238E27FC236}">
                <a16:creationId xmlns:a16="http://schemas.microsoft.com/office/drawing/2014/main" id="{E1D8A004-33D1-AD16-D5E2-4F4980C1438D}"/>
              </a:ext>
            </a:extLst>
          </p:cNvPr>
          <p:cNvSpPr>
            <a:spLocks noGrp="1"/>
          </p:cNvSpPr>
          <p:nvPr>
            <p:ph type="title"/>
          </p:nvPr>
        </p:nvSpPr>
        <p:spPr>
          <a:xfrm>
            <a:off x="298173" y="374029"/>
            <a:ext cx="15624313" cy="1143000"/>
          </a:xfrm>
        </p:spPr>
        <p:txBody>
          <a:bodyPr>
            <a:noAutofit/>
          </a:bodyPr>
          <a:lstStyle/>
          <a:p>
            <a:pPr algn="l"/>
            <a:r>
              <a:rPr lang="en-US" sz="6000" b="1" dirty="0">
                <a:solidFill>
                  <a:schemeClr val="bg1"/>
                </a:solidFill>
                <a:latin typeface="Arial" panose="020B0604020202020204" pitchFamily="34" charset="0"/>
                <a:cs typeface="Arial" panose="020B0604020202020204" pitchFamily="34" charset="0"/>
              </a:rPr>
              <a:t>MEMBERSHIP HANDBOOK</a:t>
            </a:r>
          </a:p>
        </p:txBody>
      </p:sp>
    </p:spTree>
    <p:extLst>
      <p:ext uri="{BB962C8B-B14F-4D97-AF65-F5344CB8AC3E}">
        <p14:creationId xmlns:p14="http://schemas.microsoft.com/office/powerpoint/2010/main" val="370845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8AD25B-EDB2-4463-9E17-18C61F9D27D8}"/>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6000" dirty="0"/>
              <a:t>MPI Global TEAM OVERVIEW</a:t>
            </a:r>
          </a:p>
        </p:txBody>
      </p:sp>
      <p:sp>
        <p:nvSpPr>
          <p:cNvPr id="8" name="AutoShape 4">
            <a:extLst>
              <a:ext uri="{FF2B5EF4-FFF2-40B4-BE49-F238E27FC236}">
                <a16:creationId xmlns:a16="http://schemas.microsoft.com/office/drawing/2014/main" id="{B12311F1-CA35-9ABE-52BC-A47BA3DD9BEC}"/>
              </a:ext>
            </a:extLst>
          </p:cNvPr>
          <p:cNvSpPr/>
          <p:nvPr/>
        </p:nvSpPr>
        <p:spPr>
          <a:xfrm>
            <a:off x="1676398" y="10050759"/>
            <a:ext cx="14935200" cy="45719"/>
          </a:xfrm>
          <a:prstGeom prst="rect">
            <a:avLst/>
          </a:prstGeom>
          <a:solidFill>
            <a:srgbClr val="0C0804"/>
          </a:solidFill>
        </p:spPr>
        <p:txBody>
          <a:bodyPr/>
          <a:lstStyle/>
          <a:p>
            <a:endParaRPr lang="en-US"/>
          </a:p>
        </p:txBody>
      </p:sp>
      <p:sp>
        <p:nvSpPr>
          <p:cNvPr id="9" name="Rectangle 8">
            <a:extLst>
              <a:ext uri="{FF2B5EF4-FFF2-40B4-BE49-F238E27FC236}">
                <a16:creationId xmlns:a16="http://schemas.microsoft.com/office/drawing/2014/main" id="{D67EEDAA-BF70-F442-5A2B-B4E6C47A1C17}"/>
              </a:ext>
            </a:extLst>
          </p:cNvPr>
          <p:cNvSpPr/>
          <p:nvPr/>
        </p:nvSpPr>
        <p:spPr>
          <a:xfrm>
            <a:off x="10363200" y="6114139"/>
            <a:ext cx="2344442" cy="1573293"/>
          </a:xfrm>
          <a:prstGeom prst="rect">
            <a:avLst/>
          </a:prstGeom>
          <a:solidFill>
            <a:srgbClr val="00AF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Member Engagement Representative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a:ea typeface="+mn-ea"/>
                <a:cs typeface="+mn-cs"/>
              </a:rPr>
              <a:t>Mark Kilgore</a:t>
            </a:r>
          </a:p>
        </p:txBody>
      </p:sp>
      <p:sp>
        <p:nvSpPr>
          <p:cNvPr id="10" name="Rectangle 9">
            <a:extLst>
              <a:ext uri="{FF2B5EF4-FFF2-40B4-BE49-F238E27FC236}">
                <a16:creationId xmlns:a16="http://schemas.microsoft.com/office/drawing/2014/main" id="{B35527EF-5D75-418D-741C-B04C8F325091}"/>
              </a:ext>
            </a:extLst>
          </p:cNvPr>
          <p:cNvSpPr/>
          <p:nvPr/>
        </p:nvSpPr>
        <p:spPr>
          <a:xfrm>
            <a:off x="14947030" y="6114140"/>
            <a:ext cx="2344442" cy="1573293"/>
          </a:xfrm>
          <a:prstGeom prst="rect">
            <a:avLst/>
          </a:prstGeom>
          <a:solidFill>
            <a:srgbClr val="00AF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Member Engagement Representative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a:ea typeface="+mn-ea"/>
                <a:cs typeface="+mn-cs"/>
              </a:rPr>
              <a:t>Teresa Sauceda</a:t>
            </a:r>
          </a:p>
        </p:txBody>
      </p:sp>
      <p:sp>
        <p:nvSpPr>
          <p:cNvPr id="11" name="TextBox 7">
            <a:extLst>
              <a:ext uri="{FF2B5EF4-FFF2-40B4-BE49-F238E27FC236}">
                <a16:creationId xmlns:a16="http://schemas.microsoft.com/office/drawing/2014/main" id="{3BC0641F-77A4-A7F6-3B95-CFC7B250E1DE}"/>
              </a:ext>
            </a:extLst>
          </p:cNvPr>
          <p:cNvSpPr txBox="1"/>
          <p:nvPr/>
        </p:nvSpPr>
        <p:spPr>
          <a:xfrm>
            <a:off x="773273" y="2722781"/>
            <a:ext cx="5990190" cy="1477328"/>
          </a:xfrm>
          <a:prstGeom prst="rect">
            <a:avLst/>
          </a:prstGeom>
        </p:spPr>
        <p:txBody>
          <a:bodyPr wrap="square" lIns="0" tIns="0" rIns="0" bIns="0" rtlCol="0" anchor="t">
            <a:spAutoFit/>
          </a:bodyPr>
          <a:lstStyle/>
          <a:p>
            <a:pPr algn="ctr"/>
            <a:r>
              <a:rPr lang="en-US" sz="4800" dirty="0">
                <a:solidFill>
                  <a:srgbClr val="0C0804"/>
                </a:solidFill>
                <a:latin typeface="Clear Sans Regular Bold"/>
              </a:rPr>
              <a:t>MPI MEMBER</a:t>
            </a:r>
          </a:p>
          <a:p>
            <a:pPr algn="ctr"/>
            <a:r>
              <a:rPr lang="en-US" sz="4800" dirty="0">
                <a:solidFill>
                  <a:srgbClr val="0C0804"/>
                </a:solidFill>
                <a:latin typeface="Clear Sans Regular Bold"/>
              </a:rPr>
              <a:t>ENGAGEMENT TEAM</a:t>
            </a:r>
          </a:p>
        </p:txBody>
      </p:sp>
      <p:sp>
        <p:nvSpPr>
          <p:cNvPr id="12" name="Rectangle 11">
            <a:extLst>
              <a:ext uri="{FF2B5EF4-FFF2-40B4-BE49-F238E27FC236}">
                <a16:creationId xmlns:a16="http://schemas.microsoft.com/office/drawing/2014/main" id="{CB376145-3773-5A3D-2A0A-31E2DE338654}"/>
              </a:ext>
            </a:extLst>
          </p:cNvPr>
          <p:cNvSpPr/>
          <p:nvPr/>
        </p:nvSpPr>
        <p:spPr>
          <a:xfrm>
            <a:off x="7086600" y="4773800"/>
            <a:ext cx="4114800" cy="670170"/>
          </a:xfrm>
          <a:prstGeom prst="rect">
            <a:avLst/>
          </a:prstGeom>
          <a:solidFill>
            <a:srgbClr val="00AF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Manager of Membership Development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a:ea typeface="+mn-ea"/>
                <a:cs typeface="+mn-cs"/>
              </a:rPr>
              <a:t>Victoria Schaefer</a:t>
            </a:r>
          </a:p>
        </p:txBody>
      </p:sp>
      <p:sp>
        <p:nvSpPr>
          <p:cNvPr id="13" name="Rectangle 12">
            <a:extLst>
              <a:ext uri="{FF2B5EF4-FFF2-40B4-BE49-F238E27FC236}">
                <a16:creationId xmlns:a16="http://schemas.microsoft.com/office/drawing/2014/main" id="{B95E9750-1868-BBE3-B989-AFCA7DDD6BC7}"/>
              </a:ext>
            </a:extLst>
          </p:cNvPr>
          <p:cNvSpPr/>
          <p:nvPr/>
        </p:nvSpPr>
        <p:spPr>
          <a:xfrm>
            <a:off x="996528" y="6114139"/>
            <a:ext cx="2344442" cy="1573293"/>
          </a:xfrm>
          <a:prstGeom prst="rect">
            <a:avLst/>
          </a:prstGeom>
          <a:solidFill>
            <a:srgbClr val="00AF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Member Engagement Representative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a:ea typeface="+mn-ea"/>
                <a:cs typeface="+mn-cs"/>
              </a:rPr>
              <a:t>Jazzlynn Garrett</a:t>
            </a:r>
          </a:p>
        </p:txBody>
      </p:sp>
      <p:sp>
        <p:nvSpPr>
          <p:cNvPr id="14" name="Rectangle 13">
            <a:extLst>
              <a:ext uri="{FF2B5EF4-FFF2-40B4-BE49-F238E27FC236}">
                <a16:creationId xmlns:a16="http://schemas.microsoft.com/office/drawing/2014/main" id="{B61E7EAB-C8F5-BD50-AA80-FB2FB36724AB}"/>
              </a:ext>
            </a:extLst>
          </p:cNvPr>
          <p:cNvSpPr/>
          <p:nvPr/>
        </p:nvSpPr>
        <p:spPr>
          <a:xfrm>
            <a:off x="5580358" y="6114140"/>
            <a:ext cx="2344442" cy="1573293"/>
          </a:xfrm>
          <a:prstGeom prst="rect">
            <a:avLst/>
          </a:prstGeom>
          <a:solidFill>
            <a:srgbClr val="00AF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Member Engagement Representative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a:ea typeface="+mn-ea"/>
                <a:cs typeface="+mn-cs"/>
              </a:rPr>
              <a:t>Marlene Jackson</a:t>
            </a:r>
          </a:p>
        </p:txBody>
      </p:sp>
      <p:cxnSp>
        <p:nvCxnSpPr>
          <p:cNvPr id="15" name="Elbow Connector 28">
            <a:extLst>
              <a:ext uri="{FF2B5EF4-FFF2-40B4-BE49-F238E27FC236}">
                <a16:creationId xmlns:a16="http://schemas.microsoft.com/office/drawing/2014/main" id="{BFF65229-6DC2-233B-0250-D1DD84BA5758}"/>
              </a:ext>
            </a:extLst>
          </p:cNvPr>
          <p:cNvCxnSpPr>
            <a:cxnSpLocks/>
            <a:stCxn id="14" idx="0"/>
            <a:endCxn id="12" idx="2"/>
          </p:cNvCxnSpPr>
          <p:nvPr/>
        </p:nvCxnSpPr>
        <p:spPr>
          <a:xfrm rot="5400000" flipH="1" flipV="1">
            <a:off x="7613204" y="4583345"/>
            <a:ext cx="670170" cy="2391421"/>
          </a:xfrm>
          <a:prstGeom prst="bentConnector3">
            <a:avLst/>
          </a:prstGeom>
          <a:noFill/>
          <a:ln w="31750" cap="flat" cmpd="sng" algn="ctr">
            <a:solidFill>
              <a:srgbClr val="4F81BD"/>
            </a:solidFill>
            <a:prstDash val="solid"/>
          </a:ln>
          <a:effectLst/>
        </p:spPr>
      </p:cxnSp>
      <p:cxnSp>
        <p:nvCxnSpPr>
          <p:cNvPr id="16" name="Elbow Connector 36">
            <a:extLst>
              <a:ext uri="{FF2B5EF4-FFF2-40B4-BE49-F238E27FC236}">
                <a16:creationId xmlns:a16="http://schemas.microsoft.com/office/drawing/2014/main" id="{B3DCE972-55D0-A0A0-4047-EF4BCDAC16D8}"/>
              </a:ext>
            </a:extLst>
          </p:cNvPr>
          <p:cNvCxnSpPr>
            <a:cxnSpLocks/>
            <a:stCxn id="12" idx="2"/>
          </p:cNvCxnSpPr>
          <p:nvPr/>
        </p:nvCxnSpPr>
        <p:spPr>
          <a:xfrm rot="16200000" flipH="1">
            <a:off x="12310755" y="2277215"/>
            <a:ext cx="641740" cy="6975250"/>
          </a:xfrm>
          <a:prstGeom prst="bentConnector2">
            <a:avLst/>
          </a:prstGeom>
          <a:noFill/>
          <a:ln w="31750" cap="flat" cmpd="sng" algn="ctr">
            <a:solidFill>
              <a:srgbClr val="4F81BD"/>
            </a:solidFill>
            <a:prstDash val="solid"/>
          </a:ln>
          <a:effectLst/>
        </p:spPr>
      </p:cxnSp>
      <p:cxnSp>
        <p:nvCxnSpPr>
          <p:cNvPr id="17" name="Elbow Connector 39">
            <a:extLst>
              <a:ext uri="{FF2B5EF4-FFF2-40B4-BE49-F238E27FC236}">
                <a16:creationId xmlns:a16="http://schemas.microsoft.com/office/drawing/2014/main" id="{C23C5AE5-83A8-63F1-A058-3942B7544C93}"/>
              </a:ext>
            </a:extLst>
          </p:cNvPr>
          <p:cNvCxnSpPr>
            <a:cxnSpLocks/>
            <a:stCxn id="12" idx="2"/>
          </p:cNvCxnSpPr>
          <p:nvPr/>
        </p:nvCxnSpPr>
        <p:spPr>
          <a:xfrm rot="16200000" flipH="1">
            <a:off x="10018841" y="4569129"/>
            <a:ext cx="641738" cy="2391420"/>
          </a:xfrm>
          <a:prstGeom prst="bentConnector2">
            <a:avLst/>
          </a:prstGeom>
          <a:noFill/>
          <a:ln w="31750" cap="flat" cmpd="sng" algn="ctr">
            <a:solidFill>
              <a:srgbClr val="4F81BD"/>
            </a:solidFill>
            <a:prstDash val="solid"/>
          </a:ln>
          <a:effectLst/>
        </p:spPr>
      </p:cxnSp>
      <p:pic>
        <p:nvPicPr>
          <p:cNvPr id="19" name="Picture 18" descr="A person with long hair&#10;&#10;Description automatically generated with low confidence">
            <a:extLst>
              <a:ext uri="{FF2B5EF4-FFF2-40B4-BE49-F238E27FC236}">
                <a16:creationId xmlns:a16="http://schemas.microsoft.com/office/drawing/2014/main" id="{F9AA8828-B98C-6180-66D4-480D3FA33911}"/>
              </a:ext>
            </a:extLst>
          </p:cNvPr>
          <p:cNvPicPr>
            <a:picLocks noChangeAspect="1"/>
          </p:cNvPicPr>
          <p:nvPr/>
        </p:nvPicPr>
        <p:blipFill rotWithShape="1">
          <a:blip r:embed="rId3" r:link="rId4" cstate="print">
            <a:extLst>
              <a:ext uri="{28A0092B-C50C-407E-A947-70E740481C1C}">
                <a14:useLocalDpi xmlns:a14="http://schemas.microsoft.com/office/drawing/2010/main" val="0"/>
              </a:ext>
            </a:extLst>
          </a:blip>
          <a:srcRect t="23498" b="27817"/>
          <a:stretch>
            <a:fillRect/>
          </a:stretch>
        </p:blipFill>
        <p:spPr bwMode="auto">
          <a:xfrm>
            <a:off x="5580357" y="7851290"/>
            <a:ext cx="2344441" cy="2028347"/>
          </a:xfrm>
          <a:prstGeom prst="rect">
            <a:avLst/>
          </a:prstGeom>
          <a:noFill/>
          <a:ln>
            <a:noFill/>
          </a:ln>
        </p:spPr>
      </p:pic>
      <p:pic>
        <p:nvPicPr>
          <p:cNvPr id="20" name="Picture 19" descr="A person with blonde hair&#10;&#10;Description automatically generated with low confidence">
            <a:extLst>
              <a:ext uri="{FF2B5EF4-FFF2-40B4-BE49-F238E27FC236}">
                <a16:creationId xmlns:a16="http://schemas.microsoft.com/office/drawing/2014/main" id="{AE1FA6B0-63B7-2586-B0C1-165F5BD1C1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035" b="9970"/>
          <a:stretch/>
        </p:blipFill>
        <p:spPr>
          <a:xfrm>
            <a:off x="14986345" y="7851291"/>
            <a:ext cx="2305128" cy="2028346"/>
          </a:xfrm>
          <a:prstGeom prst="rect">
            <a:avLst/>
          </a:prstGeom>
        </p:spPr>
      </p:pic>
      <p:pic>
        <p:nvPicPr>
          <p:cNvPr id="21" name="Picture 20" descr="A person smiling in front of a painting&#10;&#10;Description automatically generated with medium confidence">
            <a:extLst>
              <a:ext uri="{FF2B5EF4-FFF2-40B4-BE49-F238E27FC236}">
                <a16:creationId xmlns:a16="http://schemas.microsoft.com/office/drawing/2014/main" id="{07DF0F42-00E6-DC3C-EEA4-8D91759F8D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49" t="26673" r="15026" b="17248"/>
          <a:stretch/>
        </p:blipFill>
        <p:spPr>
          <a:xfrm>
            <a:off x="10363198" y="7866352"/>
            <a:ext cx="2344441" cy="2028347"/>
          </a:xfrm>
          <a:prstGeom prst="rect">
            <a:avLst/>
          </a:prstGeom>
        </p:spPr>
      </p:pic>
      <p:cxnSp>
        <p:nvCxnSpPr>
          <p:cNvPr id="22" name="Elbow Connector 9">
            <a:extLst>
              <a:ext uri="{FF2B5EF4-FFF2-40B4-BE49-F238E27FC236}">
                <a16:creationId xmlns:a16="http://schemas.microsoft.com/office/drawing/2014/main" id="{4A99306E-4476-DE79-D12E-2C69C4A015FF}"/>
              </a:ext>
            </a:extLst>
          </p:cNvPr>
          <p:cNvCxnSpPr/>
          <p:nvPr/>
        </p:nvCxnSpPr>
        <p:spPr>
          <a:xfrm rot="5400000">
            <a:off x="5321288" y="2262997"/>
            <a:ext cx="670169" cy="6975251"/>
          </a:xfrm>
          <a:prstGeom prst="bentConnector3">
            <a:avLst/>
          </a:prstGeom>
          <a:noFill/>
          <a:ln w="31750" cap="flat" cmpd="sng" algn="ctr">
            <a:solidFill>
              <a:srgbClr val="4F81BD"/>
            </a:solidFill>
            <a:prstDash val="solid"/>
          </a:ln>
          <a:effectLst/>
        </p:spPr>
      </p:cxnSp>
      <p:pic>
        <p:nvPicPr>
          <p:cNvPr id="2" name="Picture 1">
            <a:extLst>
              <a:ext uri="{FF2B5EF4-FFF2-40B4-BE49-F238E27FC236}">
                <a16:creationId xmlns:a16="http://schemas.microsoft.com/office/drawing/2014/main" id="{9F3A9065-7D99-42CC-6A11-7E6A3B994E30}"/>
              </a:ext>
            </a:extLst>
          </p:cNvPr>
          <p:cNvPicPr>
            <a:picLocks noChangeAspect="1"/>
          </p:cNvPicPr>
          <p:nvPr/>
        </p:nvPicPr>
        <p:blipFill rotWithShape="1">
          <a:blip r:embed="rId7"/>
          <a:srcRect b="24734"/>
          <a:stretch/>
        </p:blipFill>
        <p:spPr>
          <a:xfrm>
            <a:off x="7723392" y="1997118"/>
            <a:ext cx="2841211" cy="2859040"/>
          </a:xfrm>
          <a:prstGeom prst="rect">
            <a:avLst/>
          </a:prstGeom>
          <a:ln>
            <a:noFill/>
          </a:ln>
          <a:effectLst>
            <a:outerShdw blurRad="190500" algn="tl" rotWithShape="0">
              <a:srgbClr val="000000">
                <a:alpha val="70000"/>
              </a:srgbClr>
            </a:outerShdw>
          </a:effectLst>
        </p:spPr>
      </p:pic>
      <p:pic>
        <p:nvPicPr>
          <p:cNvPr id="5" name="Picture 4" descr="A picture containing compact disk&#10;&#10;Description automatically generated">
            <a:extLst>
              <a:ext uri="{FF2B5EF4-FFF2-40B4-BE49-F238E27FC236}">
                <a16:creationId xmlns:a16="http://schemas.microsoft.com/office/drawing/2014/main" id="{71A1A6BA-E3C6-9C67-482F-86630E6761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00" y="7658100"/>
            <a:ext cx="2344441" cy="2344441"/>
          </a:xfrm>
          <a:prstGeom prst="rect">
            <a:avLst/>
          </a:prstGeom>
        </p:spPr>
      </p:pic>
    </p:spTree>
    <p:extLst>
      <p:ext uri="{BB962C8B-B14F-4D97-AF65-F5344CB8AC3E}">
        <p14:creationId xmlns:p14="http://schemas.microsoft.com/office/powerpoint/2010/main" val="2199687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1A473A8C-0710-2F4F-5A5A-6198518E753E}"/>
              </a:ext>
            </a:extLst>
          </p:cNvPr>
          <p:cNvSpPr/>
          <p:nvPr/>
        </p:nvSpPr>
        <p:spPr>
          <a:xfrm>
            <a:off x="919843" y="2095500"/>
            <a:ext cx="14935200" cy="45719"/>
          </a:xfrm>
          <a:prstGeom prst="rect">
            <a:avLst/>
          </a:prstGeom>
          <a:solidFill>
            <a:srgbClr val="0C0804"/>
          </a:solidFill>
        </p:spPr>
        <p:txBody>
          <a:bodyPr/>
          <a:lstStyle/>
          <a:p>
            <a:endParaRPr lang="en-US"/>
          </a:p>
        </p:txBody>
      </p:sp>
      <p:sp>
        <p:nvSpPr>
          <p:cNvPr id="3" name="TextBox 7">
            <a:extLst>
              <a:ext uri="{FF2B5EF4-FFF2-40B4-BE49-F238E27FC236}">
                <a16:creationId xmlns:a16="http://schemas.microsoft.com/office/drawing/2014/main" id="{A0ED0F94-B7DB-105F-8C9F-14BB0882440D}"/>
              </a:ext>
            </a:extLst>
          </p:cNvPr>
          <p:cNvSpPr txBox="1"/>
          <p:nvPr/>
        </p:nvSpPr>
        <p:spPr>
          <a:xfrm>
            <a:off x="914400" y="950498"/>
            <a:ext cx="15427913" cy="1002839"/>
          </a:xfrm>
          <a:prstGeom prst="rect">
            <a:avLst/>
          </a:prstGeom>
        </p:spPr>
        <p:txBody>
          <a:bodyPr wrap="square" lIns="0" tIns="0" rIns="0" bIns="0" rtlCol="0" anchor="t">
            <a:spAutoFit/>
          </a:bodyPr>
          <a:lstStyle/>
          <a:p>
            <a:pPr>
              <a:lnSpc>
                <a:spcPts val="8800"/>
              </a:lnSpc>
            </a:pPr>
            <a:r>
              <a:rPr lang="en-US" sz="5000" dirty="0">
                <a:solidFill>
                  <a:srgbClr val="0C0804"/>
                </a:solidFill>
                <a:latin typeface="Clear Sans Regular Bold"/>
              </a:rPr>
              <a:t>MPI MEMBERSHIP VALUE PROPOSITION</a:t>
            </a:r>
          </a:p>
        </p:txBody>
      </p:sp>
      <p:sp>
        <p:nvSpPr>
          <p:cNvPr id="4" name="Rectangle 3">
            <a:extLst>
              <a:ext uri="{FF2B5EF4-FFF2-40B4-BE49-F238E27FC236}">
                <a16:creationId xmlns:a16="http://schemas.microsoft.com/office/drawing/2014/main" id="{2B019C33-5B67-41C5-B8FB-79FF6BF12721}"/>
              </a:ext>
            </a:extLst>
          </p:cNvPr>
          <p:cNvSpPr/>
          <p:nvPr/>
        </p:nvSpPr>
        <p:spPr>
          <a:xfrm>
            <a:off x="914400" y="3600451"/>
            <a:ext cx="14940643" cy="3785652"/>
          </a:xfrm>
          <a:prstGeom prst="rect">
            <a:avLst/>
          </a:prstGeom>
        </p:spPr>
        <p:txBody>
          <a:bodyPr wrap="square">
            <a:spAutoFit/>
          </a:bodyPr>
          <a:lstStyle/>
          <a:p>
            <a:pPr algn="ctr"/>
            <a:r>
              <a:rPr lang="en-US" sz="4000" dirty="0">
                <a:latin typeface="Calibri" panose="020F0502020204030204" pitchFamily="34" charset="0"/>
                <a:ea typeface="Times New Roman" panose="02020603050405020304" pitchFamily="18" charset="0"/>
                <a:cs typeface="Calibri" panose="020F0502020204030204" pitchFamily="34" charset="0"/>
              </a:rPr>
              <a:t>Through innovative solutions for members and chapters across the globe, MPI advances the meetings and events industry and provides personal and career growth to the</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latin typeface="Calibri" panose="020F0502020204030204" pitchFamily="34" charset="0"/>
                <a:ea typeface="Times New Roman" panose="02020603050405020304" pitchFamily="18" charset="0"/>
                <a:cs typeface="Calibri" panose="020F0502020204030204" pitchFamily="34" charset="0"/>
              </a:rPr>
              <a:t>professionals in it. MPI is the premier association that educates, supports and connects </a:t>
            </a:r>
            <a:br>
              <a:rPr lang="en-US" sz="4000" dirty="0">
                <a:latin typeface="Calibri" panose="020F0502020204030204" pitchFamily="34" charset="0"/>
                <a:ea typeface="Times New Roman" panose="02020603050405020304" pitchFamily="18" charset="0"/>
                <a:cs typeface="Calibri" panose="020F0502020204030204" pitchFamily="34" charset="0"/>
              </a:rPr>
            </a:br>
            <a:r>
              <a:rPr lang="en-US" sz="4000" dirty="0">
                <a:latin typeface="Calibri" panose="020F0502020204030204" pitchFamily="34" charset="0"/>
                <a:ea typeface="Times New Roman" panose="02020603050405020304" pitchFamily="18" charset="0"/>
                <a:cs typeface="Calibri" panose="020F0502020204030204" pitchFamily="34" charset="0"/>
              </a:rPr>
              <a:t>the connectors—the people who are </a:t>
            </a:r>
            <a:r>
              <a:rPr lang="en-US" sz="4000" i="1" dirty="0">
                <a:latin typeface="Calibri" panose="020F0502020204030204" pitchFamily="34" charset="0"/>
                <a:ea typeface="Times New Roman" panose="02020603050405020304" pitchFamily="18" charset="0"/>
                <a:cs typeface="Calibri" panose="020F0502020204030204" pitchFamily="34" charset="0"/>
              </a:rPr>
              <a:t>passionate</a:t>
            </a:r>
            <a:r>
              <a:rPr lang="en-US" sz="4000" dirty="0">
                <a:latin typeface="Calibri" panose="020F0502020204030204" pitchFamily="34" charset="0"/>
                <a:ea typeface="Times New Roman" panose="02020603050405020304" pitchFamily="18" charset="0"/>
                <a:cs typeface="Calibri" panose="020F0502020204030204" pitchFamily="34" charset="0"/>
              </a:rPr>
              <a:t> about </a:t>
            </a:r>
            <a:br>
              <a:rPr lang="en-US" sz="4000" dirty="0">
                <a:latin typeface="Calibri" panose="020F0502020204030204" pitchFamily="34" charset="0"/>
                <a:ea typeface="Times New Roman" panose="02020603050405020304" pitchFamily="18" charset="0"/>
                <a:cs typeface="Calibri" panose="020F0502020204030204" pitchFamily="34" charset="0"/>
              </a:rPr>
            </a:br>
            <a:r>
              <a:rPr lang="en-US" sz="4000" dirty="0">
                <a:latin typeface="Calibri" panose="020F0502020204030204" pitchFamily="34" charset="0"/>
                <a:ea typeface="Times New Roman" panose="02020603050405020304" pitchFamily="18" charset="0"/>
                <a:cs typeface="Calibri" panose="020F0502020204030204" pitchFamily="34" charset="0"/>
              </a:rPr>
              <a:t>bringing people together to </a:t>
            </a:r>
            <a:r>
              <a:rPr lang="en-US" sz="4000" b="1" dirty="0">
                <a:solidFill>
                  <a:srgbClr val="00AFF0"/>
                </a:solidFill>
                <a:latin typeface="Calibri" panose="020F0502020204030204" pitchFamily="34" charset="0"/>
                <a:ea typeface="Times New Roman" panose="02020603050405020304" pitchFamily="18" charset="0"/>
                <a:cs typeface="Calibri" panose="020F0502020204030204" pitchFamily="34" charset="0"/>
              </a:rPr>
              <a:t>change the world</a:t>
            </a:r>
            <a:r>
              <a:rPr lang="en-US" sz="4000" dirty="0">
                <a:latin typeface="Calibri" panose="020F0502020204030204" pitchFamily="34" charset="0"/>
                <a:ea typeface="Times New Roman" panose="02020603050405020304" pitchFamily="18" charset="0"/>
                <a:cs typeface="Calibri" panose="020F0502020204030204" pitchFamily="34"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9717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7"/>
          <p:cNvSpPr txBox="1"/>
          <p:nvPr/>
        </p:nvSpPr>
        <p:spPr>
          <a:xfrm>
            <a:off x="1239594" y="880282"/>
            <a:ext cx="6345150" cy="5081246"/>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6000" kern="1200" dirty="0">
                <a:solidFill>
                  <a:srgbClr val="FFFFFF"/>
                </a:solidFill>
                <a:latin typeface="+mj-lt"/>
                <a:ea typeface="+mj-ea"/>
                <a:cs typeface="+mj-cs"/>
              </a:rPr>
              <a:t>MEMBER ENGAGEMENT REPS: </a:t>
            </a:r>
            <a:br>
              <a:rPr lang="en-US" sz="6000" kern="1200" dirty="0">
                <a:solidFill>
                  <a:srgbClr val="FFFFFF"/>
                </a:solidFill>
                <a:latin typeface="+mj-lt"/>
                <a:ea typeface="+mj-ea"/>
                <a:cs typeface="+mj-cs"/>
              </a:rPr>
            </a:br>
            <a:r>
              <a:rPr lang="en-US" sz="6000" kern="1200" dirty="0">
                <a:solidFill>
                  <a:srgbClr val="FFFFFF"/>
                </a:solidFill>
                <a:latin typeface="+mj-lt"/>
                <a:ea typeface="+mj-ea"/>
                <a:cs typeface="+mj-cs"/>
              </a:rPr>
              <a:t>THE FRONT LINE</a:t>
            </a:r>
          </a:p>
        </p:txBody>
      </p:sp>
      <p:sp>
        <p:nvSpPr>
          <p:cNvPr id="8" name="TextBox 8"/>
          <p:cNvSpPr txBox="1"/>
          <p:nvPr/>
        </p:nvSpPr>
        <p:spPr>
          <a:xfrm>
            <a:off x="9144000" y="495300"/>
            <a:ext cx="8502310" cy="9372600"/>
          </a:xfrm>
          <a:prstGeom prst="rect">
            <a:avLst/>
          </a:prstGeom>
        </p:spPr>
        <p:txBody>
          <a:bodyPr vert="horz" lIns="91440" tIns="45720" rIns="91440" bIns="45720" rtlCol="0" anchor="ctr">
            <a:normAutofit/>
          </a:bodyPr>
          <a:lstStyle/>
          <a:p>
            <a:pPr marL="457200" indent="-228600" fontAlgn="base">
              <a:lnSpc>
                <a:spcPct val="90000"/>
              </a:lnSpc>
              <a:spcAft>
                <a:spcPts val="2400"/>
              </a:spcAft>
              <a:buFont typeface="Arial" panose="020B0604020202020204" pitchFamily="34" charset="0"/>
              <a:buChar char="•"/>
            </a:pPr>
            <a:r>
              <a:rPr lang="en-US" sz="2600" b="1" dirty="0"/>
              <a:t>Regional Focus: </a:t>
            </a:r>
            <a:r>
              <a:rPr lang="en-US" sz="2600" dirty="0"/>
              <a:t>Territories divided up globally.</a:t>
            </a:r>
            <a:endParaRPr lang="en-US" sz="2600" b="1" dirty="0"/>
          </a:p>
          <a:p>
            <a:pPr marL="457200" indent="-228600" fontAlgn="base">
              <a:lnSpc>
                <a:spcPct val="90000"/>
              </a:lnSpc>
              <a:spcAft>
                <a:spcPts val="2400"/>
              </a:spcAft>
              <a:buFont typeface="Arial" panose="020B0604020202020204" pitchFamily="34" charset="0"/>
              <a:buChar char="•"/>
            </a:pPr>
            <a:r>
              <a:rPr lang="en-US" sz="2600" b="1" dirty="0"/>
              <a:t>New Membership:</a:t>
            </a:r>
            <a:r>
              <a:rPr lang="en-US" sz="2600" dirty="0"/>
              <a:t> Follow-up with any potential new members that you have already reached out to.​</a:t>
            </a:r>
          </a:p>
          <a:p>
            <a:pPr marL="457200" indent="-228600" fontAlgn="base">
              <a:lnSpc>
                <a:spcPct val="90000"/>
              </a:lnSpc>
              <a:spcAft>
                <a:spcPts val="2400"/>
              </a:spcAft>
              <a:buFont typeface="Arial" panose="020B0604020202020204" pitchFamily="34" charset="0"/>
              <a:buChar char="•"/>
            </a:pPr>
            <a:r>
              <a:rPr lang="en-US" sz="2600" b="1" dirty="0"/>
              <a:t>Membership Upgrades:</a:t>
            </a:r>
            <a:r>
              <a:rPr lang="en-US" sz="2600" dirty="0"/>
              <a:t> Follow-up with any Essential members that are in your chapter area to upgrade to the Preferred or Premier categories. ​</a:t>
            </a:r>
          </a:p>
          <a:p>
            <a:pPr marL="457200" indent="-228600" fontAlgn="base">
              <a:lnSpc>
                <a:spcPct val="90000"/>
              </a:lnSpc>
              <a:spcAft>
                <a:spcPts val="2400"/>
              </a:spcAft>
              <a:buFont typeface="Arial" panose="020B0604020202020204" pitchFamily="34" charset="0"/>
              <a:buChar char="•"/>
            </a:pPr>
            <a:r>
              <a:rPr lang="en-US" sz="2600" b="1" dirty="0"/>
              <a:t>Profile Updates: </a:t>
            </a:r>
            <a:r>
              <a:rPr lang="en-US" sz="2600" dirty="0"/>
              <a:t>If members provide you with new contact information, please ask them to access their online account profile. </a:t>
            </a:r>
            <a:endParaRPr lang="en-US" sz="2600" b="1" dirty="0"/>
          </a:p>
          <a:p>
            <a:pPr marL="457200" indent="-228600" fontAlgn="base">
              <a:lnSpc>
                <a:spcPct val="90000"/>
              </a:lnSpc>
              <a:spcAft>
                <a:spcPts val="2400"/>
              </a:spcAft>
              <a:buFont typeface="Arial" panose="020B0604020202020204" pitchFamily="34" charset="0"/>
              <a:buChar char="•"/>
            </a:pPr>
            <a:r>
              <a:rPr lang="en-US" sz="2600" b="1" dirty="0"/>
              <a:t>Membership Renewals: </a:t>
            </a:r>
            <a:r>
              <a:rPr lang="en-US" sz="2600" dirty="0"/>
              <a:t>This includes current members and those in the grace period.​</a:t>
            </a:r>
            <a:endParaRPr lang="en-US" sz="2600" b="1" dirty="0"/>
          </a:p>
          <a:p>
            <a:pPr marL="457200" indent="-228600" fontAlgn="base">
              <a:lnSpc>
                <a:spcPct val="90000"/>
              </a:lnSpc>
              <a:spcAft>
                <a:spcPts val="2400"/>
              </a:spcAft>
              <a:buFont typeface="Arial" panose="020B0604020202020204" pitchFamily="34" charset="0"/>
              <a:buChar char="•"/>
            </a:pPr>
            <a:r>
              <a:rPr lang="en-US" sz="2600" b="1" dirty="0"/>
              <a:t>Other</a:t>
            </a:r>
            <a:r>
              <a:rPr lang="en-US" sz="2600" dirty="0"/>
              <a:t>: Installment plans, membership transfers, unemployed members, Student in Transition, retired and lifetime memberships.</a:t>
            </a:r>
          </a:p>
        </p:txBody>
      </p:sp>
      <p:pic>
        <p:nvPicPr>
          <p:cNvPr id="5" name="Picture 5"/>
          <p:cNvPicPr>
            <a:picLocks noChangeAspect="1"/>
          </p:cNvPicPr>
          <p:nvPr/>
        </p:nvPicPr>
        <p:blipFill>
          <a:blip r:embed="rId3"/>
          <a:srcRect/>
          <a:stretch>
            <a:fillRect/>
          </a:stretch>
        </p:blipFill>
        <p:spPr>
          <a:xfrm>
            <a:off x="258849" y="9400485"/>
            <a:ext cx="1879811" cy="7264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EB04C85B-BBC5-12C9-D45C-F6E71C115003}"/>
              </a:ext>
            </a:extLst>
          </p:cNvPr>
          <p:cNvSpPr txBox="1"/>
          <p:nvPr/>
        </p:nvSpPr>
        <p:spPr>
          <a:xfrm>
            <a:off x="3636631" y="1291643"/>
            <a:ext cx="11014738" cy="1519134"/>
          </a:xfrm>
          <a:prstGeom prst="rect">
            <a:avLst/>
          </a:prstGeom>
        </p:spPr>
        <p:txBody>
          <a:bodyPr lIns="0" tIns="0" rIns="0" bIns="0" rtlCol="0" anchor="t">
            <a:spAutoFit/>
          </a:bodyPr>
          <a:lstStyle/>
          <a:p>
            <a:pPr algn="ctr">
              <a:lnSpc>
                <a:spcPts val="6050"/>
              </a:lnSpc>
            </a:pPr>
            <a:r>
              <a:rPr lang="en-US" sz="5500" u="sng" dirty="0">
                <a:solidFill>
                  <a:srgbClr val="0C0804"/>
                </a:solidFill>
                <a:latin typeface="Clear Sans Regular Bold"/>
              </a:rPr>
              <a:t>Levels of Membership </a:t>
            </a:r>
          </a:p>
          <a:p>
            <a:pPr algn="ctr">
              <a:lnSpc>
                <a:spcPts val="6050"/>
              </a:lnSpc>
            </a:pPr>
            <a:endParaRPr lang="en-US" sz="4800" dirty="0">
              <a:solidFill>
                <a:srgbClr val="0C0804"/>
              </a:solidFill>
              <a:latin typeface="Clear Sans Regular Bold"/>
            </a:endParaRPr>
          </a:p>
        </p:txBody>
      </p:sp>
      <p:graphicFrame>
        <p:nvGraphicFramePr>
          <p:cNvPr id="3" name="Table 2">
            <a:extLst>
              <a:ext uri="{FF2B5EF4-FFF2-40B4-BE49-F238E27FC236}">
                <a16:creationId xmlns:a16="http://schemas.microsoft.com/office/drawing/2014/main" id="{75E24B92-77F2-9946-1127-29A74063F594}"/>
              </a:ext>
            </a:extLst>
          </p:cNvPr>
          <p:cNvGraphicFramePr>
            <a:graphicFrameLocks noGrp="1"/>
          </p:cNvGraphicFramePr>
          <p:nvPr>
            <p:extLst>
              <p:ext uri="{D42A27DB-BD31-4B8C-83A1-F6EECF244321}">
                <p14:modId xmlns:p14="http://schemas.microsoft.com/office/powerpoint/2010/main" val="1142150107"/>
              </p:ext>
            </p:extLst>
          </p:nvPr>
        </p:nvGraphicFramePr>
        <p:xfrm>
          <a:off x="1660763" y="2427687"/>
          <a:ext cx="14145589" cy="6116836"/>
        </p:xfrm>
        <a:graphic>
          <a:graphicData uri="http://schemas.openxmlformats.org/drawingml/2006/table">
            <a:tbl>
              <a:tblPr/>
              <a:tblGrid>
                <a:gridCol w="4450029">
                  <a:extLst>
                    <a:ext uri="{9D8B030D-6E8A-4147-A177-3AD203B41FA5}">
                      <a16:colId xmlns:a16="http://schemas.microsoft.com/office/drawing/2014/main" val="1150941360"/>
                    </a:ext>
                  </a:extLst>
                </a:gridCol>
                <a:gridCol w="5237013">
                  <a:extLst>
                    <a:ext uri="{9D8B030D-6E8A-4147-A177-3AD203B41FA5}">
                      <a16:colId xmlns:a16="http://schemas.microsoft.com/office/drawing/2014/main" val="815052618"/>
                    </a:ext>
                  </a:extLst>
                </a:gridCol>
                <a:gridCol w="4458547">
                  <a:extLst>
                    <a:ext uri="{9D8B030D-6E8A-4147-A177-3AD203B41FA5}">
                      <a16:colId xmlns:a16="http://schemas.microsoft.com/office/drawing/2014/main" val="3769052738"/>
                    </a:ext>
                  </a:extLst>
                </a:gridCol>
              </a:tblGrid>
              <a:tr h="435372">
                <a:tc>
                  <a:txBody>
                    <a:bodyPr/>
                    <a:lstStyle/>
                    <a:p>
                      <a:pPr lvl="0" algn="ctr">
                        <a:buNone/>
                      </a:pPr>
                      <a:r>
                        <a:rPr lang="en-US" sz="3200" b="1" i="0" dirty="0">
                          <a:solidFill>
                            <a:schemeClr val="bg1"/>
                          </a:solidFill>
                          <a:effectLst/>
                          <a:latin typeface="Calibri"/>
                        </a:rPr>
                        <a:t>Essential Member</a:t>
                      </a:r>
                    </a:p>
                  </a:txBody>
                  <a:tcPr marL="78144" marR="78144" marT="39071" marB="39071">
                    <a:lnL w="9524">
                      <a:solidFill>
                        <a:srgbClr val="000000"/>
                      </a:solidFill>
                    </a:lnL>
                    <a:lnR w="9524">
                      <a:solidFill>
                        <a:srgbClr val="000000"/>
                      </a:solidFill>
                    </a:lnR>
                    <a:lnT w="9524">
                      <a:solidFill>
                        <a:srgbClr val="000000"/>
                      </a:solidFill>
                    </a:lnT>
                    <a:lnB w="9524">
                      <a:solidFill>
                        <a:srgbClr val="000000"/>
                      </a:solidFill>
                    </a:lnB>
                    <a:solidFill>
                      <a:srgbClr val="000000"/>
                    </a:solidFill>
                  </a:tcPr>
                </a:tc>
                <a:tc>
                  <a:txBody>
                    <a:bodyPr/>
                    <a:lstStyle/>
                    <a:p>
                      <a:pPr algn="ctr" fontAlgn="base"/>
                      <a:r>
                        <a:rPr lang="en-US" sz="3200" b="1" i="0" dirty="0">
                          <a:solidFill>
                            <a:srgbClr val="FFFFFF"/>
                          </a:solidFill>
                          <a:effectLst/>
                          <a:latin typeface="Calibri"/>
                        </a:rPr>
                        <a:t>Preferred Level </a:t>
                      </a:r>
                      <a:endParaRPr lang="en-US" sz="3200" b="0" i="0" dirty="0">
                        <a:solidFill>
                          <a:srgbClr val="000000"/>
                        </a:solidFill>
                        <a:effectLst/>
                        <a:latin typeface="Calibri"/>
                      </a:endParaRPr>
                    </a:p>
                  </a:txBody>
                  <a:tcPr marL="78145" marR="78145" marT="39072" marB="39072">
                    <a:lnL w="9524"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tc>
                  <a:txBody>
                    <a:bodyPr/>
                    <a:lstStyle/>
                    <a:p>
                      <a:pPr algn="ctr" fontAlgn="base"/>
                      <a:r>
                        <a:rPr lang="en-US" sz="3200" b="1" i="0" dirty="0">
                          <a:solidFill>
                            <a:srgbClr val="FFFFFF"/>
                          </a:solidFill>
                          <a:effectLst/>
                          <a:latin typeface="Calibri"/>
                        </a:rPr>
                        <a:t>Premier Level</a:t>
                      </a:r>
                      <a:r>
                        <a:rPr lang="en-US" sz="3200" b="0" i="0" dirty="0">
                          <a:solidFill>
                            <a:srgbClr val="000000"/>
                          </a:solidFill>
                          <a:effectLst/>
                          <a:latin typeface="Calibri"/>
                        </a:rPr>
                        <a:t>​</a:t>
                      </a:r>
                    </a:p>
                  </a:txBody>
                  <a:tcPr marL="78145" marR="78145" marT="39072" marB="390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988331511"/>
                  </a:ext>
                </a:extLst>
              </a:tr>
              <a:tr h="870745">
                <a:tc>
                  <a:txBody>
                    <a:bodyPr/>
                    <a:lstStyle/>
                    <a:p>
                      <a:pPr lvl="0" algn="ctr">
                        <a:buNone/>
                      </a:pPr>
                      <a:r>
                        <a:rPr lang="en-US" sz="2400" b="1" i="0" dirty="0">
                          <a:solidFill>
                            <a:srgbClr val="000000"/>
                          </a:solidFill>
                          <a:effectLst/>
                          <a:latin typeface="Calibri"/>
                        </a:rPr>
                        <a:t>Member with MPI Global, but not affiliated with a home chapter</a:t>
                      </a:r>
                    </a:p>
                  </a:txBody>
                  <a:tcPr marL="78144" marR="78144" marT="39071" marB="39071">
                    <a:lnL w="9524">
                      <a:solidFill>
                        <a:srgbClr val="000000"/>
                      </a:solidFill>
                    </a:lnL>
                    <a:lnR w="9524">
                      <a:solidFill>
                        <a:srgbClr val="000000"/>
                      </a:solidFill>
                    </a:lnR>
                    <a:lnT w="9524">
                      <a:solidFill>
                        <a:srgbClr val="000000"/>
                      </a:solidFill>
                    </a:lnT>
                    <a:lnB w="9524">
                      <a:solidFill>
                        <a:srgbClr val="000000"/>
                      </a:solidFill>
                    </a:lnB>
                  </a:tcPr>
                </a:tc>
                <a:tc>
                  <a:txBody>
                    <a:bodyPr/>
                    <a:lstStyle/>
                    <a:p>
                      <a:pPr algn="ctr" fontAlgn="base"/>
                      <a:r>
                        <a:rPr lang="en-US" sz="2400" b="0" i="0" dirty="0">
                          <a:solidFill>
                            <a:srgbClr val="000000"/>
                          </a:solidFill>
                          <a:effectLst/>
                          <a:latin typeface="Calibri"/>
                        </a:rPr>
                        <a:t>Essential Membership Benefits PLUS:</a:t>
                      </a:r>
                    </a:p>
                  </a:txBody>
                  <a:tcPr marL="78145" marR="78145" marT="39072" marB="39072">
                    <a:lnL w="9524"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base"/>
                      <a:r>
                        <a:rPr lang="en-US" sz="2400" b="0" i="0" dirty="0">
                          <a:solidFill>
                            <a:srgbClr val="000000"/>
                          </a:solidFill>
                          <a:effectLst/>
                          <a:latin typeface="Calibri"/>
                        </a:rPr>
                        <a:t>All Preferred membership benefits PLUS:</a:t>
                      </a:r>
                      <a:r>
                        <a:rPr lang="en-US" sz="2400" b="1" i="0" dirty="0">
                          <a:solidFill>
                            <a:srgbClr val="000000"/>
                          </a:solidFill>
                          <a:effectLst/>
                          <a:latin typeface="Calibri"/>
                        </a:rPr>
                        <a:t> </a:t>
                      </a:r>
                      <a:r>
                        <a:rPr lang="en-US" sz="2400" b="0" i="0" dirty="0">
                          <a:solidFill>
                            <a:srgbClr val="000000"/>
                          </a:solidFill>
                          <a:effectLst/>
                          <a:latin typeface="Calibri"/>
                        </a:rPr>
                        <a:t>​</a:t>
                      </a:r>
                    </a:p>
                  </a:txBody>
                  <a:tcPr marL="78145" marR="78145" marT="39072" marB="390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047956"/>
                  </a:ext>
                </a:extLst>
              </a:tr>
              <a:tr h="1306121">
                <a:tc>
                  <a:txBody>
                    <a:bodyPr/>
                    <a:lstStyle/>
                    <a:p>
                      <a:pPr lvl="0" algn="ctr">
                        <a:buNone/>
                      </a:pPr>
                      <a:r>
                        <a:rPr lang="en-US" sz="2400" b="0" i="0" u="none" strike="noStrike" noProof="0" dirty="0">
                          <a:solidFill>
                            <a:srgbClr val="000000"/>
                          </a:solidFill>
                          <a:effectLst/>
                          <a:latin typeface="Calibri"/>
                        </a:rPr>
                        <a:t>Could be the Best Option if There is Not a Local Chapter in Member's Area</a:t>
                      </a:r>
                      <a:endParaRPr lang="en-US" sz="2400" dirty="0"/>
                    </a:p>
                  </a:txBody>
                  <a:tcPr marL="78144" marR="78144" marT="39071" marB="39071">
                    <a:lnL w="9524">
                      <a:solidFill>
                        <a:srgbClr val="000000"/>
                      </a:solidFill>
                    </a:lnL>
                    <a:lnR w="9524">
                      <a:solidFill>
                        <a:srgbClr val="000000"/>
                      </a:solidFill>
                    </a:lnR>
                    <a:lnT w="9524">
                      <a:solidFill>
                        <a:srgbClr val="000000"/>
                      </a:solidFill>
                    </a:lnT>
                    <a:lnB w="9524">
                      <a:solidFill>
                        <a:srgbClr val="000000"/>
                      </a:solidFill>
                    </a:lnB>
                  </a:tcPr>
                </a:tc>
                <a:tc>
                  <a:txBody>
                    <a:bodyPr/>
                    <a:lstStyle/>
                    <a:p>
                      <a:pPr lvl="0" algn="ctr">
                        <a:buNone/>
                      </a:pPr>
                      <a:r>
                        <a:rPr lang="en-US" sz="2400" b="1" i="0" dirty="0">
                          <a:solidFill>
                            <a:srgbClr val="000000"/>
                          </a:solidFill>
                          <a:effectLst/>
                          <a:latin typeface="Calibri"/>
                        </a:rPr>
                        <a:t>Local Chapter Affiliation &amp; Discounted Rate to All Chapter Events​</a:t>
                      </a:r>
                      <a:endParaRPr lang="en-US" sz="2400" b="1" dirty="0"/>
                    </a:p>
                  </a:txBody>
                  <a:tcPr marL="78145" marR="78145" marT="39072" marB="39072">
                    <a:lnL w="9524"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base"/>
                      <a:r>
                        <a:rPr lang="en-US" sz="2400" b="0" i="0" dirty="0">
                          <a:solidFill>
                            <a:srgbClr val="000000"/>
                          </a:solidFill>
                          <a:effectLst/>
                          <a:latin typeface="Calibri"/>
                        </a:rPr>
                        <a:t>VIP Access at MPI Signature Events</a:t>
                      </a:r>
                    </a:p>
                  </a:txBody>
                  <a:tcPr marL="78145" marR="78145" marT="39072" marB="390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119535"/>
                  </a:ext>
                </a:extLst>
              </a:tr>
              <a:tr h="1687073">
                <a:tc>
                  <a:txBody>
                    <a:bodyPr/>
                    <a:lstStyle/>
                    <a:p>
                      <a:pPr lvl="0" algn="ctr">
                        <a:buNone/>
                      </a:pPr>
                      <a:r>
                        <a:rPr lang="en-US" sz="2400" b="0" i="0" dirty="0">
                          <a:solidFill>
                            <a:srgbClr val="000000"/>
                          </a:solidFill>
                          <a:effectLst/>
                          <a:latin typeface="Calibri"/>
                        </a:rPr>
                        <a:t>Receive Communications from MPI Global; The Meeting Professional, Industry Research, Weekly Newsletters, etc</a:t>
                      </a:r>
                    </a:p>
                  </a:txBody>
                  <a:tcPr marL="78144" marR="78144" marT="39071" marB="39071">
                    <a:lnL w="9524">
                      <a:solidFill>
                        <a:srgbClr val="000000"/>
                      </a:solidFill>
                    </a:lnL>
                    <a:lnR w="9524">
                      <a:solidFill>
                        <a:srgbClr val="000000"/>
                      </a:solidFill>
                    </a:lnR>
                    <a:lnT w="9524">
                      <a:solidFill>
                        <a:srgbClr val="000000"/>
                      </a:solidFill>
                    </a:lnT>
                    <a:lnB w="9524">
                      <a:solidFill>
                        <a:srgbClr val="000000"/>
                      </a:solidFill>
                    </a:lnB>
                  </a:tcPr>
                </a:tc>
                <a:tc>
                  <a:txBody>
                    <a:bodyPr/>
                    <a:lstStyle/>
                    <a:p>
                      <a:pPr lvl="0" algn="ctr">
                        <a:buNone/>
                      </a:pPr>
                      <a:r>
                        <a:rPr lang="en-US" sz="2400" b="0" i="0" dirty="0">
                          <a:solidFill>
                            <a:srgbClr val="000000"/>
                          </a:solidFill>
                          <a:effectLst/>
                          <a:latin typeface="Calibri"/>
                        </a:rPr>
                        <a:t>Opportunity to Expand Your Leadership Skills by Becoming a Committee Member or Board Member​</a:t>
                      </a:r>
                      <a:endParaRPr lang="en-US" sz="2400" b="0" i="0" dirty="0">
                        <a:solidFill>
                          <a:srgbClr val="000000"/>
                        </a:solidFill>
                        <a:effectLst/>
                      </a:endParaRPr>
                    </a:p>
                  </a:txBody>
                  <a:tcPr marL="78145" marR="78145" marT="39072" marB="39072">
                    <a:lnL w="9524"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base"/>
                      <a:r>
                        <a:rPr lang="en-US" sz="2400" b="0" i="0" dirty="0">
                          <a:solidFill>
                            <a:srgbClr val="000000"/>
                          </a:solidFill>
                          <a:effectLst/>
                          <a:latin typeface="Calibri"/>
                        </a:rPr>
                        <a:t>Advanced Copy of Meetings Outlook &amp; Job Board Notice</a:t>
                      </a:r>
                    </a:p>
                  </a:txBody>
                  <a:tcPr marL="78145" marR="78145" marT="39072" marB="390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4682134"/>
                  </a:ext>
                </a:extLst>
              </a:tr>
              <a:tr h="1687073">
                <a:tc>
                  <a:txBody>
                    <a:bodyPr/>
                    <a:lstStyle/>
                    <a:p>
                      <a:pPr lvl="0" algn="ctr">
                        <a:buNone/>
                      </a:pPr>
                      <a:r>
                        <a:rPr lang="en-US" sz="2400" b="0" i="0" dirty="0">
                          <a:solidFill>
                            <a:srgbClr val="000000"/>
                          </a:solidFill>
                          <a:effectLst/>
                          <a:latin typeface="Calibri"/>
                        </a:rPr>
                        <a:t>Member Directory Listing and Access</a:t>
                      </a:r>
                    </a:p>
                  </a:txBody>
                  <a:tcPr marL="78144" marR="78144" marT="39071" marB="39071">
                    <a:lnL w="9524">
                      <a:solidFill>
                        <a:srgbClr val="000000"/>
                      </a:solidFill>
                    </a:lnL>
                    <a:lnR w="9524">
                      <a:solidFill>
                        <a:srgbClr val="000000"/>
                      </a:solidFill>
                    </a:lnR>
                    <a:lnT w="9524">
                      <a:solidFill>
                        <a:srgbClr val="000000"/>
                      </a:solidFill>
                    </a:lnT>
                    <a:lnB w="9524">
                      <a:solidFill>
                        <a:srgbClr val="000000"/>
                      </a:solidFill>
                    </a:lnB>
                  </a:tcPr>
                </a:tc>
                <a:tc>
                  <a:txBody>
                    <a:bodyPr/>
                    <a:lstStyle/>
                    <a:p>
                      <a:pPr lvl="0" algn="ctr">
                        <a:buNone/>
                      </a:pPr>
                      <a:r>
                        <a:rPr lang="en-US" sz="2400" b="0" i="0" dirty="0">
                          <a:solidFill>
                            <a:srgbClr val="000000"/>
                          </a:solidFill>
                          <a:effectLst/>
                          <a:latin typeface="Calibri"/>
                        </a:rPr>
                        <a:t>Eligibility for the Chapter Annual Awards at annual recognition event​</a:t>
                      </a:r>
                      <a:endParaRPr lang="en-US" sz="2400" b="0" i="0" dirty="0">
                        <a:solidFill>
                          <a:srgbClr val="000000"/>
                        </a:solidFill>
                        <a:effectLst/>
                      </a:endParaRPr>
                    </a:p>
                  </a:txBody>
                  <a:tcPr marL="78145" marR="78145" marT="39072" marB="39072">
                    <a:lnL w="9524"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base"/>
                      <a:r>
                        <a:rPr lang="en-US" sz="2400" b="0" i="0" dirty="0">
                          <a:solidFill>
                            <a:srgbClr val="000000"/>
                          </a:solidFill>
                          <a:effectLst/>
                          <a:latin typeface="Calibri"/>
                        </a:rPr>
                        <a:t>10% discount on WEC Registration &amp; Academy Programs (CMP, CMM, etc)</a:t>
                      </a:r>
                    </a:p>
                  </a:txBody>
                  <a:tcPr marL="78145" marR="78145" marT="39072" marB="390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6143078"/>
                  </a:ext>
                </a:extLst>
              </a:tr>
            </a:tbl>
          </a:graphicData>
        </a:graphic>
      </p:graphicFrame>
      <p:sp>
        <p:nvSpPr>
          <p:cNvPr id="4" name="Right Brace 3">
            <a:extLst>
              <a:ext uri="{FF2B5EF4-FFF2-40B4-BE49-F238E27FC236}">
                <a16:creationId xmlns:a16="http://schemas.microsoft.com/office/drawing/2014/main" id="{D79FD781-21B4-193C-9878-1EA8E174D52C}"/>
              </a:ext>
            </a:extLst>
          </p:cNvPr>
          <p:cNvSpPr/>
          <p:nvPr/>
        </p:nvSpPr>
        <p:spPr>
          <a:xfrm rot="5400000">
            <a:off x="11094520" y="6602609"/>
            <a:ext cx="603043" cy="48299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5" name="TextBox 4">
            <a:extLst>
              <a:ext uri="{FF2B5EF4-FFF2-40B4-BE49-F238E27FC236}">
                <a16:creationId xmlns:a16="http://schemas.microsoft.com/office/drawing/2014/main" id="{3B9027CA-06ED-C956-223F-4EA2D7CA0437}"/>
              </a:ext>
            </a:extLst>
          </p:cNvPr>
          <p:cNvSpPr txBox="1"/>
          <p:nvPr/>
        </p:nvSpPr>
        <p:spPr>
          <a:xfrm>
            <a:off x="8857320" y="9341379"/>
            <a:ext cx="50774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t>Business &amp; Affiliate Memberships</a:t>
            </a:r>
            <a:r>
              <a:rPr lang="en-US" sz="2400" dirty="0"/>
              <a:t> </a:t>
            </a:r>
            <a:endParaRPr lang="en-US" sz="2400" dirty="0">
              <a:cs typeface="Calibri"/>
            </a:endParaRPr>
          </a:p>
        </p:txBody>
      </p:sp>
    </p:spTree>
    <p:extLst>
      <p:ext uri="{BB962C8B-B14F-4D97-AF65-F5344CB8AC3E}">
        <p14:creationId xmlns:p14="http://schemas.microsoft.com/office/powerpoint/2010/main" val="612236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EE09E51E-4C76-973F-58DE-06CDE67BD62C}"/>
              </a:ext>
            </a:extLst>
          </p:cNvPr>
          <p:cNvSpPr txBox="1"/>
          <p:nvPr/>
        </p:nvSpPr>
        <p:spPr>
          <a:xfrm>
            <a:off x="533400" y="1907845"/>
            <a:ext cx="9419930" cy="736868"/>
          </a:xfrm>
          <a:prstGeom prst="rect">
            <a:avLst/>
          </a:prstGeom>
        </p:spPr>
        <p:txBody>
          <a:bodyPr wrap="square" lIns="0" tIns="0" rIns="0" bIns="0" rtlCol="0" anchor="t">
            <a:spAutoFit/>
          </a:bodyPr>
          <a:lstStyle/>
          <a:p>
            <a:pPr algn="ctr">
              <a:lnSpc>
                <a:spcPts val="6050"/>
              </a:lnSpc>
            </a:pPr>
            <a:r>
              <a:rPr lang="en-US" sz="4800" dirty="0">
                <a:solidFill>
                  <a:srgbClr val="0C0804"/>
                </a:solidFill>
                <a:latin typeface="Clear Sans Regular Bold"/>
              </a:rPr>
              <a:t>Affiliate Memberships</a:t>
            </a:r>
          </a:p>
        </p:txBody>
      </p:sp>
      <p:sp>
        <p:nvSpPr>
          <p:cNvPr id="3" name="TextBox 2">
            <a:extLst>
              <a:ext uri="{FF2B5EF4-FFF2-40B4-BE49-F238E27FC236}">
                <a16:creationId xmlns:a16="http://schemas.microsoft.com/office/drawing/2014/main" id="{877601BE-9F4A-7ABB-E8E1-B066D53D4C00}"/>
              </a:ext>
            </a:extLst>
          </p:cNvPr>
          <p:cNvSpPr txBox="1"/>
          <p:nvPr/>
        </p:nvSpPr>
        <p:spPr>
          <a:xfrm>
            <a:off x="1143000" y="3107274"/>
            <a:ext cx="7315200" cy="46270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en-US" sz="3200" dirty="0">
                <a:cs typeface="Calibri"/>
              </a:rPr>
              <a:t>Opportunity to “affiliate” with other Chapters</a:t>
            </a:r>
          </a:p>
          <a:p>
            <a:pPr marL="285750" indent="-285750">
              <a:buFont typeface="Wingdings"/>
              <a:buChar char="ü"/>
            </a:pPr>
            <a:endParaRPr lang="en-US" sz="3200" dirty="0">
              <a:cs typeface="Calibri"/>
            </a:endParaRPr>
          </a:p>
          <a:p>
            <a:pPr marL="285750" indent="-285750">
              <a:buFont typeface="Wingdings"/>
              <a:buChar char="ü"/>
            </a:pPr>
            <a:r>
              <a:rPr lang="en-US" sz="3200" dirty="0">
                <a:cs typeface="Calibri"/>
              </a:rPr>
              <a:t>100% of Dues go Directly to the Home Chapter!</a:t>
            </a:r>
          </a:p>
          <a:p>
            <a:pPr marL="285750" indent="-285750">
              <a:buFont typeface="Wingdings"/>
              <a:buChar char="ü"/>
            </a:pPr>
            <a:endParaRPr lang="en-US" sz="3200" dirty="0">
              <a:cs typeface="Calibri"/>
            </a:endParaRPr>
          </a:p>
          <a:p>
            <a:pPr marL="285750" indent="-285750">
              <a:buFont typeface="Wingdings"/>
              <a:buChar char="ü"/>
            </a:pPr>
            <a:r>
              <a:rPr lang="en-US" sz="3200" dirty="0">
                <a:cs typeface="Calibri"/>
              </a:rPr>
              <a:t>Chapter Sets Their Own Rate</a:t>
            </a:r>
          </a:p>
          <a:p>
            <a:pPr marL="285750" indent="-285750">
              <a:buFont typeface="Wingdings"/>
              <a:buChar char="ü"/>
            </a:pPr>
            <a:endParaRPr lang="en-US" sz="3200" dirty="0">
              <a:highlight>
                <a:srgbClr val="FFFF00"/>
              </a:highlight>
              <a:cs typeface="Calibri"/>
            </a:endParaRPr>
          </a:p>
          <a:p>
            <a:pPr marL="285750" indent="-285750">
              <a:buFont typeface="Wingdings"/>
              <a:buChar char="ü"/>
            </a:pPr>
            <a:r>
              <a:rPr lang="en-US" sz="3200" dirty="0">
                <a:cs typeface="Calibri"/>
              </a:rPr>
              <a:t>Cross-sell Affiliate Memberships</a:t>
            </a:r>
          </a:p>
        </p:txBody>
      </p:sp>
      <p:sp>
        <p:nvSpPr>
          <p:cNvPr id="4" name="TextBox 6">
            <a:extLst>
              <a:ext uri="{FF2B5EF4-FFF2-40B4-BE49-F238E27FC236}">
                <a16:creationId xmlns:a16="http://schemas.microsoft.com/office/drawing/2014/main" id="{98F9E3E0-C6AE-01A4-D4D7-2CB8ED2C6E55}"/>
              </a:ext>
            </a:extLst>
          </p:cNvPr>
          <p:cNvSpPr txBox="1"/>
          <p:nvPr/>
        </p:nvSpPr>
        <p:spPr>
          <a:xfrm>
            <a:off x="9384368" y="1934861"/>
            <a:ext cx="7123704" cy="736868"/>
          </a:xfrm>
          <a:prstGeom prst="rect">
            <a:avLst/>
          </a:prstGeom>
        </p:spPr>
        <p:txBody>
          <a:bodyPr wrap="square" lIns="0" tIns="0" rIns="0" bIns="0" rtlCol="0" anchor="t">
            <a:spAutoFit/>
          </a:bodyPr>
          <a:lstStyle/>
          <a:p>
            <a:pPr algn="ctr">
              <a:lnSpc>
                <a:spcPts val="6050"/>
              </a:lnSpc>
            </a:pPr>
            <a:r>
              <a:rPr lang="en-US" sz="4800" dirty="0">
                <a:solidFill>
                  <a:srgbClr val="0C0804"/>
                </a:solidFill>
                <a:latin typeface="Clear Sans Regular Bold"/>
              </a:rPr>
              <a:t>Business Memberships</a:t>
            </a:r>
          </a:p>
        </p:txBody>
      </p:sp>
      <p:sp>
        <p:nvSpPr>
          <p:cNvPr id="5" name="TextBox 4">
            <a:extLst>
              <a:ext uri="{FF2B5EF4-FFF2-40B4-BE49-F238E27FC236}">
                <a16:creationId xmlns:a16="http://schemas.microsoft.com/office/drawing/2014/main" id="{59A6A329-1166-9C91-15DE-804AB2265EB3}"/>
              </a:ext>
            </a:extLst>
          </p:cNvPr>
          <p:cNvSpPr txBox="1"/>
          <p:nvPr/>
        </p:nvSpPr>
        <p:spPr>
          <a:xfrm>
            <a:off x="9384368" y="3134291"/>
            <a:ext cx="836607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en-US" sz="3200" dirty="0">
                <a:cs typeface="Calibri"/>
              </a:rPr>
              <a:t>Organizations with multiple MPI members</a:t>
            </a:r>
          </a:p>
          <a:p>
            <a:pPr marL="285750" indent="-285750">
              <a:buFont typeface="Wingdings"/>
              <a:buChar char="ü"/>
            </a:pPr>
            <a:endParaRPr lang="en-US" sz="3200" dirty="0">
              <a:cs typeface="Calibri"/>
            </a:endParaRPr>
          </a:p>
          <a:p>
            <a:pPr marL="285750" indent="-285750">
              <a:buFont typeface="Wingdings"/>
              <a:buChar char="ü"/>
            </a:pPr>
            <a:r>
              <a:rPr lang="en-US" sz="3200" dirty="0">
                <a:cs typeface="Calibri"/>
              </a:rPr>
              <a:t>Organizations Qualify with 5+ Members</a:t>
            </a:r>
          </a:p>
          <a:p>
            <a:pPr marL="285750" indent="-285750">
              <a:buFont typeface="Wingdings"/>
              <a:buChar char="ü"/>
            </a:pPr>
            <a:endParaRPr lang="en-US" sz="3200" dirty="0">
              <a:cs typeface="Calibri"/>
            </a:endParaRPr>
          </a:p>
          <a:p>
            <a:pPr marL="285750" indent="-285750">
              <a:buFont typeface="Wingdings"/>
              <a:buChar char="ü"/>
            </a:pPr>
            <a:r>
              <a:rPr lang="en-US" sz="3200" dirty="0">
                <a:cs typeface="Calibri"/>
              </a:rPr>
              <a:t>Reduced Membership Rates</a:t>
            </a:r>
          </a:p>
          <a:p>
            <a:pPr marL="285750" indent="-285750">
              <a:buFont typeface="Wingdings"/>
              <a:buChar char="ü"/>
            </a:pPr>
            <a:endParaRPr lang="en-US" sz="3200" dirty="0">
              <a:cs typeface="Calibri"/>
            </a:endParaRPr>
          </a:p>
          <a:p>
            <a:pPr marL="285750" indent="-285750">
              <a:buFont typeface="Wingdings"/>
              <a:buChar char="ü"/>
            </a:pPr>
            <a:r>
              <a:rPr lang="en-US" sz="3200" dirty="0">
                <a:cs typeface="Calibri"/>
              </a:rPr>
              <a:t>Single Invoicing for the Organization</a:t>
            </a:r>
          </a:p>
          <a:p>
            <a:pPr marL="285750" indent="-285750">
              <a:buFont typeface="Wingdings"/>
              <a:buChar char="ü"/>
            </a:pPr>
            <a:endParaRPr lang="en-US" sz="3200" dirty="0">
              <a:highlight>
                <a:srgbClr val="FFFF00"/>
              </a:highlight>
              <a:cs typeface="Calibri"/>
            </a:endParaRPr>
          </a:p>
          <a:p>
            <a:pPr marL="285750" indent="-285750">
              <a:buFont typeface="Wingdings"/>
              <a:buChar char="ü"/>
            </a:pPr>
            <a:r>
              <a:rPr lang="en-US" sz="3200" dirty="0">
                <a:cs typeface="Calibri"/>
              </a:rPr>
              <a:t>Organizations hold the membership</a:t>
            </a:r>
          </a:p>
        </p:txBody>
      </p:sp>
    </p:spTree>
    <p:extLst>
      <p:ext uri="{BB962C8B-B14F-4D97-AF65-F5344CB8AC3E}">
        <p14:creationId xmlns:p14="http://schemas.microsoft.com/office/powerpoint/2010/main" val="3267737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E17EEAED-6D8C-A2EA-6B6E-189CC2544906}"/>
              </a:ext>
            </a:extLst>
          </p:cNvPr>
          <p:cNvSpPr txBox="1"/>
          <p:nvPr/>
        </p:nvSpPr>
        <p:spPr>
          <a:xfrm>
            <a:off x="2350409" y="1207803"/>
            <a:ext cx="13421485" cy="2376548"/>
          </a:xfrm>
          <a:prstGeom prst="rect">
            <a:avLst/>
          </a:prstGeom>
        </p:spPr>
        <p:txBody>
          <a:bodyPr lIns="0" tIns="0" rIns="0" bIns="0" rtlCol="0" anchor="t">
            <a:spAutoFit/>
          </a:bodyPr>
          <a:lstStyle/>
          <a:p>
            <a:pPr algn="ctr">
              <a:lnSpc>
                <a:spcPts val="6050"/>
              </a:lnSpc>
            </a:pPr>
            <a:r>
              <a:rPr lang="en-US" sz="7200" dirty="0">
                <a:solidFill>
                  <a:schemeClr val="tx2"/>
                </a:solidFill>
                <a:latin typeface="Clear Sans Regular Bold"/>
                <a:cs typeface="Clear Sans Regular Bold"/>
              </a:rPr>
              <a:t>GLOBAL NEW MEMBER ENGAGEMENT</a:t>
            </a:r>
            <a:endParaRPr lang="en-US" sz="7200" dirty="0">
              <a:solidFill>
                <a:schemeClr val="tx2"/>
              </a:solidFill>
              <a:latin typeface="Clear Sans Regular Bold"/>
            </a:endParaRPr>
          </a:p>
          <a:p>
            <a:pPr algn="ctr">
              <a:lnSpc>
                <a:spcPts val="6050"/>
              </a:lnSpc>
            </a:pPr>
            <a:endParaRPr lang="en-US" sz="7200" dirty="0">
              <a:solidFill>
                <a:schemeClr val="tx2"/>
              </a:solidFill>
              <a:latin typeface="Clear Sans Regular Bold"/>
            </a:endParaRPr>
          </a:p>
        </p:txBody>
      </p:sp>
      <p:pic>
        <p:nvPicPr>
          <p:cNvPr id="3" name="Picture 7">
            <a:extLst>
              <a:ext uri="{FF2B5EF4-FFF2-40B4-BE49-F238E27FC236}">
                <a16:creationId xmlns:a16="http://schemas.microsoft.com/office/drawing/2014/main" id="{9EAE729F-FF46-FED2-0160-D530FA4420F7}"/>
              </a:ext>
            </a:extLst>
          </p:cNvPr>
          <p:cNvPicPr>
            <a:picLocks noChangeAspect="1"/>
          </p:cNvPicPr>
          <p:nvPr/>
        </p:nvPicPr>
        <p:blipFill>
          <a:blip r:embed="rId3"/>
          <a:stretch>
            <a:fillRect/>
          </a:stretch>
        </p:blipFill>
        <p:spPr>
          <a:xfrm>
            <a:off x="1456340" y="3314700"/>
            <a:ext cx="15375320" cy="5250787"/>
          </a:xfrm>
          <a:prstGeom prst="rect">
            <a:avLst/>
          </a:prstGeom>
        </p:spPr>
      </p:pic>
    </p:spTree>
    <p:extLst>
      <p:ext uri="{BB962C8B-B14F-4D97-AF65-F5344CB8AC3E}">
        <p14:creationId xmlns:p14="http://schemas.microsoft.com/office/powerpoint/2010/main" val="3315277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3D4D-2DC5-49F6-8237-B84B1CF3BF88}"/>
              </a:ext>
            </a:extLst>
          </p:cNvPr>
          <p:cNvSpPr>
            <a:spLocks noGrp="1"/>
          </p:cNvSpPr>
          <p:nvPr>
            <p:ph type="title"/>
          </p:nvPr>
        </p:nvSpPr>
        <p:spPr>
          <a:xfrm>
            <a:off x="8940156" y="571500"/>
            <a:ext cx="9043044" cy="1945672"/>
          </a:xfrm>
        </p:spPr>
        <p:txBody>
          <a:bodyPr vert="horz" lIns="91440" tIns="45720" rIns="91440" bIns="45720" rtlCol="0" anchor="t">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00">
              <a:lnSpc>
                <a:spcPct val="90000"/>
              </a:lnSpc>
            </a:pPr>
            <a:r>
              <a:rPr lang="en-US" sz="6000" b="1" kern="1200" dirty="0">
                <a:solidFill>
                  <a:schemeClr val="tx2"/>
                </a:solidFill>
                <a:latin typeface="+mj-lt"/>
                <a:ea typeface="+mj-ea"/>
                <a:cs typeface="+mj-cs"/>
              </a:rPr>
              <a:t>Annual Chapter Promotion </a:t>
            </a:r>
          </a:p>
        </p:txBody>
      </p:sp>
      <p:pic>
        <p:nvPicPr>
          <p:cNvPr id="6" name="Graphic 5" descr="Megaphone">
            <a:extLst>
              <a:ext uri="{FF2B5EF4-FFF2-40B4-BE49-F238E27FC236}">
                <a16:creationId xmlns:a16="http://schemas.microsoft.com/office/drawing/2014/main" id="{47E9FDCA-40EF-E06B-CB8B-9C8C0737EC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705" y="2722979"/>
            <a:ext cx="6212640" cy="6212640"/>
          </a:xfrm>
          <a:custGeom>
            <a:avLst/>
            <a:gdLst/>
            <a:ahLst/>
            <a:cxnLst/>
            <a:rect l="l" t="t" r="r" b="b"/>
            <a:pathLst>
              <a:path w="4141760" h="4377846">
                <a:moveTo>
                  <a:pt x="0" y="0"/>
                </a:moveTo>
                <a:lnTo>
                  <a:pt x="4141760" y="0"/>
                </a:lnTo>
                <a:lnTo>
                  <a:pt x="4141760" y="4377846"/>
                </a:lnTo>
                <a:lnTo>
                  <a:pt x="0" y="4377846"/>
                </a:lnTo>
                <a:close/>
              </a:path>
            </a:pathLst>
          </a:custGeom>
        </p:spPr>
      </p:pic>
      <p:sp>
        <p:nvSpPr>
          <p:cNvPr id="3" name="Title 1">
            <a:extLst>
              <a:ext uri="{FF2B5EF4-FFF2-40B4-BE49-F238E27FC236}">
                <a16:creationId xmlns:a16="http://schemas.microsoft.com/office/drawing/2014/main" id="{C0CF57CC-037C-4F43-85B9-D59C8FA69394}"/>
              </a:ext>
            </a:extLst>
          </p:cNvPr>
          <p:cNvSpPr txBox="1">
            <a:spLocks/>
          </p:cNvSpPr>
          <p:nvPr/>
        </p:nvSpPr>
        <p:spPr>
          <a:xfrm>
            <a:off x="8713807" y="3314700"/>
            <a:ext cx="9043044" cy="7467600"/>
          </a:xfrm>
          <a:prstGeom prst="rect">
            <a:avLst/>
          </a:prstGeom>
        </p:spPr>
        <p:txBody>
          <a:bodyPr vert="horz" lIns="91440" tIns="45720" rIns="91440" bIns="45720" rtlCol="0" anchor="t">
            <a:normAutofit/>
          </a:bodyPr>
          <a:lstStyle>
            <a:defPPr>
              <a:defRPr lang="en-US"/>
            </a:defPPr>
            <a:lvl1pPr marL="0" algn="l" defTabSz="1371600" rtl="0" eaLnBrk="1" latinLnBrk="0" hangingPunct="1">
              <a:spcBef>
                <a:spcPct val="0"/>
              </a:spcBef>
              <a:buNone/>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57200" indent="-457200" defTabSz="914400">
              <a:lnSpc>
                <a:spcPct val="90000"/>
              </a:lnSpc>
              <a:buFont typeface="Arial" panose="020B0604020202020204" pitchFamily="34" charset="0"/>
              <a:buChar char="•"/>
            </a:pPr>
            <a:r>
              <a:rPr lang="en-US" sz="3500" dirty="0">
                <a:solidFill>
                  <a:schemeClr val="tx2"/>
                </a:solidFill>
                <a:latin typeface="+mj-lt"/>
                <a:ea typeface="+mj-ea"/>
                <a:cs typeface="+mj-cs"/>
              </a:rPr>
              <a:t>MPI offers chapters a promotion annually, valid for 20% off NEW MPI memberships. </a:t>
            </a:r>
          </a:p>
          <a:p>
            <a:pPr marL="457200" indent="-457200" defTabSz="914400">
              <a:lnSpc>
                <a:spcPct val="90000"/>
              </a:lnSpc>
              <a:buFont typeface="Arial" panose="020B0604020202020204" pitchFamily="34" charset="0"/>
              <a:buChar char="•"/>
            </a:pPr>
            <a:endParaRPr lang="en-US" sz="3500" dirty="0">
              <a:solidFill>
                <a:schemeClr val="tx2"/>
              </a:solidFill>
              <a:latin typeface="+mj-lt"/>
              <a:ea typeface="+mj-ea"/>
              <a:cs typeface="+mj-cs"/>
            </a:endParaRPr>
          </a:p>
          <a:p>
            <a:pPr marL="457200" indent="-457200" defTabSz="914400">
              <a:lnSpc>
                <a:spcPct val="90000"/>
              </a:lnSpc>
              <a:buFont typeface="Arial" panose="020B0604020202020204" pitchFamily="34" charset="0"/>
              <a:buChar char="•"/>
            </a:pPr>
            <a:r>
              <a:rPr lang="en-US" sz="3500" dirty="0">
                <a:solidFill>
                  <a:schemeClr val="tx2"/>
                </a:solidFill>
                <a:latin typeface="+mj-lt"/>
                <a:ea typeface="+mj-ea"/>
                <a:cs typeface="+mj-cs"/>
              </a:rPr>
              <a:t>Campaign can run for 30 days, surrounding an event</a:t>
            </a:r>
          </a:p>
          <a:p>
            <a:pPr marL="457200" indent="-457200" defTabSz="914400">
              <a:lnSpc>
                <a:spcPct val="90000"/>
              </a:lnSpc>
              <a:buFont typeface="Arial" panose="020B0604020202020204" pitchFamily="34" charset="0"/>
              <a:buChar char="•"/>
            </a:pPr>
            <a:endParaRPr lang="en-US" sz="3500" dirty="0">
              <a:solidFill>
                <a:schemeClr val="tx2"/>
              </a:solidFill>
              <a:latin typeface="+mj-lt"/>
              <a:ea typeface="+mj-ea"/>
              <a:cs typeface="+mj-cs"/>
            </a:endParaRPr>
          </a:p>
          <a:p>
            <a:pPr marL="457200" indent="-457200" defTabSz="914400">
              <a:lnSpc>
                <a:spcPct val="90000"/>
              </a:lnSpc>
              <a:buFont typeface="Arial" panose="020B0604020202020204" pitchFamily="34" charset="0"/>
              <a:buChar char="•"/>
            </a:pPr>
            <a:r>
              <a:rPr lang="en-US" sz="3500" dirty="0">
                <a:solidFill>
                  <a:schemeClr val="tx2"/>
                </a:solidFill>
                <a:latin typeface="+mj-lt"/>
                <a:ea typeface="+mj-ea"/>
                <a:cs typeface="+mj-cs"/>
              </a:rPr>
              <a:t>Contact </a:t>
            </a:r>
            <a:r>
              <a:rPr lang="en-US" sz="3500" dirty="0">
                <a:solidFill>
                  <a:schemeClr val="tx2"/>
                </a:solidFill>
                <a:latin typeface="+mj-lt"/>
                <a:ea typeface="+mj-ea"/>
                <a:cs typeface="+mj-cs"/>
                <a:hlinkClick r:id="rId5"/>
              </a:rPr>
              <a:t>feedback@mpi.org</a:t>
            </a:r>
            <a:r>
              <a:rPr lang="en-US" sz="3500" dirty="0">
                <a:solidFill>
                  <a:schemeClr val="tx2"/>
                </a:solidFill>
                <a:latin typeface="+mj-lt"/>
                <a:ea typeface="+mj-ea"/>
                <a:cs typeface="+mj-cs"/>
              </a:rPr>
              <a:t> to request the tailored discount code to offer prospects.</a:t>
            </a:r>
          </a:p>
        </p:txBody>
      </p:sp>
    </p:spTree>
    <p:extLst>
      <p:ext uri="{BB962C8B-B14F-4D97-AF65-F5344CB8AC3E}">
        <p14:creationId xmlns:p14="http://schemas.microsoft.com/office/powerpoint/2010/main" val="3353268212"/>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PI_template2_V2 [Read-Only]" id="{4359E433-A331-4F47-8702-78BDE4468E6E}" vid="{4B4E2B60-B874-47E2-84E2-1A4E4E8899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ad401c1-1c12-4c0d-bc41-33f007f14bcb">
      <UserInfo>
        <DisplayName>Belinda Cottrell</DisplayName>
        <AccountId>17</AccountId>
        <AccountType/>
      </UserInfo>
    </SharedWithUsers>
    <lcf76f155ced4ddcb4097134ff3c332f xmlns="e33d90dc-c7ac-497f-92e2-e3498c137b2f">
      <Terms xmlns="http://schemas.microsoft.com/office/infopath/2007/PartnerControls"/>
    </lcf76f155ced4ddcb4097134ff3c332f>
    <TaxCatchAll xmlns="aad401c1-1c12-4c0d-bc41-33f007f14bcb"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E8D459A3DC5BE46A4BE75D0DA0B31EF" ma:contentTypeVersion="21" ma:contentTypeDescription="Create a new document." ma:contentTypeScope="" ma:versionID="6b8950257b5720a8e35395e357405944">
  <xsd:schema xmlns:xsd="http://www.w3.org/2001/XMLSchema" xmlns:xs="http://www.w3.org/2001/XMLSchema" xmlns:p="http://schemas.microsoft.com/office/2006/metadata/properties" xmlns:ns1="http://schemas.microsoft.com/sharepoint/v3" xmlns:ns2="e33d90dc-c7ac-497f-92e2-e3498c137b2f" xmlns:ns3="aad401c1-1c12-4c0d-bc41-33f007f14bcb" targetNamespace="http://schemas.microsoft.com/office/2006/metadata/properties" ma:root="true" ma:fieldsID="ca0ace6928be1526f06ffaf0c63eb30e" ns1:_="" ns2:_="" ns3:_="">
    <xsd:import namespace="http://schemas.microsoft.com/sharepoint/v3"/>
    <xsd:import namespace="e33d90dc-c7ac-497f-92e2-e3498c137b2f"/>
    <xsd:import namespace="aad401c1-1c12-4c0d-bc41-33f007f14b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3:SharedWithUsers" minOccurs="0"/>
                <xsd:element ref="ns3:SharedWithDetails" minOccurs="0"/>
                <xsd:element ref="ns2:MediaServiceLocation" minOccurs="0"/>
                <xsd:element ref="ns3:TaxCatchAll" minOccurs="0"/>
                <xsd:element ref="ns2:lcf76f155ced4ddcb4097134ff3c332f"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3d90dc-c7ac-497f-92e2-e3498c137b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839da0d-f77e-4699-8082-78dcea7779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d401c1-1c12-4c0d-bc41-33f007f14bc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41e806f-573c-4121-991f-eb85f2bb5c60}" ma:internalName="TaxCatchAll" ma:showField="CatchAllData" ma:web="aad401c1-1c12-4c0d-bc41-33f007f14b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5DA118-EB5E-4359-8F8A-52BAE30F3CAE}">
  <ds:schemaRefs>
    <ds:schemaRef ds:uri="http://purl.org/dc/terms/"/>
    <ds:schemaRef ds:uri="http://schemas.microsoft.com/office/2006/metadata/properties"/>
    <ds:schemaRef ds:uri="e33d90dc-c7ac-497f-92e2-e3498c137b2f"/>
    <ds:schemaRef ds:uri="http://purl.org/dc/dcmitype/"/>
    <ds:schemaRef ds:uri="http://schemas.openxmlformats.org/package/2006/metadata/core-properties"/>
    <ds:schemaRef ds:uri="http://www.w3.org/XML/1998/namespace"/>
    <ds:schemaRef ds:uri="http://schemas.microsoft.com/office/2006/documentManagement/types"/>
    <ds:schemaRef ds:uri="aad401c1-1c12-4c0d-bc41-33f007f14bcb"/>
    <ds:schemaRef ds:uri="http://schemas.microsoft.com/office/infopath/2007/PartnerControls"/>
    <ds:schemaRef ds:uri="http://purl.org/dc/elements/1.1/"/>
    <ds:schemaRef ds:uri="http://schemas.microsoft.com/sharepoint/v3"/>
  </ds:schemaRefs>
</ds:datastoreItem>
</file>

<file path=customXml/itemProps2.xml><?xml version="1.0" encoding="utf-8"?>
<ds:datastoreItem xmlns:ds="http://schemas.openxmlformats.org/officeDocument/2006/customXml" ds:itemID="{4B27325B-8E8E-4862-AC80-920BFA5E4ED5}">
  <ds:schemaRefs>
    <ds:schemaRef ds:uri="http://schemas.microsoft.com/sharepoint/v3/contenttype/forms"/>
  </ds:schemaRefs>
</ds:datastoreItem>
</file>

<file path=customXml/itemProps3.xml><?xml version="1.0" encoding="utf-8"?>
<ds:datastoreItem xmlns:ds="http://schemas.openxmlformats.org/officeDocument/2006/customXml" ds:itemID="{7E409BA0-F707-485B-A993-188E4FA0FA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3d90dc-c7ac-497f-92e2-e3498c137b2f"/>
    <ds:schemaRef ds:uri="aad401c1-1c12-4c0d-bc41-33f007f14b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15068</TotalTime>
  <Words>1687</Words>
  <Application>Microsoft Office PowerPoint</Application>
  <PresentationFormat>Custom</PresentationFormat>
  <Paragraphs>255</Paragraphs>
  <Slides>29</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Wingdings</vt:lpstr>
      <vt:lpstr>Calibri</vt:lpstr>
      <vt:lpstr>Clear Sans Regular Bold</vt:lpstr>
      <vt:lpstr>Times New Roman</vt:lpstr>
      <vt:lpstr>Clear Sans Regular</vt:lpstr>
      <vt:lpstr>Clear Sans Regular Bold Italics</vt:lpstr>
      <vt:lpstr>Office Theme</vt:lpstr>
      <vt:lpstr>MEMBERSHIP HANDBOOK</vt:lpstr>
      <vt:lpstr>PowerPoint Presentation</vt:lpstr>
      <vt:lpstr>MPI Global TEAM OVERVIEW</vt:lpstr>
      <vt:lpstr>PowerPoint Presentation</vt:lpstr>
      <vt:lpstr>PowerPoint Presentation</vt:lpstr>
      <vt:lpstr>PowerPoint Presentation</vt:lpstr>
      <vt:lpstr>PowerPoint Presentation</vt:lpstr>
      <vt:lpstr>PowerPoint Presentation</vt:lpstr>
      <vt:lpstr>Annual Chapter Promotion </vt:lpstr>
      <vt:lpstr>PowerPoint Presentation</vt:lpstr>
      <vt:lpstr>PowerPoint Presentation</vt:lpstr>
      <vt:lpstr>CHAPTER LEADER RESOURCE PAGE (CLRP)</vt:lpstr>
      <vt:lpstr>PowerPoint Presentation</vt:lpstr>
      <vt:lpstr>MEMBERSHIP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2023-24 PERFORMANCE STANDARD &amp; METRIC GOALS</vt:lpstr>
      <vt:lpstr>PowerPoint Presentation</vt:lpstr>
      <vt:lpstr>PowerPoint Presentation</vt:lpstr>
      <vt:lpstr>PowerPoint Presentation</vt:lpstr>
      <vt:lpstr>MEMBERSHIP HANDBOOK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MPI Handbook Template - Standard Format</dc:title>
  <dc:creator>Tara Liaschenko</dc:creator>
  <cp:lastModifiedBy>Angela Layton</cp:lastModifiedBy>
  <cp:revision>120</cp:revision>
  <dcterms:created xsi:type="dcterms:W3CDTF">2006-08-16T00:00:00Z</dcterms:created>
  <dcterms:modified xsi:type="dcterms:W3CDTF">2023-10-13T16:39:40Z</dcterms:modified>
  <dc:identifier>DAEknJT6oVg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0x0101006E8D459A3DC5BE46A4BE75D0DA0B31EF</vt:lpwstr>
  </property>
</Properties>
</file>