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6_0.xml" ContentType="application/vnd.ms-powerpoint.comments+xml"/>
  <Override PartName="/ppt/comments/modernComment_10B_0.xml" ContentType="application/vnd.ms-powerpoint.comments+xml"/>
  <Override PartName="/ppt/media/image12.jpg" ContentType="image/jpeg"/>
  <Override PartName="/ppt/comments/modernComment_10F_0.xml" ContentType="application/vnd.ms-powerpoint.comments+xml"/>
  <Override PartName="/ppt/comments/modernComment_118_0.xml" ContentType="application/vnd.ms-powerpoint.comments+xml"/>
  <Override PartName="/ppt/comments/modernComment_110_0.xml" ContentType="application/vnd.ms-powerpoint.comments+xml"/>
  <Override PartName="/ppt/comments/modernComment_117_0.xml" ContentType="application/vnd.ms-powerpoint.comments+xml"/>
  <Override PartName="/ppt/notesSlides/notesSlide2.xml" ContentType="application/vnd.openxmlformats-officedocument.presentationml.notesSlide+xml"/>
  <Override PartName="/ppt/comments/modernComment_11C_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6"/>
  </p:notesMasterIdLst>
  <p:sldIdLst>
    <p:sldId id="256" r:id="rId5"/>
    <p:sldId id="257" r:id="rId6"/>
    <p:sldId id="258" r:id="rId7"/>
    <p:sldId id="259" r:id="rId8"/>
    <p:sldId id="285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6" r:id="rId22"/>
    <p:sldId id="277" r:id="rId23"/>
    <p:sldId id="281" r:id="rId24"/>
    <p:sldId id="282" r:id="rId25"/>
    <p:sldId id="283" r:id="rId26"/>
    <p:sldId id="278" r:id="rId27"/>
    <p:sldId id="280" r:id="rId28"/>
    <p:sldId id="272" r:id="rId29"/>
    <p:sldId id="273" r:id="rId30"/>
    <p:sldId id="274" r:id="rId31"/>
    <p:sldId id="275" r:id="rId32"/>
    <p:sldId id="279" r:id="rId33"/>
    <p:sldId id="286" r:id="rId34"/>
    <p:sldId id="284" r:id="rId3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7A5701-9E10-E807-1CF2-B7640AF5462B}" name="Angela Layton" initials="AL" userId="S::alayton@mpiweb.org::3a97870b-659e-457e-a028-64f2e094d873" providerId="AD"/>
  <p188:author id="{6371FC3B-E3F6-98A5-40F5-83E33D9EF551}" name="Timothy Gunn" initials="TG" userId="S::tgunn@mpiweb.org::88719ba8-18e8-419a-8bb6-5b93dbfdec8d" providerId="AD"/>
  <p188:author id="{D7B21342-B78A-B2E3-FF5E-D6D0DEA702E2}" name="Marcelo DeOliveira" initials="MD" userId="S::mdeoliveira@mpiweb.org::10d24e1d-7848-46c6-ad9b-6aff10d41805" providerId="AD"/>
  <p188:author id="{3DD77642-98AE-63D4-DE18-30542F9CB31F}" name="Federico Toja" initials="FT" userId="S::ftoja@mpiweb.org::47fc7578-83bf-49ae-8d34-bff779dfb0ea" providerId="AD"/>
  <p188:author id="{A60BC4D6-E3D6-D740-14E7-27389B12C768}" name="Angela Layton" initials="AL" userId="S::ALayton@mpiweb.org::3a97870b-659e-457e-a028-64f2e094d8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1281F5-3BE4-ECBB-3911-8B4996D10384}" v="1" dt="2026-07-23T19:15:32.1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02" y="23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othy Gunn" userId="S::tgunn@mpiweb.org::88719ba8-18e8-419a-8bb6-5b93dbfdec8d" providerId="AD" clId="Web-{7FD47B42-3CC4-35E8-62BB-9DD609BEF759}"/>
    <pc:docChg chg="mod addSld modSld">
      <pc:chgData name="Timothy Gunn" userId="S::tgunn@mpiweb.org::88719ba8-18e8-419a-8bb6-5b93dbfdec8d" providerId="AD" clId="Web-{7FD47B42-3CC4-35E8-62BB-9DD609BEF759}" dt="2026-07-12T21:49:20.378" v="132" actId="14100"/>
      <pc:docMkLst>
        <pc:docMk/>
      </pc:docMkLst>
      <pc:sldChg chg="modSp">
        <pc:chgData name="Timothy Gunn" userId="S::tgunn@mpiweb.org::88719ba8-18e8-419a-8bb6-5b93dbfdec8d" providerId="AD" clId="Web-{7FD47B42-3CC4-35E8-62BB-9DD609BEF759}" dt="2026-07-12T21:33:27.830" v="2" actId="20577"/>
        <pc:sldMkLst>
          <pc:docMk/>
          <pc:sldMk cId="0" sldId="261"/>
        </pc:sldMkLst>
        <pc:spChg chg="mod">
          <ac:chgData name="Timothy Gunn" userId="S::tgunn@mpiweb.org::88719ba8-18e8-419a-8bb6-5b93dbfdec8d" providerId="AD" clId="Web-{7FD47B42-3CC4-35E8-62BB-9DD609BEF759}" dt="2026-07-12T21:33:27.830" v="2" actId="20577"/>
          <ac:spMkLst>
            <pc:docMk/>
            <pc:sldMk cId="0" sldId="261"/>
            <ac:spMk id="5" creationId="{00000000-0000-0000-0000-000000000000}"/>
          </ac:spMkLst>
        </pc:spChg>
      </pc:sldChg>
      <pc:sldChg chg="delSp">
        <pc:chgData name="Timothy Gunn" userId="S::tgunn@mpiweb.org::88719ba8-18e8-419a-8bb6-5b93dbfdec8d" providerId="AD" clId="Web-{7FD47B42-3CC4-35E8-62BB-9DD609BEF759}" dt="2026-07-12T21:37:47.475" v="4"/>
        <pc:sldMkLst>
          <pc:docMk/>
          <pc:sldMk cId="0" sldId="280"/>
        </pc:sldMkLst>
      </pc:sldChg>
      <pc:sldChg chg="addSp delSp modSp new mod modClrScheme chgLayout modNotes">
        <pc:chgData name="Timothy Gunn" userId="S::tgunn@mpiweb.org::88719ba8-18e8-419a-8bb6-5b93dbfdec8d" providerId="AD" clId="Web-{7FD47B42-3CC4-35E8-62BB-9DD609BEF759}" dt="2026-07-12T21:49:20.378" v="132" actId="14100"/>
        <pc:sldMkLst>
          <pc:docMk/>
          <pc:sldMk cId="4155117326" sldId="286"/>
        </pc:sldMkLst>
        <pc:spChg chg="mod ord">
          <ac:chgData name="Timothy Gunn" userId="S::tgunn@mpiweb.org::88719ba8-18e8-419a-8bb6-5b93dbfdec8d" providerId="AD" clId="Web-{7FD47B42-3CC4-35E8-62BB-9DD609BEF759}" dt="2026-07-12T21:48:17.783" v="118" actId="1076"/>
          <ac:spMkLst>
            <pc:docMk/>
            <pc:sldMk cId="4155117326" sldId="286"/>
            <ac:spMk id="2" creationId="{FE39A26B-A9C3-3B7C-F277-851A09A18505}"/>
          </ac:spMkLst>
        </pc:spChg>
        <pc:picChg chg="add mod ord">
          <ac:chgData name="Timothy Gunn" userId="S::tgunn@mpiweb.org::88719ba8-18e8-419a-8bb6-5b93dbfdec8d" providerId="AD" clId="Web-{7FD47B42-3CC4-35E8-62BB-9DD609BEF759}" dt="2026-07-12T21:49:20.378" v="132" actId="14100"/>
          <ac:picMkLst>
            <pc:docMk/>
            <pc:sldMk cId="4155117326" sldId="286"/>
            <ac:picMk id="5" creationId="{9E6449C5-9075-1AB2-3A79-960386D767E1}"/>
          </ac:picMkLst>
        </pc:picChg>
      </pc:sldChg>
    </pc:docChg>
  </pc:docChgLst>
  <pc:docChgLst>
    <pc:chgData name="Federico Toja" userId="S::ftoja@mpiweb.org::47fc7578-83bf-49ae-8d34-bff779dfb0ea" providerId="AD" clId="Web-{CEFE24E1-94EE-0D4F-8853-872A25351E61}"/>
    <pc:docChg chg="modSld">
      <pc:chgData name="Federico Toja" userId="S::ftoja@mpiweb.org::47fc7578-83bf-49ae-8d34-bff779dfb0ea" providerId="AD" clId="Web-{CEFE24E1-94EE-0D4F-8853-872A25351E61}" dt="2026-07-13T12:41:00.077" v="90" actId="20577"/>
      <pc:docMkLst>
        <pc:docMk/>
      </pc:docMkLst>
      <pc:sldChg chg="addSp modSp">
        <pc:chgData name="Federico Toja" userId="S::ftoja@mpiweb.org::47fc7578-83bf-49ae-8d34-bff779dfb0ea" providerId="AD" clId="Web-{CEFE24E1-94EE-0D4F-8853-872A25351E61}" dt="2026-07-13T12:41:00.077" v="90" actId="20577"/>
        <pc:sldMkLst>
          <pc:docMk/>
          <pc:sldMk cId="0" sldId="262"/>
        </pc:sldMkLst>
        <pc:spChg chg="mod">
          <ac:chgData name="Federico Toja" userId="S::ftoja@mpiweb.org::47fc7578-83bf-49ae-8d34-bff779dfb0ea" providerId="AD" clId="Web-{CEFE24E1-94EE-0D4F-8853-872A25351E61}" dt="2026-07-13T12:38:48.983" v="1" actId="20577"/>
          <ac:spMkLst>
            <pc:docMk/>
            <pc:sldMk cId="0" sldId="262"/>
            <ac:spMk id="2" creationId="{00000000-0000-0000-0000-000000000000}"/>
          </ac:spMkLst>
        </pc:spChg>
        <pc:spChg chg="mod">
          <ac:chgData name="Federico Toja" userId="S::ftoja@mpiweb.org::47fc7578-83bf-49ae-8d34-bff779dfb0ea" providerId="AD" clId="Web-{CEFE24E1-94EE-0D4F-8853-872A25351E61}" dt="2026-07-13T12:38:52.780" v="2" actId="1076"/>
          <ac:spMkLst>
            <pc:docMk/>
            <pc:sldMk cId="0" sldId="262"/>
            <ac:spMk id="3" creationId="{00000000-0000-0000-0000-000000000000}"/>
          </ac:spMkLst>
        </pc:spChg>
        <pc:spChg chg="mod">
          <ac:chgData name="Federico Toja" userId="S::ftoja@mpiweb.org::47fc7578-83bf-49ae-8d34-bff779dfb0ea" providerId="AD" clId="Web-{CEFE24E1-94EE-0D4F-8853-872A25351E61}" dt="2026-07-13T12:38:56.998" v="3" actId="1076"/>
          <ac:spMkLst>
            <pc:docMk/>
            <pc:sldMk cId="0" sldId="262"/>
            <ac:spMk id="4" creationId="{00000000-0000-0000-0000-000000000000}"/>
          </ac:spMkLst>
        </pc:spChg>
        <pc:spChg chg="add mod">
          <ac:chgData name="Federico Toja" userId="S::ftoja@mpiweb.org::47fc7578-83bf-49ae-8d34-bff779dfb0ea" providerId="AD" clId="Web-{CEFE24E1-94EE-0D4F-8853-872A25351E61}" dt="2026-07-13T12:41:00.077" v="90" actId="20577"/>
          <ac:spMkLst>
            <pc:docMk/>
            <pc:sldMk cId="0" sldId="262"/>
            <ac:spMk id="5" creationId="{CA01E147-BAE0-8262-F772-10F6FE9502EA}"/>
          </ac:spMkLst>
        </pc:spChg>
      </pc:sldChg>
    </pc:docChg>
  </pc:docChgLst>
  <pc:docChgLst>
    <pc:chgData name="Federico Toja" userId="S::ftoja@mpiweb.org::47fc7578-83bf-49ae-8d34-bff779dfb0ea" providerId="AD" clId="Web-{CA51935D-EF92-339D-3873-5EABC98F8026}"/>
    <pc:docChg chg="addSld modSld">
      <pc:chgData name="Federico Toja" userId="S::ftoja@mpiweb.org::47fc7578-83bf-49ae-8d34-bff779dfb0ea" providerId="AD" clId="Web-{CA51935D-EF92-339D-3873-5EABC98F8026}" dt="2026-07-10T08:53:36.399" v="50" actId="1076"/>
      <pc:docMkLst>
        <pc:docMk/>
      </pc:docMkLst>
      <pc:sldChg chg="modSp">
        <pc:chgData name="Federico Toja" userId="S::ftoja@mpiweb.org::47fc7578-83bf-49ae-8d34-bff779dfb0ea" providerId="AD" clId="Web-{CA51935D-EF92-339D-3873-5EABC98F8026}" dt="2026-07-10T08:41:35.996" v="39" actId="20577"/>
        <pc:sldMkLst>
          <pc:docMk/>
          <pc:sldMk cId="0" sldId="271"/>
        </pc:sldMkLst>
        <pc:spChg chg="mod">
          <ac:chgData name="Federico Toja" userId="S::ftoja@mpiweb.org::47fc7578-83bf-49ae-8d34-bff779dfb0ea" providerId="AD" clId="Web-{CA51935D-EF92-339D-3873-5EABC98F8026}" dt="2026-07-10T08:41:35.996" v="39" actId="20577"/>
          <ac:spMkLst>
            <pc:docMk/>
            <pc:sldMk cId="0" sldId="271"/>
            <ac:spMk id="7" creationId="{00000000-0000-0000-0000-000000000000}"/>
          </ac:spMkLst>
        </pc:spChg>
      </pc:sldChg>
      <pc:sldChg chg="delSp modSp add">
        <pc:chgData name="Federico Toja" userId="S::ftoja@mpiweb.org::47fc7578-83bf-49ae-8d34-bff779dfb0ea" providerId="AD" clId="Web-{CA51935D-EF92-339D-3873-5EABC98F8026}" dt="2026-07-10T08:53:36.399" v="50" actId="1076"/>
        <pc:sldMkLst>
          <pc:docMk/>
          <pc:sldMk cId="812736961" sldId="285"/>
        </pc:sldMkLst>
        <pc:spChg chg="mod">
          <ac:chgData name="Federico Toja" userId="S::ftoja@mpiweb.org::47fc7578-83bf-49ae-8d34-bff779dfb0ea" providerId="AD" clId="Web-{CA51935D-EF92-339D-3873-5EABC98F8026}" dt="2026-07-10T08:53:28.555" v="49" actId="1076"/>
          <ac:spMkLst>
            <pc:docMk/>
            <pc:sldMk cId="812736961" sldId="285"/>
            <ac:spMk id="4" creationId="{9181FC3E-29CE-AA51-4E80-C5FA567E55A7}"/>
          </ac:spMkLst>
        </pc:spChg>
        <pc:spChg chg="mod">
          <ac:chgData name="Federico Toja" userId="S::ftoja@mpiweb.org::47fc7578-83bf-49ae-8d34-bff779dfb0ea" providerId="AD" clId="Web-{CA51935D-EF92-339D-3873-5EABC98F8026}" dt="2026-07-10T08:53:36.399" v="50" actId="1076"/>
          <ac:spMkLst>
            <pc:docMk/>
            <pc:sldMk cId="812736961" sldId="285"/>
            <ac:spMk id="5" creationId="{3B82DEA1-4BB1-01E9-CF18-B9F628CB3A48}"/>
          </ac:spMkLst>
        </pc:spChg>
      </pc:sldChg>
      <pc:sldMasterChg chg="addSldLayout">
        <pc:chgData name="Federico Toja" userId="S::ftoja@mpiweb.org::47fc7578-83bf-49ae-8d34-bff779dfb0ea" providerId="AD" clId="Web-{CA51935D-EF92-339D-3873-5EABC98F8026}" dt="2026-07-10T08:50:44.408" v="40"/>
        <pc:sldMasterMkLst>
          <pc:docMk/>
          <pc:sldMasterMk cId="0" sldId="2147483648"/>
        </pc:sldMasterMkLst>
        <pc:sldLayoutChg chg="add">
          <pc:chgData name="Federico Toja" userId="S::ftoja@mpiweb.org::47fc7578-83bf-49ae-8d34-bff779dfb0ea" providerId="AD" clId="Web-{CA51935D-EF92-339D-3873-5EABC98F8026}" dt="2026-07-10T08:50:44.408" v="40"/>
          <pc:sldLayoutMkLst>
            <pc:docMk/>
            <pc:sldMasterMk cId="0" sldId="2147483648"/>
            <pc:sldLayoutMk cId="392344992" sldId="2147483666"/>
          </pc:sldLayoutMkLst>
        </pc:sldLayoutChg>
      </pc:sldMasterChg>
    </pc:docChg>
  </pc:docChgLst>
  <pc:docChgLst>
    <pc:chgData name="Marcelo DeOliveira" userId="S::mdeoliveira@mpiweb.org::10d24e1d-7848-46c6-ad9b-6aff10d41805" providerId="AD" clId="Web-{39D53B9A-76A4-744C-E7A5-6D71DE726726}"/>
    <pc:docChg chg="mod modSld">
      <pc:chgData name="Marcelo DeOliveira" userId="S::mdeoliveira@mpiweb.org::10d24e1d-7848-46c6-ad9b-6aff10d41805" providerId="AD" clId="Web-{39D53B9A-76A4-744C-E7A5-6D71DE726726}" dt="2026-07-09T17:52:12.525" v="101" actId="20577"/>
      <pc:docMkLst>
        <pc:docMk/>
      </pc:docMkLst>
      <pc:sldChg chg="modSp">
        <pc:chgData name="Marcelo DeOliveira" userId="S::mdeoliveira@mpiweb.org::10d24e1d-7848-46c6-ad9b-6aff10d41805" providerId="AD" clId="Web-{39D53B9A-76A4-744C-E7A5-6D71DE726726}" dt="2026-07-09T17:36:23.283" v="3" actId="20577"/>
        <pc:sldMkLst>
          <pc:docMk/>
          <pc:sldMk cId="0" sldId="259"/>
        </pc:sldMkLst>
        <pc:spChg chg="mod">
          <ac:chgData name="Marcelo DeOliveira" userId="S::mdeoliveira@mpiweb.org::10d24e1d-7848-46c6-ad9b-6aff10d41805" providerId="AD" clId="Web-{39D53B9A-76A4-744C-E7A5-6D71DE726726}" dt="2026-07-09T17:36:23.283" v="3" actId="20577"/>
          <ac:spMkLst>
            <pc:docMk/>
            <pc:sldMk cId="0" sldId="259"/>
            <ac:spMk id="2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37:13.660" v="5" actId="20577"/>
        <pc:sldMkLst>
          <pc:docMk/>
          <pc:sldMk cId="0" sldId="260"/>
        </pc:sldMkLst>
        <pc:spChg chg="mod">
          <ac:chgData name="Marcelo DeOliveira" userId="S::mdeoliveira@mpiweb.org::10d24e1d-7848-46c6-ad9b-6aff10d41805" providerId="AD" clId="Web-{39D53B9A-76A4-744C-E7A5-6D71DE726726}" dt="2026-07-09T17:37:13.660" v="5" actId="20577"/>
          <ac:spMkLst>
            <pc:docMk/>
            <pc:sldMk cId="0" sldId="260"/>
            <ac:spMk id="2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38:29.460" v="23" actId="20577"/>
        <pc:sldMkLst>
          <pc:docMk/>
          <pc:sldMk cId="0" sldId="261"/>
        </pc:sldMkLst>
        <pc:spChg chg="mod">
          <ac:chgData name="Marcelo DeOliveira" userId="S::mdeoliveira@mpiweb.org::10d24e1d-7848-46c6-ad9b-6aff10d41805" providerId="AD" clId="Web-{39D53B9A-76A4-744C-E7A5-6D71DE726726}" dt="2026-07-09T17:37:44.693" v="9" actId="20577"/>
          <ac:spMkLst>
            <pc:docMk/>
            <pc:sldMk cId="0" sldId="261"/>
            <ac:spMk id="6" creationId="{00000000-0000-0000-0000-000000000000}"/>
          </ac:spMkLst>
        </pc:spChg>
        <pc:spChg chg="mod">
          <ac:chgData name="Marcelo DeOliveira" userId="S::mdeoliveira@mpiweb.org::10d24e1d-7848-46c6-ad9b-6aff10d41805" providerId="AD" clId="Web-{39D53B9A-76A4-744C-E7A5-6D71DE726726}" dt="2026-07-09T17:38:29.460" v="23" actId="20577"/>
          <ac:spMkLst>
            <pc:docMk/>
            <pc:sldMk cId="0" sldId="261"/>
            <ac:spMk id="7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1:34.733" v="31" actId="20577"/>
        <pc:sldMkLst>
          <pc:docMk/>
          <pc:sldMk cId="0" sldId="264"/>
        </pc:sldMkLst>
        <pc:spChg chg="mod">
          <ac:chgData name="Marcelo DeOliveira" userId="S::mdeoliveira@mpiweb.org::10d24e1d-7848-46c6-ad9b-6aff10d41805" providerId="AD" clId="Web-{39D53B9A-76A4-744C-E7A5-6D71DE726726}" dt="2026-07-09T17:41:34.733" v="31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3:47.426" v="44" actId="1076"/>
        <pc:sldMkLst>
          <pc:docMk/>
          <pc:sldMk cId="0" sldId="265"/>
        </pc:sldMkLst>
        <pc:spChg chg="mod">
          <ac:chgData name="Marcelo DeOliveira" userId="S::mdeoliveira@mpiweb.org::10d24e1d-7848-46c6-ad9b-6aff10d41805" providerId="AD" clId="Web-{39D53B9A-76A4-744C-E7A5-6D71DE726726}" dt="2026-07-09T17:43:47.426" v="44" actId="1076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4:11.677" v="48" actId="20577"/>
        <pc:sldMkLst>
          <pc:docMk/>
          <pc:sldMk cId="0" sldId="266"/>
        </pc:sldMkLst>
        <pc:spChg chg="mod">
          <ac:chgData name="Marcelo DeOliveira" userId="S::mdeoliveira@mpiweb.org::10d24e1d-7848-46c6-ad9b-6aff10d41805" providerId="AD" clId="Web-{39D53B9A-76A4-744C-E7A5-6D71DE726726}" dt="2026-07-09T17:44:11.677" v="48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7:15.622" v="75" actId="20577"/>
        <pc:sldMkLst>
          <pc:docMk/>
          <pc:sldMk cId="0" sldId="273"/>
        </pc:sldMkLst>
        <pc:spChg chg="mod">
          <ac:chgData name="Marcelo DeOliveira" userId="S::mdeoliveira@mpiweb.org::10d24e1d-7848-46c6-ad9b-6aff10d41805" providerId="AD" clId="Web-{39D53B9A-76A4-744C-E7A5-6D71DE726726}" dt="2026-07-09T17:47:15.622" v="75" actId="20577"/>
          <ac:spMkLst>
            <pc:docMk/>
            <pc:sldMk cId="0" sldId="273"/>
            <ac:spMk id="3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8:40.688" v="81" actId="20577"/>
        <pc:sldMkLst>
          <pc:docMk/>
          <pc:sldMk cId="0" sldId="275"/>
        </pc:sldMkLst>
        <pc:spChg chg="mod">
          <ac:chgData name="Marcelo DeOliveira" userId="S::mdeoliveira@mpiweb.org::10d24e1d-7848-46c6-ad9b-6aff10d41805" providerId="AD" clId="Web-{39D53B9A-76A4-744C-E7A5-6D71DE726726}" dt="2026-07-09T17:48:40.688" v="81" actId="20577"/>
          <ac:spMkLst>
            <pc:docMk/>
            <pc:sldMk cId="0" sldId="275"/>
            <ac:spMk id="4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49:29.644" v="83" actId="20577"/>
        <pc:sldMkLst>
          <pc:docMk/>
          <pc:sldMk cId="0" sldId="276"/>
        </pc:sldMkLst>
        <pc:spChg chg="mod">
          <ac:chgData name="Marcelo DeOliveira" userId="S::mdeoliveira@mpiweb.org::10d24e1d-7848-46c6-ad9b-6aff10d41805" providerId="AD" clId="Web-{39D53B9A-76A4-744C-E7A5-6D71DE726726}" dt="2026-07-09T17:49:29.644" v="83" actId="20577"/>
          <ac:spMkLst>
            <pc:docMk/>
            <pc:sldMk cId="0" sldId="276"/>
            <ac:spMk id="3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50:20.771" v="95" actId="20577"/>
        <pc:sldMkLst>
          <pc:docMk/>
          <pc:sldMk cId="0" sldId="277"/>
        </pc:sldMkLst>
        <pc:spChg chg="mod">
          <ac:chgData name="Marcelo DeOliveira" userId="S::mdeoliveira@mpiweb.org::10d24e1d-7848-46c6-ad9b-6aff10d41805" providerId="AD" clId="Web-{39D53B9A-76A4-744C-E7A5-6D71DE726726}" dt="2026-07-09T17:50:20.771" v="95" actId="20577"/>
          <ac:spMkLst>
            <pc:docMk/>
            <pc:sldMk cId="0" sldId="277"/>
            <ac:spMk id="4" creationId="{00000000-0000-0000-0000-000000000000}"/>
          </ac:spMkLst>
        </pc:spChg>
      </pc:sldChg>
      <pc:sldChg chg="modSp">
        <pc:chgData name="Marcelo DeOliveira" userId="S::mdeoliveira@mpiweb.org::10d24e1d-7848-46c6-ad9b-6aff10d41805" providerId="AD" clId="Web-{39D53B9A-76A4-744C-E7A5-6D71DE726726}" dt="2026-07-09T17:52:12.525" v="101" actId="20577"/>
        <pc:sldMkLst>
          <pc:docMk/>
          <pc:sldMk cId="0" sldId="282"/>
        </pc:sldMkLst>
        <pc:spChg chg="mod">
          <ac:chgData name="Marcelo DeOliveira" userId="S::mdeoliveira@mpiweb.org::10d24e1d-7848-46c6-ad9b-6aff10d41805" providerId="AD" clId="Web-{39D53B9A-76A4-744C-E7A5-6D71DE726726}" dt="2026-07-09T17:52:12.525" v="101" actId="20577"/>
          <ac:spMkLst>
            <pc:docMk/>
            <pc:sldMk cId="0" sldId="282"/>
            <ac:spMk id="9" creationId="{00000000-0000-0000-0000-000000000000}"/>
          </ac:spMkLst>
        </pc:spChg>
      </pc:sldChg>
    </pc:docChg>
  </pc:docChgLst>
  <pc:docChgLst>
    <pc:chgData name="Federico Toja" userId="S::ftoja@mpiweb.org::47fc7578-83bf-49ae-8d34-bff779dfb0ea" providerId="AD" clId="Web-{E148D102-B312-8D42-51E1-FB48AE7519D6}"/>
    <pc:docChg chg="modSld sldOrd">
      <pc:chgData name="Federico Toja" userId="S::ftoja@mpiweb.org::47fc7578-83bf-49ae-8d34-bff779dfb0ea" providerId="AD" clId="Web-{E148D102-B312-8D42-51E1-FB48AE7519D6}" dt="2026-07-14T09:43:16.864" v="9"/>
      <pc:docMkLst>
        <pc:docMk/>
      </pc:docMkLst>
      <pc:sldChg chg="ord">
        <pc:chgData name="Federico Toja" userId="S::ftoja@mpiweb.org::47fc7578-83bf-49ae-8d34-bff779dfb0ea" providerId="AD" clId="Web-{E148D102-B312-8D42-51E1-FB48AE7519D6}" dt="2026-07-14T09:40:47.176" v="1"/>
        <pc:sldMkLst>
          <pc:docMk/>
          <pc:sldMk cId="0" sldId="276"/>
        </pc:sldMkLst>
      </pc:sldChg>
      <pc:sldChg chg="ord">
        <pc:chgData name="Federico Toja" userId="S::ftoja@mpiweb.org::47fc7578-83bf-49ae-8d34-bff779dfb0ea" providerId="AD" clId="Web-{E148D102-B312-8D42-51E1-FB48AE7519D6}" dt="2026-07-14T09:41:03.629" v="2"/>
        <pc:sldMkLst>
          <pc:docMk/>
          <pc:sldMk cId="0" sldId="277"/>
        </pc:sldMkLst>
      </pc:sldChg>
      <pc:sldChg chg="ord">
        <pc:chgData name="Federico Toja" userId="S::ftoja@mpiweb.org::47fc7578-83bf-49ae-8d34-bff779dfb0ea" providerId="AD" clId="Web-{E148D102-B312-8D42-51E1-FB48AE7519D6}" dt="2026-07-14T09:41:07.692" v="3"/>
        <pc:sldMkLst>
          <pc:docMk/>
          <pc:sldMk cId="0" sldId="278"/>
        </pc:sldMkLst>
      </pc:sldChg>
      <pc:sldChg chg="mod modShow">
        <pc:chgData name="Federico Toja" userId="S::ftoja@mpiweb.org::47fc7578-83bf-49ae-8d34-bff779dfb0ea" providerId="AD" clId="Web-{E148D102-B312-8D42-51E1-FB48AE7519D6}" dt="2026-07-14T09:39:47.691" v="0"/>
        <pc:sldMkLst>
          <pc:docMk/>
          <pc:sldMk cId="0" sldId="279"/>
        </pc:sldMkLst>
      </pc:sldChg>
      <pc:sldChg chg="ord">
        <pc:chgData name="Federico Toja" userId="S::ftoja@mpiweb.org::47fc7578-83bf-49ae-8d34-bff779dfb0ea" providerId="AD" clId="Web-{E148D102-B312-8D42-51E1-FB48AE7519D6}" dt="2026-07-14T09:41:19.879" v="4"/>
        <pc:sldMkLst>
          <pc:docMk/>
          <pc:sldMk cId="0" sldId="280"/>
        </pc:sldMkLst>
      </pc:sldChg>
      <pc:sldChg chg="ord">
        <pc:chgData name="Federico Toja" userId="S::ftoja@mpiweb.org::47fc7578-83bf-49ae-8d34-bff779dfb0ea" providerId="AD" clId="Web-{E148D102-B312-8D42-51E1-FB48AE7519D6}" dt="2026-07-14T09:41:56.708" v="6"/>
        <pc:sldMkLst>
          <pc:docMk/>
          <pc:sldMk cId="0" sldId="281"/>
        </pc:sldMkLst>
      </pc:sldChg>
      <pc:sldChg chg="ord">
        <pc:chgData name="Federico Toja" userId="S::ftoja@mpiweb.org::47fc7578-83bf-49ae-8d34-bff779dfb0ea" providerId="AD" clId="Web-{E148D102-B312-8D42-51E1-FB48AE7519D6}" dt="2026-07-14T09:42:11.145" v="7"/>
        <pc:sldMkLst>
          <pc:docMk/>
          <pc:sldMk cId="0" sldId="282"/>
        </pc:sldMkLst>
      </pc:sldChg>
      <pc:sldChg chg="ord">
        <pc:chgData name="Federico Toja" userId="S::ftoja@mpiweb.org::47fc7578-83bf-49ae-8d34-bff779dfb0ea" providerId="AD" clId="Web-{E148D102-B312-8D42-51E1-FB48AE7519D6}" dt="2026-07-14T09:43:16.864" v="9"/>
        <pc:sldMkLst>
          <pc:docMk/>
          <pc:sldMk cId="0" sldId="283"/>
        </pc:sldMkLst>
      </pc:sldChg>
    </pc:docChg>
  </pc:docChgLst>
  <pc:docChgLst>
    <pc:chgData name="Timothy Gunn" userId="S::tgunn@mpiweb.org::88719ba8-18e8-419a-8bb6-5b93dbfdec8d" providerId="AD" clId="Web-{2D1281F5-3BE4-ECBB-3911-8B4996D10384}"/>
    <pc:docChg chg="modSld">
      <pc:chgData name="Timothy Gunn" userId="S::tgunn@mpiweb.org::88719ba8-18e8-419a-8bb6-5b93dbfdec8d" providerId="AD" clId="Web-{2D1281F5-3BE4-ECBB-3911-8B4996D10384}" dt="2026-07-23T19:15:32.141" v="0"/>
      <pc:docMkLst>
        <pc:docMk/>
      </pc:docMkLst>
      <pc:sldChg chg="modTransition">
        <pc:chgData name="Timothy Gunn" userId="S::tgunn@mpiweb.org::88719ba8-18e8-419a-8bb6-5b93dbfdec8d" providerId="AD" clId="Web-{2D1281F5-3BE4-ECBB-3911-8B4996D10384}" dt="2026-07-23T19:15:32.141" v="0"/>
        <pc:sldMkLst>
          <pc:docMk/>
          <pc:sldMk cId="812736961" sldId="285"/>
        </pc:sldMkLst>
      </pc:sldChg>
    </pc:docChg>
  </pc:docChgLst>
  <pc:docChgLst>
    <pc:chgData name="Federico Toja" userId="S::ftoja@mpiweb.org::47fc7578-83bf-49ae-8d34-bff779dfb0ea" providerId="AD" clId="Web-{C365E928-EDD5-F49A-5615-CCD108A675DD}"/>
    <pc:docChg chg="addSld delSld modSld">
      <pc:chgData name="Federico Toja" userId="S::ftoja@mpiweb.org::47fc7578-83bf-49ae-8d34-bff779dfb0ea" providerId="AD" clId="Web-{C365E928-EDD5-F49A-5615-CCD108A675DD}" dt="2026-07-10T08:25:36.122" v="95"/>
      <pc:docMkLst>
        <pc:docMk/>
      </pc:docMkLst>
      <pc:sldChg chg="addSp delSp modSp">
        <pc:chgData name="Federico Toja" userId="S::ftoja@mpiweb.org::47fc7578-83bf-49ae-8d34-bff779dfb0ea" providerId="AD" clId="Web-{C365E928-EDD5-F49A-5615-CCD108A675DD}" dt="2026-07-10T08:25:35.167" v="94" actId="20577"/>
        <pc:sldMkLst>
          <pc:docMk/>
          <pc:sldMk cId="0" sldId="267"/>
        </pc:sldMkLst>
        <pc:spChg chg="mod">
          <ac:chgData name="Federico Toja" userId="S::ftoja@mpiweb.org::47fc7578-83bf-49ae-8d34-bff779dfb0ea" providerId="AD" clId="Web-{C365E928-EDD5-F49A-5615-CCD108A675DD}" dt="2026-07-10T08:25:35.167" v="94" actId="20577"/>
          <ac:spMkLst>
            <pc:docMk/>
            <pc:sldMk cId="0" sldId="267"/>
            <ac:spMk id="3" creationId="{00000000-0000-0000-0000-000000000000}"/>
          </ac:spMkLst>
        </pc:spChg>
        <pc:picChg chg="add mod">
          <ac:chgData name="Federico Toja" userId="S::ftoja@mpiweb.org::47fc7578-83bf-49ae-8d34-bff779dfb0ea" providerId="AD" clId="Web-{C365E928-EDD5-F49A-5615-CCD108A675DD}" dt="2026-07-10T08:23:45.055" v="3" actId="1076"/>
          <ac:picMkLst>
            <pc:docMk/>
            <pc:sldMk cId="0" sldId="267"/>
            <ac:picMk id="12" creationId="{4D370DD3-65B8-C388-1A37-B4A107C6707E}"/>
          </ac:picMkLst>
        </pc:picChg>
      </pc:sldChg>
    </pc:docChg>
  </pc:docChgLst>
  <pc:docChgLst>
    <pc:chgData name="Federico Toja" userId="S::ftoja@mpiweb.org::47fc7578-83bf-49ae-8d34-bff779dfb0ea" providerId="AD" clId="Web-{B54AF2C4-B6C4-4EC1-BE86-207C5F5A5E74}"/>
    <pc:docChg chg="modSld">
      <pc:chgData name="Federico Toja" userId="S::ftoja@mpiweb.org::47fc7578-83bf-49ae-8d34-bff779dfb0ea" providerId="AD" clId="Web-{B54AF2C4-B6C4-4EC1-BE86-207C5F5A5E74}" dt="2026-07-09T14:31:54.269" v="0" actId="20577"/>
      <pc:docMkLst>
        <pc:docMk/>
      </pc:docMkLst>
      <pc:sldChg chg="modSp">
        <pc:chgData name="Federico Toja" userId="S::ftoja@mpiweb.org::47fc7578-83bf-49ae-8d34-bff779dfb0ea" providerId="AD" clId="Web-{B54AF2C4-B6C4-4EC1-BE86-207C5F5A5E74}" dt="2026-07-09T14:31:54.269" v="0" actId="20577"/>
        <pc:sldMkLst>
          <pc:docMk/>
          <pc:sldMk cId="0" sldId="280"/>
        </pc:sldMkLst>
        <pc:spChg chg="mod">
          <ac:chgData name="Federico Toja" userId="S::ftoja@mpiweb.org::47fc7578-83bf-49ae-8d34-bff779dfb0ea" providerId="AD" clId="Web-{B54AF2C4-B6C4-4EC1-BE86-207C5F5A5E74}" dt="2026-07-09T14:31:54.269" v="0" actId="20577"/>
          <ac:spMkLst>
            <pc:docMk/>
            <pc:sldMk cId="0" sldId="280"/>
            <ac:spMk id="3" creationId="{00000000-0000-0000-0000-000000000000}"/>
          </ac:spMkLst>
        </pc:spChg>
      </pc:sldChg>
    </pc:docChg>
  </pc:docChgLst>
  <pc:docChgLst>
    <pc:chgData name="Federico Toja" userId="S::ftoja@mpiweb.org::47fc7578-83bf-49ae-8d34-bff779dfb0ea" providerId="AD" clId="Web-{3A8913AA-0F72-1A4E-24FB-8A2BE15F392F}"/>
    <pc:docChg chg="modSld">
      <pc:chgData name="Federico Toja" userId="S::ftoja@mpiweb.org::47fc7578-83bf-49ae-8d34-bff779dfb0ea" providerId="AD" clId="Web-{3A8913AA-0F72-1A4E-24FB-8A2BE15F392F}" dt="2026-07-15T09:52:00.853" v="15" actId="20577"/>
      <pc:docMkLst>
        <pc:docMk/>
      </pc:docMkLst>
      <pc:sldChg chg="modSp">
        <pc:chgData name="Federico Toja" userId="S::ftoja@mpiweb.org::47fc7578-83bf-49ae-8d34-bff779dfb0ea" providerId="AD" clId="Web-{3A8913AA-0F72-1A4E-24FB-8A2BE15F392F}" dt="2026-07-15T09:52:00.853" v="15" actId="20577"/>
        <pc:sldMkLst>
          <pc:docMk/>
          <pc:sldMk cId="0" sldId="274"/>
        </pc:sldMkLst>
        <pc:spChg chg="mod">
          <ac:chgData name="Federico Toja" userId="S::ftoja@mpiweb.org::47fc7578-83bf-49ae-8d34-bff779dfb0ea" providerId="AD" clId="Web-{3A8913AA-0F72-1A4E-24FB-8A2BE15F392F}" dt="2026-07-15T09:52:00.853" v="15" actId="20577"/>
          <ac:spMkLst>
            <pc:docMk/>
            <pc:sldMk cId="0" sldId="274"/>
            <ac:spMk id="3" creationId="{00000000-0000-0000-0000-000000000000}"/>
          </ac:spMkLst>
        </pc:spChg>
      </pc:sldChg>
    </pc:docChg>
  </pc:docChgLst>
  <pc:docChgLst>
    <pc:chgData name="Angela Layton" userId="S::alayton@mpiweb.org::3a97870b-659e-457e-a028-64f2e094d873" providerId="AD" clId="Web-{BD7FFD1F-28CE-2A54-C4FE-9356F8F94254}"/>
    <pc:docChg chg="mod modSld">
      <pc:chgData name="Angela Layton" userId="S::alayton@mpiweb.org::3a97870b-659e-457e-a028-64f2e094d873" providerId="AD" clId="Web-{BD7FFD1F-28CE-2A54-C4FE-9356F8F94254}" dt="2026-07-09T15:32:42.965" v="35" actId="20577"/>
      <pc:docMkLst>
        <pc:docMk/>
      </pc:docMkLst>
      <pc:sldChg chg="modSp">
        <pc:chgData name="Angela Layton" userId="S::alayton@mpiweb.org::3a97870b-659e-457e-a028-64f2e094d873" providerId="AD" clId="Web-{BD7FFD1F-28CE-2A54-C4FE-9356F8F94254}" dt="2026-07-09T15:27:41.320" v="24" actId="20577"/>
        <pc:sldMkLst>
          <pc:docMk/>
          <pc:sldMk cId="0" sldId="262"/>
        </pc:sldMkLst>
        <pc:spChg chg="mod">
          <ac:chgData name="Angela Layton" userId="S::alayton@mpiweb.org::3a97870b-659e-457e-a028-64f2e094d873" providerId="AD" clId="Web-{BD7FFD1F-28CE-2A54-C4FE-9356F8F94254}" dt="2026-07-09T15:27:41.320" v="24" actId="20577"/>
          <ac:spMkLst>
            <pc:docMk/>
            <pc:sldMk cId="0" sldId="262"/>
            <ac:spMk id="4" creationId="{00000000-0000-0000-0000-000000000000}"/>
          </ac:spMkLst>
        </pc:spChg>
      </pc:sldChg>
      <pc:sldChg chg="modSp">
        <pc:chgData name="Angela Layton" userId="S::alayton@mpiweb.org::3a97870b-659e-457e-a028-64f2e094d873" providerId="AD" clId="Web-{BD7FFD1F-28CE-2A54-C4FE-9356F8F94254}" dt="2026-07-09T15:27:52.711" v="29" actId="20577"/>
        <pc:sldMkLst>
          <pc:docMk/>
          <pc:sldMk cId="0" sldId="263"/>
        </pc:sldMkLst>
        <pc:spChg chg="mod">
          <ac:chgData name="Angela Layton" userId="S::alayton@mpiweb.org::3a97870b-659e-457e-a028-64f2e094d873" providerId="AD" clId="Web-{BD7FFD1F-28CE-2A54-C4FE-9356F8F94254}" dt="2026-07-09T15:27:52.711" v="29" actId="20577"/>
          <ac:spMkLst>
            <pc:docMk/>
            <pc:sldMk cId="0" sldId="263"/>
            <ac:spMk id="3" creationId="{00000000-0000-0000-0000-000000000000}"/>
          </ac:spMkLst>
        </pc:spChg>
      </pc:sldChg>
      <pc:sldChg chg="modSp">
        <pc:chgData name="Angela Layton" userId="S::alayton@mpiweb.org::3a97870b-659e-457e-a028-64f2e094d873" providerId="AD" clId="Web-{BD7FFD1F-28CE-2A54-C4FE-9356F8F94254}" dt="2026-07-09T15:28:13.384" v="31" actId="20577"/>
        <pc:sldMkLst>
          <pc:docMk/>
          <pc:sldMk cId="0" sldId="264"/>
        </pc:sldMkLst>
        <pc:spChg chg="mod">
          <ac:chgData name="Angela Layton" userId="S::alayton@mpiweb.org::3a97870b-659e-457e-a028-64f2e094d873" providerId="AD" clId="Web-{BD7FFD1F-28CE-2A54-C4FE-9356F8F94254}" dt="2026-07-09T15:28:13.384" v="31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Angela Layton" userId="S::alayton@mpiweb.org::3a97870b-659e-457e-a028-64f2e094d873" providerId="AD" clId="Web-{BD7FFD1F-28CE-2A54-C4FE-9356F8F94254}" dt="2026-07-09T15:32:42.965" v="35" actId="20577"/>
        <pc:sldMkLst>
          <pc:docMk/>
          <pc:sldMk cId="0" sldId="274"/>
        </pc:sldMkLst>
        <pc:spChg chg="mod">
          <ac:chgData name="Angela Layton" userId="S::alayton@mpiweb.org::3a97870b-659e-457e-a028-64f2e094d873" providerId="AD" clId="Web-{BD7FFD1F-28CE-2A54-C4FE-9356F8F94254}" dt="2026-07-09T15:32:42.965" v="35" actId="20577"/>
          <ac:spMkLst>
            <pc:docMk/>
            <pc:sldMk cId="0" sldId="274"/>
            <ac:spMk id="3" creationId="{00000000-0000-0000-0000-000000000000}"/>
          </ac:spMkLst>
        </pc:spChg>
      </pc:sldChg>
    </pc:docChg>
  </pc:docChgLst>
  <pc:docChgLst>
    <pc:chgData name="Federico Toja" userId="S::ftoja@mpiweb.org::47fc7578-83bf-49ae-8d34-bff779dfb0ea" providerId="AD" clId="Web-{546CF9D5-80EE-5D01-E80B-D7B5D19D7708}"/>
    <pc:docChg chg="mod">
      <pc:chgData name="Federico Toja" userId="S::ftoja@mpiweb.org::47fc7578-83bf-49ae-8d34-bff779dfb0ea" providerId="AD" clId="Web-{546CF9D5-80EE-5D01-E80B-D7B5D19D7708}" dt="2026-07-08T09:44:21.874" v="0"/>
      <pc:docMkLst>
        <pc:docMk/>
      </pc:docMkLst>
    </pc:docChg>
  </pc:docChgLst>
  <pc:docChgLst>
    <pc:chgData name="Federico Toja" userId="S::ftoja@mpiweb.org::47fc7578-83bf-49ae-8d34-bff779dfb0ea" providerId="AD" clId="Web-{F8237F40-8405-8D84-0D87-DFD7732AE035}"/>
    <pc:docChg chg="modSld">
      <pc:chgData name="Federico Toja" userId="S::ftoja@mpiweb.org::47fc7578-83bf-49ae-8d34-bff779dfb0ea" providerId="AD" clId="Web-{F8237F40-8405-8D84-0D87-DFD7732AE035}" dt="2026-07-15T09:48:52.148" v="5" actId="20577"/>
      <pc:docMkLst>
        <pc:docMk/>
      </pc:docMkLst>
      <pc:sldChg chg="modSp">
        <pc:chgData name="Federico Toja" userId="S::ftoja@mpiweb.org::47fc7578-83bf-49ae-8d34-bff779dfb0ea" providerId="AD" clId="Web-{F8237F40-8405-8D84-0D87-DFD7732AE035}" dt="2026-07-15T09:47:55.975" v="0" actId="1076"/>
        <pc:sldMkLst>
          <pc:docMk/>
          <pc:sldMk cId="0" sldId="260"/>
        </pc:sldMkLst>
        <pc:spChg chg="mod">
          <ac:chgData name="Federico Toja" userId="S::ftoja@mpiweb.org::47fc7578-83bf-49ae-8d34-bff779dfb0ea" providerId="AD" clId="Web-{F8237F40-8405-8D84-0D87-DFD7732AE035}" dt="2026-07-15T09:47:55.975" v="0" actId="1076"/>
          <ac:spMkLst>
            <pc:docMk/>
            <pc:sldMk cId="0" sldId="260"/>
            <ac:spMk id="2" creationId="{00000000-0000-0000-0000-000000000000}"/>
          </ac:spMkLst>
        </pc:spChg>
      </pc:sldChg>
      <pc:sldChg chg="modSp">
        <pc:chgData name="Federico Toja" userId="S::ftoja@mpiweb.org::47fc7578-83bf-49ae-8d34-bff779dfb0ea" providerId="AD" clId="Web-{F8237F40-8405-8D84-0D87-DFD7732AE035}" dt="2026-07-15T09:48:40.898" v="1" actId="20577"/>
        <pc:sldMkLst>
          <pc:docMk/>
          <pc:sldMk cId="0" sldId="273"/>
        </pc:sldMkLst>
        <pc:spChg chg="mod">
          <ac:chgData name="Federico Toja" userId="S::ftoja@mpiweb.org::47fc7578-83bf-49ae-8d34-bff779dfb0ea" providerId="AD" clId="Web-{F8237F40-8405-8D84-0D87-DFD7732AE035}" dt="2026-07-15T09:48:40.898" v="1" actId="20577"/>
          <ac:spMkLst>
            <pc:docMk/>
            <pc:sldMk cId="0" sldId="273"/>
            <ac:spMk id="3" creationId="{00000000-0000-0000-0000-000000000000}"/>
          </ac:spMkLst>
        </pc:spChg>
      </pc:sldChg>
      <pc:sldChg chg="modSp">
        <pc:chgData name="Federico Toja" userId="S::ftoja@mpiweb.org::47fc7578-83bf-49ae-8d34-bff779dfb0ea" providerId="AD" clId="Web-{F8237F40-8405-8D84-0D87-DFD7732AE035}" dt="2026-07-15T09:48:52.148" v="5" actId="20577"/>
        <pc:sldMkLst>
          <pc:docMk/>
          <pc:sldMk cId="0" sldId="274"/>
        </pc:sldMkLst>
        <pc:spChg chg="mod">
          <ac:chgData name="Federico Toja" userId="S::ftoja@mpiweb.org::47fc7578-83bf-49ae-8d34-bff779dfb0ea" providerId="AD" clId="Web-{F8237F40-8405-8D84-0D87-DFD7732AE035}" dt="2026-07-15T09:48:52.148" v="5" actId="20577"/>
          <ac:spMkLst>
            <pc:docMk/>
            <pc:sldMk cId="0" sldId="274"/>
            <ac:spMk id="3" creationId="{00000000-0000-0000-0000-000000000000}"/>
          </ac:spMkLst>
        </pc:spChg>
      </pc:sldChg>
    </pc:docChg>
  </pc:docChgLst>
  <pc:docChgLst>
    <pc:chgData name="Federico Toja" userId="S::ftoja@mpiweb.org::47fc7578-83bf-49ae-8d34-bff779dfb0ea" providerId="AD" clId="Web-{F0C47E6F-BF98-115A-2910-D7FA6DDA817E}"/>
    <pc:docChg chg="modSld">
      <pc:chgData name="Federico Toja" userId="S::ftoja@mpiweb.org::47fc7578-83bf-49ae-8d34-bff779dfb0ea" providerId="AD" clId="Web-{F0C47E6F-BF98-115A-2910-D7FA6DDA817E}" dt="2026-07-14T12:27:01.772" v="4" actId="14100"/>
      <pc:docMkLst>
        <pc:docMk/>
      </pc:docMkLst>
      <pc:sldChg chg="addSp delSp modSp">
        <pc:chgData name="Federico Toja" userId="S::ftoja@mpiweb.org::47fc7578-83bf-49ae-8d34-bff779dfb0ea" providerId="AD" clId="Web-{F0C47E6F-BF98-115A-2910-D7FA6DDA817E}" dt="2026-07-14T12:26:43.319" v="1"/>
        <pc:sldMkLst>
          <pc:docMk/>
          <pc:sldMk cId="0" sldId="278"/>
        </pc:sldMkLst>
      </pc:sldChg>
      <pc:sldChg chg="addSp modSp">
        <pc:chgData name="Federico Toja" userId="S::ftoja@mpiweb.org::47fc7578-83bf-49ae-8d34-bff779dfb0ea" providerId="AD" clId="Web-{F0C47E6F-BF98-115A-2910-D7FA6DDA817E}" dt="2026-07-14T12:27:01.772" v="4" actId="14100"/>
        <pc:sldMkLst>
          <pc:docMk/>
          <pc:sldMk cId="0" sldId="280"/>
        </pc:sldMkLst>
        <pc:picChg chg="add mod">
          <ac:chgData name="Federico Toja" userId="S::ftoja@mpiweb.org::47fc7578-83bf-49ae-8d34-bff779dfb0ea" providerId="AD" clId="Web-{F0C47E6F-BF98-115A-2910-D7FA6DDA817E}" dt="2026-07-14T12:27:01.772" v="4" actId="14100"/>
          <ac:picMkLst>
            <pc:docMk/>
            <pc:sldMk cId="0" sldId="280"/>
            <ac:picMk id="50" creationId="{0B4C1B71-DE59-5303-AE31-C33F3D95FB7F}"/>
          </ac:picMkLst>
        </pc:picChg>
      </pc:sldChg>
    </pc:docChg>
  </pc:docChgLst>
</pc:chgInfo>
</file>

<file path=ppt/comments/modernComment_106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0A8FA6-EEA5-452A-BE74-52A627FAD3F5}" authorId="{F17A5701-9E10-E807-1CF2-B7640AF5462B}" status="resolved" created="2026-07-09T15:27:14.974" complete="100000">
    <pc:sldMkLst xmlns:pc="http://schemas.microsoft.com/office/powerpoint/2013/main/command">
      <pc:docMk/>
      <pc:sldMk cId="0" sldId="262"/>
    </pc:sldMkLst>
    <p188:replyLst>
      <p188:reply id="{AE5DC78E-8C6D-4860-AD88-C8FE3ABC3FCB}" authorId="{3DD77642-98AE-63D4-DE18-30542F9CB31F}" created="2026-07-10T08:21:49.739">
        <p188:txBody>
          <a:bodyPr/>
          <a:lstStyle/>
          <a:p>
            <a:r>
              <a:rPr lang="it-IT"/>
              <a:t>its the part two of slide 6 that explain membership levels - </a:t>
            </a:r>
          </a:p>
        </p188:txBody>
      </p188:reply>
      <p188:reply id="{340905C6-6F73-402C-BAE8-462CF031753D}" authorId="{A60BC4D6-E3D6-D740-14E7-27389B12C768}" created="2026-07-10T14:41:39.875">
        <p188:txBody>
          <a:bodyPr/>
          <a:lstStyle/>
          <a:p>
            <a:r>
              <a:rPr lang="en-US"/>
              <a:t>Correct - but I don’t’ think it’s clear on this slide that someone has to be a premiere or preferred member in order to become the affiliate member of a second chapter. </a:t>
            </a:r>
          </a:p>
        </p188:txBody>
      </p188:reply>
    </p188:replyLst>
    <p188:txBody>
      <a:bodyPr/>
      <a:lstStyle/>
      <a:p>
        <a:r>
          <a:rPr lang="en-US"/>
          <a:t>Do we need to add under affiliate that someone must already be an MPI member (preferred or premiere) to affiliate with a second chapter? </a:t>
        </a:r>
      </a:p>
    </p188:txBody>
  </p188:cm>
  <p188:cm id="{6DAB38FA-C65B-445B-95BE-28115C4C8249}" authorId="{D7B21342-B78A-B2E3-FF5E-D6D0DEA702E2}" status="resolved" created="2026-07-09T17:40:28.38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2"/>
      <ac:spMk id="3" creationId="{00000000-0000-0000-0000-000000000000}"/>
      <ac:txMk cp="69" len="44">
        <ac:context len="176" hash="2990422569"/>
      </ac:txMk>
    </ac:txMkLst>
    <p188:pos x="7903028" y="2579914"/>
    <p188:replyLst>
      <p188:reply id="{7FE14FCF-808B-470F-9A9D-958F1BF9B2BD}" authorId="{3DD77642-98AE-63D4-DE18-30542F9CB31F}" created="2026-07-10T08:21:11.113">
        <p188:txBody>
          <a:bodyPr/>
          <a:lstStyle/>
          <a:p>
            <a:r>
              <a:rPr lang="it-IT"/>
              <a:t>yes</a:t>
            </a:r>
          </a:p>
        </p188:txBody>
      </p188:reply>
    </p188:replyLst>
    <p188:txBody>
      <a:bodyPr/>
      <a:lstStyle/>
      <a:p>
        <a:r>
          <a:rPr lang="en-US"/>
          <a:t>I believe the dues for the Affiliate programme go to the "secondary" Chapter, not the home Chapter.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10T08:21:04.441" authorId="{3DD77642-98AE-63D4-DE18-30542F9CB31F}"/>
          </p223:rxn>
        </p223:reactions>
      </p:ext>
    </p188:extLst>
  </p188:cm>
</p188:cmLst>
</file>

<file path=ppt/comments/modernComment_10B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99674E-83E6-460D-977E-9EBED8CC62BC}" authorId="{F17A5701-9E10-E807-1CF2-B7640AF5462B}" status="resolved" created="2026-07-09T15:28:54.918" complete="100000">
    <pc:sldMkLst xmlns:pc="http://schemas.microsoft.com/office/powerpoint/2013/main/command">
      <pc:docMk/>
      <pc:sldMk cId="0" sldId="267"/>
    </pc:sldMkLst>
    <p188:txBody>
      <a:bodyPr/>
      <a:lstStyle/>
      <a:p>
        <a:r>
          <a:rPr lang="en-US"/>
          <a:t>Need a new image to replace the Kristi Sanders one. The website has changed since then and looks different. </a:t>
        </a:r>
      </a:p>
    </p188:txBody>
  </p188:cm>
  <p188:cm id="{015FE295-64AD-405D-9702-0895F48870CB}" authorId="{F17A5701-9E10-E807-1CF2-B7640AF5462B}" status="resolved" created="2026-07-09T15:30:47.78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67"/>
      <ac:spMk id="3" creationId="{00000000-0000-0000-0000-000000000000}"/>
    </ac:deMkLst>
    <p188:txBody>
      <a:bodyPr/>
      <a:lstStyle/>
      <a:p>
        <a:r>
          <a:rPr lang="en-US"/>
          <a:t>On the third bullet - the note about who should enter data - should that be added to another presentation instead of appearing here since membership doesn't oversee the dashboard entries? I can add it to the OTP presentation. </a:t>
        </a:r>
      </a:p>
    </p188:txBody>
  </p188:cm>
</p188:cmLst>
</file>

<file path=ppt/comments/modernComment_10F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A96250B-8967-43A7-B24E-91A9BE0EC1AA}" authorId="{F17A5701-9E10-E807-1CF2-B7640AF5462B}" status="resolved" created="2026-07-09T15:31:55.462" complete="100000">
    <pc:sldMkLst xmlns:pc="http://schemas.microsoft.com/office/powerpoint/2013/main/command">
      <pc:docMk/>
      <pc:sldMk cId="0" sldId="271"/>
    </pc:sldMkLst>
    <p188:txBody>
      <a:bodyPr/>
      <a:lstStyle/>
      <a:p>
        <a:r>
          <a:rPr lang="en-US"/>
          <a:t>Does a second slide need to be added for the director position(s)? </a:t>
        </a:r>
      </a:p>
    </p188:txBody>
  </p188:cm>
</p188:cmLst>
</file>

<file path=ppt/comments/modernComment_11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51B6D0E-F516-4AFF-9A38-C7F5ED8A30AB}" authorId="{6371FC3B-E3F6-98A5-40F5-83E33D9EF551}" status="resolved" created="2026-07-12T21:36:41.381" complete="100000">
    <pc:sldMkLst xmlns:pc="http://schemas.microsoft.com/office/powerpoint/2013/main/command">
      <pc:docMk/>
      <pc:sldMk cId="0" sldId="272"/>
    </pc:sldMkLst>
    <p188:txBody>
      <a:bodyPr/>
      <a:lstStyle/>
      <a:p>
        <a:r>
          <a:rPr lang="en-US"/>
          <a:t>This section should move to the end of this deck for the second breakout discussion.</a:t>
        </a:r>
      </a:p>
    </p188:txBody>
  </p188:cm>
</p188:cmLst>
</file>

<file path=ppt/comments/modernComment_11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F61CFDA-FBEE-49CC-B157-4991D9DCEFA6}" authorId="{6371FC3B-E3F6-98A5-40F5-83E33D9EF551}" status="resolved" created="2026-07-12T21:38:41.086" complete="100000">
    <pc:sldMkLst xmlns:pc="http://schemas.microsoft.com/office/powerpoint/2013/main/command">
      <pc:docMk/>
      <pc:sldMk cId="0" sldId="279"/>
    </pc:sldMkLst>
    <p188:replyLst>
      <p188:reply id="{EDA8693E-DC51-4D67-A70B-77578BA5CB3F}" authorId="{3DD77642-98AE-63D4-DE18-30542F9CB31F}" created="2026-07-14T09:44:29.162">
        <p188:txBody>
          <a:bodyPr/>
          <a:lstStyle/>
          <a:p>
            <a:r>
              <a:rPr lang="it-IT"/>
              <a:t>I am hiding the slide</a:t>
            </a:r>
          </a:p>
        </p188:txBody>
      </p188:reply>
    </p188:replyLst>
    <p188:txBody>
      <a:bodyPr/>
      <a:lstStyle/>
      <a:p>
        <a:r>
          <a:rPr lang="en-US"/>
          <a:t>It's not clear what we are trying to convey on this slide.</a:t>
        </a:r>
      </a:p>
    </p188:txBody>
  </p188:cm>
</p188:cmLst>
</file>

<file path=ppt/comments/modernComment_118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7393115-B5C0-4A97-BA77-FEAADA9080BA}" authorId="{3DD77642-98AE-63D4-DE18-30542F9CB31F}" status="resolved" created="2026-07-09T14:36:16.257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80"/>
      <ac:spMk id="3" creationId="{00000000-0000-0000-0000-000000000000}"/>
    </ac:deMkLst>
    <p188:replyLst>
      <p188:reply id="{C3D690B4-1D1F-47E1-8141-E18B22D87312}" authorId="{F17A5701-9E10-E807-1CF2-B7640AF5462B}" created="2026-07-09T15:25:30.873">
        <p188:txBody>
          <a:bodyPr/>
          <a:lstStyle/>
          <a:p>
            <a:r>
              <a:rPr lang="en-US"/>
              <a:t>Also consider revising the slide to get rid of the yellow shading. It can be hard to read. </a:t>
            </a:r>
          </a:p>
        </p188:txBody>
      </p188:reply>
    </p188:replyLst>
    <p188:txBody>
      <a:bodyPr/>
      <a:lstStyle/>
      <a:p>
        <a:r>
          <a:rPr lang="it-IT"/>
          <a:t>Need to add 2027 metrics once defined as a Team</a:t>
        </a:r>
      </a:p>
    </p188:txBody>
  </p188:cm>
</p188:cmLst>
</file>

<file path=ppt/comments/modernComment_11C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3CB248-88E9-4C46-81B1-EAA5ADF3104C}" authorId="{F17A5701-9E10-E807-1CF2-B7640AF5462B}" created="2026-07-09T15:34:45.942">
    <pc:sldMkLst xmlns:pc="http://schemas.microsoft.com/office/powerpoint/2013/main/command">
      <pc:docMk/>
      <pc:sldMk cId="0" sldId="284"/>
    </pc:sldMkLst>
    <p188:txBody>
      <a:bodyPr/>
      <a:lstStyle/>
      <a:p>
        <a:r>
          <a:rPr lang="en-US"/>
          <a:t>Do we need to add in here something about the rebate - how much and the process of payment? 
A best practice is to include the rebate report in Board Meeting packets so the entire board can be aware of the rebate process. 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74EDE4-3B1E-42CF-9E47-4943037B65D5}" type="datetimeFigureOut">
              <a:t>7/23/2026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01BFC-FA65-425B-8570-69251351B847}" type="slidenum"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6910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524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C87BCD-AA43-435F-91FD-6946498A55E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6524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916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All MPI Volunteer </a:t>
            </a:r>
            <a:r>
              <a:rPr lang="en-US">
                <a:ea typeface="Calibri"/>
                <a:cs typeface="Calibri"/>
              </a:rPr>
              <a:t>Chapter</a:t>
            </a:r>
            <a:r>
              <a:rPr lang="en-US" dirty="0">
                <a:ea typeface="Calibri"/>
                <a:cs typeface="Calibri"/>
              </a:rPr>
              <a:t> Leaders have access to ask questions, seek advice or share ideas.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01BFC-FA65-425B-8570-69251351B847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16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1038840" y="3121088"/>
            <a:ext cx="6428740" cy="5655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1F487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ed and blue background&#10;&#10;AI-generated content may be incorrect.">
            <a:extLst>
              <a:ext uri="{FF2B5EF4-FFF2-40B4-BE49-F238E27FC236}">
                <a16:creationId xmlns:a16="http://schemas.microsoft.com/office/drawing/2014/main" id="{9F7E3147-D285-23B6-8B72-50D47EE9FC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1"/>
            <a:ext cx="18288000" cy="10287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23516A5-71A4-AEF9-6F87-6B3FFECA58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2"/>
            <a:ext cx="18288000" cy="973931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527" y="547688"/>
            <a:ext cx="16690458" cy="1110991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BD7C9DE-FCF6-98A4-5F50-7A7F24DFF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74526" y="1998921"/>
            <a:ext cx="16690458" cy="680456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685784" indent="0">
              <a:buNone/>
              <a:defRPr sz="2100"/>
            </a:lvl2pPr>
            <a:lvl3pPr marL="1371565" indent="0">
              <a:buNone/>
              <a:defRPr sz="1800"/>
            </a:lvl3pPr>
            <a:lvl4pPr marL="2057349" indent="0">
              <a:buNone/>
              <a:defRPr sz="1500"/>
            </a:lvl4pPr>
            <a:lvl5pPr marL="2743131" indent="0">
              <a:buNone/>
              <a:defRPr sz="1500"/>
            </a:lvl5pPr>
            <a:lvl6pPr marL="3428915" indent="0">
              <a:buNone/>
              <a:defRPr sz="1500"/>
            </a:lvl6pPr>
            <a:lvl7pPr marL="4114696" indent="0">
              <a:buNone/>
              <a:defRPr sz="1500"/>
            </a:lvl7pPr>
            <a:lvl8pPr marL="4800480" indent="0">
              <a:buNone/>
              <a:defRPr sz="1500"/>
            </a:lvl8pPr>
            <a:lvl9pPr marL="5486264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431196E-70C8-9EAC-843D-258A42B0A9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4526" y="1508599"/>
            <a:ext cx="11161531" cy="32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8288000" cy="195071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2579" y="117474"/>
            <a:ext cx="15153640" cy="16998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86039" y="2508822"/>
            <a:ext cx="9337040" cy="6203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feedback@mpi.or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microsoft.com/office/2018/10/relationships/comments" Target="../comments/modernComment_10B_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8/10/relationships/comments" Target="../comments/modernComment_10F_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microsoft.com/office/2018/10/relationships/comments" Target="../comments/modernComment_118_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0_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microsoft.com/office/2018/10/relationships/comments" Target="../comments/modernComment_117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eedback@mpi.org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microsoft.com/office/2018/10/relationships/comments" Target="../comments/modernComment_11C_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6_0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306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t>MEMBERSHIP</a:t>
            </a:r>
            <a:r>
              <a:rPr spc="-160"/>
              <a:t> </a:t>
            </a:r>
            <a:r>
              <a:rPr spc="-10"/>
              <a:t>HANDBOOK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030" y="117474"/>
            <a:ext cx="9240520" cy="16998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65"/>
              </a:spcBef>
            </a:pPr>
            <a:r>
              <a:rPr sz="5450"/>
              <a:t>ANNUAL</a:t>
            </a:r>
            <a:r>
              <a:rPr sz="5450" spc="-40"/>
              <a:t> </a:t>
            </a:r>
            <a:r>
              <a:rPr sz="5450"/>
              <a:t>CHAPTER</a:t>
            </a:r>
            <a:r>
              <a:rPr sz="5450" spc="100"/>
              <a:t> </a:t>
            </a:r>
            <a:r>
              <a:rPr sz="5450"/>
              <a:t>/ </a:t>
            </a:r>
            <a:r>
              <a:rPr sz="5450" spc="-20"/>
              <a:t>CLUB </a:t>
            </a:r>
            <a:r>
              <a:rPr sz="5450"/>
              <a:t>MEMBERSHIP</a:t>
            </a:r>
            <a:r>
              <a:rPr sz="5450" spc="15"/>
              <a:t> </a:t>
            </a:r>
            <a:r>
              <a:rPr sz="5450" spc="-10"/>
              <a:t>PROMOTION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8216010" y="2823527"/>
            <a:ext cx="8856980" cy="4882515"/>
          </a:xfrm>
          <a:prstGeom prst="rect">
            <a:avLst/>
          </a:prstGeom>
        </p:spPr>
        <p:txBody>
          <a:bodyPr vert="horz" wrap="square" lIns="0" tIns="67945" rIns="0" bIns="0" rtlCol="0" anchor="t">
            <a:spAutoFit/>
          </a:bodyPr>
          <a:lstStyle/>
          <a:p>
            <a:pPr marL="469900" marR="551815" indent="-457200">
              <a:lnSpc>
                <a:spcPct val="90300"/>
              </a:lnSpc>
              <a:spcBef>
                <a:spcPts val="535"/>
              </a:spcBef>
              <a:buChar char="•"/>
              <a:tabLst>
                <a:tab pos="469900" algn="l"/>
              </a:tabLst>
            </a:pPr>
            <a:r>
              <a:rPr sz="3500">
                <a:latin typeface="Arial"/>
                <a:cs typeface="Arial"/>
              </a:rPr>
              <a:t>Each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Chapter/Club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lang="en-US" sz="3500">
                <a:latin typeface="Arial"/>
                <a:cs typeface="Arial"/>
              </a:rPr>
              <a:t>may</a:t>
            </a:r>
            <a:r>
              <a:rPr sz="3500">
                <a:latin typeface="Arial"/>
                <a:cs typeface="Arial"/>
              </a:rPr>
              <a:t> request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 spc="-20">
                <a:latin typeface="Arial"/>
                <a:cs typeface="Arial"/>
              </a:rPr>
              <a:t>one- </a:t>
            </a:r>
            <a:r>
              <a:rPr sz="3500">
                <a:latin typeface="Arial"/>
                <a:cs typeface="Arial"/>
              </a:rPr>
              <a:t>time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annual</a:t>
            </a:r>
            <a:r>
              <a:rPr sz="3500" spc="-3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promotion,</a:t>
            </a:r>
            <a:r>
              <a:rPr sz="3500" spc="-7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valid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for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20%</a:t>
            </a:r>
            <a:r>
              <a:rPr sz="3500" spc="-120" dirty="0">
                <a:latin typeface="Arial"/>
                <a:cs typeface="Arial"/>
              </a:rPr>
              <a:t> </a:t>
            </a:r>
            <a:r>
              <a:rPr sz="3500" spc="-25">
                <a:latin typeface="Arial"/>
                <a:cs typeface="Arial"/>
              </a:rPr>
              <a:t>off </a:t>
            </a:r>
            <a:r>
              <a:rPr sz="3500">
                <a:latin typeface="Arial"/>
                <a:cs typeface="Arial"/>
              </a:rPr>
              <a:t>NEW</a:t>
            </a:r>
            <a:r>
              <a:rPr sz="3500" spc="-7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MPI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memberships.</a:t>
            </a:r>
            <a:endParaRPr sz="3500">
              <a:latin typeface="Arial"/>
              <a:cs typeface="Arial"/>
            </a:endParaRPr>
          </a:p>
          <a:p>
            <a:pPr marL="469900" marR="2292350" indent="-457200">
              <a:lnSpc>
                <a:spcPts val="3829"/>
              </a:lnSpc>
              <a:spcBef>
                <a:spcPts val="3740"/>
              </a:spcBef>
              <a:buChar char="•"/>
              <a:tabLst>
                <a:tab pos="469900" algn="l"/>
              </a:tabLst>
            </a:pPr>
            <a:r>
              <a:rPr sz="3500">
                <a:latin typeface="Arial"/>
                <a:cs typeface="Arial"/>
              </a:rPr>
              <a:t>Promotion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can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run</a:t>
            </a:r>
            <a:r>
              <a:rPr sz="3500" spc="-4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for</a:t>
            </a:r>
            <a:r>
              <a:rPr sz="3500" spc="-85" dirty="0">
                <a:latin typeface="Arial"/>
                <a:cs typeface="Arial"/>
              </a:rPr>
              <a:t> </a:t>
            </a:r>
            <a:r>
              <a:rPr lang="en-US" sz="3500" spc="-85">
                <a:latin typeface="Arial"/>
                <a:cs typeface="Arial"/>
              </a:rPr>
              <a:t>up to </a:t>
            </a:r>
            <a:r>
              <a:rPr lang="en-US" sz="3500">
                <a:latin typeface="Arial"/>
                <a:cs typeface="Arial"/>
              </a:rPr>
              <a:t>30</a:t>
            </a:r>
            <a:r>
              <a:rPr sz="3500" spc="-45" dirty="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days, </a:t>
            </a:r>
            <a:r>
              <a:rPr sz="3500">
                <a:latin typeface="Arial"/>
                <a:cs typeface="Arial"/>
              </a:rPr>
              <a:t>surrounding</a:t>
            </a:r>
            <a:r>
              <a:rPr sz="3500" spc="-6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an</a:t>
            </a:r>
            <a:r>
              <a:rPr sz="3500" spc="-60" dirty="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event.</a:t>
            </a:r>
            <a:endParaRPr sz="3500">
              <a:latin typeface="Arial"/>
              <a:cs typeface="Arial"/>
            </a:endParaRPr>
          </a:p>
          <a:p>
            <a:pPr marL="469900" marR="5080" indent="-457200">
              <a:lnSpc>
                <a:spcPct val="89400"/>
              </a:lnSpc>
              <a:spcBef>
                <a:spcPts val="3760"/>
              </a:spcBef>
              <a:buChar char="•"/>
              <a:tabLst>
                <a:tab pos="469900" algn="l"/>
              </a:tabLst>
            </a:pPr>
            <a:r>
              <a:rPr sz="3500">
                <a:latin typeface="Arial"/>
                <a:cs typeface="Arial"/>
              </a:rPr>
              <a:t>Contact</a:t>
            </a:r>
            <a:r>
              <a:rPr sz="3500" spc="-9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Member</a:t>
            </a:r>
            <a:r>
              <a:rPr sz="3500" spc="-13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Engagement</a:t>
            </a:r>
            <a:r>
              <a:rPr sz="3500" spc="-160" dirty="0">
                <a:latin typeface="Arial"/>
                <a:cs typeface="Arial"/>
              </a:rPr>
              <a:t> </a:t>
            </a:r>
            <a:r>
              <a:rPr sz="3500" spc="-80">
                <a:latin typeface="Arial"/>
                <a:cs typeface="Arial"/>
              </a:rPr>
              <a:t>Team</a:t>
            </a:r>
            <a:r>
              <a:rPr sz="3500" spc="-160" dirty="0">
                <a:latin typeface="Arial"/>
                <a:cs typeface="Arial"/>
              </a:rPr>
              <a:t> </a:t>
            </a:r>
            <a:r>
              <a:rPr sz="3500" spc="-25">
                <a:latin typeface="Arial"/>
                <a:cs typeface="Arial"/>
              </a:rPr>
              <a:t>at </a:t>
            </a:r>
            <a:r>
              <a:rPr sz="35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  <a:hlinkClick r:id="rId2"/>
              </a:rPr>
              <a:t>feedback@mpi.org</a:t>
            </a:r>
            <a:r>
              <a:rPr sz="3500" spc="-9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to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request</a:t>
            </a:r>
            <a:r>
              <a:rPr sz="3500" spc="-8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the</a:t>
            </a:r>
            <a:r>
              <a:rPr sz="3500" spc="-90" dirty="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tailored </a:t>
            </a:r>
            <a:r>
              <a:rPr sz="3500">
                <a:latin typeface="Arial"/>
                <a:cs typeface="Arial"/>
              </a:rPr>
              <a:t>discount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code</a:t>
            </a:r>
            <a:r>
              <a:rPr sz="3500" spc="-80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to</a:t>
            </a:r>
            <a:r>
              <a:rPr sz="3500" spc="-75" dirty="0">
                <a:latin typeface="Arial"/>
                <a:cs typeface="Arial"/>
              </a:rPr>
              <a:t> </a:t>
            </a:r>
            <a:r>
              <a:rPr sz="3500">
                <a:latin typeface="Arial"/>
                <a:cs typeface="Arial"/>
              </a:rPr>
              <a:t>offer</a:t>
            </a:r>
            <a:r>
              <a:rPr sz="3500" spc="-55" dirty="0">
                <a:latin typeface="Arial"/>
                <a:cs typeface="Arial"/>
              </a:rPr>
              <a:t> </a:t>
            </a:r>
            <a:r>
              <a:rPr sz="3500" spc="-10">
                <a:latin typeface="Arial"/>
                <a:cs typeface="Arial"/>
              </a:rPr>
              <a:t>prospects.</a:t>
            </a:r>
            <a:endParaRPr sz="35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420486" y="3195372"/>
            <a:ext cx="5118100" cy="4170045"/>
            <a:chOff x="1420486" y="3195372"/>
            <a:chExt cx="5118100" cy="4170045"/>
          </a:xfrm>
        </p:grpSpPr>
        <p:sp>
          <p:nvSpPr>
            <p:cNvPr id="5" name="object 5"/>
            <p:cNvSpPr/>
            <p:nvPr/>
          </p:nvSpPr>
          <p:spPr>
            <a:xfrm>
              <a:off x="1452510" y="6284677"/>
              <a:ext cx="765810" cy="1049020"/>
            </a:xfrm>
            <a:custGeom>
              <a:avLst/>
              <a:gdLst/>
              <a:ahLst/>
              <a:cxnLst/>
              <a:rect l="l" t="t" r="r" b="b"/>
              <a:pathLst>
                <a:path w="765810" h="1049020">
                  <a:moveTo>
                    <a:pt x="176800" y="0"/>
                  </a:moveTo>
                  <a:lnTo>
                    <a:pt x="134600" y="7195"/>
                  </a:lnTo>
                  <a:lnTo>
                    <a:pt x="94529" y="24148"/>
                  </a:lnTo>
                  <a:lnTo>
                    <a:pt x="59722" y="50147"/>
                  </a:lnTo>
                  <a:lnTo>
                    <a:pt x="32418" y="82987"/>
                  </a:lnTo>
                  <a:lnTo>
                    <a:pt x="13064" y="120873"/>
                  </a:lnTo>
                  <a:lnTo>
                    <a:pt x="2108" y="162012"/>
                  </a:lnTo>
                  <a:lnTo>
                    <a:pt x="0" y="204609"/>
                  </a:lnTo>
                  <a:lnTo>
                    <a:pt x="7185" y="246869"/>
                  </a:lnTo>
                  <a:lnTo>
                    <a:pt x="24112" y="286998"/>
                  </a:lnTo>
                  <a:lnTo>
                    <a:pt x="408219" y="953739"/>
                  </a:lnTo>
                  <a:lnTo>
                    <a:pt x="434180" y="988597"/>
                  </a:lnTo>
                  <a:lnTo>
                    <a:pt x="466971" y="1015942"/>
                  </a:lnTo>
                  <a:lnTo>
                    <a:pt x="504801" y="1035325"/>
                  </a:lnTo>
                  <a:lnTo>
                    <a:pt x="545879" y="1046296"/>
                  </a:lnTo>
                  <a:lnTo>
                    <a:pt x="588413" y="1048408"/>
                  </a:lnTo>
                  <a:lnTo>
                    <a:pt x="630610" y="1041212"/>
                  </a:lnTo>
                  <a:lnTo>
                    <a:pt x="670680" y="1024260"/>
                  </a:lnTo>
                  <a:lnTo>
                    <a:pt x="705487" y="998261"/>
                  </a:lnTo>
                  <a:lnTo>
                    <a:pt x="732791" y="965421"/>
                  </a:lnTo>
                  <a:lnTo>
                    <a:pt x="752145" y="927534"/>
                  </a:lnTo>
                  <a:lnTo>
                    <a:pt x="763101" y="886396"/>
                  </a:lnTo>
                  <a:lnTo>
                    <a:pt x="765209" y="843799"/>
                  </a:lnTo>
                  <a:lnTo>
                    <a:pt x="758024" y="801539"/>
                  </a:lnTo>
                  <a:lnTo>
                    <a:pt x="741097" y="761410"/>
                  </a:lnTo>
                  <a:lnTo>
                    <a:pt x="357007" y="94669"/>
                  </a:lnTo>
                  <a:lnTo>
                    <a:pt x="331046" y="59810"/>
                  </a:lnTo>
                  <a:lnTo>
                    <a:pt x="298252" y="32466"/>
                  </a:lnTo>
                  <a:lnTo>
                    <a:pt x="260418" y="13083"/>
                  </a:lnTo>
                  <a:lnTo>
                    <a:pt x="219337" y="2112"/>
                  </a:lnTo>
                  <a:lnTo>
                    <a:pt x="1768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2510" y="6284677"/>
              <a:ext cx="765810" cy="1049020"/>
            </a:xfrm>
            <a:custGeom>
              <a:avLst/>
              <a:gdLst/>
              <a:ahLst/>
              <a:cxnLst/>
              <a:rect l="l" t="t" r="r" b="b"/>
              <a:pathLst>
                <a:path w="765810" h="1049020">
                  <a:moveTo>
                    <a:pt x="357007" y="94669"/>
                  </a:moveTo>
                  <a:lnTo>
                    <a:pt x="331046" y="59810"/>
                  </a:lnTo>
                  <a:lnTo>
                    <a:pt x="298252" y="32466"/>
                  </a:lnTo>
                  <a:lnTo>
                    <a:pt x="260418" y="13083"/>
                  </a:lnTo>
                  <a:lnTo>
                    <a:pt x="219337" y="2112"/>
                  </a:lnTo>
                  <a:lnTo>
                    <a:pt x="176800" y="0"/>
                  </a:lnTo>
                  <a:lnTo>
                    <a:pt x="134600" y="7195"/>
                  </a:lnTo>
                  <a:lnTo>
                    <a:pt x="94529" y="24148"/>
                  </a:lnTo>
                  <a:lnTo>
                    <a:pt x="59722" y="50147"/>
                  </a:lnTo>
                  <a:lnTo>
                    <a:pt x="32418" y="82987"/>
                  </a:lnTo>
                  <a:lnTo>
                    <a:pt x="13064" y="120873"/>
                  </a:lnTo>
                  <a:lnTo>
                    <a:pt x="2108" y="162012"/>
                  </a:lnTo>
                  <a:lnTo>
                    <a:pt x="0" y="204609"/>
                  </a:lnTo>
                  <a:lnTo>
                    <a:pt x="7185" y="246869"/>
                  </a:lnTo>
                  <a:lnTo>
                    <a:pt x="24112" y="286998"/>
                  </a:lnTo>
                  <a:lnTo>
                    <a:pt x="408219" y="953739"/>
                  </a:lnTo>
                  <a:lnTo>
                    <a:pt x="434180" y="988597"/>
                  </a:lnTo>
                  <a:lnTo>
                    <a:pt x="466971" y="1015942"/>
                  </a:lnTo>
                  <a:lnTo>
                    <a:pt x="504801" y="1035325"/>
                  </a:lnTo>
                  <a:lnTo>
                    <a:pt x="545879" y="1046296"/>
                  </a:lnTo>
                  <a:lnTo>
                    <a:pt x="588413" y="1048408"/>
                  </a:lnTo>
                  <a:lnTo>
                    <a:pt x="630610" y="1041212"/>
                  </a:lnTo>
                  <a:lnTo>
                    <a:pt x="670680" y="1024260"/>
                  </a:lnTo>
                  <a:lnTo>
                    <a:pt x="705487" y="998261"/>
                  </a:lnTo>
                  <a:lnTo>
                    <a:pt x="732791" y="965421"/>
                  </a:lnTo>
                  <a:lnTo>
                    <a:pt x="752145" y="927534"/>
                  </a:lnTo>
                  <a:lnTo>
                    <a:pt x="763101" y="886396"/>
                  </a:lnTo>
                  <a:lnTo>
                    <a:pt x="765209" y="843799"/>
                  </a:lnTo>
                  <a:lnTo>
                    <a:pt x="758024" y="801539"/>
                  </a:lnTo>
                  <a:lnTo>
                    <a:pt x="741097" y="761410"/>
                  </a:lnTo>
                  <a:lnTo>
                    <a:pt x="357007" y="94669"/>
                  </a:lnTo>
                  <a:close/>
                </a:path>
              </a:pathLst>
            </a:custGeom>
            <a:ln w="64047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37547" y="3227405"/>
              <a:ext cx="4568825" cy="4069079"/>
            </a:xfrm>
            <a:custGeom>
              <a:avLst/>
              <a:gdLst/>
              <a:ahLst/>
              <a:cxnLst/>
              <a:rect l="l" t="t" r="r" b="b"/>
              <a:pathLst>
                <a:path w="4568825" h="4069079">
                  <a:moveTo>
                    <a:pt x="1657453" y="3651996"/>
                  </a:moveTo>
                  <a:lnTo>
                    <a:pt x="1305904" y="3651996"/>
                  </a:lnTo>
                  <a:lnTo>
                    <a:pt x="1632380" y="4004600"/>
                  </a:lnTo>
                  <a:lnTo>
                    <a:pt x="1674090" y="4037957"/>
                  </a:lnTo>
                  <a:lnTo>
                    <a:pt x="1721201" y="4059894"/>
                  </a:lnTo>
                  <a:lnTo>
                    <a:pt x="1771913" y="4068609"/>
                  </a:lnTo>
                  <a:lnTo>
                    <a:pt x="1824425" y="4062298"/>
                  </a:lnTo>
                  <a:lnTo>
                    <a:pt x="2746091" y="3799449"/>
                  </a:lnTo>
                  <a:lnTo>
                    <a:pt x="1792417" y="3799449"/>
                  </a:lnTo>
                  <a:lnTo>
                    <a:pt x="1657453" y="3651996"/>
                  </a:lnTo>
                  <a:close/>
                </a:path>
                <a:path w="4568825" h="4069079">
                  <a:moveTo>
                    <a:pt x="3000917" y="0"/>
                  </a:moveTo>
                  <a:lnTo>
                    <a:pt x="2957540" y="9949"/>
                  </a:lnTo>
                  <a:lnTo>
                    <a:pt x="2919080" y="36209"/>
                  </a:lnTo>
                  <a:lnTo>
                    <a:pt x="0" y="2857036"/>
                  </a:lnTo>
                  <a:lnTo>
                    <a:pt x="576134" y="3857147"/>
                  </a:lnTo>
                  <a:lnTo>
                    <a:pt x="1305904" y="3651996"/>
                  </a:lnTo>
                  <a:lnTo>
                    <a:pt x="1657453" y="3651996"/>
                  </a:lnTo>
                  <a:lnTo>
                    <a:pt x="1581168" y="3568654"/>
                  </a:lnTo>
                  <a:lnTo>
                    <a:pt x="2739838" y="3235283"/>
                  </a:lnTo>
                  <a:lnTo>
                    <a:pt x="3001780" y="3235283"/>
                  </a:lnTo>
                  <a:lnTo>
                    <a:pt x="3015102" y="3164763"/>
                  </a:lnTo>
                  <a:lnTo>
                    <a:pt x="4481044" y="2748049"/>
                  </a:lnTo>
                  <a:lnTo>
                    <a:pt x="4522167" y="2721841"/>
                  </a:lnTo>
                  <a:lnTo>
                    <a:pt x="4551921" y="2684555"/>
                  </a:lnTo>
                  <a:lnTo>
                    <a:pt x="4568156" y="2640499"/>
                  </a:lnTo>
                  <a:lnTo>
                    <a:pt x="4568719" y="2593981"/>
                  </a:lnTo>
                  <a:lnTo>
                    <a:pt x="4551460" y="2549309"/>
                  </a:lnTo>
                  <a:lnTo>
                    <a:pt x="3117526" y="61853"/>
                  </a:lnTo>
                  <a:lnTo>
                    <a:pt x="3085211" y="26567"/>
                  </a:lnTo>
                  <a:lnTo>
                    <a:pt x="3044908" y="5744"/>
                  </a:lnTo>
                  <a:lnTo>
                    <a:pt x="3000917" y="0"/>
                  </a:lnTo>
                  <a:close/>
                </a:path>
                <a:path w="4568825" h="4069079">
                  <a:moveTo>
                    <a:pt x="3001780" y="3235283"/>
                  </a:moveTo>
                  <a:lnTo>
                    <a:pt x="2739838" y="3235283"/>
                  </a:lnTo>
                  <a:lnTo>
                    <a:pt x="2682225" y="3543010"/>
                  </a:lnTo>
                  <a:lnTo>
                    <a:pt x="1792417" y="3799449"/>
                  </a:lnTo>
                  <a:lnTo>
                    <a:pt x="2746091" y="3799449"/>
                  </a:lnTo>
                  <a:lnTo>
                    <a:pt x="2791050" y="3786627"/>
                  </a:lnTo>
                  <a:lnTo>
                    <a:pt x="2801653" y="3781818"/>
                  </a:lnTo>
                  <a:lnTo>
                    <a:pt x="2825258" y="3772202"/>
                  </a:lnTo>
                  <a:lnTo>
                    <a:pt x="2867868" y="3743753"/>
                  </a:lnTo>
                  <a:lnTo>
                    <a:pt x="2895074" y="3712901"/>
                  </a:lnTo>
                  <a:lnTo>
                    <a:pt x="2915079" y="3677240"/>
                  </a:lnTo>
                  <a:lnTo>
                    <a:pt x="2925481" y="3639174"/>
                  </a:lnTo>
                  <a:lnTo>
                    <a:pt x="3001780" y="3235283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37547" y="3227405"/>
              <a:ext cx="4568825" cy="4069079"/>
            </a:xfrm>
            <a:custGeom>
              <a:avLst/>
              <a:gdLst/>
              <a:ahLst/>
              <a:cxnLst/>
              <a:rect l="l" t="t" r="r" b="b"/>
              <a:pathLst>
                <a:path w="4568825" h="4069079">
                  <a:moveTo>
                    <a:pt x="2682225" y="3543010"/>
                  </a:moveTo>
                  <a:lnTo>
                    <a:pt x="1792417" y="3799449"/>
                  </a:lnTo>
                  <a:lnTo>
                    <a:pt x="1581168" y="3568654"/>
                  </a:lnTo>
                  <a:lnTo>
                    <a:pt x="2739838" y="3235283"/>
                  </a:lnTo>
                  <a:lnTo>
                    <a:pt x="2682225" y="3543010"/>
                  </a:lnTo>
                  <a:close/>
                </a:path>
                <a:path w="4568825" h="4069079">
                  <a:moveTo>
                    <a:pt x="4551460" y="2549309"/>
                  </a:moveTo>
                  <a:lnTo>
                    <a:pt x="4122560" y="1805637"/>
                  </a:lnTo>
                  <a:lnTo>
                    <a:pt x="3546426" y="805525"/>
                  </a:lnTo>
                  <a:lnTo>
                    <a:pt x="3117526" y="61853"/>
                  </a:lnTo>
                  <a:lnTo>
                    <a:pt x="3085211" y="26567"/>
                  </a:lnTo>
                  <a:lnTo>
                    <a:pt x="3044908" y="5744"/>
                  </a:lnTo>
                  <a:lnTo>
                    <a:pt x="3000916" y="0"/>
                  </a:lnTo>
                  <a:lnTo>
                    <a:pt x="2957540" y="9949"/>
                  </a:lnTo>
                  <a:lnTo>
                    <a:pt x="2919080" y="36209"/>
                  </a:lnTo>
                  <a:lnTo>
                    <a:pt x="0" y="2857036"/>
                  </a:lnTo>
                  <a:lnTo>
                    <a:pt x="576134" y="3857147"/>
                  </a:lnTo>
                  <a:lnTo>
                    <a:pt x="1305904" y="3651996"/>
                  </a:lnTo>
                  <a:lnTo>
                    <a:pt x="1632380" y="4004600"/>
                  </a:lnTo>
                  <a:lnTo>
                    <a:pt x="1674090" y="4037957"/>
                  </a:lnTo>
                  <a:lnTo>
                    <a:pt x="1721201" y="4059894"/>
                  </a:lnTo>
                  <a:lnTo>
                    <a:pt x="1771912" y="4068609"/>
                  </a:lnTo>
                  <a:lnTo>
                    <a:pt x="1824425" y="4062298"/>
                  </a:lnTo>
                  <a:lnTo>
                    <a:pt x="2791050" y="3786627"/>
                  </a:lnTo>
                  <a:lnTo>
                    <a:pt x="2801652" y="3781818"/>
                  </a:lnTo>
                  <a:lnTo>
                    <a:pt x="2813455" y="3777010"/>
                  </a:lnTo>
                  <a:lnTo>
                    <a:pt x="2867868" y="3743753"/>
                  </a:lnTo>
                  <a:lnTo>
                    <a:pt x="2895074" y="3712900"/>
                  </a:lnTo>
                  <a:lnTo>
                    <a:pt x="2915079" y="3677239"/>
                  </a:lnTo>
                  <a:lnTo>
                    <a:pt x="2925481" y="3639174"/>
                  </a:lnTo>
                  <a:lnTo>
                    <a:pt x="3015102" y="3164762"/>
                  </a:lnTo>
                  <a:lnTo>
                    <a:pt x="4481044" y="2748049"/>
                  </a:lnTo>
                  <a:lnTo>
                    <a:pt x="4522167" y="2721841"/>
                  </a:lnTo>
                  <a:lnTo>
                    <a:pt x="4551921" y="2684555"/>
                  </a:lnTo>
                  <a:lnTo>
                    <a:pt x="4568155" y="2640499"/>
                  </a:lnTo>
                  <a:lnTo>
                    <a:pt x="4568719" y="2593981"/>
                  </a:lnTo>
                  <a:lnTo>
                    <a:pt x="4551460" y="2549309"/>
                  </a:lnTo>
                  <a:close/>
                </a:path>
              </a:pathLst>
            </a:custGeom>
            <a:ln w="64062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5857" y="4108632"/>
            <a:ext cx="14935924" cy="2078839"/>
          </a:xfrm>
          <a:prstGeom prst="rect">
            <a:avLst/>
          </a:prstGeom>
        </p:spPr>
        <p:txBody>
          <a:bodyPr vert="horz" wrap="square" lIns="0" tIns="172720" rIns="0" bIns="0" rtlCol="0" anchor="t">
            <a:spAutoFit/>
          </a:bodyPr>
          <a:lstStyle/>
          <a:p>
            <a:pPr marL="12700" marR="5080" algn="ctr">
              <a:lnSpc>
                <a:spcPts val="7430"/>
              </a:lnSpc>
              <a:spcBef>
                <a:spcPts val="1360"/>
              </a:spcBef>
            </a:pP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Chapter</a:t>
            </a:r>
            <a:r>
              <a:rPr sz="7200" spc="-1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7200" dirty="0">
                <a:solidFill>
                  <a:srgbClr val="000000"/>
                </a:solidFill>
                <a:latin typeface="Calibri"/>
                <a:cs typeface="Calibri"/>
              </a:rPr>
              <a:t>Leaders </a:t>
            </a:r>
            <a:r>
              <a:rPr lang="en-US" sz="7200">
                <a:solidFill>
                  <a:srgbClr val="000000"/>
                </a:solidFill>
                <a:latin typeface="Calibri"/>
                <a:cs typeface="Calibri"/>
              </a:rPr>
              <a:t>Resource </a:t>
            </a:r>
            <a:r>
              <a:rPr sz="7200" spc="-20" dirty="0">
                <a:solidFill>
                  <a:srgbClr val="000000"/>
                </a:solidFill>
                <a:latin typeface="Calibri"/>
                <a:cs typeface="Calibri"/>
              </a:rPr>
              <a:t>Page </a:t>
            </a:r>
            <a:r>
              <a:rPr sz="7200" dirty="0">
                <a:solidFill>
                  <a:srgbClr val="000000"/>
                </a:solidFill>
                <a:latin typeface="Calibri"/>
                <a:cs typeface="Calibri"/>
              </a:rPr>
              <a:t>(CLRP)</a:t>
            </a:r>
            <a:r>
              <a:rPr sz="720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 dirty="0">
                <a:solidFill>
                  <a:srgbClr val="000000"/>
                </a:solidFill>
                <a:latin typeface="Calibri"/>
                <a:cs typeface="Calibri"/>
              </a:rPr>
              <a:t>Overview</a:t>
            </a:r>
            <a:endParaRPr lang="en-US" sz="72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0174" rIns="0" bIns="0" rtlCol="0">
            <a:spAutoFit/>
          </a:bodyPr>
          <a:lstStyle/>
          <a:p>
            <a:pPr marL="1051560">
              <a:lnSpc>
                <a:spcPct val="100000"/>
              </a:lnSpc>
              <a:spcBef>
                <a:spcPts val="105"/>
              </a:spcBef>
            </a:pPr>
            <a:r>
              <a:rPr sz="4800"/>
              <a:t>CHAPTER</a:t>
            </a:r>
            <a:r>
              <a:rPr sz="4800" spc="-105"/>
              <a:t> </a:t>
            </a:r>
            <a:r>
              <a:rPr sz="4800"/>
              <a:t>LEADER</a:t>
            </a:r>
            <a:r>
              <a:rPr sz="4800" spc="-114"/>
              <a:t> </a:t>
            </a:r>
            <a:r>
              <a:rPr sz="4800"/>
              <a:t>RESOURCE</a:t>
            </a:r>
            <a:r>
              <a:rPr sz="4800" spc="-150"/>
              <a:t> </a:t>
            </a:r>
            <a:r>
              <a:rPr sz="4800"/>
              <a:t>PAGE</a:t>
            </a:r>
            <a:r>
              <a:rPr sz="4800" spc="-65"/>
              <a:t> </a:t>
            </a:r>
            <a:r>
              <a:rPr sz="4800" spc="-10"/>
              <a:t>(CLRP)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46137" y="2745676"/>
            <a:ext cx="7238365" cy="6123305"/>
          </a:xfrm>
          <a:prstGeom prst="rect">
            <a:avLst/>
          </a:prstGeom>
        </p:spPr>
        <p:txBody>
          <a:bodyPr vert="horz" wrap="square" lIns="0" tIns="7620" rIns="0" bIns="0" rtlCol="0" anchor="t">
            <a:spAutoFit/>
          </a:bodyPr>
          <a:lstStyle/>
          <a:p>
            <a:pPr marL="12700" marR="76835">
              <a:lnSpc>
                <a:spcPct val="101400"/>
              </a:lnSpc>
              <a:spcBef>
                <a:spcPts val="60"/>
              </a:spcBef>
            </a:pPr>
            <a:r>
              <a:rPr sz="3950" dirty="0">
                <a:latin typeface="Calibri"/>
                <a:cs typeface="Calibri"/>
              </a:rPr>
              <a:t>The</a:t>
            </a:r>
            <a:r>
              <a:rPr sz="3950" spc="3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Chapter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Leader</a:t>
            </a:r>
            <a:r>
              <a:rPr sz="3950" spc="-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Resource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spc="-20" dirty="0">
                <a:latin typeface="Calibri"/>
                <a:cs typeface="Calibri"/>
              </a:rPr>
              <a:t>Page </a:t>
            </a:r>
            <a:r>
              <a:rPr sz="3950" dirty="0">
                <a:latin typeface="Calibri"/>
                <a:cs typeface="Calibri"/>
              </a:rPr>
              <a:t>(CLRP)</a:t>
            </a:r>
            <a:r>
              <a:rPr sz="3950" spc="-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is</a:t>
            </a:r>
            <a:r>
              <a:rPr sz="3950" spc="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located</a:t>
            </a:r>
            <a:r>
              <a:rPr sz="3950" spc="1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within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MPI.org </a:t>
            </a:r>
            <a:r>
              <a:rPr sz="3950" dirty="0">
                <a:latin typeface="Calibri"/>
                <a:cs typeface="Calibri"/>
              </a:rPr>
              <a:t>and</a:t>
            </a:r>
            <a:r>
              <a:rPr sz="3950" spc="2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is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only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accessible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 dirty="0">
                <a:latin typeface="Calibri"/>
                <a:cs typeface="Calibri"/>
              </a:rPr>
              <a:t>by</a:t>
            </a:r>
            <a:r>
              <a:rPr sz="3950" spc="30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current </a:t>
            </a:r>
            <a:r>
              <a:rPr lang="en-US" sz="3950">
                <a:latin typeface="Calibri"/>
                <a:cs typeface="Calibri"/>
              </a:rPr>
              <a:t>Chapter/Club</a:t>
            </a:r>
            <a:r>
              <a:rPr sz="3950">
                <a:latin typeface="Calibri"/>
                <a:cs typeface="Calibri"/>
              </a:rPr>
              <a:t> board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 spc="-10" dirty="0">
                <a:latin typeface="Calibri"/>
                <a:cs typeface="Calibri"/>
              </a:rPr>
              <a:t>members.</a:t>
            </a:r>
            <a:endParaRPr sz="3950" dirty="0">
              <a:latin typeface="Calibri"/>
              <a:cs typeface="Calibri"/>
            </a:endParaRPr>
          </a:p>
          <a:p>
            <a:pPr marL="12700" marR="5080">
              <a:lnSpc>
                <a:spcPct val="101400"/>
              </a:lnSpc>
              <a:spcBef>
                <a:spcPts val="4805"/>
              </a:spcBef>
            </a:pPr>
            <a:r>
              <a:rPr sz="3950">
                <a:latin typeface="Calibri"/>
                <a:cs typeface="Calibri"/>
              </a:rPr>
              <a:t>Here</a:t>
            </a:r>
            <a:r>
              <a:rPr sz="3950" spc="-4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you</a:t>
            </a:r>
            <a:r>
              <a:rPr sz="3950" spc="2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will</a:t>
            </a:r>
            <a:r>
              <a:rPr sz="3950" spc="5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find</a:t>
            </a:r>
            <a:r>
              <a:rPr sz="3950" spc="10" dirty="0">
                <a:latin typeface="Calibri"/>
                <a:cs typeface="Calibri"/>
              </a:rPr>
              <a:t> </a:t>
            </a:r>
            <a:r>
              <a:rPr sz="3950" spc="-10">
                <a:latin typeface="Calibri"/>
                <a:cs typeface="Calibri"/>
              </a:rPr>
              <a:t>resources, </a:t>
            </a:r>
            <a:r>
              <a:rPr sz="3950">
                <a:latin typeface="Calibri"/>
                <a:cs typeface="Calibri"/>
              </a:rPr>
              <a:t>requirements,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and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templates</a:t>
            </a:r>
            <a:r>
              <a:rPr sz="3950" spc="-15" dirty="0">
                <a:latin typeface="Calibri"/>
                <a:cs typeface="Calibri"/>
              </a:rPr>
              <a:t> </a:t>
            </a:r>
            <a:r>
              <a:rPr sz="3950" spc="-25">
                <a:latin typeface="Calibri"/>
                <a:cs typeface="Calibri"/>
              </a:rPr>
              <a:t>for </a:t>
            </a:r>
            <a:r>
              <a:rPr sz="3950">
                <a:latin typeface="Calibri"/>
                <a:cs typeface="Calibri"/>
              </a:rPr>
              <a:t>the</a:t>
            </a:r>
            <a:r>
              <a:rPr sz="3950" spc="-3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various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roles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within</a:t>
            </a:r>
            <a:r>
              <a:rPr sz="3950" spc="2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your</a:t>
            </a:r>
            <a:r>
              <a:rPr sz="3950" spc="-20" dirty="0">
                <a:latin typeface="Calibri"/>
                <a:cs typeface="Calibri"/>
              </a:rPr>
              <a:t> </a:t>
            </a:r>
            <a:r>
              <a:rPr sz="3950" spc="-10">
                <a:latin typeface="Calibri"/>
                <a:cs typeface="Calibri"/>
              </a:rPr>
              <a:t>board </a:t>
            </a:r>
            <a:r>
              <a:rPr sz="3950">
                <a:latin typeface="Calibri"/>
                <a:cs typeface="Calibri"/>
              </a:rPr>
              <a:t>as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well</a:t>
            </a:r>
            <a:r>
              <a:rPr sz="3950" spc="1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as</a:t>
            </a:r>
            <a:r>
              <a:rPr sz="3950" spc="40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important</a:t>
            </a:r>
            <a:r>
              <a:rPr sz="3950" spc="35" dirty="0">
                <a:latin typeface="Calibri"/>
                <a:cs typeface="Calibri"/>
              </a:rPr>
              <a:t> </a:t>
            </a:r>
            <a:r>
              <a:rPr sz="3950">
                <a:latin typeface="Calibri"/>
                <a:cs typeface="Calibri"/>
              </a:rPr>
              <a:t>updates</a:t>
            </a:r>
            <a:r>
              <a:rPr sz="3950" spc="-35" dirty="0">
                <a:latin typeface="Calibri"/>
                <a:cs typeface="Calibri"/>
              </a:rPr>
              <a:t> </a:t>
            </a:r>
            <a:r>
              <a:rPr sz="3950" spc="-20">
                <a:latin typeface="Calibri"/>
                <a:cs typeface="Calibri"/>
              </a:rPr>
              <a:t>from </a:t>
            </a:r>
            <a:r>
              <a:rPr sz="3950">
                <a:latin typeface="Calibri"/>
                <a:cs typeface="Calibri"/>
              </a:rPr>
              <a:t>MPI</a:t>
            </a:r>
            <a:r>
              <a:rPr sz="3950" spc="55" dirty="0">
                <a:latin typeface="Calibri"/>
                <a:cs typeface="Calibri"/>
              </a:rPr>
              <a:t> </a:t>
            </a:r>
            <a:r>
              <a:rPr sz="3950" spc="-10">
                <a:latin typeface="Calibri"/>
                <a:cs typeface="Calibri"/>
              </a:rPr>
              <a:t>Global.</a:t>
            </a:r>
            <a:endParaRPr sz="395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29675" y="3343275"/>
            <a:ext cx="8905875" cy="36004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5790" rIns="0" bIns="0" rtlCol="0">
            <a:spAutoFit/>
          </a:bodyPr>
          <a:lstStyle/>
          <a:p>
            <a:pPr marL="1113155">
              <a:lnSpc>
                <a:spcPct val="100000"/>
              </a:lnSpc>
              <a:spcBef>
                <a:spcPts val="105"/>
              </a:spcBef>
            </a:pPr>
            <a:r>
              <a:rPr sz="4800"/>
              <a:t>CHAPTER</a:t>
            </a:r>
            <a:r>
              <a:rPr sz="4800" spc="-25"/>
              <a:t> </a:t>
            </a:r>
            <a:r>
              <a:rPr sz="4800"/>
              <a:t>LEADER</a:t>
            </a:r>
            <a:r>
              <a:rPr sz="4800" spc="70"/>
              <a:t> </a:t>
            </a:r>
            <a:r>
              <a:rPr sz="4800"/>
              <a:t>RESOURCE</a:t>
            </a:r>
            <a:r>
              <a:rPr sz="4800" spc="-45"/>
              <a:t> </a:t>
            </a:r>
            <a:r>
              <a:rPr sz="4800"/>
              <a:t>PAGE</a:t>
            </a:r>
            <a:r>
              <a:rPr sz="4800" spc="-45"/>
              <a:t> </a:t>
            </a:r>
            <a:r>
              <a:rPr sz="4800" spc="-10"/>
              <a:t>(CLRP)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72782" y="2645054"/>
            <a:ext cx="8840470" cy="5806973"/>
          </a:xfrm>
          <a:prstGeom prst="rect">
            <a:avLst/>
          </a:prstGeom>
        </p:spPr>
        <p:txBody>
          <a:bodyPr vert="horz" wrap="square" lIns="0" tIns="227329" rIns="0" bIns="0" rtlCol="0" anchor="t">
            <a:spAutoFit/>
          </a:bodyPr>
          <a:lstStyle/>
          <a:p>
            <a:pPr marL="627380" indent="-614680">
              <a:lnSpc>
                <a:spcPct val="100000"/>
              </a:lnSpc>
              <a:spcBef>
                <a:spcPts val="1789"/>
              </a:spcBef>
              <a:buChar char="•"/>
              <a:tabLst>
                <a:tab pos="627380" algn="l"/>
              </a:tabLst>
            </a:pPr>
            <a:r>
              <a:rPr sz="3600">
                <a:latin typeface="Arial"/>
                <a:cs typeface="Arial"/>
              </a:rPr>
              <a:t>Go</a:t>
            </a:r>
            <a:r>
              <a:rPr sz="3600" spc="-17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to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mpi.org</a:t>
            </a:r>
            <a:r>
              <a:rPr sz="3600" spc="5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and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log</a:t>
            </a:r>
            <a:r>
              <a:rPr sz="3600" spc="45" dirty="0">
                <a:latin typeface="Arial"/>
                <a:cs typeface="Arial"/>
              </a:rPr>
              <a:t> </a:t>
            </a:r>
            <a:r>
              <a:rPr sz="3600" spc="-25">
                <a:latin typeface="Arial"/>
                <a:cs typeface="Arial"/>
              </a:rPr>
              <a:t>in.</a:t>
            </a:r>
            <a:endParaRPr sz="3600">
              <a:latin typeface="Arial"/>
              <a:cs typeface="Arial"/>
            </a:endParaRPr>
          </a:p>
          <a:p>
            <a:pPr marL="627380" marR="1398270" indent="-615315">
              <a:lnSpc>
                <a:spcPts val="4280"/>
              </a:lnSpc>
              <a:spcBef>
                <a:spcPts val="1865"/>
              </a:spcBef>
              <a:buChar char="•"/>
              <a:tabLst>
                <a:tab pos="627380" algn="l"/>
              </a:tabLst>
            </a:pPr>
            <a:r>
              <a:rPr sz="3600" dirty="0">
                <a:latin typeface="Arial"/>
                <a:cs typeface="Arial"/>
              </a:rPr>
              <a:t>Click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your</a:t>
            </a:r>
            <a:r>
              <a:rPr sz="3600" spc="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name</a:t>
            </a:r>
            <a:r>
              <a:rPr sz="3600" spc="-1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at</a:t>
            </a:r>
            <a:r>
              <a:rPr sz="3600" spc="-1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1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top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right,</a:t>
            </a:r>
            <a:r>
              <a:rPr sz="3600" spc="-110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and </a:t>
            </a:r>
            <a:r>
              <a:rPr sz="3600" dirty="0">
                <a:latin typeface="Arial"/>
                <a:cs typeface="Arial"/>
              </a:rPr>
              <a:t>select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“Chapter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Leader</a:t>
            </a:r>
            <a:r>
              <a:rPr sz="3600" spc="11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Resources</a:t>
            </a:r>
            <a:r>
              <a:rPr lang="it-IT" sz="3600" spc="-10" dirty="0">
                <a:latin typeface="Arial"/>
                <a:cs typeface="Arial"/>
              </a:rPr>
              <a:t>”.</a:t>
            </a:r>
            <a:endParaRPr sz="3600" dirty="0">
              <a:latin typeface="Arial"/>
              <a:cs typeface="Arial"/>
            </a:endParaRPr>
          </a:p>
          <a:p>
            <a:pPr marL="627380" marR="5080" indent="-615315">
              <a:lnSpc>
                <a:spcPct val="98500"/>
              </a:lnSpc>
              <a:spcBef>
                <a:spcPts val="1310"/>
              </a:spcBef>
              <a:buChar char="•"/>
              <a:tabLst>
                <a:tab pos="627380" algn="l"/>
              </a:tabLst>
            </a:pPr>
            <a:r>
              <a:rPr lang="it-IT" sz="3600" dirty="0">
                <a:latin typeface="Arial"/>
                <a:cs typeface="Arial"/>
              </a:rPr>
              <a:t>Scroll down for </a:t>
            </a:r>
            <a:r>
              <a:rPr lang="it-IT" sz="3600" dirty="0" err="1">
                <a:latin typeface="Arial"/>
                <a:cs typeface="Arial"/>
              </a:rPr>
              <a:t>buttons</a:t>
            </a:r>
            <a:r>
              <a:rPr sz="3600" spc="-1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run</a:t>
            </a:r>
            <a:r>
              <a:rPr sz="3600" spc="-215" dirty="0">
                <a:latin typeface="Arial"/>
                <a:cs typeface="Arial"/>
              </a:rPr>
              <a:t> </a:t>
            </a:r>
            <a:r>
              <a:rPr lang="it-IT" sz="3600" spc="-215" dirty="0">
                <a:latin typeface="Arial"/>
                <a:cs typeface="Arial"/>
              </a:rPr>
              <a:t>"</a:t>
            </a:r>
            <a:r>
              <a:rPr sz="3600" dirty="0">
                <a:latin typeface="Arial"/>
                <a:cs typeface="Arial"/>
              </a:rPr>
              <a:t>Membership</a:t>
            </a:r>
            <a:r>
              <a:rPr lang="it-IT" sz="3600" dirty="0">
                <a:latin typeface="Arial"/>
                <a:cs typeface="Arial"/>
              </a:rPr>
              <a:t>"</a:t>
            </a:r>
            <a:r>
              <a:rPr sz="3600" spc="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lang="it-IT" sz="3600" spc="-60" dirty="0">
                <a:latin typeface="Arial"/>
                <a:cs typeface="Arial"/>
              </a:rPr>
              <a:t>"</a:t>
            </a:r>
            <a:r>
              <a:rPr sz="3600" spc="-10" dirty="0">
                <a:latin typeface="Arial"/>
                <a:cs typeface="Arial"/>
              </a:rPr>
              <a:t>Chapter </a:t>
            </a:r>
            <a:r>
              <a:rPr sz="3600" dirty="0">
                <a:latin typeface="Arial"/>
                <a:cs typeface="Arial"/>
              </a:rPr>
              <a:t>Metrics</a:t>
            </a:r>
            <a:r>
              <a:rPr lang="it-IT" sz="3600" dirty="0">
                <a:latin typeface="Arial"/>
                <a:cs typeface="Arial"/>
              </a:rPr>
              <a:t>".</a:t>
            </a:r>
            <a:endParaRPr sz="3600" spc="-165" dirty="0">
              <a:latin typeface="Arial"/>
              <a:cs typeface="Arial"/>
            </a:endParaRPr>
          </a:p>
          <a:p>
            <a:pPr marL="627380" marR="755015" indent="-615315" algn="just">
              <a:lnSpc>
                <a:spcPct val="100800"/>
              </a:lnSpc>
              <a:spcBef>
                <a:spcPts val="1725"/>
              </a:spcBef>
              <a:buChar char="•"/>
            </a:pPr>
            <a:r>
              <a:rPr lang="it-IT" sz="3600" spc="-50">
                <a:latin typeface="Arial"/>
                <a:cs typeface="Arial"/>
              </a:rPr>
              <a:t>Membership TAB and </a:t>
            </a:r>
            <a:r>
              <a:rPr lang="it-IT" sz="3600" spc="10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content</a:t>
            </a:r>
            <a:r>
              <a:rPr sz="3600" spc="-14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areas</a:t>
            </a:r>
            <a:r>
              <a:rPr sz="3600" spc="2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are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below. </a:t>
            </a:r>
            <a:r>
              <a:rPr sz="3600">
                <a:latin typeface="Arial"/>
                <a:cs typeface="Arial"/>
              </a:rPr>
              <a:t>Select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library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and</a:t>
            </a:r>
            <a:r>
              <a:rPr sz="3600" spc="-12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download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what</a:t>
            </a:r>
            <a:r>
              <a:rPr sz="3600" spc="-165" dirty="0">
                <a:latin typeface="Arial"/>
                <a:cs typeface="Arial"/>
              </a:rPr>
              <a:t> </a:t>
            </a:r>
            <a:r>
              <a:rPr sz="3600" spc="-25">
                <a:latin typeface="Arial"/>
                <a:cs typeface="Arial"/>
              </a:rPr>
              <a:t>you </a:t>
            </a:r>
            <a:r>
              <a:rPr sz="3600" spc="-10">
                <a:latin typeface="Arial"/>
                <a:cs typeface="Arial"/>
              </a:rPr>
              <a:t>need.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12" name="Picture 6" descr="Immagine che contiene testo, schermata, persona, donna&#10;&#10;Il contenuto generato dall&amp;#39;IA potrebbe non essere corretto.">
            <a:extLst>
              <a:ext uri="{FF2B5EF4-FFF2-40B4-BE49-F238E27FC236}">
                <a16:creationId xmlns:a16="http://schemas.microsoft.com/office/drawing/2014/main" id="{4D370DD3-65B8-C388-1A37-B4A107C67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570750"/>
            <a:ext cx="8229600" cy="5593853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1549" y="609981"/>
            <a:ext cx="7960995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/>
              <a:t>CHAPTER</a:t>
            </a:r>
            <a:r>
              <a:rPr sz="5400" spc="-114"/>
              <a:t> </a:t>
            </a:r>
            <a:r>
              <a:rPr sz="5400" spc="-10"/>
              <a:t>DASHBOARD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314325" y="2239898"/>
            <a:ext cx="16983075" cy="7342505"/>
            <a:chOff x="314325" y="2239898"/>
            <a:chExt cx="16983075" cy="7342505"/>
          </a:xfrm>
        </p:grpSpPr>
        <p:sp>
          <p:nvSpPr>
            <p:cNvPr id="4" name="object 4"/>
            <p:cNvSpPr/>
            <p:nvPr/>
          </p:nvSpPr>
          <p:spPr>
            <a:xfrm>
              <a:off x="11025251" y="2252598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4325" y="2247899"/>
              <a:ext cx="11868150" cy="49625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76625" y="6705600"/>
              <a:ext cx="1200150" cy="19907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0925" y="6772275"/>
              <a:ext cx="981075" cy="18097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595751" y="6776973"/>
              <a:ext cx="981075" cy="1809750"/>
            </a:xfrm>
            <a:custGeom>
              <a:avLst/>
              <a:gdLst/>
              <a:ahLst/>
              <a:cxnLst/>
              <a:rect l="l" t="t" r="r" b="b"/>
              <a:pathLst>
                <a:path w="981075" h="1809750">
                  <a:moveTo>
                    <a:pt x="245110" y="1809750"/>
                  </a:moveTo>
                  <a:lnTo>
                    <a:pt x="245110" y="477393"/>
                  </a:lnTo>
                  <a:lnTo>
                    <a:pt x="0" y="477393"/>
                  </a:lnTo>
                  <a:lnTo>
                    <a:pt x="490347" y="0"/>
                  </a:lnTo>
                  <a:lnTo>
                    <a:pt x="981075" y="477393"/>
                  </a:lnTo>
                  <a:lnTo>
                    <a:pt x="735584" y="477393"/>
                  </a:lnTo>
                  <a:lnTo>
                    <a:pt x="735584" y="1809750"/>
                  </a:lnTo>
                  <a:lnTo>
                    <a:pt x="245110" y="1809750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1250" y="4533900"/>
              <a:ext cx="7296150" cy="50482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647928" y="6481762"/>
              <a:ext cx="927100" cy="186055"/>
            </a:xfrm>
            <a:custGeom>
              <a:avLst/>
              <a:gdLst/>
              <a:ahLst/>
              <a:cxnLst/>
              <a:rect l="l" t="t" r="r" b="b"/>
              <a:pathLst>
                <a:path w="927100" h="186054">
                  <a:moveTo>
                    <a:pt x="926642" y="0"/>
                  </a:moveTo>
                  <a:lnTo>
                    <a:pt x="0" y="0"/>
                  </a:lnTo>
                  <a:lnTo>
                    <a:pt x="0" y="185737"/>
                  </a:lnTo>
                  <a:lnTo>
                    <a:pt x="926642" y="185737"/>
                  </a:lnTo>
                  <a:lnTo>
                    <a:pt x="9266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/>
              <a:t>MEMBERSHIP</a:t>
            </a:r>
            <a:r>
              <a:rPr sz="5400" spc="-280"/>
              <a:t> </a:t>
            </a:r>
            <a:r>
              <a:rPr sz="5400" spc="-10"/>
              <a:t>REPORTS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333375" y="2239898"/>
            <a:ext cx="17469485" cy="6704330"/>
            <a:chOff x="333375" y="2239898"/>
            <a:chExt cx="17469485" cy="6704330"/>
          </a:xfrm>
        </p:grpSpPr>
        <p:sp>
          <p:nvSpPr>
            <p:cNvPr id="4" name="object 4"/>
            <p:cNvSpPr/>
            <p:nvPr/>
          </p:nvSpPr>
          <p:spPr>
            <a:xfrm>
              <a:off x="11025251" y="2252598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375" y="2400299"/>
              <a:ext cx="14754225" cy="50863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2450" y="6553200"/>
              <a:ext cx="1076325" cy="16097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7225" y="6619875"/>
              <a:ext cx="876300" cy="142875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8282051" y="6624573"/>
              <a:ext cx="876300" cy="1428750"/>
            </a:xfrm>
            <a:custGeom>
              <a:avLst/>
              <a:gdLst/>
              <a:ahLst/>
              <a:cxnLst/>
              <a:rect l="l" t="t" r="r" b="b"/>
              <a:pathLst>
                <a:path w="876300" h="1428750">
                  <a:moveTo>
                    <a:pt x="876300" y="435737"/>
                  </a:moveTo>
                  <a:lnTo>
                    <a:pt x="657098" y="435737"/>
                  </a:lnTo>
                  <a:lnTo>
                    <a:pt x="657098" y="1428750"/>
                  </a:lnTo>
                  <a:lnTo>
                    <a:pt x="218821" y="1428750"/>
                  </a:lnTo>
                  <a:lnTo>
                    <a:pt x="218821" y="435737"/>
                  </a:lnTo>
                  <a:lnTo>
                    <a:pt x="0" y="435737"/>
                  </a:lnTo>
                  <a:lnTo>
                    <a:pt x="438023" y="0"/>
                  </a:lnTo>
                  <a:lnTo>
                    <a:pt x="876300" y="435737"/>
                  </a:lnTo>
                  <a:close/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91750" y="5867400"/>
              <a:ext cx="7600950" cy="30575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0187051" y="5872226"/>
              <a:ext cx="7610475" cy="3067050"/>
            </a:xfrm>
            <a:custGeom>
              <a:avLst/>
              <a:gdLst/>
              <a:ahLst/>
              <a:cxnLst/>
              <a:rect l="l" t="t" r="r" b="b"/>
              <a:pathLst>
                <a:path w="7610475" h="3067050">
                  <a:moveTo>
                    <a:pt x="0" y="3067050"/>
                  </a:moveTo>
                  <a:lnTo>
                    <a:pt x="7610475" y="3067050"/>
                  </a:lnTo>
                  <a:lnTo>
                    <a:pt x="7610475" y="0"/>
                  </a:lnTo>
                  <a:lnTo>
                    <a:pt x="0" y="0"/>
                  </a:lnTo>
                  <a:lnTo>
                    <a:pt x="0" y="30670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/>
              <a:t>MEMBERSHIP</a:t>
            </a:r>
            <a:r>
              <a:rPr sz="5400" spc="-280"/>
              <a:t> </a:t>
            </a:r>
            <a:r>
              <a:rPr sz="5400" spc="-10"/>
              <a:t>REPORTS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11025251" y="2252598"/>
            <a:ext cx="1876425" cy="285750"/>
          </a:xfrm>
          <a:custGeom>
            <a:avLst/>
            <a:gdLst/>
            <a:ahLst/>
            <a:cxnLst/>
            <a:rect l="l" t="t" r="r" b="b"/>
            <a:pathLst>
              <a:path w="1876425" h="285750">
                <a:moveTo>
                  <a:pt x="0" y="285750"/>
                </a:moveTo>
                <a:lnTo>
                  <a:pt x="1876425" y="285750"/>
                </a:lnTo>
                <a:lnTo>
                  <a:pt x="1876425" y="0"/>
                </a:lnTo>
                <a:lnTo>
                  <a:pt x="0" y="0"/>
                </a:lnTo>
                <a:lnTo>
                  <a:pt x="0" y="28575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825" y="2933700"/>
            <a:ext cx="8791575" cy="62674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1094466" y="4817110"/>
            <a:ext cx="4979035" cy="24631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algn="ctr">
              <a:lnSpc>
                <a:spcPct val="101400"/>
              </a:lnSpc>
              <a:spcBef>
                <a:spcPts val="60"/>
              </a:spcBef>
            </a:pPr>
            <a:r>
              <a:rPr sz="3950" b="1">
                <a:latin typeface="Arial"/>
                <a:cs typeface="Arial"/>
              </a:rPr>
              <a:t>CLRP</a:t>
            </a:r>
            <a:r>
              <a:rPr sz="3950" b="1" spc="-35">
                <a:latin typeface="Arial"/>
                <a:cs typeface="Arial"/>
              </a:rPr>
              <a:t> </a:t>
            </a:r>
            <a:r>
              <a:rPr sz="3950" b="1" spc="-10">
                <a:latin typeface="Arial"/>
                <a:cs typeface="Arial"/>
              </a:rPr>
              <a:t>MEMBERSHIP </a:t>
            </a:r>
            <a:r>
              <a:rPr sz="3950" b="1">
                <a:latin typeface="Arial"/>
                <a:cs typeface="Arial"/>
              </a:rPr>
              <a:t>REPORTS</a:t>
            </a:r>
            <a:r>
              <a:rPr sz="3950" b="1" spc="-105">
                <a:latin typeface="Arial"/>
                <a:cs typeface="Arial"/>
              </a:rPr>
              <a:t> </a:t>
            </a:r>
            <a:r>
              <a:rPr sz="3950" b="1" spc="-25">
                <a:latin typeface="Arial"/>
                <a:cs typeface="Arial"/>
              </a:rPr>
              <a:t>ARE </a:t>
            </a:r>
            <a:r>
              <a:rPr sz="3950" b="1">
                <a:latin typeface="Arial"/>
                <a:cs typeface="Arial"/>
              </a:rPr>
              <a:t>UPDATED</a:t>
            </a:r>
            <a:r>
              <a:rPr sz="3950" b="1" spc="-270">
                <a:latin typeface="Arial"/>
                <a:cs typeface="Arial"/>
              </a:rPr>
              <a:t> </a:t>
            </a:r>
            <a:r>
              <a:rPr sz="3950" b="1" spc="-10">
                <a:latin typeface="Arial"/>
                <a:cs typeface="Arial"/>
              </a:rPr>
              <a:t>EVERY</a:t>
            </a:r>
            <a:r>
              <a:rPr sz="3950" b="1" spc="985">
                <a:latin typeface="Arial"/>
                <a:cs typeface="Arial"/>
              </a:rPr>
              <a:t> </a:t>
            </a:r>
            <a:r>
              <a:rPr sz="3950" b="1">
                <a:latin typeface="Arial"/>
                <a:cs typeface="Arial"/>
              </a:rPr>
              <a:t>24</a:t>
            </a:r>
            <a:r>
              <a:rPr sz="3950" b="1" spc="20">
                <a:latin typeface="Arial"/>
                <a:cs typeface="Arial"/>
              </a:rPr>
              <a:t> </a:t>
            </a:r>
            <a:r>
              <a:rPr sz="3950" b="1" spc="-20">
                <a:latin typeface="Arial"/>
                <a:cs typeface="Arial"/>
              </a:rPr>
              <a:t>HOURS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43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5"/>
              </a:spcBef>
            </a:pPr>
            <a:r>
              <a:rPr sz="5400"/>
              <a:t>MEMBERSHIP</a:t>
            </a:r>
            <a:r>
              <a:rPr sz="5400" spc="-280"/>
              <a:t> </a:t>
            </a:r>
            <a:r>
              <a:rPr sz="5400" spc="-10"/>
              <a:t>REPORTS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10791825" y="2819400"/>
            <a:ext cx="2646680" cy="1009650"/>
            <a:chOff x="10791825" y="2819400"/>
            <a:chExt cx="2646680" cy="1009650"/>
          </a:xfrm>
        </p:grpSpPr>
        <p:sp>
          <p:nvSpPr>
            <p:cNvPr id="4" name="object 4"/>
            <p:cNvSpPr/>
            <p:nvPr/>
          </p:nvSpPr>
          <p:spPr>
            <a:xfrm>
              <a:off x="11549126" y="2976626"/>
              <a:ext cx="1876425" cy="285750"/>
            </a:xfrm>
            <a:custGeom>
              <a:avLst/>
              <a:gdLst/>
              <a:ahLst/>
              <a:cxnLst/>
              <a:rect l="l" t="t" r="r" b="b"/>
              <a:pathLst>
                <a:path w="1876425" h="285750">
                  <a:moveTo>
                    <a:pt x="0" y="285750"/>
                  </a:moveTo>
                  <a:lnTo>
                    <a:pt x="1876425" y="285750"/>
                  </a:lnTo>
                  <a:lnTo>
                    <a:pt x="1876425" y="0"/>
                  </a:lnTo>
                  <a:lnTo>
                    <a:pt x="0" y="0"/>
                  </a:lnTo>
                  <a:lnTo>
                    <a:pt x="0" y="28575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91825" y="2819400"/>
              <a:ext cx="981075" cy="10096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585594" y="3936682"/>
            <a:ext cx="8001634" cy="222821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12700" marR="5080">
              <a:lnSpc>
                <a:spcPts val="8330"/>
              </a:lnSpc>
              <a:spcBef>
                <a:spcPts val="880"/>
              </a:spcBef>
            </a:pPr>
            <a:r>
              <a:rPr sz="7500" spc="60">
                <a:solidFill>
                  <a:srgbClr val="1F487C"/>
                </a:solidFill>
                <a:latin typeface="Arial"/>
                <a:cs typeface="Arial"/>
              </a:rPr>
              <a:t>Membership</a:t>
            </a:r>
            <a:r>
              <a:rPr sz="7500" spc="-16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7500" spc="-55">
                <a:solidFill>
                  <a:srgbClr val="1F487C"/>
                </a:solidFill>
                <a:latin typeface="Arial"/>
                <a:cs typeface="Arial"/>
              </a:rPr>
              <a:t>Roles </a:t>
            </a:r>
            <a:r>
              <a:rPr sz="7500" spc="200">
                <a:solidFill>
                  <a:srgbClr val="1F487C"/>
                </a:solidFill>
                <a:latin typeface="Arial"/>
                <a:cs typeface="Arial"/>
              </a:rPr>
              <a:t>&amp;</a:t>
            </a:r>
            <a:r>
              <a:rPr sz="7500" spc="-17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7500" spc="70">
                <a:solidFill>
                  <a:srgbClr val="1F487C"/>
                </a:solidFill>
                <a:latin typeface="Arial"/>
                <a:cs typeface="Arial"/>
              </a:rPr>
              <a:t>Responsibilities</a:t>
            </a:r>
            <a:endParaRPr sz="75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3"/>
          </p:nvPr>
        </p:nvSpPr>
        <p:spPr>
          <a:xfrm>
            <a:off x="11038840" y="3121088"/>
            <a:ext cx="6428740" cy="6461384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257175">
              <a:lnSpc>
                <a:spcPct val="100000"/>
              </a:lnSpc>
              <a:spcBef>
                <a:spcPts val="125"/>
              </a:spcBef>
            </a:pPr>
            <a:r>
              <a:rPr spc="-225"/>
              <a:t>VP</a:t>
            </a:r>
            <a:r>
              <a:rPr spc="30" dirty="0"/>
              <a:t> </a:t>
            </a:r>
            <a:r>
              <a:rPr spc="65"/>
              <a:t>of</a:t>
            </a:r>
            <a:r>
              <a:rPr spc="35" dirty="0"/>
              <a:t> </a:t>
            </a:r>
            <a:r>
              <a:rPr spc="-10"/>
              <a:t>Membership</a:t>
            </a: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pc="-10"/>
          </a:p>
          <a:p>
            <a:pPr marL="391160" marR="5080">
              <a:lnSpc>
                <a:spcPct val="100200"/>
              </a:lnSpc>
              <a:tabLst>
                <a:tab pos="4286250" algn="l"/>
              </a:tabLst>
            </a:pPr>
            <a:r>
              <a:rPr sz="2400"/>
              <a:t>The</a:t>
            </a:r>
            <a:r>
              <a:rPr sz="2400" spc="-55" dirty="0"/>
              <a:t> </a:t>
            </a:r>
            <a:r>
              <a:rPr sz="2400"/>
              <a:t>Chapter</a:t>
            </a:r>
            <a:r>
              <a:rPr sz="2400" spc="-45" dirty="0"/>
              <a:t> </a:t>
            </a:r>
            <a:r>
              <a:rPr sz="2400"/>
              <a:t>Vice</a:t>
            </a:r>
            <a:r>
              <a:rPr sz="2400" spc="-114" dirty="0"/>
              <a:t> </a:t>
            </a:r>
            <a:r>
              <a:rPr sz="2400"/>
              <a:t>President</a:t>
            </a:r>
            <a:r>
              <a:rPr sz="2400" spc="-60" dirty="0"/>
              <a:t> </a:t>
            </a:r>
            <a:r>
              <a:rPr sz="2400"/>
              <a:t>of</a:t>
            </a:r>
            <a:r>
              <a:rPr sz="2400" spc="-55" dirty="0"/>
              <a:t> </a:t>
            </a:r>
            <a:r>
              <a:rPr sz="2400" spc="-10"/>
              <a:t>Membership </a:t>
            </a:r>
            <a:r>
              <a:rPr sz="2400"/>
              <a:t>shall</a:t>
            </a:r>
            <a:r>
              <a:rPr sz="2400" spc="-90" dirty="0"/>
              <a:t> </a:t>
            </a:r>
            <a:r>
              <a:rPr sz="2400"/>
              <a:t>oversee</a:t>
            </a:r>
            <a:r>
              <a:rPr sz="2400" spc="-65" dirty="0"/>
              <a:t> </a:t>
            </a:r>
            <a:r>
              <a:rPr sz="2400"/>
              <a:t>new</a:t>
            </a:r>
            <a:r>
              <a:rPr sz="2400" spc="-75" dirty="0"/>
              <a:t> </a:t>
            </a:r>
            <a:r>
              <a:rPr sz="2400"/>
              <a:t>member</a:t>
            </a:r>
            <a:r>
              <a:rPr sz="2400" spc="-120" dirty="0"/>
              <a:t> </a:t>
            </a:r>
            <a:r>
              <a:rPr sz="2400"/>
              <a:t>recruitment</a:t>
            </a:r>
            <a:r>
              <a:rPr sz="2400" spc="-140" dirty="0"/>
              <a:t> </a:t>
            </a:r>
            <a:r>
              <a:rPr sz="2400" spc="-25"/>
              <a:t>and </a:t>
            </a:r>
            <a:r>
              <a:rPr sz="2400"/>
              <a:t>orientation,</a:t>
            </a:r>
            <a:r>
              <a:rPr sz="2400" spc="-110" dirty="0"/>
              <a:t> </a:t>
            </a:r>
            <a:r>
              <a:rPr sz="2400"/>
              <a:t>member</a:t>
            </a:r>
            <a:r>
              <a:rPr sz="2400" spc="-25" dirty="0"/>
              <a:t> </a:t>
            </a:r>
            <a:r>
              <a:rPr sz="2400" spc="-10"/>
              <a:t>recognition</a:t>
            </a:r>
            <a:r>
              <a:rPr sz="2400" spc="-100" dirty="0"/>
              <a:t> </a:t>
            </a:r>
            <a:r>
              <a:rPr sz="2400" spc="-10"/>
              <a:t>programs, </a:t>
            </a:r>
            <a:r>
              <a:rPr sz="2400"/>
              <a:t>scholarships,</a:t>
            </a:r>
            <a:r>
              <a:rPr sz="2400" spc="-40" dirty="0"/>
              <a:t> </a:t>
            </a:r>
            <a:r>
              <a:rPr sz="2400"/>
              <a:t>and</a:t>
            </a:r>
            <a:r>
              <a:rPr sz="2400" spc="-100" dirty="0"/>
              <a:t> </a:t>
            </a:r>
            <a:r>
              <a:rPr sz="2400" spc="-10"/>
              <a:t>retention.</a:t>
            </a:r>
            <a:r>
              <a:rPr sz="2400"/>
              <a:t>	The</a:t>
            </a:r>
            <a:r>
              <a:rPr sz="2400" spc="-40" dirty="0"/>
              <a:t> </a:t>
            </a:r>
            <a:r>
              <a:rPr sz="2400" spc="-20"/>
              <a:t>Vice </a:t>
            </a:r>
            <a:r>
              <a:rPr sz="2400"/>
              <a:t>President</a:t>
            </a:r>
            <a:r>
              <a:rPr sz="2400" spc="-110" dirty="0"/>
              <a:t> </a:t>
            </a:r>
            <a:r>
              <a:rPr sz="2400"/>
              <a:t>of</a:t>
            </a:r>
            <a:r>
              <a:rPr sz="2400" spc="-45" dirty="0"/>
              <a:t> </a:t>
            </a:r>
            <a:r>
              <a:rPr sz="2400"/>
              <a:t>Membership</a:t>
            </a:r>
            <a:r>
              <a:rPr sz="2400" spc="-40" dirty="0"/>
              <a:t> </a:t>
            </a:r>
            <a:r>
              <a:rPr sz="2400"/>
              <a:t>will</a:t>
            </a:r>
            <a:r>
              <a:rPr sz="2400" spc="-60" dirty="0"/>
              <a:t> </a:t>
            </a:r>
            <a:r>
              <a:rPr sz="2400"/>
              <a:t>have</a:t>
            </a:r>
            <a:r>
              <a:rPr sz="2400" spc="-45" dirty="0"/>
              <a:t> </a:t>
            </a:r>
            <a:r>
              <a:rPr sz="2400"/>
              <a:t>access</a:t>
            </a:r>
            <a:r>
              <a:rPr sz="2400" spc="-45" dirty="0"/>
              <a:t> </a:t>
            </a:r>
            <a:r>
              <a:rPr sz="2400" spc="-25"/>
              <a:t>to </a:t>
            </a:r>
            <a:r>
              <a:rPr sz="2400"/>
              <a:t>all</a:t>
            </a:r>
            <a:r>
              <a:rPr sz="2400" spc="-75" dirty="0"/>
              <a:t> </a:t>
            </a:r>
            <a:r>
              <a:rPr sz="2400"/>
              <a:t>membership</a:t>
            </a:r>
            <a:r>
              <a:rPr sz="2400" spc="-114" dirty="0"/>
              <a:t> </a:t>
            </a:r>
            <a:r>
              <a:rPr sz="2400"/>
              <a:t>reports,</a:t>
            </a:r>
            <a:r>
              <a:rPr sz="2400" spc="-50" dirty="0"/>
              <a:t> </a:t>
            </a:r>
            <a:r>
              <a:rPr sz="2400"/>
              <a:t>including</a:t>
            </a:r>
            <a:r>
              <a:rPr sz="2400" spc="-55" dirty="0"/>
              <a:t> </a:t>
            </a:r>
            <a:r>
              <a:rPr sz="2400"/>
              <a:t>new</a:t>
            </a:r>
            <a:r>
              <a:rPr sz="2400" spc="-70" dirty="0"/>
              <a:t> </a:t>
            </a:r>
            <a:r>
              <a:rPr sz="2400" spc="-25"/>
              <a:t>and </a:t>
            </a:r>
            <a:r>
              <a:rPr sz="2400"/>
              <a:t>renewing</a:t>
            </a:r>
            <a:r>
              <a:rPr sz="2400" spc="-30" dirty="0"/>
              <a:t> </a:t>
            </a:r>
            <a:r>
              <a:rPr sz="2400"/>
              <a:t>members,</a:t>
            </a:r>
            <a:r>
              <a:rPr sz="2400" spc="-100" dirty="0"/>
              <a:t> </a:t>
            </a:r>
            <a:r>
              <a:rPr sz="2400"/>
              <a:t>directly</a:t>
            </a:r>
            <a:r>
              <a:rPr sz="2400" spc="-90" dirty="0"/>
              <a:t> </a:t>
            </a:r>
            <a:r>
              <a:rPr sz="2400"/>
              <a:t>from</a:t>
            </a:r>
            <a:r>
              <a:rPr sz="2400" spc="-25" dirty="0"/>
              <a:t> </a:t>
            </a:r>
            <a:r>
              <a:rPr sz="2400"/>
              <a:t>the</a:t>
            </a:r>
            <a:r>
              <a:rPr sz="2400" spc="-100" dirty="0"/>
              <a:t> </a:t>
            </a:r>
            <a:r>
              <a:rPr sz="2400" spc="-25"/>
              <a:t>MPI </a:t>
            </a:r>
            <a:r>
              <a:rPr sz="2400" spc="-10"/>
              <a:t>database.</a:t>
            </a:r>
            <a:endParaRPr sz="2400"/>
          </a:p>
          <a:p>
            <a:pPr>
              <a:lnSpc>
                <a:spcPct val="100000"/>
              </a:lnSpc>
              <a:spcBef>
                <a:spcPts val="2630"/>
              </a:spcBef>
            </a:pPr>
            <a:endParaRPr sz="24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t>Chapter</a:t>
            </a:r>
            <a:r>
              <a:rPr spc="150" dirty="0"/>
              <a:t> </a:t>
            </a:r>
            <a:r>
              <a:t>Membership</a:t>
            </a:r>
            <a:r>
              <a:rPr spc="190" dirty="0"/>
              <a:t> </a:t>
            </a:r>
            <a:r>
              <a:rPr spc="-20"/>
              <a:t>Team</a:t>
            </a:r>
          </a:p>
          <a:p>
            <a:pPr marL="340360">
              <a:spcBef>
                <a:spcPts val="3115"/>
              </a:spcBef>
            </a:pPr>
            <a:r>
              <a:rPr lang="it-IT" sz="2400" dirty="0"/>
              <a:t>Director and Team Supports</a:t>
            </a:r>
            <a:r>
              <a:rPr sz="2400" spc="-5" dirty="0"/>
              <a:t> </a:t>
            </a:r>
            <a:r>
              <a:rPr sz="2400" dirty="0"/>
              <a:t>the</a:t>
            </a:r>
            <a:r>
              <a:rPr sz="2400" spc="-65" dirty="0"/>
              <a:t> </a:t>
            </a:r>
            <a:r>
              <a:rPr sz="2400" dirty="0"/>
              <a:t>VP</a:t>
            </a:r>
            <a:r>
              <a:rPr sz="2400" spc="-105" dirty="0"/>
              <a:t> </a:t>
            </a:r>
            <a:r>
              <a:rPr sz="2400" dirty="0"/>
              <a:t>of </a:t>
            </a:r>
            <a:r>
              <a:rPr sz="2400" spc="-10" dirty="0"/>
              <a:t>Membership</a:t>
            </a:r>
            <a:r>
              <a:rPr lang="it-IT" sz="2400" spc="-10" dirty="0"/>
              <a:t> (Recruiting new </a:t>
            </a:r>
            <a:r>
              <a:rPr lang="it-IT" sz="2400" spc="-10" dirty="0" err="1"/>
              <a:t>members</a:t>
            </a:r>
            <a:r>
              <a:rPr lang="it-IT" sz="2400" spc="-10" dirty="0"/>
              <a:t> and </a:t>
            </a:r>
            <a:r>
              <a:rPr lang="it-IT" sz="2400" spc="-10" dirty="0" err="1"/>
              <a:t>connecting</a:t>
            </a:r>
            <a:r>
              <a:rPr lang="it-IT" sz="2400" spc="-10" dirty="0"/>
              <a:t> with </a:t>
            </a:r>
            <a:r>
              <a:rPr lang="it-IT" sz="2400" spc="-10" dirty="0" err="1"/>
              <a:t>actual</a:t>
            </a:r>
            <a:r>
              <a:rPr lang="it-IT" sz="2400" spc="-10" dirty="0"/>
              <a:t> </a:t>
            </a:r>
            <a:r>
              <a:rPr lang="it-IT" sz="2400" spc="-10" dirty="0" err="1"/>
              <a:t>members</a:t>
            </a:r>
            <a:r>
              <a:rPr lang="it-IT" sz="2400" spc="-10" dirty="0"/>
              <a:t>)</a:t>
            </a:r>
            <a:endParaRPr sz="2400" dirty="0"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91800" y="7343775"/>
            <a:ext cx="981075" cy="1000125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6674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05"/>
              </a:spcBef>
            </a:pPr>
            <a:r>
              <a:rPr sz="4800" spc="-55"/>
              <a:t>WHAT</a:t>
            </a:r>
            <a:r>
              <a:rPr sz="4800" spc="-155"/>
              <a:t> </a:t>
            </a:r>
            <a:r>
              <a:rPr sz="4800"/>
              <a:t>IS</a:t>
            </a:r>
            <a:r>
              <a:rPr sz="4800" spc="-200"/>
              <a:t> </a:t>
            </a:r>
            <a:r>
              <a:rPr sz="4800"/>
              <a:t>MEMBERSHIP</a:t>
            </a:r>
            <a:r>
              <a:rPr sz="4800" spc="-250"/>
              <a:t> </a:t>
            </a:r>
            <a:r>
              <a:rPr sz="4800" spc="-10"/>
              <a:t>RETENTION?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1960879" y="6916102"/>
            <a:ext cx="14514194" cy="2224405"/>
          </a:xfrm>
          <a:prstGeom prst="rect">
            <a:avLst/>
          </a:prstGeom>
        </p:spPr>
        <p:txBody>
          <a:bodyPr vert="horz" wrap="square" lIns="0" tIns="34925" rIns="0" bIns="0" rtlCol="0" anchor="t">
            <a:spAutoFit/>
          </a:bodyPr>
          <a:lstStyle/>
          <a:p>
            <a:pPr marL="12700" marR="5080" algn="ctr">
              <a:lnSpc>
                <a:spcPts val="4280"/>
              </a:lnSpc>
              <a:spcBef>
                <a:spcPts val="275"/>
              </a:spcBef>
            </a:pPr>
            <a:r>
              <a:rPr sz="3600" dirty="0">
                <a:latin typeface="Arial"/>
                <a:cs typeface="Arial"/>
              </a:rPr>
              <a:t>Member</a:t>
            </a:r>
            <a:r>
              <a:rPr sz="3600" spc="-95" dirty="0">
                <a:latin typeface="Arial"/>
                <a:cs typeface="Arial"/>
              </a:rPr>
              <a:t> </a:t>
            </a:r>
            <a:r>
              <a:rPr sz="3600" spc="95" dirty="0">
                <a:latin typeface="Arial"/>
                <a:cs typeface="Arial"/>
              </a:rPr>
              <a:t>retention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395" dirty="0">
                <a:latin typeface="Arial"/>
                <a:cs typeface="Arial"/>
              </a:rPr>
              <a:t>=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Total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70" dirty="0">
                <a:latin typeface="Arial"/>
                <a:cs typeface="Arial"/>
              </a:rPr>
              <a:t>Current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780" dirty="0">
                <a:latin typeface="Arial"/>
                <a:cs typeface="Arial"/>
              </a:rPr>
              <a:t>/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Total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Previous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Members </a:t>
            </a:r>
            <a:r>
              <a:rPr sz="3600" dirty="0">
                <a:latin typeface="Arial"/>
                <a:cs typeface="Arial"/>
              </a:rPr>
              <a:t>(Example: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Chapter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lang="en-US" sz="3600">
                <a:latin typeface="Arial"/>
                <a:cs typeface="Arial"/>
              </a:rPr>
              <a:t>had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180" dirty="0">
                <a:latin typeface="Arial"/>
                <a:cs typeface="Arial"/>
              </a:rPr>
              <a:t>120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members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85" dirty="0">
                <a:latin typeface="Arial"/>
                <a:cs typeface="Arial"/>
              </a:rPr>
              <a:t>on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March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155" dirty="0">
                <a:latin typeface="Arial"/>
                <a:cs typeface="Arial"/>
              </a:rPr>
              <a:t>31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75" dirty="0">
                <a:latin typeface="Arial"/>
                <a:cs typeface="Arial"/>
              </a:rPr>
              <a:t>last</a:t>
            </a:r>
            <a:r>
              <a:rPr sz="3600" spc="1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year;</a:t>
            </a:r>
            <a:endParaRPr sz="3600" dirty="0">
              <a:latin typeface="Arial"/>
              <a:cs typeface="Arial"/>
            </a:endParaRPr>
          </a:p>
          <a:p>
            <a:pPr marL="1703070" marR="1808480" algn="ctr">
              <a:lnSpc>
                <a:spcPts val="4360"/>
              </a:lnSpc>
            </a:pPr>
            <a:r>
              <a:rPr sz="3600" spc="-55">
                <a:latin typeface="Arial"/>
                <a:cs typeface="Arial"/>
              </a:rPr>
              <a:t>Of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50">
                <a:latin typeface="Arial"/>
                <a:cs typeface="Arial"/>
              </a:rPr>
              <a:t>those,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100">
                <a:latin typeface="Arial"/>
                <a:cs typeface="Arial"/>
              </a:rPr>
              <a:t>95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are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spc="114">
                <a:latin typeface="Arial"/>
                <a:cs typeface="Arial"/>
              </a:rPr>
              <a:t>still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members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spc="85">
                <a:latin typeface="Arial"/>
                <a:cs typeface="Arial"/>
              </a:rPr>
              <a:t>on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>
                <a:latin typeface="Arial"/>
                <a:cs typeface="Arial"/>
              </a:rPr>
              <a:t>March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spc="150">
                <a:latin typeface="Arial"/>
                <a:cs typeface="Arial"/>
              </a:rPr>
              <a:t>31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spc="125">
                <a:latin typeface="Arial"/>
                <a:cs typeface="Arial"/>
              </a:rPr>
              <a:t>this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>
                <a:latin typeface="Arial"/>
                <a:cs typeface="Arial"/>
              </a:rPr>
              <a:t>year; </a:t>
            </a:r>
            <a:r>
              <a:rPr sz="3600" spc="45">
                <a:latin typeface="Arial"/>
                <a:cs typeface="Arial"/>
              </a:rPr>
              <a:t>Retention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spc="395">
                <a:latin typeface="Arial"/>
                <a:cs typeface="Arial"/>
              </a:rPr>
              <a:t>=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spc="100">
                <a:latin typeface="Arial"/>
                <a:cs typeface="Arial"/>
              </a:rPr>
              <a:t>95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spc="780">
                <a:latin typeface="Arial"/>
                <a:cs typeface="Arial"/>
              </a:rPr>
              <a:t>/</a:t>
            </a:r>
            <a:r>
              <a:rPr sz="3600" spc="-10" dirty="0">
                <a:latin typeface="Arial"/>
                <a:cs typeface="Arial"/>
              </a:rPr>
              <a:t> </a:t>
            </a:r>
            <a:r>
              <a:rPr sz="3600" spc="155">
                <a:latin typeface="Arial"/>
                <a:cs typeface="Arial"/>
              </a:rPr>
              <a:t>120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395">
                <a:latin typeface="Arial"/>
                <a:cs typeface="Arial"/>
              </a:rPr>
              <a:t>=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spc="210">
                <a:latin typeface="Arial"/>
                <a:cs typeface="Arial"/>
              </a:rPr>
              <a:t>85%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6797" y="2432113"/>
            <a:ext cx="15944215" cy="100393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60119" marR="5080" indent="-948055">
              <a:lnSpc>
                <a:spcPts val="3829"/>
              </a:lnSpc>
              <a:spcBef>
                <a:spcPts val="240"/>
              </a:spcBef>
            </a:pPr>
            <a:r>
              <a:rPr sz="3200" spc="-90">
                <a:latin typeface="Arial"/>
                <a:cs typeface="Arial"/>
              </a:rPr>
              <a:t>Of</a:t>
            </a:r>
            <a:r>
              <a:rPr sz="3200" spc="-85">
                <a:latin typeface="Arial"/>
                <a:cs typeface="Arial"/>
              </a:rPr>
              <a:t> </a:t>
            </a:r>
            <a:r>
              <a:rPr sz="3200" spc="100">
                <a:latin typeface="Arial"/>
                <a:cs typeface="Arial"/>
              </a:rPr>
              <a:t>the</a:t>
            </a:r>
            <a:r>
              <a:rPr sz="3200" spc="-65">
                <a:latin typeface="Arial"/>
                <a:cs typeface="Arial"/>
              </a:rPr>
              <a:t> </a:t>
            </a:r>
            <a:r>
              <a:rPr sz="3200" spc="145">
                <a:latin typeface="Arial"/>
                <a:cs typeface="Arial"/>
              </a:rPr>
              <a:t>total</a:t>
            </a:r>
            <a:r>
              <a:rPr sz="3200" spc="-6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</a:t>
            </a:r>
            <a:r>
              <a:rPr sz="3200" spc="-50">
                <a:latin typeface="Arial"/>
                <a:cs typeface="Arial"/>
              </a:rPr>
              <a:t> </a:t>
            </a:r>
            <a:r>
              <a:rPr sz="3200" spc="70">
                <a:latin typeface="Arial"/>
                <a:cs typeface="Arial"/>
              </a:rPr>
              <a:t>who</a:t>
            </a:r>
            <a:r>
              <a:rPr sz="3200" spc="-95">
                <a:latin typeface="Arial"/>
                <a:cs typeface="Arial"/>
              </a:rPr>
              <a:t> </a:t>
            </a:r>
            <a:r>
              <a:rPr sz="3200" spc="50">
                <a:latin typeface="Arial"/>
                <a:cs typeface="Arial"/>
              </a:rPr>
              <a:t>existed</a:t>
            </a:r>
            <a:r>
              <a:rPr sz="3200" spc="-120">
                <a:latin typeface="Arial"/>
                <a:cs typeface="Arial"/>
              </a:rPr>
              <a:t> </a:t>
            </a:r>
            <a:r>
              <a:rPr sz="3200" spc="90">
                <a:latin typeface="Arial"/>
                <a:cs typeface="Arial"/>
              </a:rPr>
              <a:t>on</a:t>
            </a:r>
            <a:r>
              <a:rPr sz="3200" spc="-4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a</a:t>
            </a:r>
            <a:r>
              <a:rPr sz="3200" spc="-135">
                <a:latin typeface="Arial"/>
                <a:cs typeface="Arial"/>
              </a:rPr>
              <a:t> </a:t>
            </a:r>
            <a:r>
              <a:rPr sz="3200" u="sng" spc="4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specific</a:t>
            </a:r>
            <a:r>
              <a:rPr sz="3200" u="sng" spc="-4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200" u="sng" spc="5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date</a:t>
            </a:r>
            <a:r>
              <a:rPr sz="3200" spc="-85">
                <a:latin typeface="Arial"/>
                <a:cs typeface="Arial"/>
              </a:rPr>
              <a:t> </a:t>
            </a:r>
            <a:r>
              <a:rPr sz="3200" spc="165">
                <a:latin typeface="Arial"/>
                <a:cs typeface="Arial"/>
              </a:rPr>
              <a:t>12</a:t>
            </a:r>
            <a:r>
              <a:rPr sz="3200" spc="-125">
                <a:latin typeface="Arial"/>
                <a:cs typeface="Arial"/>
              </a:rPr>
              <a:t> </a:t>
            </a:r>
            <a:r>
              <a:rPr sz="3200" spc="80">
                <a:latin typeface="Arial"/>
                <a:cs typeface="Arial"/>
              </a:rPr>
              <a:t>months</a:t>
            </a:r>
            <a:r>
              <a:rPr sz="3200" spc="-5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ago,</a:t>
            </a:r>
            <a:r>
              <a:rPr sz="3200" spc="-45">
                <a:latin typeface="Arial"/>
                <a:cs typeface="Arial"/>
              </a:rPr>
              <a:t> </a:t>
            </a:r>
            <a:r>
              <a:rPr sz="3200" spc="100">
                <a:latin typeface="Arial"/>
                <a:cs typeface="Arial"/>
              </a:rPr>
              <a:t>the</a:t>
            </a:r>
            <a:r>
              <a:rPr sz="3200" spc="-70">
                <a:latin typeface="Arial"/>
                <a:cs typeface="Arial"/>
              </a:rPr>
              <a:t> </a:t>
            </a:r>
            <a:r>
              <a:rPr sz="3200" spc="50">
                <a:latin typeface="Arial"/>
                <a:cs typeface="Arial"/>
              </a:rPr>
              <a:t>percentage</a:t>
            </a:r>
            <a:r>
              <a:rPr sz="3200" spc="-80">
                <a:latin typeface="Arial"/>
                <a:cs typeface="Arial"/>
              </a:rPr>
              <a:t> </a:t>
            </a:r>
            <a:r>
              <a:rPr sz="3200" spc="45">
                <a:latin typeface="Arial"/>
                <a:cs typeface="Arial"/>
              </a:rPr>
              <a:t>of </a:t>
            </a:r>
            <a:r>
              <a:rPr sz="3200" spc="70">
                <a:latin typeface="Arial"/>
                <a:cs typeface="Arial"/>
              </a:rPr>
              <a:t>those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exact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people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 spc="55">
                <a:latin typeface="Arial"/>
                <a:cs typeface="Arial"/>
              </a:rPr>
              <a:t>who</a:t>
            </a:r>
            <a:r>
              <a:rPr sz="3200" spc="15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are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 spc="105">
                <a:latin typeface="Arial"/>
                <a:cs typeface="Arial"/>
              </a:rPr>
              <a:t>still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</a:t>
            </a:r>
            <a:r>
              <a:rPr sz="3200" spc="-10">
                <a:latin typeface="Arial"/>
                <a:cs typeface="Arial"/>
              </a:rPr>
              <a:t> </a:t>
            </a:r>
            <a:r>
              <a:rPr sz="3200" spc="50">
                <a:latin typeface="Arial"/>
                <a:cs typeface="Arial"/>
              </a:rPr>
              <a:t>on</a:t>
            </a:r>
            <a:r>
              <a:rPr sz="3200" spc="-5">
                <a:latin typeface="Arial"/>
                <a:cs typeface="Arial"/>
              </a:rPr>
              <a:t> </a:t>
            </a:r>
            <a:r>
              <a:rPr sz="3200" spc="100">
                <a:latin typeface="Arial"/>
                <a:cs typeface="Arial"/>
              </a:rPr>
              <a:t>the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same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 spc="55">
                <a:latin typeface="Arial"/>
                <a:cs typeface="Arial"/>
              </a:rPr>
              <a:t>date</a:t>
            </a:r>
            <a:r>
              <a:rPr sz="3200" spc="-30">
                <a:latin typeface="Arial"/>
                <a:cs typeface="Arial"/>
              </a:rPr>
              <a:t> </a:t>
            </a:r>
            <a:r>
              <a:rPr sz="3200" spc="135">
                <a:latin typeface="Arial"/>
                <a:cs typeface="Arial"/>
              </a:rPr>
              <a:t>12</a:t>
            </a:r>
            <a:r>
              <a:rPr sz="3200" spc="-10">
                <a:latin typeface="Arial"/>
                <a:cs typeface="Arial"/>
              </a:rPr>
              <a:t> </a:t>
            </a:r>
            <a:r>
              <a:rPr sz="3200" spc="75">
                <a:latin typeface="Arial"/>
                <a:cs typeface="Arial"/>
              </a:rPr>
              <a:t>months</a:t>
            </a:r>
            <a:r>
              <a:rPr sz="3200" spc="-20">
                <a:latin typeface="Arial"/>
                <a:cs typeface="Arial"/>
              </a:rPr>
              <a:t> </a:t>
            </a:r>
            <a:r>
              <a:rPr sz="3200" spc="80">
                <a:latin typeface="Arial"/>
                <a:cs typeface="Arial"/>
              </a:rPr>
              <a:t>later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20356" y="3879401"/>
            <a:ext cx="2247285" cy="252819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1294130" marR="5080">
              <a:lnSpc>
                <a:spcPct val="100299"/>
              </a:lnSpc>
              <a:spcBef>
                <a:spcPts val="85"/>
              </a:spcBef>
            </a:pPr>
            <a:r>
              <a:rPr sz="4800"/>
              <a:t>HOW</a:t>
            </a:r>
            <a:r>
              <a:rPr sz="4800" spc="-130"/>
              <a:t> </a:t>
            </a:r>
            <a:r>
              <a:rPr sz="4800"/>
              <a:t>CAN</a:t>
            </a:r>
            <a:r>
              <a:rPr sz="4800" spc="-60"/>
              <a:t> </a:t>
            </a:r>
            <a:r>
              <a:rPr sz="4800" spc="-10"/>
              <a:t>CHAPTERS</a:t>
            </a:r>
            <a:r>
              <a:rPr sz="4800" spc="-305"/>
              <a:t> </a:t>
            </a:r>
            <a:r>
              <a:rPr sz="4800"/>
              <a:t>ASSIST</a:t>
            </a:r>
            <a:r>
              <a:rPr sz="4800" spc="-45"/>
              <a:t> </a:t>
            </a:r>
            <a:r>
              <a:rPr sz="4800" spc="-20"/>
              <a:t>WITH </a:t>
            </a:r>
            <a:r>
              <a:rPr sz="4800" spc="-10"/>
              <a:t>RENEWALS?</a:t>
            </a:r>
            <a:endParaRPr sz="4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3343275"/>
            <a:ext cx="6581775" cy="48863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8186039" y="2508822"/>
            <a:ext cx="9337040" cy="6937797"/>
          </a:xfrm>
          <a:prstGeom prst="rect">
            <a:avLst/>
          </a:prstGeom>
        </p:spPr>
        <p:txBody>
          <a:bodyPr vert="horz" wrap="square" lIns="0" tIns="241300" rIns="0" bIns="0" rtlCol="0" anchor="t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900"/>
              </a:spcBef>
              <a:buChar char="•"/>
              <a:tabLst>
                <a:tab pos="469900" algn="l"/>
              </a:tabLst>
            </a:pPr>
            <a:r>
              <a:rPr spc="-30"/>
              <a:t>Engage </a:t>
            </a:r>
            <a:r>
              <a:rPr spc="50"/>
              <a:t>your</a:t>
            </a:r>
            <a:r>
              <a:rPr spc="-75" dirty="0"/>
              <a:t> </a:t>
            </a:r>
            <a:r>
              <a:t>members</a:t>
            </a:r>
            <a:r>
              <a:rPr spc="-45" dirty="0"/>
              <a:t> </a:t>
            </a:r>
            <a:r>
              <a:rPr spc="75"/>
              <a:t>throughout</a:t>
            </a:r>
            <a:r>
              <a:rPr spc="-30" dirty="0"/>
              <a:t> </a:t>
            </a:r>
            <a:r>
              <a:t>the</a:t>
            </a:r>
            <a:r>
              <a:rPr spc="-25" dirty="0"/>
              <a:t> </a:t>
            </a:r>
            <a:r>
              <a:rPr spc="-10"/>
              <a:t>year.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spc="-10"/>
              <a:t>Share</a:t>
            </a:r>
            <a:r>
              <a:rPr spc="40" dirty="0"/>
              <a:t> </a:t>
            </a:r>
            <a:r>
              <a:t>Chapter</a:t>
            </a:r>
            <a:r>
              <a:rPr spc="-15" dirty="0"/>
              <a:t> </a:t>
            </a:r>
            <a:r>
              <a:t>accomplishments</a:t>
            </a:r>
            <a:r>
              <a:rPr spc="25" dirty="0"/>
              <a:t> </a:t>
            </a:r>
            <a:r>
              <a:rPr spc="55"/>
              <a:t>from</a:t>
            </a:r>
            <a:r>
              <a:rPr spc="10" dirty="0"/>
              <a:t> </a:t>
            </a:r>
            <a:r>
              <a:rPr spc="55"/>
              <a:t>the</a:t>
            </a:r>
            <a:r>
              <a:rPr spc="45" dirty="0"/>
              <a:t> </a:t>
            </a:r>
            <a:r>
              <a:t>past</a:t>
            </a:r>
            <a:r>
              <a:rPr spc="30" dirty="0"/>
              <a:t> </a:t>
            </a:r>
            <a:r>
              <a:rPr spc="-10"/>
              <a:t>year.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t>Highlight</a:t>
            </a:r>
            <a:r>
              <a:rPr spc="70" dirty="0"/>
              <a:t> </a:t>
            </a:r>
            <a:r>
              <a:t>benefits</a:t>
            </a:r>
            <a:r>
              <a:rPr spc="55" dirty="0"/>
              <a:t> </a:t>
            </a:r>
            <a:r>
              <a:rPr spc="95"/>
              <a:t>for</a:t>
            </a:r>
            <a:r>
              <a:rPr spc="100" dirty="0"/>
              <a:t> </a:t>
            </a:r>
            <a:r>
              <a:t>Preferred</a:t>
            </a:r>
            <a:r>
              <a:rPr spc="90" dirty="0"/>
              <a:t> </a:t>
            </a:r>
            <a:r>
              <a:rPr spc="80"/>
              <a:t>&amp;</a:t>
            </a:r>
            <a:r>
              <a:rPr spc="15" dirty="0"/>
              <a:t> </a:t>
            </a:r>
            <a:r>
              <a:t>Premier</a:t>
            </a:r>
            <a:r>
              <a:rPr spc="100" dirty="0"/>
              <a:t> </a:t>
            </a:r>
            <a:r>
              <a:rPr spc="-10"/>
              <a:t>levels.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t>Call</a:t>
            </a:r>
            <a:r>
              <a:rPr spc="-30" dirty="0"/>
              <a:t> </a:t>
            </a:r>
            <a:r>
              <a:rPr spc="80"/>
              <a:t>&amp;</a:t>
            </a:r>
            <a:r>
              <a:t> email</a:t>
            </a:r>
            <a:r>
              <a:rPr spc="-25" dirty="0"/>
              <a:t> </a:t>
            </a:r>
            <a:r>
              <a:t>members</a:t>
            </a:r>
            <a:r>
              <a:rPr spc="-35" dirty="0"/>
              <a:t> </a:t>
            </a:r>
            <a:r>
              <a:t>on</a:t>
            </a:r>
            <a:r>
              <a:rPr spc="15" dirty="0"/>
              <a:t> </a:t>
            </a:r>
            <a:r>
              <a:t>the</a:t>
            </a:r>
            <a:r>
              <a:rPr spc="-15" dirty="0"/>
              <a:t> </a:t>
            </a:r>
            <a:r>
              <a:t>renewal</a:t>
            </a:r>
            <a:r>
              <a:rPr spc="45" dirty="0"/>
              <a:t> </a:t>
            </a:r>
            <a:r>
              <a:rPr spc="40"/>
              <a:t>list.</a:t>
            </a:r>
          </a:p>
          <a:p>
            <a:pPr marL="469900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469900" algn="l"/>
              </a:tabLst>
            </a:pPr>
            <a:r>
              <a:rPr spc="-10"/>
              <a:t>Know</a:t>
            </a:r>
            <a:r>
              <a:rPr spc="-5" dirty="0"/>
              <a:t> </a:t>
            </a:r>
            <a:r>
              <a:t>and</a:t>
            </a:r>
            <a:r>
              <a:rPr spc="5" dirty="0"/>
              <a:t> </a:t>
            </a:r>
            <a:r>
              <a:t>connect</a:t>
            </a:r>
            <a:r>
              <a:rPr spc="-15" dirty="0"/>
              <a:t> </a:t>
            </a:r>
            <a:r>
              <a:rPr spc="80"/>
              <a:t>with</a:t>
            </a:r>
            <a:r>
              <a:rPr spc="20" dirty="0"/>
              <a:t> </a:t>
            </a:r>
            <a:r>
              <a:rPr spc="120"/>
              <a:t>at-</a:t>
            </a:r>
            <a:r>
              <a:rPr spc="50"/>
              <a:t>risk</a:t>
            </a:r>
            <a:r>
              <a:rPr spc="5" dirty="0"/>
              <a:t> </a:t>
            </a:r>
            <a:r>
              <a:rPr spc="-10"/>
              <a:t>members.</a:t>
            </a:r>
          </a:p>
          <a:p>
            <a:pPr marL="469900" marR="305435" indent="-457200">
              <a:lnSpc>
                <a:spcPct val="150100"/>
              </a:lnSpc>
              <a:spcBef>
                <a:spcPts val="5"/>
              </a:spcBef>
              <a:buChar char="•"/>
              <a:tabLst>
                <a:tab pos="469900" algn="l"/>
              </a:tabLst>
            </a:pPr>
            <a:r>
              <a:rPr spc="-35"/>
              <a:t>Use</a:t>
            </a:r>
            <a:r>
              <a:rPr spc="-55" dirty="0"/>
              <a:t> </a:t>
            </a:r>
            <a:r>
              <a:rPr spc="55"/>
              <a:t>the</a:t>
            </a:r>
            <a:r>
              <a:rPr spc="-50" dirty="0"/>
              <a:t> </a:t>
            </a:r>
            <a:r>
              <a:t>Chapter</a:t>
            </a:r>
            <a:r>
              <a:rPr spc="-105" dirty="0"/>
              <a:t> </a:t>
            </a:r>
            <a:r>
              <a:t>Leader</a:t>
            </a:r>
            <a:r>
              <a:rPr spc="-35" dirty="0"/>
              <a:t> </a:t>
            </a:r>
            <a:r>
              <a:rPr spc="-45"/>
              <a:t>Resources</a:t>
            </a:r>
            <a:r>
              <a:rPr lang="en-US" spc="-5"/>
              <a:t> Page (CLRP) </a:t>
            </a:r>
            <a:r>
              <a:rPr lang="en-US" spc="80"/>
              <a:t>to</a:t>
            </a:r>
            <a:r>
              <a:rPr spc="-15"/>
              <a:t> </a:t>
            </a:r>
            <a:r>
              <a:t>know</a:t>
            </a:r>
            <a:r>
              <a:rPr spc="-114"/>
              <a:t> </a:t>
            </a:r>
            <a:r>
              <a:t>who</a:t>
            </a:r>
            <a:r>
              <a:rPr spc="-90"/>
              <a:t> </a:t>
            </a:r>
            <a:r>
              <a:rPr spc="-25"/>
              <a:t>is </a:t>
            </a:r>
            <a:r>
              <a:t>being</a:t>
            </a:r>
            <a:r>
              <a:rPr spc="5"/>
              <a:t> </a:t>
            </a:r>
            <a:r>
              <a:rPr spc="50"/>
              <a:t>contacted</a:t>
            </a:r>
            <a:r>
              <a:rPr spc="15"/>
              <a:t> </a:t>
            </a:r>
            <a:r>
              <a:t>based</a:t>
            </a:r>
            <a:r>
              <a:rPr spc="-45"/>
              <a:t> </a:t>
            </a:r>
            <a:r>
              <a:t>on</a:t>
            </a:r>
            <a:r>
              <a:rPr spc="45"/>
              <a:t> </a:t>
            </a:r>
            <a:r>
              <a:t>the</a:t>
            </a:r>
            <a:r>
              <a:rPr spc="15"/>
              <a:t> </a:t>
            </a:r>
            <a:r>
              <a:t>renewal </a:t>
            </a:r>
            <a:r>
              <a:rPr spc="-10"/>
              <a:t>schedule:</a:t>
            </a:r>
          </a:p>
          <a:p>
            <a:pPr marL="927100" lvl="1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927100" algn="l"/>
              </a:tabLst>
            </a:pPr>
            <a:r>
              <a:rPr sz="3000">
                <a:latin typeface="Arial"/>
                <a:cs typeface="Arial"/>
              </a:rPr>
              <a:t>Click</a:t>
            </a:r>
            <a:r>
              <a:rPr sz="3000" spc="125" dirty="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on</a:t>
            </a:r>
            <a:r>
              <a:rPr sz="3000" spc="114" dirty="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“Membership</a:t>
            </a:r>
            <a:r>
              <a:rPr sz="3000" spc="105" dirty="0">
                <a:latin typeface="Arial"/>
                <a:cs typeface="Arial"/>
              </a:rPr>
              <a:t> </a:t>
            </a:r>
            <a:r>
              <a:rPr sz="3000" spc="35">
                <a:latin typeface="Arial"/>
                <a:cs typeface="Arial"/>
              </a:rPr>
              <a:t>Reports”</a:t>
            </a:r>
            <a:endParaRPr sz="3000">
              <a:latin typeface="Arial"/>
              <a:cs typeface="Arial"/>
            </a:endParaRPr>
          </a:p>
          <a:p>
            <a:pPr marL="927100" lvl="1" indent="-457200">
              <a:lnSpc>
                <a:spcPct val="100000"/>
              </a:lnSpc>
              <a:spcBef>
                <a:spcPts val="1805"/>
              </a:spcBef>
              <a:buChar char="•"/>
              <a:tabLst>
                <a:tab pos="927100" algn="l"/>
              </a:tabLst>
            </a:pPr>
            <a:r>
              <a:rPr sz="3000" spc="-30">
                <a:latin typeface="Arial"/>
                <a:cs typeface="Arial"/>
              </a:rPr>
              <a:t>Choose</a:t>
            </a:r>
            <a:r>
              <a:rPr sz="3000" spc="-5" dirty="0">
                <a:latin typeface="Arial"/>
                <a:cs typeface="Arial"/>
              </a:rPr>
              <a:t> </a:t>
            </a:r>
            <a:r>
              <a:rPr sz="3000">
                <a:latin typeface="Arial"/>
                <a:cs typeface="Arial"/>
              </a:rPr>
              <a:t>“Memberships</a:t>
            </a:r>
            <a:r>
              <a:rPr sz="3000" spc="-10" dirty="0">
                <a:latin typeface="Arial"/>
                <a:cs typeface="Arial"/>
              </a:rPr>
              <a:t> </a:t>
            </a:r>
            <a:r>
              <a:rPr sz="3000" spc="-85">
                <a:latin typeface="Arial"/>
                <a:cs typeface="Arial"/>
              </a:rPr>
              <a:t>Due</a:t>
            </a:r>
            <a:r>
              <a:rPr sz="3000" dirty="0">
                <a:latin typeface="Arial"/>
                <a:cs typeface="Arial"/>
              </a:rPr>
              <a:t> </a:t>
            </a:r>
            <a:r>
              <a:rPr sz="3000" spc="100">
                <a:latin typeface="Arial"/>
                <a:cs typeface="Arial"/>
              </a:rPr>
              <a:t>for</a:t>
            </a:r>
            <a:r>
              <a:rPr sz="3000" spc="20" dirty="0">
                <a:latin typeface="Arial"/>
                <a:cs typeface="Arial"/>
              </a:rPr>
              <a:t> </a:t>
            </a:r>
            <a:r>
              <a:rPr sz="3000" spc="-10">
                <a:latin typeface="Arial"/>
                <a:cs typeface="Arial"/>
              </a:rPr>
              <a:t>Renewal”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9370" y="3658235"/>
            <a:ext cx="12301220" cy="2048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7959"/>
              </a:lnSpc>
              <a:spcBef>
                <a:spcPts val="105"/>
              </a:spcBef>
            </a:pPr>
            <a:r>
              <a:rPr sz="7200">
                <a:solidFill>
                  <a:srgbClr val="000000"/>
                </a:solidFill>
              </a:rPr>
              <a:t>MPI</a:t>
            </a:r>
            <a:r>
              <a:rPr sz="7200" spc="-45">
                <a:solidFill>
                  <a:srgbClr val="000000"/>
                </a:solidFill>
              </a:rPr>
              <a:t> </a:t>
            </a:r>
            <a:r>
              <a:rPr sz="7200" spc="-10">
                <a:solidFill>
                  <a:srgbClr val="000000"/>
                </a:solidFill>
              </a:rPr>
              <a:t>Global</a:t>
            </a:r>
            <a:endParaRPr sz="7200"/>
          </a:p>
          <a:p>
            <a:pPr marL="12700">
              <a:lnSpc>
                <a:spcPts val="7959"/>
              </a:lnSpc>
            </a:pPr>
            <a:r>
              <a:rPr sz="7200">
                <a:solidFill>
                  <a:srgbClr val="000000"/>
                </a:solidFill>
              </a:rPr>
              <a:t>Membership</a:t>
            </a:r>
            <a:r>
              <a:rPr sz="7200" spc="-300">
                <a:solidFill>
                  <a:srgbClr val="000000"/>
                </a:solidFill>
              </a:rPr>
              <a:t> </a:t>
            </a:r>
            <a:r>
              <a:rPr sz="7200" spc="-390">
                <a:solidFill>
                  <a:srgbClr val="000000"/>
                </a:solidFill>
              </a:rPr>
              <a:t>T</a:t>
            </a:r>
            <a:r>
              <a:rPr sz="7200" spc="85">
                <a:solidFill>
                  <a:srgbClr val="000000"/>
                </a:solidFill>
              </a:rPr>
              <a:t>ea</a:t>
            </a:r>
            <a:r>
              <a:rPr sz="7200" spc="114">
                <a:solidFill>
                  <a:srgbClr val="000000"/>
                </a:solidFill>
              </a:rPr>
              <a:t>m</a:t>
            </a:r>
            <a:r>
              <a:rPr sz="7200" spc="-260">
                <a:solidFill>
                  <a:srgbClr val="000000"/>
                </a:solidFill>
              </a:rPr>
              <a:t> </a:t>
            </a:r>
            <a:r>
              <a:rPr sz="7200" spc="-10">
                <a:solidFill>
                  <a:srgbClr val="000000"/>
                </a:solidFill>
              </a:rPr>
              <a:t>Overview</a:t>
            </a:r>
            <a:endParaRPr sz="72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644" y="304799"/>
            <a:ext cx="8549005" cy="14922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z="4800"/>
              <a:t>BUILD</a:t>
            </a:r>
            <a:r>
              <a:rPr sz="4800" spc="-275"/>
              <a:t> </a:t>
            </a:r>
            <a:r>
              <a:rPr sz="4800"/>
              <a:t>A</a:t>
            </a:r>
            <a:r>
              <a:rPr sz="4800" spc="-285"/>
              <a:t> </a:t>
            </a:r>
            <a:r>
              <a:rPr sz="4800"/>
              <a:t>DYNAMIC</a:t>
            </a:r>
            <a:r>
              <a:rPr sz="4800" spc="-50"/>
              <a:t> </a:t>
            </a:r>
            <a:r>
              <a:rPr sz="4800" spc="-10"/>
              <a:t>CHAPTER </a:t>
            </a:r>
            <a:r>
              <a:rPr sz="4800"/>
              <a:t>MEMBERSHIP</a:t>
            </a:r>
            <a:r>
              <a:rPr sz="4800" spc="-315"/>
              <a:t> </a:t>
            </a:r>
            <a:r>
              <a:rPr sz="4800" spc="-20"/>
              <a:t>TEAM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886460" y="2221547"/>
            <a:ext cx="7692390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00"/>
              </a:lnSpc>
              <a:spcBef>
                <a:spcPts val="100"/>
              </a:spcBef>
            </a:pPr>
            <a:r>
              <a:rPr sz="3600" u="heavy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At</a:t>
            </a:r>
            <a:r>
              <a:rPr sz="3600" u="heavy" spc="-15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your</a:t>
            </a:r>
            <a:r>
              <a:rPr sz="3600" u="heavy" spc="-55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Chapter</a:t>
            </a:r>
            <a:r>
              <a:rPr sz="3600" u="heavy" spc="-5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1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Retreat</a:t>
            </a:r>
            <a:endParaRPr sz="3600">
              <a:latin typeface="Arial"/>
              <a:cs typeface="Arial"/>
            </a:endParaRPr>
          </a:p>
          <a:p>
            <a:pPr marL="584200" marR="5080" indent="-572135">
              <a:lnSpc>
                <a:spcPts val="4360"/>
              </a:lnSpc>
              <a:spcBef>
                <a:spcPts val="90"/>
              </a:spcBef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Set</a:t>
            </a:r>
            <a:r>
              <a:rPr sz="3600" spc="-9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SMART</a:t>
            </a:r>
            <a:r>
              <a:rPr sz="3600" spc="-8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goals</a:t>
            </a:r>
            <a:r>
              <a:rPr sz="3600" spc="-5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aligned</a:t>
            </a:r>
            <a:r>
              <a:rPr sz="3600" spc="-3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with</a:t>
            </a:r>
            <a:r>
              <a:rPr sz="3600" spc="-3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25">
                <a:solidFill>
                  <a:srgbClr val="1F487C"/>
                </a:solidFill>
                <a:latin typeface="Arial"/>
                <a:cs typeface="Arial"/>
              </a:rPr>
              <a:t>MPI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Metrics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125"/>
              </a:lnSpc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Start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to</a:t>
            </a:r>
            <a:r>
              <a:rPr sz="3600" spc="-3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build</a:t>
            </a:r>
            <a:r>
              <a:rPr sz="3600" spc="-4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your</a:t>
            </a:r>
            <a:r>
              <a:rPr sz="3600" spc="-5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Committee</a:t>
            </a:r>
            <a:endParaRPr sz="3600">
              <a:latin typeface="Arial"/>
              <a:cs typeface="Arial"/>
            </a:endParaRPr>
          </a:p>
          <a:p>
            <a:pPr marL="584200" marR="16510" indent="-572135">
              <a:lnSpc>
                <a:spcPts val="4350"/>
              </a:lnSpc>
              <a:spcBef>
                <a:spcPts val="155"/>
              </a:spcBef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Collaborate</a:t>
            </a:r>
            <a:r>
              <a:rPr sz="3600" spc="-5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on</a:t>
            </a:r>
            <a:r>
              <a:rPr sz="3600" spc="-4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Event</a:t>
            </a:r>
            <a:r>
              <a:rPr sz="3600" spc="-9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&amp;</a:t>
            </a:r>
            <a:r>
              <a:rPr sz="3600" spc="1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Marketing</a:t>
            </a:r>
            <a:r>
              <a:rPr sz="3600" spc="-3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50">
                <a:solidFill>
                  <a:srgbClr val="1F487C"/>
                </a:solidFill>
                <a:latin typeface="Arial"/>
                <a:cs typeface="Arial"/>
              </a:rPr>
              <a:t>/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Communication</a:t>
            </a:r>
            <a:r>
              <a:rPr sz="3600" spc="-7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Strategies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u="heavy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During</a:t>
            </a:r>
            <a:r>
              <a:rPr sz="3600" u="heavy" spc="-114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75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Your</a:t>
            </a:r>
            <a:r>
              <a:rPr sz="3600" u="heavy" spc="-135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 </a:t>
            </a:r>
            <a:r>
              <a:rPr sz="3600" u="heavy" spc="-20">
                <a:solidFill>
                  <a:srgbClr val="1F487C"/>
                </a:solidFill>
                <a:uFill>
                  <a:solidFill>
                    <a:srgbClr val="1F487C"/>
                  </a:solidFill>
                </a:uFill>
                <a:latin typeface="Arial"/>
                <a:cs typeface="Arial"/>
              </a:rPr>
              <a:t>Term</a:t>
            </a:r>
            <a:endParaRPr sz="3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6460" y="6607238"/>
            <a:ext cx="7305675" cy="332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100"/>
              </a:spcBef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Schedule</a:t>
            </a:r>
            <a:r>
              <a:rPr sz="3600" spc="-5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regular</a:t>
            </a:r>
            <a:r>
              <a:rPr sz="3600" spc="-7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meetings</a:t>
            </a:r>
            <a:endParaRPr sz="3600">
              <a:latin typeface="Arial"/>
              <a:cs typeface="Arial"/>
            </a:endParaRPr>
          </a:p>
          <a:p>
            <a:pPr marL="584200" marR="5080" indent="-572135">
              <a:lnSpc>
                <a:spcPts val="4360"/>
              </a:lnSpc>
              <a:spcBef>
                <a:spcPts val="145"/>
              </a:spcBef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Keep</a:t>
            </a:r>
            <a:r>
              <a:rPr sz="3600" spc="-5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Chapter</a:t>
            </a:r>
            <a:r>
              <a:rPr sz="3600" spc="-6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metrics</a:t>
            </a:r>
            <a:r>
              <a:rPr sz="3600" spc="1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dashboard updated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125"/>
              </a:lnSpc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Regularly</a:t>
            </a:r>
            <a:r>
              <a:rPr sz="3600" spc="-6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check</a:t>
            </a:r>
            <a:r>
              <a:rPr sz="3600" spc="1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the</a:t>
            </a:r>
            <a:r>
              <a:rPr sz="3600" spc="-4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20">
                <a:solidFill>
                  <a:srgbClr val="1F487C"/>
                </a:solidFill>
                <a:latin typeface="Arial"/>
                <a:cs typeface="Arial"/>
              </a:rPr>
              <a:t>CLRP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300"/>
              </a:lnSpc>
              <a:spcBef>
                <a:spcPts val="35"/>
              </a:spcBef>
              <a:buChar char="•"/>
              <a:tabLst>
                <a:tab pos="584200" algn="l"/>
              </a:tabLst>
            </a:pP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Engage</a:t>
            </a:r>
            <a:r>
              <a:rPr sz="3600" spc="-45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with</a:t>
            </a:r>
            <a:r>
              <a:rPr sz="3600" spc="-3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>
                <a:solidFill>
                  <a:srgbClr val="1F487C"/>
                </a:solidFill>
                <a:latin typeface="Arial"/>
                <a:cs typeface="Arial"/>
              </a:rPr>
              <a:t>your</a:t>
            </a:r>
            <a:r>
              <a:rPr sz="3600" spc="-5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members</a:t>
            </a:r>
            <a:endParaRPr sz="3600">
              <a:latin typeface="Arial"/>
              <a:cs typeface="Arial"/>
            </a:endParaRPr>
          </a:p>
          <a:p>
            <a:pPr marL="584200" indent="-571500">
              <a:lnSpc>
                <a:spcPts val="4300"/>
              </a:lnSpc>
              <a:buChar char="•"/>
              <a:tabLst>
                <a:tab pos="584200" algn="l"/>
              </a:tabLst>
            </a:pPr>
            <a:r>
              <a:rPr sz="3600" spc="-10">
                <a:solidFill>
                  <a:srgbClr val="1F487C"/>
                </a:solidFill>
                <a:latin typeface="Arial"/>
                <a:cs typeface="Arial"/>
              </a:rPr>
              <a:t>#tellyourMPIstory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9800" y="2886075"/>
            <a:ext cx="7286625" cy="49625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404093" y="7911210"/>
            <a:ext cx="6250940" cy="11167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>
              <a:lnSpc>
                <a:spcPts val="2865"/>
              </a:lnSpc>
              <a:spcBef>
                <a:spcPts val="100"/>
              </a:spcBef>
            </a:pPr>
            <a:r>
              <a:rPr sz="2400" b="1">
                <a:latin typeface="Calibri"/>
                <a:cs typeface="Calibri"/>
              </a:rPr>
              <a:t>Just</a:t>
            </a:r>
            <a:r>
              <a:rPr sz="2400" b="1" spc="-2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because</a:t>
            </a:r>
            <a:r>
              <a:rPr sz="2400" b="1" spc="-9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you’ve</a:t>
            </a:r>
            <a:r>
              <a:rPr sz="2400" b="1" spc="-25">
                <a:latin typeface="Calibri"/>
                <a:cs typeface="Calibri"/>
              </a:rPr>
              <a:t> </a:t>
            </a:r>
            <a:r>
              <a:rPr sz="2400" b="1" spc="-10">
                <a:latin typeface="Calibri"/>
                <a:cs typeface="Calibri"/>
              </a:rPr>
              <a:t>always</a:t>
            </a:r>
            <a:r>
              <a:rPr sz="2400" b="1" spc="-6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done</a:t>
            </a:r>
            <a:r>
              <a:rPr sz="2400" b="1" spc="-9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it</a:t>
            </a:r>
            <a:r>
              <a:rPr sz="2400" b="1" spc="-50">
                <a:latin typeface="Calibri"/>
                <a:cs typeface="Calibri"/>
              </a:rPr>
              <a:t> </a:t>
            </a:r>
            <a:r>
              <a:rPr sz="2400" b="1" u="sng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“that</a:t>
            </a:r>
            <a:r>
              <a:rPr sz="2400" b="1" u="sng" spc="-7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way”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65"/>
              </a:lnSpc>
            </a:pPr>
            <a:r>
              <a:rPr lang="en-US" sz="2400" b="1">
                <a:latin typeface="Calibri"/>
                <a:cs typeface="Calibri"/>
              </a:rPr>
              <a:t>raises</a:t>
            </a:r>
            <a:r>
              <a:rPr sz="2400" b="1" spc="-50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the</a:t>
            </a:r>
            <a:r>
              <a:rPr sz="2400" b="1" spc="-6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question,</a:t>
            </a:r>
            <a:r>
              <a:rPr sz="2400" b="1" spc="-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how’s</a:t>
            </a:r>
            <a:r>
              <a:rPr sz="2400" b="1" spc="-90">
                <a:latin typeface="Calibri"/>
                <a:cs typeface="Calibri"/>
              </a:rPr>
              <a:t> </a:t>
            </a:r>
            <a:r>
              <a:rPr sz="2400" b="1" u="sng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“</a:t>
            </a:r>
            <a:r>
              <a:rPr sz="2400" b="1" i="1" u="sng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that”</a:t>
            </a:r>
            <a:r>
              <a:rPr sz="2400" b="1" i="1" u="sng" spc="-125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working</a:t>
            </a:r>
            <a:r>
              <a:rPr sz="2400" b="1" spc="-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for</a:t>
            </a:r>
            <a:r>
              <a:rPr sz="2400" b="1" spc="-85">
                <a:latin typeface="Calibri"/>
                <a:cs typeface="Calibri"/>
              </a:rPr>
              <a:t> </a:t>
            </a:r>
            <a:r>
              <a:rPr sz="2400" b="1" spc="-20">
                <a:latin typeface="Calibri"/>
                <a:cs typeface="Calibri"/>
              </a:rPr>
              <a:t>you?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05"/>
              </a:spcBef>
            </a:pPr>
            <a:r>
              <a:rPr sz="4800"/>
              <a:t>CHAPTER</a:t>
            </a:r>
            <a:r>
              <a:rPr sz="4800" spc="-175"/>
              <a:t> </a:t>
            </a:r>
            <a:r>
              <a:rPr sz="4800" spc="-10"/>
              <a:t>MEMBER</a:t>
            </a:r>
            <a:r>
              <a:rPr lang="en-US" sz="4800" spc="-10"/>
              <a:t> </a:t>
            </a:r>
            <a:r>
              <a:rPr sz="4800" spc="-10"/>
              <a:t>ENGAGEMENT</a:t>
            </a:r>
            <a:endParaRPr sz="4800"/>
          </a:p>
          <a:p>
            <a:pPr marL="1294130">
              <a:lnSpc>
                <a:spcPct val="100000"/>
              </a:lnSpc>
              <a:spcBef>
                <a:spcPts val="20"/>
              </a:spcBef>
            </a:pPr>
            <a:r>
              <a:rPr sz="4800" i="1">
                <a:latin typeface="Arial"/>
                <a:cs typeface="Arial"/>
              </a:rPr>
              <a:t>A</a:t>
            </a:r>
            <a:r>
              <a:rPr sz="4800" i="1" spc="-229">
                <a:latin typeface="Arial"/>
                <a:cs typeface="Arial"/>
              </a:rPr>
              <a:t> </a:t>
            </a:r>
            <a:r>
              <a:rPr sz="4800" i="1" spc="-25">
                <a:latin typeface="Arial"/>
                <a:cs typeface="Arial"/>
              </a:rPr>
              <a:t>PERSONALIZED</a:t>
            </a:r>
            <a:r>
              <a:rPr sz="4800" i="1" spc="-220">
                <a:latin typeface="Arial"/>
                <a:cs typeface="Arial"/>
              </a:rPr>
              <a:t> </a:t>
            </a:r>
            <a:r>
              <a:rPr sz="4800" i="1" spc="-10">
                <a:latin typeface="Arial"/>
                <a:cs typeface="Arial"/>
              </a:rPr>
              <a:t>APPROACH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96688" y="2516758"/>
            <a:ext cx="2000250" cy="371475"/>
          </a:xfrm>
          <a:custGeom>
            <a:avLst/>
            <a:gdLst/>
            <a:ahLst/>
            <a:cxnLst/>
            <a:rect l="l" t="t" r="r" b="b"/>
            <a:pathLst>
              <a:path w="2000250" h="371475">
                <a:moveTo>
                  <a:pt x="2000250" y="0"/>
                </a:moveTo>
                <a:lnTo>
                  <a:pt x="0" y="0"/>
                </a:lnTo>
                <a:lnTo>
                  <a:pt x="0" y="371475"/>
                </a:lnTo>
                <a:lnTo>
                  <a:pt x="2000250" y="371475"/>
                </a:lnTo>
                <a:lnTo>
                  <a:pt x="20002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040" y="2907283"/>
            <a:ext cx="1998980" cy="371475"/>
          </a:xfrm>
          <a:custGeom>
            <a:avLst/>
            <a:gdLst/>
            <a:ahLst/>
            <a:cxnLst/>
            <a:rect l="l" t="t" r="r" b="b"/>
            <a:pathLst>
              <a:path w="1998980" h="371475">
                <a:moveTo>
                  <a:pt x="1998980" y="0"/>
                </a:moveTo>
                <a:lnTo>
                  <a:pt x="0" y="0"/>
                </a:lnTo>
                <a:lnTo>
                  <a:pt x="0" y="371475"/>
                </a:lnTo>
                <a:lnTo>
                  <a:pt x="1998980" y="371475"/>
                </a:lnTo>
                <a:lnTo>
                  <a:pt x="199898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08020" y="2907283"/>
            <a:ext cx="1612900" cy="371475"/>
          </a:xfrm>
          <a:custGeom>
            <a:avLst/>
            <a:gdLst/>
            <a:ahLst/>
            <a:cxnLst/>
            <a:rect l="l" t="t" r="r" b="b"/>
            <a:pathLst>
              <a:path w="1612900" h="371475">
                <a:moveTo>
                  <a:pt x="1612645" y="0"/>
                </a:moveTo>
                <a:lnTo>
                  <a:pt x="0" y="0"/>
                </a:lnTo>
                <a:lnTo>
                  <a:pt x="0" y="371475"/>
                </a:lnTo>
                <a:lnTo>
                  <a:pt x="1612645" y="371475"/>
                </a:lnTo>
                <a:lnTo>
                  <a:pt x="161264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900789" y="2907283"/>
            <a:ext cx="3432810" cy="371475"/>
          </a:xfrm>
          <a:custGeom>
            <a:avLst/>
            <a:gdLst/>
            <a:ahLst/>
            <a:cxnLst/>
            <a:rect l="l" t="t" r="r" b="b"/>
            <a:pathLst>
              <a:path w="3432809" h="371475">
                <a:moveTo>
                  <a:pt x="3432429" y="0"/>
                </a:moveTo>
                <a:lnTo>
                  <a:pt x="0" y="0"/>
                </a:lnTo>
                <a:lnTo>
                  <a:pt x="0" y="371475"/>
                </a:lnTo>
                <a:lnTo>
                  <a:pt x="3432429" y="371475"/>
                </a:lnTo>
                <a:lnTo>
                  <a:pt x="343242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88657" y="2496756"/>
            <a:ext cx="157632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>
                <a:latin typeface="Calibri"/>
                <a:cs typeface="Calibri"/>
              </a:rPr>
              <a:t>NEW</a:t>
            </a:r>
            <a:r>
              <a:rPr sz="2400" b="1" spc="-6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MEMBER</a:t>
            </a:r>
            <a:r>
              <a:rPr sz="2400" b="1" spc="-6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EMAIL</a:t>
            </a:r>
            <a:r>
              <a:rPr sz="2400" b="1" spc="-30">
                <a:latin typeface="Calibri"/>
                <a:cs typeface="Calibri"/>
              </a:rPr>
              <a:t> </a:t>
            </a:r>
            <a:r>
              <a:rPr sz="2400" b="1" spc="-25">
                <a:latin typeface="Calibri"/>
                <a:cs typeface="Calibri"/>
              </a:rPr>
              <a:t>CAMPAIGN</a:t>
            </a:r>
            <a:r>
              <a:rPr sz="2400" b="1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MEMBER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NAME,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behalf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Directors,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it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my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pleasure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welcome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93870" y="2516758"/>
            <a:ext cx="56197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8890">
              <a:lnSpc>
                <a:spcPts val="2825"/>
              </a:lnSpc>
            </a:pPr>
            <a:r>
              <a:rPr sz="2400" spc="-25">
                <a:latin typeface="Calibri"/>
                <a:cs typeface="Calibri"/>
              </a:rPr>
              <a:t>MPI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657" y="2757868"/>
            <a:ext cx="16837025" cy="3772535"/>
          </a:xfrm>
          <a:prstGeom prst="rect">
            <a:avLst/>
          </a:prstGeom>
        </p:spPr>
        <p:txBody>
          <a:bodyPr vert="horz" wrap="square" lIns="0" tIns="14287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125"/>
              </a:spcBef>
            </a:pPr>
            <a:r>
              <a:rPr sz="2400">
                <a:latin typeface="Calibri"/>
                <a:cs typeface="Calibri"/>
              </a:rPr>
              <a:t>CHAPTER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NAME.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TITLE,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want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personally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invite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attend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our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next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event,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40">
                <a:latin typeface="Calibri"/>
                <a:cs typeface="Calibri"/>
              </a:rPr>
              <a:t>DAY,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45">
                <a:latin typeface="Calibri"/>
                <a:cs typeface="Calibri"/>
              </a:rPr>
              <a:t>DATE </a:t>
            </a:r>
            <a:r>
              <a:rPr sz="2400">
                <a:latin typeface="Calibri"/>
                <a:cs typeface="Calibri"/>
              </a:rPr>
              <a:t>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35">
                <a:latin typeface="Calibri"/>
                <a:cs typeface="Calibri"/>
              </a:rPr>
              <a:t>LOCATION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TBD.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6900"/>
              </a:lnSpc>
              <a:spcBef>
                <a:spcPts val="825"/>
              </a:spcBef>
            </a:pPr>
            <a:r>
              <a:rPr sz="2400">
                <a:latin typeface="Calibri"/>
                <a:cs typeface="Calibri"/>
              </a:rPr>
              <a:t>One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most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productive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ways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maximize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MPI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membership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lang="en-US" sz="2400" spc="-35">
                <a:latin typeface="Calibri"/>
                <a:cs typeface="Calibri"/>
              </a:rPr>
              <a:t>by </a:t>
            </a:r>
            <a:r>
              <a:rPr sz="2400" spc="-10">
                <a:latin typeface="Calibri"/>
                <a:cs typeface="Calibri"/>
              </a:rPr>
              <a:t>participating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our</a:t>
            </a:r>
            <a:r>
              <a:rPr sz="2400" spc="-10">
                <a:latin typeface="Calibri"/>
                <a:cs typeface="Calibri"/>
              </a:rPr>
              <a:t> education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networking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events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finding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place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get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involved.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I’ll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follow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this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email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call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next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week,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perhaps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find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time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meet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coffee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or</a:t>
            </a:r>
            <a:r>
              <a:rPr sz="2400" spc="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connect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0">
                <a:latin typeface="Calibri"/>
                <a:cs typeface="Calibri"/>
              </a:rPr>
              <a:t>a </a:t>
            </a:r>
            <a:r>
              <a:rPr sz="2400">
                <a:latin typeface="Calibri"/>
                <a:cs typeface="Calibri"/>
              </a:rPr>
              <a:t>ZOOM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call.</a:t>
            </a:r>
            <a:endParaRPr sz="24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  <a:spcBef>
                <a:spcPts val="1019"/>
              </a:spcBef>
            </a:pPr>
            <a:r>
              <a:rPr sz="2400" spc="-9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get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conversation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started,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have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few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"getting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know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you"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questions:</a:t>
            </a:r>
            <a:endParaRPr sz="2400">
              <a:latin typeface="Calibri"/>
              <a:cs typeface="Calibri"/>
            </a:endParaRPr>
          </a:p>
          <a:p>
            <a:pPr marL="306705" indent="-294005">
              <a:spcBef>
                <a:spcPts val="950"/>
              </a:spcBef>
              <a:buAutoNum type="arabicPeriod"/>
              <a:tabLst>
                <a:tab pos="306705" algn="l"/>
              </a:tabLst>
            </a:pPr>
            <a:r>
              <a:rPr sz="2400">
                <a:latin typeface="Calibri"/>
                <a:cs typeface="Calibri"/>
              </a:rPr>
              <a:t>What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inspired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join</a:t>
            </a:r>
            <a:r>
              <a:rPr lang="en-US" sz="2400" spc="-45">
                <a:latin typeface="Calibri"/>
                <a:cs typeface="Calibri"/>
              </a:rPr>
              <a:t> our C</a:t>
            </a:r>
            <a:r>
              <a:rPr lang="en-US" sz="2400" spc="-10">
                <a:latin typeface="Calibri"/>
                <a:cs typeface="Calibri"/>
              </a:rPr>
              <a:t>hapter</a:t>
            </a:r>
            <a:r>
              <a:rPr sz="2400" spc="-10"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06705" indent="-294005">
              <a:lnSpc>
                <a:spcPct val="100000"/>
              </a:lnSpc>
              <a:spcBef>
                <a:spcPts val="1025"/>
              </a:spcBef>
              <a:buAutoNum type="arabicPeriod"/>
              <a:tabLst>
                <a:tab pos="306705" algn="l"/>
              </a:tabLst>
            </a:pPr>
            <a:r>
              <a:rPr sz="2400">
                <a:latin typeface="Calibri"/>
                <a:cs typeface="Calibri"/>
              </a:rPr>
              <a:t>What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has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been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professional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accomplishment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like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rave</a:t>
            </a:r>
            <a:r>
              <a:rPr sz="2400" spc="-10">
                <a:latin typeface="Calibri"/>
                <a:cs typeface="Calibri"/>
              </a:rPr>
              <a:t> about?</a:t>
            </a:r>
            <a:endParaRPr sz="2400">
              <a:latin typeface="Calibri"/>
              <a:cs typeface="Calibri"/>
            </a:endParaRPr>
          </a:p>
          <a:p>
            <a:pPr marL="306705" indent="-294005">
              <a:lnSpc>
                <a:spcPct val="100000"/>
              </a:lnSpc>
              <a:spcBef>
                <a:spcPts val="1025"/>
              </a:spcBef>
              <a:buAutoNum type="arabicPeriod"/>
              <a:tabLst>
                <a:tab pos="306705" algn="l"/>
              </a:tabLst>
            </a:pPr>
            <a:r>
              <a:rPr sz="2400">
                <a:latin typeface="Calibri"/>
                <a:cs typeface="Calibri"/>
              </a:rPr>
              <a:t>What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three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career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goals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help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achieve?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8657" y="6634416"/>
            <a:ext cx="158597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latin typeface="Calibri"/>
                <a:cs typeface="Calibri"/>
              </a:rPr>
              <a:t>Thanks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for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taking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time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respond.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look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forward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personally</a:t>
            </a:r>
            <a:r>
              <a:rPr sz="2400" spc="-114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helping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grow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your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career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connect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with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industry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colleagues</a:t>
            </a:r>
            <a:r>
              <a:rPr sz="2400" spc="11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at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598264" y="6650608"/>
            <a:ext cx="56197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8255">
              <a:lnSpc>
                <a:spcPts val="2855"/>
              </a:lnSpc>
            </a:pPr>
            <a:r>
              <a:rPr sz="2400" spc="-25">
                <a:latin typeface="Calibri"/>
                <a:cs typeface="Calibri"/>
              </a:rPr>
              <a:t>MPI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01040" y="7041133"/>
            <a:ext cx="1998980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0"/>
              </a:lnSpc>
            </a:pPr>
            <a:r>
              <a:rPr sz="2400">
                <a:latin typeface="Calibri"/>
                <a:cs typeface="Calibri"/>
              </a:rPr>
              <a:t>CHAPTER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NAME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8657" y="7511732"/>
            <a:ext cx="1177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20">
                <a:latin typeface="Calibri"/>
                <a:cs typeface="Calibri"/>
              </a:rPr>
              <a:t>Sincerely,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9302" y="8022208"/>
            <a:ext cx="5297805" cy="3714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sz="2400" spc="-20">
                <a:latin typeface="Calibri"/>
                <a:cs typeface="Calibri"/>
              </a:rPr>
              <a:t>SIGNATURE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EMAIL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FROM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MEMBER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8657" y="8478710"/>
            <a:ext cx="16809085" cy="15887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95"/>
              </a:spcBef>
            </a:pPr>
            <a:r>
              <a:rPr sz="2400">
                <a:latin typeface="Calibri"/>
                <a:cs typeface="Calibri"/>
              </a:rPr>
              <a:t>Note: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goal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build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1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stronger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volunteers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base.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Members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invited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join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specific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committees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where</a:t>
            </a:r>
            <a:r>
              <a:rPr sz="2400" spc="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is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present.</a:t>
            </a:r>
            <a:r>
              <a:rPr sz="2400" spc="-7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more </a:t>
            </a:r>
            <a:r>
              <a:rPr sz="2400" spc="-10">
                <a:latin typeface="Calibri"/>
                <a:cs typeface="Calibri"/>
              </a:rPr>
              <a:t>committee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lists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select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from.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5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“places”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them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in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area</a:t>
            </a:r>
            <a:r>
              <a:rPr sz="2400" spc="-1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just</a:t>
            </a:r>
            <a:r>
              <a:rPr sz="2400" spc="-10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to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get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them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involved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20">
                <a:latin typeface="Calibri"/>
                <a:cs typeface="Calibri"/>
              </a:rPr>
              <a:t>immediately.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This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now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becomes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part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of</a:t>
            </a:r>
            <a:r>
              <a:rPr sz="2400" spc="6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each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schedule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board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meeting.</a:t>
            </a:r>
            <a:r>
              <a:rPr sz="2400" spc="-10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Update</a:t>
            </a:r>
            <a:r>
              <a:rPr sz="2400" spc="-3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the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list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contact</a:t>
            </a:r>
            <a:r>
              <a:rPr sz="2400" spc="-7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new</a:t>
            </a:r>
            <a:r>
              <a:rPr sz="2400" spc="-8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members,</a:t>
            </a:r>
            <a:r>
              <a:rPr sz="2400" spc="-9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evaluate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previous</a:t>
            </a:r>
            <a:r>
              <a:rPr sz="2400" spc="-6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calls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and</a:t>
            </a:r>
            <a:r>
              <a:rPr sz="2400" spc="-85">
                <a:latin typeface="Calibri"/>
                <a:cs typeface="Calibri"/>
              </a:rPr>
              <a:t> </a:t>
            </a:r>
            <a:r>
              <a:rPr sz="2400" spc="-10">
                <a:latin typeface="Calibri"/>
                <a:cs typeface="Calibri"/>
              </a:rPr>
              <a:t>gauge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where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members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25">
                <a:latin typeface="Calibri"/>
                <a:cs typeface="Calibri"/>
              </a:rPr>
              <a:t>are </a:t>
            </a:r>
            <a:r>
              <a:rPr sz="2400" spc="-10">
                <a:latin typeface="Calibri"/>
                <a:cs typeface="Calibri"/>
              </a:rPr>
              <a:t>involved.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/>
              <a:t>MEMBERSHIP</a:t>
            </a:r>
            <a:r>
              <a:rPr sz="5450" spc="-135"/>
              <a:t> </a:t>
            </a:r>
            <a:r>
              <a:rPr sz="5450" spc="-10"/>
              <a:t>RECOGNITION</a:t>
            </a:r>
            <a:endParaRPr sz="5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7900" y="2286000"/>
            <a:ext cx="13716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37320" y="5841047"/>
            <a:ext cx="12230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i="1" u="heavy" spc="-1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EVERY</a:t>
            </a:r>
            <a:endParaRPr sz="2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47900" y="6076950"/>
            <a:ext cx="13420725" cy="9525"/>
          </a:xfrm>
          <a:custGeom>
            <a:avLst/>
            <a:gdLst/>
            <a:ahLst/>
            <a:cxnLst/>
            <a:rect l="l" t="t" r="r" b="b"/>
            <a:pathLst>
              <a:path w="13420725" h="9525">
                <a:moveTo>
                  <a:pt x="13420725" y="0"/>
                </a:moveTo>
                <a:lnTo>
                  <a:pt x="0" y="0"/>
                </a:lnTo>
                <a:lnTo>
                  <a:pt x="0" y="9525"/>
                </a:lnTo>
                <a:lnTo>
                  <a:pt x="13420725" y="9525"/>
                </a:lnTo>
                <a:lnTo>
                  <a:pt x="1342072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7104" y="3476561"/>
            <a:ext cx="8904605" cy="206819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 marR="5080">
              <a:lnSpc>
                <a:spcPts val="7430"/>
              </a:lnSpc>
              <a:spcBef>
                <a:spcPts val="1360"/>
              </a:spcBef>
            </a:pPr>
            <a:r>
              <a:rPr sz="7200">
                <a:solidFill>
                  <a:srgbClr val="000000"/>
                </a:solidFill>
                <a:latin typeface="Calibri"/>
                <a:cs typeface="Calibri"/>
              </a:rPr>
              <a:t>MPI</a:t>
            </a:r>
            <a:r>
              <a:rPr sz="7200" spc="-3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>
                <a:solidFill>
                  <a:srgbClr val="000000"/>
                </a:solidFill>
                <a:latin typeface="Calibri"/>
                <a:cs typeface="Calibri"/>
              </a:rPr>
              <a:t>Membership Performance</a:t>
            </a:r>
            <a:r>
              <a:rPr sz="7200" spc="-3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7200" spc="-10">
                <a:solidFill>
                  <a:srgbClr val="000000"/>
                </a:solidFill>
                <a:latin typeface="Calibri"/>
                <a:cs typeface="Calibri"/>
              </a:rPr>
              <a:t>Standards</a:t>
            </a:r>
            <a:endParaRPr sz="7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287999" cy="15716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2579" y="117474"/>
            <a:ext cx="15153640" cy="1403525"/>
          </a:xfrm>
          <a:prstGeom prst="rect">
            <a:avLst/>
          </a:prstGeom>
        </p:spPr>
        <p:txBody>
          <a:bodyPr vert="horz" wrap="square" lIns="0" tIns="704151" rIns="0" bIns="0" rtlCol="0" anchor="t">
            <a:spAutoFit/>
          </a:bodyPr>
          <a:lstStyle/>
          <a:p>
            <a:pPr marL="611505">
              <a:lnSpc>
                <a:spcPct val="100000"/>
              </a:lnSpc>
              <a:spcBef>
                <a:spcPts val="100"/>
              </a:spcBef>
            </a:pPr>
            <a:r>
              <a:rPr sz="4500" spc="-10">
                <a:solidFill>
                  <a:srgbClr val="FF0000"/>
                </a:solidFill>
              </a:rPr>
              <a:t>202</a:t>
            </a:r>
            <a:r>
              <a:rPr lang="en-US" sz="4500" spc="-10">
                <a:solidFill>
                  <a:srgbClr val="FF0000"/>
                </a:solidFill>
              </a:rPr>
              <a:t>6</a:t>
            </a:r>
            <a:r>
              <a:rPr sz="4500" spc="-250"/>
              <a:t> </a:t>
            </a:r>
            <a:r>
              <a:rPr sz="4500"/>
              <a:t>PERFORMANCE</a:t>
            </a:r>
            <a:r>
              <a:rPr sz="4500" spc="-55"/>
              <a:t> </a:t>
            </a:r>
            <a:r>
              <a:rPr sz="4500" spc="-40"/>
              <a:t>STANDARD</a:t>
            </a:r>
            <a:r>
              <a:rPr sz="4500" spc="-45"/>
              <a:t> </a:t>
            </a:r>
            <a:r>
              <a:rPr sz="4500"/>
              <a:t>&amp;</a:t>
            </a:r>
            <a:r>
              <a:rPr sz="4500" spc="-240"/>
              <a:t> </a:t>
            </a:r>
            <a:r>
              <a:rPr sz="4500"/>
              <a:t>METRIC</a:t>
            </a:r>
            <a:r>
              <a:rPr sz="4500" spc="-90"/>
              <a:t> </a:t>
            </a:r>
            <a:r>
              <a:rPr sz="4500" spc="-20"/>
              <a:t>GOALS</a:t>
            </a:r>
            <a:endParaRPr sz="4500"/>
          </a:p>
        </p:txBody>
      </p:sp>
      <p:grpSp>
        <p:nvGrpSpPr>
          <p:cNvPr id="4" name="object 4"/>
          <p:cNvGrpSpPr/>
          <p:nvPr/>
        </p:nvGrpSpPr>
        <p:grpSpPr>
          <a:xfrm>
            <a:off x="3808476" y="2351023"/>
            <a:ext cx="3479800" cy="1384300"/>
            <a:chOff x="3808476" y="2351023"/>
            <a:chExt cx="3479800" cy="1384300"/>
          </a:xfrm>
        </p:grpSpPr>
        <p:sp>
          <p:nvSpPr>
            <p:cNvPr id="5" name="object 5"/>
            <p:cNvSpPr/>
            <p:nvPr/>
          </p:nvSpPr>
          <p:spPr>
            <a:xfrm>
              <a:off x="3810000" y="2352674"/>
              <a:ext cx="3467100" cy="1371600"/>
            </a:xfrm>
            <a:custGeom>
              <a:avLst/>
              <a:gdLst/>
              <a:ahLst/>
              <a:cxnLst/>
              <a:rect l="l" t="t" r="r" b="b"/>
              <a:pathLst>
                <a:path w="3467100" h="1371600">
                  <a:moveTo>
                    <a:pt x="3293618" y="0"/>
                  </a:moveTo>
                  <a:lnTo>
                    <a:pt x="173354" y="0"/>
                  </a:lnTo>
                  <a:lnTo>
                    <a:pt x="105790" y="10795"/>
                  </a:lnTo>
                  <a:lnTo>
                    <a:pt x="50673" y="40131"/>
                  </a:lnTo>
                  <a:lnTo>
                    <a:pt x="13588" y="83693"/>
                  </a:lnTo>
                  <a:lnTo>
                    <a:pt x="0" y="137159"/>
                  </a:lnTo>
                  <a:lnTo>
                    <a:pt x="0" y="1234440"/>
                  </a:lnTo>
                  <a:lnTo>
                    <a:pt x="13588" y="1287779"/>
                  </a:lnTo>
                  <a:lnTo>
                    <a:pt x="50673" y="1331341"/>
                  </a:lnTo>
                  <a:lnTo>
                    <a:pt x="105790" y="1360804"/>
                  </a:lnTo>
                  <a:lnTo>
                    <a:pt x="173354" y="1371600"/>
                  </a:lnTo>
                  <a:lnTo>
                    <a:pt x="3293618" y="1371600"/>
                  </a:lnTo>
                  <a:lnTo>
                    <a:pt x="3361181" y="1360804"/>
                  </a:lnTo>
                  <a:lnTo>
                    <a:pt x="3416300" y="1331341"/>
                  </a:lnTo>
                  <a:lnTo>
                    <a:pt x="3453510" y="1287779"/>
                  </a:lnTo>
                  <a:lnTo>
                    <a:pt x="3467100" y="1234440"/>
                  </a:lnTo>
                  <a:lnTo>
                    <a:pt x="3467100" y="137159"/>
                  </a:lnTo>
                  <a:lnTo>
                    <a:pt x="3453510" y="83693"/>
                  </a:lnTo>
                  <a:lnTo>
                    <a:pt x="3416300" y="40131"/>
                  </a:lnTo>
                  <a:lnTo>
                    <a:pt x="3361181" y="10795"/>
                  </a:lnTo>
                  <a:lnTo>
                    <a:pt x="3293618" y="0"/>
                  </a:lnTo>
                  <a:close/>
                </a:path>
              </a:pathLst>
            </a:custGeom>
            <a:solidFill>
              <a:srgbClr val="00AE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14826" y="2357373"/>
              <a:ext cx="3467100" cy="1371600"/>
            </a:xfrm>
            <a:custGeom>
              <a:avLst/>
              <a:gdLst/>
              <a:ahLst/>
              <a:cxnLst/>
              <a:rect l="l" t="t" r="r" b="b"/>
              <a:pathLst>
                <a:path w="3467100" h="1371600">
                  <a:moveTo>
                    <a:pt x="0" y="137159"/>
                  </a:moveTo>
                  <a:lnTo>
                    <a:pt x="13588" y="83820"/>
                  </a:lnTo>
                  <a:lnTo>
                    <a:pt x="50673" y="40258"/>
                  </a:lnTo>
                  <a:lnTo>
                    <a:pt x="105663" y="10795"/>
                  </a:lnTo>
                  <a:lnTo>
                    <a:pt x="173227" y="0"/>
                  </a:lnTo>
                  <a:lnTo>
                    <a:pt x="3293491" y="0"/>
                  </a:lnTo>
                  <a:lnTo>
                    <a:pt x="3361054" y="10795"/>
                  </a:lnTo>
                  <a:lnTo>
                    <a:pt x="3416300" y="40258"/>
                  </a:lnTo>
                  <a:lnTo>
                    <a:pt x="3453383" y="83820"/>
                  </a:lnTo>
                  <a:lnTo>
                    <a:pt x="3467100" y="137159"/>
                  </a:lnTo>
                  <a:lnTo>
                    <a:pt x="3467100" y="1234567"/>
                  </a:lnTo>
                  <a:lnTo>
                    <a:pt x="3453383" y="1287779"/>
                  </a:lnTo>
                  <a:lnTo>
                    <a:pt x="3416300" y="1331468"/>
                  </a:lnTo>
                  <a:lnTo>
                    <a:pt x="3361054" y="1360804"/>
                  </a:lnTo>
                  <a:lnTo>
                    <a:pt x="3293491" y="1371600"/>
                  </a:lnTo>
                  <a:lnTo>
                    <a:pt x="173227" y="1371600"/>
                  </a:lnTo>
                  <a:lnTo>
                    <a:pt x="105663" y="1360804"/>
                  </a:lnTo>
                  <a:lnTo>
                    <a:pt x="50673" y="1331468"/>
                  </a:lnTo>
                  <a:lnTo>
                    <a:pt x="13588" y="1287779"/>
                  </a:lnTo>
                  <a:lnTo>
                    <a:pt x="0" y="1234567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497451" y="2523426"/>
            <a:ext cx="2032000" cy="90296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12395" marR="5080" indent="-100330">
              <a:lnSpc>
                <a:spcPts val="3300"/>
              </a:lnSpc>
              <a:spcBef>
                <a:spcPts val="459"/>
              </a:spcBef>
            </a:pPr>
            <a:r>
              <a:rPr sz="3000" b="1" spc="-25">
                <a:solidFill>
                  <a:srgbClr val="FFFFFF"/>
                </a:solidFill>
                <a:latin typeface="Calibri"/>
                <a:cs typeface="Calibri"/>
              </a:rPr>
              <a:t>Membership </a:t>
            </a:r>
            <a:r>
              <a:rPr sz="3000" b="1" spc="-10">
                <a:solidFill>
                  <a:srgbClr val="FFFFFF"/>
                </a:solidFill>
                <a:latin typeface="Calibri"/>
                <a:cs typeface="Calibri"/>
              </a:rPr>
              <a:t>Satisfaction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065651" y="3722623"/>
            <a:ext cx="3222625" cy="1708785"/>
            <a:chOff x="4065651" y="3722623"/>
            <a:chExt cx="3222625" cy="1708785"/>
          </a:xfrm>
        </p:grpSpPr>
        <p:sp>
          <p:nvSpPr>
            <p:cNvPr id="9" name="object 9"/>
            <p:cNvSpPr/>
            <p:nvPr/>
          </p:nvSpPr>
          <p:spPr>
            <a:xfrm>
              <a:off x="4072001" y="3728973"/>
              <a:ext cx="219075" cy="829310"/>
            </a:xfrm>
            <a:custGeom>
              <a:avLst/>
              <a:gdLst/>
              <a:ahLst/>
              <a:cxnLst/>
              <a:rect l="l" t="t" r="r" b="b"/>
              <a:pathLst>
                <a:path w="219075" h="829310">
                  <a:moveTo>
                    <a:pt x="0" y="0"/>
                  </a:moveTo>
                  <a:lnTo>
                    <a:pt x="0" y="828801"/>
                  </a:lnTo>
                  <a:lnTo>
                    <a:pt x="218694" y="828801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24350" y="4067174"/>
              <a:ext cx="2952750" cy="1352550"/>
            </a:xfrm>
            <a:custGeom>
              <a:avLst/>
              <a:gdLst/>
              <a:ahLst/>
              <a:cxnLst/>
              <a:rect l="l" t="t" r="r" b="b"/>
              <a:pathLst>
                <a:path w="2952750" h="1352550">
                  <a:moveTo>
                    <a:pt x="2768092" y="0"/>
                  </a:moveTo>
                  <a:lnTo>
                    <a:pt x="184530" y="0"/>
                  </a:lnTo>
                  <a:lnTo>
                    <a:pt x="112649" y="10667"/>
                  </a:lnTo>
                  <a:lnTo>
                    <a:pt x="53975" y="39624"/>
                  </a:lnTo>
                  <a:lnTo>
                    <a:pt x="14477" y="82550"/>
                  </a:lnTo>
                  <a:lnTo>
                    <a:pt x="0" y="135127"/>
                  </a:lnTo>
                  <a:lnTo>
                    <a:pt x="0" y="1217167"/>
                  </a:lnTo>
                  <a:lnTo>
                    <a:pt x="14477" y="1269873"/>
                  </a:lnTo>
                  <a:lnTo>
                    <a:pt x="53975" y="1312926"/>
                  </a:lnTo>
                  <a:lnTo>
                    <a:pt x="112649" y="1341882"/>
                  </a:lnTo>
                  <a:lnTo>
                    <a:pt x="184530" y="1352550"/>
                  </a:lnTo>
                  <a:lnTo>
                    <a:pt x="2768092" y="1352550"/>
                  </a:lnTo>
                  <a:lnTo>
                    <a:pt x="2839974" y="1341882"/>
                  </a:lnTo>
                  <a:lnTo>
                    <a:pt x="2898648" y="1312926"/>
                  </a:lnTo>
                  <a:lnTo>
                    <a:pt x="2938272" y="1269873"/>
                  </a:lnTo>
                  <a:lnTo>
                    <a:pt x="2952750" y="1217167"/>
                  </a:lnTo>
                  <a:lnTo>
                    <a:pt x="2952750" y="135127"/>
                  </a:lnTo>
                  <a:lnTo>
                    <a:pt x="2938272" y="82550"/>
                  </a:lnTo>
                  <a:lnTo>
                    <a:pt x="2898648" y="39624"/>
                  </a:lnTo>
                  <a:lnTo>
                    <a:pt x="2839974" y="10667"/>
                  </a:lnTo>
                  <a:lnTo>
                    <a:pt x="276809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29176" y="4072000"/>
              <a:ext cx="2952750" cy="1352550"/>
            </a:xfrm>
            <a:custGeom>
              <a:avLst/>
              <a:gdLst/>
              <a:ahLst/>
              <a:cxnLst/>
              <a:rect l="l" t="t" r="r" b="b"/>
              <a:pathLst>
                <a:path w="2952750" h="1352550">
                  <a:moveTo>
                    <a:pt x="0" y="135127"/>
                  </a:moveTo>
                  <a:lnTo>
                    <a:pt x="14477" y="82550"/>
                  </a:lnTo>
                  <a:lnTo>
                    <a:pt x="53975" y="39497"/>
                  </a:lnTo>
                  <a:lnTo>
                    <a:pt x="112649" y="10540"/>
                  </a:lnTo>
                  <a:lnTo>
                    <a:pt x="184403" y="0"/>
                  </a:lnTo>
                  <a:lnTo>
                    <a:pt x="2767965" y="0"/>
                  </a:lnTo>
                  <a:lnTo>
                    <a:pt x="2839847" y="10540"/>
                  </a:lnTo>
                  <a:lnTo>
                    <a:pt x="2898521" y="39497"/>
                  </a:lnTo>
                  <a:lnTo>
                    <a:pt x="2938145" y="82550"/>
                  </a:lnTo>
                  <a:lnTo>
                    <a:pt x="2952750" y="135127"/>
                  </a:lnTo>
                  <a:lnTo>
                    <a:pt x="2952750" y="1217168"/>
                  </a:lnTo>
                  <a:lnTo>
                    <a:pt x="2938145" y="1269873"/>
                  </a:lnTo>
                  <a:lnTo>
                    <a:pt x="2898521" y="1312799"/>
                  </a:lnTo>
                  <a:lnTo>
                    <a:pt x="2839847" y="1341882"/>
                  </a:lnTo>
                  <a:lnTo>
                    <a:pt x="2767965" y="1352550"/>
                  </a:lnTo>
                  <a:lnTo>
                    <a:pt x="184403" y="1352550"/>
                  </a:lnTo>
                  <a:lnTo>
                    <a:pt x="112649" y="1341882"/>
                  </a:lnTo>
                  <a:lnTo>
                    <a:pt x="53975" y="1312799"/>
                  </a:lnTo>
                  <a:lnTo>
                    <a:pt x="14477" y="1269873"/>
                  </a:lnTo>
                  <a:lnTo>
                    <a:pt x="0" y="1217168"/>
                  </a:lnTo>
                  <a:lnTo>
                    <a:pt x="0" y="135127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618101" y="4114101"/>
            <a:ext cx="2356485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99"/>
              </a:lnSpc>
              <a:spcBef>
                <a:spcPts val="100"/>
              </a:spcBef>
            </a:pPr>
            <a:r>
              <a:rPr sz="1800" b="1">
                <a:latin typeface="Calibri"/>
                <a:cs typeface="Calibri"/>
              </a:rPr>
              <a:t>Membership</a:t>
            </a:r>
            <a:r>
              <a:rPr sz="1800" b="1" spc="-95">
                <a:latin typeface="Calibri"/>
                <a:cs typeface="Calibri"/>
              </a:rPr>
              <a:t> </a:t>
            </a:r>
            <a:r>
              <a:rPr sz="1800" b="1" spc="-25">
                <a:latin typeface="Calibri"/>
                <a:cs typeface="Calibri"/>
              </a:rPr>
              <a:t>Satisfaction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61%</a:t>
            </a:r>
            <a:r>
              <a:rPr sz="1800" b="1" spc="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9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70%</a:t>
            </a:r>
            <a:r>
              <a:rPr sz="1800" b="1" spc="6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71%</a:t>
            </a:r>
            <a:r>
              <a:rPr sz="1800" b="1" spc="5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9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065651" y="3722623"/>
            <a:ext cx="3222625" cy="3422650"/>
            <a:chOff x="4065651" y="3722623"/>
            <a:chExt cx="3222625" cy="3422650"/>
          </a:xfrm>
        </p:grpSpPr>
        <p:sp>
          <p:nvSpPr>
            <p:cNvPr id="14" name="object 14"/>
            <p:cNvSpPr/>
            <p:nvPr/>
          </p:nvSpPr>
          <p:spPr>
            <a:xfrm>
              <a:off x="407200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33875" y="5667375"/>
              <a:ext cx="2943225" cy="1466850"/>
            </a:xfrm>
            <a:custGeom>
              <a:avLst/>
              <a:gdLst/>
              <a:ahLst/>
              <a:cxnLst/>
              <a:rect l="l" t="t" r="r" b="b"/>
              <a:pathLst>
                <a:path w="2943225" h="1466850">
                  <a:moveTo>
                    <a:pt x="2759202" y="0"/>
                  </a:moveTo>
                  <a:lnTo>
                    <a:pt x="183896" y="0"/>
                  </a:lnTo>
                  <a:lnTo>
                    <a:pt x="112267" y="11557"/>
                  </a:lnTo>
                  <a:lnTo>
                    <a:pt x="53848" y="42925"/>
                  </a:lnTo>
                  <a:lnTo>
                    <a:pt x="14477" y="89535"/>
                  </a:lnTo>
                  <a:lnTo>
                    <a:pt x="0" y="146558"/>
                  </a:lnTo>
                  <a:lnTo>
                    <a:pt x="0" y="1320038"/>
                  </a:lnTo>
                  <a:lnTo>
                    <a:pt x="14477" y="1377188"/>
                  </a:lnTo>
                  <a:lnTo>
                    <a:pt x="53848" y="1423924"/>
                  </a:lnTo>
                  <a:lnTo>
                    <a:pt x="112267" y="1455293"/>
                  </a:lnTo>
                  <a:lnTo>
                    <a:pt x="183896" y="1466850"/>
                  </a:lnTo>
                  <a:lnTo>
                    <a:pt x="2759202" y="1466850"/>
                  </a:lnTo>
                  <a:lnTo>
                    <a:pt x="2830829" y="1455293"/>
                  </a:lnTo>
                  <a:lnTo>
                    <a:pt x="2889250" y="1423924"/>
                  </a:lnTo>
                  <a:lnTo>
                    <a:pt x="2928747" y="1377188"/>
                  </a:lnTo>
                  <a:lnTo>
                    <a:pt x="2943225" y="1320038"/>
                  </a:lnTo>
                  <a:lnTo>
                    <a:pt x="2943225" y="146558"/>
                  </a:lnTo>
                  <a:lnTo>
                    <a:pt x="2928747" y="89535"/>
                  </a:lnTo>
                  <a:lnTo>
                    <a:pt x="2889250" y="42925"/>
                  </a:lnTo>
                  <a:lnTo>
                    <a:pt x="2830829" y="11557"/>
                  </a:lnTo>
                  <a:lnTo>
                    <a:pt x="275920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38701" y="5672200"/>
              <a:ext cx="2943225" cy="1466850"/>
            </a:xfrm>
            <a:custGeom>
              <a:avLst/>
              <a:gdLst/>
              <a:ahLst/>
              <a:cxnLst/>
              <a:rect l="l" t="t" r="r" b="b"/>
              <a:pathLst>
                <a:path w="2943225" h="1466850">
                  <a:moveTo>
                    <a:pt x="0" y="146558"/>
                  </a:moveTo>
                  <a:lnTo>
                    <a:pt x="14350" y="89408"/>
                  </a:lnTo>
                  <a:lnTo>
                    <a:pt x="53721" y="42799"/>
                  </a:lnTo>
                  <a:lnTo>
                    <a:pt x="112268" y="11429"/>
                  </a:lnTo>
                  <a:lnTo>
                    <a:pt x="183769" y="0"/>
                  </a:lnTo>
                  <a:lnTo>
                    <a:pt x="2759202" y="0"/>
                  </a:lnTo>
                  <a:lnTo>
                    <a:pt x="2830703" y="11429"/>
                  </a:lnTo>
                  <a:lnTo>
                    <a:pt x="2889250" y="42799"/>
                  </a:lnTo>
                  <a:lnTo>
                    <a:pt x="2928747" y="89408"/>
                  </a:lnTo>
                  <a:lnTo>
                    <a:pt x="2943225" y="146558"/>
                  </a:lnTo>
                  <a:lnTo>
                    <a:pt x="2943225" y="1320038"/>
                  </a:lnTo>
                  <a:lnTo>
                    <a:pt x="2928747" y="1377188"/>
                  </a:lnTo>
                  <a:lnTo>
                    <a:pt x="2889250" y="1423797"/>
                  </a:lnTo>
                  <a:lnTo>
                    <a:pt x="2830703" y="1455293"/>
                  </a:lnTo>
                  <a:lnTo>
                    <a:pt x="2759202" y="1466723"/>
                  </a:lnTo>
                  <a:lnTo>
                    <a:pt x="183769" y="1466723"/>
                  </a:lnTo>
                  <a:lnTo>
                    <a:pt x="112268" y="1455293"/>
                  </a:lnTo>
                  <a:lnTo>
                    <a:pt x="53721" y="1423797"/>
                  </a:lnTo>
                  <a:lnTo>
                    <a:pt x="14350" y="1377188"/>
                  </a:lnTo>
                  <a:lnTo>
                    <a:pt x="0" y="1320038"/>
                  </a:lnTo>
                  <a:lnTo>
                    <a:pt x="0" y="146558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589779" y="5773292"/>
            <a:ext cx="2451100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25099"/>
              </a:lnSpc>
              <a:spcBef>
                <a:spcPts val="100"/>
              </a:spcBef>
            </a:pPr>
            <a:r>
              <a:rPr sz="1800" b="1">
                <a:latin typeface="Calibri"/>
                <a:cs typeface="Calibri"/>
              </a:rPr>
              <a:t>*</a:t>
            </a:r>
            <a:r>
              <a:rPr sz="1800" b="1" spc="5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Retention</a:t>
            </a:r>
            <a:r>
              <a:rPr sz="1800" b="1" spc="-6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w/o</a:t>
            </a:r>
            <a:r>
              <a:rPr sz="1800" b="1" spc="-45">
                <a:latin typeface="Calibri"/>
                <a:cs typeface="Calibri"/>
              </a:rPr>
              <a:t> </a:t>
            </a:r>
            <a:r>
              <a:rPr sz="1800" b="1" spc="-20">
                <a:latin typeface="Calibri"/>
                <a:cs typeface="Calibri"/>
              </a:rPr>
              <a:t>Students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68.1%</a:t>
            </a:r>
            <a:r>
              <a:rPr sz="1800" b="1" spc="-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-</a:t>
            </a:r>
            <a:r>
              <a:rPr sz="1800" b="1" spc="-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73%</a:t>
            </a:r>
            <a:r>
              <a:rPr sz="1800" b="1" spc="-6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73.1%</a:t>
            </a:r>
            <a:r>
              <a:rPr sz="1800" b="1" spc="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5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065651" y="3722623"/>
            <a:ext cx="3298825" cy="4870450"/>
            <a:chOff x="4065651" y="3722623"/>
            <a:chExt cx="3298825" cy="4870450"/>
          </a:xfrm>
        </p:grpSpPr>
        <p:sp>
          <p:nvSpPr>
            <p:cNvPr id="19" name="object 19"/>
            <p:cNvSpPr/>
            <p:nvPr/>
          </p:nvSpPr>
          <p:spPr>
            <a:xfrm>
              <a:off x="4072001" y="3728973"/>
              <a:ext cx="219075" cy="3580765"/>
            </a:xfrm>
            <a:custGeom>
              <a:avLst/>
              <a:gdLst/>
              <a:ahLst/>
              <a:cxnLst/>
              <a:rect l="l" t="t" r="r" b="b"/>
              <a:pathLst>
                <a:path w="219075" h="3580765">
                  <a:moveTo>
                    <a:pt x="0" y="0"/>
                  </a:moveTo>
                  <a:lnTo>
                    <a:pt x="0" y="3580765"/>
                  </a:lnTo>
                  <a:lnTo>
                    <a:pt x="218694" y="3580765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24350" y="7210425"/>
              <a:ext cx="3028950" cy="1371600"/>
            </a:xfrm>
            <a:custGeom>
              <a:avLst/>
              <a:gdLst/>
              <a:ahLst/>
              <a:cxnLst/>
              <a:rect l="l" t="t" r="r" b="b"/>
              <a:pathLst>
                <a:path w="3028950" h="1371600">
                  <a:moveTo>
                    <a:pt x="2839593" y="0"/>
                  </a:moveTo>
                  <a:lnTo>
                    <a:pt x="189102" y="0"/>
                  </a:lnTo>
                  <a:lnTo>
                    <a:pt x="115442" y="10794"/>
                  </a:lnTo>
                  <a:lnTo>
                    <a:pt x="55372" y="40131"/>
                  </a:lnTo>
                  <a:lnTo>
                    <a:pt x="14859" y="83693"/>
                  </a:lnTo>
                  <a:lnTo>
                    <a:pt x="0" y="137160"/>
                  </a:lnTo>
                  <a:lnTo>
                    <a:pt x="0" y="1234313"/>
                  </a:lnTo>
                  <a:lnTo>
                    <a:pt x="14859" y="1287780"/>
                  </a:lnTo>
                  <a:lnTo>
                    <a:pt x="55372" y="1331341"/>
                  </a:lnTo>
                  <a:lnTo>
                    <a:pt x="115442" y="1360677"/>
                  </a:lnTo>
                  <a:lnTo>
                    <a:pt x="189102" y="1371473"/>
                  </a:lnTo>
                  <a:lnTo>
                    <a:pt x="2839593" y="1371473"/>
                  </a:lnTo>
                  <a:lnTo>
                    <a:pt x="2913253" y="1360677"/>
                  </a:lnTo>
                  <a:lnTo>
                    <a:pt x="2973451" y="1331341"/>
                  </a:lnTo>
                  <a:lnTo>
                    <a:pt x="3014091" y="1287780"/>
                  </a:lnTo>
                  <a:lnTo>
                    <a:pt x="3028950" y="1234313"/>
                  </a:lnTo>
                  <a:lnTo>
                    <a:pt x="3028950" y="137160"/>
                  </a:lnTo>
                  <a:lnTo>
                    <a:pt x="3014091" y="83693"/>
                  </a:lnTo>
                  <a:lnTo>
                    <a:pt x="2973451" y="40131"/>
                  </a:lnTo>
                  <a:lnTo>
                    <a:pt x="2913253" y="10794"/>
                  </a:lnTo>
                  <a:lnTo>
                    <a:pt x="2839593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29176" y="7215123"/>
              <a:ext cx="3028950" cy="1371600"/>
            </a:xfrm>
            <a:custGeom>
              <a:avLst/>
              <a:gdLst/>
              <a:ahLst/>
              <a:cxnLst/>
              <a:rect l="l" t="t" r="r" b="b"/>
              <a:pathLst>
                <a:path w="3028950" h="1371600">
                  <a:moveTo>
                    <a:pt x="0" y="137159"/>
                  </a:moveTo>
                  <a:lnTo>
                    <a:pt x="14732" y="83819"/>
                  </a:lnTo>
                  <a:lnTo>
                    <a:pt x="55245" y="40258"/>
                  </a:lnTo>
                  <a:lnTo>
                    <a:pt x="115443" y="10794"/>
                  </a:lnTo>
                  <a:lnTo>
                    <a:pt x="189102" y="0"/>
                  </a:lnTo>
                  <a:lnTo>
                    <a:pt x="2839593" y="0"/>
                  </a:lnTo>
                  <a:lnTo>
                    <a:pt x="2913253" y="10794"/>
                  </a:lnTo>
                  <a:lnTo>
                    <a:pt x="2973451" y="40258"/>
                  </a:lnTo>
                  <a:lnTo>
                    <a:pt x="3013964" y="83819"/>
                  </a:lnTo>
                  <a:lnTo>
                    <a:pt x="3028950" y="137159"/>
                  </a:lnTo>
                  <a:lnTo>
                    <a:pt x="3028950" y="1234439"/>
                  </a:lnTo>
                  <a:lnTo>
                    <a:pt x="3013964" y="1287780"/>
                  </a:lnTo>
                  <a:lnTo>
                    <a:pt x="2973451" y="1331340"/>
                  </a:lnTo>
                  <a:lnTo>
                    <a:pt x="2913253" y="1360805"/>
                  </a:lnTo>
                  <a:lnTo>
                    <a:pt x="2839593" y="1371600"/>
                  </a:lnTo>
                  <a:lnTo>
                    <a:pt x="189102" y="1371600"/>
                  </a:lnTo>
                  <a:lnTo>
                    <a:pt x="115443" y="1360805"/>
                  </a:lnTo>
                  <a:lnTo>
                    <a:pt x="55245" y="1331340"/>
                  </a:lnTo>
                  <a:lnTo>
                    <a:pt x="14732" y="1287780"/>
                  </a:lnTo>
                  <a:lnTo>
                    <a:pt x="0" y="1234439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747514" y="7321867"/>
            <a:ext cx="2225040" cy="1055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>
              <a:lnSpc>
                <a:spcPct val="125099"/>
              </a:lnSpc>
              <a:spcBef>
                <a:spcPts val="100"/>
              </a:spcBef>
            </a:pPr>
            <a:r>
              <a:rPr sz="1800" b="1">
                <a:latin typeface="Calibri"/>
                <a:cs typeface="Calibri"/>
              </a:rPr>
              <a:t>Net</a:t>
            </a:r>
            <a:r>
              <a:rPr sz="1800" b="1" spc="-50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Member</a:t>
            </a:r>
            <a:r>
              <a:rPr sz="1800" b="1" spc="-2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Growth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1.1%</a:t>
            </a:r>
            <a:r>
              <a:rPr sz="1800" b="1" spc="42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10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5%</a:t>
            </a:r>
            <a:r>
              <a:rPr sz="1800" b="1" spc="3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5.1%</a:t>
            </a:r>
            <a:r>
              <a:rPr sz="1800" b="1" spc="-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3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780401" y="2322448"/>
            <a:ext cx="3508375" cy="1384300"/>
            <a:chOff x="7780401" y="2322448"/>
            <a:chExt cx="3508375" cy="1384300"/>
          </a:xfrm>
        </p:grpSpPr>
        <p:sp>
          <p:nvSpPr>
            <p:cNvPr id="24" name="object 24"/>
            <p:cNvSpPr/>
            <p:nvPr/>
          </p:nvSpPr>
          <p:spPr>
            <a:xfrm>
              <a:off x="7781925" y="2324099"/>
              <a:ext cx="3495675" cy="1371600"/>
            </a:xfrm>
            <a:custGeom>
              <a:avLst/>
              <a:gdLst/>
              <a:ahLst/>
              <a:cxnLst/>
              <a:rect l="l" t="t" r="r" b="b"/>
              <a:pathLst>
                <a:path w="3495675" h="1371600">
                  <a:moveTo>
                    <a:pt x="3320796" y="0"/>
                  </a:moveTo>
                  <a:lnTo>
                    <a:pt x="174625" y="0"/>
                  </a:lnTo>
                  <a:lnTo>
                    <a:pt x="106679" y="10795"/>
                  </a:lnTo>
                  <a:lnTo>
                    <a:pt x="51180" y="40131"/>
                  </a:lnTo>
                  <a:lnTo>
                    <a:pt x="13716" y="83693"/>
                  </a:lnTo>
                  <a:lnTo>
                    <a:pt x="0" y="137159"/>
                  </a:lnTo>
                  <a:lnTo>
                    <a:pt x="0" y="1234440"/>
                  </a:lnTo>
                  <a:lnTo>
                    <a:pt x="13716" y="1287779"/>
                  </a:lnTo>
                  <a:lnTo>
                    <a:pt x="51180" y="1331341"/>
                  </a:lnTo>
                  <a:lnTo>
                    <a:pt x="106679" y="1360804"/>
                  </a:lnTo>
                  <a:lnTo>
                    <a:pt x="174625" y="1371600"/>
                  </a:lnTo>
                  <a:lnTo>
                    <a:pt x="3320796" y="1371600"/>
                  </a:lnTo>
                  <a:lnTo>
                    <a:pt x="3388868" y="1360804"/>
                  </a:lnTo>
                  <a:lnTo>
                    <a:pt x="3444367" y="1331341"/>
                  </a:lnTo>
                  <a:lnTo>
                    <a:pt x="3481958" y="1287779"/>
                  </a:lnTo>
                  <a:lnTo>
                    <a:pt x="3495675" y="1234440"/>
                  </a:lnTo>
                  <a:lnTo>
                    <a:pt x="3495675" y="137159"/>
                  </a:lnTo>
                  <a:lnTo>
                    <a:pt x="3481958" y="83693"/>
                  </a:lnTo>
                  <a:lnTo>
                    <a:pt x="3444367" y="40131"/>
                  </a:lnTo>
                  <a:lnTo>
                    <a:pt x="3388868" y="10795"/>
                  </a:lnTo>
                  <a:lnTo>
                    <a:pt x="3320796" y="0"/>
                  </a:lnTo>
                  <a:close/>
                </a:path>
              </a:pathLst>
            </a:custGeom>
            <a:solidFill>
              <a:srgbClr val="A9D1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786751" y="2328798"/>
              <a:ext cx="3495675" cy="1371600"/>
            </a:xfrm>
            <a:custGeom>
              <a:avLst/>
              <a:gdLst/>
              <a:ahLst/>
              <a:cxnLst/>
              <a:rect l="l" t="t" r="r" b="b"/>
              <a:pathLst>
                <a:path w="3495675" h="1371600">
                  <a:moveTo>
                    <a:pt x="0" y="137159"/>
                  </a:moveTo>
                  <a:lnTo>
                    <a:pt x="13716" y="83820"/>
                  </a:lnTo>
                  <a:lnTo>
                    <a:pt x="51053" y="40258"/>
                  </a:lnTo>
                  <a:lnTo>
                    <a:pt x="106552" y="10795"/>
                  </a:lnTo>
                  <a:lnTo>
                    <a:pt x="174625" y="0"/>
                  </a:lnTo>
                  <a:lnTo>
                    <a:pt x="3320796" y="0"/>
                  </a:lnTo>
                  <a:lnTo>
                    <a:pt x="3388741" y="10795"/>
                  </a:lnTo>
                  <a:lnTo>
                    <a:pt x="3444367" y="40258"/>
                  </a:lnTo>
                  <a:lnTo>
                    <a:pt x="3481831" y="83820"/>
                  </a:lnTo>
                  <a:lnTo>
                    <a:pt x="3495675" y="137159"/>
                  </a:lnTo>
                  <a:lnTo>
                    <a:pt x="3495675" y="1234567"/>
                  </a:lnTo>
                  <a:lnTo>
                    <a:pt x="3481831" y="1287779"/>
                  </a:lnTo>
                  <a:lnTo>
                    <a:pt x="3444367" y="1331468"/>
                  </a:lnTo>
                  <a:lnTo>
                    <a:pt x="3388741" y="1360804"/>
                  </a:lnTo>
                  <a:lnTo>
                    <a:pt x="3320796" y="1371600"/>
                  </a:lnTo>
                  <a:lnTo>
                    <a:pt x="174625" y="1371600"/>
                  </a:lnTo>
                  <a:lnTo>
                    <a:pt x="106552" y="1360804"/>
                  </a:lnTo>
                  <a:lnTo>
                    <a:pt x="51053" y="1331468"/>
                  </a:lnTo>
                  <a:lnTo>
                    <a:pt x="13716" y="1287779"/>
                  </a:lnTo>
                  <a:lnTo>
                    <a:pt x="0" y="1234567"/>
                  </a:lnTo>
                  <a:lnTo>
                    <a:pt x="0" y="13715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8156575" y="2499677"/>
            <a:ext cx="2717800" cy="9023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671195" marR="5080" indent="-658495">
              <a:lnSpc>
                <a:spcPts val="3300"/>
              </a:lnSpc>
              <a:spcBef>
                <a:spcPts val="459"/>
              </a:spcBef>
            </a:pPr>
            <a:r>
              <a:rPr sz="3000" b="1" spc="-25">
                <a:solidFill>
                  <a:srgbClr val="FFFFFF"/>
                </a:solidFill>
                <a:latin typeface="Calibri"/>
                <a:cs typeface="Calibri"/>
              </a:rPr>
              <a:t>Administration</a:t>
            </a:r>
            <a:r>
              <a:rPr sz="3000" b="1" spc="-10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50">
                <a:solidFill>
                  <a:srgbClr val="FFFFFF"/>
                </a:solidFill>
                <a:latin typeface="Calibri"/>
                <a:cs typeface="Calibri"/>
              </a:rPr>
              <a:t>&amp; </a:t>
            </a:r>
            <a:r>
              <a:rPr sz="3000" b="1" spc="-10">
                <a:solidFill>
                  <a:srgbClr val="FFFFFF"/>
                </a:solidFill>
                <a:latin typeface="Calibri"/>
                <a:cs typeface="Calibri"/>
              </a:rPr>
              <a:t>Financial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8123301" y="3722623"/>
            <a:ext cx="3213100" cy="3594100"/>
            <a:chOff x="8123301" y="3722623"/>
            <a:chExt cx="3213100" cy="3594100"/>
          </a:xfrm>
        </p:grpSpPr>
        <p:sp>
          <p:nvSpPr>
            <p:cNvPr id="28" name="object 28"/>
            <p:cNvSpPr/>
            <p:nvPr/>
          </p:nvSpPr>
          <p:spPr>
            <a:xfrm>
              <a:off x="812965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828548"/>
                  </a:lnTo>
                  <a:lnTo>
                    <a:pt x="218694" y="828548"/>
                  </a:lnTo>
                </a:path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382000" y="5753100"/>
              <a:ext cx="2943225" cy="1552575"/>
            </a:xfrm>
            <a:custGeom>
              <a:avLst/>
              <a:gdLst/>
              <a:ahLst/>
              <a:cxnLst/>
              <a:rect l="l" t="t" r="r" b="b"/>
              <a:pathLst>
                <a:path w="2943225" h="1552575">
                  <a:moveTo>
                    <a:pt x="2759202" y="0"/>
                  </a:moveTo>
                  <a:lnTo>
                    <a:pt x="183769" y="0"/>
                  </a:lnTo>
                  <a:lnTo>
                    <a:pt x="112268" y="12191"/>
                  </a:lnTo>
                  <a:lnTo>
                    <a:pt x="53848" y="45465"/>
                  </a:lnTo>
                  <a:lnTo>
                    <a:pt x="14477" y="94741"/>
                  </a:lnTo>
                  <a:lnTo>
                    <a:pt x="0" y="155194"/>
                  </a:lnTo>
                  <a:lnTo>
                    <a:pt x="0" y="1397254"/>
                  </a:lnTo>
                  <a:lnTo>
                    <a:pt x="14477" y="1457579"/>
                  </a:lnTo>
                  <a:lnTo>
                    <a:pt x="53848" y="1506982"/>
                  </a:lnTo>
                  <a:lnTo>
                    <a:pt x="112268" y="1540383"/>
                  </a:lnTo>
                  <a:lnTo>
                    <a:pt x="183769" y="1552575"/>
                  </a:lnTo>
                  <a:lnTo>
                    <a:pt x="2759202" y="1552575"/>
                  </a:lnTo>
                  <a:lnTo>
                    <a:pt x="2830829" y="1540383"/>
                  </a:lnTo>
                  <a:lnTo>
                    <a:pt x="2889250" y="1506982"/>
                  </a:lnTo>
                  <a:lnTo>
                    <a:pt x="2928747" y="1457579"/>
                  </a:lnTo>
                  <a:lnTo>
                    <a:pt x="2943225" y="1397254"/>
                  </a:lnTo>
                  <a:lnTo>
                    <a:pt x="2943225" y="155194"/>
                  </a:lnTo>
                  <a:lnTo>
                    <a:pt x="2928747" y="94741"/>
                  </a:lnTo>
                  <a:lnTo>
                    <a:pt x="2889250" y="45465"/>
                  </a:lnTo>
                  <a:lnTo>
                    <a:pt x="2830829" y="12191"/>
                  </a:lnTo>
                  <a:lnTo>
                    <a:pt x="275920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86826" y="5757925"/>
              <a:ext cx="2943225" cy="1552575"/>
            </a:xfrm>
            <a:custGeom>
              <a:avLst/>
              <a:gdLst/>
              <a:ahLst/>
              <a:cxnLst/>
              <a:rect l="l" t="t" r="r" b="b"/>
              <a:pathLst>
                <a:path w="2943225" h="1552575">
                  <a:moveTo>
                    <a:pt x="0" y="155066"/>
                  </a:moveTo>
                  <a:lnTo>
                    <a:pt x="14350" y="94741"/>
                  </a:lnTo>
                  <a:lnTo>
                    <a:pt x="53721" y="45338"/>
                  </a:lnTo>
                  <a:lnTo>
                    <a:pt x="112268" y="12191"/>
                  </a:lnTo>
                  <a:lnTo>
                    <a:pt x="183769" y="0"/>
                  </a:lnTo>
                  <a:lnTo>
                    <a:pt x="2759202" y="0"/>
                  </a:lnTo>
                  <a:lnTo>
                    <a:pt x="2830703" y="12191"/>
                  </a:lnTo>
                  <a:lnTo>
                    <a:pt x="2889250" y="45338"/>
                  </a:lnTo>
                  <a:lnTo>
                    <a:pt x="2928747" y="94741"/>
                  </a:lnTo>
                  <a:lnTo>
                    <a:pt x="2943225" y="155066"/>
                  </a:lnTo>
                  <a:lnTo>
                    <a:pt x="2943225" y="1397127"/>
                  </a:lnTo>
                  <a:lnTo>
                    <a:pt x="2928747" y="1457579"/>
                  </a:lnTo>
                  <a:lnTo>
                    <a:pt x="2889250" y="1506982"/>
                  </a:lnTo>
                  <a:lnTo>
                    <a:pt x="2830703" y="1540256"/>
                  </a:lnTo>
                  <a:lnTo>
                    <a:pt x="2759202" y="1552448"/>
                  </a:lnTo>
                  <a:lnTo>
                    <a:pt x="183769" y="1552448"/>
                  </a:lnTo>
                  <a:lnTo>
                    <a:pt x="112268" y="1540256"/>
                  </a:lnTo>
                  <a:lnTo>
                    <a:pt x="53721" y="1506982"/>
                  </a:lnTo>
                  <a:lnTo>
                    <a:pt x="14350" y="1457579"/>
                  </a:lnTo>
                  <a:lnTo>
                    <a:pt x="0" y="1397127"/>
                  </a:lnTo>
                  <a:lnTo>
                    <a:pt x="0" y="155066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657590" y="5941187"/>
            <a:ext cx="2346960" cy="101726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784225">
              <a:lnSpc>
                <a:spcPct val="100000"/>
              </a:lnSpc>
              <a:spcBef>
                <a:spcPts val="490"/>
              </a:spcBef>
            </a:pPr>
            <a:r>
              <a:rPr sz="1800" b="1" spc="-10">
                <a:latin typeface="Calibri"/>
                <a:cs typeface="Calibri"/>
              </a:rPr>
              <a:t>Reserves</a:t>
            </a:r>
            <a:endParaRPr sz="1800">
              <a:latin typeface="Calibri"/>
              <a:cs typeface="Calibri"/>
            </a:endParaRPr>
          </a:p>
          <a:p>
            <a:pPr marL="12700" marR="5080" indent="142875">
              <a:lnSpc>
                <a:spcPts val="2700"/>
              </a:lnSpc>
            </a:pP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25.1</a:t>
            </a:r>
            <a:r>
              <a:rPr sz="1800" b="1" spc="-6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75%</a:t>
            </a:r>
            <a:r>
              <a:rPr sz="1800" b="1" spc="5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75.1%</a:t>
            </a:r>
            <a:r>
              <a:rPr sz="1800" b="1" spc="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1780901" y="2322448"/>
            <a:ext cx="3794125" cy="1365250"/>
            <a:chOff x="11780901" y="2322448"/>
            <a:chExt cx="3794125" cy="1365250"/>
          </a:xfrm>
        </p:grpSpPr>
        <p:sp>
          <p:nvSpPr>
            <p:cNvPr id="33" name="object 33"/>
            <p:cNvSpPr/>
            <p:nvPr/>
          </p:nvSpPr>
          <p:spPr>
            <a:xfrm>
              <a:off x="11782425" y="2324099"/>
              <a:ext cx="3781425" cy="1352550"/>
            </a:xfrm>
            <a:custGeom>
              <a:avLst/>
              <a:gdLst/>
              <a:ahLst/>
              <a:cxnLst/>
              <a:rect l="l" t="t" r="r" b="b"/>
              <a:pathLst>
                <a:path w="3781425" h="1352550">
                  <a:moveTo>
                    <a:pt x="3592321" y="0"/>
                  </a:moveTo>
                  <a:lnTo>
                    <a:pt x="188975" y="0"/>
                  </a:lnTo>
                  <a:lnTo>
                    <a:pt x="115316" y="10668"/>
                  </a:lnTo>
                  <a:lnTo>
                    <a:pt x="55245" y="39624"/>
                  </a:lnTo>
                  <a:lnTo>
                    <a:pt x="14858" y="82550"/>
                  </a:lnTo>
                  <a:lnTo>
                    <a:pt x="0" y="135127"/>
                  </a:lnTo>
                  <a:lnTo>
                    <a:pt x="0" y="1217168"/>
                  </a:lnTo>
                  <a:lnTo>
                    <a:pt x="14858" y="1269873"/>
                  </a:lnTo>
                  <a:lnTo>
                    <a:pt x="55245" y="1312799"/>
                  </a:lnTo>
                  <a:lnTo>
                    <a:pt x="115316" y="1341881"/>
                  </a:lnTo>
                  <a:lnTo>
                    <a:pt x="188975" y="1352550"/>
                  </a:lnTo>
                  <a:lnTo>
                    <a:pt x="3592321" y="1352550"/>
                  </a:lnTo>
                  <a:lnTo>
                    <a:pt x="3665982" y="1341881"/>
                  </a:lnTo>
                  <a:lnTo>
                    <a:pt x="3726053" y="1312799"/>
                  </a:lnTo>
                  <a:lnTo>
                    <a:pt x="3766565" y="1269873"/>
                  </a:lnTo>
                  <a:lnTo>
                    <a:pt x="3781425" y="1217168"/>
                  </a:lnTo>
                  <a:lnTo>
                    <a:pt x="3781425" y="135127"/>
                  </a:lnTo>
                  <a:lnTo>
                    <a:pt x="3766565" y="82550"/>
                  </a:lnTo>
                  <a:lnTo>
                    <a:pt x="3726053" y="39624"/>
                  </a:lnTo>
                  <a:lnTo>
                    <a:pt x="3665982" y="10668"/>
                  </a:lnTo>
                  <a:lnTo>
                    <a:pt x="3592321" y="0"/>
                  </a:lnTo>
                  <a:close/>
                </a:path>
              </a:pathLst>
            </a:custGeom>
            <a:solidFill>
              <a:srgbClr val="F8D2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787251" y="2328798"/>
              <a:ext cx="3781425" cy="1352550"/>
            </a:xfrm>
            <a:custGeom>
              <a:avLst/>
              <a:gdLst/>
              <a:ahLst/>
              <a:cxnLst/>
              <a:rect l="l" t="t" r="r" b="b"/>
              <a:pathLst>
                <a:path w="3781425" h="1352550">
                  <a:moveTo>
                    <a:pt x="0" y="135254"/>
                  </a:moveTo>
                  <a:lnTo>
                    <a:pt x="14731" y="82676"/>
                  </a:lnTo>
                  <a:lnTo>
                    <a:pt x="55245" y="39624"/>
                  </a:lnTo>
                  <a:lnTo>
                    <a:pt x="115316" y="10668"/>
                  </a:lnTo>
                  <a:lnTo>
                    <a:pt x="188849" y="0"/>
                  </a:lnTo>
                  <a:lnTo>
                    <a:pt x="3592195" y="0"/>
                  </a:lnTo>
                  <a:lnTo>
                    <a:pt x="3665854" y="10668"/>
                  </a:lnTo>
                  <a:lnTo>
                    <a:pt x="3725926" y="39624"/>
                  </a:lnTo>
                  <a:lnTo>
                    <a:pt x="3766439" y="82676"/>
                  </a:lnTo>
                  <a:lnTo>
                    <a:pt x="3781425" y="135254"/>
                  </a:lnTo>
                  <a:lnTo>
                    <a:pt x="3781425" y="1217295"/>
                  </a:lnTo>
                  <a:lnTo>
                    <a:pt x="3766439" y="1269873"/>
                  </a:lnTo>
                  <a:lnTo>
                    <a:pt x="3725926" y="1312926"/>
                  </a:lnTo>
                  <a:lnTo>
                    <a:pt x="3665854" y="1342008"/>
                  </a:lnTo>
                  <a:lnTo>
                    <a:pt x="3592195" y="1352550"/>
                  </a:lnTo>
                  <a:lnTo>
                    <a:pt x="188849" y="1352550"/>
                  </a:lnTo>
                  <a:lnTo>
                    <a:pt x="115316" y="1342008"/>
                  </a:lnTo>
                  <a:lnTo>
                    <a:pt x="55245" y="1312926"/>
                  </a:lnTo>
                  <a:lnTo>
                    <a:pt x="14731" y="1269873"/>
                  </a:lnTo>
                  <a:lnTo>
                    <a:pt x="0" y="1217295"/>
                  </a:lnTo>
                  <a:lnTo>
                    <a:pt x="0" y="13525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12306300" y="2686367"/>
            <a:ext cx="26797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>
                <a:solidFill>
                  <a:srgbClr val="FFFFFF"/>
                </a:solidFill>
                <a:latin typeface="Calibri"/>
                <a:cs typeface="Calibri"/>
              </a:rPr>
              <a:t>Education</a:t>
            </a:r>
            <a:r>
              <a:rPr sz="3000" b="1" spc="-9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b="1" spc="-20">
                <a:solidFill>
                  <a:srgbClr val="FFFFFF"/>
                </a:solidFill>
                <a:latin typeface="Calibri"/>
                <a:cs typeface="Calibri"/>
              </a:rPr>
              <a:t>Events</a:t>
            </a:r>
            <a:endParaRPr sz="3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2047601" y="3722623"/>
            <a:ext cx="3527425" cy="1870075"/>
            <a:chOff x="12047601" y="3722623"/>
            <a:chExt cx="3527425" cy="1870075"/>
          </a:xfrm>
        </p:grpSpPr>
        <p:sp>
          <p:nvSpPr>
            <p:cNvPr id="37" name="object 37"/>
            <p:cNvSpPr/>
            <p:nvPr/>
          </p:nvSpPr>
          <p:spPr>
            <a:xfrm>
              <a:off x="12053951" y="3728973"/>
              <a:ext cx="219075" cy="829310"/>
            </a:xfrm>
            <a:custGeom>
              <a:avLst/>
              <a:gdLst/>
              <a:ahLst/>
              <a:cxnLst/>
              <a:rect l="l" t="t" r="r" b="b"/>
              <a:pathLst>
                <a:path w="219075" h="829310">
                  <a:moveTo>
                    <a:pt x="0" y="0"/>
                  </a:moveTo>
                  <a:lnTo>
                    <a:pt x="0" y="828801"/>
                  </a:lnTo>
                  <a:lnTo>
                    <a:pt x="218694" y="828801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306300" y="3867149"/>
              <a:ext cx="3257550" cy="1714500"/>
            </a:xfrm>
            <a:custGeom>
              <a:avLst/>
              <a:gdLst/>
              <a:ahLst/>
              <a:cxnLst/>
              <a:rect l="l" t="t" r="r" b="b"/>
              <a:pathLst>
                <a:path w="3257550" h="1714500">
                  <a:moveTo>
                    <a:pt x="3053842" y="0"/>
                  </a:moveTo>
                  <a:lnTo>
                    <a:pt x="203453" y="0"/>
                  </a:lnTo>
                  <a:lnTo>
                    <a:pt x="124205" y="13462"/>
                  </a:lnTo>
                  <a:lnTo>
                    <a:pt x="59563" y="50164"/>
                  </a:lnTo>
                  <a:lnTo>
                    <a:pt x="16001" y="104648"/>
                  </a:lnTo>
                  <a:lnTo>
                    <a:pt x="0" y="171450"/>
                  </a:lnTo>
                  <a:lnTo>
                    <a:pt x="0" y="1543050"/>
                  </a:lnTo>
                  <a:lnTo>
                    <a:pt x="16001" y="1609725"/>
                  </a:lnTo>
                  <a:lnTo>
                    <a:pt x="59563" y="1664335"/>
                  </a:lnTo>
                  <a:lnTo>
                    <a:pt x="124205" y="1701038"/>
                  </a:lnTo>
                  <a:lnTo>
                    <a:pt x="203453" y="1714500"/>
                  </a:lnTo>
                  <a:lnTo>
                    <a:pt x="3053842" y="1714500"/>
                  </a:lnTo>
                  <a:lnTo>
                    <a:pt x="3133090" y="1701038"/>
                  </a:lnTo>
                  <a:lnTo>
                    <a:pt x="3197859" y="1664335"/>
                  </a:lnTo>
                  <a:lnTo>
                    <a:pt x="3241548" y="1609725"/>
                  </a:lnTo>
                  <a:lnTo>
                    <a:pt x="3257550" y="1543050"/>
                  </a:lnTo>
                  <a:lnTo>
                    <a:pt x="3257550" y="171450"/>
                  </a:lnTo>
                  <a:lnTo>
                    <a:pt x="3241548" y="104648"/>
                  </a:lnTo>
                  <a:lnTo>
                    <a:pt x="3197859" y="50164"/>
                  </a:lnTo>
                  <a:lnTo>
                    <a:pt x="3133090" y="13462"/>
                  </a:lnTo>
                  <a:lnTo>
                    <a:pt x="305384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311126" y="3871975"/>
              <a:ext cx="3257550" cy="1714500"/>
            </a:xfrm>
            <a:custGeom>
              <a:avLst/>
              <a:gdLst/>
              <a:ahLst/>
              <a:cxnLst/>
              <a:rect l="l" t="t" r="r" b="b"/>
              <a:pathLst>
                <a:path w="3257550" h="1714500">
                  <a:moveTo>
                    <a:pt x="0" y="171450"/>
                  </a:moveTo>
                  <a:lnTo>
                    <a:pt x="15875" y="104521"/>
                  </a:lnTo>
                  <a:lnTo>
                    <a:pt x="59563" y="50037"/>
                  </a:lnTo>
                  <a:lnTo>
                    <a:pt x="124205" y="13335"/>
                  </a:lnTo>
                  <a:lnTo>
                    <a:pt x="203326" y="0"/>
                  </a:lnTo>
                  <a:lnTo>
                    <a:pt x="3053841" y="0"/>
                  </a:lnTo>
                  <a:lnTo>
                    <a:pt x="3133089" y="13335"/>
                  </a:lnTo>
                  <a:lnTo>
                    <a:pt x="3197860" y="50037"/>
                  </a:lnTo>
                  <a:lnTo>
                    <a:pt x="3241420" y="104521"/>
                  </a:lnTo>
                  <a:lnTo>
                    <a:pt x="3257550" y="171450"/>
                  </a:lnTo>
                  <a:lnTo>
                    <a:pt x="3257550" y="1543050"/>
                  </a:lnTo>
                  <a:lnTo>
                    <a:pt x="3241420" y="1609725"/>
                  </a:lnTo>
                  <a:lnTo>
                    <a:pt x="3197860" y="1664208"/>
                  </a:lnTo>
                  <a:lnTo>
                    <a:pt x="3133089" y="1700911"/>
                  </a:lnTo>
                  <a:lnTo>
                    <a:pt x="3053841" y="1714373"/>
                  </a:lnTo>
                  <a:lnTo>
                    <a:pt x="203326" y="1714373"/>
                  </a:lnTo>
                  <a:lnTo>
                    <a:pt x="124205" y="1700911"/>
                  </a:lnTo>
                  <a:lnTo>
                    <a:pt x="59563" y="1664208"/>
                  </a:lnTo>
                  <a:lnTo>
                    <a:pt x="15875" y="1609725"/>
                  </a:lnTo>
                  <a:lnTo>
                    <a:pt x="0" y="1543050"/>
                  </a:lnTo>
                  <a:lnTo>
                    <a:pt x="0" y="171450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2597130" y="3941762"/>
            <a:ext cx="2677795" cy="1360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9390" marR="144145" algn="ctr">
              <a:lnSpc>
                <a:spcPct val="135600"/>
              </a:lnSpc>
              <a:spcBef>
                <a:spcPts val="95"/>
              </a:spcBef>
            </a:pPr>
            <a:r>
              <a:rPr sz="1800" b="1">
                <a:latin typeface="Calibri"/>
                <a:cs typeface="Calibri"/>
              </a:rPr>
              <a:t>Clock</a:t>
            </a:r>
            <a:r>
              <a:rPr sz="1800" b="1" spc="-1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Hour</a:t>
            </a:r>
            <a:r>
              <a:rPr sz="1800" b="1" spc="-50">
                <a:latin typeface="Calibri"/>
                <a:cs typeface="Calibri"/>
              </a:rPr>
              <a:t> </a:t>
            </a:r>
            <a:r>
              <a:rPr sz="1800" b="1" spc="-20">
                <a:latin typeface="Calibri"/>
                <a:cs typeface="Calibri"/>
              </a:rPr>
              <a:t>Accreditation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4</a:t>
            </a:r>
            <a:r>
              <a:rPr sz="1800" b="1" spc="4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Events</a:t>
            </a:r>
            <a:r>
              <a:rPr sz="1800" b="1" spc="-7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=</a:t>
            </a:r>
            <a:r>
              <a:rPr sz="1800" b="1" spc="4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55"/>
              </a:lnSpc>
              <a:spcBef>
                <a:spcPts val="545"/>
              </a:spcBef>
            </a:pP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4</a:t>
            </a:r>
            <a:r>
              <a:rPr sz="1800" b="1" spc="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-5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Events</a:t>
            </a:r>
            <a:r>
              <a:rPr sz="1800" b="1" spc="-2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/</a:t>
            </a:r>
            <a:r>
              <a:rPr sz="1800" b="1" spc="-2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2</a:t>
            </a:r>
            <a:r>
              <a:rPr sz="1800" b="1" spc="-7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6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accredited</a:t>
            </a:r>
            <a:r>
              <a:rPr sz="1800" b="1" spc="-2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50">
                <a:solidFill>
                  <a:srgbClr val="00AEEE"/>
                </a:solidFill>
                <a:latin typeface="Calibri"/>
                <a:cs typeface="Calibri"/>
              </a:rPr>
              <a:t>=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ts val="2055"/>
              </a:lnSpc>
            </a:pP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7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2047601" y="3722623"/>
            <a:ext cx="3546475" cy="3641725"/>
            <a:chOff x="12047601" y="3722623"/>
            <a:chExt cx="3546475" cy="3641725"/>
          </a:xfrm>
        </p:grpSpPr>
        <p:sp>
          <p:nvSpPr>
            <p:cNvPr id="42" name="object 42"/>
            <p:cNvSpPr/>
            <p:nvPr/>
          </p:nvSpPr>
          <p:spPr>
            <a:xfrm>
              <a:off x="12053951" y="3728973"/>
              <a:ext cx="219075" cy="2209800"/>
            </a:xfrm>
            <a:custGeom>
              <a:avLst/>
              <a:gdLst/>
              <a:ahLst/>
              <a:cxnLst/>
              <a:rect l="l" t="t" r="r" b="b"/>
              <a:pathLst>
                <a:path w="219075" h="2209800">
                  <a:moveTo>
                    <a:pt x="0" y="0"/>
                  </a:moveTo>
                  <a:lnTo>
                    <a:pt x="0" y="2209546"/>
                  </a:lnTo>
                  <a:lnTo>
                    <a:pt x="218694" y="2209546"/>
                  </a:lnTo>
                </a:path>
              </a:pathLst>
            </a:custGeom>
            <a:ln w="12700">
              <a:solidFill>
                <a:srgbClr val="3457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325350" y="5838825"/>
              <a:ext cx="3257550" cy="1514475"/>
            </a:xfrm>
            <a:custGeom>
              <a:avLst/>
              <a:gdLst/>
              <a:ahLst/>
              <a:cxnLst/>
              <a:rect l="l" t="t" r="r" b="b"/>
              <a:pathLst>
                <a:path w="3257550" h="1514475">
                  <a:moveTo>
                    <a:pt x="3053842" y="0"/>
                  </a:moveTo>
                  <a:lnTo>
                    <a:pt x="203453" y="0"/>
                  </a:lnTo>
                  <a:lnTo>
                    <a:pt x="124205" y="11937"/>
                  </a:lnTo>
                  <a:lnTo>
                    <a:pt x="59563" y="44323"/>
                  </a:lnTo>
                  <a:lnTo>
                    <a:pt x="16001" y="92455"/>
                  </a:lnTo>
                  <a:lnTo>
                    <a:pt x="0" y="151384"/>
                  </a:lnTo>
                  <a:lnTo>
                    <a:pt x="0" y="1363091"/>
                  </a:lnTo>
                  <a:lnTo>
                    <a:pt x="16001" y="1422019"/>
                  </a:lnTo>
                  <a:lnTo>
                    <a:pt x="59563" y="1470152"/>
                  </a:lnTo>
                  <a:lnTo>
                    <a:pt x="124205" y="1502537"/>
                  </a:lnTo>
                  <a:lnTo>
                    <a:pt x="203453" y="1514475"/>
                  </a:lnTo>
                  <a:lnTo>
                    <a:pt x="3053842" y="1514475"/>
                  </a:lnTo>
                  <a:lnTo>
                    <a:pt x="3133090" y="1502537"/>
                  </a:lnTo>
                  <a:lnTo>
                    <a:pt x="3197859" y="1470152"/>
                  </a:lnTo>
                  <a:lnTo>
                    <a:pt x="3241548" y="1422019"/>
                  </a:lnTo>
                  <a:lnTo>
                    <a:pt x="3257550" y="1363091"/>
                  </a:lnTo>
                  <a:lnTo>
                    <a:pt x="3257550" y="151384"/>
                  </a:lnTo>
                  <a:lnTo>
                    <a:pt x="3241548" y="92455"/>
                  </a:lnTo>
                  <a:lnTo>
                    <a:pt x="3197859" y="44323"/>
                  </a:lnTo>
                  <a:lnTo>
                    <a:pt x="3133090" y="11937"/>
                  </a:lnTo>
                  <a:lnTo>
                    <a:pt x="3053842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330176" y="5843650"/>
              <a:ext cx="3257550" cy="1514475"/>
            </a:xfrm>
            <a:custGeom>
              <a:avLst/>
              <a:gdLst/>
              <a:ahLst/>
              <a:cxnLst/>
              <a:rect l="l" t="t" r="r" b="b"/>
              <a:pathLst>
                <a:path w="3257550" h="1514475">
                  <a:moveTo>
                    <a:pt x="0" y="151384"/>
                  </a:moveTo>
                  <a:lnTo>
                    <a:pt x="15875" y="92328"/>
                  </a:lnTo>
                  <a:lnTo>
                    <a:pt x="59563" y="44196"/>
                  </a:lnTo>
                  <a:lnTo>
                    <a:pt x="124205" y="11811"/>
                  </a:lnTo>
                  <a:lnTo>
                    <a:pt x="203326" y="0"/>
                  </a:lnTo>
                  <a:lnTo>
                    <a:pt x="3053841" y="0"/>
                  </a:lnTo>
                  <a:lnTo>
                    <a:pt x="3133089" y="11811"/>
                  </a:lnTo>
                  <a:lnTo>
                    <a:pt x="3197860" y="44196"/>
                  </a:lnTo>
                  <a:lnTo>
                    <a:pt x="3241420" y="92328"/>
                  </a:lnTo>
                  <a:lnTo>
                    <a:pt x="3257550" y="151384"/>
                  </a:lnTo>
                  <a:lnTo>
                    <a:pt x="3257550" y="1362964"/>
                  </a:lnTo>
                  <a:lnTo>
                    <a:pt x="3241420" y="1421892"/>
                  </a:lnTo>
                  <a:lnTo>
                    <a:pt x="3197860" y="1470025"/>
                  </a:lnTo>
                  <a:lnTo>
                    <a:pt x="3133089" y="1502537"/>
                  </a:lnTo>
                  <a:lnTo>
                    <a:pt x="3053841" y="1514348"/>
                  </a:lnTo>
                  <a:lnTo>
                    <a:pt x="203326" y="1514348"/>
                  </a:lnTo>
                  <a:lnTo>
                    <a:pt x="124205" y="1502537"/>
                  </a:lnTo>
                  <a:lnTo>
                    <a:pt x="59563" y="1470025"/>
                  </a:lnTo>
                  <a:lnTo>
                    <a:pt x="15875" y="1421892"/>
                  </a:lnTo>
                  <a:lnTo>
                    <a:pt x="0" y="1362964"/>
                  </a:lnTo>
                  <a:lnTo>
                    <a:pt x="0" y="151384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2463526" y="6014021"/>
            <a:ext cx="2927985" cy="101726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800" b="1">
                <a:latin typeface="Calibri"/>
                <a:cs typeface="Calibri"/>
              </a:rPr>
              <a:t>Education</a:t>
            </a:r>
            <a:r>
              <a:rPr sz="1800" b="1" spc="35">
                <a:latin typeface="Calibri"/>
                <a:cs typeface="Calibri"/>
              </a:rPr>
              <a:t> </a:t>
            </a:r>
            <a:r>
              <a:rPr sz="1800" b="1">
                <a:latin typeface="Calibri"/>
                <a:cs typeface="Calibri"/>
              </a:rPr>
              <a:t>Content</a:t>
            </a:r>
            <a:r>
              <a:rPr sz="1800" b="1" spc="10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Satisfaction</a:t>
            </a:r>
            <a:endParaRPr sz="1800">
              <a:latin typeface="Calibri"/>
              <a:cs typeface="Calibri"/>
            </a:endParaRPr>
          </a:p>
          <a:p>
            <a:pPr marL="298450" marR="300990" indent="57150">
              <a:lnSpc>
                <a:spcPts val="2700"/>
              </a:lnSpc>
            </a:pP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4.22</a:t>
            </a:r>
            <a:r>
              <a:rPr sz="1800" b="1" spc="-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–</a:t>
            </a:r>
            <a:r>
              <a:rPr sz="1800" b="1" spc="-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4.32%</a:t>
            </a:r>
            <a:r>
              <a:rPr sz="1800" b="1" spc="1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Sustaining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4.33%</a:t>
            </a:r>
            <a:r>
              <a:rPr sz="1800" b="1" spc="2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4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447151" y="4037076"/>
            <a:ext cx="2946400" cy="1508125"/>
            <a:chOff x="8447151" y="4037076"/>
            <a:chExt cx="2946400" cy="1508125"/>
          </a:xfrm>
        </p:grpSpPr>
        <p:sp>
          <p:nvSpPr>
            <p:cNvPr id="47" name="object 47"/>
            <p:cNvSpPr/>
            <p:nvPr/>
          </p:nvSpPr>
          <p:spPr>
            <a:xfrm>
              <a:off x="8448675" y="4038600"/>
              <a:ext cx="2933700" cy="1495425"/>
            </a:xfrm>
            <a:custGeom>
              <a:avLst/>
              <a:gdLst/>
              <a:ahLst/>
              <a:cxnLst/>
              <a:rect l="l" t="t" r="r" b="b"/>
              <a:pathLst>
                <a:path w="2933700" h="1495425">
                  <a:moveTo>
                    <a:pt x="2750311" y="0"/>
                  </a:moveTo>
                  <a:lnTo>
                    <a:pt x="183133" y="0"/>
                  </a:lnTo>
                  <a:lnTo>
                    <a:pt x="111886" y="11684"/>
                  </a:lnTo>
                  <a:lnTo>
                    <a:pt x="53721" y="43687"/>
                  </a:lnTo>
                  <a:lnTo>
                    <a:pt x="14350" y="91186"/>
                  </a:lnTo>
                  <a:lnTo>
                    <a:pt x="0" y="149478"/>
                  </a:lnTo>
                  <a:lnTo>
                    <a:pt x="0" y="1345819"/>
                  </a:lnTo>
                  <a:lnTo>
                    <a:pt x="14350" y="1403985"/>
                  </a:lnTo>
                  <a:lnTo>
                    <a:pt x="53721" y="1451610"/>
                  </a:lnTo>
                  <a:lnTo>
                    <a:pt x="111886" y="1483614"/>
                  </a:lnTo>
                  <a:lnTo>
                    <a:pt x="183133" y="1495425"/>
                  </a:lnTo>
                  <a:lnTo>
                    <a:pt x="2750311" y="1495425"/>
                  </a:lnTo>
                  <a:lnTo>
                    <a:pt x="2821685" y="1483614"/>
                  </a:lnTo>
                  <a:lnTo>
                    <a:pt x="2879979" y="1451610"/>
                  </a:lnTo>
                  <a:lnTo>
                    <a:pt x="2919222" y="1403985"/>
                  </a:lnTo>
                  <a:lnTo>
                    <a:pt x="2933700" y="1345819"/>
                  </a:lnTo>
                  <a:lnTo>
                    <a:pt x="2933700" y="149478"/>
                  </a:lnTo>
                  <a:lnTo>
                    <a:pt x="2919222" y="91186"/>
                  </a:lnTo>
                  <a:lnTo>
                    <a:pt x="2879979" y="43687"/>
                  </a:lnTo>
                  <a:lnTo>
                    <a:pt x="2821685" y="11684"/>
                  </a:lnTo>
                  <a:lnTo>
                    <a:pt x="2750311" y="0"/>
                  </a:lnTo>
                  <a:close/>
                </a:path>
              </a:pathLst>
            </a:custGeom>
            <a:solidFill>
              <a:srgbClr val="FFFF0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453501" y="4043426"/>
              <a:ext cx="2933700" cy="1495425"/>
            </a:xfrm>
            <a:custGeom>
              <a:avLst/>
              <a:gdLst/>
              <a:ahLst/>
              <a:cxnLst/>
              <a:rect l="l" t="t" r="r" b="b"/>
              <a:pathLst>
                <a:path w="2933700" h="1495425">
                  <a:moveTo>
                    <a:pt x="0" y="149351"/>
                  </a:moveTo>
                  <a:lnTo>
                    <a:pt x="14350" y="91186"/>
                  </a:lnTo>
                  <a:lnTo>
                    <a:pt x="53594" y="43687"/>
                  </a:lnTo>
                  <a:lnTo>
                    <a:pt x="111887" y="11684"/>
                  </a:lnTo>
                  <a:lnTo>
                    <a:pt x="183133" y="0"/>
                  </a:lnTo>
                  <a:lnTo>
                    <a:pt x="2750312" y="0"/>
                  </a:lnTo>
                  <a:lnTo>
                    <a:pt x="2821558" y="11684"/>
                  </a:lnTo>
                  <a:lnTo>
                    <a:pt x="2879852" y="43687"/>
                  </a:lnTo>
                  <a:lnTo>
                    <a:pt x="2919222" y="91186"/>
                  </a:lnTo>
                  <a:lnTo>
                    <a:pt x="2933700" y="149351"/>
                  </a:lnTo>
                  <a:lnTo>
                    <a:pt x="2933700" y="1345691"/>
                  </a:lnTo>
                  <a:lnTo>
                    <a:pt x="2919222" y="1403985"/>
                  </a:lnTo>
                  <a:lnTo>
                    <a:pt x="2879852" y="1451483"/>
                  </a:lnTo>
                  <a:lnTo>
                    <a:pt x="2821558" y="1483614"/>
                  </a:lnTo>
                  <a:lnTo>
                    <a:pt x="2750312" y="1495425"/>
                  </a:lnTo>
                  <a:lnTo>
                    <a:pt x="183133" y="1495425"/>
                  </a:lnTo>
                  <a:lnTo>
                    <a:pt x="111887" y="1483614"/>
                  </a:lnTo>
                  <a:lnTo>
                    <a:pt x="53594" y="1451483"/>
                  </a:lnTo>
                  <a:lnTo>
                    <a:pt x="14350" y="1403985"/>
                  </a:lnTo>
                  <a:lnTo>
                    <a:pt x="0" y="1345691"/>
                  </a:lnTo>
                  <a:lnTo>
                    <a:pt x="0" y="149351"/>
                  </a:lnTo>
                  <a:close/>
                </a:path>
              </a:pathLst>
            </a:custGeom>
            <a:ln w="12700">
              <a:solidFill>
                <a:srgbClr val="4470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8748141" y="4153725"/>
            <a:ext cx="2233295" cy="1017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305" marR="146685" indent="504190">
              <a:lnSpc>
                <a:spcPct val="118100"/>
              </a:lnSpc>
              <a:spcBef>
                <a:spcPts val="100"/>
              </a:spcBef>
            </a:pPr>
            <a:r>
              <a:rPr sz="1800" b="1">
                <a:latin typeface="Calibri"/>
                <a:cs typeface="Calibri"/>
              </a:rPr>
              <a:t>Net</a:t>
            </a:r>
            <a:r>
              <a:rPr sz="1800" b="1" spc="-35">
                <a:latin typeface="Calibri"/>
                <a:cs typeface="Calibri"/>
              </a:rPr>
              <a:t> </a:t>
            </a:r>
            <a:r>
              <a:rPr sz="1800" b="1" spc="-10">
                <a:latin typeface="Calibri"/>
                <a:cs typeface="Calibri"/>
              </a:rPr>
              <a:t>Profit</a:t>
            </a:r>
            <a:r>
              <a:rPr sz="1800" b="1" spc="500"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2.1%</a:t>
            </a:r>
            <a:r>
              <a:rPr sz="1800" b="1" spc="-4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-</a:t>
            </a:r>
            <a:r>
              <a:rPr sz="1800" b="1" spc="5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5%</a:t>
            </a:r>
            <a:r>
              <a:rPr sz="1800" b="1" spc="-3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25">
                <a:solidFill>
                  <a:srgbClr val="00AEEE"/>
                </a:solidFill>
                <a:latin typeface="Calibri"/>
                <a:cs typeface="Calibri"/>
              </a:rPr>
              <a:t>Sustaining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5.1%</a:t>
            </a:r>
            <a:r>
              <a:rPr sz="1800" b="1" spc="3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&gt;</a:t>
            </a:r>
            <a:r>
              <a:rPr sz="1800" b="1" spc="10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>
                <a:solidFill>
                  <a:srgbClr val="00AEEE"/>
                </a:solidFill>
                <a:latin typeface="Calibri"/>
                <a:cs typeface="Calibri"/>
              </a:rPr>
              <a:t>High</a:t>
            </a:r>
            <a:r>
              <a:rPr sz="1800" b="1" spc="-35">
                <a:solidFill>
                  <a:srgbClr val="00AEEE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AEEE"/>
                </a:solidFill>
                <a:latin typeface="Calibri"/>
                <a:cs typeface="Calibri"/>
              </a:rPr>
              <a:t>Performing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0" name="Immagine 49">
            <a:extLst>
              <a:ext uri="{FF2B5EF4-FFF2-40B4-BE49-F238E27FC236}">
                <a16:creationId xmlns:a16="http://schemas.microsoft.com/office/drawing/2014/main" id="{0B4C1B71-DE59-5303-AE31-C33F3D95FB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2657" y="-13607"/>
            <a:ext cx="18277114" cy="10248899"/>
          </a:xfrm>
          <a:prstGeom prst="rect">
            <a:avLst/>
          </a:prstGeom>
        </p:spPr>
      </p:pic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6425" y="6657975"/>
            <a:ext cx="14392275" cy="104775"/>
          </a:xfrm>
          <a:custGeom>
            <a:avLst/>
            <a:gdLst/>
            <a:ahLst/>
            <a:cxnLst/>
            <a:rect l="l" t="t" r="r" b="b"/>
            <a:pathLst>
              <a:path w="14392275" h="104775">
                <a:moveTo>
                  <a:pt x="14392275" y="0"/>
                </a:moveTo>
                <a:lnTo>
                  <a:pt x="0" y="0"/>
                </a:lnTo>
                <a:lnTo>
                  <a:pt x="0" y="104775"/>
                </a:lnTo>
                <a:lnTo>
                  <a:pt x="14392275" y="104775"/>
                </a:lnTo>
                <a:lnTo>
                  <a:pt x="14392275" y="0"/>
                </a:lnTo>
                <a:close/>
              </a:path>
            </a:pathLst>
          </a:custGeom>
          <a:solidFill>
            <a:srgbClr val="0C08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7755" y="4632896"/>
            <a:ext cx="12559665" cy="205867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 marR="5080">
              <a:lnSpc>
                <a:spcPts val="7359"/>
              </a:lnSpc>
              <a:spcBef>
                <a:spcPts val="1420"/>
              </a:spcBef>
            </a:pPr>
            <a:r>
              <a:rPr sz="7200">
                <a:solidFill>
                  <a:srgbClr val="000000"/>
                </a:solidFill>
              </a:rPr>
              <a:t>MEANINGFUL</a:t>
            </a:r>
            <a:r>
              <a:rPr sz="7200" spc="-235">
                <a:solidFill>
                  <a:srgbClr val="000000"/>
                </a:solidFill>
              </a:rPr>
              <a:t> </a:t>
            </a:r>
            <a:r>
              <a:rPr sz="7200" spc="-10">
                <a:solidFill>
                  <a:srgbClr val="000000"/>
                </a:solidFill>
              </a:rPr>
              <a:t>MEMBERSHIP PRACTICES</a:t>
            </a:r>
            <a:endParaRPr sz="720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/>
              <a:t>ENGAGEMENT</a:t>
            </a:r>
            <a:r>
              <a:rPr sz="5450" spc="-20"/>
              <a:t> </a:t>
            </a:r>
            <a:r>
              <a:rPr sz="5450"/>
              <a:t>BEST</a:t>
            </a:r>
            <a:r>
              <a:rPr sz="5450" spc="-75"/>
              <a:t> </a:t>
            </a:r>
            <a:r>
              <a:rPr sz="5450" spc="-10"/>
              <a:t>PRACTICES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764857" y="2205672"/>
            <a:ext cx="16296005" cy="8079740"/>
          </a:xfrm>
          <a:prstGeom prst="rect">
            <a:avLst/>
          </a:prstGeom>
        </p:spPr>
        <p:txBody>
          <a:bodyPr vert="horz" wrap="square" lIns="0" tIns="10160" rIns="0" bIns="0" rtlCol="0" anchor="t">
            <a:spAutoFit/>
          </a:bodyPr>
          <a:lstStyle/>
          <a:p>
            <a:pPr marL="469900" marR="1471295" indent="-457200">
              <a:lnSpc>
                <a:spcPct val="100899"/>
              </a:lnSpc>
              <a:spcBef>
                <a:spcPts val="80"/>
              </a:spcBef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Form</a:t>
            </a:r>
            <a:r>
              <a:rPr sz="4200" spc="-13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New</a:t>
            </a:r>
            <a:r>
              <a:rPr sz="4200" spc="-9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Member</a:t>
            </a:r>
            <a:r>
              <a:rPr sz="4200" spc="-85" dirty="0">
                <a:latin typeface="Arial"/>
                <a:cs typeface="Arial"/>
              </a:rPr>
              <a:t> </a:t>
            </a:r>
            <a:r>
              <a:rPr sz="4200" spc="60">
                <a:latin typeface="Arial"/>
                <a:cs typeface="Arial"/>
              </a:rPr>
              <a:t>Committee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125">
                <a:latin typeface="Arial"/>
                <a:cs typeface="Arial"/>
              </a:rPr>
              <a:t>in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charge</a:t>
            </a:r>
            <a:r>
              <a:rPr sz="4200" spc="-100" dirty="0">
                <a:latin typeface="Arial"/>
                <a:cs typeface="Arial"/>
              </a:rPr>
              <a:t> </a:t>
            </a:r>
            <a:r>
              <a:rPr sz="4200" spc="80">
                <a:latin typeface="Arial"/>
                <a:cs typeface="Arial"/>
              </a:rPr>
              <a:t>of</a:t>
            </a:r>
            <a:r>
              <a:rPr sz="4200" spc="-75" dirty="0">
                <a:latin typeface="Arial"/>
                <a:cs typeface="Arial"/>
              </a:rPr>
              <a:t> </a:t>
            </a:r>
            <a:r>
              <a:rPr sz="4200" spc="60">
                <a:latin typeface="Arial"/>
                <a:cs typeface="Arial"/>
              </a:rPr>
              <a:t>welcoming, </a:t>
            </a:r>
            <a:r>
              <a:rPr sz="4200" spc="85">
                <a:latin typeface="Arial"/>
                <a:cs typeface="Arial"/>
              </a:rPr>
              <a:t>onboarding,</a:t>
            </a:r>
            <a:r>
              <a:rPr sz="4200" spc="-80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and</a:t>
            </a:r>
            <a:r>
              <a:rPr sz="4200" spc="-75" dirty="0">
                <a:latin typeface="Arial"/>
                <a:cs typeface="Arial"/>
              </a:rPr>
              <a:t> </a:t>
            </a:r>
            <a:r>
              <a:rPr sz="4200" spc="70">
                <a:latin typeface="Arial"/>
                <a:cs typeface="Arial"/>
              </a:rPr>
              <a:t>engaging</a:t>
            </a:r>
            <a:r>
              <a:rPr sz="4200" spc="-7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new</a:t>
            </a:r>
            <a:r>
              <a:rPr sz="4200" spc="-40" dirty="0">
                <a:latin typeface="Arial"/>
                <a:cs typeface="Arial"/>
              </a:rPr>
              <a:t> </a:t>
            </a:r>
            <a:r>
              <a:rPr sz="4200" spc="-10">
                <a:latin typeface="Arial"/>
                <a:cs typeface="Arial"/>
              </a:rPr>
              <a:t>members.</a:t>
            </a:r>
            <a:endParaRPr sz="4200">
              <a:latin typeface="Arial"/>
              <a:cs typeface="Arial"/>
            </a:endParaRPr>
          </a:p>
          <a:p>
            <a:pPr marL="469900" indent="-457200">
              <a:lnSpc>
                <a:spcPts val="5240"/>
              </a:lnSpc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Create</a:t>
            </a:r>
            <a:r>
              <a:rPr sz="4200" spc="-6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an</a:t>
            </a:r>
            <a:r>
              <a:rPr sz="4200" spc="-6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Ambassador</a:t>
            </a:r>
            <a:r>
              <a:rPr sz="4200" spc="-30" dirty="0">
                <a:latin typeface="Arial"/>
                <a:cs typeface="Arial"/>
              </a:rPr>
              <a:t> </a:t>
            </a:r>
            <a:r>
              <a:rPr sz="4200" spc="195">
                <a:latin typeface="Arial"/>
                <a:cs typeface="Arial"/>
              </a:rPr>
              <a:t>or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Buddy</a:t>
            </a:r>
            <a:r>
              <a:rPr sz="4200" spc="-90" dirty="0">
                <a:latin typeface="Arial"/>
                <a:cs typeface="Arial"/>
              </a:rPr>
              <a:t> </a:t>
            </a:r>
            <a:r>
              <a:rPr sz="4200" spc="-10">
                <a:latin typeface="Arial"/>
                <a:cs typeface="Arial"/>
              </a:rPr>
              <a:t>System.</a:t>
            </a:r>
            <a:endParaRPr sz="4200">
              <a:latin typeface="Arial"/>
              <a:cs typeface="Arial"/>
            </a:endParaRPr>
          </a:p>
          <a:p>
            <a:pPr marL="469900" marR="492125" indent="-457200">
              <a:lnSpc>
                <a:spcPts val="5330"/>
              </a:lnSpc>
              <a:spcBef>
                <a:spcPts val="120"/>
              </a:spcBef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Send</a:t>
            </a:r>
            <a:r>
              <a:rPr sz="4200" spc="-12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</a:t>
            </a:r>
            <a:r>
              <a:rPr sz="4200" spc="-114" dirty="0">
                <a:latin typeface="Arial"/>
                <a:cs typeface="Arial"/>
              </a:rPr>
              <a:t> </a:t>
            </a:r>
            <a:r>
              <a:rPr sz="4200" spc="130">
                <a:latin typeface="Arial"/>
                <a:cs typeface="Arial"/>
              </a:rPr>
              <a:t>handwritten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welcome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100">
                <a:latin typeface="Arial"/>
                <a:cs typeface="Arial"/>
              </a:rPr>
              <a:t>note</a:t>
            </a:r>
            <a:r>
              <a:rPr sz="4200" spc="-114" dirty="0">
                <a:latin typeface="Arial"/>
                <a:cs typeface="Arial"/>
              </a:rPr>
              <a:t> </a:t>
            </a:r>
            <a:r>
              <a:rPr sz="4200" spc="170">
                <a:latin typeface="Arial"/>
                <a:cs typeface="Arial"/>
              </a:rPr>
              <a:t>to</a:t>
            </a:r>
            <a:r>
              <a:rPr sz="4200" spc="-8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new</a:t>
            </a:r>
            <a:r>
              <a:rPr sz="4200" spc="-155" dirty="0">
                <a:latin typeface="Arial"/>
                <a:cs typeface="Arial"/>
              </a:rPr>
              <a:t> </a:t>
            </a:r>
            <a:r>
              <a:rPr sz="4200" spc="45">
                <a:latin typeface="Arial"/>
                <a:cs typeface="Arial"/>
              </a:rPr>
              <a:t>members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114">
                <a:latin typeface="Arial"/>
                <a:cs typeface="Arial"/>
              </a:rPr>
              <a:t>from</a:t>
            </a:r>
            <a:r>
              <a:rPr sz="4200" spc="-65" dirty="0">
                <a:latin typeface="Arial"/>
                <a:cs typeface="Arial"/>
              </a:rPr>
              <a:t> </a:t>
            </a:r>
            <a:r>
              <a:rPr sz="4200" spc="105">
                <a:latin typeface="Arial"/>
                <a:cs typeface="Arial"/>
              </a:rPr>
              <a:t>the </a:t>
            </a:r>
            <a:r>
              <a:rPr lang="en-US" sz="4200" spc="120">
                <a:latin typeface="Arial"/>
                <a:cs typeface="Arial"/>
              </a:rPr>
              <a:t>President or the Board of Directors</a:t>
            </a:r>
            <a:r>
              <a:rPr sz="4200" spc="120" dirty="0">
                <a:latin typeface="Arial"/>
                <a:cs typeface="Arial"/>
              </a:rPr>
              <a:t>.</a:t>
            </a:r>
            <a:endParaRPr sz="4200">
              <a:latin typeface="Arial"/>
              <a:cs typeface="Arial"/>
            </a:endParaRPr>
          </a:p>
          <a:p>
            <a:pPr marL="469900" indent="-457200">
              <a:lnSpc>
                <a:spcPts val="5055"/>
              </a:lnSpc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Offer</a:t>
            </a:r>
            <a:r>
              <a:rPr sz="4200" spc="-2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</a:t>
            </a:r>
            <a:r>
              <a:rPr sz="4200" spc="-5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new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75">
                <a:latin typeface="Arial"/>
                <a:cs typeface="Arial"/>
              </a:rPr>
              <a:t>member</a:t>
            </a:r>
            <a:r>
              <a:rPr sz="4200" spc="-20" dirty="0">
                <a:latin typeface="Arial"/>
                <a:cs typeface="Arial"/>
              </a:rPr>
              <a:t> </a:t>
            </a:r>
            <a:r>
              <a:rPr sz="4200" spc="130">
                <a:latin typeface="Arial"/>
                <a:cs typeface="Arial"/>
              </a:rPr>
              <a:t>orientation</a:t>
            </a:r>
            <a:r>
              <a:rPr sz="4200" spc="-55" dirty="0">
                <a:latin typeface="Arial"/>
                <a:cs typeface="Arial"/>
              </a:rPr>
              <a:t> </a:t>
            </a:r>
            <a:r>
              <a:rPr sz="4200" spc="195">
                <a:latin typeface="Arial"/>
                <a:cs typeface="Arial"/>
              </a:rPr>
              <a:t>or</a:t>
            </a:r>
            <a:r>
              <a:rPr sz="4200" spc="-1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social </a:t>
            </a:r>
            <a:r>
              <a:rPr sz="4200" spc="110">
                <a:latin typeface="Arial"/>
                <a:cs typeface="Arial"/>
              </a:rPr>
              <a:t>gathering</a:t>
            </a:r>
            <a:r>
              <a:rPr sz="4200" spc="-60" dirty="0">
                <a:latin typeface="Arial"/>
                <a:cs typeface="Arial"/>
              </a:rPr>
              <a:t> </a:t>
            </a:r>
            <a:r>
              <a:rPr sz="4200" spc="140">
                <a:latin typeface="Arial"/>
                <a:cs typeface="Arial"/>
              </a:rPr>
              <a:t>at</a:t>
            </a:r>
            <a:r>
              <a:rPr sz="4200" spc="-50" dirty="0">
                <a:latin typeface="Arial"/>
                <a:cs typeface="Arial"/>
              </a:rPr>
              <a:t> </a:t>
            </a:r>
            <a:r>
              <a:rPr sz="4200" spc="-20">
                <a:latin typeface="Arial"/>
                <a:cs typeface="Arial"/>
              </a:rPr>
              <a:t>each</a:t>
            </a:r>
            <a:endParaRPr sz="4200">
              <a:latin typeface="Arial"/>
              <a:cs typeface="Arial"/>
            </a:endParaRPr>
          </a:p>
          <a:p>
            <a:pPr marL="469900">
              <a:lnSpc>
                <a:spcPts val="5265"/>
              </a:lnSpc>
            </a:pPr>
            <a:r>
              <a:rPr sz="4200" spc="-10">
                <a:latin typeface="Arial"/>
                <a:cs typeface="Arial"/>
              </a:rPr>
              <a:t>event.</a:t>
            </a:r>
            <a:endParaRPr sz="4200">
              <a:latin typeface="Arial"/>
              <a:cs typeface="Arial"/>
            </a:endParaRPr>
          </a:p>
          <a:p>
            <a:pPr marL="469900" marR="314325" indent="-457200">
              <a:lnSpc>
                <a:spcPct val="100200"/>
              </a:lnSpc>
              <a:spcBef>
                <a:spcPts val="40"/>
              </a:spcBef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Connect</a:t>
            </a:r>
            <a:r>
              <a:rPr sz="4200" spc="-65" dirty="0">
                <a:latin typeface="Arial"/>
                <a:cs typeface="Arial"/>
              </a:rPr>
              <a:t> </a:t>
            </a:r>
            <a:r>
              <a:rPr sz="4200" spc="160">
                <a:latin typeface="Arial"/>
                <a:cs typeface="Arial"/>
              </a:rPr>
              <a:t>with</a:t>
            </a:r>
            <a:r>
              <a:rPr sz="4200" spc="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new</a:t>
            </a:r>
            <a:r>
              <a:rPr sz="4200" spc="-105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members</a:t>
            </a:r>
            <a:r>
              <a:rPr sz="4200" spc="-40" dirty="0">
                <a:latin typeface="Arial"/>
                <a:cs typeface="Arial"/>
              </a:rPr>
              <a:t> </a:t>
            </a:r>
            <a:r>
              <a:rPr sz="4200" spc="85">
                <a:latin typeface="Arial"/>
                <a:cs typeface="Arial"/>
              </a:rPr>
              <a:t>by</a:t>
            </a:r>
            <a:r>
              <a:rPr sz="4200" spc="-85" dirty="0">
                <a:latin typeface="Arial"/>
                <a:cs typeface="Arial"/>
              </a:rPr>
              <a:t> </a:t>
            </a:r>
            <a:r>
              <a:rPr sz="4200" spc="65">
                <a:latin typeface="Arial"/>
                <a:cs typeface="Arial"/>
              </a:rPr>
              <a:t>phone</a:t>
            </a:r>
            <a:r>
              <a:rPr sz="4200" spc="-40" dirty="0">
                <a:latin typeface="Arial"/>
                <a:cs typeface="Arial"/>
              </a:rPr>
              <a:t> </a:t>
            </a:r>
            <a:r>
              <a:rPr sz="4200" spc="195">
                <a:latin typeface="Arial"/>
                <a:cs typeface="Arial"/>
              </a:rPr>
              <a:t>or</a:t>
            </a:r>
            <a:r>
              <a:rPr sz="4200" spc="-90" dirty="0">
                <a:latin typeface="Arial"/>
                <a:cs typeface="Arial"/>
              </a:rPr>
              <a:t> </a:t>
            </a:r>
            <a:r>
              <a:rPr sz="4200" spc="70">
                <a:latin typeface="Arial"/>
                <a:cs typeface="Arial"/>
              </a:rPr>
              <a:t>email</a:t>
            </a:r>
            <a:r>
              <a:rPr sz="4200" spc="-85" dirty="0">
                <a:latin typeface="Arial"/>
                <a:cs typeface="Arial"/>
              </a:rPr>
              <a:t> </a:t>
            </a:r>
            <a:r>
              <a:rPr sz="4200" spc="204">
                <a:latin typeface="Arial"/>
                <a:cs typeface="Arial"/>
              </a:rPr>
              <a:t>to</a:t>
            </a:r>
            <a:r>
              <a:rPr sz="4200" spc="-100" dirty="0">
                <a:latin typeface="Arial"/>
                <a:cs typeface="Arial"/>
              </a:rPr>
              <a:t> </a:t>
            </a:r>
            <a:r>
              <a:rPr sz="4200" spc="80">
                <a:latin typeface="Arial"/>
                <a:cs typeface="Arial"/>
              </a:rPr>
              <a:t>understand </a:t>
            </a:r>
            <a:r>
              <a:rPr sz="4200" spc="95">
                <a:latin typeface="Arial"/>
                <a:cs typeface="Arial"/>
              </a:rPr>
              <a:t>why</a:t>
            </a:r>
            <a:r>
              <a:rPr sz="4200" spc="-145" dirty="0">
                <a:latin typeface="Arial"/>
                <a:cs typeface="Arial"/>
              </a:rPr>
              <a:t> </a:t>
            </a:r>
            <a:r>
              <a:rPr sz="4200" spc="120">
                <a:latin typeface="Arial"/>
                <a:cs typeface="Arial"/>
              </a:rPr>
              <a:t>they</a:t>
            </a:r>
            <a:r>
              <a:rPr sz="4200" spc="-75" dirty="0">
                <a:latin typeface="Arial"/>
                <a:cs typeface="Arial"/>
              </a:rPr>
              <a:t> </a:t>
            </a:r>
            <a:r>
              <a:rPr sz="4200" spc="85">
                <a:latin typeface="Arial"/>
                <a:cs typeface="Arial"/>
              </a:rPr>
              <a:t>joined</a:t>
            </a:r>
            <a:r>
              <a:rPr sz="4200" spc="-125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MPI</a:t>
            </a:r>
            <a:r>
              <a:rPr sz="4200" spc="-75" dirty="0">
                <a:latin typeface="Arial"/>
                <a:cs typeface="Arial"/>
              </a:rPr>
              <a:t> </a:t>
            </a:r>
            <a:r>
              <a:rPr sz="4200" spc="50">
                <a:latin typeface="Arial"/>
                <a:cs typeface="Arial"/>
              </a:rPr>
              <a:t>and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100">
                <a:latin typeface="Arial"/>
                <a:cs typeface="Arial"/>
              </a:rPr>
              <a:t>what</a:t>
            </a:r>
            <a:r>
              <a:rPr sz="4200" spc="-110" dirty="0">
                <a:latin typeface="Arial"/>
                <a:cs typeface="Arial"/>
              </a:rPr>
              <a:t> </a:t>
            </a:r>
            <a:r>
              <a:rPr sz="4200" spc="114">
                <a:latin typeface="Arial"/>
                <a:cs typeface="Arial"/>
              </a:rPr>
              <a:t>they</a:t>
            </a:r>
            <a:r>
              <a:rPr sz="4200" spc="-70" dirty="0">
                <a:latin typeface="Arial"/>
                <a:cs typeface="Arial"/>
              </a:rPr>
              <a:t> </a:t>
            </a:r>
            <a:r>
              <a:rPr sz="4200" spc="55">
                <a:latin typeface="Arial"/>
                <a:cs typeface="Arial"/>
              </a:rPr>
              <a:t>hope</a:t>
            </a:r>
            <a:r>
              <a:rPr sz="4200" spc="-100" dirty="0">
                <a:latin typeface="Arial"/>
                <a:cs typeface="Arial"/>
              </a:rPr>
              <a:t> </a:t>
            </a:r>
            <a:r>
              <a:rPr sz="4200" spc="165">
                <a:latin typeface="Arial"/>
                <a:cs typeface="Arial"/>
              </a:rPr>
              <a:t>to</a:t>
            </a:r>
            <a:r>
              <a:rPr sz="4200" spc="-85" dirty="0">
                <a:latin typeface="Arial"/>
                <a:cs typeface="Arial"/>
              </a:rPr>
              <a:t> </a:t>
            </a:r>
            <a:r>
              <a:rPr sz="4200" spc="125">
                <a:latin typeface="Arial"/>
                <a:cs typeface="Arial"/>
              </a:rPr>
              <a:t>get</a:t>
            </a:r>
            <a:r>
              <a:rPr sz="4200" spc="-114" dirty="0">
                <a:latin typeface="Arial"/>
                <a:cs typeface="Arial"/>
              </a:rPr>
              <a:t> </a:t>
            </a:r>
            <a:r>
              <a:rPr sz="4200" spc="180">
                <a:latin typeface="Arial"/>
                <a:cs typeface="Arial"/>
              </a:rPr>
              <a:t>out</a:t>
            </a:r>
            <a:r>
              <a:rPr sz="4200" spc="-110" dirty="0">
                <a:latin typeface="Arial"/>
                <a:cs typeface="Arial"/>
              </a:rPr>
              <a:t> </a:t>
            </a:r>
            <a:r>
              <a:rPr sz="4200" spc="60">
                <a:latin typeface="Arial"/>
                <a:cs typeface="Arial"/>
              </a:rPr>
              <a:t>of </a:t>
            </a:r>
            <a:r>
              <a:rPr sz="4200" spc="45">
                <a:latin typeface="Arial"/>
                <a:cs typeface="Arial"/>
              </a:rPr>
              <a:t>membership.</a:t>
            </a:r>
            <a:endParaRPr sz="4200">
              <a:latin typeface="Arial"/>
              <a:cs typeface="Arial"/>
            </a:endParaRPr>
          </a:p>
          <a:p>
            <a:pPr marL="469900" marR="5080" indent="-457200">
              <a:lnSpc>
                <a:spcPts val="5250"/>
              </a:lnSpc>
              <a:spcBef>
                <a:spcPts val="114"/>
              </a:spcBef>
              <a:buChar char="•"/>
              <a:tabLst>
                <a:tab pos="469900" algn="l"/>
              </a:tabLst>
            </a:pPr>
            <a:r>
              <a:rPr sz="4200">
                <a:latin typeface="Arial"/>
                <a:cs typeface="Arial"/>
              </a:rPr>
              <a:t>Check</a:t>
            </a:r>
            <a:r>
              <a:rPr sz="4200" spc="-120" dirty="0">
                <a:latin typeface="Arial"/>
                <a:cs typeface="Arial"/>
              </a:rPr>
              <a:t> </a:t>
            </a:r>
            <a:r>
              <a:rPr sz="4200" spc="125">
                <a:latin typeface="Arial"/>
                <a:cs typeface="Arial"/>
              </a:rPr>
              <a:t>in</a:t>
            </a:r>
            <a:r>
              <a:rPr sz="4200" spc="-135" dirty="0">
                <a:latin typeface="Arial"/>
                <a:cs typeface="Arial"/>
              </a:rPr>
              <a:t> </a:t>
            </a:r>
            <a:r>
              <a:rPr sz="4200" spc="95">
                <a:latin typeface="Arial"/>
                <a:cs typeface="Arial"/>
              </a:rPr>
              <a:t>on</a:t>
            </a:r>
            <a:r>
              <a:rPr sz="4200" spc="-114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</a:t>
            </a:r>
            <a:r>
              <a:rPr sz="4200" spc="-140" dirty="0">
                <a:latin typeface="Arial"/>
                <a:cs typeface="Arial"/>
              </a:rPr>
              <a:t> </a:t>
            </a:r>
            <a:r>
              <a:rPr sz="4200" spc="135">
                <a:latin typeface="Arial"/>
                <a:cs typeface="Arial"/>
              </a:rPr>
              <a:t>quarterly</a:t>
            </a:r>
            <a:r>
              <a:rPr sz="4200" spc="-95" dirty="0">
                <a:latin typeface="Arial"/>
                <a:cs typeface="Arial"/>
              </a:rPr>
              <a:t> </a:t>
            </a:r>
            <a:r>
              <a:rPr sz="4200" spc="155">
                <a:latin typeface="Arial"/>
                <a:cs typeface="Arial"/>
              </a:rPr>
              <a:t>or</a:t>
            </a:r>
            <a:r>
              <a:rPr sz="4200" spc="-100" dirty="0">
                <a:latin typeface="Arial"/>
                <a:cs typeface="Arial"/>
              </a:rPr>
              <a:t> </a:t>
            </a:r>
            <a:r>
              <a:rPr sz="4200" spc="180">
                <a:latin typeface="Arial"/>
                <a:cs typeface="Arial"/>
              </a:rPr>
              <a:t>6-</a:t>
            </a:r>
            <a:r>
              <a:rPr sz="4200" spc="145">
                <a:latin typeface="Arial"/>
                <a:cs typeface="Arial"/>
              </a:rPr>
              <a:t>month</a:t>
            </a:r>
            <a:r>
              <a:rPr sz="4200" spc="-14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basis</a:t>
            </a:r>
            <a:r>
              <a:rPr sz="4200" spc="-114" dirty="0">
                <a:latin typeface="Arial"/>
                <a:cs typeface="Arial"/>
              </a:rPr>
              <a:t> </a:t>
            </a:r>
            <a:r>
              <a:rPr sz="4200" spc="200">
                <a:latin typeface="Arial"/>
                <a:cs typeface="Arial"/>
              </a:rPr>
              <a:t>to</a:t>
            </a:r>
            <a:r>
              <a:rPr sz="4200" spc="-18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see</a:t>
            </a:r>
            <a:r>
              <a:rPr sz="4200" spc="-135" dirty="0">
                <a:latin typeface="Arial"/>
                <a:cs typeface="Arial"/>
              </a:rPr>
              <a:t> </a:t>
            </a:r>
            <a:r>
              <a:rPr sz="4200" spc="85">
                <a:latin typeface="Arial"/>
                <a:cs typeface="Arial"/>
              </a:rPr>
              <a:t>how</a:t>
            </a:r>
            <a:r>
              <a:rPr lang="en-US" sz="4200" spc="-160">
                <a:latin typeface="Arial"/>
                <a:cs typeface="Arial"/>
              </a:rPr>
              <a:t> new </a:t>
            </a:r>
            <a:r>
              <a:rPr lang="en-US" sz="4200" spc="40">
                <a:latin typeface="Arial"/>
                <a:cs typeface="Arial"/>
              </a:rPr>
              <a:t>members</a:t>
            </a:r>
            <a:r>
              <a:rPr sz="4200" spc="40" dirty="0">
                <a:latin typeface="Arial"/>
                <a:cs typeface="Arial"/>
              </a:rPr>
              <a:t> </a:t>
            </a:r>
            <a:r>
              <a:rPr sz="4200">
                <a:latin typeface="Arial"/>
                <a:cs typeface="Arial"/>
              </a:rPr>
              <a:t>are</a:t>
            </a:r>
            <a:r>
              <a:rPr sz="4200" spc="-40" dirty="0">
                <a:latin typeface="Arial"/>
                <a:cs typeface="Arial"/>
              </a:rPr>
              <a:t> </a:t>
            </a:r>
            <a:r>
              <a:rPr sz="4200" spc="70">
                <a:latin typeface="Arial"/>
                <a:cs typeface="Arial"/>
              </a:rPr>
              <a:t>doing.</a:t>
            </a:r>
            <a:endParaRPr sz="4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6508" rIns="0" bIns="0" rtlCol="0">
            <a:spAutoFit/>
          </a:bodyPr>
          <a:lstStyle/>
          <a:p>
            <a:pPr marL="1294130">
              <a:lnSpc>
                <a:spcPct val="100000"/>
              </a:lnSpc>
              <a:spcBef>
                <a:spcPts val="130"/>
              </a:spcBef>
            </a:pPr>
            <a:r>
              <a:rPr sz="5450"/>
              <a:t>ENGAGEMENT</a:t>
            </a:r>
            <a:r>
              <a:rPr sz="5450" spc="-20"/>
              <a:t> </a:t>
            </a:r>
            <a:r>
              <a:rPr sz="5450"/>
              <a:t>BEST</a:t>
            </a:r>
            <a:r>
              <a:rPr sz="5450" spc="-75"/>
              <a:t> </a:t>
            </a:r>
            <a:r>
              <a:rPr sz="5450" spc="-10"/>
              <a:t>PRACTICES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1147127" y="2315845"/>
            <a:ext cx="9168765" cy="7827014"/>
          </a:xfrm>
          <a:prstGeom prst="rect">
            <a:avLst/>
          </a:prstGeom>
        </p:spPr>
        <p:txBody>
          <a:bodyPr vert="horz" wrap="square" lIns="0" tIns="28575" rIns="0" bIns="0" rtlCol="0" anchor="t">
            <a:spAutoFit/>
          </a:bodyPr>
          <a:lstStyle/>
          <a:p>
            <a:pPr algn="l">
              <a:buChar char="•"/>
              <a:tabLst>
                <a:tab pos="584200" algn="l"/>
              </a:tabLst>
            </a:pPr>
            <a:r>
              <a:rPr lang="it-IT" sz="3800" spc="65" dirty="0">
                <a:latin typeface="Arial"/>
                <a:cs typeface="Arial"/>
              </a:rPr>
              <a:t>At </a:t>
            </a:r>
            <a:r>
              <a:rPr lang="it-IT" sz="3800" spc="65" dirty="0" err="1">
                <a:latin typeface="Arial"/>
                <a:cs typeface="Arial"/>
              </a:rPr>
              <a:t>your</a:t>
            </a:r>
            <a:r>
              <a:rPr lang="it-IT" sz="3800" spc="65" dirty="0">
                <a:latin typeface="Arial"/>
                <a:cs typeface="Arial"/>
              </a:rPr>
              <a:t> events, </a:t>
            </a:r>
            <a:r>
              <a:rPr lang="it-IT" sz="3800" spc="65" dirty="0" err="1">
                <a:latin typeface="Arial"/>
                <a:cs typeface="Arial"/>
              </a:rPr>
              <a:t>assign</a:t>
            </a:r>
            <a:r>
              <a:rPr lang="it-IT" sz="3800" spc="65" dirty="0">
                <a:latin typeface="Arial"/>
                <a:cs typeface="Arial"/>
              </a:rPr>
              <a:t> board/committee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i="1" spc="65" dirty="0">
                <a:latin typeface="Arial"/>
                <a:cs typeface="Arial"/>
              </a:rPr>
              <a:t>and </a:t>
            </a:r>
            <a:r>
              <a:rPr lang="it-IT" sz="3800" spc="65" dirty="0">
                <a:latin typeface="Arial"/>
                <a:cs typeface="Arial"/>
              </a:rPr>
              <a:t>new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to </a:t>
            </a:r>
            <a:r>
              <a:rPr lang="it-IT" sz="3800" spc="65" dirty="0" err="1">
                <a:latin typeface="Arial"/>
                <a:cs typeface="Arial"/>
              </a:rPr>
              <a:t>each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table</a:t>
            </a:r>
            <a:r>
              <a:rPr lang="it-IT" sz="3800" spc="65" dirty="0">
                <a:latin typeface="Arial"/>
                <a:cs typeface="Arial"/>
              </a:rPr>
              <a:t>.</a:t>
            </a:r>
          </a:p>
          <a:p>
            <a:pPr algn="l"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lang="it-IT" sz="3800" spc="65" dirty="0">
                <a:latin typeface="Arial"/>
                <a:cs typeface="Arial"/>
              </a:rPr>
              <a:t>Showcase </a:t>
            </a:r>
            <a:r>
              <a:rPr lang="it-IT" sz="3800" spc="65" dirty="0" err="1">
                <a:latin typeface="Arial"/>
                <a:cs typeface="Arial"/>
              </a:rPr>
              <a:t>volunteer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opportunities</a:t>
            </a:r>
            <a:r>
              <a:rPr lang="it-IT" sz="3800" spc="65" dirty="0">
                <a:latin typeface="Arial"/>
                <a:cs typeface="Arial"/>
              </a:rPr>
              <a:t>.</a:t>
            </a:r>
            <a:endParaRPr lang="it-IT" sz="3800"/>
          </a:p>
          <a:p>
            <a:pPr algn="l"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lang="it-IT" sz="3800" spc="65" dirty="0" err="1">
                <a:latin typeface="Arial"/>
                <a:cs typeface="Arial"/>
              </a:rPr>
              <a:t>Reward</a:t>
            </a:r>
            <a:r>
              <a:rPr lang="it-IT" sz="3800" spc="65" dirty="0">
                <a:latin typeface="Arial"/>
                <a:cs typeface="Arial"/>
              </a:rPr>
              <a:t> &amp; </a:t>
            </a:r>
            <a:r>
              <a:rPr lang="it-IT" sz="3800" spc="65" dirty="0" err="1">
                <a:latin typeface="Arial"/>
                <a:cs typeface="Arial"/>
              </a:rPr>
              <a:t>recognize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who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recruit</a:t>
            </a:r>
            <a:r>
              <a:rPr lang="it-IT" sz="3800" spc="65" dirty="0">
                <a:latin typeface="Arial"/>
                <a:cs typeface="Arial"/>
              </a:rPr>
              <a:t> the </a:t>
            </a:r>
            <a:r>
              <a:rPr lang="it-IT" sz="3800" spc="65" dirty="0" err="1">
                <a:latin typeface="Arial"/>
                <a:cs typeface="Arial"/>
              </a:rPr>
              <a:t>most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.</a:t>
            </a:r>
            <a:endParaRPr lang="it-IT" sz="3800"/>
          </a:p>
          <a:p>
            <a:pPr algn="l"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lang="it-IT" sz="3800" spc="65" dirty="0" err="1">
                <a:latin typeface="Arial"/>
                <a:cs typeface="Arial"/>
              </a:rPr>
              <a:t>Recognize</a:t>
            </a:r>
            <a:r>
              <a:rPr lang="it-IT" sz="3800" spc="65" dirty="0">
                <a:latin typeface="Arial"/>
                <a:cs typeface="Arial"/>
              </a:rPr>
              <a:t> new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during</a:t>
            </a:r>
            <a:r>
              <a:rPr lang="it-IT" sz="3800" spc="65" dirty="0">
                <a:latin typeface="Arial"/>
                <a:cs typeface="Arial"/>
              </a:rPr>
              <a:t> events &amp; in post-event </a:t>
            </a:r>
            <a:r>
              <a:rPr lang="it-IT" sz="3800" spc="65" dirty="0" err="1">
                <a:latin typeface="Arial"/>
                <a:cs typeface="Arial"/>
              </a:rPr>
              <a:t>recaps</a:t>
            </a:r>
            <a:r>
              <a:rPr lang="it-IT" sz="3800" spc="65" dirty="0">
                <a:latin typeface="Arial"/>
                <a:cs typeface="Arial"/>
              </a:rPr>
              <a:t>.</a:t>
            </a:r>
            <a:endParaRPr lang="it-IT" sz="3800"/>
          </a:p>
          <a:p>
            <a:pPr algn="l"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lang="it-IT" sz="3800" spc="65" dirty="0">
                <a:latin typeface="Arial"/>
                <a:cs typeface="Arial"/>
              </a:rPr>
              <a:t>Send </a:t>
            </a:r>
            <a:r>
              <a:rPr lang="it-IT" sz="3800" spc="65" dirty="0" err="1">
                <a:latin typeface="Arial"/>
                <a:cs typeface="Arial"/>
              </a:rPr>
              <a:t>handwritten</a:t>
            </a:r>
            <a:r>
              <a:rPr lang="it-IT" sz="3800" spc="65" dirty="0">
                <a:latin typeface="Arial"/>
                <a:cs typeface="Arial"/>
              </a:rPr>
              <a:t> thank-</a:t>
            </a:r>
            <a:r>
              <a:rPr lang="it-IT" sz="3800" spc="65" dirty="0" err="1">
                <a:latin typeface="Arial"/>
                <a:cs typeface="Arial"/>
              </a:rPr>
              <a:t>you</a:t>
            </a:r>
            <a:r>
              <a:rPr lang="it-IT" sz="3800" spc="65" dirty="0">
                <a:latin typeface="Arial"/>
                <a:cs typeface="Arial"/>
              </a:rPr>
              <a:t> notes to new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for </a:t>
            </a:r>
            <a:r>
              <a:rPr lang="it-IT" sz="3800" spc="65" dirty="0" err="1">
                <a:latin typeface="Arial"/>
                <a:cs typeface="Arial"/>
              </a:rPr>
              <a:t>attending</a:t>
            </a:r>
            <a:r>
              <a:rPr lang="it-IT" sz="3800" spc="65" dirty="0">
                <a:latin typeface="Arial"/>
                <a:cs typeface="Arial"/>
              </a:rPr>
              <a:t> events.</a:t>
            </a:r>
            <a:endParaRPr lang="it-IT" sz="3800"/>
          </a:p>
          <a:p>
            <a:pPr algn="l">
              <a:spcBef>
                <a:spcPts val="225"/>
              </a:spcBef>
              <a:buChar char="•"/>
              <a:tabLst>
                <a:tab pos="584200" algn="l"/>
              </a:tabLst>
            </a:pPr>
            <a:r>
              <a:rPr lang="it-IT" sz="3800" spc="65" dirty="0">
                <a:latin typeface="Arial"/>
                <a:cs typeface="Arial"/>
              </a:rPr>
              <a:t>Feature new </a:t>
            </a:r>
            <a:r>
              <a:rPr lang="it-IT" sz="3800" spc="65" dirty="0" err="1">
                <a:latin typeface="Arial"/>
                <a:cs typeface="Arial"/>
              </a:rPr>
              <a:t>members</a:t>
            </a:r>
            <a:r>
              <a:rPr lang="it-IT" sz="3800" spc="65" dirty="0">
                <a:latin typeface="Arial"/>
                <a:cs typeface="Arial"/>
              </a:rPr>
              <a:t> in newsletters, social media, &amp;/or </a:t>
            </a:r>
            <a:r>
              <a:rPr lang="it-IT" sz="3800" spc="65" dirty="0" err="1">
                <a:latin typeface="Arial"/>
                <a:cs typeface="Arial"/>
              </a:rPr>
              <a:t>your</a:t>
            </a:r>
            <a:r>
              <a:rPr lang="it-IT" sz="3800" spc="65" dirty="0">
                <a:latin typeface="Arial"/>
                <a:cs typeface="Arial"/>
              </a:rPr>
              <a:t> </a:t>
            </a:r>
            <a:r>
              <a:rPr lang="it-IT" sz="3800" spc="65" dirty="0" err="1">
                <a:latin typeface="Arial"/>
                <a:cs typeface="Arial"/>
              </a:rPr>
              <a:t>Chapter</a:t>
            </a:r>
            <a:r>
              <a:rPr lang="it-IT" sz="3800" spc="65" dirty="0">
                <a:latin typeface="Arial"/>
                <a:cs typeface="Arial"/>
              </a:rPr>
              <a:t> website.</a:t>
            </a:r>
            <a:endParaRPr lang="it-IT" sz="3800" dirty="0"/>
          </a:p>
          <a:p>
            <a:pPr marL="584200" marR="205740" indent="-572135">
              <a:lnSpc>
                <a:spcPct val="97200"/>
              </a:lnSpc>
              <a:spcBef>
                <a:spcPts val="225"/>
              </a:spcBef>
              <a:buChar char="•"/>
              <a:tabLst>
                <a:tab pos="584200" algn="l"/>
              </a:tabLst>
            </a:pPr>
            <a:endParaRPr lang="it-IT" sz="4200" spc="65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0423" y="2781300"/>
            <a:ext cx="5671251" cy="53530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4644" y="617473"/>
            <a:ext cx="11345545" cy="8610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450"/>
              <a:t>RECRUITMENT</a:t>
            </a:r>
            <a:r>
              <a:rPr sz="5450" spc="-30"/>
              <a:t> </a:t>
            </a:r>
            <a:r>
              <a:rPr sz="5450"/>
              <a:t>BEST</a:t>
            </a:r>
            <a:r>
              <a:rPr sz="5450" spc="-20"/>
              <a:t> </a:t>
            </a:r>
            <a:r>
              <a:rPr sz="5450" spc="-10"/>
              <a:t>PRACTICES</a:t>
            </a:r>
            <a:endParaRPr sz="54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01400" y="3429000"/>
            <a:ext cx="6276975" cy="42672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25487" y="1733866"/>
            <a:ext cx="14519910" cy="8397875"/>
          </a:xfrm>
          <a:prstGeom prst="rect">
            <a:avLst/>
          </a:prstGeom>
        </p:spPr>
        <p:txBody>
          <a:bodyPr vert="horz" wrap="square" lIns="0" tIns="292100" rIns="0" bIns="0" rtlCol="0" anchor="t">
            <a:spAutoFit/>
          </a:bodyPr>
          <a:lstStyle/>
          <a:p>
            <a:pPr marL="2396490">
              <a:lnSpc>
                <a:spcPct val="100000"/>
              </a:lnSpc>
              <a:spcBef>
                <a:spcPts val="2300"/>
              </a:spcBef>
            </a:pPr>
            <a:r>
              <a:rPr sz="3200" spc="-300">
                <a:latin typeface="Arial"/>
                <a:cs typeface="Arial"/>
              </a:rPr>
              <a:t>MORE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250">
                <a:latin typeface="Arial"/>
                <a:cs typeface="Arial"/>
              </a:rPr>
              <a:t>MEMBERS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355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95">
                <a:latin typeface="Arial"/>
                <a:cs typeface="Arial"/>
              </a:rPr>
              <a:t>MORE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270">
                <a:latin typeface="Arial"/>
                <a:cs typeface="Arial"/>
              </a:rPr>
              <a:t>REBATES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355">
                <a:latin typeface="Arial"/>
                <a:cs typeface="Arial"/>
              </a:rPr>
              <a:t>=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295">
                <a:latin typeface="Arial"/>
                <a:cs typeface="Arial"/>
              </a:rPr>
              <a:t>MORE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210">
                <a:latin typeface="Arial"/>
                <a:cs typeface="Arial"/>
              </a:rPr>
              <a:t>$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355">
                <a:latin typeface="Arial"/>
                <a:cs typeface="Arial"/>
              </a:rPr>
              <a:t>FOR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spc="-315">
                <a:latin typeface="Arial"/>
                <a:cs typeface="Arial"/>
              </a:rPr>
              <a:t>YOUR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30">
                <a:latin typeface="Arial"/>
                <a:cs typeface="Arial"/>
              </a:rPr>
              <a:t>CHAPTER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ts val="3835"/>
              </a:lnSpc>
              <a:spcBef>
                <a:spcPts val="2210"/>
              </a:spcBef>
            </a:pPr>
            <a:r>
              <a:rPr sz="3200" spc="-315">
                <a:latin typeface="Arial"/>
                <a:cs typeface="Arial"/>
              </a:rPr>
              <a:t>WAYS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60">
                <a:latin typeface="Arial"/>
                <a:cs typeface="Arial"/>
              </a:rPr>
              <a:t>TO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210">
                <a:latin typeface="Arial"/>
                <a:cs typeface="Arial"/>
              </a:rPr>
              <a:t>ATTRACT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245">
                <a:latin typeface="Arial"/>
                <a:cs typeface="Arial"/>
              </a:rPr>
              <a:t>NEW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65">
                <a:latin typeface="Arial"/>
                <a:cs typeface="Arial"/>
              </a:rPr>
              <a:t>MEMBERS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29"/>
              </a:lnSpc>
              <a:buChar char="•"/>
              <a:tabLst>
                <a:tab pos="469900" algn="l"/>
              </a:tabLst>
            </a:pPr>
            <a:r>
              <a:rPr sz="3200">
                <a:latin typeface="Arial"/>
                <a:cs typeface="Arial"/>
              </a:rPr>
              <a:t>Encourage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150">
                <a:latin typeface="Arial"/>
                <a:cs typeface="Arial"/>
              </a:rPr>
              <a:t>to</a:t>
            </a:r>
            <a:r>
              <a:rPr sz="3200" spc="25" dirty="0">
                <a:latin typeface="Arial"/>
                <a:cs typeface="Arial"/>
              </a:rPr>
              <a:t> </a:t>
            </a:r>
            <a:r>
              <a:rPr sz="3200" spc="114">
                <a:latin typeface="Arial"/>
                <a:cs typeface="Arial"/>
              </a:rPr>
              <a:t>bring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spc="50">
                <a:latin typeface="Arial"/>
                <a:cs typeface="Arial"/>
              </a:rPr>
              <a:t>guests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150">
                <a:latin typeface="Arial"/>
                <a:cs typeface="Arial"/>
              </a:rPr>
              <a:t>to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events.</a:t>
            </a:r>
            <a:endParaRPr sz="3200">
              <a:latin typeface="Arial"/>
              <a:cs typeface="Arial"/>
            </a:endParaRPr>
          </a:p>
          <a:p>
            <a:pPr marL="469900" marR="5451475" indent="-457200">
              <a:lnSpc>
                <a:spcPts val="3829"/>
              </a:lnSpc>
              <a:spcBef>
                <a:spcPts val="130"/>
              </a:spcBef>
              <a:buChar char="•"/>
              <a:tabLst>
                <a:tab pos="469900" algn="l"/>
              </a:tabLst>
            </a:pPr>
            <a:r>
              <a:rPr sz="3200" spc="-20">
                <a:latin typeface="Arial"/>
                <a:cs typeface="Arial"/>
              </a:rPr>
              <a:t>Use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social media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150">
                <a:latin typeface="Arial"/>
                <a:cs typeface="Arial"/>
              </a:rPr>
              <a:t>to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90">
                <a:latin typeface="Arial"/>
                <a:cs typeface="Arial"/>
              </a:rPr>
              <a:t>promote</a:t>
            </a:r>
            <a:r>
              <a:rPr sz="3200" spc="-5" dirty="0">
                <a:latin typeface="Arial"/>
                <a:cs typeface="Arial"/>
              </a:rPr>
              <a:t> </a:t>
            </a:r>
            <a:r>
              <a:rPr sz="3200" spc="70">
                <a:latin typeface="Arial"/>
                <a:cs typeface="Arial"/>
              </a:rPr>
              <a:t>your</a:t>
            </a:r>
            <a:r>
              <a:rPr sz="3200">
                <a:latin typeface="Arial"/>
                <a:cs typeface="Arial"/>
              </a:rPr>
              <a:t> Chapter </a:t>
            </a:r>
            <a:r>
              <a:rPr sz="3200" spc="-25">
                <a:latin typeface="Arial"/>
                <a:cs typeface="Arial"/>
              </a:rPr>
              <a:t>and </a:t>
            </a:r>
            <a:r>
              <a:rPr sz="3200" spc="-10">
                <a:latin typeface="Arial"/>
                <a:cs typeface="Arial"/>
              </a:rPr>
              <a:t>membership.</a:t>
            </a:r>
            <a:endParaRPr sz="3200">
              <a:latin typeface="Arial"/>
              <a:cs typeface="Arial"/>
            </a:endParaRPr>
          </a:p>
          <a:p>
            <a:pPr marL="469900" marR="5078095" indent="-457200">
              <a:lnSpc>
                <a:spcPts val="3829"/>
              </a:lnSpc>
              <a:spcBef>
                <a:spcPts val="75"/>
              </a:spcBef>
              <a:buChar char="•"/>
              <a:tabLst>
                <a:tab pos="469900" algn="l"/>
              </a:tabLst>
            </a:pPr>
            <a:r>
              <a:rPr sz="3200">
                <a:latin typeface="Arial"/>
                <a:cs typeface="Arial"/>
              </a:rPr>
              <a:t>Promote</a:t>
            </a:r>
            <a:r>
              <a:rPr sz="3200" spc="4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Business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Membership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 spc="130">
                <a:latin typeface="Arial"/>
                <a:cs typeface="Arial"/>
              </a:rPr>
              <a:t>for</a:t>
            </a:r>
            <a:r>
              <a:rPr sz="3200" spc="45" dirty="0">
                <a:latin typeface="Arial"/>
                <a:cs typeface="Arial"/>
              </a:rPr>
              <a:t> </a:t>
            </a:r>
            <a:r>
              <a:rPr sz="3200" spc="40">
                <a:latin typeface="Arial"/>
                <a:cs typeface="Arial"/>
              </a:rPr>
              <a:t>organizations </a:t>
            </a:r>
            <a:r>
              <a:rPr sz="3200" spc="125">
                <a:latin typeface="Arial"/>
                <a:cs typeface="Arial"/>
              </a:rPr>
              <a:t>with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235">
                <a:latin typeface="Arial"/>
                <a:cs typeface="Arial"/>
              </a:rPr>
              <a:t>5+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members</a:t>
            </a:r>
            <a:r>
              <a:rPr lang="en-US" sz="3200" spc="-1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695"/>
              </a:lnSpc>
              <a:buChar char="•"/>
              <a:tabLst>
                <a:tab pos="469900" algn="l"/>
              </a:tabLst>
            </a:pPr>
            <a:r>
              <a:rPr sz="3200">
                <a:latin typeface="Arial"/>
                <a:cs typeface="Arial"/>
              </a:rPr>
              <a:t>Connect</a:t>
            </a:r>
            <a:r>
              <a:rPr sz="3200" spc="35" dirty="0">
                <a:latin typeface="Arial"/>
                <a:cs typeface="Arial"/>
              </a:rPr>
              <a:t> </a:t>
            </a:r>
            <a:r>
              <a:rPr sz="3200" spc="125">
                <a:latin typeface="Arial"/>
                <a:cs typeface="Arial"/>
              </a:rPr>
              <a:t>with</a:t>
            </a:r>
            <a:r>
              <a:rPr sz="3200" spc="65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cancelled</a:t>
            </a:r>
            <a:r>
              <a:rPr sz="3200" spc="7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150">
                <a:latin typeface="Arial"/>
                <a:cs typeface="Arial"/>
              </a:rPr>
              <a:t>to</a:t>
            </a:r>
            <a:r>
              <a:rPr sz="3200" spc="90" dirty="0">
                <a:latin typeface="Arial"/>
                <a:cs typeface="Arial"/>
              </a:rPr>
              <a:t> </a:t>
            </a:r>
            <a:r>
              <a:rPr sz="3200" spc="95">
                <a:latin typeface="Arial"/>
                <a:cs typeface="Arial"/>
              </a:rPr>
              <a:t>get</a:t>
            </a:r>
            <a:r>
              <a:rPr sz="3200" spc="30" dirty="0">
                <a:latin typeface="Arial"/>
                <a:cs typeface="Arial"/>
              </a:rPr>
              <a:t> </a:t>
            </a:r>
            <a:r>
              <a:rPr sz="3200" spc="65">
                <a:latin typeface="Arial"/>
                <a:cs typeface="Arial"/>
              </a:rPr>
              <a:t>them</a:t>
            </a:r>
            <a:endParaRPr sz="3200">
              <a:latin typeface="Arial"/>
              <a:cs typeface="Arial"/>
            </a:endParaRPr>
          </a:p>
          <a:p>
            <a:pPr marL="469900">
              <a:lnSpc>
                <a:spcPts val="3829"/>
              </a:lnSpc>
            </a:pPr>
            <a:r>
              <a:rPr lang="en-US" sz="3200" spc="55">
                <a:latin typeface="Arial"/>
                <a:cs typeface="Arial"/>
              </a:rPr>
              <a:t>Reinstated.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35"/>
              </a:lnSpc>
              <a:buChar char="•"/>
              <a:tabLst>
                <a:tab pos="469900" algn="l"/>
              </a:tabLst>
            </a:pPr>
            <a:r>
              <a:rPr sz="3200" spc="-10">
                <a:latin typeface="Arial"/>
                <a:cs typeface="Arial"/>
              </a:rPr>
              <a:t>Leverage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new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50">
                <a:latin typeface="Arial"/>
                <a:cs typeface="Arial"/>
              </a:rPr>
              <a:t>member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campaigns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95">
                <a:latin typeface="Arial"/>
                <a:cs typeface="Arial"/>
              </a:rPr>
              <a:t>from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MPI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Global</a:t>
            </a:r>
            <a:r>
              <a:rPr lang="en-US" sz="3200" spc="-10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35"/>
              </a:lnSpc>
              <a:spcBef>
                <a:spcPts val="65"/>
              </a:spcBef>
              <a:buChar char="•"/>
              <a:tabLst>
                <a:tab pos="469900" algn="l"/>
              </a:tabLst>
            </a:pPr>
            <a:r>
              <a:rPr sz="3200">
                <a:latin typeface="Arial"/>
                <a:cs typeface="Arial"/>
              </a:rPr>
              <a:t>Promote</a:t>
            </a:r>
            <a:r>
              <a:rPr sz="3200" spc="10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MPI</a:t>
            </a:r>
            <a:r>
              <a:rPr sz="3200" spc="125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Foundation</a:t>
            </a:r>
            <a:r>
              <a:rPr sz="3200" spc="135" dirty="0">
                <a:latin typeface="Arial"/>
                <a:cs typeface="Arial"/>
              </a:rPr>
              <a:t> </a:t>
            </a:r>
            <a:r>
              <a:rPr sz="3200" spc="35">
                <a:latin typeface="Arial"/>
                <a:cs typeface="Arial"/>
              </a:rPr>
              <a:t>scholarships</a:t>
            </a:r>
            <a:r>
              <a:rPr lang="en-US" sz="3200" spc="35"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  <a:p>
            <a:pPr marL="469900" indent="-457200">
              <a:lnSpc>
                <a:spcPts val="3829"/>
              </a:lnSpc>
              <a:buChar char="•"/>
              <a:tabLst>
                <a:tab pos="469900" algn="l"/>
              </a:tabLst>
            </a:pPr>
            <a:r>
              <a:rPr sz="3200" spc="-20">
                <a:latin typeface="Arial"/>
                <a:cs typeface="Arial"/>
              </a:rPr>
              <a:t>Use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70">
                <a:latin typeface="Arial"/>
                <a:cs typeface="Arial"/>
              </a:rPr>
              <a:t>your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resources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95">
                <a:latin typeface="Arial"/>
                <a:cs typeface="Arial"/>
              </a:rPr>
              <a:t>from</a:t>
            </a:r>
            <a:r>
              <a:rPr lang="en-US" sz="3200" spc="-75">
                <a:latin typeface="Arial"/>
                <a:cs typeface="Arial"/>
              </a:rPr>
              <a:t> MPI </a:t>
            </a:r>
            <a:r>
              <a:rPr sz="3200">
                <a:latin typeface="Arial"/>
                <a:cs typeface="Arial"/>
              </a:rPr>
              <a:t>Global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-50" dirty="0">
                <a:latin typeface="Arial"/>
                <a:cs typeface="Arial"/>
              </a:rPr>
              <a:t>–</a:t>
            </a:r>
            <a:endParaRPr sz="3200" dirty="0">
              <a:latin typeface="Arial"/>
              <a:cs typeface="Arial"/>
            </a:endParaRPr>
          </a:p>
          <a:p>
            <a:pPr marL="1384300" lvl="1" indent="-457200">
              <a:lnSpc>
                <a:spcPts val="3829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 spc="-250">
                <a:latin typeface="Arial"/>
                <a:cs typeface="Arial"/>
              </a:rPr>
              <a:t>CLRP</a:t>
            </a:r>
            <a:r>
              <a:rPr sz="3200" spc="90" dirty="0">
                <a:latin typeface="Arial"/>
                <a:cs typeface="Arial"/>
              </a:rPr>
              <a:t> </a:t>
            </a:r>
            <a:r>
              <a:rPr sz="3200">
                <a:latin typeface="Arial"/>
                <a:cs typeface="Arial"/>
              </a:rPr>
              <a:t>Membership</a:t>
            </a:r>
            <a:r>
              <a:rPr sz="3200" spc="20" dirty="0">
                <a:latin typeface="Arial"/>
                <a:cs typeface="Arial"/>
              </a:rPr>
              <a:t> </a:t>
            </a:r>
            <a:r>
              <a:rPr sz="3200" spc="55">
                <a:latin typeface="Arial"/>
                <a:cs typeface="Arial"/>
              </a:rPr>
              <a:t>section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>
                <a:latin typeface="Arial"/>
                <a:cs typeface="Arial"/>
              </a:rPr>
              <a:t>Refer-</a:t>
            </a:r>
            <a:r>
              <a:rPr sz="3200" spc="75">
                <a:latin typeface="Arial"/>
                <a:cs typeface="Arial"/>
              </a:rPr>
              <a:t>a-</a:t>
            </a:r>
            <a:r>
              <a:rPr sz="3200">
                <a:latin typeface="Arial"/>
                <a:cs typeface="Arial"/>
              </a:rPr>
              <a:t>Friend</a:t>
            </a:r>
            <a:r>
              <a:rPr sz="3200" spc="40" dirty="0">
                <a:latin typeface="Arial"/>
                <a:cs typeface="Arial"/>
              </a:rPr>
              <a:t> </a:t>
            </a:r>
            <a:r>
              <a:rPr sz="3200" spc="-10">
                <a:latin typeface="Arial"/>
                <a:cs typeface="Arial"/>
              </a:rPr>
              <a:t>Toolkit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spcBef>
                <a:spcPts val="65"/>
              </a:spcBef>
              <a:buFont typeface="Wingdings"/>
              <a:buChar char=""/>
              <a:tabLst>
                <a:tab pos="1384300" algn="l"/>
              </a:tabLst>
            </a:pPr>
            <a:r>
              <a:rPr sz="3200" spc="70">
                <a:latin typeface="Arial"/>
                <a:cs typeface="Arial"/>
              </a:rPr>
              <a:t>Justification</a:t>
            </a:r>
            <a:r>
              <a:rPr sz="3200" spc="-135" dirty="0">
                <a:latin typeface="Arial"/>
                <a:cs typeface="Arial"/>
              </a:rPr>
              <a:t> </a:t>
            </a:r>
            <a:r>
              <a:rPr sz="3200" spc="70">
                <a:latin typeface="Arial"/>
                <a:cs typeface="Arial"/>
              </a:rPr>
              <a:t>Letter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150">
                <a:latin typeface="Arial"/>
                <a:cs typeface="Arial"/>
              </a:rPr>
              <a:t>to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spc="-20">
                <a:latin typeface="Arial"/>
                <a:cs typeface="Arial"/>
              </a:rPr>
              <a:t>Boss</a:t>
            </a:r>
            <a:endParaRPr sz="3200">
              <a:latin typeface="Arial"/>
              <a:cs typeface="Arial"/>
            </a:endParaRPr>
          </a:p>
          <a:p>
            <a:pPr marL="1384300" lvl="1" indent="-457200">
              <a:lnSpc>
                <a:spcPts val="3835"/>
              </a:lnSpc>
              <a:buFont typeface="Wingdings"/>
              <a:buChar char=""/>
              <a:tabLst>
                <a:tab pos="1384300" algn="l"/>
              </a:tabLst>
            </a:pPr>
            <a:r>
              <a:rPr sz="3200" spc="-60">
                <a:latin typeface="Arial"/>
                <a:cs typeface="Arial"/>
              </a:rPr>
              <a:t>Top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105">
                <a:latin typeface="Arial"/>
                <a:cs typeface="Arial"/>
              </a:rPr>
              <a:t>5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40">
                <a:latin typeface="Arial"/>
                <a:cs typeface="Arial"/>
              </a:rPr>
              <a:t>Reasons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110">
                <a:latin typeface="Arial"/>
                <a:cs typeface="Arial"/>
              </a:rPr>
              <a:t>to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20">
                <a:latin typeface="Arial"/>
                <a:cs typeface="Arial"/>
              </a:rPr>
              <a:t>Join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2390" y="2176398"/>
            <a:ext cx="11824970" cy="241490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796414" marR="1786889" indent="2540" algn="ctr">
              <a:lnSpc>
                <a:spcPts val="6150"/>
              </a:lnSpc>
              <a:spcBef>
                <a:spcPts val="660"/>
              </a:spcBef>
            </a:pPr>
            <a:r>
              <a:rPr sz="5450" b="0" spc="-260">
                <a:solidFill>
                  <a:srgbClr val="000000"/>
                </a:solidFill>
                <a:latin typeface="Arial"/>
                <a:cs typeface="Arial"/>
              </a:rPr>
              <a:t>MEMBERSHIP</a:t>
            </a:r>
            <a:r>
              <a:rPr sz="5450" b="0" spc="-85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180">
                <a:solidFill>
                  <a:srgbClr val="000000"/>
                </a:solidFill>
                <a:latin typeface="Arial"/>
                <a:cs typeface="Arial"/>
              </a:rPr>
              <a:t>IS</a:t>
            </a:r>
            <a:r>
              <a:rPr sz="5450" b="0" spc="-13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-50">
                <a:solidFill>
                  <a:srgbClr val="000000"/>
                </a:solidFill>
                <a:latin typeface="Arial"/>
                <a:cs typeface="Arial"/>
              </a:rPr>
              <a:t>A </a:t>
            </a:r>
            <a:r>
              <a:rPr sz="5450" b="0" spc="-395">
                <a:solidFill>
                  <a:srgbClr val="000000"/>
                </a:solidFill>
                <a:latin typeface="Arial"/>
                <a:cs typeface="Arial"/>
              </a:rPr>
              <a:t>SHARED</a:t>
            </a:r>
            <a:r>
              <a:rPr sz="5450" b="0" spc="-13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spc="-135">
                <a:solidFill>
                  <a:srgbClr val="000000"/>
                </a:solidFill>
                <a:latin typeface="Arial"/>
                <a:cs typeface="Arial"/>
              </a:rPr>
              <a:t>RESPONSIBILITY</a:t>
            </a:r>
            <a:endParaRPr sz="5450">
              <a:latin typeface="Arial"/>
              <a:cs typeface="Arial"/>
            </a:endParaRPr>
          </a:p>
          <a:p>
            <a:pPr algn="ctr">
              <a:lnSpc>
                <a:spcPts val="5950"/>
              </a:lnSpc>
            </a:pPr>
            <a:r>
              <a:rPr sz="5450" b="0" i="1" spc="-450">
                <a:solidFill>
                  <a:srgbClr val="000000"/>
                </a:solidFill>
                <a:latin typeface="Arial"/>
                <a:cs typeface="Arial"/>
              </a:rPr>
              <a:t>CHAPTER</a:t>
            </a:r>
            <a:r>
              <a:rPr sz="5450" b="0" i="1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i="1" spc="-509">
                <a:solidFill>
                  <a:srgbClr val="000000"/>
                </a:solidFill>
                <a:latin typeface="Arial"/>
                <a:cs typeface="Arial"/>
              </a:rPr>
              <a:t>PERFORMANCE</a:t>
            </a:r>
            <a:r>
              <a:rPr sz="5450" b="0" i="1" spc="-15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5450" b="0" i="1" spc="-475">
                <a:solidFill>
                  <a:srgbClr val="000000"/>
                </a:solidFill>
                <a:latin typeface="Arial"/>
                <a:cs typeface="Arial"/>
              </a:rPr>
              <a:t>S</a:t>
            </a:r>
            <a:r>
              <a:rPr sz="5450" b="0" i="1" spc="-855">
                <a:solidFill>
                  <a:srgbClr val="000000"/>
                </a:solidFill>
                <a:latin typeface="Arial"/>
                <a:cs typeface="Arial"/>
              </a:rPr>
              <a:t>T</a:t>
            </a:r>
            <a:r>
              <a:rPr sz="5450" b="0" i="1" spc="-395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5450" b="0" i="1" spc="-380">
                <a:solidFill>
                  <a:srgbClr val="000000"/>
                </a:solidFill>
                <a:latin typeface="Arial"/>
                <a:cs typeface="Arial"/>
              </a:rPr>
              <a:t>N</a:t>
            </a:r>
            <a:r>
              <a:rPr sz="5450" b="0" i="1" spc="-445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5450" b="0" i="1" spc="-405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5450" b="0" i="1" spc="-320">
                <a:solidFill>
                  <a:srgbClr val="000000"/>
                </a:solidFill>
                <a:latin typeface="Arial"/>
                <a:cs typeface="Arial"/>
              </a:rPr>
              <a:t>R</a:t>
            </a:r>
            <a:r>
              <a:rPr sz="5450" b="0" i="1" spc="-445">
                <a:solidFill>
                  <a:srgbClr val="000000"/>
                </a:solidFill>
                <a:latin typeface="Arial"/>
                <a:cs typeface="Arial"/>
              </a:rPr>
              <a:t>D</a:t>
            </a:r>
            <a:r>
              <a:rPr sz="5450" b="0" i="1" spc="-395">
                <a:solidFill>
                  <a:srgbClr val="000000"/>
                </a:solidFill>
                <a:latin typeface="Arial"/>
                <a:cs typeface="Arial"/>
              </a:rPr>
              <a:t>S</a:t>
            </a:r>
            <a:endParaRPr sz="545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5169" y="5820436"/>
            <a:ext cx="379730" cy="370840"/>
            <a:chOff x="1715169" y="5820436"/>
            <a:chExt cx="379730" cy="370840"/>
          </a:xfrm>
        </p:grpSpPr>
        <p:sp>
          <p:nvSpPr>
            <p:cNvPr id="4" name="object 4"/>
            <p:cNvSpPr/>
            <p:nvPr/>
          </p:nvSpPr>
          <p:spPr>
            <a:xfrm>
              <a:off x="1715169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30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1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6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6" y="6624"/>
                  </a:lnTo>
                  <a:lnTo>
                    <a:pt x="189863" y="0"/>
                  </a:lnTo>
                  <a:close/>
                </a:path>
                <a:path w="379730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1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49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3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3980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72741" y="5745289"/>
            <a:ext cx="2043430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300"/>
              </a:lnSpc>
              <a:spcBef>
                <a:spcPts val="95"/>
              </a:spcBef>
            </a:pPr>
            <a:r>
              <a:rPr sz="2450" spc="-70">
                <a:latin typeface="Arial"/>
                <a:cs typeface="Arial"/>
              </a:rPr>
              <a:t>MEMBERSHIP </a:t>
            </a:r>
            <a:r>
              <a:rPr sz="2450" spc="-165">
                <a:latin typeface="Arial"/>
                <a:cs typeface="Arial"/>
              </a:rPr>
              <a:t>ENGAGEMENT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068218" y="5820436"/>
            <a:ext cx="379730" cy="370840"/>
            <a:chOff x="7068218" y="5820436"/>
            <a:chExt cx="379730" cy="370840"/>
          </a:xfrm>
        </p:grpSpPr>
        <p:sp>
          <p:nvSpPr>
            <p:cNvPr id="8" name="object 8"/>
            <p:cNvSpPr/>
            <p:nvPr/>
          </p:nvSpPr>
          <p:spPr>
            <a:xfrm>
              <a:off x="7068218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29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9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8" y="278465"/>
                  </a:lnTo>
                  <a:lnTo>
                    <a:pt x="55672" y="315940"/>
                  </a:lnTo>
                  <a:lnTo>
                    <a:pt x="94109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7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5" y="62999"/>
                  </a:lnTo>
                  <a:lnTo>
                    <a:pt x="100490" y="35961"/>
                  </a:lnTo>
                  <a:lnTo>
                    <a:pt x="142807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5" y="6624"/>
                  </a:lnTo>
                  <a:lnTo>
                    <a:pt x="189863" y="0"/>
                  </a:lnTo>
                  <a:close/>
                </a:path>
                <a:path w="379729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0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3" y="230985"/>
                  </a:lnTo>
                  <a:lnTo>
                    <a:pt x="342834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2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50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2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27029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7727568" y="5745289"/>
            <a:ext cx="2171065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8425" marR="5080" indent="-85725">
              <a:lnSpc>
                <a:spcPct val="112300"/>
              </a:lnSpc>
              <a:spcBef>
                <a:spcPts val="95"/>
              </a:spcBef>
            </a:pPr>
            <a:r>
              <a:rPr sz="2450" spc="-35">
                <a:latin typeface="Arial"/>
                <a:cs typeface="Arial"/>
              </a:rPr>
              <a:t>MEMBERSHIP </a:t>
            </a:r>
            <a:r>
              <a:rPr sz="2450" spc="-110">
                <a:latin typeface="Arial"/>
                <a:cs typeface="Arial"/>
              </a:rPr>
              <a:t>RECOGNITION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2421268" y="5820436"/>
            <a:ext cx="379730" cy="370840"/>
            <a:chOff x="12421268" y="5820436"/>
            <a:chExt cx="379730" cy="370840"/>
          </a:xfrm>
        </p:grpSpPr>
        <p:sp>
          <p:nvSpPr>
            <p:cNvPr id="12" name="object 12"/>
            <p:cNvSpPr/>
            <p:nvPr/>
          </p:nvSpPr>
          <p:spPr>
            <a:xfrm>
              <a:off x="12421268" y="5820436"/>
              <a:ext cx="379730" cy="370840"/>
            </a:xfrm>
            <a:custGeom>
              <a:avLst/>
              <a:gdLst/>
              <a:ahLst/>
              <a:cxnLst/>
              <a:rect l="l" t="t" r="r" b="b"/>
              <a:pathLst>
                <a:path w="379729" h="370839">
                  <a:moveTo>
                    <a:pt x="189863" y="0"/>
                  </a:moveTo>
                  <a:lnTo>
                    <a:pt x="139447" y="6623"/>
                  </a:lnTo>
                  <a:lnTo>
                    <a:pt x="94108" y="25310"/>
                  </a:lnTo>
                  <a:lnTo>
                    <a:pt x="55671" y="54280"/>
                  </a:lnTo>
                  <a:lnTo>
                    <a:pt x="25958" y="91756"/>
                  </a:lnTo>
                  <a:lnTo>
                    <a:pt x="6793" y="135959"/>
                  </a:lnTo>
                  <a:lnTo>
                    <a:pt x="0" y="185110"/>
                  </a:lnTo>
                  <a:lnTo>
                    <a:pt x="6793" y="234262"/>
                  </a:lnTo>
                  <a:lnTo>
                    <a:pt x="25959" y="278465"/>
                  </a:lnTo>
                  <a:lnTo>
                    <a:pt x="55672" y="315940"/>
                  </a:lnTo>
                  <a:lnTo>
                    <a:pt x="94110" y="344909"/>
                  </a:lnTo>
                  <a:lnTo>
                    <a:pt x="139448" y="363595"/>
                  </a:lnTo>
                  <a:lnTo>
                    <a:pt x="189864" y="370218"/>
                  </a:lnTo>
                  <a:lnTo>
                    <a:pt x="240276" y="363595"/>
                  </a:lnTo>
                  <a:lnTo>
                    <a:pt x="254148" y="357877"/>
                  </a:lnTo>
                  <a:lnTo>
                    <a:pt x="189864" y="357877"/>
                  </a:lnTo>
                  <a:lnTo>
                    <a:pt x="142808" y="351695"/>
                  </a:lnTo>
                  <a:lnTo>
                    <a:pt x="100491" y="334255"/>
                  </a:lnTo>
                  <a:lnTo>
                    <a:pt x="64616" y="307217"/>
                  </a:lnTo>
                  <a:lnTo>
                    <a:pt x="36884" y="272240"/>
                  </a:lnTo>
                  <a:lnTo>
                    <a:pt x="18997" y="230985"/>
                  </a:lnTo>
                  <a:lnTo>
                    <a:pt x="12657" y="185110"/>
                  </a:lnTo>
                  <a:lnTo>
                    <a:pt x="18997" y="139232"/>
                  </a:lnTo>
                  <a:lnTo>
                    <a:pt x="36884" y="97975"/>
                  </a:lnTo>
                  <a:lnTo>
                    <a:pt x="64615" y="62999"/>
                  </a:lnTo>
                  <a:lnTo>
                    <a:pt x="100490" y="35961"/>
                  </a:lnTo>
                  <a:lnTo>
                    <a:pt x="142806" y="18522"/>
                  </a:lnTo>
                  <a:lnTo>
                    <a:pt x="189863" y="12340"/>
                  </a:lnTo>
                  <a:lnTo>
                    <a:pt x="254145" y="12340"/>
                  </a:lnTo>
                  <a:lnTo>
                    <a:pt x="240275" y="6624"/>
                  </a:lnTo>
                  <a:lnTo>
                    <a:pt x="189863" y="0"/>
                  </a:lnTo>
                  <a:close/>
                </a:path>
                <a:path w="379729" h="370839">
                  <a:moveTo>
                    <a:pt x="254145" y="12340"/>
                  </a:moveTo>
                  <a:lnTo>
                    <a:pt x="189863" y="12340"/>
                  </a:lnTo>
                  <a:lnTo>
                    <a:pt x="236912" y="18522"/>
                  </a:lnTo>
                  <a:lnTo>
                    <a:pt x="279225" y="35961"/>
                  </a:lnTo>
                  <a:lnTo>
                    <a:pt x="315100" y="62999"/>
                  </a:lnTo>
                  <a:lnTo>
                    <a:pt x="342834" y="97976"/>
                  </a:lnTo>
                  <a:lnTo>
                    <a:pt x="360723" y="139233"/>
                  </a:lnTo>
                  <a:lnTo>
                    <a:pt x="367065" y="185110"/>
                  </a:lnTo>
                  <a:lnTo>
                    <a:pt x="360724" y="230985"/>
                  </a:lnTo>
                  <a:lnTo>
                    <a:pt x="342835" y="272240"/>
                  </a:lnTo>
                  <a:lnTo>
                    <a:pt x="315101" y="307217"/>
                  </a:lnTo>
                  <a:lnTo>
                    <a:pt x="279226" y="334255"/>
                  </a:lnTo>
                  <a:lnTo>
                    <a:pt x="236913" y="351695"/>
                  </a:lnTo>
                  <a:lnTo>
                    <a:pt x="189864" y="357877"/>
                  </a:lnTo>
                  <a:lnTo>
                    <a:pt x="254148" y="357877"/>
                  </a:lnTo>
                  <a:lnTo>
                    <a:pt x="324050" y="315940"/>
                  </a:lnTo>
                  <a:lnTo>
                    <a:pt x="353763" y="278465"/>
                  </a:lnTo>
                  <a:lnTo>
                    <a:pt x="372928" y="234263"/>
                  </a:lnTo>
                  <a:lnTo>
                    <a:pt x="379722" y="185110"/>
                  </a:lnTo>
                  <a:lnTo>
                    <a:pt x="372928" y="135959"/>
                  </a:lnTo>
                  <a:lnTo>
                    <a:pt x="353762" y="91756"/>
                  </a:lnTo>
                  <a:lnTo>
                    <a:pt x="324049" y="54280"/>
                  </a:lnTo>
                  <a:lnTo>
                    <a:pt x="285612" y="25310"/>
                  </a:lnTo>
                  <a:lnTo>
                    <a:pt x="254145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480079" y="5914801"/>
              <a:ext cx="249440" cy="173511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3082651" y="5745289"/>
            <a:ext cx="2249805" cy="12839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90"/>
              </a:spcBef>
            </a:pPr>
            <a:r>
              <a:rPr sz="2450" spc="-35">
                <a:latin typeface="Arial"/>
                <a:cs typeface="Arial"/>
              </a:rPr>
              <a:t>MEMBERSHIP </a:t>
            </a:r>
            <a:r>
              <a:rPr sz="2450" spc="-140">
                <a:latin typeface="Arial"/>
                <a:cs typeface="Arial"/>
              </a:rPr>
              <a:t>PROFESSIONAL </a:t>
            </a:r>
            <a:r>
              <a:rPr sz="2450" spc="-105">
                <a:latin typeface="Arial"/>
                <a:cs typeface="Arial"/>
              </a:rPr>
              <a:t>DEVELOPMENT</a:t>
            </a:r>
            <a:endParaRPr sz="245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04931" y="8276995"/>
            <a:ext cx="539115" cy="539115"/>
            <a:chOff x="3704931" y="8276995"/>
            <a:chExt cx="539115" cy="53911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4931" y="8276995"/>
              <a:ext cx="538748" cy="53874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91602" y="8363611"/>
              <a:ext cx="370840" cy="370840"/>
            </a:xfrm>
            <a:custGeom>
              <a:avLst/>
              <a:gdLst/>
              <a:ahLst/>
              <a:cxnLst/>
              <a:rect l="l" t="t" r="r" b="b"/>
              <a:pathLst>
                <a:path w="370839" h="370840">
                  <a:moveTo>
                    <a:pt x="185115" y="0"/>
                  </a:moveTo>
                  <a:lnTo>
                    <a:pt x="135960" y="6623"/>
                  </a:lnTo>
                  <a:lnTo>
                    <a:pt x="91755" y="25310"/>
                  </a:lnTo>
                  <a:lnTo>
                    <a:pt x="54279" y="54280"/>
                  </a:lnTo>
                  <a:lnTo>
                    <a:pt x="25309" y="91756"/>
                  </a:lnTo>
                  <a:lnTo>
                    <a:pt x="6623" y="135959"/>
                  </a:lnTo>
                  <a:lnTo>
                    <a:pt x="0" y="185110"/>
                  </a:lnTo>
                  <a:lnTo>
                    <a:pt x="6623" y="234262"/>
                  </a:lnTo>
                  <a:lnTo>
                    <a:pt x="25309" y="278465"/>
                  </a:lnTo>
                  <a:lnTo>
                    <a:pt x="54279" y="315940"/>
                  </a:lnTo>
                  <a:lnTo>
                    <a:pt x="91756" y="344909"/>
                  </a:lnTo>
                  <a:lnTo>
                    <a:pt x="135960" y="363595"/>
                  </a:lnTo>
                  <a:lnTo>
                    <a:pt x="185116" y="370218"/>
                  </a:lnTo>
                  <a:lnTo>
                    <a:pt x="234267" y="363595"/>
                  </a:lnTo>
                  <a:lnTo>
                    <a:pt x="247792" y="357877"/>
                  </a:lnTo>
                  <a:lnTo>
                    <a:pt x="185116" y="357877"/>
                  </a:lnTo>
                  <a:lnTo>
                    <a:pt x="139236" y="351695"/>
                  </a:lnTo>
                  <a:lnTo>
                    <a:pt x="97978" y="334255"/>
                  </a:lnTo>
                  <a:lnTo>
                    <a:pt x="63000" y="307217"/>
                  </a:lnTo>
                  <a:lnTo>
                    <a:pt x="35962" y="272240"/>
                  </a:lnTo>
                  <a:lnTo>
                    <a:pt x="18522" y="230985"/>
                  </a:lnTo>
                  <a:lnTo>
                    <a:pt x="12340" y="185110"/>
                  </a:lnTo>
                  <a:lnTo>
                    <a:pt x="18522" y="139232"/>
                  </a:lnTo>
                  <a:lnTo>
                    <a:pt x="35962" y="97976"/>
                  </a:lnTo>
                  <a:lnTo>
                    <a:pt x="63000" y="62999"/>
                  </a:lnTo>
                  <a:lnTo>
                    <a:pt x="97977" y="35961"/>
                  </a:lnTo>
                  <a:lnTo>
                    <a:pt x="139235" y="18522"/>
                  </a:lnTo>
                  <a:lnTo>
                    <a:pt x="185115" y="12340"/>
                  </a:lnTo>
                  <a:lnTo>
                    <a:pt x="247790" y="12340"/>
                  </a:lnTo>
                  <a:lnTo>
                    <a:pt x="234267" y="6624"/>
                  </a:lnTo>
                  <a:lnTo>
                    <a:pt x="185115" y="0"/>
                  </a:lnTo>
                  <a:close/>
                </a:path>
                <a:path w="370839" h="370840">
                  <a:moveTo>
                    <a:pt x="247790" y="12340"/>
                  </a:moveTo>
                  <a:lnTo>
                    <a:pt x="185115" y="12340"/>
                  </a:lnTo>
                  <a:lnTo>
                    <a:pt x="230987" y="18522"/>
                  </a:lnTo>
                  <a:lnTo>
                    <a:pt x="272243" y="35961"/>
                  </a:lnTo>
                  <a:lnTo>
                    <a:pt x="307221" y="62999"/>
                  </a:lnTo>
                  <a:lnTo>
                    <a:pt x="334261" y="97976"/>
                  </a:lnTo>
                  <a:lnTo>
                    <a:pt x="351702" y="139232"/>
                  </a:lnTo>
                  <a:lnTo>
                    <a:pt x="357885" y="185110"/>
                  </a:lnTo>
                  <a:lnTo>
                    <a:pt x="351703" y="230985"/>
                  </a:lnTo>
                  <a:lnTo>
                    <a:pt x="334261" y="272240"/>
                  </a:lnTo>
                  <a:lnTo>
                    <a:pt x="307221" y="307217"/>
                  </a:lnTo>
                  <a:lnTo>
                    <a:pt x="272243" y="334255"/>
                  </a:lnTo>
                  <a:lnTo>
                    <a:pt x="230988" y="351695"/>
                  </a:lnTo>
                  <a:lnTo>
                    <a:pt x="185116" y="357877"/>
                  </a:lnTo>
                  <a:lnTo>
                    <a:pt x="247792" y="357877"/>
                  </a:lnTo>
                  <a:lnTo>
                    <a:pt x="315946" y="315940"/>
                  </a:lnTo>
                  <a:lnTo>
                    <a:pt x="344916" y="278465"/>
                  </a:lnTo>
                  <a:lnTo>
                    <a:pt x="363602" y="234263"/>
                  </a:lnTo>
                  <a:lnTo>
                    <a:pt x="370226" y="185110"/>
                  </a:lnTo>
                  <a:lnTo>
                    <a:pt x="363602" y="135959"/>
                  </a:lnTo>
                  <a:lnTo>
                    <a:pt x="344916" y="91756"/>
                  </a:lnTo>
                  <a:lnTo>
                    <a:pt x="315945" y="54280"/>
                  </a:lnTo>
                  <a:lnTo>
                    <a:pt x="278470" y="25310"/>
                  </a:lnTo>
                  <a:lnTo>
                    <a:pt x="247790" y="12340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48943" y="8457976"/>
              <a:ext cx="243202" cy="173511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10543917" y="8124631"/>
            <a:ext cx="624840" cy="624840"/>
            <a:chOff x="10543917" y="8124631"/>
            <a:chExt cx="624840" cy="624840"/>
          </a:xfrm>
        </p:grpSpPr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43917" y="8124631"/>
              <a:ext cx="624402" cy="6244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0668669" y="8249325"/>
              <a:ext cx="379730" cy="379730"/>
            </a:xfrm>
            <a:custGeom>
              <a:avLst/>
              <a:gdLst/>
              <a:ahLst/>
              <a:cxnLst/>
              <a:rect l="l" t="t" r="r" b="b"/>
              <a:pathLst>
                <a:path w="379729" h="379729">
                  <a:moveTo>
                    <a:pt x="189863" y="0"/>
                  </a:moveTo>
                  <a:lnTo>
                    <a:pt x="139447" y="6793"/>
                  </a:lnTo>
                  <a:lnTo>
                    <a:pt x="94109" y="25959"/>
                  </a:lnTo>
                  <a:lnTo>
                    <a:pt x="55671" y="55672"/>
                  </a:lnTo>
                  <a:lnTo>
                    <a:pt x="25958" y="94109"/>
                  </a:lnTo>
                  <a:lnTo>
                    <a:pt x="6793" y="139446"/>
                  </a:lnTo>
                  <a:lnTo>
                    <a:pt x="0" y="189858"/>
                  </a:lnTo>
                  <a:lnTo>
                    <a:pt x="6793" y="240271"/>
                  </a:lnTo>
                  <a:lnTo>
                    <a:pt x="25958" y="285608"/>
                  </a:lnTo>
                  <a:lnTo>
                    <a:pt x="55672" y="324044"/>
                  </a:lnTo>
                  <a:lnTo>
                    <a:pt x="94109" y="353756"/>
                  </a:lnTo>
                  <a:lnTo>
                    <a:pt x="139448" y="372921"/>
                  </a:lnTo>
                  <a:lnTo>
                    <a:pt x="189864" y="379714"/>
                  </a:lnTo>
                  <a:lnTo>
                    <a:pt x="240276" y="372921"/>
                  </a:lnTo>
                  <a:lnTo>
                    <a:pt x="254148" y="367057"/>
                  </a:lnTo>
                  <a:lnTo>
                    <a:pt x="189864" y="367057"/>
                  </a:lnTo>
                  <a:lnTo>
                    <a:pt x="142807" y="360716"/>
                  </a:lnTo>
                  <a:lnTo>
                    <a:pt x="100491" y="342829"/>
                  </a:lnTo>
                  <a:lnTo>
                    <a:pt x="64616" y="315097"/>
                  </a:lnTo>
                  <a:lnTo>
                    <a:pt x="36884" y="279223"/>
                  </a:lnTo>
                  <a:lnTo>
                    <a:pt x="18997" y="236909"/>
                  </a:lnTo>
                  <a:lnTo>
                    <a:pt x="12657" y="189858"/>
                  </a:lnTo>
                  <a:lnTo>
                    <a:pt x="18997" y="142804"/>
                  </a:lnTo>
                  <a:lnTo>
                    <a:pt x="36884" y="100489"/>
                  </a:lnTo>
                  <a:lnTo>
                    <a:pt x="64615" y="64615"/>
                  </a:lnTo>
                  <a:lnTo>
                    <a:pt x="100490" y="36884"/>
                  </a:lnTo>
                  <a:lnTo>
                    <a:pt x="142807" y="18997"/>
                  </a:lnTo>
                  <a:lnTo>
                    <a:pt x="189863" y="12657"/>
                  </a:lnTo>
                  <a:lnTo>
                    <a:pt x="254145" y="12657"/>
                  </a:lnTo>
                  <a:lnTo>
                    <a:pt x="240275" y="6793"/>
                  </a:lnTo>
                  <a:lnTo>
                    <a:pt x="189863" y="0"/>
                  </a:lnTo>
                  <a:close/>
                </a:path>
                <a:path w="379729" h="379729">
                  <a:moveTo>
                    <a:pt x="254145" y="12657"/>
                  </a:moveTo>
                  <a:lnTo>
                    <a:pt x="189863" y="12657"/>
                  </a:lnTo>
                  <a:lnTo>
                    <a:pt x="236912" y="18997"/>
                  </a:lnTo>
                  <a:lnTo>
                    <a:pt x="279225" y="36884"/>
                  </a:lnTo>
                  <a:lnTo>
                    <a:pt x="315100" y="64615"/>
                  </a:lnTo>
                  <a:lnTo>
                    <a:pt x="342834" y="100489"/>
                  </a:lnTo>
                  <a:lnTo>
                    <a:pt x="360723" y="142804"/>
                  </a:lnTo>
                  <a:lnTo>
                    <a:pt x="367065" y="189858"/>
                  </a:lnTo>
                  <a:lnTo>
                    <a:pt x="360723" y="236909"/>
                  </a:lnTo>
                  <a:lnTo>
                    <a:pt x="342834" y="279223"/>
                  </a:lnTo>
                  <a:lnTo>
                    <a:pt x="315101" y="315097"/>
                  </a:lnTo>
                  <a:lnTo>
                    <a:pt x="279226" y="342829"/>
                  </a:lnTo>
                  <a:lnTo>
                    <a:pt x="236912" y="360716"/>
                  </a:lnTo>
                  <a:lnTo>
                    <a:pt x="189864" y="367057"/>
                  </a:lnTo>
                  <a:lnTo>
                    <a:pt x="254148" y="367057"/>
                  </a:lnTo>
                  <a:lnTo>
                    <a:pt x="324050" y="324044"/>
                  </a:lnTo>
                  <a:lnTo>
                    <a:pt x="353763" y="285608"/>
                  </a:lnTo>
                  <a:lnTo>
                    <a:pt x="372928" y="240271"/>
                  </a:lnTo>
                  <a:lnTo>
                    <a:pt x="379722" y="189858"/>
                  </a:lnTo>
                  <a:lnTo>
                    <a:pt x="372928" y="139446"/>
                  </a:lnTo>
                  <a:lnTo>
                    <a:pt x="353762" y="94109"/>
                  </a:lnTo>
                  <a:lnTo>
                    <a:pt x="324049" y="55672"/>
                  </a:lnTo>
                  <a:lnTo>
                    <a:pt x="285612" y="25959"/>
                  </a:lnTo>
                  <a:lnTo>
                    <a:pt x="254145" y="12657"/>
                  </a:lnTo>
                  <a:close/>
                </a:path>
              </a:pathLst>
            </a:custGeom>
            <a:solidFill>
              <a:srgbClr val="11B3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27480" y="8346111"/>
              <a:ext cx="249440" cy="177962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329289" y="8178609"/>
            <a:ext cx="3337560" cy="8648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400"/>
              </a:lnSpc>
              <a:spcBef>
                <a:spcPts val="95"/>
              </a:spcBef>
            </a:pPr>
            <a:r>
              <a:rPr sz="2450" spc="-130">
                <a:latin typeface="Arial"/>
                <a:cs typeface="Arial"/>
              </a:rPr>
              <a:t>MEMBERSHIP</a:t>
            </a:r>
            <a:r>
              <a:rPr sz="2450" spc="-5">
                <a:latin typeface="Arial"/>
                <a:cs typeface="Arial"/>
              </a:rPr>
              <a:t> </a:t>
            </a:r>
            <a:r>
              <a:rPr sz="2450" spc="-170">
                <a:latin typeface="Arial"/>
                <a:cs typeface="Arial"/>
              </a:rPr>
              <a:t>GROWTH </a:t>
            </a:r>
            <a:r>
              <a:rPr sz="2450" spc="80">
                <a:latin typeface="Arial"/>
                <a:cs typeface="Arial"/>
              </a:rPr>
              <a:t>&amp;</a:t>
            </a:r>
            <a:r>
              <a:rPr sz="2450" spc="-15">
                <a:latin typeface="Arial"/>
                <a:cs typeface="Arial"/>
              </a:rPr>
              <a:t> </a:t>
            </a:r>
            <a:r>
              <a:rPr sz="2450" spc="-10">
                <a:latin typeface="Arial"/>
                <a:cs typeface="Arial"/>
              </a:rPr>
              <a:t>RETENTION</a:t>
            </a:r>
            <a:endParaRPr sz="24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77944" y="8276335"/>
            <a:ext cx="2160905" cy="864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300"/>
              </a:lnSpc>
              <a:spcBef>
                <a:spcPts val="95"/>
              </a:spcBef>
            </a:pPr>
            <a:r>
              <a:rPr sz="2450" spc="-35">
                <a:latin typeface="Arial"/>
                <a:cs typeface="Arial"/>
              </a:rPr>
              <a:t>MEMBERSHIP </a:t>
            </a:r>
            <a:r>
              <a:rPr sz="2450" spc="-95">
                <a:latin typeface="Arial"/>
                <a:cs typeface="Arial"/>
              </a:rPr>
              <a:t>SATISFACTION</a:t>
            </a:r>
            <a:endParaRPr sz="2450">
              <a:latin typeface="Arial"/>
              <a:cs typeface="Arial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379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00"/>
              <a:t>MPI</a:t>
            </a:r>
            <a:r>
              <a:rPr sz="5400" spc="-15"/>
              <a:t> </a:t>
            </a:r>
            <a:r>
              <a:rPr sz="5400"/>
              <a:t>GLOBAL</a:t>
            </a:r>
            <a:r>
              <a:rPr sz="5400" spc="-100"/>
              <a:t> </a:t>
            </a:r>
            <a:r>
              <a:rPr sz="5400"/>
              <a:t>MEMBERSHIP</a:t>
            </a:r>
            <a:r>
              <a:rPr sz="5400" spc="-180"/>
              <a:t> </a:t>
            </a:r>
            <a:r>
              <a:rPr sz="5400"/>
              <a:t>TEAM</a:t>
            </a:r>
            <a:r>
              <a:rPr sz="5400" spc="-25"/>
              <a:t> </a:t>
            </a:r>
            <a:r>
              <a:rPr sz="5400" spc="-10"/>
              <a:t>OVERVIEW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9606026" y="8662987"/>
            <a:ext cx="3771900" cy="771525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6350" algn="ctr">
              <a:lnSpc>
                <a:spcPts val="2865"/>
              </a:lnSpc>
              <a:spcBef>
                <a:spcPts val="60"/>
              </a:spcBef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Mark</a:t>
            </a:r>
            <a:r>
              <a:rPr sz="2400" b="1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Killgore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ts val="2865"/>
              </a:lnSpc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Southwest</a:t>
            </a:r>
            <a:r>
              <a:rPr sz="2400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Southeast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97126" y="8682037"/>
            <a:ext cx="3305175" cy="74295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2805"/>
              </a:lnSpc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Teresa</a:t>
            </a:r>
            <a:r>
              <a:rPr sz="2400" b="1" spc="-10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Sauceda</a:t>
            </a:r>
            <a:endParaRPr sz="2400">
              <a:latin typeface="Calibri"/>
              <a:cs typeface="Calibri"/>
            </a:endParaRPr>
          </a:p>
          <a:p>
            <a:pPr marL="8890" algn="ctr">
              <a:lnSpc>
                <a:spcPts val="2865"/>
              </a:lnSpc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Canada,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EMEA</a:t>
            </a:r>
            <a:r>
              <a:rPr sz="2400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 APAC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15551" y="2871851"/>
            <a:ext cx="3771900" cy="10668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48665">
              <a:lnSpc>
                <a:spcPts val="2610"/>
              </a:lnSpc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Christine</a:t>
            </a:r>
            <a:r>
              <a:rPr sz="2400" b="1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Richards</a:t>
            </a:r>
            <a:endParaRPr sz="2400">
              <a:latin typeface="Calibri"/>
              <a:cs typeface="Calibri"/>
            </a:endParaRPr>
          </a:p>
          <a:p>
            <a:pPr marL="222250" marR="208279" indent="1069975">
              <a:lnSpc>
                <a:spcPts val="2850"/>
              </a:lnSpc>
              <a:spcBef>
                <a:spcPts val="90"/>
              </a:spcBef>
            </a:pP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Manager,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Membership</a:t>
            </a:r>
            <a:r>
              <a:rPr sz="24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137" y="8662987"/>
            <a:ext cx="3095625" cy="7620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Jazzlynn</a:t>
            </a:r>
            <a:r>
              <a:rPr sz="2400" b="1" spc="-6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Garrett</a:t>
            </a:r>
            <a:endParaRPr sz="2400">
              <a:latin typeface="Calibri"/>
              <a:cs typeface="Calibri"/>
            </a:endParaRPr>
          </a:p>
          <a:p>
            <a:pPr marR="8890" algn="ctr">
              <a:lnSpc>
                <a:spcPct val="100000"/>
              </a:lnSpc>
              <a:spcBef>
                <a:spcPts val="50"/>
              </a:spcBef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Pacific</a:t>
            </a:r>
            <a:r>
              <a:rPr sz="2400"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Midwest</a:t>
            </a:r>
            <a:r>
              <a:rPr sz="24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5">
                <a:solidFill>
                  <a:srgbClr val="FFFFFF"/>
                </a:solidFill>
                <a:latin typeface="Calibri"/>
                <a:cs typeface="Calibri"/>
              </a:rPr>
              <a:t>US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24526" y="8662987"/>
            <a:ext cx="2905125" cy="762000"/>
          </a:xfrm>
          <a:prstGeom prst="rect">
            <a:avLst/>
          </a:prstGeom>
          <a:solidFill>
            <a:srgbClr val="00AEEF"/>
          </a:solidFill>
          <a:ln w="25400">
            <a:solidFill>
              <a:srgbClr val="D9D9D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 marR="2540" algn="ctr">
              <a:lnSpc>
                <a:spcPts val="2865"/>
              </a:lnSpc>
              <a:spcBef>
                <a:spcPts val="25"/>
              </a:spcBef>
            </a:pP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Marlene</a:t>
            </a: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Jackson</a:t>
            </a:r>
            <a:endParaRPr sz="2400">
              <a:latin typeface="Calibri"/>
              <a:cs typeface="Calibri"/>
            </a:endParaRPr>
          </a:p>
          <a:p>
            <a:pPr marR="5715" algn="ctr">
              <a:lnSpc>
                <a:spcPts val="2865"/>
              </a:lnSpc>
            </a:pP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Northeast</a:t>
            </a:r>
            <a:r>
              <a:rPr sz="2400" spc="-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>
                <a:solidFill>
                  <a:srgbClr val="FFFFFF"/>
                </a:solidFill>
                <a:latin typeface="Calibri"/>
                <a:cs typeface="Calibri"/>
              </a:rPr>
              <a:t>US,</a:t>
            </a:r>
            <a:r>
              <a:rPr sz="24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20">
                <a:solidFill>
                  <a:srgbClr val="FFFFFF"/>
                </a:solidFill>
                <a:latin typeface="Calibri"/>
                <a:cs typeface="Calibri"/>
              </a:rPr>
              <a:t>LATAM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0679" y="5705332"/>
            <a:ext cx="2119458" cy="283384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11403" y="5705332"/>
            <a:ext cx="2081318" cy="277680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67953" y="5781531"/>
            <a:ext cx="2052744" cy="271948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0129" y="5762481"/>
            <a:ext cx="2128942" cy="2738533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731384" y="5009515"/>
            <a:ext cx="880808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>
                <a:solidFill>
                  <a:srgbClr val="0C0804"/>
                </a:solidFill>
                <a:latin typeface="Arial"/>
                <a:cs typeface="Arial"/>
              </a:rPr>
              <a:t>Member</a:t>
            </a:r>
            <a:r>
              <a:rPr sz="3950" spc="315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950">
                <a:solidFill>
                  <a:srgbClr val="0C0804"/>
                </a:solidFill>
                <a:latin typeface="Arial"/>
                <a:cs typeface="Arial"/>
              </a:rPr>
              <a:t>Engagement</a:t>
            </a:r>
            <a:r>
              <a:rPr sz="3950" spc="254">
                <a:solidFill>
                  <a:srgbClr val="0C0804"/>
                </a:solidFill>
                <a:latin typeface="Arial"/>
                <a:cs typeface="Arial"/>
              </a:rPr>
              <a:t> </a:t>
            </a:r>
            <a:r>
              <a:rPr sz="3950" spc="-10">
                <a:solidFill>
                  <a:srgbClr val="0C0804"/>
                </a:solidFill>
                <a:latin typeface="Arial"/>
                <a:cs typeface="Arial"/>
              </a:rPr>
              <a:t>Representatives</a:t>
            </a:r>
            <a:endParaRPr sz="39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95515" y="9601517"/>
            <a:ext cx="367474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b="1" spc="-10">
                <a:latin typeface="Arial"/>
                <a:cs typeface="Arial"/>
                <a:hlinkClick r:id="rId6"/>
              </a:rPr>
              <a:t>feedback@mpi.org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38950" y="1923923"/>
            <a:ext cx="2309876" cy="2957576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9A26B-A9C3-3B7C-F277-851A09A18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065" y="542017"/>
            <a:ext cx="15447554" cy="923330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/>
              <a:t>MPI COMMUNITY FORUM: By Department</a:t>
            </a:r>
          </a:p>
        </p:txBody>
      </p:sp>
      <p:pic>
        <p:nvPicPr>
          <p:cNvPr id="5" name="Content Placeholder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9E6449C5-9075-1AB2-3A79-960386D767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861461" y="2021769"/>
            <a:ext cx="13768245" cy="826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17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8288000" cy="1828800"/>
            </a:xfrm>
            <a:custGeom>
              <a:avLst/>
              <a:gdLst/>
              <a:ahLst/>
              <a:cxnLst/>
              <a:rect l="l" t="t" r="r" b="b"/>
              <a:pathLst>
                <a:path w="18288000" h="1828800">
                  <a:moveTo>
                    <a:pt x="1828800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8288000" y="18288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04AC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828800"/>
              <a:ext cx="18288000" cy="114300"/>
            </a:xfrm>
            <a:custGeom>
              <a:avLst/>
              <a:gdLst/>
              <a:ahLst/>
              <a:cxnLst/>
              <a:rect l="l" t="t" r="r" b="b"/>
              <a:pathLst>
                <a:path w="18288000" h="114300">
                  <a:moveTo>
                    <a:pt x="18288000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288000" y="114300"/>
                  </a:lnTo>
                  <a:lnTo>
                    <a:pt x="18288000" y="0"/>
                  </a:lnTo>
                  <a:close/>
                </a:path>
              </a:pathLst>
            </a:custGeom>
            <a:solidFill>
              <a:srgbClr val="8AC5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306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5"/>
              </a:spcBef>
            </a:pPr>
            <a:r>
              <a:t>MEMBERSHIP</a:t>
            </a:r>
            <a:r>
              <a:rPr spc="-160"/>
              <a:t> </a:t>
            </a:r>
            <a:r>
              <a:rPr spc="-10"/>
              <a:t>HANDBOOK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434" y="3437826"/>
            <a:ext cx="17763490" cy="4871205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2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Regional</a:t>
            </a:r>
            <a:r>
              <a:rPr sz="2600" b="1" spc="-75" dirty="0">
                <a:latin typeface="Arial"/>
                <a:cs typeface="Arial"/>
              </a:rPr>
              <a:t> </a:t>
            </a:r>
            <a:r>
              <a:rPr sz="2600" b="1">
                <a:latin typeface="Arial"/>
                <a:cs typeface="Arial"/>
              </a:rPr>
              <a:t>Focus:</a:t>
            </a:r>
            <a:r>
              <a:rPr sz="2600" b="1" spc="-35" dirty="0">
                <a:latin typeface="Arial"/>
                <a:cs typeface="Arial"/>
              </a:rPr>
              <a:t> </a:t>
            </a:r>
            <a:r>
              <a:rPr sz="2600" spc="-25">
                <a:latin typeface="Arial"/>
                <a:cs typeface="Arial"/>
              </a:rPr>
              <a:t>Territories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divided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up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globally.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6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New</a:t>
            </a:r>
            <a:r>
              <a:rPr sz="2600" b="1" spc="-25" dirty="0">
                <a:latin typeface="Arial"/>
                <a:cs typeface="Arial"/>
              </a:rPr>
              <a:t> </a:t>
            </a:r>
            <a:r>
              <a:rPr sz="2600" b="1">
                <a:latin typeface="Arial"/>
                <a:cs typeface="Arial"/>
              </a:rPr>
              <a:t>Membership:</a:t>
            </a:r>
            <a:r>
              <a:rPr sz="2600" b="1" spc="-30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Follow-</a:t>
            </a:r>
            <a:r>
              <a:rPr sz="2600">
                <a:latin typeface="Arial"/>
                <a:cs typeface="Arial"/>
              </a:rPr>
              <a:t>up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with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any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potential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new</a:t>
            </a:r>
            <a:r>
              <a:rPr sz="2600" spc="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that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you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have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already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reached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out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spc="-25">
                <a:latin typeface="Arial"/>
                <a:cs typeface="Arial"/>
              </a:rPr>
              <a:t>to.</a:t>
            </a:r>
            <a:endParaRPr sz="2600">
              <a:latin typeface="Arial"/>
              <a:cs typeface="Arial"/>
            </a:endParaRPr>
          </a:p>
          <a:p>
            <a:pPr marL="240665" marR="1820545" indent="-228600">
              <a:lnSpc>
                <a:spcPts val="2850"/>
              </a:lnSpc>
              <a:spcBef>
                <a:spcPts val="238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Membership</a:t>
            </a:r>
            <a:r>
              <a:rPr sz="2600" b="1" spc="-40" dirty="0">
                <a:latin typeface="Arial"/>
                <a:cs typeface="Arial"/>
              </a:rPr>
              <a:t> </a:t>
            </a:r>
            <a:r>
              <a:rPr sz="2600" b="1">
                <a:latin typeface="Arial"/>
                <a:cs typeface="Arial"/>
              </a:rPr>
              <a:t>Upgrades:</a:t>
            </a:r>
            <a:r>
              <a:rPr sz="2600" b="1" spc="-60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Follow-</a:t>
            </a:r>
            <a:r>
              <a:rPr sz="2600">
                <a:latin typeface="Arial"/>
                <a:cs typeface="Arial"/>
              </a:rPr>
              <a:t>up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with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any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Essential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that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are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your</a:t>
            </a:r>
            <a:r>
              <a:rPr lang="en-US" sz="2600" spc="5">
                <a:latin typeface="Arial"/>
                <a:cs typeface="Arial"/>
              </a:rPr>
              <a:t> C</a:t>
            </a:r>
            <a:r>
              <a:rPr lang="en-US" sz="2600">
                <a:latin typeface="Arial"/>
                <a:cs typeface="Arial"/>
              </a:rPr>
              <a:t>hapter's</a:t>
            </a:r>
            <a:r>
              <a:rPr sz="2600" spc="-6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area</a:t>
            </a:r>
            <a:r>
              <a:rPr sz="2600" spc="-5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to</a:t>
            </a:r>
            <a:r>
              <a:rPr sz="2600" spc="-5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upgrade</a:t>
            </a:r>
            <a:r>
              <a:rPr sz="2600" spc="-50">
                <a:latin typeface="Arial"/>
                <a:cs typeface="Arial"/>
              </a:rPr>
              <a:t> </a:t>
            </a:r>
            <a:r>
              <a:rPr sz="2600" spc="-25">
                <a:latin typeface="Arial"/>
                <a:cs typeface="Arial"/>
              </a:rPr>
              <a:t>to </a:t>
            </a:r>
            <a:r>
              <a:rPr sz="2600">
                <a:latin typeface="Arial"/>
                <a:cs typeface="Arial"/>
              </a:rPr>
              <a:t>the</a:t>
            </a:r>
            <a:r>
              <a:rPr sz="2600" spc="-45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Preferred</a:t>
            </a:r>
            <a:r>
              <a:rPr sz="2600" spc="-4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or</a:t>
            </a:r>
            <a:r>
              <a:rPr sz="2600" spc="-55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Premier</a:t>
            </a:r>
            <a:r>
              <a:rPr sz="2600" spc="-55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categories.</a:t>
            </a:r>
            <a:endParaRPr sz="2600">
              <a:latin typeface="Arial"/>
              <a:cs typeface="Arial"/>
            </a:endParaRPr>
          </a:p>
          <a:p>
            <a:pPr marL="240665" marR="5080" indent="-228600">
              <a:lnSpc>
                <a:spcPts val="2850"/>
              </a:lnSpc>
              <a:spcBef>
                <a:spcPts val="233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Profile</a:t>
            </a:r>
            <a:r>
              <a:rPr sz="2600" b="1" spc="-50" dirty="0">
                <a:latin typeface="Arial"/>
                <a:cs typeface="Arial"/>
              </a:rPr>
              <a:t> </a:t>
            </a:r>
            <a:r>
              <a:rPr sz="2600" b="1">
                <a:latin typeface="Arial"/>
                <a:cs typeface="Arial"/>
              </a:rPr>
              <a:t>Updates:</a:t>
            </a:r>
            <a:r>
              <a:rPr sz="2600" b="1" spc="-8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If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provide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you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with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new</a:t>
            </a:r>
            <a:r>
              <a:rPr sz="2600" spc="2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contact information,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please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ask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them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to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enter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information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20">
                <a:latin typeface="Arial"/>
                <a:cs typeface="Arial"/>
              </a:rPr>
              <a:t>their </a:t>
            </a:r>
            <a:r>
              <a:rPr sz="2600">
                <a:latin typeface="Arial"/>
                <a:cs typeface="Arial"/>
              </a:rPr>
              <a:t>online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account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profile.</a:t>
            </a:r>
            <a:endParaRPr sz="260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10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Membership</a:t>
            </a:r>
            <a:r>
              <a:rPr sz="2600" b="1" spc="-45" dirty="0">
                <a:latin typeface="Arial"/>
                <a:cs typeface="Arial"/>
              </a:rPr>
              <a:t> </a:t>
            </a:r>
            <a:r>
              <a:rPr sz="2600" b="1">
                <a:latin typeface="Arial"/>
                <a:cs typeface="Arial"/>
              </a:rPr>
              <a:t>Renewals:</a:t>
            </a:r>
            <a:r>
              <a:rPr sz="2600" b="1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This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includes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current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and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those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the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grace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period.</a:t>
            </a:r>
            <a:endParaRPr sz="2600">
              <a:latin typeface="Arial"/>
              <a:cs typeface="Arial"/>
            </a:endParaRPr>
          </a:p>
          <a:p>
            <a:pPr marL="240665" marR="1015365" indent="-228600">
              <a:lnSpc>
                <a:spcPts val="2780"/>
              </a:lnSpc>
              <a:spcBef>
                <a:spcPts val="2515"/>
              </a:spcBef>
              <a:buFont typeface="Arial"/>
              <a:buChar char="•"/>
              <a:tabLst>
                <a:tab pos="240665" algn="l"/>
              </a:tabLst>
            </a:pPr>
            <a:r>
              <a:rPr sz="2600" b="1">
                <a:latin typeface="Arial"/>
                <a:cs typeface="Arial"/>
              </a:rPr>
              <a:t>Other</a:t>
            </a:r>
            <a:r>
              <a:rPr sz="2600">
                <a:latin typeface="Arial"/>
                <a:cs typeface="Arial"/>
              </a:rPr>
              <a:t>: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Installment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plans,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membership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transfers,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unemployed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members,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Student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in</a:t>
            </a:r>
            <a:r>
              <a:rPr sz="2600" spc="-16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Transition,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retired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>
                <a:latin typeface="Arial"/>
                <a:cs typeface="Arial"/>
              </a:rPr>
              <a:t>and</a:t>
            </a:r>
            <a:r>
              <a:rPr sz="2600" spc="15" dirty="0">
                <a:latin typeface="Arial"/>
                <a:cs typeface="Arial"/>
              </a:rPr>
              <a:t> </a:t>
            </a:r>
            <a:r>
              <a:rPr sz="2600" spc="-10">
                <a:latin typeface="Arial"/>
                <a:cs typeface="Arial"/>
              </a:rPr>
              <a:t>lifetime memberships.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81FC3E-29CE-AA51-4E80-C5FA567E5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356" y="482374"/>
            <a:ext cx="16734000" cy="1110991"/>
          </a:xfrm>
        </p:spPr>
        <p:txBody>
          <a:bodyPr>
            <a:normAutofit/>
          </a:bodyPr>
          <a:lstStyle>
            <a:defPPr>
              <a:defRPr lang="en-US"/>
            </a:defPPr>
            <a:lvl1pPr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815579" indent="-244079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631156" indent="-488156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2448719" indent="-734219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3264298" indent="-978298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8575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34290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40005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45720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r>
              <a:rPr lang="en-US" sz="600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68 Chapters &amp; Clubs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C3DD081-A0C4-B49A-8093-026938EE6465}"/>
              </a:ext>
            </a:extLst>
          </p:cNvPr>
          <p:cNvGrpSpPr/>
          <p:nvPr/>
        </p:nvGrpSpPr>
        <p:grpSpPr>
          <a:xfrm>
            <a:off x="1968511" y="808212"/>
            <a:ext cx="14350978" cy="8648811"/>
            <a:chOff x="1574809" y="1310552"/>
            <a:chExt cx="11480782" cy="691904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B387062-1FDE-4E2B-E3B8-166FB897B4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4809" y="1823657"/>
              <a:ext cx="11480782" cy="6405943"/>
            </a:xfrm>
            <a:prstGeom prst="rect">
              <a:avLst/>
            </a:prstGeom>
          </p:spPr>
        </p:pic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3B82DEA1-4BB1-01E9-CF18-B9F628CB3A48}"/>
                </a:ext>
              </a:extLst>
            </p:cNvPr>
            <p:cNvSpPr/>
            <p:nvPr/>
          </p:nvSpPr>
          <p:spPr>
            <a:xfrm>
              <a:off x="6890235" y="1310552"/>
              <a:ext cx="2409739" cy="2449555"/>
            </a:xfrm>
            <a:prstGeom prst="wedgeRoundRectCallout">
              <a:avLst>
                <a:gd name="adj1" fmla="val -21290"/>
                <a:gd name="adj2" fmla="val 65231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92D050"/>
              </a:solidFill>
            </a:ln>
            <a:effectLst>
              <a:outerShdw blurRad="152400" dist="469900" dir="7560000" sx="22000" sy="22000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14300" tIns="57150" rIns="114300" bIns="57150" rtlCol="0" anchor="ctr"/>
            <a:lstStyle>
              <a:defPPr>
                <a:defRPr lang="en-US"/>
              </a:defPPr>
              <a:lvl1pPr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815579" indent="-24407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1631156" indent="-488156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2448719" indent="-73421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3264298" indent="-978298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857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3429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4000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4572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marL="0" marR="0" lvl="0" indent="0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Europe </a:t>
              </a:r>
              <a:r>
                <a:rPr lang="en-US" sz="1500" b="1">
                  <a:solidFill>
                    <a:prstClr val="black"/>
                  </a:solidFill>
                  <a:latin typeface="Arial"/>
                </a:rPr>
                <a:t>9</a:t>
              </a: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</a:t>
              </a:r>
            </a:p>
            <a:p>
              <a:pPr marL="256381" indent="-256381" defTabSz="815545" eaLnBrk="0" hangingPunct="0">
                <a:buFont typeface="Arial" panose="020B0604020202020204" pitchFamily="34" charset="0"/>
                <a:buChar char="•"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Belgium</a:t>
              </a:r>
              <a:r>
                <a:rPr lang="en-US" sz="1500">
                  <a:solidFill>
                    <a:prstClr val="black"/>
                  </a:solidFill>
                  <a:latin typeface="Arial"/>
                </a:rPr>
                <a:t> Luxembourg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France-Switzerland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Iberian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Italia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Netherlands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Poland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Scandinavia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Turkey 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  <a:p>
              <a:pPr marL="256381" marR="0" lvl="0" indent="-256381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United Kingdom/Ireland</a:t>
              </a:r>
              <a:endParaRPr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761FEA5C-4506-77D9-CECF-1F87FA9D9203}"/>
                </a:ext>
              </a:extLst>
            </p:cNvPr>
            <p:cNvSpPr/>
            <p:nvPr/>
          </p:nvSpPr>
          <p:spPr>
            <a:xfrm>
              <a:off x="4763773" y="4732702"/>
              <a:ext cx="2131107" cy="1597379"/>
            </a:xfrm>
            <a:prstGeom prst="wedgeRoundRectCallout">
              <a:avLst>
                <a:gd name="adj1" fmla="val -22745"/>
                <a:gd name="adj2" fmla="val 91947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92D050"/>
              </a:solidFill>
            </a:ln>
            <a:effectLst>
              <a:outerShdw blurRad="152400" dist="317500" dir="7560000" sx="22000" sy="22000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815579" indent="-24407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1631156" indent="-488156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2448719" indent="-73421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3264298" indent="-978298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857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3429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4000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4572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marL="0" marR="0" lvl="0" indent="0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South America 6: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Colombia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Argentina Club)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Brazil (Club)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Ecuador (Club)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Central America (Club)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Peru</a:t>
              </a:r>
            </a:p>
          </p:txBody>
        </p:sp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52B1D60C-ECB6-C24A-B52E-CB163F18B21E}"/>
                </a:ext>
              </a:extLst>
            </p:cNvPr>
            <p:cNvSpPr/>
            <p:nvPr/>
          </p:nvSpPr>
          <p:spPr>
            <a:xfrm>
              <a:off x="3376956" y="2811276"/>
              <a:ext cx="1711133" cy="1314238"/>
            </a:xfrm>
            <a:prstGeom prst="wedgeRoundRectCallout">
              <a:avLst>
                <a:gd name="adj1" fmla="val -22608"/>
                <a:gd name="adj2" fmla="val 80528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92D050"/>
              </a:solidFill>
            </a:ln>
            <a:effectLst>
              <a:outerShdw blurRad="152400" dist="469900" dir="7560000" sx="22000" sy="22000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815579" indent="-24407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1631156" indent="-488156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2448719" indent="-73421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3264298" indent="-978298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857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3429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4000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4572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marL="0" marR="0" lvl="0" indent="0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North America 49: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USA (42)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Canada (7)</a:t>
              </a:r>
            </a:p>
          </p:txBody>
        </p:sp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EBE7DBAE-47B4-F317-86A5-7DA09A225CBB}"/>
                </a:ext>
              </a:extLst>
            </p:cNvPr>
            <p:cNvSpPr/>
            <p:nvPr/>
          </p:nvSpPr>
          <p:spPr>
            <a:xfrm>
              <a:off x="10822501" y="3367095"/>
              <a:ext cx="1548024" cy="820856"/>
            </a:xfrm>
            <a:prstGeom prst="wedgeRoundRectCallout">
              <a:avLst>
                <a:gd name="adj1" fmla="val -20833"/>
                <a:gd name="adj2" fmla="val 100520"/>
                <a:gd name="adj3" fmla="val 16667"/>
              </a:avLst>
            </a:prstGeom>
            <a:solidFill>
              <a:schemeClr val="bg1"/>
            </a:solidFill>
            <a:ln w="28575">
              <a:solidFill>
                <a:srgbClr val="92D050"/>
              </a:solidFill>
            </a:ln>
            <a:effectLst>
              <a:outerShdw blurRad="152400" dist="317500" dir="7560000" sx="22000" sy="22000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1pPr>
              <a:lvl2pPr marL="815579" indent="-24407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2pPr>
              <a:lvl3pPr marL="1631156" indent="-488156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3pPr>
              <a:lvl4pPr marL="2448719" indent="-734219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4pPr>
              <a:lvl5pPr marL="3264298" indent="-978298" algn="l" defTabSz="815579" rtl="0" eaLnBrk="0" fontAlgn="base" hangingPunct="0">
                <a:spcBef>
                  <a:spcPct val="0"/>
                </a:spcBef>
                <a:spcAft>
                  <a:spcPct val="0"/>
                </a:spcAft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5pPr>
              <a:lvl6pPr marL="2857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6pPr>
              <a:lvl7pPr marL="3429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7pPr>
              <a:lvl8pPr marL="40005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8pPr>
              <a:lvl9pPr marL="4572000" algn="l" defTabSz="1143000" rtl="0" eaLnBrk="1" latinLnBrk="0" hangingPunct="1">
                <a:defRPr sz="3250" kern="1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defRPr>
              </a:lvl9pPr>
            </a:lstStyle>
            <a:p>
              <a:pPr marL="0" marR="0" lvl="0" indent="0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Asian-Pacific 1:</a:t>
              </a:r>
            </a:p>
            <a:p>
              <a:pPr marL="257165" marR="0" lvl="0" indent="-257165" algn="l" defTabSz="8155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5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Japan</a:t>
              </a:r>
            </a:p>
          </p:txBody>
        </p:sp>
      </p:grp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C3078A02-DB6E-9546-D36B-8CBB4B790D7D}"/>
              </a:ext>
            </a:extLst>
          </p:cNvPr>
          <p:cNvSpPr/>
          <p:nvPr/>
        </p:nvSpPr>
        <p:spPr>
          <a:xfrm>
            <a:off x="1585832" y="4940770"/>
            <a:ext cx="2095769" cy="1234160"/>
          </a:xfrm>
          <a:prstGeom prst="wedgeRoundRectCallout">
            <a:avLst>
              <a:gd name="adj1" fmla="val 101651"/>
              <a:gd name="adj2" fmla="val 11693"/>
              <a:gd name="adj3" fmla="val 16667"/>
            </a:avLst>
          </a:prstGeom>
          <a:solidFill>
            <a:schemeClr val="bg1"/>
          </a:solidFill>
          <a:ln w="28575">
            <a:solidFill>
              <a:srgbClr val="92D050"/>
            </a:solidFill>
          </a:ln>
          <a:effectLst>
            <a:outerShdw blurRad="152400" dist="469900" dir="7560000" sx="22000" sy="22000" rotWithShape="0">
              <a:prstClr val="black">
                <a:alpha val="16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4300" tIns="57150" rIns="114300" bIns="57150" rtlCol="0" anchor="ctr"/>
          <a:lstStyle>
            <a:defPPr>
              <a:defRPr lang="en-US"/>
            </a:defPPr>
            <a:lvl1pPr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815579" indent="-244079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1631156" indent="-488156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2448719" indent="-734219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3264298" indent="-978298" algn="l" defTabSz="815579" rtl="0" eaLnBrk="0" fontAlgn="base" hangingPunct="0">
              <a:spcBef>
                <a:spcPct val="0"/>
              </a:spcBef>
              <a:spcAft>
                <a:spcPct val="0"/>
              </a:spcAft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8575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34290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40005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4572000" algn="l" defTabSz="1143000" rtl="0" eaLnBrk="1" latinLnBrk="0" hangingPunct="1">
              <a:defRPr sz="325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marL="0" marR="0" lvl="0" indent="0" algn="l" defTabSz="81554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Mexico 3:</a:t>
            </a:r>
          </a:p>
          <a:p>
            <a:pPr marL="214313" indent="-214313" defTabSz="815545">
              <a:buFont typeface="Arial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Arial"/>
                <a:cs typeface="Arial"/>
              </a:rPr>
              <a:t>Bajio Mexicano</a:t>
            </a:r>
          </a:p>
          <a:p>
            <a:pPr marL="214313" indent="-214313" defTabSz="815545">
              <a:buFont typeface="Arial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Arial"/>
                <a:cs typeface="Arial"/>
              </a:rPr>
              <a:t>Caribe Mexicano</a:t>
            </a:r>
          </a:p>
          <a:p>
            <a:pPr marL="214313" indent="-214313" defTabSz="815545">
              <a:buFont typeface="Arial"/>
              <a:buChar char="•"/>
              <a:defRPr/>
            </a:pPr>
            <a:r>
              <a:rPr lang="en-US" sz="1500" dirty="0">
                <a:solidFill>
                  <a:prstClr val="black"/>
                </a:solidFill>
                <a:latin typeface="Arial"/>
                <a:cs typeface="Arial"/>
              </a:rPr>
              <a:t>Mexico</a:t>
            </a:r>
          </a:p>
        </p:txBody>
      </p:sp>
    </p:spTree>
    <p:extLst>
      <p:ext uri="{BB962C8B-B14F-4D97-AF65-F5344CB8AC3E}">
        <p14:creationId xmlns:p14="http://schemas.microsoft.com/office/powerpoint/2010/main" val="81273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2224" y="3112153"/>
            <a:ext cx="14257019" cy="4057015"/>
          </a:xfrm>
          <a:prstGeom prst="rect">
            <a:avLst/>
          </a:prstGeom>
        </p:spPr>
        <p:txBody>
          <a:bodyPr vert="horz" wrap="square" lIns="0" tIns="15240" rIns="0" bIns="0" rtlCol="0" anchor="t">
            <a:spAutoFit/>
          </a:bodyPr>
          <a:lstStyle/>
          <a:p>
            <a:pPr marL="16510" marR="5080" indent="-4445" algn="just">
              <a:lnSpc>
                <a:spcPct val="100200"/>
              </a:lnSpc>
              <a:spcBef>
                <a:spcPts val="120"/>
              </a:spcBef>
            </a:pPr>
            <a:r>
              <a:rPr sz="4400" dirty="0">
                <a:latin typeface="Calibri"/>
                <a:cs typeface="Calibri"/>
              </a:rPr>
              <a:t>Through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innovative</a:t>
            </a:r>
            <a:r>
              <a:rPr sz="4400" spc="-15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solutions</a:t>
            </a:r>
            <a:r>
              <a:rPr sz="4400" spc="-14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for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members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lang="en-US" sz="4400" spc="-135">
                <a:latin typeface="Calibri"/>
                <a:cs typeface="Calibri"/>
              </a:rPr>
              <a:t> C</a:t>
            </a:r>
            <a:r>
              <a:rPr lang="en-US" sz="4400">
                <a:latin typeface="Calibri"/>
                <a:cs typeface="Calibri"/>
              </a:rPr>
              <a:t>hapters</a:t>
            </a:r>
            <a:r>
              <a:rPr sz="4400" spc="-13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across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14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globe,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MPI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advances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-7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meetings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events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industry</a:t>
            </a:r>
            <a:r>
              <a:rPr sz="4400" spc="-105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and </a:t>
            </a:r>
            <a:r>
              <a:rPr sz="4400" dirty="0">
                <a:latin typeface="Calibri"/>
                <a:cs typeface="Calibri"/>
              </a:rPr>
              <a:t>provides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personal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and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career</a:t>
            </a:r>
            <a:r>
              <a:rPr sz="4400" spc="-15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growth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to</a:t>
            </a:r>
            <a:r>
              <a:rPr sz="4400" spc="-6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the</a:t>
            </a:r>
            <a:r>
              <a:rPr sz="4400" spc="25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professionals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in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 spc="-25" dirty="0">
                <a:latin typeface="Calibri"/>
                <a:cs typeface="Calibri"/>
              </a:rPr>
              <a:t>it.</a:t>
            </a:r>
            <a:endParaRPr sz="4400" dirty="0">
              <a:latin typeface="Calibri"/>
              <a:cs typeface="Calibri"/>
            </a:endParaRPr>
          </a:p>
          <a:p>
            <a:pPr marL="462280" marR="452120" algn="ctr">
              <a:lnSpc>
                <a:spcPts val="5330"/>
              </a:lnSpc>
              <a:spcBef>
                <a:spcPts val="110"/>
              </a:spcBef>
            </a:pPr>
            <a:r>
              <a:rPr sz="4400">
                <a:latin typeface="Calibri"/>
                <a:cs typeface="Calibri"/>
              </a:rPr>
              <a:t>MPI</a:t>
            </a:r>
            <a:r>
              <a:rPr sz="4400" spc="-125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is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the</a:t>
            </a:r>
            <a:r>
              <a:rPr sz="4400" spc="-85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premier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association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that</a:t>
            </a:r>
            <a:r>
              <a:rPr sz="4400" spc="-11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educates,</a:t>
            </a:r>
            <a:r>
              <a:rPr sz="4400" spc="-114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supports</a:t>
            </a:r>
            <a:r>
              <a:rPr sz="4400" spc="-130" dirty="0">
                <a:latin typeface="Calibri"/>
                <a:cs typeface="Calibri"/>
              </a:rPr>
              <a:t> </a:t>
            </a:r>
            <a:r>
              <a:rPr sz="4400" spc="-25">
                <a:latin typeface="Calibri"/>
                <a:cs typeface="Calibri"/>
              </a:rPr>
              <a:t>and </a:t>
            </a:r>
            <a:r>
              <a:rPr sz="4400">
                <a:latin typeface="Calibri"/>
                <a:cs typeface="Calibri"/>
              </a:rPr>
              <a:t>connects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the</a:t>
            </a:r>
            <a:r>
              <a:rPr sz="4400" spc="-80" dirty="0">
                <a:latin typeface="Calibri"/>
                <a:cs typeface="Calibri"/>
              </a:rPr>
              <a:t> </a:t>
            </a:r>
            <a:r>
              <a:rPr sz="4400" spc="-30">
                <a:latin typeface="Calibri"/>
                <a:cs typeface="Calibri"/>
              </a:rPr>
              <a:t>connectors—</a:t>
            </a:r>
            <a:r>
              <a:rPr sz="4400">
                <a:latin typeface="Calibri"/>
                <a:cs typeface="Calibri"/>
              </a:rPr>
              <a:t>the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people</a:t>
            </a:r>
            <a:r>
              <a:rPr sz="4400" spc="-25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who</a:t>
            </a:r>
            <a:r>
              <a:rPr sz="4400" spc="-7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are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i="1" spc="-10">
                <a:latin typeface="Calibri"/>
                <a:cs typeface="Calibri"/>
              </a:rPr>
              <a:t>passionate</a:t>
            </a:r>
            <a:endParaRPr sz="4400">
              <a:latin typeface="Calibri"/>
              <a:cs typeface="Calibri"/>
            </a:endParaRPr>
          </a:p>
          <a:p>
            <a:pPr marL="10160" algn="ctr">
              <a:lnSpc>
                <a:spcPts val="5070"/>
              </a:lnSpc>
            </a:pPr>
            <a:r>
              <a:rPr sz="4400">
                <a:latin typeface="Calibri"/>
                <a:cs typeface="Calibri"/>
              </a:rPr>
              <a:t>about</a:t>
            </a:r>
            <a:r>
              <a:rPr sz="4400" spc="-12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bringing</a:t>
            </a:r>
            <a:r>
              <a:rPr sz="4400" spc="-10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people</a:t>
            </a:r>
            <a:r>
              <a:rPr sz="4400" spc="-140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together</a:t>
            </a:r>
            <a:r>
              <a:rPr sz="4400" spc="-85" dirty="0">
                <a:latin typeface="Calibri"/>
                <a:cs typeface="Calibri"/>
              </a:rPr>
              <a:t> </a:t>
            </a:r>
            <a:r>
              <a:rPr sz="4400">
                <a:latin typeface="Calibri"/>
                <a:cs typeface="Calibri"/>
              </a:rPr>
              <a:t>to</a:t>
            </a:r>
            <a:r>
              <a:rPr sz="4400" spc="-65" dirty="0">
                <a:latin typeface="Calibri"/>
                <a:cs typeface="Calibri"/>
              </a:rPr>
              <a:t> </a:t>
            </a:r>
            <a:r>
              <a:rPr sz="4400" b="1">
                <a:solidFill>
                  <a:srgbClr val="00AEEF"/>
                </a:solidFill>
                <a:latin typeface="Calibri"/>
                <a:cs typeface="Calibri"/>
              </a:rPr>
              <a:t>change</a:t>
            </a:r>
            <a:r>
              <a:rPr sz="4400" b="1" spc="-9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4400" b="1">
                <a:solidFill>
                  <a:srgbClr val="00AEEF"/>
                </a:solidFill>
                <a:latin typeface="Calibri"/>
                <a:cs typeface="Calibri"/>
              </a:rPr>
              <a:t>the</a:t>
            </a:r>
            <a:r>
              <a:rPr sz="4400" b="1" spc="-90" dirty="0">
                <a:solidFill>
                  <a:srgbClr val="00AEEF"/>
                </a:solidFill>
                <a:latin typeface="Calibri"/>
                <a:cs typeface="Calibri"/>
              </a:rPr>
              <a:t> </a:t>
            </a:r>
            <a:r>
              <a:rPr sz="4400" b="1" spc="-10">
                <a:solidFill>
                  <a:srgbClr val="00AEEF"/>
                </a:solidFill>
                <a:latin typeface="Calibri"/>
                <a:cs typeface="Calibri"/>
              </a:rPr>
              <a:t>world</a:t>
            </a:r>
            <a:r>
              <a:rPr sz="4400" spc="-10">
                <a:latin typeface="Calibri"/>
                <a:cs typeface="Calibri"/>
              </a:rPr>
              <a:t>.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9585" rIns="0" bIns="0" rtlCol="0">
            <a:spAutoFit/>
          </a:bodyPr>
          <a:lstStyle/>
          <a:p>
            <a:pPr marL="1769110">
              <a:lnSpc>
                <a:spcPct val="100000"/>
              </a:lnSpc>
              <a:spcBef>
                <a:spcPts val="130"/>
              </a:spcBef>
            </a:pPr>
            <a:r>
              <a:rPr sz="5000"/>
              <a:t>MPI</a:t>
            </a:r>
            <a:r>
              <a:rPr sz="5000" spc="-210"/>
              <a:t> </a:t>
            </a:r>
            <a:r>
              <a:rPr sz="5000"/>
              <a:t>MEMBERSHIP</a:t>
            </a:r>
            <a:r>
              <a:rPr sz="5000" spc="-330"/>
              <a:t> </a:t>
            </a:r>
            <a:r>
              <a:rPr sz="5000" spc="-30"/>
              <a:t>VALUE</a:t>
            </a:r>
            <a:r>
              <a:rPr sz="5000" spc="-200"/>
              <a:t> </a:t>
            </a:r>
            <a:r>
              <a:rPr sz="5000" spc="-10"/>
              <a:t>PROPOSITION</a:t>
            </a:r>
            <a:endParaRPr sz="5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4081" rIns="0" bIns="0" rtlCol="0">
            <a:spAutoFit/>
          </a:bodyPr>
          <a:lstStyle/>
          <a:p>
            <a:pPr marL="969644">
              <a:lnSpc>
                <a:spcPct val="100000"/>
              </a:lnSpc>
              <a:spcBef>
                <a:spcPts val="130"/>
              </a:spcBef>
            </a:pPr>
            <a:r>
              <a:rPr sz="5450"/>
              <a:t>MPI</a:t>
            </a:r>
            <a:r>
              <a:rPr sz="5450" spc="75"/>
              <a:t> </a:t>
            </a:r>
            <a:r>
              <a:rPr sz="5450"/>
              <a:t>MEMBERSHIP</a:t>
            </a:r>
            <a:r>
              <a:rPr sz="5450" spc="-20"/>
              <a:t> </a:t>
            </a:r>
            <a:r>
              <a:rPr sz="5450" spc="-10"/>
              <a:t>LEVELS</a:t>
            </a:r>
            <a:endParaRPr sz="5450"/>
          </a:p>
        </p:txBody>
      </p:sp>
      <p:sp>
        <p:nvSpPr>
          <p:cNvPr id="3" name="object 3"/>
          <p:cNvSpPr/>
          <p:nvPr/>
        </p:nvSpPr>
        <p:spPr>
          <a:xfrm>
            <a:off x="9367901" y="8034273"/>
            <a:ext cx="4829175" cy="600710"/>
          </a:xfrm>
          <a:custGeom>
            <a:avLst/>
            <a:gdLst/>
            <a:ahLst/>
            <a:cxnLst/>
            <a:rect l="l" t="t" r="r" b="b"/>
            <a:pathLst>
              <a:path w="4829175" h="600709">
                <a:moveTo>
                  <a:pt x="4829175" y="0"/>
                </a:moveTo>
                <a:lnTo>
                  <a:pt x="4827382" y="79776"/>
                </a:lnTo>
                <a:lnTo>
                  <a:pt x="4822326" y="151463"/>
                </a:lnTo>
                <a:lnTo>
                  <a:pt x="4814490" y="212201"/>
                </a:lnTo>
                <a:lnTo>
                  <a:pt x="4804358" y="259127"/>
                </a:lnTo>
                <a:lnTo>
                  <a:pt x="4779137" y="300100"/>
                </a:lnTo>
                <a:lnTo>
                  <a:pt x="2464562" y="300100"/>
                </a:lnTo>
                <a:lnTo>
                  <a:pt x="2451242" y="310821"/>
                </a:lnTo>
                <a:lnTo>
                  <a:pt x="2429160" y="388000"/>
                </a:lnTo>
                <a:lnTo>
                  <a:pt x="2421344" y="448738"/>
                </a:lnTo>
                <a:lnTo>
                  <a:pt x="2416307" y="520425"/>
                </a:lnTo>
                <a:lnTo>
                  <a:pt x="2414524" y="600201"/>
                </a:lnTo>
                <a:lnTo>
                  <a:pt x="2412740" y="520425"/>
                </a:lnTo>
                <a:lnTo>
                  <a:pt x="2407703" y="448738"/>
                </a:lnTo>
                <a:lnTo>
                  <a:pt x="2399887" y="388000"/>
                </a:lnTo>
                <a:lnTo>
                  <a:pt x="2389763" y="341074"/>
                </a:lnTo>
                <a:lnTo>
                  <a:pt x="2364485" y="300100"/>
                </a:lnTo>
                <a:lnTo>
                  <a:pt x="49910" y="300100"/>
                </a:lnTo>
                <a:lnTo>
                  <a:pt x="36644" y="289380"/>
                </a:lnTo>
                <a:lnTo>
                  <a:pt x="24722" y="259127"/>
                </a:lnTo>
                <a:lnTo>
                  <a:pt x="14620" y="212201"/>
                </a:lnTo>
                <a:lnTo>
                  <a:pt x="6815" y="151463"/>
                </a:lnTo>
                <a:lnTo>
                  <a:pt x="1783" y="79776"/>
                </a:lnTo>
                <a:lnTo>
                  <a:pt x="0" y="0"/>
                </a:lnTo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344150" y="8748712"/>
            <a:ext cx="2874645" cy="76390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413384" marR="5080" indent="-401320">
              <a:lnSpc>
                <a:spcPct val="101600"/>
              </a:lnSpc>
              <a:spcBef>
                <a:spcPts val="55"/>
              </a:spcBef>
            </a:pPr>
            <a:r>
              <a:rPr sz="2400" b="1">
                <a:latin typeface="Arial"/>
                <a:cs typeface="Arial"/>
              </a:rPr>
              <a:t>Business</a:t>
            </a:r>
            <a:r>
              <a:rPr sz="2400" b="1" spc="-80">
                <a:latin typeface="Arial"/>
                <a:cs typeface="Arial"/>
              </a:rPr>
              <a:t> </a:t>
            </a:r>
            <a:r>
              <a:rPr sz="2400" b="1">
                <a:latin typeface="Arial"/>
                <a:cs typeface="Arial"/>
              </a:rPr>
              <a:t>&amp;</a:t>
            </a:r>
            <a:r>
              <a:rPr sz="2400" b="1" spc="-105">
                <a:latin typeface="Arial"/>
                <a:cs typeface="Arial"/>
              </a:rPr>
              <a:t> </a:t>
            </a:r>
            <a:r>
              <a:rPr sz="2400" b="1" spc="-10">
                <a:latin typeface="Arial"/>
                <a:cs typeface="Arial"/>
              </a:rPr>
              <a:t>Affiliate Memberships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2667" y="2462212"/>
            <a:ext cx="4780915" cy="576132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53975" algn="ctr">
              <a:lnSpc>
                <a:spcPct val="100000"/>
              </a:lnSpc>
              <a:spcBef>
                <a:spcPts val="100"/>
              </a:spcBef>
            </a:pPr>
            <a:r>
              <a:rPr sz="3600" b="1" spc="-10">
                <a:latin typeface="Calibri"/>
                <a:cs typeface="Calibri"/>
              </a:rPr>
              <a:t>Essential</a:t>
            </a:r>
            <a:endParaRPr sz="3600">
              <a:latin typeface="Calibri"/>
              <a:cs typeface="Calibri"/>
            </a:endParaRPr>
          </a:p>
          <a:p>
            <a:pPr marL="355600" marR="5080" indent="-343535">
              <a:lnSpc>
                <a:spcPct val="101299"/>
              </a:lnSpc>
              <a:spcBef>
                <a:spcPts val="90"/>
              </a:spcBef>
              <a:buFont typeface="Arial"/>
              <a:buChar char="•"/>
              <a:tabLst>
                <a:tab pos="355600" algn="l"/>
              </a:tabLst>
            </a:pPr>
            <a:r>
              <a:rPr sz="2750" b="1">
                <a:latin typeface="Calibri"/>
                <a:cs typeface="Calibri"/>
              </a:rPr>
              <a:t>Member</a:t>
            </a:r>
            <a:r>
              <a:rPr sz="2750" b="1" spc="130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with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MPI,</a:t>
            </a:r>
            <a:r>
              <a:rPr sz="2750" b="1" spc="85" dirty="0">
                <a:latin typeface="Calibri"/>
                <a:cs typeface="Calibri"/>
              </a:rPr>
              <a:t> </a:t>
            </a:r>
            <a:r>
              <a:rPr sz="2750" b="1" spc="-25">
                <a:latin typeface="Calibri"/>
                <a:cs typeface="Calibri"/>
              </a:rPr>
              <a:t>but </a:t>
            </a:r>
            <a:r>
              <a:rPr sz="2750" b="1">
                <a:latin typeface="Calibri"/>
                <a:cs typeface="Calibri"/>
              </a:rPr>
              <a:t>not</a:t>
            </a:r>
            <a:r>
              <a:rPr sz="2750" b="1" spc="90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affiliated</a:t>
            </a:r>
            <a:r>
              <a:rPr sz="2750" b="1" spc="5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with</a:t>
            </a:r>
            <a:r>
              <a:rPr sz="2750" b="1" spc="90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a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 spc="-20">
                <a:latin typeface="Calibri"/>
                <a:cs typeface="Calibri"/>
              </a:rPr>
              <a:t>home </a:t>
            </a:r>
            <a:r>
              <a:rPr sz="2750" b="1" spc="-10">
                <a:latin typeface="Calibri"/>
                <a:cs typeface="Calibri"/>
              </a:rPr>
              <a:t>chapter</a:t>
            </a:r>
            <a:endParaRPr sz="2750">
              <a:latin typeface="Calibri"/>
              <a:cs typeface="Calibri"/>
            </a:endParaRPr>
          </a:p>
          <a:p>
            <a:pPr marL="355600" marR="194945" indent="-343535">
              <a:lnSpc>
                <a:spcPct val="102299"/>
              </a:lnSpc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Potentially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the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best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option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if </a:t>
            </a:r>
            <a:r>
              <a:rPr sz="2750">
                <a:latin typeface="Calibri"/>
                <a:cs typeface="Calibri"/>
              </a:rPr>
              <a:t>there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is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not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local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Chapter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in</a:t>
            </a:r>
            <a:endParaRPr sz="275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80"/>
              </a:spcBef>
            </a:pPr>
            <a:r>
              <a:rPr sz="2750">
                <a:latin typeface="Calibri"/>
                <a:cs typeface="Calibri"/>
              </a:rPr>
              <a:t>the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member's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spc="-20">
                <a:latin typeface="Calibri"/>
                <a:cs typeface="Calibri"/>
              </a:rPr>
              <a:t>area</a:t>
            </a:r>
            <a:endParaRPr sz="2750">
              <a:latin typeface="Calibri"/>
              <a:cs typeface="Calibri"/>
            </a:endParaRPr>
          </a:p>
          <a:p>
            <a:pPr marL="355600" marR="332740" indent="-343535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Includes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subscription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to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MPI </a:t>
            </a:r>
            <a:r>
              <a:rPr sz="2750">
                <a:latin typeface="Calibri"/>
                <a:cs typeface="Calibri"/>
              </a:rPr>
              <a:t>Global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communications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spc="-20">
                <a:latin typeface="Calibri"/>
                <a:cs typeface="Calibri"/>
              </a:rPr>
              <a:t>like</a:t>
            </a:r>
            <a:endParaRPr sz="2750">
              <a:latin typeface="Calibri"/>
              <a:cs typeface="Calibri"/>
            </a:endParaRPr>
          </a:p>
          <a:p>
            <a:pPr marL="355600">
              <a:lnSpc>
                <a:spcPts val="3250"/>
              </a:lnSpc>
            </a:pPr>
            <a:r>
              <a:rPr sz="2750" i="1">
                <a:latin typeface="Calibri"/>
                <a:cs typeface="Calibri"/>
              </a:rPr>
              <a:t>The</a:t>
            </a:r>
            <a:r>
              <a:rPr sz="2750" i="1" spc="110" dirty="0">
                <a:latin typeface="Calibri"/>
                <a:cs typeface="Calibri"/>
              </a:rPr>
              <a:t> </a:t>
            </a:r>
            <a:r>
              <a:rPr sz="2750" i="1">
                <a:latin typeface="Calibri"/>
                <a:cs typeface="Calibri"/>
              </a:rPr>
              <a:t>Meeting</a:t>
            </a:r>
            <a:r>
              <a:rPr sz="2750" i="1" spc="90" dirty="0">
                <a:latin typeface="Calibri"/>
                <a:cs typeface="Calibri"/>
              </a:rPr>
              <a:t> </a:t>
            </a:r>
            <a:r>
              <a:rPr sz="2750" i="1" spc="-10">
                <a:latin typeface="Calibri"/>
                <a:cs typeface="Calibri"/>
              </a:rPr>
              <a:t>Professional</a:t>
            </a:r>
            <a:r>
              <a:rPr sz="2750" spc="-10">
                <a:latin typeface="Calibri"/>
                <a:cs typeface="Calibri"/>
              </a:rPr>
              <a:t>,</a:t>
            </a:r>
            <a:endParaRPr sz="2750">
              <a:latin typeface="Calibri"/>
              <a:cs typeface="Calibri"/>
            </a:endParaRPr>
          </a:p>
          <a:p>
            <a:pPr marL="355600" marR="747395">
              <a:lnSpc>
                <a:spcPct val="102299"/>
              </a:lnSpc>
            </a:pPr>
            <a:r>
              <a:rPr sz="2750">
                <a:latin typeface="Calibri"/>
                <a:cs typeface="Calibri"/>
              </a:rPr>
              <a:t>industry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research,</a:t>
            </a:r>
            <a:r>
              <a:rPr sz="2750" spc="5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weekly </a:t>
            </a:r>
            <a:r>
              <a:rPr sz="2750">
                <a:latin typeface="Calibri"/>
                <a:cs typeface="Calibri"/>
              </a:rPr>
              <a:t>newsletters,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and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 spc="-20">
                <a:latin typeface="Calibri"/>
                <a:cs typeface="Calibri"/>
              </a:rPr>
              <a:t>more</a:t>
            </a:r>
            <a:endParaRPr sz="2750">
              <a:latin typeface="Calibri"/>
              <a:cs typeface="Calibri"/>
            </a:endParaRPr>
          </a:p>
          <a:p>
            <a:pPr marL="355600" marR="198755" indent="-343535">
              <a:lnSpc>
                <a:spcPts val="3379"/>
              </a:lnSpc>
              <a:spcBef>
                <a:spcPts val="30"/>
              </a:spcBef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Member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Directory</a:t>
            </a:r>
            <a:r>
              <a:rPr sz="2750" spc="13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listing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and </a:t>
            </a:r>
            <a:r>
              <a:rPr sz="2750" spc="-10">
                <a:latin typeface="Calibri"/>
                <a:cs typeface="Calibri"/>
              </a:rPr>
              <a:t>access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64376" y="2462212"/>
            <a:ext cx="4525645" cy="485394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34620" algn="ctr">
              <a:lnSpc>
                <a:spcPct val="100000"/>
              </a:lnSpc>
              <a:spcBef>
                <a:spcPts val="100"/>
              </a:spcBef>
            </a:pPr>
            <a:r>
              <a:rPr sz="3600" b="1" spc="-10">
                <a:latin typeface="Calibri"/>
                <a:cs typeface="Calibri"/>
              </a:rPr>
              <a:t>Preferred</a:t>
            </a:r>
            <a:endParaRPr sz="36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Essential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level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benefits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PLUS:</a:t>
            </a:r>
            <a:endParaRPr sz="2750">
              <a:latin typeface="Calibri"/>
              <a:cs typeface="Calibri"/>
            </a:endParaRPr>
          </a:p>
          <a:p>
            <a:pPr marL="355600" marR="327025" indent="-343535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 b="1">
                <a:latin typeface="Calibri"/>
                <a:cs typeface="Calibri"/>
              </a:rPr>
              <a:t>Local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Chapter</a:t>
            </a:r>
            <a:r>
              <a:rPr sz="2750" b="1" spc="125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affiliation</a:t>
            </a:r>
            <a:r>
              <a:rPr sz="2750" b="1" spc="75" dirty="0">
                <a:latin typeface="Calibri"/>
                <a:cs typeface="Calibri"/>
              </a:rPr>
              <a:t> </a:t>
            </a:r>
            <a:r>
              <a:rPr sz="2750" b="1" spc="-50">
                <a:latin typeface="Calibri"/>
                <a:cs typeface="Calibri"/>
              </a:rPr>
              <a:t>&amp; </a:t>
            </a:r>
            <a:r>
              <a:rPr sz="2750" b="1">
                <a:latin typeface="Calibri"/>
                <a:cs typeface="Calibri"/>
              </a:rPr>
              <a:t>discounted</a:t>
            </a:r>
            <a:r>
              <a:rPr sz="2750" b="1" spc="-40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rate</a:t>
            </a:r>
            <a:r>
              <a:rPr sz="2750" b="1" spc="65" dirty="0">
                <a:latin typeface="Calibri"/>
                <a:cs typeface="Calibri"/>
              </a:rPr>
              <a:t> </a:t>
            </a:r>
            <a:r>
              <a:rPr sz="2750" b="1">
                <a:latin typeface="Calibri"/>
                <a:cs typeface="Calibri"/>
              </a:rPr>
              <a:t>to</a:t>
            </a:r>
            <a:r>
              <a:rPr sz="2750" b="1" spc="50" dirty="0">
                <a:latin typeface="Calibri"/>
                <a:cs typeface="Calibri"/>
              </a:rPr>
              <a:t> </a:t>
            </a:r>
            <a:r>
              <a:rPr sz="2750" b="1" spc="-25">
                <a:latin typeface="Calibri"/>
                <a:cs typeface="Calibri"/>
              </a:rPr>
              <a:t>all</a:t>
            </a:r>
            <a:r>
              <a:rPr lang="en-US" sz="2750" b="1" spc="-25">
                <a:latin typeface="Calibri"/>
                <a:cs typeface="Calibri"/>
              </a:rPr>
              <a:t> MPI and </a:t>
            </a:r>
            <a:r>
              <a:rPr sz="2750" b="1">
                <a:latin typeface="Calibri"/>
                <a:cs typeface="Calibri"/>
              </a:rPr>
              <a:t>Chapter</a:t>
            </a:r>
            <a:r>
              <a:rPr sz="2750" b="1" spc="55" dirty="0">
                <a:latin typeface="Calibri"/>
                <a:cs typeface="Calibri"/>
              </a:rPr>
              <a:t> </a:t>
            </a:r>
            <a:r>
              <a:rPr sz="2750" b="1" spc="-10" dirty="0">
                <a:latin typeface="Calibri"/>
                <a:cs typeface="Calibri"/>
              </a:rPr>
              <a:t>events</a:t>
            </a:r>
            <a:endParaRPr sz="2750" dirty="0">
              <a:latin typeface="Calibri"/>
              <a:cs typeface="Calibri"/>
            </a:endParaRPr>
          </a:p>
          <a:p>
            <a:pPr marL="355600" indent="-342900">
              <a:lnSpc>
                <a:spcPts val="3245"/>
              </a:lnSpc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Opportunity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to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expand</a:t>
            </a:r>
            <a:endParaRPr sz="2750">
              <a:latin typeface="Calibri"/>
              <a:cs typeface="Calibri"/>
            </a:endParaRPr>
          </a:p>
          <a:p>
            <a:pPr marL="355600" marR="133350">
              <a:lnSpc>
                <a:spcPct val="100000"/>
              </a:lnSpc>
              <a:spcBef>
                <a:spcPts val="80"/>
              </a:spcBef>
            </a:pPr>
            <a:r>
              <a:rPr sz="2750">
                <a:latin typeface="Calibri"/>
                <a:cs typeface="Calibri"/>
              </a:rPr>
              <a:t>leadership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skills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through </a:t>
            </a:r>
            <a:r>
              <a:rPr sz="2750">
                <a:latin typeface="Calibri"/>
                <a:cs typeface="Calibri"/>
              </a:rPr>
              <a:t>Committee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or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Board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service</a:t>
            </a:r>
            <a:endParaRPr sz="2750">
              <a:latin typeface="Calibri"/>
              <a:cs typeface="Calibri"/>
            </a:endParaRPr>
          </a:p>
          <a:p>
            <a:pPr marL="355600" marR="568325" indent="-343535">
              <a:lnSpc>
                <a:spcPct val="102400"/>
              </a:lnSpc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Eligibility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for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the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Chapter </a:t>
            </a:r>
            <a:r>
              <a:rPr sz="2750">
                <a:latin typeface="Calibri"/>
                <a:cs typeface="Calibri"/>
              </a:rPr>
              <a:t>Annual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Awards</a:t>
            </a:r>
            <a:r>
              <a:rPr sz="2750" spc="135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at</a:t>
            </a:r>
            <a:r>
              <a:rPr sz="2750" spc="68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annual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recognition</a:t>
            </a:r>
            <a:r>
              <a:rPr sz="2750" spc="114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event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59716" y="2462212"/>
            <a:ext cx="4824730" cy="530510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93345" algn="ctr">
              <a:lnSpc>
                <a:spcPct val="100000"/>
              </a:lnSpc>
              <a:spcBef>
                <a:spcPts val="100"/>
              </a:spcBef>
            </a:pPr>
            <a:r>
              <a:rPr sz="3600" b="1" spc="-10">
                <a:latin typeface="Calibri"/>
                <a:cs typeface="Calibri"/>
              </a:rPr>
              <a:t>Premier</a:t>
            </a:r>
            <a:endParaRPr sz="36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4965" algn="l"/>
              </a:tabLst>
            </a:pPr>
            <a:r>
              <a:rPr sz="2750">
                <a:latin typeface="Calibri"/>
                <a:cs typeface="Calibri"/>
              </a:rPr>
              <a:t>Preferred</a:t>
            </a:r>
            <a:r>
              <a:rPr sz="2750" spc="1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level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benefits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PLUS:</a:t>
            </a:r>
            <a:endParaRPr sz="2750">
              <a:latin typeface="Calibri"/>
              <a:cs typeface="Calibri"/>
            </a:endParaRPr>
          </a:p>
          <a:p>
            <a:pPr marL="355600" marR="503555" indent="-342900">
              <a:lnSpc>
                <a:spcPts val="3379"/>
              </a:lnSpc>
              <a:spcBef>
                <a:spcPts val="50"/>
              </a:spcBef>
              <a:buFont typeface="Arial"/>
              <a:buChar char="•"/>
              <a:tabLst>
                <a:tab pos="355600" algn="l"/>
              </a:tabLst>
            </a:pPr>
            <a:r>
              <a:rPr sz="2750">
                <a:latin typeface="Calibri"/>
                <a:cs typeface="Calibri"/>
              </a:rPr>
              <a:t>VIP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access</a:t>
            </a:r>
            <a:r>
              <a:rPr sz="2750" spc="8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at</a:t>
            </a:r>
            <a:r>
              <a:rPr sz="2750" spc="9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MPI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Signature Events</a:t>
            </a:r>
            <a:endParaRPr sz="2750">
              <a:latin typeface="Calibri"/>
              <a:cs typeface="Calibri"/>
            </a:endParaRPr>
          </a:p>
          <a:p>
            <a:pPr marL="354965" indent="-342265">
              <a:lnSpc>
                <a:spcPts val="3250"/>
              </a:lnSpc>
              <a:buFont typeface="Arial"/>
              <a:buChar char="•"/>
              <a:tabLst>
                <a:tab pos="354965" algn="l"/>
              </a:tabLst>
            </a:pPr>
            <a:r>
              <a:rPr sz="2750">
                <a:latin typeface="Calibri"/>
                <a:cs typeface="Calibri"/>
              </a:rPr>
              <a:t>10%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discount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on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registration</a:t>
            </a:r>
            <a:endParaRPr sz="2750">
              <a:latin typeface="Calibri"/>
              <a:cs typeface="Calibri"/>
            </a:endParaRPr>
          </a:p>
          <a:p>
            <a:pPr marL="355600" marR="473075">
              <a:lnSpc>
                <a:spcPct val="101200"/>
              </a:lnSpc>
              <a:spcBef>
                <a:spcPts val="35"/>
              </a:spcBef>
            </a:pPr>
            <a:r>
              <a:rPr sz="2750" dirty="0">
                <a:latin typeface="Calibri"/>
                <a:cs typeface="Calibri"/>
              </a:rPr>
              <a:t>for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MPI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Global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Signature </a:t>
            </a:r>
            <a:r>
              <a:rPr sz="2750" dirty="0">
                <a:latin typeface="Calibri"/>
                <a:cs typeface="Calibri"/>
              </a:rPr>
              <a:t>Events</a:t>
            </a:r>
            <a:r>
              <a:rPr sz="2750" spc="-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like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World</a:t>
            </a:r>
            <a:r>
              <a:rPr sz="2750" spc="-2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Education </a:t>
            </a:r>
            <a:r>
              <a:rPr sz="2750" dirty="0">
                <a:latin typeface="Calibri"/>
                <a:cs typeface="Calibri"/>
              </a:rPr>
              <a:t>Congress</a:t>
            </a:r>
            <a:r>
              <a:rPr sz="2750" spc="13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(WEC</a:t>
            </a:r>
            <a:r>
              <a:rPr lang="en-US" sz="2750" spc="-10" dirty="0">
                <a:latin typeface="Calibri"/>
                <a:cs typeface="Calibri"/>
              </a:rPr>
              <a:t>), </a:t>
            </a:r>
            <a:r>
              <a:rPr lang="en-US" sz="2750" spc="-10" dirty="0" err="1">
                <a:latin typeface="Calibri"/>
                <a:cs typeface="Calibri"/>
              </a:rPr>
              <a:t>theEVENT</a:t>
            </a:r>
            <a:r>
              <a:rPr lang="en-US" sz="2750" spc="-10" dirty="0">
                <a:latin typeface="Calibri"/>
                <a:cs typeface="Calibri"/>
              </a:rPr>
              <a:t> and EMEC</a:t>
            </a:r>
            <a:endParaRPr sz="2750" dirty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80"/>
              </a:spcBef>
              <a:buFont typeface="Arial"/>
              <a:buChar char="•"/>
              <a:tabLst>
                <a:tab pos="354965" algn="l"/>
              </a:tabLst>
            </a:pPr>
            <a:r>
              <a:rPr sz="2750">
                <a:latin typeface="Calibri"/>
                <a:cs typeface="Calibri"/>
              </a:rPr>
              <a:t>10%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discount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on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MPI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spc="-10">
                <a:latin typeface="Calibri"/>
                <a:cs typeface="Calibri"/>
              </a:rPr>
              <a:t>Academy</a:t>
            </a:r>
            <a:endParaRPr sz="2750">
              <a:latin typeface="Calibri"/>
              <a:cs typeface="Calibri"/>
            </a:endParaRPr>
          </a:p>
          <a:p>
            <a:pPr marL="355600" marR="589280">
              <a:lnSpc>
                <a:spcPct val="102400"/>
              </a:lnSpc>
            </a:pPr>
            <a:r>
              <a:rPr sz="2750">
                <a:latin typeface="Calibri"/>
                <a:cs typeface="Calibri"/>
              </a:rPr>
              <a:t>programs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spc="-20">
                <a:latin typeface="Calibri"/>
                <a:cs typeface="Calibri"/>
              </a:rPr>
              <a:t>(CMP,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>
                <a:latin typeface="Calibri"/>
                <a:cs typeface="Calibri"/>
              </a:rPr>
              <a:t>CMM,</a:t>
            </a:r>
            <a:r>
              <a:rPr sz="2750" spc="20" dirty="0">
                <a:latin typeface="Calibri"/>
                <a:cs typeface="Calibri"/>
              </a:rPr>
              <a:t> </a:t>
            </a:r>
            <a:r>
              <a:rPr sz="2750" spc="-25">
                <a:latin typeface="Calibri"/>
                <a:cs typeface="Calibri"/>
              </a:rPr>
              <a:t>and </a:t>
            </a:r>
            <a:r>
              <a:rPr sz="2750" spc="-10">
                <a:latin typeface="Calibri"/>
                <a:cs typeface="Calibri"/>
              </a:rPr>
              <a:t>more)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579" y="117474"/>
            <a:ext cx="15153640" cy="1236621"/>
          </a:xfrm>
          <a:prstGeom prst="rect">
            <a:avLst/>
          </a:prstGeom>
        </p:spPr>
        <p:txBody>
          <a:bodyPr vert="horz" wrap="square" lIns="0" tIns="394081" rIns="0" bIns="0" rtlCol="0" anchor="t">
            <a:spAutoFit/>
          </a:bodyPr>
          <a:lstStyle/>
          <a:p>
            <a:pPr marL="969010">
              <a:spcBef>
                <a:spcPts val="130"/>
              </a:spcBef>
            </a:pPr>
            <a:r>
              <a:rPr sz="5450"/>
              <a:t>MPI</a:t>
            </a:r>
            <a:r>
              <a:rPr sz="5450" spc="55" dirty="0"/>
              <a:t> </a:t>
            </a:r>
            <a:r>
              <a:rPr sz="5450" spc="-10"/>
              <a:t>MEMBERSHIP</a:t>
            </a:r>
            <a:r>
              <a:rPr lang="it-IT" sz="5450" spc="-10" dirty="0"/>
              <a:t> </a:t>
            </a:r>
            <a:endParaRPr lang="it-IT" sz="5450" dirty="0"/>
          </a:p>
        </p:txBody>
      </p:sp>
      <p:sp>
        <p:nvSpPr>
          <p:cNvPr id="3" name="object 3"/>
          <p:cNvSpPr txBox="1"/>
          <p:nvPr/>
        </p:nvSpPr>
        <p:spPr>
          <a:xfrm>
            <a:off x="326163" y="3982720"/>
            <a:ext cx="8049895" cy="47986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3360" algn="ctr">
              <a:lnSpc>
                <a:spcPct val="100000"/>
              </a:lnSpc>
              <a:spcBef>
                <a:spcPts val="130"/>
              </a:spcBef>
            </a:pPr>
            <a:r>
              <a:rPr sz="4400" b="1">
                <a:latin typeface="Calibri"/>
                <a:cs typeface="Calibri"/>
              </a:rPr>
              <a:t>Affiliate</a:t>
            </a:r>
            <a:r>
              <a:rPr sz="4400" b="1" spc="-235">
                <a:latin typeface="Calibri"/>
                <a:cs typeface="Calibri"/>
              </a:rPr>
              <a:t> </a:t>
            </a:r>
            <a:r>
              <a:rPr sz="4400" b="1" spc="-10">
                <a:latin typeface="Calibri"/>
                <a:cs typeface="Calibri"/>
              </a:rPr>
              <a:t>Membership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>
                <a:latin typeface="Calibri"/>
                <a:cs typeface="Calibri"/>
              </a:rPr>
              <a:t>Opportunity</a:t>
            </a:r>
            <a:r>
              <a:rPr sz="3200" spc="-9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to</a:t>
            </a:r>
            <a:r>
              <a:rPr sz="3200" spc="-11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“affiliate”</a:t>
            </a:r>
            <a:r>
              <a:rPr sz="3200" spc="-13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with</a:t>
            </a:r>
            <a:r>
              <a:rPr sz="3200" spc="-10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other</a:t>
            </a:r>
            <a:r>
              <a:rPr sz="3200" spc="-6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Chapters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>
                <a:latin typeface="Calibri"/>
                <a:cs typeface="Calibri"/>
              </a:rPr>
              <a:t>100%</a:t>
            </a:r>
            <a:r>
              <a:rPr sz="3200" spc="-6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of</a:t>
            </a:r>
            <a:r>
              <a:rPr sz="3200" spc="-8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dues</a:t>
            </a:r>
            <a:r>
              <a:rPr sz="3200" spc="-6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go</a:t>
            </a:r>
            <a:r>
              <a:rPr sz="3200" spc="-6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directly</a:t>
            </a:r>
            <a:r>
              <a:rPr sz="3200" spc="-4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to</a:t>
            </a:r>
            <a:r>
              <a:rPr sz="3200" spc="-6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the</a:t>
            </a:r>
            <a:r>
              <a:rPr sz="3200" spc="-3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home</a:t>
            </a:r>
            <a:r>
              <a:rPr sz="3200" spc="-35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Chapter!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9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>
                <a:latin typeface="Calibri"/>
                <a:cs typeface="Calibri"/>
              </a:rPr>
              <a:t>Chapter</a:t>
            </a:r>
            <a:r>
              <a:rPr sz="3200" spc="-4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sets</a:t>
            </a:r>
            <a:r>
              <a:rPr sz="3200" spc="-95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their</a:t>
            </a:r>
            <a:r>
              <a:rPr sz="3200" spc="-10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own</a:t>
            </a:r>
            <a:r>
              <a:rPr sz="3200" spc="-25">
                <a:latin typeface="Calibri"/>
                <a:cs typeface="Calibri"/>
              </a:rPr>
              <a:t> </a:t>
            </a:r>
            <a:r>
              <a:rPr sz="3200" spc="-20">
                <a:latin typeface="Calibri"/>
                <a:cs typeface="Calibri"/>
              </a:rPr>
              <a:t>rate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30">
                <a:latin typeface="Calibri"/>
                <a:cs typeface="Calibri"/>
              </a:rPr>
              <a:t>Cross-</a:t>
            </a:r>
            <a:r>
              <a:rPr sz="3200">
                <a:latin typeface="Calibri"/>
                <a:cs typeface="Calibri"/>
              </a:rPr>
              <a:t>sell</a:t>
            </a:r>
            <a:r>
              <a:rPr sz="3200" spc="-9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Affiliate</a:t>
            </a:r>
            <a:r>
              <a:rPr sz="3200" spc="-6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Memberships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99156" y="3982720"/>
            <a:ext cx="6814820" cy="5307863"/>
          </a:xfrm>
          <a:prstGeom prst="rect">
            <a:avLst/>
          </a:prstGeom>
        </p:spPr>
        <p:txBody>
          <a:bodyPr vert="horz" wrap="square" lIns="0" tIns="16510" rIns="0" bIns="0" rtlCol="0" anchor="t">
            <a:spAutoFit/>
          </a:bodyPr>
          <a:lstStyle/>
          <a:p>
            <a:pPr marL="1064260" algn="ctr">
              <a:lnSpc>
                <a:spcPct val="100000"/>
              </a:lnSpc>
              <a:spcBef>
                <a:spcPts val="130"/>
              </a:spcBef>
            </a:pPr>
            <a:r>
              <a:rPr sz="4400" b="1">
                <a:latin typeface="Calibri"/>
                <a:cs typeface="Calibri"/>
              </a:rPr>
              <a:t>Business</a:t>
            </a:r>
            <a:r>
              <a:rPr sz="4400" b="1" spc="-150" dirty="0">
                <a:latin typeface="Calibri"/>
                <a:cs typeface="Calibri"/>
              </a:rPr>
              <a:t> </a:t>
            </a:r>
            <a:r>
              <a:rPr sz="4400" b="1" spc="-10">
                <a:latin typeface="Calibri"/>
                <a:cs typeface="Calibri"/>
              </a:rPr>
              <a:t>Membership</a:t>
            </a:r>
            <a:endParaRPr sz="4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4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20">
                <a:latin typeface="Calibri"/>
                <a:cs typeface="Calibri"/>
              </a:rPr>
              <a:t>Organizations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qualify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with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5+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Members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>
                <a:latin typeface="Calibri"/>
                <a:cs typeface="Calibri"/>
              </a:rPr>
              <a:t>Reduced</a:t>
            </a:r>
            <a:r>
              <a:rPr sz="3200" spc="-130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membership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rates</a:t>
            </a:r>
            <a:endParaRPr sz="3200">
              <a:latin typeface="Calibri"/>
              <a:cs typeface="Calibri"/>
            </a:endParaRPr>
          </a:p>
          <a:p>
            <a:pPr marL="331470" indent="-322580">
              <a:lnSpc>
                <a:spcPct val="100000"/>
              </a:lnSpc>
              <a:spcBef>
                <a:spcPts val="389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>
                <a:latin typeface="Calibri"/>
                <a:cs typeface="Calibri"/>
              </a:rPr>
              <a:t>Single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invoicing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for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>
                <a:latin typeface="Calibri"/>
                <a:cs typeface="Calibri"/>
              </a:rPr>
              <a:t>the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organization</a:t>
            </a:r>
            <a:endParaRPr sz="3200">
              <a:latin typeface="Calibri"/>
              <a:cs typeface="Calibri"/>
            </a:endParaRPr>
          </a:p>
          <a:p>
            <a:pPr marL="331470" indent="-322580">
              <a:spcBef>
                <a:spcPts val="3820"/>
              </a:spcBef>
              <a:buSzPct val="96875"/>
              <a:buFont typeface="Wingdings"/>
              <a:buChar char=""/>
              <a:tabLst>
                <a:tab pos="331470" algn="l"/>
              </a:tabLst>
            </a:pPr>
            <a:r>
              <a:rPr sz="3200" spc="-20">
                <a:latin typeface="Calibri"/>
                <a:cs typeface="Calibri"/>
              </a:rPr>
              <a:t>Organizations</a:t>
            </a:r>
            <a:r>
              <a:rPr lang="en-US" sz="3200" spc="-65">
                <a:latin typeface="Calibri"/>
                <a:cs typeface="Calibri"/>
              </a:rPr>
              <a:t> own</a:t>
            </a:r>
            <a:r>
              <a:rPr sz="3200">
                <a:latin typeface="Calibri"/>
                <a:cs typeface="Calibri"/>
              </a:rPr>
              <a:t> the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spc="-10">
                <a:latin typeface="Calibri"/>
                <a:cs typeface="Calibri"/>
              </a:rPr>
              <a:t>membership</a:t>
            </a:r>
            <a:r>
              <a:rPr lang="en-US" sz="3200" spc="-10">
                <a:latin typeface="Calibri"/>
                <a:cs typeface="Calibri"/>
              </a:rPr>
              <a:t>, not the individual member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A01E147-BAE0-8262-F772-10F6FE9502EA}"/>
              </a:ext>
            </a:extLst>
          </p:cNvPr>
          <p:cNvSpPr txBox="1"/>
          <p:nvPr/>
        </p:nvSpPr>
        <p:spPr>
          <a:xfrm>
            <a:off x="1277932" y="2592183"/>
            <a:ext cx="1534885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 sz="3200" dirty="0" err="1"/>
              <a:t>If</a:t>
            </a:r>
            <a:r>
              <a:rPr lang="it-IT" sz="3200" dirty="0"/>
              <a:t> </a:t>
            </a:r>
            <a:r>
              <a:rPr lang="it-IT" sz="3200" dirty="0" err="1"/>
              <a:t>you</a:t>
            </a:r>
            <a:r>
              <a:rPr lang="it-IT" sz="3200" dirty="0"/>
              <a:t> are an MPI </a:t>
            </a:r>
            <a:r>
              <a:rPr lang="it-IT" sz="3200" dirty="0" err="1"/>
              <a:t>member</a:t>
            </a:r>
            <a:r>
              <a:rPr lang="it-IT" sz="3200" dirty="0"/>
              <a:t> </a:t>
            </a:r>
            <a:r>
              <a:rPr lang="it-IT" sz="3200" dirty="0" err="1"/>
              <a:t>Preferred</a:t>
            </a:r>
            <a:r>
              <a:rPr lang="it-IT" sz="3200" dirty="0"/>
              <a:t> or Premier </a:t>
            </a:r>
            <a:r>
              <a:rPr lang="it-IT" sz="3200" dirty="0" err="1"/>
              <a:t>level</a:t>
            </a:r>
            <a:r>
              <a:rPr lang="it-IT" sz="3200" dirty="0"/>
              <a:t>, </a:t>
            </a:r>
            <a:r>
              <a:rPr lang="it-IT" sz="3200" dirty="0" err="1"/>
              <a:t>you</a:t>
            </a:r>
            <a:r>
              <a:rPr lang="it-IT" sz="3200" dirty="0"/>
              <a:t> can </a:t>
            </a:r>
            <a:r>
              <a:rPr lang="it-IT" sz="3200" dirty="0" err="1"/>
              <a:t>add</a:t>
            </a:r>
            <a:r>
              <a:rPr lang="it-IT" sz="3200" dirty="0"/>
              <a:t> </a:t>
            </a:r>
            <a:r>
              <a:rPr lang="it-IT" sz="3200" dirty="0" err="1"/>
              <a:t>these</a:t>
            </a:r>
            <a:r>
              <a:rPr lang="it-IT" sz="3200" dirty="0"/>
              <a:t> </a:t>
            </a:r>
            <a:r>
              <a:rPr lang="it-IT" sz="3200" dirty="0" err="1"/>
              <a:t>two</a:t>
            </a:r>
            <a:r>
              <a:rPr lang="it-IT" sz="3200" dirty="0"/>
              <a:t> options:</a:t>
            </a: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030" y="117474"/>
            <a:ext cx="10144125" cy="16998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65"/>
              </a:spcBef>
            </a:pPr>
            <a:r>
              <a:rPr sz="5450"/>
              <a:t>NEW</a:t>
            </a:r>
            <a:r>
              <a:rPr sz="5450" spc="25"/>
              <a:t> </a:t>
            </a:r>
            <a:r>
              <a:rPr sz="5450"/>
              <a:t>MEMBER</a:t>
            </a:r>
            <a:r>
              <a:rPr sz="5450" spc="114"/>
              <a:t> </a:t>
            </a:r>
            <a:r>
              <a:rPr sz="5450" spc="-10"/>
              <a:t>ENGAGEMENT </a:t>
            </a:r>
            <a:r>
              <a:rPr sz="5450"/>
              <a:t>FROM</a:t>
            </a:r>
            <a:r>
              <a:rPr sz="5450" spc="25"/>
              <a:t> </a:t>
            </a:r>
            <a:r>
              <a:rPr sz="5450"/>
              <a:t>MPI</a:t>
            </a:r>
            <a:r>
              <a:rPr sz="5450" spc="60"/>
              <a:t> </a:t>
            </a:r>
            <a:r>
              <a:rPr sz="5450" spc="-10"/>
              <a:t>GLOBAL</a:t>
            </a:r>
            <a:endParaRPr sz="5450"/>
          </a:p>
        </p:txBody>
      </p:sp>
      <p:sp>
        <p:nvSpPr>
          <p:cNvPr id="3" name="object 3"/>
          <p:cNvSpPr txBox="1"/>
          <p:nvPr/>
        </p:nvSpPr>
        <p:spPr>
          <a:xfrm>
            <a:off x="1259205" y="3320097"/>
            <a:ext cx="15015844" cy="3698961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har char="•"/>
              <a:tabLst>
                <a:tab pos="298450" algn="l"/>
              </a:tabLst>
            </a:pPr>
            <a:r>
              <a:rPr sz="3950">
                <a:latin typeface="Arial"/>
                <a:cs typeface="Arial"/>
              </a:rPr>
              <a:t>Regular</a:t>
            </a:r>
            <a:r>
              <a:rPr sz="3950" spc="7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New</a:t>
            </a:r>
            <a:r>
              <a:rPr sz="3950" spc="4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Member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Orientation</a:t>
            </a:r>
            <a:r>
              <a:rPr sz="3950" spc="95" dirty="0">
                <a:latin typeface="Arial"/>
                <a:cs typeface="Arial"/>
              </a:rPr>
              <a:t> </a:t>
            </a:r>
            <a:r>
              <a:rPr sz="3950" spc="-10">
                <a:latin typeface="Arial"/>
                <a:cs typeface="Arial"/>
              </a:rPr>
              <a:t>webinars</a:t>
            </a:r>
            <a:endParaRPr sz="3950">
              <a:latin typeface="Arial"/>
              <a:cs typeface="Arial"/>
            </a:endParaRPr>
          </a:p>
          <a:p>
            <a:pPr marL="298450" indent="-285750">
              <a:spcBef>
                <a:spcPts val="65"/>
              </a:spcBef>
              <a:buChar char="•"/>
              <a:tabLst>
                <a:tab pos="298450" algn="l"/>
              </a:tabLst>
            </a:pPr>
            <a:endParaRPr lang="en-US" sz="395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65"/>
              </a:spcBef>
              <a:buChar char="•"/>
              <a:tabLst>
                <a:tab pos="298450" algn="l"/>
              </a:tabLst>
            </a:pPr>
            <a:r>
              <a:rPr sz="3950">
                <a:latin typeface="Arial"/>
                <a:cs typeface="Arial"/>
              </a:rPr>
              <a:t>Monthly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calls</a:t>
            </a:r>
            <a:r>
              <a:rPr sz="3950" spc="1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from</a:t>
            </a:r>
            <a:r>
              <a:rPr sz="3950" spc="3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the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Member</a:t>
            </a:r>
            <a:r>
              <a:rPr sz="3950" spc="6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Engagement</a:t>
            </a:r>
            <a:r>
              <a:rPr sz="3950" spc="-15" dirty="0">
                <a:latin typeface="Arial"/>
                <a:cs typeface="Arial"/>
              </a:rPr>
              <a:t> </a:t>
            </a:r>
            <a:r>
              <a:rPr sz="3950" spc="-400">
                <a:latin typeface="Arial"/>
                <a:cs typeface="Arial"/>
              </a:rPr>
              <a:t>T</a:t>
            </a:r>
            <a:r>
              <a:rPr sz="3950" spc="114">
                <a:latin typeface="Arial"/>
                <a:cs typeface="Arial"/>
              </a:rPr>
              <a:t>ea</a:t>
            </a:r>
            <a:r>
              <a:rPr sz="3950" spc="85">
                <a:latin typeface="Arial"/>
                <a:cs typeface="Arial"/>
              </a:rPr>
              <a:t>m</a:t>
            </a:r>
            <a:endParaRPr sz="3950" dirty="0">
              <a:latin typeface="Arial"/>
              <a:cs typeface="Arial"/>
            </a:endParaRPr>
          </a:p>
          <a:p>
            <a:pPr marL="298450" marR="5080" indent="-286385">
              <a:lnSpc>
                <a:spcPts val="4810"/>
              </a:lnSpc>
              <a:spcBef>
                <a:spcPts val="95"/>
              </a:spcBef>
              <a:buChar char="•"/>
              <a:tabLst>
                <a:tab pos="298450" algn="l"/>
              </a:tabLst>
            </a:pPr>
            <a:endParaRPr lang="en-US" sz="3950">
              <a:latin typeface="Arial"/>
              <a:cs typeface="Arial"/>
            </a:endParaRPr>
          </a:p>
          <a:p>
            <a:pPr marL="298450" marR="5080" indent="-286385">
              <a:lnSpc>
                <a:spcPts val="4810"/>
              </a:lnSpc>
              <a:spcBef>
                <a:spcPts val="95"/>
              </a:spcBef>
              <a:buChar char="•"/>
              <a:tabLst>
                <a:tab pos="298450" algn="l"/>
              </a:tabLst>
            </a:pPr>
            <a:r>
              <a:rPr sz="3950">
                <a:latin typeface="Arial"/>
                <a:cs typeface="Arial"/>
              </a:rPr>
              <a:t>Welcome</a:t>
            </a:r>
            <a:r>
              <a:rPr sz="3950" spc="1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emails</a:t>
            </a:r>
            <a:r>
              <a:rPr sz="3950" spc="1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from</a:t>
            </a:r>
            <a:r>
              <a:rPr sz="3950" spc="3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Global</a:t>
            </a:r>
            <a:r>
              <a:rPr sz="3950" spc="6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and</a:t>
            </a:r>
            <a:r>
              <a:rPr sz="3950" spc="9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the</a:t>
            </a:r>
            <a:r>
              <a:rPr sz="3950" spc="8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Member</a:t>
            </a:r>
            <a:r>
              <a:rPr sz="3950" spc="-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Engagement</a:t>
            </a:r>
            <a:r>
              <a:rPr sz="3950" spc="-5" dirty="0">
                <a:latin typeface="Arial"/>
                <a:cs typeface="Arial"/>
              </a:rPr>
              <a:t> </a:t>
            </a:r>
            <a:r>
              <a:rPr sz="3950" spc="-400">
                <a:latin typeface="Arial"/>
                <a:cs typeface="Arial"/>
              </a:rPr>
              <a:t>T</a:t>
            </a:r>
            <a:r>
              <a:rPr sz="3950" spc="114">
                <a:latin typeface="Arial"/>
                <a:cs typeface="Arial"/>
              </a:rPr>
              <a:t>ea</a:t>
            </a:r>
            <a:r>
              <a:rPr sz="3950" spc="85">
                <a:latin typeface="Arial"/>
                <a:cs typeface="Arial"/>
              </a:rPr>
              <a:t>m</a:t>
            </a:r>
            <a:r>
              <a:rPr sz="3950" spc="-2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including details</a:t>
            </a:r>
            <a:r>
              <a:rPr sz="3950" spc="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about</a:t>
            </a:r>
            <a:r>
              <a:rPr sz="3950" spc="6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orientation</a:t>
            </a:r>
            <a:r>
              <a:rPr sz="3950" spc="8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and</a:t>
            </a:r>
            <a:r>
              <a:rPr sz="3950" spc="7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how</a:t>
            </a:r>
            <a:r>
              <a:rPr sz="3950" spc="20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to</a:t>
            </a:r>
            <a:r>
              <a:rPr sz="3950" spc="75" dirty="0">
                <a:latin typeface="Arial"/>
                <a:cs typeface="Arial"/>
              </a:rPr>
              <a:t> </a:t>
            </a:r>
            <a:r>
              <a:rPr sz="3950">
                <a:latin typeface="Arial"/>
                <a:cs typeface="Arial"/>
              </a:rPr>
              <a:t>access</a:t>
            </a:r>
            <a:r>
              <a:rPr sz="3950" spc="5" dirty="0">
                <a:latin typeface="Arial"/>
                <a:cs typeface="Arial"/>
              </a:rPr>
              <a:t> </a:t>
            </a:r>
            <a:r>
              <a:rPr sz="3950" spc="-10">
                <a:latin typeface="Arial"/>
                <a:cs typeface="Arial"/>
              </a:rPr>
              <a:t>benefits</a:t>
            </a:r>
            <a:endParaRPr sz="39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e33d90dc-c7ac-497f-92e2-e3498c137b2f">
      <Terms xmlns="http://schemas.microsoft.com/office/infopath/2007/PartnerControls"/>
    </lcf76f155ced4ddcb4097134ff3c332f>
    <TaxCatchAll xmlns="aad401c1-1c12-4c0d-bc41-33f007f14bcb" xsi:nil="true"/>
    <DateSaved xmlns="e33d90dc-c7ac-497f-92e2-e3498c137b2f">2026-07-02T15:53:11+00:00</DateSaved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D459A3DC5BE46A4BE75D0DA0B31EF" ma:contentTypeVersion="24" ma:contentTypeDescription="Create a new document." ma:contentTypeScope="" ma:versionID="133db86f9b0caef44dc04284276eb015">
  <xsd:schema xmlns:xsd="http://www.w3.org/2001/XMLSchema" xmlns:xs="http://www.w3.org/2001/XMLSchema" xmlns:p="http://schemas.microsoft.com/office/2006/metadata/properties" xmlns:ns1="http://schemas.microsoft.com/sharepoint/v3" xmlns:ns2="e33d90dc-c7ac-497f-92e2-e3498c137b2f" xmlns:ns3="aad401c1-1c12-4c0d-bc41-33f007f14bcb" targetNamespace="http://schemas.microsoft.com/office/2006/metadata/properties" ma:root="true" ma:fieldsID="cc3b082edbd744fdcc83f348b4ac3b79" ns1:_="" ns2:_="" ns3:_="">
    <xsd:import namespace="http://schemas.microsoft.com/sharepoint/v3"/>
    <xsd:import namespace="e33d90dc-c7ac-497f-92e2-e3498c137b2f"/>
    <xsd:import namespace="aad401c1-1c12-4c0d-bc41-33f007f14b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Sav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3d90dc-c7ac-497f-92e2-e3498c137b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839da0d-f77e-4699-8082-78dcea7779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Saved" ma:index="29" nillable="true" ma:displayName="Date Created" ma:default="[today]" ma:description="This is the date the file was initially created and saved to SharePoint. " ma:format="DateOnly" ma:internalName="DateSaved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d401c1-1c12-4c0d-bc41-33f007f14b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41e806f-573c-4121-991f-eb85f2bb5c60}" ma:internalName="TaxCatchAll" ma:showField="CatchAllData" ma:web="aad401c1-1c12-4c0d-bc41-33f007f14b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2D00CF-28C1-48D7-9534-09E3505B5F86}">
  <ds:schemaRefs>
    <ds:schemaRef ds:uri="http://schemas.microsoft.com/office/2006/documentManagement/types"/>
    <ds:schemaRef ds:uri="http://purl.org/dc/terms/"/>
    <ds:schemaRef ds:uri="e33d90dc-c7ac-497f-92e2-e3498c137b2f"/>
    <ds:schemaRef ds:uri="aad401c1-1c12-4c0d-bc41-33f007f14bcb"/>
    <ds:schemaRef ds:uri="http://schemas.microsoft.com/sharepoint/v3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6CF954B-E28D-4A08-BA26-418CD277F7EF}">
  <ds:schemaRefs>
    <ds:schemaRef ds:uri="aad401c1-1c12-4c0d-bc41-33f007f14bcb"/>
    <ds:schemaRef ds:uri="e33d90dc-c7ac-497f-92e2-e3498c137b2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527DCB6-0731-47B4-9616-5CE35671A3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1717</Words>
  <Application>Microsoft Office PowerPoint</Application>
  <PresentationFormat>Custom</PresentationFormat>
  <Paragraphs>223</Paragraphs>
  <Slides>31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MEMBERSHIP HANDBOOK</vt:lpstr>
      <vt:lpstr>MPI Global Membership Team Overview</vt:lpstr>
      <vt:lpstr>MPI GLOBAL MEMBERSHIP TEAM OVERVIEW</vt:lpstr>
      <vt:lpstr>PowerPoint Presentation</vt:lpstr>
      <vt:lpstr>68 Chapters &amp; Clubs</vt:lpstr>
      <vt:lpstr>MPI MEMBERSHIP VALUE PROPOSITION</vt:lpstr>
      <vt:lpstr>MPI MEMBERSHIP LEVELS</vt:lpstr>
      <vt:lpstr>MPI MEMBERSHIP </vt:lpstr>
      <vt:lpstr>NEW MEMBER ENGAGEMENT FROM MPI GLOBAL</vt:lpstr>
      <vt:lpstr>ANNUAL CHAPTER / CLUB MEMBERSHIP PROMOTION</vt:lpstr>
      <vt:lpstr>Chapter Leaders Resource Page (CLRP) Overview</vt:lpstr>
      <vt:lpstr>CHAPTER LEADER RESOURCE PAGE (CLRP)</vt:lpstr>
      <vt:lpstr>CHAPTER LEADER RESOURCE PAGE (CLRP)</vt:lpstr>
      <vt:lpstr>CHAPTER DASHBOARD</vt:lpstr>
      <vt:lpstr>MEMBERSHIP REPORTS</vt:lpstr>
      <vt:lpstr>MEMBERSHIP REPORTS</vt:lpstr>
      <vt:lpstr>MEMBERSHIP REPORTS</vt:lpstr>
      <vt:lpstr>WHAT IS MEMBERSHIP RETENTION?</vt:lpstr>
      <vt:lpstr>HOW CAN CHAPTERS ASSIST WITH RENEWALS?</vt:lpstr>
      <vt:lpstr>BUILD A DYNAMIC CHAPTER MEMBERSHIP TEAM</vt:lpstr>
      <vt:lpstr>CHAPTER MEMBER ENGAGEMENT A PERSONALIZED APPROACH</vt:lpstr>
      <vt:lpstr>MEMBERSHIP RECOGNITION</vt:lpstr>
      <vt:lpstr>MPI Membership Performance Standards</vt:lpstr>
      <vt:lpstr>2026 PERFORMANCE STANDARD &amp; METRIC GOALS</vt:lpstr>
      <vt:lpstr>MEANINGFUL MEMBERSHIP PRACTICES</vt:lpstr>
      <vt:lpstr>ENGAGEMENT BEST PRACTICES</vt:lpstr>
      <vt:lpstr>ENGAGEMENT BEST PRACTICES</vt:lpstr>
      <vt:lpstr>RECRUITMENT BEST PRACTICES</vt:lpstr>
      <vt:lpstr>MEMBERSHIP IS A SHARED RESPONSIBILITY CHAPTER PERFORMANCE STANDARDS</vt:lpstr>
      <vt:lpstr>MPI COMMUNITY FORUM: By Department</vt:lpstr>
      <vt:lpstr>MEMBERSHIP HANDBOOK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MEMBERSHIP HANDBOOK</dc:title>
  <cp:lastModifiedBy>Angela Layton</cp:lastModifiedBy>
  <cp:revision>184</cp:revision>
  <dcterms:created xsi:type="dcterms:W3CDTF">2024-08-26T20:27:43Z</dcterms:created>
  <dcterms:modified xsi:type="dcterms:W3CDTF">2026-07-23T19:15:32Z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2024-08-26T00:00:00Z</vt:filetime>
  </property>
  <property fmtid="{D5CDD505-2E9C-101B-9397-08002B2CF9AE}" pid="3" name="LastSaved">
    <vt:filetime>2024-08-26T00:00:00Z</vt:filetime>
  </property>
  <property fmtid="{D5CDD505-2E9C-101B-9397-08002B2CF9AE}" pid="4" name="ContentTypeId">
    <vt:lpwstr>0x0101006E8D459A3DC5BE46A4BE75D0DA0B31EF</vt:lpwstr>
  </property>
  <property fmtid="{D5CDD505-2E9C-101B-9397-08002B2CF9AE}" pid="5" name="MediaServiceImageTags">
    <vt:lpwstr/>
  </property>
</Properties>
</file>