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82" d="100"/>
          <a:sy n="82" d="100"/>
        </p:scale>
        <p:origin x="664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38840" y="3121088"/>
            <a:ext cx="6428740" cy="56553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0" i="0">
                <a:solidFill>
                  <a:srgbClr val="1F487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9507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2579" y="117474"/>
            <a:ext cx="15153640" cy="1699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6039" y="2508822"/>
            <a:ext cx="9337040" cy="6203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eedback@mpi.org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feedback@mpi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06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/>
              <a:t>MEMBERSHIP</a:t>
            </a:r>
            <a:r>
              <a:rPr spc="-160" dirty="0"/>
              <a:t> </a:t>
            </a:r>
            <a:r>
              <a:rPr spc="-10" dirty="0"/>
              <a:t>HANDBOOK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6076950"/>
            <a:ext cx="13420725" cy="9525"/>
          </a:xfrm>
          <a:custGeom>
            <a:avLst/>
            <a:gdLst/>
            <a:ahLst/>
            <a:cxnLst/>
            <a:rect l="l" t="t" r="r" b="b"/>
            <a:pathLst>
              <a:path w="13420725" h="9525">
                <a:moveTo>
                  <a:pt x="13420725" y="0"/>
                </a:moveTo>
                <a:lnTo>
                  <a:pt x="0" y="0"/>
                </a:lnTo>
                <a:lnTo>
                  <a:pt x="0" y="9525"/>
                </a:lnTo>
                <a:lnTo>
                  <a:pt x="13420725" y="9525"/>
                </a:lnTo>
                <a:lnTo>
                  <a:pt x="13420725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9370" y="3629660"/>
            <a:ext cx="11115040" cy="206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5080">
              <a:lnSpc>
                <a:spcPts val="7430"/>
              </a:lnSpc>
              <a:spcBef>
                <a:spcPts val="1360"/>
              </a:spcBef>
            </a:pP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r>
              <a:rPr sz="72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Chapter</a:t>
            </a:r>
            <a:r>
              <a:rPr sz="72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Leadership</a:t>
            </a:r>
            <a:r>
              <a:rPr sz="72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20" dirty="0">
                <a:solidFill>
                  <a:srgbClr val="000000"/>
                </a:solidFill>
                <a:latin typeface="Calibri"/>
                <a:cs typeface="Calibri"/>
              </a:rPr>
              <a:t>Page </a:t>
            </a: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(CLRP)</a:t>
            </a:r>
            <a:r>
              <a:rPr sz="72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10" dirty="0">
                <a:solidFill>
                  <a:srgbClr val="000000"/>
                </a:solidFill>
                <a:latin typeface="Calibri"/>
                <a:cs typeface="Calibri"/>
              </a:rPr>
              <a:t>Overview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0174" rIns="0" bIns="0" rtlCol="0">
            <a:spAutoFit/>
          </a:bodyPr>
          <a:lstStyle/>
          <a:p>
            <a:pPr marL="105156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CHAPTER</a:t>
            </a:r>
            <a:r>
              <a:rPr sz="4800" spc="-105" dirty="0"/>
              <a:t> </a:t>
            </a:r>
            <a:r>
              <a:rPr sz="4800" dirty="0"/>
              <a:t>LEADER</a:t>
            </a:r>
            <a:r>
              <a:rPr sz="4800" spc="-114" dirty="0"/>
              <a:t> </a:t>
            </a:r>
            <a:r>
              <a:rPr sz="4800" dirty="0"/>
              <a:t>RESOURCE</a:t>
            </a:r>
            <a:r>
              <a:rPr sz="4800" spc="-150" dirty="0"/>
              <a:t> </a:t>
            </a:r>
            <a:r>
              <a:rPr sz="4800" dirty="0"/>
              <a:t>PAGE</a:t>
            </a:r>
            <a:r>
              <a:rPr sz="4800" spc="-65" dirty="0"/>
              <a:t> </a:t>
            </a:r>
            <a:r>
              <a:rPr sz="4800" spc="-10" dirty="0"/>
              <a:t>(CLRP)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46137" y="2745676"/>
            <a:ext cx="7238365" cy="61233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76835">
              <a:lnSpc>
                <a:spcPct val="101400"/>
              </a:lnSpc>
              <a:spcBef>
                <a:spcPts val="60"/>
              </a:spcBef>
            </a:pPr>
            <a:r>
              <a:rPr sz="3950" dirty="0">
                <a:latin typeface="Calibri"/>
                <a:cs typeface="Calibri"/>
              </a:rPr>
              <a:t>The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Chapter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Leader</a:t>
            </a:r>
            <a:r>
              <a:rPr sz="3950" spc="-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Resource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Page </a:t>
            </a:r>
            <a:r>
              <a:rPr sz="3950" dirty="0">
                <a:latin typeface="Calibri"/>
                <a:cs typeface="Calibri"/>
              </a:rPr>
              <a:t>(CLRP)</a:t>
            </a:r>
            <a:r>
              <a:rPr sz="3950" spc="-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is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located</a:t>
            </a:r>
            <a:r>
              <a:rPr sz="3950" spc="1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within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MPI.org </a:t>
            </a:r>
            <a:r>
              <a:rPr sz="3950" dirty="0">
                <a:latin typeface="Calibri"/>
                <a:cs typeface="Calibri"/>
              </a:rPr>
              <a:t>and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is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only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accessible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by</a:t>
            </a:r>
            <a:r>
              <a:rPr sz="3950" spc="3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current </a:t>
            </a:r>
            <a:r>
              <a:rPr sz="3950" dirty="0">
                <a:latin typeface="Calibri"/>
                <a:cs typeface="Calibri"/>
              </a:rPr>
              <a:t>chapter board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members.</a:t>
            </a:r>
            <a:endParaRPr sz="3950">
              <a:latin typeface="Calibri"/>
              <a:cs typeface="Calibri"/>
            </a:endParaRPr>
          </a:p>
          <a:p>
            <a:pPr marL="12700" marR="5080">
              <a:lnSpc>
                <a:spcPct val="101400"/>
              </a:lnSpc>
              <a:spcBef>
                <a:spcPts val="4805"/>
              </a:spcBef>
            </a:pPr>
            <a:r>
              <a:rPr sz="3950" dirty="0">
                <a:latin typeface="Calibri"/>
                <a:cs typeface="Calibri"/>
              </a:rPr>
              <a:t>Here</a:t>
            </a:r>
            <a:r>
              <a:rPr sz="3950" spc="-4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</a:t>
            </a:r>
            <a:r>
              <a:rPr sz="3950" spc="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will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find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resources, </a:t>
            </a:r>
            <a:r>
              <a:rPr sz="3950" dirty="0">
                <a:latin typeface="Calibri"/>
                <a:cs typeface="Calibri"/>
              </a:rPr>
              <a:t>requirements,</a:t>
            </a:r>
            <a:r>
              <a:rPr sz="3950" spc="-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and</a:t>
            </a:r>
            <a:r>
              <a:rPr sz="3950" spc="-2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templates</a:t>
            </a:r>
            <a:r>
              <a:rPr sz="3950" spc="-15" dirty="0">
                <a:latin typeface="Calibri"/>
                <a:cs typeface="Calibri"/>
              </a:rPr>
              <a:t> </a:t>
            </a:r>
            <a:r>
              <a:rPr sz="3950" spc="-25" dirty="0">
                <a:latin typeface="Calibri"/>
                <a:cs typeface="Calibri"/>
              </a:rPr>
              <a:t>for </a:t>
            </a:r>
            <a:r>
              <a:rPr sz="3950" dirty="0">
                <a:latin typeface="Calibri"/>
                <a:cs typeface="Calibri"/>
              </a:rPr>
              <a:t>the</a:t>
            </a:r>
            <a:r>
              <a:rPr sz="3950" spc="-3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various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roles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within</a:t>
            </a:r>
            <a:r>
              <a:rPr sz="3950" spc="2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your</a:t>
            </a:r>
            <a:r>
              <a:rPr sz="3950" spc="-20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board </a:t>
            </a:r>
            <a:r>
              <a:rPr sz="3950" dirty="0">
                <a:latin typeface="Calibri"/>
                <a:cs typeface="Calibri"/>
              </a:rPr>
              <a:t>as</a:t>
            </a:r>
            <a:r>
              <a:rPr sz="3950" spc="-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well</a:t>
            </a:r>
            <a:r>
              <a:rPr sz="3950" spc="1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as</a:t>
            </a:r>
            <a:r>
              <a:rPr sz="3950" spc="40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important</a:t>
            </a:r>
            <a:r>
              <a:rPr sz="3950" spc="35" dirty="0">
                <a:latin typeface="Calibri"/>
                <a:cs typeface="Calibri"/>
              </a:rPr>
              <a:t> </a:t>
            </a:r>
            <a:r>
              <a:rPr sz="3950" dirty="0">
                <a:latin typeface="Calibri"/>
                <a:cs typeface="Calibri"/>
              </a:rPr>
              <a:t>updates</a:t>
            </a:r>
            <a:r>
              <a:rPr sz="3950" spc="-35" dirty="0">
                <a:latin typeface="Calibri"/>
                <a:cs typeface="Calibri"/>
              </a:rPr>
              <a:t> </a:t>
            </a:r>
            <a:r>
              <a:rPr sz="3950" spc="-20" dirty="0">
                <a:latin typeface="Calibri"/>
                <a:cs typeface="Calibri"/>
              </a:rPr>
              <a:t>from </a:t>
            </a:r>
            <a:r>
              <a:rPr sz="3950" dirty="0">
                <a:latin typeface="Calibri"/>
                <a:cs typeface="Calibri"/>
              </a:rPr>
              <a:t>MPI</a:t>
            </a:r>
            <a:r>
              <a:rPr sz="3950" spc="55" dirty="0">
                <a:latin typeface="Calibri"/>
                <a:cs typeface="Calibri"/>
              </a:rPr>
              <a:t> </a:t>
            </a:r>
            <a:r>
              <a:rPr sz="3950" spc="-10" dirty="0">
                <a:latin typeface="Calibri"/>
                <a:cs typeface="Calibri"/>
              </a:rPr>
              <a:t>Global.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29675" y="3343275"/>
            <a:ext cx="8905875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5790" rIns="0" bIns="0" rtlCol="0">
            <a:spAutoFit/>
          </a:bodyPr>
          <a:lstStyle/>
          <a:p>
            <a:pPr marL="1113155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CHAPTER</a:t>
            </a:r>
            <a:r>
              <a:rPr sz="4800" spc="-25" dirty="0"/>
              <a:t> </a:t>
            </a:r>
            <a:r>
              <a:rPr sz="4800" dirty="0"/>
              <a:t>LEADER</a:t>
            </a:r>
            <a:r>
              <a:rPr sz="4800" spc="70" dirty="0"/>
              <a:t> </a:t>
            </a:r>
            <a:r>
              <a:rPr sz="4800" dirty="0"/>
              <a:t>RESOURCE</a:t>
            </a:r>
            <a:r>
              <a:rPr sz="4800" spc="-45" dirty="0"/>
              <a:t> </a:t>
            </a:r>
            <a:r>
              <a:rPr sz="4800" dirty="0"/>
              <a:t>PAGE</a:t>
            </a:r>
            <a:r>
              <a:rPr sz="4800" spc="-45" dirty="0"/>
              <a:t> </a:t>
            </a:r>
            <a:r>
              <a:rPr sz="4800" spc="-10" dirty="0"/>
              <a:t>(CLRP)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672782" y="2753910"/>
            <a:ext cx="9297670" cy="687197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627380" indent="-614680">
              <a:lnSpc>
                <a:spcPct val="100000"/>
              </a:lnSpc>
              <a:spcBef>
                <a:spcPts val="1789"/>
              </a:spcBef>
              <a:buChar char="•"/>
              <a:tabLst>
                <a:tab pos="627380" algn="l"/>
              </a:tabLst>
            </a:pPr>
            <a:r>
              <a:rPr sz="3600" dirty="0">
                <a:latin typeface="Arial"/>
                <a:cs typeface="Arial"/>
              </a:rPr>
              <a:t>Go</a:t>
            </a:r>
            <a:r>
              <a:rPr sz="3600" spc="-1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mpi.org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log</a:t>
            </a:r>
            <a:r>
              <a:rPr sz="3600" spc="4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in.</a:t>
            </a:r>
            <a:endParaRPr sz="3600">
              <a:latin typeface="Arial"/>
              <a:cs typeface="Arial"/>
            </a:endParaRPr>
          </a:p>
          <a:p>
            <a:pPr marL="627380" marR="1398270" indent="-615315">
              <a:lnSpc>
                <a:spcPts val="4280"/>
              </a:lnSpc>
              <a:spcBef>
                <a:spcPts val="1865"/>
              </a:spcBef>
              <a:buChar char="•"/>
              <a:tabLst>
                <a:tab pos="627380" algn="l"/>
              </a:tabLst>
            </a:pPr>
            <a:r>
              <a:rPr sz="3600" dirty="0">
                <a:latin typeface="Arial"/>
                <a:cs typeface="Arial"/>
              </a:rPr>
              <a:t>Click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your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name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1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top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right,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and </a:t>
            </a:r>
            <a:r>
              <a:rPr sz="3600" dirty="0">
                <a:latin typeface="Arial"/>
                <a:cs typeface="Arial"/>
              </a:rPr>
              <a:t>select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“Chapter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Leader</a:t>
            </a:r>
            <a:r>
              <a:rPr sz="3600" spc="1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Resources”</a:t>
            </a:r>
            <a:endParaRPr sz="3600">
              <a:latin typeface="Arial"/>
              <a:cs typeface="Arial"/>
            </a:endParaRPr>
          </a:p>
          <a:p>
            <a:pPr marL="627380" marR="5080" indent="-615315">
              <a:lnSpc>
                <a:spcPct val="98500"/>
              </a:lnSpc>
              <a:spcBef>
                <a:spcPts val="1310"/>
              </a:spcBef>
              <a:buChar char="•"/>
              <a:tabLst>
                <a:tab pos="627380" algn="l"/>
              </a:tabLst>
            </a:pPr>
            <a:r>
              <a:rPr sz="3600" dirty="0">
                <a:latin typeface="Arial"/>
                <a:cs typeface="Arial"/>
              </a:rPr>
              <a:t>Buttons</a:t>
            </a:r>
            <a:r>
              <a:rPr sz="3600" spc="-1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run</a:t>
            </a:r>
            <a:r>
              <a:rPr sz="3600" spc="-2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Membership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Chapter </a:t>
            </a:r>
            <a:r>
              <a:rPr sz="3600" dirty="0">
                <a:latin typeface="Arial"/>
                <a:cs typeface="Arial"/>
              </a:rPr>
              <a:t>Metrics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(Dashboard)</a:t>
            </a:r>
            <a:r>
              <a:rPr sz="3600" spc="19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Reports</a:t>
            </a:r>
            <a:r>
              <a:rPr sz="3600" spc="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</a:t>
            </a:r>
            <a:r>
              <a:rPr sz="3600" spc="-13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at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the</a:t>
            </a:r>
            <a:r>
              <a:rPr sz="3600" spc="-204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top </a:t>
            </a:r>
            <a:r>
              <a:rPr sz="3600" i="1" dirty="0">
                <a:latin typeface="Arial"/>
                <a:cs typeface="Arial"/>
              </a:rPr>
              <a:t>(only</a:t>
            </a:r>
            <a:r>
              <a:rPr sz="3600" i="1" spc="-7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let</a:t>
            </a:r>
            <a:r>
              <a:rPr sz="3600" i="1" spc="-90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your</a:t>
            </a:r>
            <a:r>
              <a:rPr sz="3600" i="1" spc="-24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Administrator</a:t>
            </a:r>
            <a:r>
              <a:rPr sz="3600" i="1" spc="-150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or</a:t>
            </a:r>
            <a:r>
              <a:rPr sz="3600" i="1" spc="-70" dirty="0">
                <a:latin typeface="Arial"/>
                <a:cs typeface="Arial"/>
              </a:rPr>
              <a:t> </a:t>
            </a:r>
            <a:r>
              <a:rPr sz="3600" i="1" spc="-25" dirty="0">
                <a:latin typeface="Arial"/>
                <a:cs typeface="Arial"/>
              </a:rPr>
              <a:t>one </a:t>
            </a:r>
            <a:r>
              <a:rPr sz="3600" i="1" dirty="0">
                <a:latin typeface="Arial"/>
                <a:cs typeface="Arial"/>
              </a:rPr>
              <a:t>designated</a:t>
            </a:r>
            <a:r>
              <a:rPr sz="3600" i="1" spc="-4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leader</a:t>
            </a:r>
            <a:r>
              <a:rPr sz="3600" i="1" spc="-75" dirty="0">
                <a:latin typeface="Arial"/>
                <a:cs typeface="Arial"/>
              </a:rPr>
              <a:t> </a:t>
            </a:r>
            <a:r>
              <a:rPr sz="3600" i="1" dirty="0">
                <a:latin typeface="Arial"/>
                <a:cs typeface="Arial"/>
              </a:rPr>
              <a:t>enter</a:t>
            </a:r>
            <a:r>
              <a:rPr sz="3600" i="1" spc="-190" dirty="0">
                <a:latin typeface="Arial"/>
                <a:cs typeface="Arial"/>
              </a:rPr>
              <a:t> </a:t>
            </a:r>
            <a:r>
              <a:rPr sz="3600" i="1" spc="-10" dirty="0">
                <a:latin typeface="Arial"/>
                <a:cs typeface="Arial"/>
              </a:rPr>
              <a:t>dashboard</a:t>
            </a:r>
            <a:endParaRPr sz="3600">
              <a:latin typeface="Arial"/>
              <a:cs typeface="Arial"/>
            </a:endParaRPr>
          </a:p>
          <a:p>
            <a:pPr marL="627380">
              <a:lnSpc>
                <a:spcPct val="100000"/>
              </a:lnSpc>
              <a:spcBef>
                <a:spcPts val="35"/>
              </a:spcBef>
            </a:pPr>
            <a:r>
              <a:rPr sz="3600" i="1" spc="-10" dirty="0">
                <a:latin typeface="Arial"/>
                <a:cs typeface="Arial"/>
              </a:rPr>
              <a:t>data)</a:t>
            </a:r>
            <a:endParaRPr sz="3600">
              <a:latin typeface="Arial"/>
              <a:cs typeface="Arial"/>
            </a:endParaRPr>
          </a:p>
          <a:p>
            <a:pPr marL="627380" marR="755015" indent="-615315" algn="just">
              <a:lnSpc>
                <a:spcPct val="100800"/>
              </a:lnSpc>
              <a:spcBef>
                <a:spcPts val="1725"/>
              </a:spcBef>
              <a:buChar char="•"/>
              <a:tabLst>
                <a:tab pos="627380" algn="l"/>
              </a:tabLst>
            </a:pPr>
            <a:r>
              <a:rPr sz="3600" spc="-50" dirty="0">
                <a:latin typeface="Arial"/>
                <a:cs typeface="Arial"/>
              </a:rPr>
              <a:t>Role-</a:t>
            </a:r>
            <a:r>
              <a:rPr sz="3600" dirty="0">
                <a:latin typeface="Arial"/>
                <a:cs typeface="Arial"/>
              </a:rPr>
              <a:t>Specific</a:t>
            </a:r>
            <a:r>
              <a:rPr sz="3600" spc="10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content</a:t>
            </a:r>
            <a:r>
              <a:rPr sz="3600" spc="-1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areas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below. </a:t>
            </a:r>
            <a:r>
              <a:rPr sz="3600" dirty="0">
                <a:latin typeface="Arial"/>
                <a:cs typeface="Arial"/>
              </a:rPr>
              <a:t>Select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library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and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download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what</a:t>
            </a:r>
            <a:r>
              <a:rPr sz="3600" spc="-165" dirty="0">
                <a:latin typeface="Arial"/>
                <a:cs typeface="Arial"/>
              </a:rPr>
              <a:t> </a:t>
            </a:r>
            <a:r>
              <a:rPr sz="3600" spc="-25" dirty="0">
                <a:latin typeface="Arial"/>
                <a:cs typeface="Arial"/>
              </a:rPr>
              <a:t>you </a:t>
            </a:r>
            <a:r>
              <a:rPr sz="3600" spc="-10" dirty="0">
                <a:latin typeface="Arial"/>
                <a:cs typeface="Arial"/>
              </a:rPr>
              <a:t>need.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191813" y="2019236"/>
            <a:ext cx="7143750" cy="7687309"/>
            <a:chOff x="10191813" y="2019236"/>
            <a:chExt cx="7143750" cy="76873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4725" y="4038600"/>
              <a:ext cx="6181725" cy="564832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130026" y="4033837"/>
              <a:ext cx="6200775" cy="5667375"/>
            </a:xfrm>
            <a:custGeom>
              <a:avLst/>
              <a:gdLst/>
              <a:ahLst/>
              <a:cxnLst/>
              <a:rect l="l" t="t" r="r" b="b"/>
              <a:pathLst>
                <a:path w="6200775" h="5667375">
                  <a:moveTo>
                    <a:pt x="0" y="5667375"/>
                  </a:moveTo>
                  <a:lnTo>
                    <a:pt x="6200775" y="5667375"/>
                  </a:lnTo>
                  <a:lnTo>
                    <a:pt x="6200775" y="0"/>
                  </a:lnTo>
                  <a:lnTo>
                    <a:pt x="0" y="0"/>
                  </a:lnTo>
                  <a:lnTo>
                    <a:pt x="0" y="566737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1275" y="2028824"/>
              <a:ext cx="3152775" cy="25527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196576" y="2023998"/>
              <a:ext cx="3190875" cy="2562225"/>
            </a:xfrm>
            <a:custGeom>
              <a:avLst/>
              <a:gdLst/>
              <a:ahLst/>
              <a:cxnLst/>
              <a:rect l="l" t="t" r="r" b="b"/>
              <a:pathLst>
                <a:path w="3190875" h="2562225">
                  <a:moveTo>
                    <a:pt x="0" y="2562225"/>
                  </a:moveTo>
                  <a:lnTo>
                    <a:pt x="3190875" y="2562225"/>
                  </a:lnTo>
                  <a:lnTo>
                    <a:pt x="3190875" y="0"/>
                  </a:lnTo>
                  <a:lnTo>
                    <a:pt x="0" y="0"/>
                  </a:lnTo>
                  <a:lnTo>
                    <a:pt x="0" y="2562225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82326" y="3109975"/>
              <a:ext cx="2305050" cy="600075"/>
            </a:xfrm>
            <a:custGeom>
              <a:avLst/>
              <a:gdLst/>
              <a:ahLst/>
              <a:cxnLst/>
              <a:rect l="l" t="t" r="r" b="b"/>
              <a:pathLst>
                <a:path w="2305050" h="600075">
                  <a:moveTo>
                    <a:pt x="0" y="299974"/>
                  </a:moveTo>
                  <a:lnTo>
                    <a:pt x="20700" y="242950"/>
                  </a:lnTo>
                  <a:lnTo>
                    <a:pt x="80518" y="189483"/>
                  </a:lnTo>
                  <a:lnTo>
                    <a:pt x="175387" y="140716"/>
                  </a:lnTo>
                  <a:lnTo>
                    <a:pt x="234823" y="118364"/>
                  </a:lnTo>
                  <a:lnTo>
                    <a:pt x="301498" y="97535"/>
                  </a:lnTo>
                  <a:lnTo>
                    <a:pt x="375157" y="78358"/>
                  </a:lnTo>
                  <a:lnTo>
                    <a:pt x="455041" y="61087"/>
                  </a:lnTo>
                  <a:lnTo>
                    <a:pt x="540893" y="45593"/>
                  </a:lnTo>
                  <a:lnTo>
                    <a:pt x="632078" y="32130"/>
                  </a:lnTo>
                  <a:lnTo>
                    <a:pt x="728218" y="20827"/>
                  </a:lnTo>
                  <a:lnTo>
                    <a:pt x="828801" y="11938"/>
                  </a:lnTo>
                  <a:lnTo>
                    <a:pt x="933323" y="5333"/>
                  </a:lnTo>
                  <a:lnTo>
                    <a:pt x="1041400" y="1270"/>
                  </a:lnTo>
                  <a:lnTo>
                    <a:pt x="1152398" y="0"/>
                  </a:lnTo>
                  <a:lnTo>
                    <a:pt x="1263396" y="1270"/>
                  </a:lnTo>
                  <a:lnTo>
                    <a:pt x="1371346" y="5333"/>
                  </a:lnTo>
                  <a:lnTo>
                    <a:pt x="1475867" y="11938"/>
                  </a:lnTo>
                  <a:lnTo>
                    <a:pt x="1576451" y="20827"/>
                  </a:lnTo>
                  <a:lnTo>
                    <a:pt x="1672590" y="32130"/>
                  </a:lnTo>
                  <a:lnTo>
                    <a:pt x="1763902" y="45593"/>
                  </a:lnTo>
                  <a:lnTo>
                    <a:pt x="1849754" y="61087"/>
                  </a:lnTo>
                  <a:lnTo>
                    <a:pt x="1929765" y="78358"/>
                  </a:lnTo>
                  <a:lnTo>
                    <a:pt x="2003298" y="97535"/>
                  </a:lnTo>
                  <a:lnTo>
                    <a:pt x="2070100" y="118364"/>
                  </a:lnTo>
                  <a:lnTo>
                    <a:pt x="2129535" y="140716"/>
                  </a:lnTo>
                  <a:lnTo>
                    <a:pt x="2224404" y="189483"/>
                  </a:lnTo>
                  <a:lnTo>
                    <a:pt x="2284222" y="242950"/>
                  </a:lnTo>
                  <a:lnTo>
                    <a:pt x="2305050" y="299974"/>
                  </a:lnTo>
                  <a:lnTo>
                    <a:pt x="2299716" y="328802"/>
                  </a:lnTo>
                  <a:lnTo>
                    <a:pt x="2258949" y="384175"/>
                  </a:lnTo>
                  <a:lnTo>
                    <a:pt x="2181098" y="435355"/>
                  </a:lnTo>
                  <a:lnTo>
                    <a:pt x="2070100" y="481456"/>
                  </a:lnTo>
                  <a:lnTo>
                    <a:pt x="2003298" y="502284"/>
                  </a:lnTo>
                  <a:lnTo>
                    <a:pt x="1929765" y="521462"/>
                  </a:lnTo>
                  <a:lnTo>
                    <a:pt x="1849754" y="538860"/>
                  </a:lnTo>
                  <a:lnTo>
                    <a:pt x="1763902" y="554354"/>
                  </a:lnTo>
                  <a:lnTo>
                    <a:pt x="1672590" y="567817"/>
                  </a:lnTo>
                  <a:lnTo>
                    <a:pt x="1576451" y="578993"/>
                  </a:lnTo>
                  <a:lnTo>
                    <a:pt x="1475867" y="588009"/>
                  </a:lnTo>
                  <a:lnTo>
                    <a:pt x="1371346" y="594614"/>
                  </a:lnTo>
                  <a:lnTo>
                    <a:pt x="1263396" y="598677"/>
                  </a:lnTo>
                  <a:lnTo>
                    <a:pt x="1152398" y="599948"/>
                  </a:lnTo>
                  <a:lnTo>
                    <a:pt x="1041400" y="598677"/>
                  </a:lnTo>
                  <a:lnTo>
                    <a:pt x="933323" y="594614"/>
                  </a:lnTo>
                  <a:lnTo>
                    <a:pt x="828801" y="588009"/>
                  </a:lnTo>
                  <a:lnTo>
                    <a:pt x="728218" y="578993"/>
                  </a:lnTo>
                  <a:lnTo>
                    <a:pt x="632078" y="567817"/>
                  </a:lnTo>
                  <a:lnTo>
                    <a:pt x="540893" y="554354"/>
                  </a:lnTo>
                  <a:lnTo>
                    <a:pt x="455041" y="538860"/>
                  </a:lnTo>
                  <a:lnTo>
                    <a:pt x="375157" y="521462"/>
                  </a:lnTo>
                  <a:lnTo>
                    <a:pt x="301498" y="502284"/>
                  </a:lnTo>
                  <a:lnTo>
                    <a:pt x="234823" y="481456"/>
                  </a:lnTo>
                  <a:lnTo>
                    <a:pt x="175387" y="459104"/>
                  </a:lnTo>
                  <a:lnTo>
                    <a:pt x="80518" y="410337"/>
                  </a:lnTo>
                  <a:lnTo>
                    <a:pt x="20700" y="356997"/>
                  </a:lnTo>
                  <a:lnTo>
                    <a:pt x="0" y="299974"/>
                  </a:lnTo>
                  <a:close/>
                </a:path>
              </a:pathLst>
            </a:custGeom>
            <a:ln w="25400">
              <a:solidFill>
                <a:srgbClr val="4F81B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630275" y="2295524"/>
              <a:ext cx="2905125" cy="16573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1549" y="609981"/>
            <a:ext cx="796099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CHAPTER</a:t>
            </a:r>
            <a:r>
              <a:rPr sz="5400" spc="-114" dirty="0"/>
              <a:t> </a:t>
            </a:r>
            <a:r>
              <a:rPr sz="5400" spc="-10" dirty="0"/>
              <a:t>DASHBOARD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314325" y="2239898"/>
            <a:ext cx="16983075" cy="7342505"/>
            <a:chOff x="314325" y="2239898"/>
            <a:chExt cx="16983075" cy="7342505"/>
          </a:xfrm>
        </p:grpSpPr>
        <p:sp>
          <p:nvSpPr>
            <p:cNvPr id="4" name="object 4"/>
            <p:cNvSpPr/>
            <p:nvPr/>
          </p:nvSpPr>
          <p:spPr>
            <a:xfrm>
              <a:off x="11025251" y="2252598"/>
              <a:ext cx="1876425" cy="285750"/>
            </a:xfrm>
            <a:custGeom>
              <a:avLst/>
              <a:gdLst/>
              <a:ahLst/>
              <a:cxnLst/>
              <a:rect l="l" t="t" r="r" b="b"/>
              <a:pathLst>
                <a:path w="1876425" h="285750">
                  <a:moveTo>
                    <a:pt x="0" y="285750"/>
                  </a:moveTo>
                  <a:lnTo>
                    <a:pt x="1876425" y="285750"/>
                  </a:lnTo>
                  <a:lnTo>
                    <a:pt x="18764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5" y="2247899"/>
              <a:ext cx="11868150" cy="4962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76625" y="6705600"/>
              <a:ext cx="1200150" cy="1990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90925" y="6772275"/>
              <a:ext cx="981075" cy="18097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95751" y="6776973"/>
              <a:ext cx="981075" cy="1809750"/>
            </a:xfrm>
            <a:custGeom>
              <a:avLst/>
              <a:gdLst/>
              <a:ahLst/>
              <a:cxnLst/>
              <a:rect l="l" t="t" r="r" b="b"/>
              <a:pathLst>
                <a:path w="981075" h="1809750">
                  <a:moveTo>
                    <a:pt x="245110" y="1809750"/>
                  </a:moveTo>
                  <a:lnTo>
                    <a:pt x="245110" y="477393"/>
                  </a:lnTo>
                  <a:lnTo>
                    <a:pt x="0" y="477393"/>
                  </a:lnTo>
                  <a:lnTo>
                    <a:pt x="490347" y="0"/>
                  </a:lnTo>
                  <a:lnTo>
                    <a:pt x="981075" y="477393"/>
                  </a:lnTo>
                  <a:lnTo>
                    <a:pt x="735584" y="477393"/>
                  </a:lnTo>
                  <a:lnTo>
                    <a:pt x="735584" y="1809750"/>
                  </a:lnTo>
                  <a:lnTo>
                    <a:pt x="245110" y="1809750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001250" y="4533900"/>
              <a:ext cx="7296150" cy="504825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647928" y="6481762"/>
              <a:ext cx="927100" cy="186055"/>
            </a:xfrm>
            <a:custGeom>
              <a:avLst/>
              <a:gdLst/>
              <a:ahLst/>
              <a:cxnLst/>
              <a:rect l="l" t="t" r="r" b="b"/>
              <a:pathLst>
                <a:path w="927100" h="186054">
                  <a:moveTo>
                    <a:pt x="926642" y="0"/>
                  </a:moveTo>
                  <a:lnTo>
                    <a:pt x="0" y="0"/>
                  </a:lnTo>
                  <a:lnTo>
                    <a:pt x="0" y="185737"/>
                  </a:lnTo>
                  <a:lnTo>
                    <a:pt x="926642" y="185737"/>
                  </a:lnTo>
                  <a:lnTo>
                    <a:pt x="9266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43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MEMBERSHIP</a:t>
            </a:r>
            <a:r>
              <a:rPr sz="5400" spc="-280" dirty="0"/>
              <a:t> </a:t>
            </a:r>
            <a:r>
              <a:rPr sz="5400" spc="-10" dirty="0"/>
              <a:t>REPORTS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333375" y="2239898"/>
            <a:ext cx="17469485" cy="6704330"/>
            <a:chOff x="333375" y="2239898"/>
            <a:chExt cx="17469485" cy="6704330"/>
          </a:xfrm>
        </p:grpSpPr>
        <p:sp>
          <p:nvSpPr>
            <p:cNvPr id="4" name="object 4"/>
            <p:cNvSpPr/>
            <p:nvPr/>
          </p:nvSpPr>
          <p:spPr>
            <a:xfrm>
              <a:off x="11025251" y="2252598"/>
              <a:ext cx="1876425" cy="285750"/>
            </a:xfrm>
            <a:custGeom>
              <a:avLst/>
              <a:gdLst/>
              <a:ahLst/>
              <a:cxnLst/>
              <a:rect l="l" t="t" r="r" b="b"/>
              <a:pathLst>
                <a:path w="1876425" h="285750">
                  <a:moveTo>
                    <a:pt x="0" y="285750"/>
                  </a:moveTo>
                  <a:lnTo>
                    <a:pt x="1876425" y="285750"/>
                  </a:lnTo>
                  <a:lnTo>
                    <a:pt x="18764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375" y="2400299"/>
              <a:ext cx="14754225" cy="50863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72450" y="6553200"/>
              <a:ext cx="1076325" cy="16097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7225" y="6619875"/>
              <a:ext cx="876300" cy="142875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82051" y="6624573"/>
              <a:ext cx="876300" cy="1428750"/>
            </a:xfrm>
            <a:custGeom>
              <a:avLst/>
              <a:gdLst/>
              <a:ahLst/>
              <a:cxnLst/>
              <a:rect l="l" t="t" r="r" b="b"/>
              <a:pathLst>
                <a:path w="876300" h="1428750">
                  <a:moveTo>
                    <a:pt x="876300" y="435737"/>
                  </a:moveTo>
                  <a:lnTo>
                    <a:pt x="657098" y="435737"/>
                  </a:lnTo>
                  <a:lnTo>
                    <a:pt x="657098" y="1428750"/>
                  </a:lnTo>
                  <a:lnTo>
                    <a:pt x="218821" y="1428750"/>
                  </a:lnTo>
                  <a:lnTo>
                    <a:pt x="218821" y="435737"/>
                  </a:lnTo>
                  <a:lnTo>
                    <a:pt x="0" y="435737"/>
                  </a:lnTo>
                  <a:lnTo>
                    <a:pt x="438023" y="0"/>
                  </a:lnTo>
                  <a:lnTo>
                    <a:pt x="876300" y="435737"/>
                  </a:lnTo>
                  <a:close/>
                </a:path>
              </a:pathLst>
            </a:custGeom>
            <a:ln w="9525">
              <a:solidFill>
                <a:srgbClr val="487CB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91750" y="5867400"/>
              <a:ext cx="7600950" cy="305752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0187051" y="5872226"/>
              <a:ext cx="7610475" cy="3067050"/>
            </a:xfrm>
            <a:custGeom>
              <a:avLst/>
              <a:gdLst/>
              <a:ahLst/>
              <a:cxnLst/>
              <a:rect l="l" t="t" r="r" b="b"/>
              <a:pathLst>
                <a:path w="7610475" h="3067050">
                  <a:moveTo>
                    <a:pt x="0" y="3067050"/>
                  </a:moveTo>
                  <a:lnTo>
                    <a:pt x="7610475" y="3067050"/>
                  </a:lnTo>
                  <a:lnTo>
                    <a:pt x="7610475" y="0"/>
                  </a:lnTo>
                  <a:lnTo>
                    <a:pt x="0" y="0"/>
                  </a:lnTo>
                  <a:lnTo>
                    <a:pt x="0" y="30670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43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MEMBERSHIP</a:t>
            </a:r>
            <a:r>
              <a:rPr sz="5400" spc="-280" dirty="0"/>
              <a:t> </a:t>
            </a:r>
            <a:r>
              <a:rPr sz="5400" spc="-10" dirty="0"/>
              <a:t>REPORTS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11025251" y="2252598"/>
            <a:ext cx="1876425" cy="285750"/>
          </a:xfrm>
          <a:custGeom>
            <a:avLst/>
            <a:gdLst/>
            <a:ahLst/>
            <a:cxnLst/>
            <a:rect l="l" t="t" r="r" b="b"/>
            <a:pathLst>
              <a:path w="1876425" h="285750">
                <a:moveTo>
                  <a:pt x="0" y="285750"/>
                </a:moveTo>
                <a:lnTo>
                  <a:pt x="1876425" y="285750"/>
                </a:lnTo>
                <a:lnTo>
                  <a:pt x="1876425" y="0"/>
                </a:lnTo>
                <a:lnTo>
                  <a:pt x="0" y="0"/>
                </a:lnTo>
                <a:lnTo>
                  <a:pt x="0" y="28575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5825" y="2933700"/>
            <a:ext cx="8791575" cy="62674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1094466" y="4817110"/>
            <a:ext cx="4979035" cy="246316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01400"/>
              </a:lnSpc>
              <a:spcBef>
                <a:spcPts val="60"/>
              </a:spcBef>
            </a:pPr>
            <a:r>
              <a:rPr sz="3950" b="1" dirty="0">
                <a:latin typeface="Arial"/>
                <a:cs typeface="Arial"/>
              </a:rPr>
              <a:t>CLRP</a:t>
            </a:r>
            <a:r>
              <a:rPr sz="3950" b="1" spc="-35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MEMBERSHIP </a:t>
            </a:r>
            <a:r>
              <a:rPr sz="3950" b="1" dirty="0">
                <a:latin typeface="Arial"/>
                <a:cs typeface="Arial"/>
              </a:rPr>
              <a:t>REPORTS</a:t>
            </a:r>
            <a:r>
              <a:rPr sz="3950" b="1" spc="-105" dirty="0">
                <a:latin typeface="Arial"/>
                <a:cs typeface="Arial"/>
              </a:rPr>
              <a:t> </a:t>
            </a:r>
            <a:r>
              <a:rPr sz="3950" b="1" spc="-25" dirty="0">
                <a:latin typeface="Arial"/>
                <a:cs typeface="Arial"/>
              </a:rPr>
              <a:t>ARE </a:t>
            </a:r>
            <a:r>
              <a:rPr sz="3950" b="1" dirty="0">
                <a:latin typeface="Arial"/>
                <a:cs typeface="Arial"/>
              </a:rPr>
              <a:t>UPDATED</a:t>
            </a:r>
            <a:r>
              <a:rPr sz="3950" b="1" spc="-270" dirty="0">
                <a:latin typeface="Arial"/>
                <a:cs typeface="Arial"/>
              </a:rPr>
              <a:t> </a:t>
            </a:r>
            <a:r>
              <a:rPr sz="3950" b="1" spc="-10" dirty="0">
                <a:latin typeface="Arial"/>
                <a:cs typeface="Arial"/>
              </a:rPr>
              <a:t>EVERY</a:t>
            </a:r>
            <a:r>
              <a:rPr sz="3950" b="1" spc="985" dirty="0">
                <a:latin typeface="Arial"/>
                <a:cs typeface="Arial"/>
              </a:rPr>
              <a:t> </a:t>
            </a:r>
            <a:r>
              <a:rPr sz="3950" b="1" dirty="0">
                <a:latin typeface="Arial"/>
                <a:cs typeface="Arial"/>
              </a:rPr>
              <a:t>24</a:t>
            </a:r>
            <a:r>
              <a:rPr sz="3950" b="1" spc="20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HOURS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9435" rIns="0" bIns="0" rtlCol="0">
            <a:spAutoFit/>
          </a:bodyPr>
          <a:lstStyle/>
          <a:p>
            <a:pPr marL="118491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MEMBERSHIP</a:t>
            </a:r>
            <a:r>
              <a:rPr sz="5400" spc="-280" dirty="0"/>
              <a:t> </a:t>
            </a:r>
            <a:r>
              <a:rPr sz="5400" spc="-10" dirty="0"/>
              <a:t>REPORTS</a:t>
            </a:r>
            <a:endParaRPr sz="5400"/>
          </a:p>
        </p:txBody>
      </p:sp>
      <p:grpSp>
        <p:nvGrpSpPr>
          <p:cNvPr id="3" name="object 3"/>
          <p:cNvGrpSpPr/>
          <p:nvPr/>
        </p:nvGrpSpPr>
        <p:grpSpPr>
          <a:xfrm>
            <a:off x="10791825" y="2819400"/>
            <a:ext cx="2646680" cy="1009650"/>
            <a:chOff x="10791825" y="2819400"/>
            <a:chExt cx="2646680" cy="1009650"/>
          </a:xfrm>
        </p:grpSpPr>
        <p:sp>
          <p:nvSpPr>
            <p:cNvPr id="4" name="object 4"/>
            <p:cNvSpPr/>
            <p:nvPr/>
          </p:nvSpPr>
          <p:spPr>
            <a:xfrm>
              <a:off x="11549126" y="2976626"/>
              <a:ext cx="1876425" cy="285750"/>
            </a:xfrm>
            <a:custGeom>
              <a:avLst/>
              <a:gdLst/>
              <a:ahLst/>
              <a:cxnLst/>
              <a:rect l="l" t="t" r="r" b="b"/>
              <a:pathLst>
                <a:path w="1876425" h="285750">
                  <a:moveTo>
                    <a:pt x="0" y="285750"/>
                  </a:moveTo>
                  <a:lnTo>
                    <a:pt x="1876425" y="285750"/>
                  </a:lnTo>
                  <a:lnTo>
                    <a:pt x="1876425" y="0"/>
                  </a:lnTo>
                  <a:lnTo>
                    <a:pt x="0" y="0"/>
                  </a:lnTo>
                  <a:lnTo>
                    <a:pt x="0" y="28575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91825" y="2819400"/>
              <a:ext cx="981075" cy="10096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85594" y="3936682"/>
            <a:ext cx="8001634" cy="2228215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 marR="5080">
              <a:lnSpc>
                <a:spcPts val="8330"/>
              </a:lnSpc>
              <a:spcBef>
                <a:spcPts val="880"/>
              </a:spcBef>
            </a:pPr>
            <a:r>
              <a:rPr sz="7500" spc="60" dirty="0">
                <a:solidFill>
                  <a:srgbClr val="1F487C"/>
                </a:solidFill>
                <a:latin typeface="Arial"/>
                <a:cs typeface="Arial"/>
              </a:rPr>
              <a:t>Membership</a:t>
            </a:r>
            <a:r>
              <a:rPr sz="7500" spc="-1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7500" spc="-55" dirty="0">
                <a:solidFill>
                  <a:srgbClr val="1F487C"/>
                </a:solidFill>
                <a:latin typeface="Arial"/>
                <a:cs typeface="Arial"/>
              </a:rPr>
              <a:t>Roles </a:t>
            </a:r>
            <a:r>
              <a:rPr sz="7500" spc="200" dirty="0">
                <a:solidFill>
                  <a:srgbClr val="1F487C"/>
                </a:solidFill>
                <a:latin typeface="Arial"/>
                <a:cs typeface="Arial"/>
              </a:rPr>
              <a:t>&amp;</a:t>
            </a:r>
            <a:r>
              <a:rPr sz="7500" spc="-1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7500" spc="70" dirty="0">
                <a:solidFill>
                  <a:srgbClr val="1F487C"/>
                </a:solidFill>
                <a:latin typeface="Arial"/>
                <a:cs typeface="Arial"/>
              </a:rPr>
              <a:t>Responsibilities</a:t>
            </a:r>
            <a:endParaRPr sz="75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7175">
              <a:lnSpc>
                <a:spcPct val="100000"/>
              </a:lnSpc>
              <a:spcBef>
                <a:spcPts val="125"/>
              </a:spcBef>
            </a:pPr>
            <a:r>
              <a:rPr spc="-225" dirty="0"/>
              <a:t>VP</a:t>
            </a:r>
            <a:r>
              <a:rPr spc="30" dirty="0"/>
              <a:t> </a:t>
            </a:r>
            <a:r>
              <a:rPr spc="65" dirty="0"/>
              <a:t>of</a:t>
            </a:r>
            <a:r>
              <a:rPr spc="35" dirty="0"/>
              <a:t> </a:t>
            </a:r>
            <a:r>
              <a:rPr spc="-10" dirty="0"/>
              <a:t>Membership</a:t>
            </a: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pc="-10" dirty="0"/>
          </a:p>
          <a:p>
            <a:pPr marL="391160" marR="5080">
              <a:lnSpc>
                <a:spcPct val="100200"/>
              </a:lnSpc>
              <a:tabLst>
                <a:tab pos="4286250" algn="l"/>
              </a:tabLst>
            </a:pPr>
            <a:r>
              <a:rPr sz="2400" dirty="0"/>
              <a:t>The</a:t>
            </a:r>
            <a:r>
              <a:rPr sz="2400" spc="-55" dirty="0"/>
              <a:t> </a:t>
            </a:r>
            <a:r>
              <a:rPr sz="2400" dirty="0"/>
              <a:t>Chapter</a:t>
            </a:r>
            <a:r>
              <a:rPr sz="2400" spc="-45" dirty="0"/>
              <a:t> </a:t>
            </a:r>
            <a:r>
              <a:rPr sz="2400" dirty="0"/>
              <a:t>Vice</a:t>
            </a:r>
            <a:r>
              <a:rPr sz="2400" spc="-114" dirty="0"/>
              <a:t> </a:t>
            </a:r>
            <a:r>
              <a:rPr sz="2400" dirty="0"/>
              <a:t>President</a:t>
            </a:r>
            <a:r>
              <a:rPr sz="2400" spc="-60" dirty="0"/>
              <a:t> </a:t>
            </a:r>
            <a:r>
              <a:rPr sz="2400" dirty="0"/>
              <a:t>of</a:t>
            </a:r>
            <a:r>
              <a:rPr sz="2400" spc="-55" dirty="0"/>
              <a:t> </a:t>
            </a:r>
            <a:r>
              <a:rPr sz="2400" spc="-10" dirty="0"/>
              <a:t>Membership </a:t>
            </a:r>
            <a:r>
              <a:rPr sz="2400" dirty="0"/>
              <a:t>shall</a:t>
            </a:r>
            <a:r>
              <a:rPr sz="2400" spc="-90" dirty="0"/>
              <a:t> </a:t>
            </a:r>
            <a:r>
              <a:rPr sz="2400" dirty="0"/>
              <a:t>oversee</a:t>
            </a:r>
            <a:r>
              <a:rPr sz="2400" spc="-65" dirty="0"/>
              <a:t> </a:t>
            </a:r>
            <a:r>
              <a:rPr sz="2400" dirty="0"/>
              <a:t>new</a:t>
            </a:r>
            <a:r>
              <a:rPr sz="2400" spc="-75" dirty="0"/>
              <a:t> </a:t>
            </a:r>
            <a:r>
              <a:rPr sz="2400" dirty="0"/>
              <a:t>member</a:t>
            </a:r>
            <a:r>
              <a:rPr sz="2400" spc="-120" dirty="0"/>
              <a:t> </a:t>
            </a:r>
            <a:r>
              <a:rPr sz="2400" dirty="0"/>
              <a:t>recruitment</a:t>
            </a:r>
            <a:r>
              <a:rPr sz="2400" spc="-140" dirty="0"/>
              <a:t> </a:t>
            </a:r>
            <a:r>
              <a:rPr sz="2400" spc="-25" dirty="0"/>
              <a:t>and </a:t>
            </a:r>
            <a:r>
              <a:rPr sz="2400" dirty="0"/>
              <a:t>orientation,</a:t>
            </a:r>
            <a:r>
              <a:rPr sz="2400" spc="-110" dirty="0"/>
              <a:t> </a:t>
            </a:r>
            <a:r>
              <a:rPr sz="2400" dirty="0"/>
              <a:t>member</a:t>
            </a:r>
            <a:r>
              <a:rPr sz="2400" spc="-25" dirty="0"/>
              <a:t> </a:t>
            </a:r>
            <a:r>
              <a:rPr sz="2400" spc="-10" dirty="0"/>
              <a:t>recognition</a:t>
            </a:r>
            <a:r>
              <a:rPr sz="2400" spc="-100" dirty="0"/>
              <a:t> </a:t>
            </a:r>
            <a:r>
              <a:rPr sz="2400" spc="-10" dirty="0"/>
              <a:t>programs, </a:t>
            </a:r>
            <a:r>
              <a:rPr sz="2400" dirty="0"/>
              <a:t>scholarships,</a:t>
            </a:r>
            <a:r>
              <a:rPr sz="2400" spc="-40" dirty="0"/>
              <a:t> </a:t>
            </a:r>
            <a:r>
              <a:rPr sz="2400" dirty="0"/>
              <a:t>and</a:t>
            </a:r>
            <a:r>
              <a:rPr sz="2400" spc="-100" dirty="0"/>
              <a:t> </a:t>
            </a:r>
            <a:r>
              <a:rPr sz="2400" spc="-10" dirty="0"/>
              <a:t>retention.</a:t>
            </a:r>
            <a:r>
              <a:rPr sz="2400" dirty="0"/>
              <a:t>	The</a:t>
            </a:r>
            <a:r>
              <a:rPr sz="2400" spc="-40" dirty="0"/>
              <a:t> </a:t>
            </a:r>
            <a:r>
              <a:rPr sz="2400" spc="-20" dirty="0"/>
              <a:t>Vice </a:t>
            </a:r>
            <a:r>
              <a:rPr sz="2400" dirty="0"/>
              <a:t>President</a:t>
            </a:r>
            <a:r>
              <a:rPr sz="2400" spc="-110" dirty="0"/>
              <a:t> </a:t>
            </a:r>
            <a:r>
              <a:rPr sz="2400" dirty="0"/>
              <a:t>of</a:t>
            </a:r>
            <a:r>
              <a:rPr sz="2400" spc="-45" dirty="0"/>
              <a:t> </a:t>
            </a:r>
            <a:r>
              <a:rPr sz="2400" dirty="0"/>
              <a:t>Membership</a:t>
            </a:r>
            <a:r>
              <a:rPr sz="2400" spc="-40" dirty="0"/>
              <a:t> </a:t>
            </a:r>
            <a:r>
              <a:rPr sz="2400" dirty="0"/>
              <a:t>will</a:t>
            </a:r>
            <a:r>
              <a:rPr sz="2400" spc="-60" dirty="0"/>
              <a:t> </a:t>
            </a:r>
            <a:r>
              <a:rPr sz="2400" dirty="0"/>
              <a:t>have</a:t>
            </a:r>
            <a:r>
              <a:rPr sz="2400" spc="-45" dirty="0"/>
              <a:t> </a:t>
            </a:r>
            <a:r>
              <a:rPr sz="2400" dirty="0"/>
              <a:t>access</a:t>
            </a:r>
            <a:r>
              <a:rPr sz="2400" spc="-45" dirty="0"/>
              <a:t> </a:t>
            </a:r>
            <a:r>
              <a:rPr sz="2400" spc="-25" dirty="0"/>
              <a:t>to </a:t>
            </a:r>
            <a:r>
              <a:rPr sz="2400" dirty="0"/>
              <a:t>all</a:t>
            </a:r>
            <a:r>
              <a:rPr sz="2400" spc="-75" dirty="0"/>
              <a:t> </a:t>
            </a:r>
            <a:r>
              <a:rPr sz="2400" dirty="0"/>
              <a:t>membership</a:t>
            </a:r>
            <a:r>
              <a:rPr sz="2400" spc="-114" dirty="0"/>
              <a:t> </a:t>
            </a:r>
            <a:r>
              <a:rPr sz="2400" dirty="0"/>
              <a:t>reports,</a:t>
            </a:r>
            <a:r>
              <a:rPr sz="2400" spc="-50" dirty="0"/>
              <a:t> </a:t>
            </a:r>
            <a:r>
              <a:rPr sz="2400" dirty="0"/>
              <a:t>including</a:t>
            </a:r>
            <a:r>
              <a:rPr sz="2400" spc="-55" dirty="0"/>
              <a:t> </a:t>
            </a:r>
            <a:r>
              <a:rPr sz="2400" dirty="0"/>
              <a:t>new</a:t>
            </a:r>
            <a:r>
              <a:rPr sz="2400" spc="-70" dirty="0"/>
              <a:t> </a:t>
            </a:r>
            <a:r>
              <a:rPr sz="2400" spc="-25" dirty="0"/>
              <a:t>and </a:t>
            </a:r>
            <a:r>
              <a:rPr sz="2400" dirty="0"/>
              <a:t>renewing</a:t>
            </a:r>
            <a:r>
              <a:rPr sz="2400" spc="-30" dirty="0"/>
              <a:t> </a:t>
            </a:r>
            <a:r>
              <a:rPr sz="2400" dirty="0"/>
              <a:t>members,</a:t>
            </a:r>
            <a:r>
              <a:rPr sz="2400" spc="-100" dirty="0"/>
              <a:t> </a:t>
            </a:r>
            <a:r>
              <a:rPr sz="2400" dirty="0"/>
              <a:t>directly</a:t>
            </a:r>
            <a:r>
              <a:rPr sz="2400" spc="-90" dirty="0"/>
              <a:t> </a:t>
            </a:r>
            <a:r>
              <a:rPr sz="2400" dirty="0"/>
              <a:t>from</a:t>
            </a:r>
            <a:r>
              <a:rPr sz="2400" spc="-25" dirty="0"/>
              <a:t> </a:t>
            </a:r>
            <a:r>
              <a:rPr sz="2400" dirty="0"/>
              <a:t>the</a:t>
            </a:r>
            <a:r>
              <a:rPr sz="2400" spc="-100" dirty="0"/>
              <a:t> </a:t>
            </a:r>
            <a:r>
              <a:rPr sz="2400" spc="-25" dirty="0"/>
              <a:t>MPI </a:t>
            </a:r>
            <a:r>
              <a:rPr sz="2400" spc="-10" dirty="0"/>
              <a:t>database.</a:t>
            </a:r>
            <a:endParaRPr sz="2400"/>
          </a:p>
          <a:p>
            <a:pPr>
              <a:lnSpc>
                <a:spcPct val="100000"/>
              </a:lnSpc>
              <a:spcBef>
                <a:spcPts val="2630"/>
              </a:spcBef>
            </a:pPr>
            <a:endParaRPr sz="2400"/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/>
              <a:t>Chapter</a:t>
            </a:r>
            <a:r>
              <a:rPr spc="150" dirty="0"/>
              <a:t> </a:t>
            </a:r>
            <a:r>
              <a:rPr dirty="0"/>
              <a:t>Membership</a:t>
            </a:r>
            <a:r>
              <a:rPr spc="190" dirty="0"/>
              <a:t> </a:t>
            </a:r>
            <a:r>
              <a:rPr spc="-20" dirty="0"/>
              <a:t>Team</a:t>
            </a:r>
          </a:p>
          <a:p>
            <a:pPr marL="340360">
              <a:lnSpc>
                <a:spcPct val="100000"/>
              </a:lnSpc>
              <a:spcBef>
                <a:spcPts val="3115"/>
              </a:spcBef>
            </a:pPr>
            <a:r>
              <a:rPr sz="2400" dirty="0"/>
              <a:t>Supports</a:t>
            </a:r>
            <a:r>
              <a:rPr sz="2400" spc="-5" dirty="0"/>
              <a:t> </a:t>
            </a:r>
            <a:r>
              <a:rPr sz="2400" dirty="0"/>
              <a:t>the</a:t>
            </a:r>
            <a:r>
              <a:rPr sz="2400" spc="-65" dirty="0"/>
              <a:t> </a:t>
            </a:r>
            <a:r>
              <a:rPr sz="2400" dirty="0"/>
              <a:t>VP</a:t>
            </a:r>
            <a:r>
              <a:rPr sz="2400" spc="-105" dirty="0"/>
              <a:t> </a:t>
            </a:r>
            <a:r>
              <a:rPr sz="2400" dirty="0"/>
              <a:t>of </a:t>
            </a:r>
            <a:r>
              <a:rPr sz="2400" spc="-10" dirty="0"/>
              <a:t>Membership</a:t>
            </a:r>
            <a:endParaRPr sz="24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91800" y="7343775"/>
            <a:ext cx="981075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6425" y="6657975"/>
            <a:ext cx="14392275" cy="104775"/>
          </a:xfrm>
          <a:custGeom>
            <a:avLst/>
            <a:gdLst/>
            <a:ahLst/>
            <a:cxnLst/>
            <a:rect l="l" t="t" r="r" b="b"/>
            <a:pathLst>
              <a:path w="14392275" h="104775">
                <a:moveTo>
                  <a:pt x="14392275" y="0"/>
                </a:moveTo>
                <a:lnTo>
                  <a:pt x="0" y="0"/>
                </a:lnTo>
                <a:lnTo>
                  <a:pt x="0" y="104775"/>
                </a:lnTo>
                <a:lnTo>
                  <a:pt x="14392275" y="104775"/>
                </a:lnTo>
                <a:lnTo>
                  <a:pt x="14392275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7755" y="4632896"/>
            <a:ext cx="12559665" cy="2058670"/>
          </a:xfrm>
          <a:prstGeom prst="rect">
            <a:avLst/>
          </a:prstGeom>
        </p:spPr>
        <p:txBody>
          <a:bodyPr vert="horz" wrap="square" lIns="0" tIns="180340" rIns="0" bIns="0" rtlCol="0">
            <a:spAutoFit/>
          </a:bodyPr>
          <a:lstStyle/>
          <a:p>
            <a:pPr marL="12700" marR="5080">
              <a:lnSpc>
                <a:spcPts val="7359"/>
              </a:lnSpc>
              <a:spcBef>
                <a:spcPts val="1420"/>
              </a:spcBef>
            </a:pPr>
            <a:r>
              <a:rPr sz="7200" dirty="0">
                <a:solidFill>
                  <a:srgbClr val="000000"/>
                </a:solidFill>
              </a:rPr>
              <a:t>MEANINGFUL</a:t>
            </a:r>
            <a:r>
              <a:rPr sz="7200" spc="-235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MEMBERSHIP PRACTICES</a:t>
            </a:r>
            <a:endParaRPr sz="7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294130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ENGAGEMENT</a:t>
            </a:r>
            <a:r>
              <a:rPr sz="5450" spc="-20" dirty="0"/>
              <a:t> </a:t>
            </a:r>
            <a:r>
              <a:rPr sz="5450" dirty="0"/>
              <a:t>BEST</a:t>
            </a:r>
            <a:r>
              <a:rPr sz="5450" spc="-75" dirty="0"/>
              <a:t> </a:t>
            </a:r>
            <a:r>
              <a:rPr sz="5450" spc="-10" dirty="0"/>
              <a:t>PRACTICES</a:t>
            </a:r>
            <a:endParaRPr sz="5450"/>
          </a:p>
        </p:txBody>
      </p:sp>
      <p:sp>
        <p:nvSpPr>
          <p:cNvPr id="3" name="object 3"/>
          <p:cNvSpPr txBox="1"/>
          <p:nvPr/>
        </p:nvSpPr>
        <p:spPr>
          <a:xfrm>
            <a:off x="764857" y="2205672"/>
            <a:ext cx="16296005" cy="80797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469900" marR="1471295" indent="-457834">
              <a:lnSpc>
                <a:spcPct val="100899"/>
              </a:lnSpc>
              <a:spcBef>
                <a:spcPts val="80"/>
              </a:spcBef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Form</a:t>
            </a:r>
            <a:r>
              <a:rPr sz="4400" spc="-13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New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Member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60" dirty="0">
                <a:latin typeface="Arial"/>
                <a:cs typeface="Arial"/>
              </a:rPr>
              <a:t>Committee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125" dirty="0">
                <a:latin typeface="Arial"/>
                <a:cs typeface="Arial"/>
              </a:rPr>
              <a:t>in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charge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spc="80" dirty="0">
                <a:latin typeface="Arial"/>
                <a:cs typeface="Arial"/>
              </a:rPr>
              <a:t>of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60" dirty="0">
                <a:latin typeface="Arial"/>
                <a:cs typeface="Arial"/>
              </a:rPr>
              <a:t>welcoming, </a:t>
            </a:r>
            <a:r>
              <a:rPr sz="4400" spc="85" dirty="0">
                <a:latin typeface="Arial"/>
                <a:cs typeface="Arial"/>
              </a:rPr>
              <a:t>onboarding,</a:t>
            </a:r>
            <a:r>
              <a:rPr sz="4400" spc="-80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and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70" dirty="0">
                <a:latin typeface="Arial"/>
                <a:cs typeface="Arial"/>
              </a:rPr>
              <a:t>engaging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new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members.</a:t>
            </a:r>
            <a:endParaRPr sz="4400">
              <a:latin typeface="Arial"/>
              <a:cs typeface="Arial"/>
            </a:endParaRPr>
          </a:p>
          <a:p>
            <a:pPr marL="469900" indent="-457200">
              <a:lnSpc>
                <a:spcPts val="5240"/>
              </a:lnSpc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Create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an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Ambassador</a:t>
            </a:r>
            <a:r>
              <a:rPr sz="4400" spc="-30" dirty="0">
                <a:latin typeface="Arial"/>
                <a:cs typeface="Arial"/>
              </a:rPr>
              <a:t> </a:t>
            </a:r>
            <a:r>
              <a:rPr sz="4400" spc="195" dirty="0">
                <a:latin typeface="Arial"/>
                <a:cs typeface="Arial"/>
              </a:rPr>
              <a:t>or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Buddy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spc="-10" dirty="0">
                <a:latin typeface="Arial"/>
                <a:cs typeface="Arial"/>
              </a:rPr>
              <a:t>System.</a:t>
            </a:r>
            <a:endParaRPr sz="4400">
              <a:latin typeface="Arial"/>
              <a:cs typeface="Arial"/>
            </a:endParaRPr>
          </a:p>
          <a:p>
            <a:pPr marL="469900" marR="492125" indent="-457834">
              <a:lnSpc>
                <a:spcPts val="5330"/>
              </a:lnSpc>
              <a:spcBef>
                <a:spcPts val="120"/>
              </a:spcBef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Send</a:t>
            </a:r>
            <a:r>
              <a:rPr sz="4400" spc="-1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spc="130" dirty="0">
                <a:latin typeface="Arial"/>
                <a:cs typeface="Arial"/>
              </a:rPr>
              <a:t>handwritten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welcome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100" dirty="0">
                <a:latin typeface="Arial"/>
                <a:cs typeface="Arial"/>
              </a:rPr>
              <a:t>note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spc="170" dirty="0">
                <a:latin typeface="Arial"/>
                <a:cs typeface="Arial"/>
              </a:rPr>
              <a:t>to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new</a:t>
            </a:r>
            <a:r>
              <a:rPr sz="4400" spc="-155" dirty="0">
                <a:latin typeface="Arial"/>
                <a:cs typeface="Arial"/>
              </a:rPr>
              <a:t> </a:t>
            </a:r>
            <a:r>
              <a:rPr sz="4400" spc="45" dirty="0">
                <a:latin typeface="Arial"/>
                <a:cs typeface="Arial"/>
              </a:rPr>
              <a:t>members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114" dirty="0">
                <a:latin typeface="Arial"/>
                <a:cs typeface="Arial"/>
              </a:rPr>
              <a:t>from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105" dirty="0">
                <a:latin typeface="Arial"/>
                <a:cs typeface="Arial"/>
              </a:rPr>
              <a:t>the </a:t>
            </a:r>
            <a:r>
              <a:rPr sz="4400" spc="120" dirty="0">
                <a:latin typeface="Arial"/>
                <a:cs typeface="Arial"/>
              </a:rPr>
              <a:t>president/board.</a:t>
            </a:r>
            <a:endParaRPr sz="4400">
              <a:latin typeface="Arial"/>
              <a:cs typeface="Arial"/>
            </a:endParaRPr>
          </a:p>
          <a:p>
            <a:pPr marL="469900" indent="-457200">
              <a:lnSpc>
                <a:spcPts val="5055"/>
              </a:lnSpc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Offer</a:t>
            </a:r>
            <a:r>
              <a:rPr sz="4400" spc="-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new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75" dirty="0">
                <a:latin typeface="Arial"/>
                <a:cs typeface="Arial"/>
              </a:rPr>
              <a:t>member</a:t>
            </a:r>
            <a:r>
              <a:rPr sz="4400" spc="-20" dirty="0">
                <a:latin typeface="Arial"/>
                <a:cs typeface="Arial"/>
              </a:rPr>
              <a:t> </a:t>
            </a:r>
            <a:r>
              <a:rPr sz="4400" spc="130" dirty="0">
                <a:latin typeface="Arial"/>
                <a:cs typeface="Arial"/>
              </a:rPr>
              <a:t>orientation</a:t>
            </a:r>
            <a:r>
              <a:rPr sz="4400" spc="-55" dirty="0">
                <a:latin typeface="Arial"/>
                <a:cs typeface="Arial"/>
              </a:rPr>
              <a:t> </a:t>
            </a:r>
            <a:r>
              <a:rPr sz="4400" spc="195" dirty="0">
                <a:latin typeface="Arial"/>
                <a:cs typeface="Arial"/>
              </a:rPr>
              <a:t>or</a:t>
            </a:r>
            <a:r>
              <a:rPr sz="4400" spc="-1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social </a:t>
            </a:r>
            <a:r>
              <a:rPr sz="4400" spc="110" dirty="0">
                <a:latin typeface="Arial"/>
                <a:cs typeface="Arial"/>
              </a:rPr>
              <a:t>gathering</a:t>
            </a:r>
            <a:r>
              <a:rPr sz="4400" spc="-60" dirty="0">
                <a:latin typeface="Arial"/>
                <a:cs typeface="Arial"/>
              </a:rPr>
              <a:t> </a:t>
            </a:r>
            <a:r>
              <a:rPr sz="4400" spc="140" dirty="0">
                <a:latin typeface="Arial"/>
                <a:cs typeface="Arial"/>
              </a:rPr>
              <a:t>at</a:t>
            </a:r>
            <a:r>
              <a:rPr sz="4400" spc="-50" dirty="0">
                <a:latin typeface="Arial"/>
                <a:cs typeface="Arial"/>
              </a:rPr>
              <a:t> </a:t>
            </a:r>
            <a:r>
              <a:rPr sz="4400" spc="-20" dirty="0">
                <a:latin typeface="Arial"/>
                <a:cs typeface="Arial"/>
              </a:rPr>
              <a:t>each</a:t>
            </a:r>
            <a:endParaRPr sz="4400">
              <a:latin typeface="Arial"/>
              <a:cs typeface="Arial"/>
            </a:endParaRPr>
          </a:p>
          <a:p>
            <a:pPr marL="469900">
              <a:lnSpc>
                <a:spcPts val="5265"/>
              </a:lnSpc>
            </a:pPr>
            <a:r>
              <a:rPr sz="4400" spc="-10" dirty="0">
                <a:latin typeface="Arial"/>
                <a:cs typeface="Arial"/>
              </a:rPr>
              <a:t>event.</a:t>
            </a:r>
            <a:endParaRPr sz="4400">
              <a:latin typeface="Arial"/>
              <a:cs typeface="Arial"/>
            </a:endParaRPr>
          </a:p>
          <a:p>
            <a:pPr marL="469900" marR="314325" indent="-457834">
              <a:lnSpc>
                <a:spcPct val="100200"/>
              </a:lnSpc>
              <a:spcBef>
                <a:spcPts val="40"/>
              </a:spcBef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Connect</a:t>
            </a:r>
            <a:r>
              <a:rPr sz="4400" spc="-65" dirty="0">
                <a:latin typeface="Arial"/>
                <a:cs typeface="Arial"/>
              </a:rPr>
              <a:t> </a:t>
            </a:r>
            <a:r>
              <a:rPr sz="4400" spc="160" dirty="0">
                <a:latin typeface="Arial"/>
                <a:cs typeface="Arial"/>
              </a:rPr>
              <a:t>with</a:t>
            </a:r>
            <a:r>
              <a:rPr sz="4400" spc="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new</a:t>
            </a:r>
            <a:r>
              <a:rPr sz="4400" spc="-105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members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85" dirty="0">
                <a:latin typeface="Arial"/>
                <a:cs typeface="Arial"/>
              </a:rPr>
              <a:t>by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65" dirty="0">
                <a:latin typeface="Arial"/>
                <a:cs typeface="Arial"/>
              </a:rPr>
              <a:t>phone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195" dirty="0">
                <a:latin typeface="Arial"/>
                <a:cs typeface="Arial"/>
              </a:rPr>
              <a:t>or</a:t>
            </a:r>
            <a:r>
              <a:rPr sz="4400" spc="-90" dirty="0">
                <a:latin typeface="Arial"/>
                <a:cs typeface="Arial"/>
              </a:rPr>
              <a:t> </a:t>
            </a:r>
            <a:r>
              <a:rPr sz="4400" spc="70" dirty="0">
                <a:latin typeface="Arial"/>
                <a:cs typeface="Arial"/>
              </a:rPr>
              <a:t>email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204" dirty="0">
                <a:latin typeface="Arial"/>
                <a:cs typeface="Arial"/>
              </a:rPr>
              <a:t>to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spc="80" dirty="0">
                <a:latin typeface="Arial"/>
                <a:cs typeface="Arial"/>
              </a:rPr>
              <a:t>understand </a:t>
            </a:r>
            <a:r>
              <a:rPr sz="4400" spc="95" dirty="0">
                <a:latin typeface="Arial"/>
                <a:cs typeface="Arial"/>
              </a:rPr>
              <a:t>why</a:t>
            </a:r>
            <a:r>
              <a:rPr sz="4400" spc="-145" dirty="0">
                <a:latin typeface="Arial"/>
                <a:cs typeface="Arial"/>
              </a:rPr>
              <a:t> </a:t>
            </a:r>
            <a:r>
              <a:rPr sz="4400" spc="120" dirty="0">
                <a:latin typeface="Arial"/>
                <a:cs typeface="Arial"/>
              </a:rPr>
              <a:t>they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85" dirty="0">
                <a:latin typeface="Arial"/>
                <a:cs typeface="Arial"/>
              </a:rPr>
              <a:t>joined</a:t>
            </a:r>
            <a:r>
              <a:rPr sz="4400" spc="-12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MPI</a:t>
            </a:r>
            <a:r>
              <a:rPr sz="4400" spc="-75" dirty="0">
                <a:latin typeface="Arial"/>
                <a:cs typeface="Arial"/>
              </a:rPr>
              <a:t> </a:t>
            </a:r>
            <a:r>
              <a:rPr sz="4400" spc="50" dirty="0">
                <a:latin typeface="Arial"/>
                <a:cs typeface="Arial"/>
              </a:rPr>
              <a:t>and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spc="100" dirty="0">
                <a:latin typeface="Arial"/>
                <a:cs typeface="Arial"/>
              </a:rPr>
              <a:t>what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spc="114" dirty="0">
                <a:latin typeface="Arial"/>
                <a:cs typeface="Arial"/>
              </a:rPr>
              <a:t>they</a:t>
            </a:r>
            <a:r>
              <a:rPr sz="4400" spc="-70" dirty="0">
                <a:latin typeface="Arial"/>
                <a:cs typeface="Arial"/>
              </a:rPr>
              <a:t> </a:t>
            </a:r>
            <a:r>
              <a:rPr sz="4400" spc="55" dirty="0">
                <a:latin typeface="Arial"/>
                <a:cs typeface="Arial"/>
              </a:rPr>
              <a:t>hope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spc="165" dirty="0">
                <a:latin typeface="Arial"/>
                <a:cs typeface="Arial"/>
              </a:rPr>
              <a:t>to</a:t>
            </a:r>
            <a:r>
              <a:rPr sz="4400" spc="-85" dirty="0">
                <a:latin typeface="Arial"/>
                <a:cs typeface="Arial"/>
              </a:rPr>
              <a:t> </a:t>
            </a:r>
            <a:r>
              <a:rPr sz="4400" spc="125" dirty="0">
                <a:latin typeface="Arial"/>
                <a:cs typeface="Arial"/>
              </a:rPr>
              <a:t>get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spc="180" dirty="0">
                <a:latin typeface="Arial"/>
                <a:cs typeface="Arial"/>
              </a:rPr>
              <a:t>out</a:t>
            </a:r>
            <a:r>
              <a:rPr sz="4400" spc="-110" dirty="0">
                <a:latin typeface="Arial"/>
                <a:cs typeface="Arial"/>
              </a:rPr>
              <a:t> </a:t>
            </a:r>
            <a:r>
              <a:rPr sz="4400" spc="60" dirty="0">
                <a:latin typeface="Arial"/>
                <a:cs typeface="Arial"/>
              </a:rPr>
              <a:t>of </a:t>
            </a:r>
            <a:r>
              <a:rPr sz="4400" spc="45" dirty="0">
                <a:latin typeface="Arial"/>
                <a:cs typeface="Arial"/>
              </a:rPr>
              <a:t>membership.</a:t>
            </a:r>
            <a:endParaRPr sz="4400">
              <a:latin typeface="Arial"/>
              <a:cs typeface="Arial"/>
            </a:endParaRPr>
          </a:p>
          <a:p>
            <a:pPr marL="469900" marR="5080" indent="-457834">
              <a:lnSpc>
                <a:spcPts val="5250"/>
              </a:lnSpc>
              <a:spcBef>
                <a:spcPts val="114"/>
              </a:spcBef>
              <a:buChar char="•"/>
              <a:tabLst>
                <a:tab pos="469900" algn="l"/>
              </a:tabLst>
            </a:pPr>
            <a:r>
              <a:rPr sz="4400" dirty="0">
                <a:latin typeface="Arial"/>
                <a:cs typeface="Arial"/>
              </a:rPr>
              <a:t>Check</a:t>
            </a:r>
            <a:r>
              <a:rPr sz="4400" spc="-120" dirty="0">
                <a:latin typeface="Arial"/>
                <a:cs typeface="Arial"/>
              </a:rPr>
              <a:t> </a:t>
            </a:r>
            <a:r>
              <a:rPr sz="4400" spc="125" dirty="0">
                <a:latin typeface="Arial"/>
                <a:cs typeface="Arial"/>
              </a:rPr>
              <a:t>in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95" dirty="0">
                <a:latin typeface="Arial"/>
                <a:cs typeface="Arial"/>
              </a:rPr>
              <a:t>on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a</a:t>
            </a:r>
            <a:r>
              <a:rPr sz="4400" spc="-140" dirty="0">
                <a:latin typeface="Arial"/>
                <a:cs typeface="Arial"/>
              </a:rPr>
              <a:t> </a:t>
            </a:r>
            <a:r>
              <a:rPr sz="4400" spc="135" dirty="0">
                <a:latin typeface="Arial"/>
                <a:cs typeface="Arial"/>
              </a:rPr>
              <a:t>quarterly</a:t>
            </a:r>
            <a:r>
              <a:rPr sz="4400" spc="-95" dirty="0">
                <a:latin typeface="Arial"/>
                <a:cs typeface="Arial"/>
              </a:rPr>
              <a:t> </a:t>
            </a:r>
            <a:r>
              <a:rPr sz="4400" spc="155" dirty="0">
                <a:latin typeface="Arial"/>
                <a:cs typeface="Arial"/>
              </a:rPr>
              <a:t>or</a:t>
            </a:r>
            <a:r>
              <a:rPr sz="4400" spc="-100" dirty="0">
                <a:latin typeface="Arial"/>
                <a:cs typeface="Arial"/>
              </a:rPr>
              <a:t> </a:t>
            </a:r>
            <a:r>
              <a:rPr sz="4400" spc="180" dirty="0">
                <a:latin typeface="Arial"/>
                <a:cs typeface="Arial"/>
              </a:rPr>
              <a:t>6-</a:t>
            </a:r>
            <a:r>
              <a:rPr sz="4400" spc="145" dirty="0">
                <a:latin typeface="Arial"/>
                <a:cs typeface="Arial"/>
              </a:rPr>
              <a:t>month</a:t>
            </a:r>
            <a:r>
              <a:rPr sz="4400" spc="-14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basis</a:t>
            </a:r>
            <a:r>
              <a:rPr sz="4400" spc="-114" dirty="0">
                <a:latin typeface="Arial"/>
                <a:cs typeface="Arial"/>
              </a:rPr>
              <a:t> </a:t>
            </a:r>
            <a:r>
              <a:rPr sz="4400" spc="200" dirty="0">
                <a:latin typeface="Arial"/>
                <a:cs typeface="Arial"/>
              </a:rPr>
              <a:t>to</a:t>
            </a:r>
            <a:r>
              <a:rPr sz="4400" spc="-180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see</a:t>
            </a:r>
            <a:r>
              <a:rPr sz="4400" spc="-135" dirty="0">
                <a:latin typeface="Arial"/>
                <a:cs typeface="Arial"/>
              </a:rPr>
              <a:t> </a:t>
            </a:r>
            <a:r>
              <a:rPr sz="4400" spc="85" dirty="0">
                <a:latin typeface="Arial"/>
                <a:cs typeface="Arial"/>
              </a:rPr>
              <a:t>how</a:t>
            </a:r>
            <a:r>
              <a:rPr sz="4400" spc="-160" dirty="0">
                <a:latin typeface="Arial"/>
                <a:cs typeface="Arial"/>
              </a:rPr>
              <a:t> </a:t>
            </a:r>
            <a:r>
              <a:rPr sz="4400" spc="40" dirty="0">
                <a:latin typeface="Arial"/>
                <a:cs typeface="Arial"/>
              </a:rPr>
              <a:t>members </a:t>
            </a:r>
            <a:r>
              <a:rPr sz="4400" dirty="0">
                <a:latin typeface="Arial"/>
                <a:cs typeface="Arial"/>
              </a:rPr>
              <a:t>are</a:t>
            </a:r>
            <a:r>
              <a:rPr sz="4400" spc="-40" dirty="0">
                <a:latin typeface="Arial"/>
                <a:cs typeface="Arial"/>
              </a:rPr>
              <a:t> </a:t>
            </a:r>
            <a:r>
              <a:rPr sz="4400" spc="70" dirty="0">
                <a:latin typeface="Arial"/>
                <a:cs typeface="Arial"/>
              </a:rPr>
              <a:t>doing.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294130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ENGAGEMENT</a:t>
            </a:r>
            <a:r>
              <a:rPr sz="5450" spc="-20" dirty="0"/>
              <a:t> </a:t>
            </a:r>
            <a:r>
              <a:rPr sz="5450" dirty="0"/>
              <a:t>BEST</a:t>
            </a:r>
            <a:r>
              <a:rPr sz="5450" spc="-75" dirty="0"/>
              <a:t> </a:t>
            </a:r>
            <a:r>
              <a:rPr sz="5450" spc="-10" dirty="0"/>
              <a:t>PRACTICES</a:t>
            </a:r>
            <a:endParaRPr sz="5450"/>
          </a:p>
        </p:txBody>
      </p:sp>
      <p:sp>
        <p:nvSpPr>
          <p:cNvPr id="3" name="object 3"/>
          <p:cNvSpPr txBox="1"/>
          <p:nvPr/>
        </p:nvSpPr>
        <p:spPr>
          <a:xfrm>
            <a:off x="1147127" y="2315845"/>
            <a:ext cx="9168765" cy="66103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584200" marR="205740" indent="-572135">
              <a:lnSpc>
                <a:spcPct val="97200"/>
              </a:lnSpc>
              <a:spcBef>
                <a:spcPts val="225"/>
              </a:spcBef>
              <a:buChar char="•"/>
              <a:tabLst>
                <a:tab pos="584200" algn="l"/>
              </a:tabLst>
            </a:pPr>
            <a:r>
              <a:rPr sz="3600" spc="65" dirty="0">
                <a:latin typeface="Arial"/>
                <a:cs typeface="Arial"/>
              </a:rPr>
              <a:t>At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your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events,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assign </a:t>
            </a:r>
            <a:r>
              <a:rPr sz="3600" spc="114" dirty="0">
                <a:latin typeface="Arial"/>
                <a:cs typeface="Arial"/>
              </a:rPr>
              <a:t>board/committee </a:t>
            </a:r>
            <a:r>
              <a:rPr sz="3600" spc="45" dirty="0">
                <a:latin typeface="Arial"/>
                <a:cs typeface="Arial"/>
              </a:rPr>
              <a:t>members</a:t>
            </a:r>
            <a:r>
              <a:rPr sz="3600" spc="-90" dirty="0">
                <a:latin typeface="Arial"/>
                <a:cs typeface="Arial"/>
              </a:rPr>
              <a:t> </a:t>
            </a:r>
            <a:r>
              <a:rPr sz="3800" i="1" spc="-45" dirty="0">
                <a:latin typeface="Arial"/>
                <a:cs typeface="Arial"/>
              </a:rPr>
              <a:t>and</a:t>
            </a:r>
            <a:r>
              <a:rPr sz="3800" i="1" spc="-9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new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160" dirty="0">
                <a:latin typeface="Arial"/>
                <a:cs typeface="Arial"/>
              </a:rPr>
              <a:t>to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-20" dirty="0">
                <a:latin typeface="Arial"/>
                <a:cs typeface="Arial"/>
              </a:rPr>
              <a:t>each </a:t>
            </a:r>
            <a:r>
              <a:rPr sz="3600" spc="55" dirty="0">
                <a:latin typeface="Arial"/>
                <a:cs typeface="Arial"/>
              </a:rPr>
              <a:t>table.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300"/>
              </a:lnSpc>
              <a:spcBef>
                <a:spcPts val="35"/>
              </a:spcBef>
              <a:buChar char="•"/>
              <a:tabLst>
                <a:tab pos="584200" algn="l"/>
              </a:tabLst>
            </a:pPr>
            <a:r>
              <a:rPr sz="3600" spc="-20" dirty="0">
                <a:latin typeface="Arial"/>
                <a:cs typeface="Arial"/>
              </a:rPr>
              <a:t>Showcase</a:t>
            </a:r>
            <a:r>
              <a:rPr sz="3600" spc="-120" dirty="0"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volunteer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spc="80" dirty="0">
                <a:latin typeface="Arial"/>
                <a:cs typeface="Arial"/>
              </a:rPr>
              <a:t>opportunities.</a:t>
            </a:r>
            <a:endParaRPr sz="3600">
              <a:latin typeface="Arial"/>
              <a:cs typeface="Arial"/>
            </a:endParaRPr>
          </a:p>
          <a:p>
            <a:pPr marL="584200" marR="1395730" indent="-572135">
              <a:lnSpc>
                <a:spcPts val="435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sz="3600" spc="-10" dirty="0">
                <a:latin typeface="Arial"/>
                <a:cs typeface="Arial"/>
              </a:rPr>
              <a:t>Reward</a:t>
            </a:r>
            <a:r>
              <a:rPr sz="3600" spc="2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&amp;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recognize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35" dirty="0">
                <a:latin typeface="Arial"/>
                <a:cs typeface="Arial"/>
              </a:rPr>
              <a:t>who </a:t>
            </a:r>
            <a:r>
              <a:rPr sz="3600" spc="120" dirty="0">
                <a:latin typeface="Arial"/>
                <a:cs typeface="Arial"/>
              </a:rPr>
              <a:t>recruit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105" dirty="0">
                <a:latin typeface="Arial"/>
                <a:cs typeface="Arial"/>
              </a:rPr>
              <a:t>the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80" dirty="0">
                <a:latin typeface="Arial"/>
                <a:cs typeface="Arial"/>
              </a:rPr>
              <a:t>most</a:t>
            </a:r>
            <a:r>
              <a:rPr sz="3600" spc="-11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members.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130"/>
              </a:lnSpc>
              <a:buChar char="•"/>
              <a:tabLst>
                <a:tab pos="584200" algn="l"/>
              </a:tabLst>
            </a:pPr>
            <a:r>
              <a:rPr sz="3600" spc="-25" dirty="0">
                <a:latin typeface="Arial"/>
                <a:cs typeface="Arial"/>
              </a:rPr>
              <a:t>Recognize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new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105" dirty="0">
                <a:latin typeface="Arial"/>
                <a:cs typeface="Arial"/>
              </a:rPr>
              <a:t>during</a:t>
            </a:r>
            <a:r>
              <a:rPr sz="3600" spc="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events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&amp;</a:t>
            </a:r>
            <a:endParaRPr sz="3600">
              <a:latin typeface="Arial"/>
              <a:cs typeface="Arial"/>
            </a:endParaRPr>
          </a:p>
          <a:p>
            <a:pPr marL="584200">
              <a:lnSpc>
                <a:spcPct val="100000"/>
              </a:lnSpc>
              <a:spcBef>
                <a:spcPts val="35"/>
              </a:spcBef>
            </a:pPr>
            <a:r>
              <a:rPr sz="3600" spc="130" dirty="0">
                <a:latin typeface="Arial"/>
                <a:cs typeface="Arial"/>
              </a:rPr>
              <a:t>in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110" dirty="0">
                <a:latin typeface="Arial"/>
                <a:cs typeface="Arial"/>
              </a:rPr>
              <a:t>post-</a:t>
            </a:r>
            <a:r>
              <a:rPr sz="3600" dirty="0">
                <a:latin typeface="Arial"/>
                <a:cs typeface="Arial"/>
              </a:rPr>
              <a:t>event</a:t>
            </a:r>
            <a:r>
              <a:rPr sz="3600" spc="5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recaps.</a:t>
            </a:r>
            <a:endParaRPr sz="3600">
              <a:latin typeface="Arial"/>
              <a:cs typeface="Arial"/>
            </a:endParaRPr>
          </a:p>
          <a:p>
            <a:pPr marL="584200" marR="836294" indent="-572135">
              <a:lnSpc>
                <a:spcPts val="4280"/>
              </a:lnSpc>
              <a:spcBef>
                <a:spcPts val="204"/>
              </a:spcBef>
              <a:buChar char="•"/>
              <a:tabLst>
                <a:tab pos="584200" algn="l"/>
              </a:tabLst>
            </a:pPr>
            <a:r>
              <a:rPr sz="3600" dirty="0">
                <a:latin typeface="Arial"/>
                <a:cs typeface="Arial"/>
              </a:rPr>
              <a:t>Send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110" dirty="0">
                <a:latin typeface="Arial"/>
                <a:cs typeface="Arial"/>
              </a:rPr>
              <a:t>handwritten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110" dirty="0">
                <a:latin typeface="Arial"/>
                <a:cs typeface="Arial"/>
              </a:rPr>
              <a:t>thank-</a:t>
            </a:r>
            <a:r>
              <a:rPr sz="3600" dirty="0">
                <a:latin typeface="Arial"/>
                <a:cs typeface="Arial"/>
              </a:rPr>
              <a:t>you</a:t>
            </a:r>
            <a:r>
              <a:rPr sz="3600" spc="-100" dirty="0">
                <a:latin typeface="Arial"/>
                <a:cs typeface="Arial"/>
              </a:rPr>
              <a:t> </a:t>
            </a:r>
            <a:r>
              <a:rPr sz="3600" spc="60" dirty="0">
                <a:latin typeface="Arial"/>
                <a:cs typeface="Arial"/>
              </a:rPr>
              <a:t>notes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140" dirty="0">
                <a:latin typeface="Arial"/>
                <a:cs typeface="Arial"/>
              </a:rPr>
              <a:t>to </a:t>
            </a:r>
            <a:r>
              <a:rPr sz="3600" dirty="0">
                <a:latin typeface="Arial"/>
                <a:cs typeface="Arial"/>
              </a:rPr>
              <a:t>new members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145" dirty="0">
                <a:latin typeface="Arial"/>
                <a:cs typeface="Arial"/>
              </a:rPr>
              <a:t>for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attending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events.</a:t>
            </a:r>
            <a:endParaRPr sz="3600">
              <a:latin typeface="Arial"/>
              <a:cs typeface="Arial"/>
            </a:endParaRPr>
          </a:p>
          <a:p>
            <a:pPr marL="584200" marR="50165" indent="-572135">
              <a:lnSpc>
                <a:spcPts val="4280"/>
              </a:lnSpc>
              <a:spcBef>
                <a:spcPts val="40"/>
              </a:spcBef>
              <a:buChar char="•"/>
              <a:tabLst>
                <a:tab pos="584200" algn="l"/>
              </a:tabLst>
            </a:pPr>
            <a:r>
              <a:rPr sz="3600" dirty="0">
                <a:latin typeface="Arial"/>
                <a:cs typeface="Arial"/>
              </a:rPr>
              <a:t>Feature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new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120" dirty="0">
                <a:latin typeface="Arial"/>
                <a:cs typeface="Arial"/>
              </a:rPr>
              <a:t>in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45" dirty="0">
                <a:latin typeface="Arial"/>
                <a:cs typeface="Arial"/>
              </a:rPr>
              <a:t>newsletters, </a:t>
            </a:r>
            <a:r>
              <a:rPr sz="3600" dirty="0">
                <a:latin typeface="Arial"/>
                <a:cs typeface="Arial"/>
              </a:rPr>
              <a:t>social</a:t>
            </a:r>
            <a:r>
              <a:rPr sz="3600" spc="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media,</a:t>
            </a:r>
            <a:r>
              <a:rPr sz="3600" spc="20" dirty="0">
                <a:latin typeface="Arial"/>
                <a:cs typeface="Arial"/>
              </a:rPr>
              <a:t> </a:t>
            </a:r>
            <a:r>
              <a:rPr sz="3600" spc="295" dirty="0">
                <a:latin typeface="Arial"/>
                <a:cs typeface="Arial"/>
              </a:rPr>
              <a:t>&amp;/or</a:t>
            </a:r>
            <a:r>
              <a:rPr sz="3600" spc="95" dirty="0">
                <a:latin typeface="Arial"/>
                <a:cs typeface="Arial"/>
              </a:rPr>
              <a:t> </a:t>
            </a:r>
            <a:r>
              <a:rPr sz="3600" spc="80" dirty="0">
                <a:latin typeface="Arial"/>
                <a:cs typeface="Arial"/>
              </a:rPr>
              <a:t>your</a:t>
            </a:r>
            <a:r>
              <a:rPr sz="3600" spc="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Chapter</a:t>
            </a:r>
            <a:r>
              <a:rPr sz="3600" spc="9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website.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40423" y="2781300"/>
            <a:ext cx="5671251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6076950"/>
            <a:ext cx="13420725" cy="9525"/>
          </a:xfrm>
          <a:custGeom>
            <a:avLst/>
            <a:gdLst/>
            <a:ahLst/>
            <a:cxnLst/>
            <a:rect l="l" t="t" r="r" b="b"/>
            <a:pathLst>
              <a:path w="13420725" h="9525">
                <a:moveTo>
                  <a:pt x="13420725" y="0"/>
                </a:moveTo>
                <a:lnTo>
                  <a:pt x="0" y="0"/>
                </a:lnTo>
                <a:lnTo>
                  <a:pt x="0" y="9525"/>
                </a:lnTo>
                <a:lnTo>
                  <a:pt x="13420725" y="9525"/>
                </a:lnTo>
                <a:lnTo>
                  <a:pt x="13420725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79370" y="3658235"/>
            <a:ext cx="12301220" cy="2048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7959"/>
              </a:lnSpc>
              <a:spcBef>
                <a:spcPts val="105"/>
              </a:spcBef>
            </a:pPr>
            <a:r>
              <a:rPr sz="7200" dirty="0">
                <a:solidFill>
                  <a:srgbClr val="000000"/>
                </a:solidFill>
              </a:rPr>
              <a:t>MPI</a:t>
            </a:r>
            <a:r>
              <a:rPr sz="7200" spc="-45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Global</a:t>
            </a:r>
            <a:endParaRPr sz="7200"/>
          </a:p>
          <a:p>
            <a:pPr marL="12700">
              <a:lnSpc>
                <a:spcPts val="7959"/>
              </a:lnSpc>
            </a:pPr>
            <a:r>
              <a:rPr sz="7200" dirty="0">
                <a:solidFill>
                  <a:srgbClr val="000000"/>
                </a:solidFill>
              </a:rPr>
              <a:t>Membership</a:t>
            </a:r>
            <a:r>
              <a:rPr sz="7200" spc="-300" dirty="0">
                <a:solidFill>
                  <a:srgbClr val="000000"/>
                </a:solidFill>
              </a:rPr>
              <a:t> </a:t>
            </a:r>
            <a:r>
              <a:rPr sz="7200" spc="-390" dirty="0">
                <a:solidFill>
                  <a:srgbClr val="000000"/>
                </a:solidFill>
              </a:rPr>
              <a:t>T</a:t>
            </a:r>
            <a:r>
              <a:rPr sz="7200" spc="85" dirty="0">
                <a:solidFill>
                  <a:srgbClr val="000000"/>
                </a:solidFill>
              </a:rPr>
              <a:t>ea</a:t>
            </a:r>
            <a:r>
              <a:rPr sz="7200" spc="114" dirty="0">
                <a:solidFill>
                  <a:srgbClr val="000000"/>
                </a:solidFill>
              </a:rPr>
              <a:t>m</a:t>
            </a:r>
            <a:r>
              <a:rPr sz="7200" spc="-260" dirty="0">
                <a:solidFill>
                  <a:srgbClr val="000000"/>
                </a:solidFill>
              </a:rPr>
              <a:t> </a:t>
            </a:r>
            <a:r>
              <a:rPr sz="7200" spc="-10" dirty="0">
                <a:solidFill>
                  <a:srgbClr val="000000"/>
                </a:solidFill>
              </a:rPr>
              <a:t>Overview</a:t>
            </a:r>
            <a:endParaRPr sz="7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644" y="617473"/>
            <a:ext cx="11345545" cy="8610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RECRUITMENT</a:t>
            </a:r>
            <a:r>
              <a:rPr sz="5450" spc="-30" dirty="0"/>
              <a:t> </a:t>
            </a:r>
            <a:r>
              <a:rPr sz="5450" dirty="0"/>
              <a:t>BEST</a:t>
            </a:r>
            <a:r>
              <a:rPr sz="5450" spc="-20" dirty="0"/>
              <a:t> </a:t>
            </a:r>
            <a:r>
              <a:rPr sz="5450" spc="-10" dirty="0"/>
              <a:t>PRACTICES</a:t>
            </a:r>
            <a:endParaRPr sz="5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01400" y="3429000"/>
            <a:ext cx="6276975" cy="4267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5487" y="1733866"/>
            <a:ext cx="14519910" cy="839787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marL="2396490">
              <a:lnSpc>
                <a:spcPct val="100000"/>
              </a:lnSpc>
              <a:spcBef>
                <a:spcPts val="2300"/>
              </a:spcBef>
            </a:pPr>
            <a:r>
              <a:rPr sz="3200" spc="-300" dirty="0">
                <a:latin typeface="Arial"/>
                <a:cs typeface="Arial"/>
              </a:rPr>
              <a:t>MORE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-250" dirty="0">
                <a:latin typeface="Arial"/>
                <a:cs typeface="Arial"/>
              </a:rPr>
              <a:t>MEMBERS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355" dirty="0">
                <a:latin typeface="Arial"/>
                <a:cs typeface="Arial"/>
              </a:rPr>
              <a:t>=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MORE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270" dirty="0">
                <a:latin typeface="Arial"/>
                <a:cs typeface="Arial"/>
              </a:rPr>
              <a:t>REBATES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355" dirty="0">
                <a:latin typeface="Arial"/>
                <a:cs typeface="Arial"/>
              </a:rPr>
              <a:t>=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295" dirty="0">
                <a:latin typeface="Arial"/>
                <a:cs typeface="Arial"/>
              </a:rPr>
              <a:t>MORE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210" dirty="0">
                <a:latin typeface="Arial"/>
                <a:cs typeface="Arial"/>
              </a:rPr>
              <a:t>$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355" dirty="0">
                <a:latin typeface="Arial"/>
                <a:cs typeface="Arial"/>
              </a:rPr>
              <a:t>FOR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sz="3200" spc="-315" dirty="0">
                <a:latin typeface="Arial"/>
                <a:cs typeface="Arial"/>
              </a:rPr>
              <a:t>YOUR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130" dirty="0">
                <a:latin typeface="Arial"/>
                <a:cs typeface="Arial"/>
              </a:rPr>
              <a:t>CHAPTER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835"/>
              </a:lnSpc>
              <a:spcBef>
                <a:spcPts val="2210"/>
              </a:spcBef>
            </a:pPr>
            <a:r>
              <a:rPr sz="3200" spc="-315" dirty="0">
                <a:latin typeface="Arial"/>
                <a:cs typeface="Arial"/>
              </a:rPr>
              <a:t>WAYS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60" dirty="0">
                <a:latin typeface="Arial"/>
                <a:cs typeface="Arial"/>
              </a:rPr>
              <a:t>TO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210" dirty="0">
                <a:latin typeface="Arial"/>
                <a:cs typeface="Arial"/>
              </a:rPr>
              <a:t>ATTRACT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245" dirty="0">
                <a:latin typeface="Arial"/>
                <a:cs typeface="Arial"/>
              </a:rPr>
              <a:t>NEW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829"/>
              </a:lnSpc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Encourage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to</a:t>
            </a:r>
            <a:r>
              <a:rPr sz="3200" spc="25" dirty="0">
                <a:latin typeface="Arial"/>
                <a:cs typeface="Arial"/>
              </a:rPr>
              <a:t> </a:t>
            </a:r>
            <a:r>
              <a:rPr sz="3200" spc="114" dirty="0">
                <a:latin typeface="Arial"/>
                <a:cs typeface="Arial"/>
              </a:rPr>
              <a:t>bring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guests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to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events.</a:t>
            </a:r>
            <a:endParaRPr sz="3200">
              <a:latin typeface="Arial"/>
              <a:cs typeface="Arial"/>
            </a:endParaRPr>
          </a:p>
          <a:p>
            <a:pPr marL="469900" marR="5451475" indent="-457834">
              <a:lnSpc>
                <a:spcPts val="3829"/>
              </a:lnSpc>
              <a:spcBef>
                <a:spcPts val="130"/>
              </a:spcBef>
              <a:buChar char="•"/>
              <a:tabLst>
                <a:tab pos="469900" algn="l"/>
              </a:tabLst>
            </a:pPr>
            <a:r>
              <a:rPr sz="3200" spc="-20" dirty="0">
                <a:latin typeface="Arial"/>
                <a:cs typeface="Arial"/>
              </a:rPr>
              <a:t>Use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social media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to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90" dirty="0">
                <a:latin typeface="Arial"/>
                <a:cs typeface="Arial"/>
              </a:rPr>
              <a:t>promote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your</a:t>
            </a:r>
            <a:r>
              <a:rPr sz="3200" dirty="0">
                <a:latin typeface="Arial"/>
                <a:cs typeface="Arial"/>
              </a:rPr>
              <a:t> Chapter </a:t>
            </a:r>
            <a:r>
              <a:rPr sz="3200" spc="-25" dirty="0">
                <a:latin typeface="Arial"/>
                <a:cs typeface="Arial"/>
              </a:rPr>
              <a:t>and </a:t>
            </a:r>
            <a:r>
              <a:rPr sz="3200" spc="-10" dirty="0">
                <a:latin typeface="Arial"/>
                <a:cs typeface="Arial"/>
              </a:rPr>
              <a:t>membership.</a:t>
            </a:r>
            <a:endParaRPr sz="3200">
              <a:latin typeface="Arial"/>
              <a:cs typeface="Arial"/>
            </a:endParaRPr>
          </a:p>
          <a:p>
            <a:pPr marL="469900" marR="5078095" indent="-457834">
              <a:lnSpc>
                <a:spcPts val="3829"/>
              </a:lnSpc>
              <a:spcBef>
                <a:spcPts val="7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Promote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Business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Membership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spc="130" dirty="0">
                <a:latin typeface="Arial"/>
                <a:cs typeface="Arial"/>
              </a:rPr>
              <a:t>for</a:t>
            </a:r>
            <a:r>
              <a:rPr sz="3200" spc="45" dirty="0">
                <a:latin typeface="Arial"/>
                <a:cs typeface="Arial"/>
              </a:rPr>
              <a:t> </a:t>
            </a:r>
            <a:r>
              <a:rPr sz="3200" spc="40" dirty="0">
                <a:latin typeface="Arial"/>
                <a:cs typeface="Arial"/>
              </a:rPr>
              <a:t>organizations </a:t>
            </a:r>
            <a:r>
              <a:rPr sz="3200" spc="125" dirty="0">
                <a:latin typeface="Arial"/>
                <a:cs typeface="Arial"/>
              </a:rPr>
              <a:t>with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235" dirty="0">
                <a:latin typeface="Arial"/>
                <a:cs typeface="Arial"/>
              </a:rPr>
              <a:t>5+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members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695"/>
              </a:lnSpc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Connect</a:t>
            </a:r>
            <a:r>
              <a:rPr sz="3200" spc="35" dirty="0">
                <a:latin typeface="Arial"/>
                <a:cs typeface="Arial"/>
              </a:rPr>
              <a:t> </a:t>
            </a:r>
            <a:r>
              <a:rPr sz="3200" spc="125" dirty="0">
                <a:latin typeface="Arial"/>
                <a:cs typeface="Arial"/>
              </a:rPr>
              <a:t>with</a:t>
            </a:r>
            <a:r>
              <a:rPr sz="3200" spc="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cancelled</a:t>
            </a:r>
            <a:r>
              <a:rPr sz="3200" spc="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to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get</a:t>
            </a:r>
            <a:r>
              <a:rPr sz="3200" spc="30" dirty="0">
                <a:latin typeface="Arial"/>
                <a:cs typeface="Arial"/>
              </a:rPr>
              <a:t> </a:t>
            </a:r>
            <a:r>
              <a:rPr sz="3200" spc="65" dirty="0">
                <a:latin typeface="Arial"/>
                <a:cs typeface="Arial"/>
              </a:rPr>
              <a:t>them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ts val="3829"/>
              </a:lnSpc>
            </a:pPr>
            <a:r>
              <a:rPr sz="3200" spc="55" dirty="0">
                <a:latin typeface="Arial"/>
                <a:cs typeface="Arial"/>
              </a:rPr>
              <a:t>reinstated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835"/>
              </a:lnSpc>
              <a:buChar char="•"/>
              <a:tabLst>
                <a:tab pos="469900" algn="l"/>
              </a:tabLst>
            </a:pPr>
            <a:r>
              <a:rPr sz="3200" spc="-10" dirty="0">
                <a:latin typeface="Arial"/>
                <a:cs typeface="Arial"/>
              </a:rPr>
              <a:t>Leverage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member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campaigns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from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MPI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Global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835"/>
              </a:lnSpc>
              <a:spcBef>
                <a:spcPts val="65"/>
              </a:spcBef>
              <a:buChar char="•"/>
              <a:tabLst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Promote</a:t>
            </a:r>
            <a:r>
              <a:rPr sz="3200" spc="1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MPI</a:t>
            </a:r>
            <a:r>
              <a:rPr sz="3200" spc="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Foundation</a:t>
            </a:r>
            <a:r>
              <a:rPr sz="3200" spc="135" dirty="0">
                <a:latin typeface="Arial"/>
                <a:cs typeface="Arial"/>
              </a:rPr>
              <a:t> </a:t>
            </a:r>
            <a:r>
              <a:rPr sz="3200" spc="35" dirty="0">
                <a:latin typeface="Arial"/>
                <a:cs typeface="Arial"/>
              </a:rPr>
              <a:t>scholarships</a:t>
            </a:r>
            <a:endParaRPr sz="3200">
              <a:latin typeface="Arial"/>
              <a:cs typeface="Arial"/>
            </a:endParaRPr>
          </a:p>
          <a:p>
            <a:pPr marL="469900" indent="-457200">
              <a:lnSpc>
                <a:spcPts val="3829"/>
              </a:lnSpc>
              <a:buChar char="•"/>
              <a:tabLst>
                <a:tab pos="469900" algn="l"/>
              </a:tabLst>
            </a:pPr>
            <a:r>
              <a:rPr sz="3200" spc="-20" dirty="0">
                <a:latin typeface="Arial"/>
                <a:cs typeface="Arial"/>
              </a:rPr>
              <a:t>Use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your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resources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95" dirty="0">
                <a:latin typeface="Arial"/>
                <a:cs typeface="Arial"/>
              </a:rPr>
              <a:t>from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Global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–</a:t>
            </a:r>
            <a:endParaRPr sz="3200">
              <a:latin typeface="Arial"/>
              <a:cs typeface="Arial"/>
            </a:endParaRPr>
          </a:p>
          <a:p>
            <a:pPr marL="1384300" lvl="1" indent="-457200">
              <a:lnSpc>
                <a:spcPts val="3829"/>
              </a:lnSpc>
              <a:buFont typeface="Wingdings"/>
              <a:buChar char=""/>
              <a:tabLst>
                <a:tab pos="1384300" algn="l"/>
              </a:tabLst>
            </a:pPr>
            <a:r>
              <a:rPr sz="3200" spc="-250" dirty="0">
                <a:latin typeface="Arial"/>
                <a:cs typeface="Arial"/>
              </a:rPr>
              <a:t>CLRP</a:t>
            </a:r>
            <a:r>
              <a:rPr sz="3200" spc="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Membership</a:t>
            </a:r>
            <a:r>
              <a:rPr sz="3200" spc="20" dirty="0">
                <a:latin typeface="Arial"/>
                <a:cs typeface="Arial"/>
              </a:rPr>
              <a:t> </a:t>
            </a:r>
            <a:r>
              <a:rPr sz="3200" spc="55" dirty="0">
                <a:latin typeface="Arial"/>
                <a:cs typeface="Arial"/>
              </a:rPr>
              <a:t>section</a:t>
            </a:r>
            <a:endParaRPr sz="3200">
              <a:latin typeface="Arial"/>
              <a:cs typeface="Arial"/>
            </a:endParaRPr>
          </a:p>
          <a:p>
            <a:pPr marL="1384300" lvl="1" indent="-457200">
              <a:lnSpc>
                <a:spcPts val="3835"/>
              </a:lnSpc>
              <a:buFont typeface="Wingdings"/>
              <a:buChar char=""/>
              <a:tabLst>
                <a:tab pos="1384300" algn="l"/>
              </a:tabLst>
            </a:pPr>
            <a:r>
              <a:rPr sz="3200" dirty="0">
                <a:latin typeface="Arial"/>
                <a:cs typeface="Arial"/>
              </a:rPr>
              <a:t>Refer-</a:t>
            </a:r>
            <a:r>
              <a:rPr sz="3200" spc="75" dirty="0">
                <a:latin typeface="Arial"/>
                <a:cs typeface="Arial"/>
              </a:rPr>
              <a:t>a-</a:t>
            </a:r>
            <a:r>
              <a:rPr sz="3200" dirty="0">
                <a:latin typeface="Arial"/>
                <a:cs typeface="Arial"/>
              </a:rPr>
              <a:t>Friend</a:t>
            </a:r>
            <a:r>
              <a:rPr sz="3200" spc="4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Toolkit</a:t>
            </a:r>
            <a:endParaRPr sz="3200">
              <a:latin typeface="Arial"/>
              <a:cs typeface="Arial"/>
            </a:endParaRPr>
          </a:p>
          <a:p>
            <a:pPr marL="1384300" lvl="1" indent="-457200">
              <a:lnSpc>
                <a:spcPts val="3835"/>
              </a:lnSpc>
              <a:spcBef>
                <a:spcPts val="65"/>
              </a:spcBef>
              <a:buFont typeface="Wingdings"/>
              <a:buChar char=""/>
              <a:tabLst>
                <a:tab pos="1384300" algn="l"/>
              </a:tabLst>
            </a:pPr>
            <a:r>
              <a:rPr sz="3200" spc="70" dirty="0">
                <a:latin typeface="Arial"/>
                <a:cs typeface="Arial"/>
              </a:rPr>
              <a:t>Justification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Letter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spc="150" dirty="0">
                <a:latin typeface="Arial"/>
                <a:cs typeface="Arial"/>
              </a:rPr>
              <a:t>to</a:t>
            </a:r>
            <a:r>
              <a:rPr sz="3200" spc="-105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Boss</a:t>
            </a:r>
            <a:endParaRPr sz="3200">
              <a:latin typeface="Arial"/>
              <a:cs typeface="Arial"/>
            </a:endParaRPr>
          </a:p>
          <a:p>
            <a:pPr marL="1384300" lvl="1" indent="-457200">
              <a:lnSpc>
                <a:spcPts val="3835"/>
              </a:lnSpc>
              <a:buFont typeface="Wingdings"/>
              <a:buChar char=""/>
              <a:tabLst>
                <a:tab pos="1384300" algn="l"/>
              </a:tabLst>
            </a:pPr>
            <a:r>
              <a:rPr sz="3200" spc="-60" dirty="0">
                <a:latin typeface="Arial"/>
                <a:cs typeface="Arial"/>
              </a:rPr>
              <a:t>Top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105" dirty="0">
                <a:latin typeface="Arial"/>
                <a:cs typeface="Arial"/>
              </a:rPr>
              <a:t>5</a:t>
            </a:r>
            <a:r>
              <a:rPr sz="3200" spc="-114" dirty="0">
                <a:latin typeface="Arial"/>
                <a:cs typeface="Arial"/>
              </a:rPr>
              <a:t> </a:t>
            </a:r>
            <a:r>
              <a:rPr sz="3200" spc="-40" dirty="0">
                <a:latin typeface="Arial"/>
                <a:cs typeface="Arial"/>
              </a:rPr>
              <a:t>Reasons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spc="110" dirty="0">
                <a:latin typeface="Arial"/>
                <a:cs typeface="Arial"/>
              </a:rPr>
              <a:t>to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spc="-20" dirty="0">
                <a:latin typeface="Arial"/>
                <a:cs typeface="Arial"/>
              </a:rPr>
              <a:t>Join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6674" rIns="0" bIns="0" rtlCol="0">
            <a:spAutoFit/>
          </a:bodyPr>
          <a:lstStyle/>
          <a:p>
            <a:pPr marL="1294130">
              <a:lnSpc>
                <a:spcPct val="100000"/>
              </a:lnSpc>
              <a:spcBef>
                <a:spcPts val="105"/>
              </a:spcBef>
            </a:pPr>
            <a:r>
              <a:rPr sz="4800" spc="-55" dirty="0"/>
              <a:t>WHAT</a:t>
            </a:r>
            <a:r>
              <a:rPr sz="4800" spc="-155" dirty="0"/>
              <a:t> </a:t>
            </a:r>
            <a:r>
              <a:rPr sz="4800" dirty="0"/>
              <a:t>IS</a:t>
            </a:r>
            <a:r>
              <a:rPr sz="4800" spc="-200" dirty="0"/>
              <a:t> </a:t>
            </a:r>
            <a:r>
              <a:rPr sz="4800" dirty="0"/>
              <a:t>MEMBERSHIP</a:t>
            </a:r>
            <a:r>
              <a:rPr sz="4800" spc="-250" dirty="0"/>
              <a:t> </a:t>
            </a:r>
            <a:r>
              <a:rPr sz="4800" spc="-10" dirty="0"/>
              <a:t>RETENTION?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960879" y="6916102"/>
            <a:ext cx="14514194" cy="22244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ts val="4280"/>
              </a:lnSpc>
              <a:spcBef>
                <a:spcPts val="275"/>
              </a:spcBef>
            </a:pPr>
            <a:r>
              <a:rPr sz="3600" dirty="0">
                <a:latin typeface="Arial"/>
                <a:cs typeface="Arial"/>
              </a:rPr>
              <a:t>Member</a:t>
            </a:r>
            <a:r>
              <a:rPr sz="3600" spc="-95" dirty="0">
                <a:latin typeface="Arial"/>
                <a:cs typeface="Arial"/>
              </a:rPr>
              <a:t> </a:t>
            </a:r>
            <a:r>
              <a:rPr sz="3600" spc="95" dirty="0">
                <a:latin typeface="Arial"/>
                <a:cs typeface="Arial"/>
              </a:rPr>
              <a:t>retention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395" dirty="0">
                <a:latin typeface="Arial"/>
                <a:cs typeface="Arial"/>
              </a:rPr>
              <a:t>=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Total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70" dirty="0">
                <a:latin typeface="Arial"/>
                <a:cs typeface="Arial"/>
              </a:rPr>
              <a:t>Current</a:t>
            </a:r>
            <a:r>
              <a:rPr sz="3600" spc="-8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780" dirty="0">
                <a:latin typeface="Arial"/>
                <a:cs typeface="Arial"/>
              </a:rPr>
              <a:t>/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Total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Previous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Members </a:t>
            </a:r>
            <a:r>
              <a:rPr sz="3600" dirty="0">
                <a:latin typeface="Arial"/>
                <a:cs typeface="Arial"/>
              </a:rPr>
              <a:t>(Example: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Chapter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has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180" dirty="0">
                <a:latin typeface="Arial"/>
                <a:cs typeface="Arial"/>
              </a:rPr>
              <a:t>120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25" dirty="0">
                <a:latin typeface="Arial"/>
                <a:cs typeface="Arial"/>
              </a:rPr>
              <a:t> </a:t>
            </a:r>
            <a:r>
              <a:rPr sz="3600" spc="85" dirty="0">
                <a:latin typeface="Arial"/>
                <a:cs typeface="Arial"/>
              </a:rPr>
              <a:t>on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March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155" dirty="0">
                <a:latin typeface="Arial"/>
                <a:cs typeface="Arial"/>
              </a:rPr>
              <a:t>31</a:t>
            </a:r>
            <a:r>
              <a:rPr sz="3600" spc="-35" dirty="0">
                <a:latin typeface="Arial"/>
                <a:cs typeface="Arial"/>
              </a:rPr>
              <a:t> </a:t>
            </a:r>
            <a:r>
              <a:rPr sz="3600" spc="75" dirty="0">
                <a:latin typeface="Arial"/>
                <a:cs typeface="Arial"/>
              </a:rPr>
              <a:t>last</a:t>
            </a:r>
            <a:r>
              <a:rPr sz="3600" spc="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year;</a:t>
            </a:r>
            <a:endParaRPr sz="3600">
              <a:latin typeface="Arial"/>
              <a:cs typeface="Arial"/>
            </a:endParaRPr>
          </a:p>
          <a:p>
            <a:pPr marL="1703070" marR="1808480" algn="ctr">
              <a:lnSpc>
                <a:spcPts val="4360"/>
              </a:lnSpc>
            </a:pPr>
            <a:r>
              <a:rPr sz="3600" spc="-55" dirty="0">
                <a:latin typeface="Arial"/>
                <a:cs typeface="Arial"/>
              </a:rPr>
              <a:t>Of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50" dirty="0">
                <a:latin typeface="Arial"/>
                <a:cs typeface="Arial"/>
              </a:rPr>
              <a:t>those,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95</a:t>
            </a:r>
            <a:r>
              <a:rPr sz="3600" spc="-7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are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114" dirty="0">
                <a:latin typeface="Arial"/>
                <a:cs typeface="Arial"/>
              </a:rPr>
              <a:t>still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members</a:t>
            </a:r>
            <a:r>
              <a:rPr sz="3600" spc="-50" dirty="0">
                <a:latin typeface="Arial"/>
                <a:cs typeface="Arial"/>
              </a:rPr>
              <a:t> </a:t>
            </a:r>
            <a:r>
              <a:rPr sz="3600" spc="85" dirty="0">
                <a:latin typeface="Arial"/>
                <a:cs typeface="Arial"/>
              </a:rPr>
              <a:t>on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March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spc="150" dirty="0">
                <a:latin typeface="Arial"/>
                <a:cs typeface="Arial"/>
              </a:rPr>
              <a:t>31</a:t>
            </a:r>
            <a:r>
              <a:rPr sz="3600" spc="-65" dirty="0">
                <a:latin typeface="Arial"/>
                <a:cs typeface="Arial"/>
              </a:rPr>
              <a:t> </a:t>
            </a:r>
            <a:r>
              <a:rPr sz="3600" spc="125" dirty="0">
                <a:latin typeface="Arial"/>
                <a:cs typeface="Arial"/>
              </a:rPr>
              <a:t>this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year; </a:t>
            </a:r>
            <a:r>
              <a:rPr sz="3600" spc="45" dirty="0">
                <a:latin typeface="Arial"/>
                <a:cs typeface="Arial"/>
              </a:rPr>
              <a:t>Retention</a:t>
            </a:r>
            <a:r>
              <a:rPr sz="3600" spc="-114" dirty="0">
                <a:latin typeface="Arial"/>
                <a:cs typeface="Arial"/>
              </a:rPr>
              <a:t> </a:t>
            </a:r>
            <a:r>
              <a:rPr sz="3600" spc="395" dirty="0">
                <a:latin typeface="Arial"/>
                <a:cs typeface="Arial"/>
              </a:rPr>
              <a:t>=</a:t>
            </a:r>
            <a:r>
              <a:rPr sz="3600" spc="-70" dirty="0">
                <a:latin typeface="Arial"/>
                <a:cs typeface="Arial"/>
              </a:rPr>
              <a:t> </a:t>
            </a:r>
            <a:r>
              <a:rPr sz="3600" spc="100" dirty="0">
                <a:latin typeface="Arial"/>
                <a:cs typeface="Arial"/>
              </a:rPr>
              <a:t>95</a:t>
            </a:r>
            <a:r>
              <a:rPr sz="3600" spc="-105" dirty="0">
                <a:latin typeface="Arial"/>
                <a:cs typeface="Arial"/>
              </a:rPr>
              <a:t> </a:t>
            </a:r>
            <a:r>
              <a:rPr sz="3600" spc="780" dirty="0">
                <a:latin typeface="Arial"/>
                <a:cs typeface="Arial"/>
              </a:rPr>
              <a:t>/</a:t>
            </a:r>
            <a:r>
              <a:rPr sz="3600" spc="-10" dirty="0">
                <a:latin typeface="Arial"/>
                <a:cs typeface="Arial"/>
              </a:rPr>
              <a:t> </a:t>
            </a:r>
            <a:r>
              <a:rPr sz="3600" spc="155" dirty="0">
                <a:latin typeface="Arial"/>
                <a:cs typeface="Arial"/>
              </a:rPr>
              <a:t>120</a:t>
            </a:r>
            <a:r>
              <a:rPr sz="3600" spc="-40" dirty="0">
                <a:latin typeface="Arial"/>
                <a:cs typeface="Arial"/>
              </a:rPr>
              <a:t> </a:t>
            </a:r>
            <a:r>
              <a:rPr sz="3600" spc="395" dirty="0">
                <a:latin typeface="Arial"/>
                <a:cs typeface="Arial"/>
              </a:rPr>
              <a:t>=</a:t>
            </a:r>
            <a:r>
              <a:rPr sz="3600" spc="-60" dirty="0">
                <a:latin typeface="Arial"/>
                <a:cs typeface="Arial"/>
              </a:rPr>
              <a:t> </a:t>
            </a:r>
            <a:r>
              <a:rPr sz="3600" spc="210" dirty="0">
                <a:latin typeface="Arial"/>
                <a:cs typeface="Arial"/>
              </a:rPr>
              <a:t>85%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6797" y="2432113"/>
            <a:ext cx="15944215" cy="100393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960119" marR="5080" indent="-948055">
              <a:lnSpc>
                <a:spcPts val="3829"/>
              </a:lnSpc>
              <a:spcBef>
                <a:spcPts val="240"/>
              </a:spcBef>
            </a:pPr>
            <a:r>
              <a:rPr sz="3200" spc="-90" dirty="0">
                <a:latin typeface="Arial"/>
                <a:cs typeface="Arial"/>
              </a:rPr>
              <a:t>Of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the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145" dirty="0">
                <a:latin typeface="Arial"/>
                <a:cs typeface="Arial"/>
              </a:rPr>
              <a:t>total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70" dirty="0">
                <a:latin typeface="Arial"/>
                <a:cs typeface="Arial"/>
              </a:rPr>
              <a:t>who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existed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spc="90" dirty="0">
                <a:latin typeface="Arial"/>
                <a:cs typeface="Arial"/>
              </a:rPr>
              <a:t>on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u="sng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specific</a:t>
            </a:r>
            <a:r>
              <a:rPr sz="3200" u="sng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u="sng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date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165" dirty="0">
                <a:latin typeface="Arial"/>
                <a:cs typeface="Arial"/>
              </a:rPr>
              <a:t>12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80" dirty="0">
                <a:latin typeface="Arial"/>
                <a:cs typeface="Arial"/>
              </a:rPr>
              <a:t>months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ago,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the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percentage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45" dirty="0">
                <a:latin typeface="Arial"/>
                <a:cs typeface="Arial"/>
              </a:rPr>
              <a:t>of </a:t>
            </a:r>
            <a:r>
              <a:rPr sz="3200" spc="70" dirty="0">
                <a:latin typeface="Arial"/>
                <a:cs typeface="Arial"/>
              </a:rPr>
              <a:t>those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exact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people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55" dirty="0">
                <a:latin typeface="Arial"/>
                <a:cs typeface="Arial"/>
              </a:rPr>
              <a:t>who</a:t>
            </a:r>
            <a:r>
              <a:rPr sz="3200" spc="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are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105" dirty="0">
                <a:latin typeface="Arial"/>
                <a:cs typeface="Arial"/>
              </a:rPr>
              <a:t>still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members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50" dirty="0">
                <a:latin typeface="Arial"/>
                <a:cs typeface="Arial"/>
              </a:rPr>
              <a:t>on</a:t>
            </a:r>
            <a:r>
              <a:rPr sz="3200" spc="-5" dirty="0">
                <a:latin typeface="Arial"/>
                <a:cs typeface="Arial"/>
              </a:rPr>
              <a:t> </a:t>
            </a:r>
            <a:r>
              <a:rPr sz="3200" spc="100" dirty="0">
                <a:latin typeface="Arial"/>
                <a:cs typeface="Arial"/>
              </a:rPr>
              <a:t>the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same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55" dirty="0">
                <a:latin typeface="Arial"/>
                <a:cs typeface="Arial"/>
              </a:rPr>
              <a:t>date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135" dirty="0">
                <a:latin typeface="Arial"/>
                <a:cs typeface="Arial"/>
              </a:rPr>
              <a:t>12</a:t>
            </a:r>
            <a:r>
              <a:rPr sz="3200" spc="-10" dirty="0">
                <a:latin typeface="Arial"/>
                <a:cs typeface="Arial"/>
              </a:rPr>
              <a:t> </a:t>
            </a:r>
            <a:r>
              <a:rPr sz="3200" spc="75" dirty="0">
                <a:latin typeface="Arial"/>
                <a:cs typeface="Arial"/>
              </a:rPr>
              <a:t>months</a:t>
            </a:r>
            <a:r>
              <a:rPr sz="3200" spc="-20" dirty="0">
                <a:latin typeface="Arial"/>
                <a:cs typeface="Arial"/>
              </a:rPr>
              <a:t> </a:t>
            </a:r>
            <a:r>
              <a:rPr sz="3200" spc="80" dirty="0">
                <a:latin typeface="Arial"/>
                <a:cs typeface="Arial"/>
              </a:rPr>
              <a:t>later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0356" y="3879401"/>
            <a:ext cx="2247285" cy="252819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94130" marR="5080">
              <a:lnSpc>
                <a:spcPct val="100299"/>
              </a:lnSpc>
              <a:spcBef>
                <a:spcPts val="85"/>
              </a:spcBef>
            </a:pPr>
            <a:r>
              <a:rPr sz="4800" dirty="0"/>
              <a:t>HOW</a:t>
            </a:r>
            <a:r>
              <a:rPr sz="4800" spc="-130" dirty="0"/>
              <a:t> </a:t>
            </a:r>
            <a:r>
              <a:rPr sz="4800" dirty="0"/>
              <a:t>CAN</a:t>
            </a:r>
            <a:r>
              <a:rPr sz="4800" spc="-60" dirty="0"/>
              <a:t> </a:t>
            </a:r>
            <a:r>
              <a:rPr sz="4800" spc="-10" dirty="0"/>
              <a:t>CHAPTERS</a:t>
            </a:r>
            <a:r>
              <a:rPr sz="4800" spc="-305" dirty="0"/>
              <a:t> </a:t>
            </a:r>
            <a:r>
              <a:rPr sz="4800" dirty="0"/>
              <a:t>ASSIST</a:t>
            </a:r>
            <a:r>
              <a:rPr sz="4800" spc="-45" dirty="0"/>
              <a:t> </a:t>
            </a:r>
            <a:r>
              <a:rPr sz="4800" spc="-20" dirty="0"/>
              <a:t>WITH </a:t>
            </a:r>
            <a:r>
              <a:rPr sz="4800" spc="-10" dirty="0"/>
              <a:t>RENEWALS?</a:t>
            </a:r>
            <a:endParaRPr sz="4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343275"/>
            <a:ext cx="6581775" cy="488632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900"/>
              </a:spcBef>
              <a:buChar char="•"/>
              <a:tabLst>
                <a:tab pos="469900" algn="l"/>
              </a:tabLst>
            </a:pPr>
            <a:r>
              <a:rPr spc="-30" dirty="0"/>
              <a:t>Engage </a:t>
            </a:r>
            <a:r>
              <a:rPr spc="50" dirty="0"/>
              <a:t>your</a:t>
            </a:r>
            <a:r>
              <a:rPr spc="-75" dirty="0"/>
              <a:t> </a:t>
            </a:r>
            <a:r>
              <a:rPr dirty="0"/>
              <a:t>members</a:t>
            </a:r>
            <a:r>
              <a:rPr spc="-45" dirty="0"/>
              <a:t> </a:t>
            </a:r>
            <a:r>
              <a:rPr spc="75" dirty="0"/>
              <a:t>throughout</a:t>
            </a:r>
            <a:r>
              <a:rPr spc="-3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year.</a:t>
            </a:r>
          </a:p>
          <a:p>
            <a:pPr marL="469900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469900" algn="l"/>
              </a:tabLst>
            </a:pPr>
            <a:r>
              <a:rPr spc="-10" dirty="0"/>
              <a:t>Share</a:t>
            </a:r>
            <a:r>
              <a:rPr spc="40" dirty="0"/>
              <a:t> </a:t>
            </a:r>
            <a:r>
              <a:rPr dirty="0"/>
              <a:t>Chapter</a:t>
            </a:r>
            <a:r>
              <a:rPr spc="-15" dirty="0"/>
              <a:t> </a:t>
            </a:r>
            <a:r>
              <a:rPr dirty="0"/>
              <a:t>accomplishments</a:t>
            </a:r>
            <a:r>
              <a:rPr spc="25" dirty="0"/>
              <a:t> </a:t>
            </a:r>
            <a:r>
              <a:rPr spc="55" dirty="0"/>
              <a:t>from</a:t>
            </a:r>
            <a:r>
              <a:rPr spc="10" dirty="0"/>
              <a:t> </a:t>
            </a:r>
            <a:r>
              <a:rPr spc="55" dirty="0"/>
              <a:t>the</a:t>
            </a:r>
            <a:r>
              <a:rPr spc="45" dirty="0"/>
              <a:t> </a:t>
            </a:r>
            <a:r>
              <a:rPr dirty="0"/>
              <a:t>past</a:t>
            </a:r>
            <a:r>
              <a:rPr spc="30" dirty="0"/>
              <a:t> </a:t>
            </a:r>
            <a:r>
              <a:rPr spc="-10" dirty="0"/>
              <a:t>year.</a:t>
            </a:r>
          </a:p>
          <a:p>
            <a:pPr marL="469900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469900" algn="l"/>
              </a:tabLst>
            </a:pPr>
            <a:r>
              <a:rPr dirty="0"/>
              <a:t>Highlight</a:t>
            </a:r>
            <a:r>
              <a:rPr spc="70" dirty="0"/>
              <a:t> </a:t>
            </a:r>
            <a:r>
              <a:rPr dirty="0"/>
              <a:t>benefits</a:t>
            </a:r>
            <a:r>
              <a:rPr spc="55" dirty="0"/>
              <a:t> </a:t>
            </a:r>
            <a:r>
              <a:rPr spc="95" dirty="0"/>
              <a:t>for</a:t>
            </a:r>
            <a:r>
              <a:rPr spc="100" dirty="0"/>
              <a:t> </a:t>
            </a:r>
            <a:r>
              <a:rPr dirty="0"/>
              <a:t>Preferred</a:t>
            </a:r>
            <a:r>
              <a:rPr spc="90" dirty="0"/>
              <a:t> </a:t>
            </a:r>
            <a:r>
              <a:rPr spc="80" dirty="0"/>
              <a:t>&amp;</a:t>
            </a:r>
            <a:r>
              <a:rPr spc="15" dirty="0"/>
              <a:t> </a:t>
            </a:r>
            <a:r>
              <a:rPr dirty="0"/>
              <a:t>Premier</a:t>
            </a:r>
            <a:r>
              <a:rPr spc="100" dirty="0"/>
              <a:t> </a:t>
            </a:r>
            <a:r>
              <a:rPr spc="-10" dirty="0"/>
              <a:t>levels.</a:t>
            </a:r>
          </a:p>
          <a:p>
            <a:pPr marL="469900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469900" algn="l"/>
              </a:tabLst>
            </a:pPr>
            <a:r>
              <a:rPr dirty="0"/>
              <a:t>Call</a:t>
            </a:r>
            <a:r>
              <a:rPr spc="-30" dirty="0"/>
              <a:t> </a:t>
            </a:r>
            <a:r>
              <a:rPr spc="80" dirty="0"/>
              <a:t>&amp;</a:t>
            </a:r>
            <a:r>
              <a:rPr dirty="0"/>
              <a:t> email</a:t>
            </a:r>
            <a:r>
              <a:rPr spc="-25" dirty="0"/>
              <a:t> </a:t>
            </a:r>
            <a:r>
              <a:rPr dirty="0"/>
              <a:t>members</a:t>
            </a:r>
            <a:r>
              <a:rPr spc="-35" dirty="0"/>
              <a:t> </a:t>
            </a:r>
            <a:r>
              <a:rPr dirty="0"/>
              <a:t>on</a:t>
            </a:r>
            <a:r>
              <a:rPr spc="1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renewal</a:t>
            </a:r>
            <a:r>
              <a:rPr spc="45" dirty="0"/>
              <a:t> </a:t>
            </a:r>
            <a:r>
              <a:rPr spc="40" dirty="0"/>
              <a:t>list.</a:t>
            </a:r>
          </a:p>
          <a:p>
            <a:pPr marL="469900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469900" algn="l"/>
              </a:tabLst>
            </a:pPr>
            <a:r>
              <a:rPr spc="-10" dirty="0"/>
              <a:t>Know</a:t>
            </a:r>
            <a:r>
              <a:rPr spc="-5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connect</a:t>
            </a:r>
            <a:r>
              <a:rPr spc="-15" dirty="0"/>
              <a:t> </a:t>
            </a:r>
            <a:r>
              <a:rPr spc="80" dirty="0"/>
              <a:t>with</a:t>
            </a:r>
            <a:r>
              <a:rPr spc="20" dirty="0"/>
              <a:t> </a:t>
            </a:r>
            <a:r>
              <a:rPr spc="120" dirty="0"/>
              <a:t>at-</a:t>
            </a:r>
            <a:r>
              <a:rPr spc="50" dirty="0"/>
              <a:t>risk</a:t>
            </a:r>
            <a:r>
              <a:rPr spc="5" dirty="0"/>
              <a:t> </a:t>
            </a:r>
            <a:r>
              <a:rPr spc="-10" dirty="0"/>
              <a:t>members.</a:t>
            </a:r>
          </a:p>
          <a:p>
            <a:pPr marL="469900" marR="305435" indent="-457834">
              <a:lnSpc>
                <a:spcPct val="150100"/>
              </a:lnSpc>
              <a:spcBef>
                <a:spcPts val="5"/>
              </a:spcBef>
              <a:buChar char="•"/>
              <a:tabLst>
                <a:tab pos="469900" algn="l"/>
              </a:tabLst>
            </a:pPr>
            <a:r>
              <a:rPr spc="-35" dirty="0"/>
              <a:t>Use</a:t>
            </a:r>
            <a:r>
              <a:rPr spc="-55" dirty="0"/>
              <a:t> </a:t>
            </a:r>
            <a:r>
              <a:rPr spc="55" dirty="0"/>
              <a:t>the</a:t>
            </a:r>
            <a:r>
              <a:rPr spc="-50" dirty="0"/>
              <a:t> </a:t>
            </a:r>
            <a:r>
              <a:rPr dirty="0"/>
              <a:t>Chapter</a:t>
            </a:r>
            <a:r>
              <a:rPr spc="-105" dirty="0"/>
              <a:t> </a:t>
            </a:r>
            <a:r>
              <a:rPr dirty="0"/>
              <a:t>Leader</a:t>
            </a:r>
            <a:r>
              <a:rPr spc="-35" dirty="0"/>
              <a:t> </a:t>
            </a:r>
            <a:r>
              <a:rPr spc="-45" dirty="0"/>
              <a:t>Resources</a:t>
            </a:r>
            <a:r>
              <a:rPr spc="-5" dirty="0"/>
              <a:t> </a:t>
            </a:r>
            <a:r>
              <a:rPr spc="80" dirty="0"/>
              <a:t>to</a:t>
            </a:r>
            <a:r>
              <a:rPr spc="-15" dirty="0"/>
              <a:t> </a:t>
            </a:r>
            <a:r>
              <a:rPr dirty="0"/>
              <a:t>know</a:t>
            </a:r>
            <a:r>
              <a:rPr spc="-114" dirty="0"/>
              <a:t> </a:t>
            </a:r>
            <a:r>
              <a:rPr dirty="0"/>
              <a:t>who</a:t>
            </a:r>
            <a:r>
              <a:rPr spc="-90" dirty="0"/>
              <a:t> </a:t>
            </a:r>
            <a:r>
              <a:rPr spc="-25" dirty="0"/>
              <a:t>is </a:t>
            </a:r>
            <a:r>
              <a:rPr dirty="0"/>
              <a:t>being</a:t>
            </a:r>
            <a:r>
              <a:rPr spc="5" dirty="0"/>
              <a:t> </a:t>
            </a:r>
            <a:r>
              <a:rPr spc="50" dirty="0"/>
              <a:t>contacted</a:t>
            </a:r>
            <a:r>
              <a:rPr spc="15" dirty="0"/>
              <a:t> </a:t>
            </a:r>
            <a:r>
              <a:rPr dirty="0"/>
              <a:t>based</a:t>
            </a:r>
            <a:r>
              <a:rPr spc="-45" dirty="0"/>
              <a:t> </a:t>
            </a:r>
            <a:r>
              <a:rPr dirty="0"/>
              <a:t>on</a:t>
            </a:r>
            <a:r>
              <a:rPr spc="45" dirty="0"/>
              <a:t> </a:t>
            </a:r>
            <a:r>
              <a:rPr dirty="0"/>
              <a:t>the</a:t>
            </a:r>
            <a:r>
              <a:rPr spc="15" dirty="0"/>
              <a:t> </a:t>
            </a:r>
            <a:r>
              <a:rPr dirty="0"/>
              <a:t>renewal </a:t>
            </a:r>
            <a:r>
              <a:rPr spc="-10" dirty="0"/>
              <a:t>schedule:</a:t>
            </a:r>
          </a:p>
          <a:p>
            <a:pPr marL="927100" lvl="1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927100" algn="l"/>
              </a:tabLst>
            </a:pPr>
            <a:r>
              <a:rPr sz="3000" dirty="0">
                <a:latin typeface="Arial"/>
                <a:cs typeface="Arial"/>
              </a:rPr>
              <a:t>Click</a:t>
            </a:r>
            <a:r>
              <a:rPr sz="3000" spc="12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on</a:t>
            </a:r>
            <a:r>
              <a:rPr sz="3000" spc="114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“Membership</a:t>
            </a:r>
            <a:r>
              <a:rPr sz="3000" spc="105" dirty="0">
                <a:latin typeface="Arial"/>
                <a:cs typeface="Arial"/>
              </a:rPr>
              <a:t> </a:t>
            </a:r>
            <a:r>
              <a:rPr sz="3000" spc="35" dirty="0">
                <a:latin typeface="Arial"/>
                <a:cs typeface="Arial"/>
              </a:rPr>
              <a:t>Reports”</a:t>
            </a:r>
            <a:endParaRPr sz="3000">
              <a:latin typeface="Arial"/>
              <a:cs typeface="Arial"/>
            </a:endParaRPr>
          </a:p>
          <a:p>
            <a:pPr marL="927100" lvl="1" indent="-457200">
              <a:lnSpc>
                <a:spcPct val="100000"/>
              </a:lnSpc>
              <a:spcBef>
                <a:spcPts val="1805"/>
              </a:spcBef>
              <a:buChar char="•"/>
              <a:tabLst>
                <a:tab pos="927100" algn="l"/>
              </a:tabLst>
            </a:pPr>
            <a:r>
              <a:rPr sz="3000" spc="-30" dirty="0">
                <a:latin typeface="Arial"/>
                <a:cs typeface="Arial"/>
              </a:rPr>
              <a:t>Choose</a:t>
            </a:r>
            <a:r>
              <a:rPr sz="3000" spc="-5" dirty="0">
                <a:latin typeface="Arial"/>
                <a:cs typeface="Arial"/>
              </a:rPr>
              <a:t> </a:t>
            </a:r>
            <a:r>
              <a:rPr sz="3000" dirty="0">
                <a:latin typeface="Arial"/>
                <a:cs typeface="Arial"/>
              </a:rPr>
              <a:t>“Memberships</a:t>
            </a:r>
            <a:r>
              <a:rPr sz="3000" spc="-10" dirty="0">
                <a:latin typeface="Arial"/>
                <a:cs typeface="Arial"/>
              </a:rPr>
              <a:t> </a:t>
            </a:r>
            <a:r>
              <a:rPr sz="3000" spc="-85" dirty="0">
                <a:latin typeface="Arial"/>
                <a:cs typeface="Arial"/>
              </a:rPr>
              <a:t>Due</a:t>
            </a:r>
            <a:r>
              <a:rPr sz="3000" dirty="0">
                <a:latin typeface="Arial"/>
                <a:cs typeface="Arial"/>
              </a:rPr>
              <a:t> </a:t>
            </a:r>
            <a:r>
              <a:rPr sz="3000" spc="100" dirty="0">
                <a:latin typeface="Arial"/>
                <a:cs typeface="Arial"/>
              </a:rPr>
              <a:t>for</a:t>
            </a:r>
            <a:r>
              <a:rPr sz="3000" spc="20" dirty="0">
                <a:latin typeface="Arial"/>
                <a:cs typeface="Arial"/>
              </a:rPr>
              <a:t> </a:t>
            </a:r>
            <a:r>
              <a:rPr sz="3000" spc="-10" dirty="0">
                <a:latin typeface="Arial"/>
                <a:cs typeface="Arial"/>
              </a:rPr>
              <a:t>Renewal”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6076950"/>
            <a:ext cx="13420725" cy="9525"/>
          </a:xfrm>
          <a:custGeom>
            <a:avLst/>
            <a:gdLst/>
            <a:ahLst/>
            <a:cxnLst/>
            <a:rect l="l" t="t" r="r" b="b"/>
            <a:pathLst>
              <a:path w="13420725" h="9525">
                <a:moveTo>
                  <a:pt x="13420725" y="0"/>
                </a:moveTo>
                <a:lnTo>
                  <a:pt x="0" y="0"/>
                </a:lnTo>
                <a:lnTo>
                  <a:pt x="0" y="9525"/>
                </a:lnTo>
                <a:lnTo>
                  <a:pt x="13420725" y="9525"/>
                </a:lnTo>
                <a:lnTo>
                  <a:pt x="13420725" y="0"/>
                </a:lnTo>
                <a:close/>
              </a:path>
            </a:pathLst>
          </a:custGeom>
          <a:solidFill>
            <a:srgbClr val="0C08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104" y="3476561"/>
            <a:ext cx="8904605" cy="206819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 marR="5080">
              <a:lnSpc>
                <a:spcPts val="7430"/>
              </a:lnSpc>
              <a:spcBef>
                <a:spcPts val="1360"/>
              </a:spcBef>
            </a:pPr>
            <a:r>
              <a:rPr sz="7200" dirty="0">
                <a:solidFill>
                  <a:srgbClr val="000000"/>
                </a:solidFill>
                <a:latin typeface="Calibri"/>
                <a:cs typeface="Calibri"/>
              </a:rPr>
              <a:t>MPI</a:t>
            </a:r>
            <a:r>
              <a:rPr sz="72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10" dirty="0">
                <a:solidFill>
                  <a:srgbClr val="000000"/>
                </a:solidFill>
                <a:latin typeface="Calibri"/>
                <a:cs typeface="Calibri"/>
              </a:rPr>
              <a:t>Membership Performance</a:t>
            </a:r>
            <a:r>
              <a:rPr sz="72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7200" spc="-10" dirty="0">
                <a:solidFill>
                  <a:srgbClr val="000000"/>
                </a:solidFill>
                <a:latin typeface="Calibri"/>
                <a:cs typeface="Calibri"/>
              </a:rPr>
              <a:t>Standards</a:t>
            </a:r>
            <a:endParaRPr sz="7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2390" y="2176398"/>
            <a:ext cx="11824970" cy="241490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796414" marR="1786889" indent="2540" algn="ctr">
              <a:lnSpc>
                <a:spcPts val="6150"/>
              </a:lnSpc>
              <a:spcBef>
                <a:spcPts val="660"/>
              </a:spcBef>
            </a:pPr>
            <a:r>
              <a:rPr sz="5450" b="0" spc="-260" dirty="0">
                <a:solidFill>
                  <a:srgbClr val="000000"/>
                </a:solidFill>
                <a:latin typeface="Arial"/>
                <a:cs typeface="Arial"/>
              </a:rPr>
              <a:t>MEMBERSHIP</a:t>
            </a:r>
            <a:r>
              <a:rPr sz="5450" b="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50" b="0" spc="180" dirty="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5450"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50" b="0" spc="-5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5450" b="0" spc="-395" dirty="0">
                <a:solidFill>
                  <a:srgbClr val="000000"/>
                </a:solidFill>
                <a:latin typeface="Arial"/>
                <a:cs typeface="Arial"/>
              </a:rPr>
              <a:t>SHARED</a:t>
            </a:r>
            <a:r>
              <a:rPr sz="5450" b="0" spc="-1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50" b="0" spc="-135" dirty="0">
                <a:solidFill>
                  <a:srgbClr val="000000"/>
                </a:solidFill>
                <a:latin typeface="Arial"/>
                <a:cs typeface="Arial"/>
              </a:rPr>
              <a:t>RESPONSIBILITY</a:t>
            </a:r>
            <a:endParaRPr sz="5450">
              <a:latin typeface="Arial"/>
              <a:cs typeface="Arial"/>
            </a:endParaRPr>
          </a:p>
          <a:p>
            <a:pPr algn="ctr">
              <a:lnSpc>
                <a:spcPts val="5950"/>
              </a:lnSpc>
            </a:pPr>
            <a:r>
              <a:rPr sz="5450" b="0" i="1" spc="-450" dirty="0">
                <a:solidFill>
                  <a:srgbClr val="000000"/>
                </a:solidFill>
                <a:latin typeface="Arial"/>
                <a:cs typeface="Arial"/>
              </a:rPr>
              <a:t>CHAPTER</a:t>
            </a:r>
            <a:r>
              <a:rPr sz="5450" b="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50" b="0" i="1" spc="-509" dirty="0">
                <a:solidFill>
                  <a:srgbClr val="000000"/>
                </a:solidFill>
                <a:latin typeface="Arial"/>
                <a:cs typeface="Arial"/>
              </a:rPr>
              <a:t>PERFORMANCE</a:t>
            </a:r>
            <a:r>
              <a:rPr sz="5450" b="0" i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5450" b="0" i="1" spc="-47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r>
              <a:rPr sz="5450" b="0" i="1" spc="-855" dirty="0">
                <a:solidFill>
                  <a:srgbClr val="000000"/>
                </a:solidFill>
                <a:latin typeface="Arial"/>
                <a:cs typeface="Arial"/>
              </a:rPr>
              <a:t>T</a:t>
            </a:r>
            <a:r>
              <a:rPr sz="5450" b="0" i="1" spc="-39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5450" b="0" i="1" spc="-380" dirty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sz="5450" b="0" i="1" spc="-44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5450" b="0" i="1" spc="-405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5450" b="0" i="1" spc="-320" dirty="0">
                <a:solidFill>
                  <a:srgbClr val="000000"/>
                </a:solidFill>
                <a:latin typeface="Arial"/>
                <a:cs typeface="Arial"/>
              </a:rPr>
              <a:t>R</a:t>
            </a:r>
            <a:r>
              <a:rPr sz="5450" b="0" i="1" spc="-445" dirty="0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sz="5450" b="0" i="1" spc="-395" dirty="0">
                <a:solidFill>
                  <a:srgbClr val="000000"/>
                </a:solidFill>
                <a:latin typeface="Arial"/>
                <a:cs typeface="Arial"/>
              </a:rPr>
              <a:t>S</a:t>
            </a:r>
            <a:endParaRPr sz="545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15169" y="5820436"/>
            <a:ext cx="379730" cy="370840"/>
            <a:chOff x="1715169" y="5820436"/>
            <a:chExt cx="379730" cy="370840"/>
          </a:xfrm>
        </p:grpSpPr>
        <p:sp>
          <p:nvSpPr>
            <p:cNvPr id="4" name="object 4"/>
            <p:cNvSpPr/>
            <p:nvPr/>
          </p:nvSpPr>
          <p:spPr>
            <a:xfrm>
              <a:off x="1715169" y="5820436"/>
              <a:ext cx="379730" cy="370840"/>
            </a:xfrm>
            <a:custGeom>
              <a:avLst/>
              <a:gdLst/>
              <a:ahLst/>
              <a:cxnLst/>
              <a:rect l="l" t="t" r="r" b="b"/>
              <a:pathLst>
                <a:path w="379730" h="370839">
                  <a:moveTo>
                    <a:pt x="189863" y="0"/>
                  </a:moveTo>
                  <a:lnTo>
                    <a:pt x="139447" y="6623"/>
                  </a:lnTo>
                  <a:lnTo>
                    <a:pt x="94109" y="25310"/>
                  </a:lnTo>
                  <a:lnTo>
                    <a:pt x="55671" y="54280"/>
                  </a:lnTo>
                  <a:lnTo>
                    <a:pt x="25958" y="91756"/>
                  </a:lnTo>
                  <a:lnTo>
                    <a:pt x="6793" y="135959"/>
                  </a:lnTo>
                  <a:lnTo>
                    <a:pt x="0" y="185110"/>
                  </a:lnTo>
                  <a:lnTo>
                    <a:pt x="6793" y="234262"/>
                  </a:lnTo>
                  <a:lnTo>
                    <a:pt x="25958" y="278465"/>
                  </a:lnTo>
                  <a:lnTo>
                    <a:pt x="55671" y="315940"/>
                  </a:lnTo>
                  <a:lnTo>
                    <a:pt x="94109" y="344909"/>
                  </a:lnTo>
                  <a:lnTo>
                    <a:pt x="139448" y="363595"/>
                  </a:lnTo>
                  <a:lnTo>
                    <a:pt x="189864" y="370218"/>
                  </a:lnTo>
                  <a:lnTo>
                    <a:pt x="240276" y="363595"/>
                  </a:lnTo>
                  <a:lnTo>
                    <a:pt x="254148" y="357877"/>
                  </a:lnTo>
                  <a:lnTo>
                    <a:pt x="189864" y="357877"/>
                  </a:lnTo>
                  <a:lnTo>
                    <a:pt x="142807" y="351695"/>
                  </a:lnTo>
                  <a:lnTo>
                    <a:pt x="100491" y="334255"/>
                  </a:lnTo>
                  <a:lnTo>
                    <a:pt x="64616" y="307217"/>
                  </a:lnTo>
                  <a:lnTo>
                    <a:pt x="36884" y="272240"/>
                  </a:lnTo>
                  <a:lnTo>
                    <a:pt x="18997" y="230985"/>
                  </a:lnTo>
                  <a:lnTo>
                    <a:pt x="12657" y="185110"/>
                  </a:lnTo>
                  <a:lnTo>
                    <a:pt x="18997" y="139232"/>
                  </a:lnTo>
                  <a:lnTo>
                    <a:pt x="36884" y="97975"/>
                  </a:lnTo>
                  <a:lnTo>
                    <a:pt x="64616" y="62999"/>
                  </a:lnTo>
                  <a:lnTo>
                    <a:pt x="100490" y="35961"/>
                  </a:lnTo>
                  <a:lnTo>
                    <a:pt x="142807" y="18522"/>
                  </a:lnTo>
                  <a:lnTo>
                    <a:pt x="189863" y="12340"/>
                  </a:lnTo>
                  <a:lnTo>
                    <a:pt x="254145" y="12340"/>
                  </a:lnTo>
                  <a:lnTo>
                    <a:pt x="240276" y="6624"/>
                  </a:lnTo>
                  <a:lnTo>
                    <a:pt x="189863" y="0"/>
                  </a:lnTo>
                  <a:close/>
                </a:path>
                <a:path w="379730" h="370839">
                  <a:moveTo>
                    <a:pt x="254145" y="12340"/>
                  </a:moveTo>
                  <a:lnTo>
                    <a:pt x="189863" y="12340"/>
                  </a:lnTo>
                  <a:lnTo>
                    <a:pt x="236912" y="18522"/>
                  </a:lnTo>
                  <a:lnTo>
                    <a:pt x="279225" y="35961"/>
                  </a:lnTo>
                  <a:lnTo>
                    <a:pt x="315101" y="62999"/>
                  </a:lnTo>
                  <a:lnTo>
                    <a:pt x="342834" y="97976"/>
                  </a:lnTo>
                  <a:lnTo>
                    <a:pt x="360723" y="139233"/>
                  </a:lnTo>
                  <a:lnTo>
                    <a:pt x="367065" y="185110"/>
                  </a:lnTo>
                  <a:lnTo>
                    <a:pt x="360723" y="230985"/>
                  </a:lnTo>
                  <a:lnTo>
                    <a:pt x="342834" y="272240"/>
                  </a:lnTo>
                  <a:lnTo>
                    <a:pt x="315101" y="307217"/>
                  </a:lnTo>
                  <a:lnTo>
                    <a:pt x="279226" y="334255"/>
                  </a:lnTo>
                  <a:lnTo>
                    <a:pt x="236912" y="351695"/>
                  </a:lnTo>
                  <a:lnTo>
                    <a:pt x="189864" y="357877"/>
                  </a:lnTo>
                  <a:lnTo>
                    <a:pt x="254148" y="357877"/>
                  </a:lnTo>
                  <a:lnTo>
                    <a:pt x="324049" y="315940"/>
                  </a:lnTo>
                  <a:lnTo>
                    <a:pt x="353763" y="278465"/>
                  </a:lnTo>
                  <a:lnTo>
                    <a:pt x="372928" y="234263"/>
                  </a:lnTo>
                  <a:lnTo>
                    <a:pt x="379722" y="185110"/>
                  </a:lnTo>
                  <a:lnTo>
                    <a:pt x="372928" y="135959"/>
                  </a:lnTo>
                  <a:lnTo>
                    <a:pt x="353763" y="91756"/>
                  </a:lnTo>
                  <a:lnTo>
                    <a:pt x="324049" y="54280"/>
                  </a:lnTo>
                  <a:lnTo>
                    <a:pt x="285612" y="25310"/>
                  </a:lnTo>
                  <a:lnTo>
                    <a:pt x="254145" y="1234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73980" y="5914801"/>
              <a:ext cx="249440" cy="17351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372741" y="5745289"/>
            <a:ext cx="2043430" cy="86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sz="2450" spc="-70" dirty="0">
                <a:latin typeface="Arial"/>
                <a:cs typeface="Arial"/>
              </a:rPr>
              <a:t>MEMBERSHIP </a:t>
            </a:r>
            <a:r>
              <a:rPr sz="2450" spc="-165" dirty="0">
                <a:latin typeface="Arial"/>
                <a:cs typeface="Arial"/>
              </a:rPr>
              <a:t>ENGAGEMENT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068218" y="5820436"/>
            <a:ext cx="379730" cy="370840"/>
            <a:chOff x="7068218" y="5820436"/>
            <a:chExt cx="379730" cy="370840"/>
          </a:xfrm>
        </p:grpSpPr>
        <p:sp>
          <p:nvSpPr>
            <p:cNvPr id="8" name="object 8"/>
            <p:cNvSpPr/>
            <p:nvPr/>
          </p:nvSpPr>
          <p:spPr>
            <a:xfrm>
              <a:off x="7068218" y="5820436"/>
              <a:ext cx="379730" cy="370840"/>
            </a:xfrm>
            <a:custGeom>
              <a:avLst/>
              <a:gdLst/>
              <a:ahLst/>
              <a:cxnLst/>
              <a:rect l="l" t="t" r="r" b="b"/>
              <a:pathLst>
                <a:path w="379729" h="370839">
                  <a:moveTo>
                    <a:pt x="189863" y="0"/>
                  </a:moveTo>
                  <a:lnTo>
                    <a:pt x="139447" y="6623"/>
                  </a:lnTo>
                  <a:lnTo>
                    <a:pt x="94109" y="25310"/>
                  </a:lnTo>
                  <a:lnTo>
                    <a:pt x="55671" y="54280"/>
                  </a:lnTo>
                  <a:lnTo>
                    <a:pt x="25958" y="91756"/>
                  </a:lnTo>
                  <a:lnTo>
                    <a:pt x="6793" y="135959"/>
                  </a:lnTo>
                  <a:lnTo>
                    <a:pt x="0" y="185110"/>
                  </a:lnTo>
                  <a:lnTo>
                    <a:pt x="6793" y="234262"/>
                  </a:lnTo>
                  <a:lnTo>
                    <a:pt x="25958" y="278465"/>
                  </a:lnTo>
                  <a:lnTo>
                    <a:pt x="55672" y="315940"/>
                  </a:lnTo>
                  <a:lnTo>
                    <a:pt x="94109" y="344909"/>
                  </a:lnTo>
                  <a:lnTo>
                    <a:pt x="139448" y="363595"/>
                  </a:lnTo>
                  <a:lnTo>
                    <a:pt x="189864" y="370218"/>
                  </a:lnTo>
                  <a:lnTo>
                    <a:pt x="240276" y="363595"/>
                  </a:lnTo>
                  <a:lnTo>
                    <a:pt x="254148" y="357877"/>
                  </a:lnTo>
                  <a:lnTo>
                    <a:pt x="189864" y="357877"/>
                  </a:lnTo>
                  <a:lnTo>
                    <a:pt x="142807" y="351695"/>
                  </a:lnTo>
                  <a:lnTo>
                    <a:pt x="100491" y="334255"/>
                  </a:lnTo>
                  <a:lnTo>
                    <a:pt x="64616" y="307217"/>
                  </a:lnTo>
                  <a:lnTo>
                    <a:pt x="36884" y="272240"/>
                  </a:lnTo>
                  <a:lnTo>
                    <a:pt x="18997" y="230985"/>
                  </a:lnTo>
                  <a:lnTo>
                    <a:pt x="12657" y="185110"/>
                  </a:lnTo>
                  <a:lnTo>
                    <a:pt x="18997" y="139232"/>
                  </a:lnTo>
                  <a:lnTo>
                    <a:pt x="36884" y="97975"/>
                  </a:lnTo>
                  <a:lnTo>
                    <a:pt x="64615" y="62999"/>
                  </a:lnTo>
                  <a:lnTo>
                    <a:pt x="100490" y="35961"/>
                  </a:lnTo>
                  <a:lnTo>
                    <a:pt x="142807" y="18522"/>
                  </a:lnTo>
                  <a:lnTo>
                    <a:pt x="189863" y="12340"/>
                  </a:lnTo>
                  <a:lnTo>
                    <a:pt x="254145" y="12340"/>
                  </a:lnTo>
                  <a:lnTo>
                    <a:pt x="240275" y="6624"/>
                  </a:lnTo>
                  <a:lnTo>
                    <a:pt x="189863" y="0"/>
                  </a:lnTo>
                  <a:close/>
                </a:path>
                <a:path w="379729" h="370839">
                  <a:moveTo>
                    <a:pt x="254145" y="12340"/>
                  </a:moveTo>
                  <a:lnTo>
                    <a:pt x="189863" y="12340"/>
                  </a:lnTo>
                  <a:lnTo>
                    <a:pt x="236912" y="18522"/>
                  </a:lnTo>
                  <a:lnTo>
                    <a:pt x="279225" y="35961"/>
                  </a:lnTo>
                  <a:lnTo>
                    <a:pt x="315100" y="62999"/>
                  </a:lnTo>
                  <a:lnTo>
                    <a:pt x="342834" y="97976"/>
                  </a:lnTo>
                  <a:lnTo>
                    <a:pt x="360723" y="139233"/>
                  </a:lnTo>
                  <a:lnTo>
                    <a:pt x="367065" y="185110"/>
                  </a:lnTo>
                  <a:lnTo>
                    <a:pt x="360723" y="230985"/>
                  </a:lnTo>
                  <a:lnTo>
                    <a:pt x="342834" y="272240"/>
                  </a:lnTo>
                  <a:lnTo>
                    <a:pt x="315101" y="307217"/>
                  </a:lnTo>
                  <a:lnTo>
                    <a:pt x="279226" y="334255"/>
                  </a:lnTo>
                  <a:lnTo>
                    <a:pt x="236912" y="351695"/>
                  </a:lnTo>
                  <a:lnTo>
                    <a:pt x="189864" y="357877"/>
                  </a:lnTo>
                  <a:lnTo>
                    <a:pt x="254148" y="357877"/>
                  </a:lnTo>
                  <a:lnTo>
                    <a:pt x="324050" y="315940"/>
                  </a:lnTo>
                  <a:lnTo>
                    <a:pt x="353763" y="278465"/>
                  </a:lnTo>
                  <a:lnTo>
                    <a:pt x="372928" y="234263"/>
                  </a:lnTo>
                  <a:lnTo>
                    <a:pt x="379722" y="185110"/>
                  </a:lnTo>
                  <a:lnTo>
                    <a:pt x="372928" y="135959"/>
                  </a:lnTo>
                  <a:lnTo>
                    <a:pt x="353762" y="91756"/>
                  </a:lnTo>
                  <a:lnTo>
                    <a:pt x="324049" y="54280"/>
                  </a:lnTo>
                  <a:lnTo>
                    <a:pt x="285612" y="25310"/>
                  </a:lnTo>
                  <a:lnTo>
                    <a:pt x="254145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7029" y="5914801"/>
              <a:ext cx="249440" cy="173511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727568" y="5745289"/>
            <a:ext cx="2171065" cy="86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8425" marR="5080" indent="-85725">
              <a:lnSpc>
                <a:spcPct val="112300"/>
              </a:lnSpc>
              <a:spcBef>
                <a:spcPts val="95"/>
              </a:spcBef>
            </a:pPr>
            <a:r>
              <a:rPr sz="2450" spc="-35" dirty="0">
                <a:latin typeface="Arial"/>
                <a:cs typeface="Arial"/>
              </a:rPr>
              <a:t>MEMBERSHIP </a:t>
            </a:r>
            <a:r>
              <a:rPr sz="2450" spc="-110" dirty="0">
                <a:latin typeface="Arial"/>
                <a:cs typeface="Arial"/>
              </a:rPr>
              <a:t>RECOGNITION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2421268" y="5820436"/>
            <a:ext cx="379730" cy="370840"/>
            <a:chOff x="12421268" y="5820436"/>
            <a:chExt cx="379730" cy="370840"/>
          </a:xfrm>
        </p:grpSpPr>
        <p:sp>
          <p:nvSpPr>
            <p:cNvPr id="12" name="object 12"/>
            <p:cNvSpPr/>
            <p:nvPr/>
          </p:nvSpPr>
          <p:spPr>
            <a:xfrm>
              <a:off x="12421268" y="5820436"/>
              <a:ext cx="379730" cy="370840"/>
            </a:xfrm>
            <a:custGeom>
              <a:avLst/>
              <a:gdLst/>
              <a:ahLst/>
              <a:cxnLst/>
              <a:rect l="l" t="t" r="r" b="b"/>
              <a:pathLst>
                <a:path w="379729" h="370839">
                  <a:moveTo>
                    <a:pt x="189863" y="0"/>
                  </a:moveTo>
                  <a:lnTo>
                    <a:pt x="139447" y="6623"/>
                  </a:lnTo>
                  <a:lnTo>
                    <a:pt x="94108" y="25310"/>
                  </a:lnTo>
                  <a:lnTo>
                    <a:pt x="55671" y="54280"/>
                  </a:lnTo>
                  <a:lnTo>
                    <a:pt x="25958" y="91756"/>
                  </a:lnTo>
                  <a:lnTo>
                    <a:pt x="6793" y="135959"/>
                  </a:lnTo>
                  <a:lnTo>
                    <a:pt x="0" y="185110"/>
                  </a:lnTo>
                  <a:lnTo>
                    <a:pt x="6793" y="234262"/>
                  </a:lnTo>
                  <a:lnTo>
                    <a:pt x="25959" y="278465"/>
                  </a:lnTo>
                  <a:lnTo>
                    <a:pt x="55672" y="315940"/>
                  </a:lnTo>
                  <a:lnTo>
                    <a:pt x="94110" y="344909"/>
                  </a:lnTo>
                  <a:lnTo>
                    <a:pt x="139448" y="363595"/>
                  </a:lnTo>
                  <a:lnTo>
                    <a:pt x="189864" y="370218"/>
                  </a:lnTo>
                  <a:lnTo>
                    <a:pt x="240276" y="363595"/>
                  </a:lnTo>
                  <a:lnTo>
                    <a:pt x="254148" y="357877"/>
                  </a:lnTo>
                  <a:lnTo>
                    <a:pt x="189864" y="357877"/>
                  </a:lnTo>
                  <a:lnTo>
                    <a:pt x="142808" y="351695"/>
                  </a:lnTo>
                  <a:lnTo>
                    <a:pt x="100491" y="334255"/>
                  </a:lnTo>
                  <a:lnTo>
                    <a:pt x="64616" y="307217"/>
                  </a:lnTo>
                  <a:lnTo>
                    <a:pt x="36884" y="272240"/>
                  </a:lnTo>
                  <a:lnTo>
                    <a:pt x="18997" y="230985"/>
                  </a:lnTo>
                  <a:lnTo>
                    <a:pt x="12657" y="185110"/>
                  </a:lnTo>
                  <a:lnTo>
                    <a:pt x="18997" y="139232"/>
                  </a:lnTo>
                  <a:lnTo>
                    <a:pt x="36884" y="97975"/>
                  </a:lnTo>
                  <a:lnTo>
                    <a:pt x="64615" y="62999"/>
                  </a:lnTo>
                  <a:lnTo>
                    <a:pt x="100490" y="35961"/>
                  </a:lnTo>
                  <a:lnTo>
                    <a:pt x="142806" y="18522"/>
                  </a:lnTo>
                  <a:lnTo>
                    <a:pt x="189863" y="12340"/>
                  </a:lnTo>
                  <a:lnTo>
                    <a:pt x="254145" y="12340"/>
                  </a:lnTo>
                  <a:lnTo>
                    <a:pt x="240275" y="6624"/>
                  </a:lnTo>
                  <a:lnTo>
                    <a:pt x="189863" y="0"/>
                  </a:lnTo>
                  <a:close/>
                </a:path>
                <a:path w="379729" h="370839">
                  <a:moveTo>
                    <a:pt x="254145" y="12340"/>
                  </a:moveTo>
                  <a:lnTo>
                    <a:pt x="189863" y="12340"/>
                  </a:lnTo>
                  <a:lnTo>
                    <a:pt x="236912" y="18522"/>
                  </a:lnTo>
                  <a:lnTo>
                    <a:pt x="279225" y="35961"/>
                  </a:lnTo>
                  <a:lnTo>
                    <a:pt x="315100" y="62999"/>
                  </a:lnTo>
                  <a:lnTo>
                    <a:pt x="342834" y="97976"/>
                  </a:lnTo>
                  <a:lnTo>
                    <a:pt x="360723" y="139233"/>
                  </a:lnTo>
                  <a:lnTo>
                    <a:pt x="367065" y="185110"/>
                  </a:lnTo>
                  <a:lnTo>
                    <a:pt x="360724" y="230985"/>
                  </a:lnTo>
                  <a:lnTo>
                    <a:pt x="342835" y="272240"/>
                  </a:lnTo>
                  <a:lnTo>
                    <a:pt x="315101" y="307217"/>
                  </a:lnTo>
                  <a:lnTo>
                    <a:pt x="279226" y="334255"/>
                  </a:lnTo>
                  <a:lnTo>
                    <a:pt x="236913" y="351695"/>
                  </a:lnTo>
                  <a:lnTo>
                    <a:pt x="189864" y="357877"/>
                  </a:lnTo>
                  <a:lnTo>
                    <a:pt x="254148" y="357877"/>
                  </a:lnTo>
                  <a:lnTo>
                    <a:pt x="324050" y="315940"/>
                  </a:lnTo>
                  <a:lnTo>
                    <a:pt x="353763" y="278465"/>
                  </a:lnTo>
                  <a:lnTo>
                    <a:pt x="372928" y="234263"/>
                  </a:lnTo>
                  <a:lnTo>
                    <a:pt x="379722" y="185110"/>
                  </a:lnTo>
                  <a:lnTo>
                    <a:pt x="372928" y="135959"/>
                  </a:lnTo>
                  <a:lnTo>
                    <a:pt x="353762" y="91756"/>
                  </a:lnTo>
                  <a:lnTo>
                    <a:pt x="324049" y="54280"/>
                  </a:lnTo>
                  <a:lnTo>
                    <a:pt x="285612" y="25310"/>
                  </a:lnTo>
                  <a:lnTo>
                    <a:pt x="254145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079" y="5914801"/>
              <a:ext cx="249440" cy="1735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082651" y="5745289"/>
            <a:ext cx="2249805" cy="12839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90"/>
              </a:spcBef>
            </a:pPr>
            <a:r>
              <a:rPr sz="2450" spc="-35" dirty="0">
                <a:latin typeface="Arial"/>
                <a:cs typeface="Arial"/>
              </a:rPr>
              <a:t>MEMBERSHIP </a:t>
            </a:r>
            <a:r>
              <a:rPr sz="2450" spc="-140" dirty="0">
                <a:latin typeface="Arial"/>
                <a:cs typeface="Arial"/>
              </a:rPr>
              <a:t>PROFESSIONAL </a:t>
            </a:r>
            <a:r>
              <a:rPr sz="2450" spc="-105" dirty="0">
                <a:latin typeface="Arial"/>
                <a:cs typeface="Arial"/>
              </a:rPr>
              <a:t>DEVELOPMENT</a:t>
            </a:r>
            <a:endParaRPr sz="245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04931" y="8276995"/>
            <a:ext cx="539115" cy="539115"/>
            <a:chOff x="3704931" y="8276995"/>
            <a:chExt cx="539115" cy="539115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4931" y="8276995"/>
              <a:ext cx="538748" cy="53874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791602" y="8363611"/>
              <a:ext cx="370840" cy="370840"/>
            </a:xfrm>
            <a:custGeom>
              <a:avLst/>
              <a:gdLst/>
              <a:ahLst/>
              <a:cxnLst/>
              <a:rect l="l" t="t" r="r" b="b"/>
              <a:pathLst>
                <a:path w="370839" h="370840">
                  <a:moveTo>
                    <a:pt x="185115" y="0"/>
                  </a:moveTo>
                  <a:lnTo>
                    <a:pt x="135960" y="6623"/>
                  </a:lnTo>
                  <a:lnTo>
                    <a:pt x="91755" y="25310"/>
                  </a:lnTo>
                  <a:lnTo>
                    <a:pt x="54279" y="54280"/>
                  </a:lnTo>
                  <a:lnTo>
                    <a:pt x="25309" y="91756"/>
                  </a:lnTo>
                  <a:lnTo>
                    <a:pt x="6623" y="135959"/>
                  </a:lnTo>
                  <a:lnTo>
                    <a:pt x="0" y="185110"/>
                  </a:lnTo>
                  <a:lnTo>
                    <a:pt x="6623" y="234262"/>
                  </a:lnTo>
                  <a:lnTo>
                    <a:pt x="25309" y="278465"/>
                  </a:lnTo>
                  <a:lnTo>
                    <a:pt x="54279" y="315940"/>
                  </a:lnTo>
                  <a:lnTo>
                    <a:pt x="91756" y="344909"/>
                  </a:lnTo>
                  <a:lnTo>
                    <a:pt x="135960" y="363595"/>
                  </a:lnTo>
                  <a:lnTo>
                    <a:pt x="185116" y="370218"/>
                  </a:lnTo>
                  <a:lnTo>
                    <a:pt x="234267" y="363595"/>
                  </a:lnTo>
                  <a:lnTo>
                    <a:pt x="247792" y="357877"/>
                  </a:lnTo>
                  <a:lnTo>
                    <a:pt x="185116" y="357877"/>
                  </a:lnTo>
                  <a:lnTo>
                    <a:pt x="139236" y="351695"/>
                  </a:lnTo>
                  <a:lnTo>
                    <a:pt x="97978" y="334255"/>
                  </a:lnTo>
                  <a:lnTo>
                    <a:pt x="63000" y="307217"/>
                  </a:lnTo>
                  <a:lnTo>
                    <a:pt x="35962" y="272240"/>
                  </a:lnTo>
                  <a:lnTo>
                    <a:pt x="18522" y="230985"/>
                  </a:lnTo>
                  <a:lnTo>
                    <a:pt x="12340" y="185110"/>
                  </a:lnTo>
                  <a:lnTo>
                    <a:pt x="18522" y="139232"/>
                  </a:lnTo>
                  <a:lnTo>
                    <a:pt x="35962" y="97976"/>
                  </a:lnTo>
                  <a:lnTo>
                    <a:pt x="63000" y="62999"/>
                  </a:lnTo>
                  <a:lnTo>
                    <a:pt x="97977" y="35961"/>
                  </a:lnTo>
                  <a:lnTo>
                    <a:pt x="139235" y="18522"/>
                  </a:lnTo>
                  <a:lnTo>
                    <a:pt x="185115" y="12340"/>
                  </a:lnTo>
                  <a:lnTo>
                    <a:pt x="247790" y="12340"/>
                  </a:lnTo>
                  <a:lnTo>
                    <a:pt x="234267" y="6624"/>
                  </a:lnTo>
                  <a:lnTo>
                    <a:pt x="185115" y="0"/>
                  </a:lnTo>
                  <a:close/>
                </a:path>
                <a:path w="370839" h="370840">
                  <a:moveTo>
                    <a:pt x="247790" y="12340"/>
                  </a:moveTo>
                  <a:lnTo>
                    <a:pt x="185115" y="12340"/>
                  </a:lnTo>
                  <a:lnTo>
                    <a:pt x="230987" y="18522"/>
                  </a:lnTo>
                  <a:lnTo>
                    <a:pt x="272243" y="35961"/>
                  </a:lnTo>
                  <a:lnTo>
                    <a:pt x="307221" y="62999"/>
                  </a:lnTo>
                  <a:lnTo>
                    <a:pt x="334261" y="97976"/>
                  </a:lnTo>
                  <a:lnTo>
                    <a:pt x="351702" y="139232"/>
                  </a:lnTo>
                  <a:lnTo>
                    <a:pt x="357885" y="185110"/>
                  </a:lnTo>
                  <a:lnTo>
                    <a:pt x="351703" y="230985"/>
                  </a:lnTo>
                  <a:lnTo>
                    <a:pt x="334261" y="272240"/>
                  </a:lnTo>
                  <a:lnTo>
                    <a:pt x="307221" y="307217"/>
                  </a:lnTo>
                  <a:lnTo>
                    <a:pt x="272243" y="334255"/>
                  </a:lnTo>
                  <a:lnTo>
                    <a:pt x="230988" y="351695"/>
                  </a:lnTo>
                  <a:lnTo>
                    <a:pt x="185116" y="357877"/>
                  </a:lnTo>
                  <a:lnTo>
                    <a:pt x="247792" y="357877"/>
                  </a:lnTo>
                  <a:lnTo>
                    <a:pt x="315946" y="315940"/>
                  </a:lnTo>
                  <a:lnTo>
                    <a:pt x="344916" y="278465"/>
                  </a:lnTo>
                  <a:lnTo>
                    <a:pt x="363602" y="234263"/>
                  </a:lnTo>
                  <a:lnTo>
                    <a:pt x="370226" y="185110"/>
                  </a:lnTo>
                  <a:lnTo>
                    <a:pt x="363602" y="135959"/>
                  </a:lnTo>
                  <a:lnTo>
                    <a:pt x="344916" y="91756"/>
                  </a:lnTo>
                  <a:lnTo>
                    <a:pt x="315945" y="54280"/>
                  </a:lnTo>
                  <a:lnTo>
                    <a:pt x="278470" y="25310"/>
                  </a:lnTo>
                  <a:lnTo>
                    <a:pt x="247790" y="12340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8943" y="8457976"/>
              <a:ext cx="243202" cy="173511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543917" y="8124631"/>
            <a:ext cx="624840" cy="624840"/>
            <a:chOff x="10543917" y="8124631"/>
            <a:chExt cx="624840" cy="6248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3917" y="8124631"/>
              <a:ext cx="624402" cy="62440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668669" y="8249325"/>
              <a:ext cx="379730" cy="379730"/>
            </a:xfrm>
            <a:custGeom>
              <a:avLst/>
              <a:gdLst/>
              <a:ahLst/>
              <a:cxnLst/>
              <a:rect l="l" t="t" r="r" b="b"/>
              <a:pathLst>
                <a:path w="379729" h="379729">
                  <a:moveTo>
                    <a:pt x="189863" y="0"/>
                  </a:moveTo>
                  <a:lnTo>
                    <a:pt x="139447" y="6793"/>
                  </a:lnTo>
                  <a:lnTo>
                    <a:pt x="94109" y="25959"/>
                  </a:lnTo>
                  <a:lnTo>
                    <a:pt x="55671" y="55672"/>
                  </a:lnTo>
                  <a:lnTo>
                    <a:pt x="25958" y="94109"/>
                  </a:lnTo>
                  <a:lnTo>
                    <a:pt x="6793" y="139446"/>
                  </a:lnTo>
                  <a:lnTo>
                    <a:pt x="0" y="189858"/>
                  </a:lnTo>
                  <a:lnTo>
                    <a:pt x="6793" y="240271"/>
                  </a:lnTo>
                  <a:lnTo>
                    <a:pt x="25958" y="285608"/>
                  </a:lnTo>
                  <a:lnTo>
                    <a:pt x="55672" y="324044"/>
                  </a:lnTo>
                  <a:lnTo>
                    <a:pt x="94109" y="353756"/>
                  </a:lnTo>
                  <a:lnTo>
                    <a:pt x="139448" y="372921"/>
                  </a:lnTo>
                  <a:lnTo>
                    <a:pt x="189864" y="379714"/>
                  </a:lnTo>
                  <a:lnTo>
                    <a:pt x="240276" y="372921"/>
                  </a:lnTo>
                  <a:lnTo>
                    <a:pt x="254148" y="367057"/>
                  </a:lnTo>
                  <a:lnTo>
                    <a:pt x="189864" y="367057"/>
                  </a:lnTo>
                  <a:lnTo>
                    <a:pt x="142807" y="360716"/>
                  </a:lnTo>
                  <a:lnTo>
                    <a:pt x="100491" y="342829"/>
                  </a:lnTo>
                  <a:lnTo>
                    <a:pt x="64616" y="315097"/>
                  </a:lnTo>
                  <a:lnTo>
                    <a:pt x="36884" y="279223"/>
                  </a:lnTo>
                  <a:lnTo>
                    <a:pt x="18997" y="236909"/>
                  </a:lnTo>
                  <a:lnTo>
                    <a:pt x="12657" y="189858"/>
                  </a:lnTo>
                  <a:lnTo>
                    <a:pt x="18997" y="142804"/>
                  </a:lnTo>
                  <a:lnTo>
                    <a:pt x="36884" y="100489"/>
                  </a:lnTo>
                  <a:lnTo>
                    <a:pt x="64615" y="64615"/>
                  </a:lnTo>
                  <a:lnTo>
                    <a:pt x="100490" y="36884"/>
                  </a:lnTo>
                  <a:lnTo>
                    <a:pt x="142807" y="18997"/>
                  </a:lnTo>
                  <a:lnTo>
                    <a:pt x="189863" y="12657"/>
                  </a:lnTo>
                  <a:lnTo>
                    <a:pt x="254145" y="12657"/>
                  </a:lnTo>
                  <a:lnTo>
                    <a:pt x="240275" y="6793"/>
                  </a:lnTo>
                  <a:lnTo>
                    <a:pt x="189863" y="0"/>
                  </a:lnTo>
                  <a:close/>
                </a:path>
                <a:path w="379729" h="379729">
                  <a:moveTo>
                    <a:pt x="254145" y="12657"/>
                  </a:moveTo>
                  <a:lnTo>
                    <a:pt x="189863" y="12657"/>
                  </a:lnTo>
                  <a:lnTo>
                    <a:pt x="236912" y="18997"/>
                  </a:lnTo>
                  <a:lnTo>
                    <a:pt x="279225" y="36884"/>
                  </a:lnTo>
                  <a:lnTo>
                    <a:pt x="315100" y="64615"/>
                  </a:lnTo>
                  <a:lnTo>
                    <a:pt x="342834" y="100489"/>
                  </a:lnTo>
                  <a:lnTo>
                    <a:pt x="360723" y="142804"/>
                  </a:lnTo>
                  <a:lnTo>
                    <a:pt x="367065" y="189858"/>
                  </a:lnTo>
                  <a:lnTo>
                    <a:pt x="360723" y="236909"/>
                  </a:lnTo>
                  <a:lnTo>
                    <a:pt x="342834" y="279223"/>
                  </a:lnTo>
                  <a:lnTo>
                    <a:pt x="315101" y="315097"/>
                  </a:lnTo>
                  <a:lnTo>
                    <a:pt x="279226" y="342829"/>
                  </a:lnTo>
                  <a:lnTo>
                    <a:pt x="236912" y="360716"/>
                  </a:lnTo>
                  <a:lnTo>
                    <a:pt x="189864" y="367057"/>
                  </a:lnTo>
                  <a:lnTo>
                    <a:pt x="254148" y="367057"/>
                  </a:lnTo>
                  <a:lnTo>
                    <a:pt x="324050" y="324044"/>
                  </a:lnTo>
                  <a:lnTo>
                    <a:pt x="353763" y="285608"/>
                  </a:lnTo>
                  <a:lnTo>
                    <a:pt x="372928" y="240271"/>
                  </a:lnTo>
                  <a:lnTo>
                    <a:pt x="379722" y="189858"/>
                  </a:lnTo>
                  <a:lnTo>
                    <a:pt x="372928" y="139446"/>
                  </a:lnTo>
                  <a:lnTo>
                    <a:pt x="353762" y="94109"/>
                  </a:lnTo>
                  <a:lnTo>
                    <a:pt x="324049" y="55672"/>
                  </a:lnTo>
                  <a:lnTo>
                    <a:pt x="285612" y="25959"/>
                  </a:lnTo>
                  <a:lnTo>
                    <a:pt x="254145" y="12657"/>
                  </a:lnTo>
                  <a:close/>
                </a:path>
              </a:pathLst>
            </a:custGeom>
            <a:solidFill>
              <a:srgbClr val="11B3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27480" y="8346111"/>
              <a:ext cx="249440" cy="17796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1329289" y="8178609"/>
            <a:ext cx="3337560" cy="8648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400"/>
              </a:lnSpc>
              <a:spcBef>
                <a:spcPts val="95"/>
              </a:spcBef>
            </a:pPr>
            <a:r>
              <a:rPr sz="2450" spc="-130" dirty="0">
                <a:latin typeface="Arial"/>
                <a:cs typeface="Arial"/>
              </a:rPr>
              <a:t>MEMBERSHIP</a:t>
            </a:r>
            <a:r>
              <a:rPr sz="2450" spc="-5" dirty="0">
                <a:latin typeface="Arial"/>
                <a:cs typeface="Arial"/>
              </a:rPr>
              <a:t> </a:t>
            </a:r>
            <a:r>
              <a:rPr sz="2450" spc="-170" dirty="0">
                <a:latin typeface="Arial"/>
                <a:cs typeface="Arial"/>
              </a:rPr>
              <a:t>GROWTH </a:t>
            </a:r>
            <a:r>
              <a:rPr sz="2450" spc="80" dirty="0">
                <a:latin typeface="Arial"/>
                <a:cs typeface="Arial"/>
              </a:rPr>
              <a:t>&amp;</a:t>
            </a:r>
            <a:r>
              <a:rPr sz="2450" spc="-15" dirty="0">
                <a:latin typeface="Arial"/>
                <a:cs typeface="Arial"/>
              </a:rPr>
              <a:t> </a:t>
            </a:r>
            <a:r>
              <a:rPr sz="2450" spc="-10" dirty="0">
                <a:latin typeface="Arial"/>
                <a:cs typeface="Arial"/>
              </a:rPr>
              <a:t>RETENTION</a:t>
            </a:r>
            <a:endParaRPr sz="24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7944" y="8276335"/>
            <a:ext cx="2160905" cy="86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2300"/>
              </a:lnSpc>
              <a:spcBef>
                <a:spcPts val="95"/>
              </a:spcBef>
            </a:pPr>
            <a:r>
              <a:rPr sz="2450" spc="-35" dirty="0">
                <a:latin typeface="Arial"/>
                <a:cs typeface="Arial"/>
              </a:rPr>
              <a:t>MEMBERSHIP </a:t>
            </a:r>
            <a:r>
              <a:rPr sz="2450" spc="-95" dirty="0">
                <a:latin typeface="Arial"/>
                <a:cs typeface="Arial"/>
              </a:rPr>
              <a:t>SATISFACTION</a:t>
            </a:r>
            <a:endParaRPr sz="24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5716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579" y="117474"/>
            <a:ext cx="15153640" cy="1403525"/>
          </a:xfrm>
          <a:prstGeom prst="rect">
            <a:avLst/>
          </a:prstGeom>
        </p:spPr>
        <p:txBody>
          <a:bodyPr vert="horz" wrap="square" lIns="0" tIns="704151" rIns="0" bIns="0" rtlCol="0">
            <a:spAutoFit/>
          </a:bodyPr>
          <a:lstStyle/>
          <a:p>
            <a:pPr marL="611505">
              <a:lnSpc>
                <a:spcPct val="100000"/>
              </a:lnSpc>
              <a:spcBef>
                <a:spcPts val="100"/>
              </a:spcBef>
            </a:pPr>
            <a:r>
              <a:rPr sz="4500" spc="-10"/>
              <a:t>202</a:t>
            </a:r>
            <a:r>
              <a:rPr lang="en-US" sz="4500" spc="-10"/>
              <a:t>6</a:t>
            </a:r>
            <a:r>
              <a:rPr sz="4500" spc="-250"/>
              <a:t> </a:t>
            </a:r>
            <a:r>
              <a:rPr sz="4500" dirty="0"/>
              <a:t>PERFORMANCE</a:t>
            </a:r>
            <a:r>
              <a:rPr sz="4500" spc="-55" dirty="0"/>
              <a:t> </a:t>
            </a:r>
            <a:r>
              <a:rPr sz="4500" spc="-40" dirty="0"/>
              <a:t>STANDARD</a:t>
            </a:r>
            <a:r>
              <a:rPr sz="4500" spc="-45" dirty="0"/>
              <a:t> </a:t>
            </a:r>
            <a:r>
              <a:rPr sz="4500" dirty="0"/>
              <a:t>&amp;</a:t>
            </a:r>
            <a:r>
              <a:rPr sz="4500" spc="-240" dirty="0"/>
              <a:t> </a:t>
            </a:r>
            <a:r>
              <a:rPr sz="4500" dirty="0"/>
              <a:t>METRIC</a:t>
            </a:r>
            <a:r>
              <a:rPr sz="4500" spc="-90" dirty="0"/>
              <a:t> </a:t>
            </a:r>
            <a:r>
              <a:rPr sz="4500" spc="-20" dirty="0"/>
              <a:t>GOALS</a:t>
            </a:r>
            <a:endParaRPr sz="4500"/>
          </a:p>
        </p:txBody>
      </p:sp>
      <p:grpSp>
        <p:nvGrpSpPr>
          <p:cNvPr id="4" name="object 4"/>
          <p:cNvGrpSpPr/>
          <p:nvPr/>
        </p:nvGrpSpPr>
        <p:grpSpPr>
          <a:xfrm>
            <a:off x="3808476" y="2351023"/>
            <a:ext cx="3479800" cy="1384300"/>
            <a:chOff x="3808476" y="2351023"/>
            <a:chExt cx="3479800" cy="1384300"/>
          </a:xfrm>
        </p:grpSpPr>
        <p:sp>
          <p:nvSpPr>
            <p:cNvPr id="5" name="object 5"/>
            <p:cNvSpPr/>
            <p:nvPr/>
          </p:nvSpPr>
          <p:spPr>
            <a:xfrm>
              <a:off x="3810000" y="2352674"/>
              <a:ext cx="3467100" cy="1371600"/>
            </a:xfrm>
            <a:custGeom>
              <a:avLst/>
              <a:gdLst/>
              <a:ahLst/>
              <a:cxnLst/>
              <a:rect l="l" t="t" r="r" b="b"/>
              <a:pathLst>
                <a:path w="3467100" h="1371600">
                  <a:moveTo>
                    <a:pt x="3293618" y="0"/>
                  </a:moveTo>
                  <a:lnTo>
                    <a:pt x="173354" y="0"/>
                  </a:lnTo>
                  <a:lnTo>
                    <a:pt x="105790" y="10795"/>
                  </a:lnTo>
                  <a:lnTo>
                    <a:pt x="50673" y="40131"/>
                  </a:lnTo>
                  <a:lnTo>
                    <a:pt x="13588" y="83693"/>
                  </a:lnTo>
                  <a:lnTo>
                    <a:pt x="0" y="137159"/>
                  </a:lnTo>
                  <a:lnTo>
                    <a:pt x="0" y="1234440"/>
                  </a:lnTo>
                  <a:lnTo>
                    <a:pt x="13588" y="1287779"/>
                  </a:lnTo>
                  <a:lnTo>
                    <a:pt x="50673" y="1331341"/>
                  </a:lnTo>
                  <a:lnTo>
                    <a:pt x="105790" y="1360804"/>
                  </a:lnTo>
                  <a:lnTo>
                    <a:pt x="173354" y="1371600"/>
                  </a:lnTo>
                  <a:lnTo>
                    <a:pt x="3293618" y="1371600"/>
                  </a:lnTo>
                  <a:lnTo>
                    <a:pt x="3361181" y="1360804"/>
                  </a:lnTo>
                  <a:lnTo>
                    <a:pt x="3416300" y="1331341"/>
                  </a:lnTo>
                  <a:lnTo>
                    <a:pt x="3453510" y="1287779"/>
                  </a:lnTo>
                  <a:lnTo>
                    <a:pt x="3467100" y="1234440"/>
                  </a:lnTo>
                  <a:lnTo>
                    <a:pt x="3467100" y="137159"/>
                  </a:lnTo>
                  <a:lnTo>
                    <a:pt x="3453510" y="83693"/>
                  </a:lnTo>
                  <a:lnTo>
                    <a:pt x="3416300" y="40131"/>
                  </a:lnTo>
                  <a:lnTo>
                    <a:pt x="3361181" y="10795"/>
                  </a:lnTo>
                  <a:lnTo>
                    <a:pt x="3293618" y="0"/>
                  </a:lnTo>
                  <a:close/>
                </a:path>
              </a:pathLst>
            </a:custGeom>
            <a:solidFill>
              <a:srgbClr val="00A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14826" y="2357373"/>
              <a:ext cx="3467100" cy="1371600"/>
            </a:xfrm>
            <a:custGeom>
              <a:avLst/>
              <a:gdLst/>
              <a:ahLst/>
              <a:cxnLst/>
              <a:rect l="l" t="t" r="r" b="b"/>
              <a:pathLst>
                <a:path w="3467100" h="1371600">
                  <a:moveTo>
                    <a:pt x="0" y="137159"/>
                  </a:moveTo>
                  <a:lnTo>
                    <a:pt x="13588" y="83820"/>
                  </a:lnTo>
                  <a:lnTo>
                    <a:pt x="50673" y="40258"/>
                  </a:lnTo>
                  <a:lnTo>
                    <a:pt x="105663" y="10795"/>
                  </a:lnTo>
                  <a:lnTo>
                    <a:pt x="173227" y="0"/>
                  </a:lnTo>
                  <a:lnTo>
                    <a:pt x="3293491" y="0"/>
                  </a:lnTo>
                  <a:lnTo>
                    <a:pt x="3361054" y="10795"/>
                  </a:lnTo>
                  <a:lnTo>
                    <a:pt x="3416300" y="40258"/>
                  </a:lnTo>
                  <a:lnTo>
                    <a:pt x="3453383" y="83820"/>
                  </a:lnTo>
                  <a:lnTo>
                    <a:pt x="3467100" y="137159"/>
                  </a:lnTo>
                  <a:lnTo>
                    <a:pt x="3467100" y="1234567"/>
                  </a:lnTo>
                  <a:lnTo>
                    <a:pt x="3453383" y="1287779"/>
                  </a:lnTo>
                  <a:lnTo>
                    <a:pt x="3416300" y="1331468"/>
                  </a:lnTo>
                  <a:lnTo>
                    <a:pt x="3361054" y="1360804"/>
                  </a:lnTo>
                  <a:lnTo>
                    <a:pt x="3293491" y="1371600"/>
                  </a:lnTo>
                  <a:lnTo>
                    <a:pt x="173227" y="1371600"/>
                  </a:lnTo>
                  <a:lnTo>
                    <a:pt x="105663" y="1360804"/>
                  </a:lnTo>
                  <a:lnTo>
                    <a:pt x="50673" y="1331468"/>
                  </a:lnTo>
                  <a:lnTo>
                    <a:pt x="13588" y="1287779"/>
                  </a:lnTo>
                  <a:lnTo>
                    <a:pt x="0" y="1234567"/>
                  </a:lnTo>
                  <a:lnTo>
                    <a:pt x="0" y="1371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497451" y="2523426"/>
            <a:ext cx="2032000" cy="90296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12395" marR="5080" indent="-100330">
              <a:lnSpc>
                <a:spcPts val="3300"/>
              </a:lnSpc>
              <a:spcBef>
                <a:spcPts val="459"/>
              </a:spcBef>
            </a:pP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Membership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065651" y="3722623"/>
            <a:ext cx="3222625" cy="1708785"/>
            <a:chOff x="4065651" y="3722623"/>
            <a:chExt cx="3222625" cy="1708785"/>
          </a:xfrm>
        </p:grpSpPr>
        <p:sp>
          <p:nvSpPr>
            <p:cNvPr id="9" name="object 9"/>
            <p:cNvSpPr/>
            <p:nvPr/>
          </p:nvSpPr>
          <p:spPr>
            <a:xfrm>
              <a:off x="4072001" y="3728973"/>
              <a:ext cx="219075" cy="829310"/>
            </a:xfrm>
            <a:custGeom>
              <a:avLst/>
              <a:gdLst/>
              <a:ahLst/>
              <a:cxnLst/>
              <a:rect l="l" t="t" r="r" b="b"/>
              <a:pathLst>
                <a:path w="219075" h="829310">
                  <a:moveTo>
                    <a:pt x="0" y="0"/>
                  </a:moveTo>
                  <a:lnTo>
                    <a:pt x="0" y="828801"/>
                  </a:lnTo>
                  <a:lnTo>
                    <a:pt x="218694" y="828801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4350" y="4067174"/>
              <a:ext cx="2952750" cy="1352550"/>
            </a:xfrm>
            <a:custGeom>
              <a:avLst/>
              <a:gdLst/>
              <a:ahLst/>
              <a:cxnLst/>
              <a:rect l="l" t="t" r="r" b="b"/>
              <a:pathLst>
                <a:path w="2952750" h="1352550">
                  <a:moveTo>
                    <a:pt x="2768092" y="0"/>
                  </a:moveTo>
                  <a:lnTo>
                    <a:pt x="184530" y="0"/>
                  </a:lnTo>
                  <a:lnTo>
                    <a:pt x="112649" y="10667"/>
                  </a:lnTo>
                  <a:lnTo>
                    <a:pt x="53975" y="39624"/>
                  </a:lnTo>
                  <a:lnTo>
                    <a:pt x="14477" y="82550"/>
                  </a:lnTo>
                  <a:lnTo>
                    <a:pt x="0" y="135127"/>
                  </a:lnTo>
                  <a:lnTo>
                    <a:pt x="0" y="1217167"/>
                  </a:lnTo>
                  <a:lnTo>
                    <a:pt x="14477" y="1269873"/>
                  </a:lnTo>
                  <a:lnTo>
                    <a:pt x="53975" y="1312926"/>
                  </a:lnTo>
                  <a:lnTo>
                    <a:pt x="112649" y="1341882"/>
                  </a:lnTo>
                  <a:lnTo>
                    <a:pt x="184530" y="1352550"/>
                  </a:lnTo>
                  <a:lnTo>
                    <a:pt x="2768092" y="1352550"/>
                  </a:lnTo>
                  <a:lnTo>
                    <a:pt x="2839974" y="1341882"/>
                  </a:lnTo>
                  <a:lnTo>
                    <a:pt x="2898648" y="1312926"/>
                  </a:lnTo>
                  <a:lnTo>
                    <a:pt x="2938272" y="1269873"/>
                  </a:lnTo>
                  <a:lnTo>
                    <a:pt x="2952750" y="1217167"/>
                  </a:lnTo>
                  <a:lnTo>
                    <a:pt x="2952750" y="135127"/>
                  </a:lnTo>
                  <a:lnTo>
                    <a:pt x="2938272" y="82550"/>
                  </a:lnTo>
                  <a:lnTo>
                    <a:pt x="2898648" y="39624"/>
                  </a:lnTo>
                  <a:lnTo>
                    <a:pt x="2839974" y="10667"/>
                  </a:lnTo>
                  <a:lnTo>
                    <a:pt x="2768092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329176" y="4072000"/>
              <a:ext cx="2952750" cy="1352550"/>
            </a:xfrm>
            <a:custGeom>
              <a:avLst/>
              <a:gdLst/>
              <a:ahLst/>
              <a:cxnLst/>
              <a:rect l="l" t="t" r="r" b="b"/>
              <a:pathLst>
                <a:path w="2952750" h="1352550">
                  <a:moveTo>
                    <a:pt x="0" y="135127"/>
                  </a:moveTo>
                  <a:lnTo>
                    <a:pt x="14477" y="82550"/>
                  </a:lnTo>
                  <a:lnTo>
                    <a:pt x="53975" y="39497"/>
                  </a:lnTo>
                  <a:lnTo>
                    <a:pt x="112649" y="10540"/>
                  </a:lnTo>
                  <a:lnTo>
                    <a:pt x="184403" y="0"/>
                  </a:lnTo>
                  <a:lnTo>
                    <a:pt x="2767965" y="0"/>
                  </a:lnTo>
                  <a:lnTo>
                    <a:pt x="2839847" y="10540"/>
                  </a:lnTo>
                  <a:lnTo>
                    <a:pt x="2898521" y="39497"/>
                  </a:lnTo>
                  <a:lnTo>
                    <a:pt x="2938145" y="82550"/>
                  </a:lnTo>
                  <a:lnTo>
                    <a:pt x="2952750" y="135127"/>
                  </a:lnTo>
                  <a:lnTo>
                    <a:pt x="2952750" y="1217168"/>
                  </a:lnTo>
                  <a:lnTo>
                    <a:pt x="2938145" y="1269873"/>
                  </a:lnTo>
                  <a:lnTo>
                    <a:pt x="2898521" y="1312799"/>
                  </a:lnTo>
                  <a:lnTo>
                    <a:pt x="2839847" y="1341882"/>
                  </a:lnTo>
                  <a:lnTo>
                    <a:pt x="2767965" y="1352550"/>
                  </a:lnTo>
                  <a:lnTo>
                    <a:pt x="184403" y="1352550"/>
                  </a:lnTo>
                  <a:lnTo>
                    <a:pt x="112649" y="1341882"/>
                  </a:lnTo>
                  <a:lnTo>
                    <a:pt x="53975" y="1312799"/>
                  </a:lnTo>
                  <a:lnTo>
                    <a:pt x="14477" y="1269873"/>
                  </a:lnTo>
                  <a:lnTo>
                    <a:pt x="0" y="1217168"/>
                  </a:lnTo>
                  <a:lnTo>
                    <a:pt x="0" y="135127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618101" y="4114101"/>
            <a:ext cx="2356485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99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Membership</a:t>
            </a:r>
            <a:r>
              <a:rPr sz="1800" b="1" spc="-9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Satisfaction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61%</a:t>
            </a:r>
            <a:r>
              <a:rPr sz="1800" b="1" spc="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–</a:t>
            </a:r>
            <a:r>
              <a:rPr sz="1800" b="1" spc="-9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70%</a:t>
            </a:r>
            <a:r>
              <a:rPr sz="1800" b="1" spc="6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71%</a:t>
            </a:r>
            <a:r>
              <a:rPr sz="1800" b="1" spc="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-9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065651" y="3722623"/>
            <a:ext cx="3222625" cy="3422650"/>
            <a:chOff x="4065651" y="3722623"/>
            <a:chExt cx="3222625" cy="3422650"/>
          </a:xfrm>
        </p:grpSpPr>
        <p:sp>
          <p:nvSpPr>
            <p:cNvPr id="14" name="object 14"/>
            <p:cNvSpPr/>
            <p:nvPr/>
          </p:nvSpPr>
          <p:spPr>
            <a:xfrm>
              <a:off x="4072001" y="3728973"/>
              <a:ext cx="219075" cy="2209800"/>
            </a:xfrm>
            <a:custGeom>
              <a:avLst/>
              <a:gdLst/>
              <a:ahLst/>
              <a:cxnLst/>
              <a:rect l="l" t="t" r="r" b="b"/>
              <a:pathLst>
                <a:path w="219075" h="2209800">
                  <a:moveTo>
                    <a:pt x="0" y="0"/>
                  </a:moveTo>
                  <a:lnTo>
                    <a:pt x="0" y="2209546"/>
                  </a:lnTo>
                  <a:lnTo>
                    <a:pt x="218694" y="2209546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33875" y="5667375"/>
              <a:ext cx="2943225" cy="1466850"/>
            </a:xfrm>
            <a:custGeom>
              <a:avLst/>
              <a:gdLst/>
              <a:ahLst/>
              <a:cxnLst/>
              <a:rect l="l" t="t" r="r" b="b"/>
              <a:pathLst>
                <a:path w="2943225" h="1466850">
                  <a:moveTo>
                    <a:pt x="2759202" y="0"/>
                  </a:moveTo>
                  <a:lnTo>
                    <a:pt x="183896" y="0"/>
                  </a:lnTo>
                  <a:lnTo>
                    <a:pt x="112267" y="11557"/>
                  </a:lnTo>
                  <a:lnTo>
                    <a:pt x="53848" y="42925"/>
                  </a:lnTo>
                  <a:lnTo>
                    <a:pt x="14477" y="89535"/>
                  </a:lnTo>
                  <a:lnTo>
                    <a:pt x="0" y="146558"/>
                  </a:lnTo>
                  <a:lnTo>
                    <a:pt x="0" y="1320038"/>
                  </a:lnTo>
                  <a:lnTo>
                    <a:pt x="14477" y="1377188"/>
                  </a:lnTo>
                  <a:lnTo>
                    <a:pt x="53848" y="1423924"/>
                  </a:lnTo>
                  <a:lnTo>
                    <a:pt x="112267" y="1455293"/>
                  </a:lnTo>
                  <a:lnTo>
                    <a:pt x="183896" y="1466850"/>
                  </a:lnTo>
                  <a:lnTo>
                    <a:pt x="2759202" y="1466850"/>
                  </a:lnTo>
                  <a:lnTo>
                    <a:pt x="2830829" y="1455293"/>
                  </a:lnTo>
                  <a:lnTo>
                    <a:pt x="2889250" y="1423924"/>
                  </a:lnTo>
                  <a:lnTo>
                    <a:pt x="2928747" y="1377188"/>
                  </a:lnTo>
                  <a:lnTo>
                    <a:pt x="2943225" y="1320038"/>
                  </a:lnTo>
                  <a:lnTo>
                    <a:pt x="2943225" y="146558"/>
                  </a:lnTo>
                  <a:lnTo>
                    <a:pt x="2928747" y="89535"/>
                  </a:lnTo>
                  <a:lnTo>
                    <a:pt x="2889250" y="42925"/>
                  </a:lnTo>
                  <a:lnTo>
                    <a:pt x="2830829" y="11557"/>
                  </a:lnTo>
                  <a:lnTo>
                    <a:pt x="2759202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38701" y="5672200"/>
              <a:ext cx="2943225" cy="1466850"/>
            </a:xfrm>
            <a:custGeom>
              <a:avLst/>
              <a:gdLst/>
              <a:ahLst/>
              <a:cxnLst/>
              <a:rect l="l" t="t" r="r" b="b"/>
              <a:pathLst>
                <a:path w="2943225" h="1466850">
                  <a:moveTo>
                    <a:pt x="0" y="146558"/>
                  </a:moveTo>
                  <a:lnTo>
                    <a:pt x="14350" y="89408"/>
                  </a:lnTo>
                  <a:lnTo>
                    <a:pt x="53721" y="42799"/>
                  </a:lnTo>
                  <a:lnTo>
                    <a:pt x="112268" y="11429"/>
                  </a:lnTo>
                  <a:lnTo>
                    <a:pt x="183769" y="0"/>
                  </a:lnTo>
                  <a:lnTo>
                    <a:pt x="2759202" y="0"/>
                  </a:lnTo>
                  <a:lnTo>
                    <a:pt x="2830703" y="11429"/>
                  </a:lnTo>
                  <a:lnTo>
                    <a:pt x="2889250" y="42799"/>
                  </a:lnTo>
                  <a:lnTo>
                    <a:pt x="2928747" y="89408"/>
                  </a:lnTo>
                  <a:lnTo>
                    <a:pt x="2943225" y="146558"/>
                  </a:lnTo>
                  <a:lnTo>
                    <a:pt x="2943225" y="1320038"/>
                  </a:lnTo>
                  <a:lnTo>
                    <a:pt x="2928747" y="1377188"/>
                  </a:lnTo>
                  <a:lnTo>
                    <a:pt x="2889250" y="1423797"/>
                  </a:lnTo>
                  <a:lnTo>
                    <a:pt x="2830703" y="1455293"/>
                  </a:lnTo>
                  <a:lnTo>
                    <a:pt x="2759202" y="1466723"/>
                  </a:lnTo>
                  <a:lnTo>
                    <a:pt x="183769" y="1466723"/>
                  </a:lnTo>
                  <a:lnTo>
                    <a:pt x="112268" y="1455293"/>
                  </a:lnTo>
                  <a:lnTo>
                    <a:pt x="53721" y="1423797"/>
                  </a:lnTo>
                  <a:lnTo>
                    <a:pt x="14350" y="1377188"/>
                  </a:lnTo>
                  <a:lnTo>
                    <a:pt x="0" y="1320038"/>
                  </a:lnTo>
                  <a:lnTo>
                    <a:pt x="0" y="146558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589779" y="5773292"/>
            <a:ext cx="245110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99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*</a:t>
            </a:r>
            <a:r>
              <a:rPr sz="1800" b="1" spc="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Retention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w/o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Students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68.1%</a:t>
            </a:r>
            <a:r>
              <a:rPr sz="18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-</a:t>
            </a:r>
            <a:r>
              <a:rPr sz="18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73%</a:t>
            </a:r>
            <a:r>
              <a:rPr sz="1800" b="1" spc="-6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73.1%</a:t>
            </a:r>
            <a:r>
              <a:rPr sz="1800" b="1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065651" y="3722623"/>
            <a:ext cx="3298825" cy="4870450"/>
            <a:chOff x="4065651" y="3722623"/>
            <a:chExt cx="3298825" cy="4870450"/>
          </a:xfrm>
        </p:grpSpPr>
        <p:sp>
          <p:nvSpPr>
            <p:cNvPr id="19" name="object 19"/>
            <p:cNvSpPr/>
            <p:nvPr/>
          </p:nvSpPr>
          <p:spPr>
            <a:xfrm>
              <a:off x="4072001" y="3728973"/>
              <a:ext cx="219075" cy="3580765"/>
            </a:xfrm>
            <a:custGeom>
              <a:avLst/>
              <a:gdLst/>
              <a:ahLst/>
              <a:cxnLst/>
              <a:rect l="l" t="t" r="r" b="b"/>
              <a:pathLst>
                <a:path w="219075" h="3580765">
                  <a:moveTo>
                    <a:pt x="0" y="0"/>
                  </a:moveTo>
                  <a:lnTo>
                    <a:pt x="0" y="3580765"/>
                  </a:lnTo>
                  <a:lnTo>
                    <a:pt x="218694" y="3580765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4350" y="7210425"/>
              <a:ext cx="3028950" cy="1371600"/>
            </a:xfrm>
            <a:custGeom>
              <a:avLst/>
              <a:gdLst/>
              <a:ahLst/>
              <a:cxnLst/>
              <a:rect l="l" t="t" r="r" b="b"/>
              <a:pathLst>
                <a:path w="3028950" h="1371600">
                  <a:moveTo>
                    <a:pt x="2839593" y="0"/>
                  </a:moveTo>
                  <a:lnTo>
                    <a:pt x="189102" y="0"/>
                  </a:lnTo>
                  <a:lnTo>
                    <a:pt x="115442" y="10794"/>
                  </a:lnTo>
                  <a:lnTo>
                    <a:pt x="55372" y="40131"/>
                  </a:lnTo>
                  <a:lnTo>
                    <a:pt x="14859" y="83693"/>
                  </a:lnTo>
                  <a:lnTo>
                    <a:pt x="0" y="137160"/>
                  </a:lnTo>
                  <a:lnTo>
                    <a:pt x="0" y="1234313"/>
                  </a:lnTo>
                  <a:lnTo>
                    <a:pt x="14859" y="1287780"/>
                  </a:lnTo>
                  <a:lnTo>
                    <a:pt x="55372" y="1331341"/>
                  </a:lnTo>
                  <a:lnTo>
                    <a:pt x="115442" y="1360677"/>
                  </a:lnTo>
                  <a:lnTo>
                    <a:pt x="189102" y="1371473"/>
                  </a:lnTo>
                  <a:lnTo>
                    <a:pt x="2839593" y="1371473"/>
                  </a:lnTo>
                  <a:lnTo>
                    <a:pt x="2913253" y="1360677"/>
                  </a:lnTo>
                  <a:lnTo>
                    <a:pt x="2973451" y="1331341"/>
                  </a:lnTo>
                  <a:lnTo>
                    <a:pt x="3014091" y="1287780"/>
                  </a:lnTo>
                  <a:lnTo>
                    <a:pt x="3028950" y="1234313"/>
                  </a:lnTo>
                  <a:lnTo>
                    <a:pt x="3028950" y="137160"/>
                  </a:lnTo>
                  <a:lnTo>
                    <a:pt x="3014091" y="83693"/>
                  </a:lnTo>
                  <a:lnTo>
                    <a:pt x="2973451" y="40131"/>
                  </a:lnTo>
                  <a:lnTo>
                    <a:pt x="2913253" y="10794"/>
                  </a:lnTo>
                  <a:lnTo>
                    <a:pt x="2839593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29176" y="7215123"/>
              <a:ext cx="3028950" cy="1371600"/>
            </a:xfrm>
            <a:custGeom>
              <a:avLst/>
              <a:gdLst/>
              <a:ahLst/>
              <a:cxnLst/>
              <a:rect l="l" t="t" r="r" b="b"/>
              <a:pathLst>
                <a:path w="3028950" h="1371600">
                  <a:moveTo>
                    <a:pt x="0" y="137159"/>
                  </a:moveTo>
                  <a:lnTo>
                    <a:pt x="14732" y="83819"/>
                  </a:lnTo>
                  <a:lnTo>
                    <a:pt x="55245" y="40258"/>
                  </a:lnTo>
                  <a:lnTo>
                    <a:pt x="115443" y="10794"/>
                  </a:lnTo>
                  <a:lnTo>
                    <a:pt x="189102" y="0"/>
                  </a:lnTo>
                  <a:lnTo>
                    <a:pt x="2839593" y="0"/>
                  </a:lnTo>
                  <a:lnTo>
                    <a:pt x="2913253" y="10794"/>
                  </a:lnTo>
                  <a:lnTo>
                    <a:pt x="2973451" y="40258"/>
                  </a:lnTo>
                  <a:lnTo>
                    <a:pt x="3013964" y="83819"/>
                  </a:lnTo>
                  <a:lnTo>
                    <a:pt x="3028950" y="137159"/>
                  </a:lnTo>
                  <a:lnTo>
                    <a:pt x="3028950" y="1234439"/>
                  </a:lnTo>
                  <a:lnTo>
                    <a:pt x="3013964" y="1287780"/>
                  </a:lnTo>
                  <a:lnTo>
                    <a:pt x="2973451" y="1331340"/>
                  </a:lnTo>
                  <a:lnTo>
                    <a:pt x="2913253" y="1360805"/>
                  </a:lnTo>
                  <a:lnTo>
                    <a:pt x="2839593" y="1371600"/>
                  </a:lnTo>
                  <a:lnTo>
                    <a:pt x="189102" y="1371600"/>
                  </a:lnTo>
                  <a:lnTo>
                    <a:pt x="115443" y="1360805"/>
                  </a:lnTo>
                  <a:lnTo>
                    <a:pt x="55245" y="1331340"/>
                  </a:lnTo>
                  <a:lnTo>
                    <a:pt x="14732" y="1287780"/>
                  </a:lnTo>
                  <a:lnTo>
                    <a:pt x="0" y="1234439"/>
                  </a:lnTo>
                  <a:lnTo>
                    <a:pt x="0" y="137159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321867"/>
            <a:ext cx="2225040" cy="105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1120">
              <a:lnSpc>
                <a:spcPct val="125099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Net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Member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Growth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1.1%</a:t>
            </a:r>
            <a:r>
              <a:rPr sz="1800" b="1" spc="4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–</a:t>
            </a:r>
            <a:r>
              <a:rPr sz="1800" b="1" spc="-10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5%</a:t>
            </a:r>
            <a:r>
              <a:rPr sz="1800" b="1" spc="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5.1%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3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780401" y="2322448"/>
            <a:ext cx="3508375" cy="1384300"/>
            <a:chOff x="7780401" y="2322448"/>
            <a:chExt cx="3508375" cy="1384300"/>
          </a:xfrm>
        </p:grpSpPr>
        <p:sp>
          <p:nvSpPr>
            <p:cNvPr id="24" name="object 24"/>
            <p:cNvSpPr/>
            <p:nvPr/>
          </p:nvSpPr>
          <p:spPr>
            <a:xfrm>
              <a:off x="7781925" y="2324099"/>
              <a:ext cx="3495675" cy="1371600"/>
            </a:xfrm>
            <a:custGeom>
              <a:avLst/>
              <a:gdLst/>
              <a:ahLst/>
              <a:cxnLst/>
              <a:rect l="l" t="t" r="r" b="b"/>
              <a:pathLst>
                <a:path w="3495675" h="1371600">
                  <a:moveTo>
                    <a:pt x="3320796" y="0"/>
                  </a:moveTo>
                  <a:lnTo>
                    <a:pt x="174625" y="0"/>
                  </a:lnTo>
                  <a:lnTo>
                    <a:pt x="106679" y="10795"/>
                  </a:lnTo>
                  <a:lnTo>
                    <a:pt x="51180" y="40131"/>
                  </a:lnTo>
                  <a:lnTo>
                    <a:pt x="13716" y="83693"/>
                  </a:lnTo>
                  <a:lnTo>
                    <a:pt x="0" y="137159"/>
                  </a:lnTo>
                  <a:lnTo>
                    <a:pt x="0" y="1234440"/>
                  </a:lnTo>
                  <a:lnTo>
                    <a:pt x="13716" y="1287779"/>
                  </a:lnTo>
                  <a:lnTo>
                    <a:pt x="51180" y="1331341"/>
                  </a:lnTo>
                  <a:lnTo>
                    <a:pt x="106679" y="1360804"/>
                  </a:lnTo>
                  <a:lnTo>
                    <a:pt x="174625" y="1371600"/>
                  </a:lnTo>
                  <a:lnTo>
                    <a:pt x="3320796" y="1371600"/>
                  </a:lnTo>
                  <a:lnTo>
                    <a:pt x="3388868" y="1360804"/>
                  </a:lnTo>
                  <a:lnTo>
                    <a:pt x="3444367" y="1331341"/>
                  </a:lnTo>
                  <a:lnTo>
                    <a:pt x="3481958" y="1287779"/>
                  </a:lnTo>
                  <a:lnTo>
                    <a:pt x="3495675" y="1234440"/>
                  </a:lnTo>
                  <a:lnTo>
                    <a:pt x="3495675" y="137159"/>
                  </a:lnTo>
                  <a:lnTo>
                    <a:pt x="3481958" y="83693"/>
                  </a:lnTo>
                  <a:lnTo>
                    <a:pt x="3444367" y="40131"/>
                  </a:lnTo>
                  <a:lnTo>
                    <a:pt x="3388868" y="10795"/>
                  </a:lnTo>
                  <a:lnTo>
                    <a:pt x="3320796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786751" y="2328798"/>
              <a:ext cx="3495675" cy="1371600"/>
            </a:xfrm>
            <a:custGeom>
              <a:avLst/>
              <a:gdLst/>
              <a:ahLst/>
              <a:cxnLst/>
              <a:rect l="l" t="t" r="r" b="b"/>
              <a:pathLst>
                <a:path w="3495675" h="1371600">
                  <a:moveTo>
                    <a:pt x="0" y="137159"/>
                  </a:moveTo>
                  <a:lnTo>
                    <a:pt x="13716" y="83820"/>
                  </a:lnTo>
                  <a:lnTo>
                    <a:pt x="51053" y="40258"/>
                  </a:lnTo>
                  <a:lnTo>
                    <a:pt x="106552" y="10795"/>
                  </a:lnTo>
                  <a:lnTo>
                    <a:pt x="174625" y="0"/>
                  </a:lnTo>
                  <a:lnTo>
                    <a:pt x="3320796" y="0"/>
                  </a:lnTo>
                  <a:lnTo>
                    <a:pt x="3388741" y="10795"/>
                  </a:lnTo>
                  <a:lnTo>
                    <a:pt x="3444367" y="40258"/>
                  </a:lnTo>
                  <a:lnTo>
                    <a:pt x="3481831" y="83820"/>
                  </a:lnTo>
                  <a:lnTo>
                    <a:pt x="3495675" y="137159"/>
                  </a:lnTo>
                  <a:lnTo>
                    <a:pt x="3495675" y="1234567"/>
                  </a:lnTo>
                  <a:lnTo>
                    <a:pt x="3481831" y="1287779"/>
                  </a:lnTo>
                  <a:lnTo>
                    <a:pt x="3444367" y="1331468"/>
                  </a:lnTo>
                  <a:lnTo>
                    <a:pt x="3388741" y="1360804"/>
                  </a:lnTo>
                  <a:lnTo>
                    <a:pt x="3320796" y="1371600"/>
                  </a:lnTo>
                  <a:lnTo>
                    <a:pt x="174625" y="1371600"/>
                  </a:lnTo>
                  <a:lnTo>
                    <a:pt x="106552" y="1360804"/>
                  </a:lnTo>
                  <a:lnTo>
                    <a:pt x="51053" y="1331468"/>
                  </a:lnTo>
                  <a:lnTo>
                    <a:pt x="13716" y="1287779"/>
                  </a:lnTo>
                  <a:lnTo>
                    <a:pt x="0" y="1234567"/>
                  </a:lnTo>
                  <a:lnTo>
                    <a:pt x="0" y="1371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156575" y="2499677"/>
            <a:ext cx="2717800" cy="90233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671195" marR="5080" indent="-658495">
              <a:lnSpc>
                <a:spcPts val="3300"/>
              </a:lnSpc>
              <a:spcBef>
                <a:spcPts val="459"/>
              </a:spcBef>
            </a:pP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r>
              <a:rPr sz="3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5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Financial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123301" y="3722623"/>
            <a:ext cx="3213100" cy="3594100"/>
            <a:chOff x="8123301" y="3722623"/>
            <a:chExt cx="3213100" cy="3594100"/>
          </a:xfrm>
        </p:grpSpPr>
        <p:sp>
          <p:nvSpPr>
            <p:cNvPr id="28" name="object 28"/>
            <p:cNvSpPr/>
            <p:nvPr/>
          </p:nvSpPr>
          <p:spPr>
            <a:xfrm>
              <a:off x="8129651" y="3728973"/>
              <a:ext cx="219075" cy="2209800"/>
            </a:xfrm>
            <a:custGeom>
              <a:avLst/>
              <a:gdLst/>
              <a:ahLst/>
              <a:cxnLst/>
              <a:rect l="l" t="t" r="r" b="b"/>
              <a:pathLst>
                <a:path w="219075" h="2209800">
                  <a:moveTo>
                    <a:pt x="0" y="0"/>
                  </a:moveTo>
                  <a:lnTo>
                    <a:pt x="0" y="828548"/>
                  </a:lnTo>
                  <a:lnTo>
                    <a:pt x="218694" y="828548"/>
                  </a:lnTo>
                </a:path>
                <a:path w="219075" h="2209800">
                  <a:moveTo>
                    <a:pt x="0" y="0"/>
                  </a:moveTo>
                  <a:lnTo>
                    <a:pt x="0" y="2209546"/>
                  </a:lnTo>
                  <a:lnTo>
                    <a:pt x="218694" y="2209546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82000" y="5753100"/>
              <a:ext cx="2943225" cy="1552575"/>
            </a:xfrm>
            <a:custGeom>
              <a:avLst/>
              <a:gdLst/>
              <a:ahLst/>
              <a:cxnLst/>
              <a:rect l="l" t="t" r="r" b="b"/>
              <a:pathLst>
                <a:path w="2943225" h="1552575">
                  <a:moveTo>
                    <a:pt x="2759202" y="0"/>
                  </a:moveTo>
                  <a:lnTo>
                    <a:pt x="183769" y="0"/>
                  </a:lnTo>
                  <a:lnTo>
                    <a:pt x="112268" y="12191"/>
                  </a:lnTo>
                  <a:lnTo>
                    <a:pt x="53848" y="45465"/>
                  </a:lnTo>
                  <a:lnTo>
                    <a:pt x="14477" y="94741"/>
                  </a:lnTo>
                  <a:lnTo>
                    <a:pt x="0" y="155194"/>
                  </a:lnTo>
                  <a:lnTo>
                    <a:pt x="0" y="1397254"/>
                  </a:lnTo>
                  <a:lnTo>
                    <a:pt x="14477" y="1457579"/>
                  </a:lnTo>
                  <a:lnTo>
                    <a:pt x="53848" y="1506982"/>
                  </a:lnTo>
                  <a:lnTo>
                    <a:pt x="112268" y="1540383"/>
                  </a:lnTo>
                  <a:lnTo>
                    <a:pt x="183769" y="1552575"/>
                  </a:lnTo>
                  <a:lnTo>
                    <a:pt x="2759202" y="1552575"/>
                  </a:lnTo>
                  <a:lnTo>
                    <a:pt x="2830829" y="1540383"/>
                  </a:lnTo>
                  <a:lnTo>
                    <a:pt x="2889250" y="1506982"/>
                  </a:lnTo>
                  <a:lnTo>
                    <a:pt x="2928747" y="1457579"/>
                  </a:lnTo>
                  <a:lnTo>
                    <a:pt x="2943225" y="1397254"/>
                  </a:lnTo>
                  <a:lnTo>
                    <a:pt x="2943225" y="155194"/>
                  </a:lnTo>
                  <a:lnTo>
                    <a:pt x="2928747" y="94741"/>
                  </a:lnTo>
                  <a:lnTo>
                    <a:pt x="2889250" y="45465"/>
                  </a:lnTo>
                  <a:lnTo>
                    <a:pt x="2830829" y="12191"/>
                  </a:lnTo>
                  <a:lnTo>
                    <a:pt x="2759202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86826" y="5757925"/>
              <a:ext cx="2943225" cy="1552575"/>
            </a:xfrm>
            <a:custGeom>
              <a:avLst/>
              <a:gdLst/>
              <a:ahLst/>
              <a:cxnLst/>
              <a:rect l="l" t="t" r="r" b="b"/>
              <a:pathLst>
                <a:path w="2943225" h="1552575">
                  <a:moveTo>
                    <a:pt x="0" y="155066"/>
                  </a:moveTo>
                  <a:lnTo>
                    <a:pt x="14350" y="94741"/>
                  </a:lnTo>
                  <a:lnTo>
                    <a:pt x="53721" y="45338"/>
                  </a:lnTo>
                  <a:lnTo>
                    <a:pt x="112268" y="12191"/>
                  </a:lnTo>
                  <a:lnTo>
                    <a:pt x="183769" y="0"/>
                  </a:lnTo>
                  <a:lnTo>
                    <a:pt x="2759202" y="0"/>
                  </a:lnTo>
                  <a:lnTo>
                    <a:pt x="2830703" y="12191"/>
                  </a:lnTo>
                  <a:lnTo>
                    <a:pt x="2889250" y="45338"/>
                  </a:lnTo>
                  <a:lnTo>
                    <a:pt x="2928747" y="94741"/>
                  </a:lnTo>
                  <a:lnTo>
                    <a:pt x="2943225" y="155066"/>
                  </a:lnTo>
                  <a:lnTo>
                    <a:pt x="2943225" y="1397127"/>
                  </a:lnTo>
                  <a:lnTo>
                    <a:pt x="2928747" y="1457579"/>
                  </a:lnTo>
                  <a:lnTo>
                    <a:pt x="2889250" y="1506982"/>
                  </a:lnTo>
                  <a:lnTo>
                    <a:pt x="2830703" y="1540256"/>
                  </a:lnTo>
                  <a:lnTo>
                    <a:pt x="2759202" y="1552448"/>
                  </a:lnTo>
                  <a:lnTo>
                    <a:pt x="183769" y="1552448"/>
                  </a:lnTo>
                  <a:lnTo>
                    <a:pt x="112268" y="1540256"/>
                  </a:lnTo>
                  <a:lnTo>
                    <a:pt x="53721" y="1506982"/>
                  </a:lnTo>
                  <a:lnTo>
                    <a:pt x="14350" y="1457579"/>
                  </a:lnTo>
                  <a:lnTo>
                    <a:pt x="0" y="1397127"/>
                  </a:lnTo>
                  <a:lnTo>
                    <a:pt x="0" y="155066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657590" y="5941187"/>
            <a:ext cx="2346960" cy="10172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784225">
              <a:lnSpc>
                <a:spcPct val="100000"/>
              </a:lnSpc>
              <a:spcBef>
                <a:spcPts val="490"/>
              </a:spcBef>
            </a:pPr>
            <a:r>
              <a:rPr sz="1800" b="1" spc="-10" dirty="0">
                <a:latin typeface="Calibri"/>
                <a:cs typeface="Calibri"/>
              </a:rPr>
              <a:t>Reserves</a:t>
            </a:r>
            <a:endParaRPr sz="1800">
              <a:latin typeface="Calibri"/>
              <a:cs typeface="Calibri"/>
            </a:endParaRPr>
          </a:p>
          <a:p>
            <a:pPr marL="12700" marR="5080" indent="142875">
              <a:lnSpc>
                <a:spcPts val="2700"/>
              </a:lnSpc>
            </a:pP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25.1</a:t>
            </a:r>
            <a:r>
              <a:rPr sz="1800" b="1" spc="-6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–</a:t>
            </a:r>
            <a:r>
              <a:rPr sz="18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75%</a:t>
            </a:r>
            <a:r>
              <a:rPr sz="1800" b="1" spc="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75.1%</a:t>
            </a:r>
            <a:r>
              <a:rPr sz="1800" b="1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-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4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1780901" y="2322448"/>
            <a:ext cx="3794125" cy="1365250"/>
            <a:chOff x="11780901" y="2322448"/>
            <a:chExt cx="3794125" cy="1365250"/>
          </a:xfrm>
        </p:grpSpPr>
        <p:sp>
          <p:nvSpPr>
            <p:cNvPr id="33" name="object 33"/>
            <p:cNvSpPr/>
            <p:nvPr/>
          </p:nvSpPr>
          <p:spPr>
            <a:xfrm>
              <a:off x="11782425" y="2324099"/>
              <a:ext cx="3781425" cy="1352550"/>
            </a:xfrm>
            <a:custGeom>
              <a:avLst/>
              <a:gdLst/>
              <a:ahLst/>
              <a:cxnLst/>
              <a:rect l="l" t="t" r="r" b="b"/>
              <a:pathLst>
                <a:path w="3781425" h="1352550">
                  <a:moveTo>
                    <a:pt x="3592321" y="0"/>
                  </a:moveTo>
                  <a:lnTo>
                    <a:pt x="188975" y="0"/>
                  </a:lnTo>
                  <a:lnTo>
                    <a:pt x="115316" y="10668"/>
                  </a:lnTo>
                  <a:lnTo>
                    <a:pt x="55245" y="39624"/>
                  </a:lnTo>
                  <a:lnTo>
                    <a:pt x="14858" y="82550"/>
                  </a:lnTo>
                  <a:lnTo>
                    <a:pt x="0" y="135127"/>
                  </a:lnTo>
                  <a:lnTo>
                    <a:pt x="0" y="1217168"/>
                  </a:lnTo>
                  <a:lnTo>
                    <a:pt x="14858" y="1269873"/>
                  </a:lnTo>
                  <a:lnTo>
                    <a:pt x="55245" y="1312799"/>
                  </a:lnTo>
                  <a:lnTo>
                    <a:pt x="115316" y="1341881"/>
                  </a:lnTo>
                  <a:lnTo>
                    <a:pt x="188975" y="1352550"/>
                  </a:lnTo>
                  <a:lnTo>
                    <a:pt x="3592321" y="1352550"/>
                  </a:lnTo>
                  <a:lnTo>
                    <a:pt x="3665982" y="1341881"/>
                  </a:lnTo>
                  <a:lnTo>
                    <a:pt x="3726053" y="1312799"/>
                  </a:lnTo>
                  <a:lnTo>
                    <a:pt x="3766565" y="1269873"/>
                  </a:lnTo>
                  <a:lnTo>
                    <a:pt x="3781425" y="1217168"/>
                  </a:lnTo>
                  <a:lnTo>
                    <a:pt x="3781425" y="135127"/>
                  </a:lnTo>
                  <a:lnTo>
                    <a:pt x="3766565" y="82550"/>
                  </a:lnTo>
                  <a:lnTo>
                    <a:pt x="3726053" y="39624"/>
                  </a:lnTo>
                  <a:lnTo>
                    <a:pt x="3665982" y="10668"/>
                  </a:lnTo>
                  <a:lnTo>
                    <a:pt x="3592321" y="0"/>
                  </a:lnTo>
                  <a:close/>
                </a:path>
              </a:pathLst>
            </a:custGeom>
            <a:solidFill>
              <a:srgbClr val="F8D2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787251" y="2328798"/>
              <a:ext cx="3781425" cy="1352550"/>
            </a:xfrm>
            <a:custGeom>
              <a:avLst/>
              <a:gdLst/>
              <a:ahLst/>
              <a:cxnLst/>
              <a:rect l="l" t="t" r="r" b="b"/>
              <a:pathLst>
                <a:path w="3781425" h="1352550">
                  <a:moveTo>
                    <a:pt x="0" y="135254"/>
                  </a:moveTo>
                  <a:lnTo>
                    <a:pt x="14731" y="82676"/>
                  </a:lnTo>
                  <a:lnTo>
                    <a:pt x="55245" y="39624"/>
                  </a:lnTo>
                  <a:lnTo>
                    <a:pt x="115316" y="10668"/>
                  </a:lnTo>
                  <a:lnTo>
                    <a:pt x="188849" y="0"/>
                  </a:lnTo>
                  <a:lnTo>
                    <a:pt x="3592195" y="0"/>
                  </a:lnTo>
                  <a:lnTo>
                    <a:pt x="3665854" y="10668"/>
                  </a:lnTo>
                  <a:lnTo>
                    <a:pt x="3725926" y="39624"/>
                  </a:lnTo>
                  <a:lnTo>
                    <a:pt x="3766439" y="82676"/>
                  </a:lnTo>
                  <a:lnTo>
                    <a:pt x="3781425" y="135254"/>
                  </a:lnTo>
                  <a:lnTo>
                    <a:pt x="3781425" y="1217295"/>
                  </a:lnTo>
                  <a:lnTo>
                    <a:pt x="3766439" y="1269873"/>
                  </a:lnTo>
                  <a:lnTo>
                    <a:pt x="3725926" y="1312926"/>
                  </a:lnTo>
                  <a:lnTo>
                    <a:pt x="3665854" y="1342008"/>
                  </a:lnTo>
                  <a:lnTo>
                    <a:pt x="3592195" y="1352550"/>
                  </a:lnTo>
                  <a:lnTo>
                    <a:pt x="188849" y="1352550"/>
                  </a:lnTo>
                  <a:lnTo>
                    <a:pt x="115316" y="1342008"/>
                  </a:lnTo>
                  <a:lnTo>
                    <a:pt x="55245" y="1312926"/>
                  </a:lnTo>
                  <a:lnTo>
                    <a:pt x="14731" y="1269873"/>
                  </a:lnTo>
                  <a:lnTo>
                    <a:pt x="0" y="1217295"/>
                  </a:lnTo>
                  <a:lnTo>
                    <a:pt x="0" y="13525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2306300" y="2686367"/>
            <a:ext cx="26797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25" dirty="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sz="3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FFFFFF"/>
                </a:solidFill>
                <a:latin typeface="Calibri"/>
                <a:cs typeface="Calibri"/>
              </a:rPr>
              <a:t>Events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2047601" y="3722623"/>
            <a:ext cx="3527425" cy="1870075"/>
            <a:chOff x="12047601" y="3722623"/>
            <a:chExt cx="3527425" cy="1870075"/>
          </a:xfrm>
        </p:grpSpPr>
        <p:sp>
          <p:nvSpPr>
            <p:cNvPr id="37" name="object 37"/>
            <p:cNvSpPr/>
            <p:nvPr/>
          </p:nvSpPr>
          <p:spPr>
            <a:xfrm>
              <a:off x="12053951" y="3728973"/>
              <a:ext cx="219075" cy="829310"/>
            </a:xfrm>
            <a:custGeom>
              <a:avLst/>
              <a:gdLst/>
              <a:ahLst/>
              <a:cxnLst/>
              <a:rect l="l" t="t" r="r" b="b"/>
              <a:pathLst>
                <a:path w="219075" h="829310">
                  <a:moveTo>
                    <a:pt x="0" y="0"/>
                  </a:moveTo>
                  <a:lnTo>
                    <a:pt x="0" y="828801"/>
                  </a:lnTo>
                  <a:lnTo>
                    <a:pt x="218694" y="828801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2306300" y="3867149"/>
              <a:ext cx="3257550" cy="1714500"/>
            </a:xfrm>
            <a:custGeom>
              <a:avLst/>
              <a:gdLst/>
              <a:ahLst/>
              <a:cxnLst/>
              <a:rect l="l" t="t" r="r" b="b"/>
              <a:pathLst>
                <a:path w="3257550" h="1714500">
                  <a:moveTo>
                    <a:pt x="3053842" y="0"/>
                  </a:moveTo>
                  <a:lnTo>
                    <a:pt x="203453" y="0"/>
                  </a:lnTo>
                  <a:lnTo>
                    <a:pt x="124205" y="13462"/>
                  </a:lnTo>
                  <a:lnTo>
                    <a:pt x="59563" y="50164"/>
                  </a:lnTo>
                  <a:lnTo>
                    <a:pt x="16001" y="104648"/>
                  </a:lnTo>
                  <a:lnTo>
                    <a:pt x="0" y="171450"/>
                  </a:lnTo>
                  <a:lnTo>
                    <a:pt x="0" y="1543050"/>
                  </a:lnTo>
                  <a:lnTo>
                    <a:pt x="16001" y="1609725"/>
                  </a:lnTo>
                  <a:lnTo>
                    <a:pt x="59563" y="1664335"/>
                  </a:lnTo>
                  <a:lnTo>
                    <a:pt x="124205" y="1701038"/>
                  </a:lnTo>
                  <a:lnTo>
                    <a:pt x="203453" y="1714500"/>
                  </a:lnTo>
                  <a:lnTo>
                    <a:pt x="3053842" y="1714500"/>
                  </a:lnTo>
                  <a:lnTo>
                    <a:pt x="3133090" y="1701038"/>
                  </a:lnTo>
                  <a:lnTo>
                    <a:pt x="3197859" y="1664335"/>
                  </a:lnTo>
                  <a:lnTo>
                    <a:pt x="3241548" y="1609725"/>
                  </a:lnTo>
                  <a:lnTo>
                    <a:pt x="3257550" y="1543050"/>
                  </a:lnTo>
                  <a:lnTo>
                    <a:pt x="3257550" y="171450"/>
                  </a:lnTo>
                  <a:lnTo>
                    <a:pt x="3241548" y="104648"/>
                  </a:lnTo>
                  <a:lnTo>
                    <a:pt x="3197859" y="50164"/>
                  </a:lnTo>
                  <a:lnTo>
                    <a:pt x="3133090" y="13462"/>
                  </a:lnTo>
                  <a:lnTo>
                    <a:pt x="3053842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2311126" y="3871975"/>
              <a:ext cx="3257550" cy="1714500"/>
            </a:xfrm>
            <a:custGeom>
              <a:avLst/>
              <a:gdLst/>
              <a:ahLst/>
              <a:cxnLst/>
              <a:rect l="l" t="t" r="r" b="b"/>
              <a:pathLst>
                <a:path w="3257550" h="1714500">
                  <a:moveTo>
                    <a:pt x="0" y="171450"/>
                  </a:moveTo>
                  <a:lnTo>
                    <a:pt x="15875" y="104521"/>
                  </a:lnTo>
                  <a:lnTo>
                    <a:pt x="59563" y="50037"/>
                  </a:lnTo>
                  <a:lnTo>
                    <a:pt x="124205" y="13335"/>
                  </a:lnTo>
                  <a:lnTo>
                    <a:pt x="203326" y="0"/>
                  </a:lnTo>
                  <a:lnTo>
                    <a:pt x="3053841" y="0"/>
                  </a:lnTo>
                  <a:lnTo>
                    <a:pt x="3133089" y="13335"/>
                  </a:lnTo>
                  <a:lnTo>
                    <a:pt x="3197860" y="50037"/>
                  </a:lnTo>
                  <a:lnTo>
                    <a:pt x="3241420" y="104521"/>
                  </a:lnTo>
                  <a:lnTo>
                    <a:pt x="3257550" y="171450"/>
                  </a:lnTo>
                  <a:lnTo>
                    <a:pt x="3257550" y="1543050"/>
                  </a:lnTo>
                  <a:lnTo>
                    <a:pt x="3241420" y="1609725"/>
                  </a:lnTo>
                  <a:lnTo>
                    <a:pt x="3197860" y="1664208"/>
                  </a:lnTo>
                  <a:lnTo>
                    <a:pt x="3133089" y="1700911"/>
                  </a:lnTo>
                  <a:lnTo>
                    <a:pt x="3053841" y="1714373"/>
                  </a:lnTo>
                  <a:lnTo>
                    <a:pt x="203326" y="1714373"/>
                  </a:lnTo>
                  <a:lnTo>
                    <a:pt x="124205" y="1700911"/>
                  </a:lnTo>
                  <a:lnTo>
                    <a:pt x="59563" y="1664208"/>
                  </a:lnTo>
                  <a:lnTo>
                    <a:pt x="15875" y="1609725"/>
                  </a:lnTo>
                  <a:lnTo>
                    <a:pt x="0" y="1543050"/>
                  </a:lnTo>
                  <a:lnTo>
                    <a:pt x="0" y="171450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2597130" y="3941762"/>
            <a:ext cx="2677795" cy="1360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390" marR="144145" algn="ctr">
              <a:lnSpc>
                <a:spcPct val="135600"/>
              </a:lnSpc>
              <a:spcBef>
                <a:spcPts val="95"/>
              </a:spcBef>
            </a:pPr>
            <a:r>
              <a:rPr sz="1800" b="1" dirty="0">
                <a:latin typeface="Calibri"/>
                <a:cs typeface="Calibri"/>
              </a:rPr>
              <a:t>Clock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Hour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Accreditation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4</a:t>
            </a:r>
            <a:r>
              <a:rPr sz="1800" b="1" spc="4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Events</a:t>
            </a:r>
            <a:r>
              <a:rPr sz="1800" b="1" spc="-7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=</a:t>
            </a:r>
            <a:r>
              <a:rPr sz="1800" b="1" spc="4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055"/>
              </a:lnSpc>
              <a:spcBef>
                <a:spcPts val="545"/>
              </a:spcBef>
            </a:pP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4</a:t>
            </a:r>
            <a:r>
              <a:rPr sz="1800" b="1" spc="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-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Events</a:t>
            </a:r>
            <a:r>
              <a:rPr sz="1800" b="1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/</a:t>
            </a:r>
            <a:r>
              <a:rPr sz="1800" b="1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2</a:t>
            </a:r>
            <a:r>
              <a:rPr sz="1800" b="1" spc="-7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6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accredited</a:t>
            </a:r>
            <a:r>
              <a:rPr sz="1800" b="1" spc="-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50" dirty="0">
                <a:solidFill>
                  <a:srgbClr val="00AEEE"/>
                </a:solidFill>
                <a:latin typeface="Calibri"/>
                <a:cs typeface="Calibri"/>
              </a:rPr>
              <a:t>=</a:t>
            </a:r>
            <a:endParaRPr sz="1800">
              <a:latin typeface="Calibri"/>
              <a:cs typeface="Calibri"/>
            </a:endParaRPr>
          </a:p>
          <a:p>
            <a:pPr marL="1905" algn="ctr">
              <a:lnSpc>
                <a:spcPts val="2055"/>
              </a:lnSpc>
            </a:pP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7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2047601" y="3722623"/>
            <a:ext cx="3546475" cy="3641725"/>
            <a:chOff x="12047601" y="3722623"/>
            <a:chExt cx="3546475" cy="3641725"/>
          </a:xfrm>
        </p:grpSpPr>
        <p:sp>
          <p:nvSpPr>
            <p:cNvPr id="42" name="object 42"/>
            <p:cNvSpPr/>
            <p:nvPr/>
          </p:nvSpPr>
          <p:spPr>
            <a:xfrm>
              <a:off x="12053951" y="3728973"/>
              <a:ext cx="219075" cy="2209800"/>
            </a:xfrm>
            <a:custGeom>
              <a:avLst/>
              <a:gdLst/>
              <a:ahLst/>
              <a:cxnLst/>
              <a:rect l="l" t="t" r="r" b="b"/>
              <a:pathLst>
                <a:path w="219075" h="2209800">
                  <a:moveTo>
                    <a:pt x="0" y="0"/>
                  </a:moveTo>
                  <a:lnTo>
                    <a:pt x="0" y="2209546"/>
                  </a:lnTo>
                  <a:lnTo>
                    <a:pt x="218694" y="2209546"/>
                  </a:lnTo>
                </a:path>
              </a:pathLst>
            </a:custGeom>
            <a:ln w="12700">
              <a:solidFill>
                <a:srgbClr val="3457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2325350" y="5838825"/>
              <a:ext cx="3257550" cy="1514475"/>
            </a:xfrm>
            <a:custGeom>
              <a:avLst/>
              <a:gdLst/>
              <a:ahLst/>
              <a:cxnLst/>
              <a:rect l="l" t="t" r="r" b="b"/>
              <a:pathLst>
                <a:path w="3257550" h="1514475">
                  <a:moveTo>
                    <a:pt x="3053842" y="0"/>
                  </a:moveTo>
                  <a:lnTo>
                    <a:pt x="203453" y="0"/>
                  </a:lnTo>
                  <a:lnTo>
                    <a:pt x="124205" y="11937"/>
                  </a:lnTo>
                  <a:lnTo>
                    <a:pt x="59563" y="44323"/>
                  </a:lnTo>
                  <a:lnTo>
                    <a:pt x="16001" y="92455"/>
                  </a:lnTo>
                  <a:lnTo>
                    <a:pt x="0" y="151384"/>
                  </a:lnTo>
                  <a:lnTo>
                    <a:pt x="0" y="1363091"/>
                  </a:lnTo>
                  <a:lnTo>
                    <a:pt x="16001" y="1422019"/>
                  </a:lnTo>
                  <a:lnTo>
                    <a:pt x="59563" y="1470152"/>
                  </a:lnTo>
                  <a:lnTo>
                    <a:pt x="124205" y="1502537"/>
                  </a:lnTo>
                  <a:lnTo>
                    <a:pt x="203453" y="1514475"/>
                  </a:lnTo>
                  <a:lnTo>
                    <a:pt x="3053842" y="1514475"/>
                  </a:lnTo>
                  <a:lnTo>
                    <a:pt x="3133090" y="1502537"/>
                  </a:lnTo>
                  <a:lnTo>
                    <a:pt x="3197859" y="1470152"/>
                  </a:lnTo>
                  <a:lnTo>
                    <a:pt x="3241548" y="1422019"/>
                  </a:lnTo>
                  <a:lnTo>
                    <a:pt x="3257550" y="1363091"/>
                  </a:lnTo>
                  <a:lnTo>
                    <a:pt x="3257550" y="151384"/>
                  </a:lnTo>
                  <a:lnTo>
                    <a:pt x="3241548" y="92455"/>
                  </a:lnTo>
                  <a:lnTo>
                    <a:pt x="3197859" y="44323"/>
                  </a:lnTo>
                  <a:lnTo>
                    <a:pt x="3133090" y="11937"/>
                  </a:lnTo>
                  <a:lnTo>
                    <a:pt x="3053842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330176" y="5843650"/>
              <a:ext cx="3257550" cy="1514475"/>
            </a:xfrm>
            <a:custGeom>
              <a:avLst/>
              <a:gdLst/>
              <a:ahLst/>
              <a:cxnLst/>
              <a:rect l="l" t="t" r="r" b="b"/>
              <a:pathLst>
                <a:path w="3257550" h="1514475">
                  <a:moveTo>
                    <a:pt x="0" y="151384"/>
                  </a:moveTo>
                  <a:lnTo>
                    <a:pt x="15875" y="92328"/>
                  </a:lnTo>
                  <a:lnTo>
                    <a:pt x="59563" y="44196"/>
                  </a:lnTo>
                  <a:lnTo>
                    <a:pt x="124205" y="11811"/>
                  </a:lnTo>
                  <a:lnTo>
                    <a:pt x="203326" y="0"/>
                  </a:lnTo>
                  <a:lnTo>
                    <a:pt x="3053841" y="0"/>
                  </a:lnTo>
                  <a:lnTo>
                    <a:pt x="3133089" y="11811"/>
                  </a:lnTo>
                  <a:lnTo>
                    <a:pt x="3197860" y="44196"/>
                  </a:lnTo>
                  <a:lnTo>
                    <a:pt x="3241420" y="92328"/>
                  </a:lnTo>
                  <a:lnTo>
                    <a:pt x="3257550" y="151384"/>
                  </a:lnTo>
                  <a:lnTo>
                    <a:pt x="3257550" y="1362964"/>
                  </a:lnTo>
                  <a:lnTo>
                    <a:pt x="3241420" y="1421892"/>
                  </a:lnTo>
                  <a:lnTo>
                    <a:pt x="3197860" y="1470025"/>
                  </a:lnTo>
                  <a:lnTo>
                    <a:pt x="3133089" y="1502537"/>
                  </a:lnTo>
                  <a:lnTo>
                    <a:pt x="3053841" y="1514348"/>
                  </a:lnTo>
                  <a:lnTo>
                    <a:pt x="203326" y="1514348"/>
                  </a:lnTo>
                  <a:lnTo>
                    <a:pt x="124205" y="1502537"/>
                  </a:lnTo>
                  <a:lnTo>
                    <a:pt x="59563" y="1470025"/>
                  </a:lnTo>
                  <a:lnTo>
                    <a:pt x="15875" y="1421892"/>
                  </a:lnTo>
                  <a:lnTo>
                    <a:pt x="0" y="1362964"/>
                  </a:lnTo>
                  <a:lnTo>
                    <a:pt x="0" y="151384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2463526" y="6014021"/>
            <a:ext cx="2927985" cy="101726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1800" b="1" dirty="0">
                <a:latin typeface="Calibri"/>
                <a:cs typeface="Calibri"/>
              </a:rPr>
              <a:t>Education</a:t>
            </a:r>
            <a:r>
              <a:rPr sz="1800" b="1" spc="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Content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Satisfaction</a:t>
            </a:r>
            <a:endParaRPr sz="1800">
              <a:latin typeface="Calibri"/>
              <a:cs typeface="Calibri"/>
            </a:endParaRPr>
          </a:p>
          <a:p>
            <a:pPr marL="298450" marR="300990" indent="57150">
              <a:lnSpc>
                <a:spcPts val="2700"/>
              </a:lnSpc>
            </a:pP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4.22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–</a:t>
            </a:r>
            <a:r>
              <a:rPr sz="1800" b="1" spc="-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4.32%</a:t>
            </a:r>
            <a:r>
              <a:rPr sz="1800" b="1" spc="1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Sustaining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4.33%</a:t>
            </a:r>
            <a:r>
              <a:rPr sz="1800" b="1" spc="2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4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447151" y="4037076"/>
            <a:ext cx="2946400" cy="1508125"/>
            <a:chOff x="8447151" y="4037076"/>
            <a:chExt cx="2946400" cy="1508125"/>
          </a:xfrm>
        </p:grpSpPr>
        <p:sp>
          <p:nvSpPr>
            <p:cNvPr id="47" name="object 47"/>
            <p:cNvSpPr/>
            <p:nvPr/>
          </p:nvSpPr>
          <p:spPr>
            <a:xfrm>
              <a:off x="8448675" y="4038600"/>
              <a:ext cx="2933700" cy="1495425"/>
            </a:xfrm>
            <a:custGeom>
              <a:avLst/>
              <a:gdLst/>
              <a:ahLst/>
              <a:cxnLst/>
              <a:rect l="l" t="t" r="r" b="b"/>
              <a:pathLst>
                <a:path w="2933700" h="1495425">
                  <a:moveTo>
                    <a:pt x="2750311" y="0"/>
                  </a:moveTo>
                  <a:lnTo>
                    <a:pt x="183133" y="0"/>
                  </a:lnTo>
                  <a:lnTo>
                    <a:pt x="111886" y="11684"/>
                  </a:lnTo>
                  <a:lnTo>
                    <a:pt x="53721" y="43687"/>
                  </a:lnTo>
                  <a:lnTo>
                    <a:pt x="14350" y="91186"/>
                  </a:lnTo>
                  <a:lnTo>
                    <a:pt x="0" y="149478"/>
                  </a:lnTo>
                  <a:lnTo>
                    <a:pt x="0" y="1345819"/>
                  </a:lnTo>
                  <a:lnTo>
                    <a:pt x="14350" y="1403985"/>
                  </a:lnTo>
                  <a:lnTo>
                    <a:pt x="53721" y="1451610"/>
                  </a:lnTo>
                  <a:lnTo>
                    <a:pt x="111886" y="1483614"/>
                  </a:lnTo>
                  <a:lnTo>
                    <a:pt x="183133" y="1495425"/>
                  </a:lnTo>
                  <a:lnTo>
                    <a:pt x="2750311" y="1495425"/>
                  </a:lnTo>
                  <a:lnTo>
                    <a:pt x="2821685" y="1483614"/>
                  </a:lnTo>
                  <a:lnTo>
                    <a:pt x="2879979" y="1451610"/>
                  </a:lnTo>
                  <a:lnTo>
                    <a:pt x="2919222" y="1403985"/>
                  </a:lnTo>
                  <a:lnTo>
                    <a:pt x="2933700" y="1345819"/>
                  </a:lnTo>
                  <a:lnTo>
                    <a:pt x="2933700" y="149478"/>
                  </a:lnTo>
                  <a:lnTo>
                    <a:pt x="2919222" y="91186"/>
                  </a:lnTo>
                  <a:lnTo>
                    <a:pt x="2879979" y="43687"/>
                  </a:lnTo>
                  <a:lnTo>
                    <a:pt x="2821685" y="11684"/>
                  </a:lnTo>
                  <a:lnTo>
                    <a:pt x="2750311" y="0"/>
                  </a:lnTo>
                  <a:close/>
                </a:path>
              </a:pathLst>
            </a:custGeom>
            <a:solidFill>
              <a:srgbClr val="FFFF0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453501" y="4043426"/>
              <a:ext cx="2933700" cy="1495425"/>
            </a:xfrm>
            <a:custGeom>
              <a:avLst/>
              <a:gdLst/>
              <a:ahLst/>
              <a:cxnLst/>
              <a:rect l="l" t="t" r="r" b="b"/>
              <a:pathLst>
                <a:path w="2933700" h="1495425">
                  <a:moveTo>
                    <a:pt x="0" y="149351"/>
                  </a:moveTo>
                  <a:lnTo>
                    <a:pt x="14350" y="91186"/>
                  </a:lnTo>
                  <a:lnTo>
                    <a:pt x="53594" y="43687"/>
                  </a:lnTo>
                  <a:lnTo>
                    <a:pt x="111887" y="11684"/>
                  </a:lnTo>
                  <a:lnTo>
                    <a:pt x="183133" y="0"/>
                  </a:lnTo>
                  <a:lnTo>
                    <a:pt x="2750312" y="0"/>
                  </a:lnTo>
                  <a:lnTo>
                    <a:pt x="2821558" y="11684"/>
                  </a:lnTo>
                  <a:lnTo>
                    <a:pt x="2879852" y="43687"/>
                  </a:lnTo>
                  <a:lnTo>
                    <a:pt x="2919222" y="91186"/>
                  </a:lnTo>
                  <a:lnTo>
                    <a:pt x="2933700" y="149351"/>
                  </a:lnTo>
                  <a:lnTo>
                    <a:pt x="2933700" y="1345691"/>
                  </a:lnTo>
                  <a:lnTo>
                    <a:pt x="2919222" y="1403985"/>
                  </a:lnTo>
                  <a:lnTo>
                    <a:pt x="2879852" y="1451483"/>
                  </a:lnTo>
                  <a:lnTo>
                    <a:pt x="2821558" y="1483614"/>
                  </a:lnTo>
                  <a:lnTo>
                    <a:pt x="2750312" y="1495425"/>
                  </a:lnTo>
                  <a:lnTo>
                    <a:pt x="183133" y="1495425"/>
                  </a:lnTo>
                  <a:lnTo>
                    <a:pt x="111887" y="1483614"/>
                  </a:lnTo>
                  <a:lnTo>
                    <a:pt x="53594" y="1451483"/>
                  </a:lnTo>
                  <a:lnTo>
                    <a:pt x="14350" y="1403985"/>
                  </a:lnTo>
                  <a:lnTo>
                    <a:pt x="0" y="1345691"/>
                  </a:lnTo>
                  <a:lnTo>
                    <a:pt x="0" y="149351"/>
                  </a:lnTo>
                  <a:close/>
                </a:path>
              </a:pathLst>
            </a:custGeom>
            <a:ln w="12700">
              <a:solidFill>
                <a:srgbClr val="4470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8748141" y="4153725"/>
            <a:ext cx="2233295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146685" indent="504190">
              <a:lnSpc>
                <a:spcPct val="1181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Net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Profit</a:t>
            </a:r>
            <a:r>
              <a:rPr sz="1800" b="1" spc="50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2.1%</a:t>
            </a:r>
            <a:r>
              <a:rPr sz="1800" b="1" spc="-4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-</a:t>
            </a:r>
            <a:r>
              <a:rPr sz="1800" b="1" spc="5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5%</a:t>
            </a:r>
            <a:r>
              <a:rPr sz="1800" b="1" spc="-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AEEE"/>
                </a:solidFill>
                <a:latin typeface="Calibri"/>
                <a:cs typeface="Calibri"/>
              </a:rPr>
              <a:t>Sustaining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5.1%</a:t>
            </a:r>
            <a:r>
              <a:rPr sz="1800" b="1" spc="3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&gt;</a:t>
            </a:r>
            <a:r>
              <a:rPr sz="1800" b="1" spc="10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AEEE"/>
                </a:solidFill>
                <a:latin typeface="Calibri"/>
                <a:cs typeface="Calibri"/>
              </a:rPr>
              <a:t>High</a:t>
            </a:r>
            <a:r>
              <a:rPr sz="1800" b="1" spc="-35" dirty="0">
                <a:solidFill>
                  <a:srgbClr val="00AEE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AEEE"/>
                </a:solidFill>
                <a:latin typeface="Calibri"/>
                <a:cs typeface="Calibri"/>
              </a:rPr>
              <a:t>Performing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163925" y="8181975"/>
            <a:ext cx="91440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4644" y="304799"/>
            <a:ext cx="8549005" cy="14922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85"/>
              </a:spcBef>
            </a:pPr>
            <a:r>
              <a:rPr sz="4800" dirty="0"/>
              <a:t>BUILD</a:t>
            </a:r>
            <a:r>
              <a:rPr sz="4800" spc="-275" dirty="0"/>
              <a:t> </a:t>
            </a:r>
            <a:r>
              <a:rPr sz="4800" dirty="0"/>
              <a:t>A</a:t>
            </a:r>
            <a:r>
              <a:rPr sz="4800" spc="-285" dirty="0"/>
              <a:t> </a:t>
            </a:r>
            <a:r>
              <a:rPr sz="4800" dirty="0"/>
              <a:t>DYNAMIC</a:t>
            </a:r>
            <a:r>
              <a:rPr sz="4800" spc="-50" dirty="0"/>
              <a:t> </a:t>
            </a:r>
            <a:r>
              <a:rPr sz="4800" spc="-10" dirty="0"/>
              <a:t>CHAPTER </a:t>
            </a:r>
            <a:r>
              <a:rPr sz="4800" dirty="0"/>
              <a:t>MEMBERSHIP</a:t>
            </a:r>
            <a:r>
              <a:rPr sz="4800" spc="-315" dirty="0"/>
              <a:t> </a:t>
            </a:r>
            <a:r>
              <a:rPr sz="4800" spc="-20" dirty="0"/>
              <a:t>TEAM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886460" y="2221547"/>
            <a:ext cx="7692390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300"/>
              </a:lnSpc>
              <a:spcBef>
                <a:spcPts val="100"/>
              </a:spcBef>
            </a:pP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At</a:t>
            </a:r>
            <a:r>
              <a:rPr sz="3600" u="heavy" spc="-1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your</a:t>
            </a:r>
            <a:r>
              <a:rPr sz="3600" u="heavy" spc="-5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Chapter</a:t>
            </a:r>
            <a:r>
              <a:rPr sz="3600" u="heavy" spc="-5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1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Retreat</a:t>
            </a:r>
            <a:endParaRPr sz="3600">
              <a:latin typeface="Arial"/>
              <a:cs typeface="Arial"/>
            </a:endParaRPr>
          </a:p>
          <a:p>
            <a:pPr marL="584200" marR="5080" indent="-572135">
              <a:lnSpc>
                <a:spcPts val="4360"/>
              </a:lnSpc>
              <a:spcBef>
                <a:spcPts val="90"/>
              </a:spcBef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Set</a:t>
            </a:r>
            <a:r>
              <a:rPr sz="3600" spc="-9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SMART</a:t>
            </a:r>
            <a:r>
              <a:rPr sz="3600" spc="-8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goals</a:t>
            </a:r>
            <a:r>
              <a:rPr sz="3600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aligned</a:t>
            </a:r>
            <a:r>
              <a:rPr sz="36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with</a:t>
            </a:r>
            <a:r>
              <a:rPr sz="36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25" dirty="0">
                <a:solidFill>
                  <a:srgbClr val="1F487C"/>
                </a:solidFill>
                <a:latin typeface="Arial"/>
                <a:cs typeface="Arial"/>
              </a:rPr>
              <a:t>MPI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Metrics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125"/>
              </a:lnSpc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Start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to</a:t>
            </a:r>
            <a:r>
              <a:rPr sz="36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build</a:t>
            </a:r>
            <a:r>
              <a:rPr sz="36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your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Committee</a:t>
            </a:r>
            <a:endParaRPr sz="3600">
              <a:latin typeface="Arial"/>
              <a:cs typeface="Arial"/>
            </a:endParaRPr>
          </a:p>
          <a:p>
            <a:pPr marL="584200" marR="16510" indent="-572135">
              <a:lnSpc>
                <a:spcPts val="4350"/>
              </a:lnSpc>
              <a:spcBef>
                <a:spcPts val="155"/>
              </a:spcBef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Collaborate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on</a:t>
            </a:r>
            <a:r>
              <a:rPr sz="36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Event</a:t>
            </a:r>
            <a:r>
              <a:rPr sz="3600" spc="-9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&amp;</a:t>
            </a:r>
            <a:r>
              <a:rPr sz="3600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Marketing</a:t>
            </a:r>
            <a:r>
              <a:rPr sz="3600" spc="-3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/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Communication</a:t>
            </a:r>
            <a:r>
              <a:rPr sz="3600" spc="-7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Strategies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600" u="heavy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During</a:t>
            </a:r>
            <a:r>
              <a:rPr sz="3600" u="heavy" spc="-114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7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Your</a:t>
            </a:r>
            <a:r>
              <a:rPr sz="3600" u="heavy" spc="-135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 </a:t>
            </a:r>
            <a:r>
              <a:rPr sz="3600" u="heavy" spc="-20" dirty="0">
                <a:solidFill>
                  <a:srgbClr val="1F487C"/>
                </a:solidFill>
                <a:uFill>
                  <a:solidFill>
                    <a:srgbClr val="1F487C"/>
                  </a:solidFill>
                </a:uFill>
                <a:latin typeface="Arial"/>
                <a:cs typeface="Arial"/>
              </a:rPr>
              <a:t>Term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6460" y="6607238"/>
            <a:ext cx="7305675" cy="3320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Schedule</a:t>
            </a:r>
            <a:r>
              <a:rPr sz="3600" spc="-5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regular</a:t>
            </a:r>
            <a:r>
              <a:rPr sz="3600" spc="-7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meetings</a:t>
            </a:r>
            <a:endParaRPr sz="3600">
              <a:latin typeface="Arial"/>
              <a:cs typeface="Arial"/>
            </a:endParaRPr>
          </a:p>
          <a:p>
            <a:pPr marL="584200" marR="5080" indent="-572135">
              <a:lnSpc>
                <a:spcPts val="4360"/>
              </a:lnSpc>
              <a:spcBef>
                <a:spcPts val="145"/>
              </a:spcBef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Keep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Chapter</a:t>
            </a:r>
            <a:r>
              <a:rPr sz="3600" spc="-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metrics</a:t>
            </a:r>
            <a:r>
              <a:rPr sz="3600" spc="1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dashboard updated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125"/>
              </a:lnSpc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Regularly</a:t>
            </a:r>
            <a:r>
              <a:rPr sz="3600" spc="-6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check</a:t>
            </a:r>
            <a:r>
              <a:rPr sz="3600" spc="1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the</a:t>
            </a:r>
            <a:r>
              <a:rPr sz="3600" spc="-4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20" dirty="0">
                <a:solidFill>
                  <a:srgbClr val="1F487C"/>
                </a:solidFill>
                <a:latin typeface="Arial"/>
                <a:cs typeface="Arial"/>
              </a:rPr>
              <a:t>CLRP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300"/>
              </a:lnSpc>
              <a:spcBef>
                <a:spcPts val="35"/>
              </a:spcBef>
              <a:buChar char="•"/>
              <a:tabLst>
                <a:tab pos="584200" algn="l"/>
              </a:tabLst>
            </a:pP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Engage</a:t>
            </a:r>
            <a:r>
              <a:rPr sz="3600" spc="-45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with</a:t>
            </a:r>
            <a:r>
              <a:rPr sz="3600" spc="-3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dirty="0">
                <a:solidFill>
                  <a:srgbClr val="1F487C"/>
                </a:solidFill>
                <a:latin typeface="Arial"/>
                <a:cs typeface="Arial"/>
              </a:rPr>
              <a:t>your</a:t>
            </a:r>
            <a:r>
              <a:rPr sz="3600" spc="-50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members</a:t>
            </a:r>
            <a:endParaRPr sz="3600">
              <a:latin typeface="Arial"/>
              <a:cs typeface="Arial"/>
            </a:endParaRPr>
          </a:p>
          <a:p>
            <a:pPr marL="584200" indent="-571500">
              <a:lnSpc>
                <a:spcPts val="4300"/>
              </a:lnSpc>
              <a:buChar char="•"/>
              <a:tabLst>
                <a:tab pos="584200" algn="l"/>
              </a:tabLst>
            </a:pPr>
            <a:r>
              <a:rPr sz="3600" spc="-10" dirty="0">
                <a:solidFill>
                  <a:srgbClr val="1F487C"/>
                </a:solidFill>
                <a:latin typeface="Arial"/>
                <a:cs typeface="Arial"/>
              </a:rPr>
              <a:t>#tellyourMPIstory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29800" y="2886075"/>
            <a:ext cx="7286625" cy="49625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04093" y="7911210"/>
            <a:ext cx="6250940" cy="11167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>
              <a:lnSpc>
                <a:spcPts val="2865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Just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because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you’ve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always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done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it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“that</a:t>
            </a:r>
            <a:r>
              <a:rPr sz="24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way”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ts val="2865"/>
              </a:lnSpc>
            </a:pPr>
            <a:r>
              <a:rPr lang="en-US" sz="2400" b="1" dirty="0">
                <a:latin typeface="Calibri"/>
                <a:cs typeface="Calibri"/>
              </a:rPr>
              <a:t>raises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the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question,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how’s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“</a:t>
            </a:r>
            <a:r>
              <a:rPr sz="2400" b="1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that”</a:t>
            </a:r>
            <a:r>
              <a:rPr sz="2400" b="1" i="1" u="sng" spc="-1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working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for</a:t>
            </a:r>
            <a:r>
              <a:rPr sz="2400" b="1" spc="-8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you?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1294130">
              <a:lnSpc>
                <a:spcPct val="100000"/>
              </a:lnSpc>
              <a:spcBef>
                <a:spcPts val="105"/>
              </a:spcBef>
            </a:pPr>
            <a:r>
              <a:rPr sz="4800" dirty="0"/>
              <a:t>CHAPTER</a:t>
            </a:r>
            <a:r>
              <a:rPr sz="4800" spc="-175" dirty="0"/>
              <a:t> </a:t>
            </a:r>
            <a:r>
              <a:rPr sz="4800" spc="-10" dirty="0"/>
              <a:t>MEMBER</a:t>
            </a:r>
            <a:r>
              <a:rPr lang="en-US" sz="4800" spc="-10" dirty="0"/>
              <a:t> </a:t>
            </a:r>
            <a:r>
              <a:rPr sz="4800" spc="-10" dirty="0"/>
              <a:t>ENGAGEMENT</a:t>
            </a:r>
            <a:endParaRPr sz="4800" dirty="0"/>
          </a:p>
          <a:p>
            <a:pPr marL="1294130">
              <a:lnSpc>
                <a:spcPct val="100000"/>
              </a:lnSpc>
              <a:spcBef>
                <a:spcPts val="20"/>
              </a:spcBef>
            </a:pPr>
            <a:r>
              <a:rPr sz="4800" i="1" dirty="0">
                <a:latin typeface="Arial"/>
                <a:cs typeface="Arial"/>
              </a:rPr>
              <a:t>A</a:t>
            </a:r>
            <a:r>
              <a:rPr sz="4800" i="1" spc="-229" dirty="0">
                <a:latin typeface="Arial"/>
                <a:cs typeface="Arial"/>
              </a:rPr>
              <a:t> </a:t>
            </a:r>
            <a:r>
              <a:rPr sz="4800" i="1" spc="-25" dirty="0">
                <a:latin typeface="Arial"/>
                <a:cs typeface="Arial"/>
              </a:rPr>
              <a:t>PERSONALIZED</a:t>
            </a:r>
            <a:r>
              <a:rPr sz="4800" i="1" spc="-220" dirty="0">
                <a:latin typeface="Arial"/>
                <a:cs typeface="Arial"/>
              </a:rPr>
              <a:t> </a:t>
            </a:r>
            <a:r>
              <a:rPr sz="4800" i="1" spc="-10" dirty="0">
                <a:latin typeface="Arial"/>
                <a:cs typeface="Arial"/>
              </a:rPr>
              <a:t>APPROACH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96688" y="2516758"/>
            <a:ext cx="2000250" cy="371475"/>
          </a:xfrm>
          <a:custGeom>
            <a:avLst/>
            <a:gdLst/>
            <a:ahLst/>
            <a:cxnLst/>
            <a:rect l="l" t="t" r="r" b="b"/>
            <a:pathLst>
              <a:path w="2000250" h="371475">
                <a:moveTo>
                  <a:pt x="2000250" y="0"/>
                </a:moveTo>
                <a:lnTo>
                  <a:pt x="0" y="0"/>
                </a:lnTo>
                <a:lnTo>
                  <a:pt x="0" y="371475"/>
                </a:lnTo>
                <a:lnTo>
                  <a:pt x="2000250" y="371475"/>
                </a:lnTo>
                <a:lnTo>
                  <a:pt x="200025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2907283"/>
            <a:ext cx="1998980" cy="371475"/>
          </a:xfrm>
          <a:custGeom>
            <a:avLst/>
            <a:gdLst/>
            <a:ahLst/>
            <a:cxnLst/>
            <a:rect l="l" t="t" r="r" b="b"/>
            <a:pathLst>
              <a:path w="1998980" h="371475">
                <a:moveTo>
                  <a:pt x="1998980" y="0"/>
                </a:moveTo>
                <a:lnTo>
                  <a:pt x="0" y="0"/>
                </a:lnTo>
                <a:lnTo>
                  <a:pt x="0" y="371475"/>
                </a:lnTo>
                <a:lnTo>
                  <a:pt x="1998980" y="371475"/>
                </a:lnTo>
                <a:lnTo>
                  <a:pt x="199898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8020" y="2907283"/>
            <a:ext cx="1612900" cy="371475"/>
          </a:xfrm>
          <a:custGeom>
            <a:avLst/>
            <a:gdLst/>
            <a:ahLst/>
            <a:cxnLst/>
            <a:rect l="l" t="t" r="r" b="b"/>
            <a:pathLst>
              <a:path w="1612900" h="371475">
                <a:moveTo>
                  <a:pt x="1612645" y="0"/>
                </a:moveTo>
                <a:lnTo>
                  <a:pt x="0" y="0"/>
                </a:lnTo>
                <a:lnTo>
                  <a:pt x="0" y="371475"/>
                </a:lnTo>
                <a:lnTo>
                  <a:pt x="1612645" y="371475"/>
                </a:lnTo>
                <a:lnTo>
                  <a:pt x="1612645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900789" y="2907283"/>
            <a:ext cx="3432810" cy="371475"/>
          </a:xfrm>
          <a:custGeom>
            <a:avLst/>
            <a:gdLst/>
            <a:ahLst/>
            <a:cxnLst/>
            <a:rect l="l" t="t" r="r" b="b"/>
            <a:pathLst>
              <a:path w="3432809" h="371475">
                <a:moveTo>
                  <a:pt x="3432429" y="0"/>
                </a:moveTo>
                <a:lnTo>
                  <a:pt x="0" y="0"/>
                </a:lnTo>
                <a:lnTo>
                  <a:pt x="0" y="371475"/>
                </a:lnTo>
                <a:lnTo>
                  <a:pt x="3432429" y="371475"/>
                </a:lnTo>
                <a:lnTo>
                  <a:pt x="343242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8657" y="2496756"/>
            <a:ext cx="15763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NEW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MEMBER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EMAIL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CAMPAIGN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behalf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Directors,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pleasure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welcome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493870" y="2516758"/>
            <a:ext cx="561975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890">
              <a:lnSpc>
                <a:spcPts val="2825"/>
              </a:lnSpc>
            </a:pPr>
            <a:r>
              <a:rPr sz="2400" spc="-25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657" y="2757868"/>
            <a:ext cx="16837025" cy="3772535"/>
          </a:xfrm>
          <a:prstGeom prst="rect">
            <a:avLst/>
          </a:prstGeom>
        </p:spPr>
        <p:txBody>
          <a:bodyPr vert="horz" wrap="square" lIns="0" tIns="142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400" dirty="0">
                <a:latin typeface="Calibri"/>
                <a:cs typeface="Calibri"/>
              </a:rPr>
              <a:t>CHAPTER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NAME.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BOARD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TITLE,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want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personally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invite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attend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event,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40" dirty="0">
                <a:latin typeface="Calibri"/>
                <a:cs typeface="Calibri"/>
              </a:rPr>
              <a:t>DAY,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DATE </a:t>
            </a:r>
            <a:r>
              <a:rPr sz="2400" dirty="0">
                <a:latin typeface="Calibri"/>
                <a:cs typeface="Calibri"/>
              </a:rPr>
              <a:t>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LOCATION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TBD.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ct val="1069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One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most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productive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ways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maximize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MPI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membership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lang="en-US" sz="2400" spc="-35" dirty="0">
                <a:latin typeface="Calibri"/>
                <a:cs typeface="Calibri"/>
              </a:rPr>
              <a:t>by </a:t>
            </a:r>
            <a:r>
              <a:rPr sz="2400" spc="-10" dirty="0">
                <a:latin typeface="Calibri"/>
                <a:cs typeface="Calibri"/>
              </a:rPr>
              <a:t>participating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our</a:t>
            </a:r>
            <a:r>
              <a:rPr sz="2400" spc="-10" dirty="0">
                <a:latin typeface="Calibri"/>
                <a:cs typeface="Calibri"/>
              </a:rPr>
              <a:t> education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networking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events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finding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place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involved.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I’ll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follow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next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week,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perhaps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find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coffee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or</a:t>
            </a:r>
            <a:r>
              <a:rPr sz="2400" spc="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ZOOM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call.</a:t>
            </a:r>
            <a:endParaRPr sz="2400" dirty="0">
              <a:latin typeface="Calibri"/>
              <a:cs typeface="Calibri"/>
            </a:endParaRPr>
          </a:p>
          <a:p>
            <a:pPr marL="80645">
              <a:lnSpc>
                <a:spcPct val="100000"/>
              </a:lnSpc>
              <a:spcBef>
                <a:spcPts val="1019"/>
              </a:spcBef>
            </a:pPr>
            <a:r>
              <a:rPr sz="2400" spc="-9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conversation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started,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few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"getting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know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you"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questions:</a:t>
            </a:r>
            <a:endParaRPr sz="2400" dirty="0">
              <a:latin typeface="Calibri"/>
              <a:cs typeface="Calibri"/>
            </a:endParaRPr>
          </a:p>
          <a:p>
            <a:pPr marL="306705" indent="-294005">
              <a:lnSpc>
                <a:spcPct val="100000"/>
              </a:lnSpc>
              <a:spcBef>
                <a:spcPts val="950"/>
              </a:spcBef>
              <a:buAutoNum type="arabicPeriod"/>
              <a:tabLst>
                <a:tab pos="30670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inspired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chapter?</a:t>
            </a:r>
            <a:endParaRPr sz="2400" dirty="0">
              <a:latin typeface="Calibri"/>
              <a:cs typeface="Calibri"/>
            </a:endParaRPr>
          </a:p>
          <a:p>
            <a:pPr marL="306705" indent="-294005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30670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been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professional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accomplishment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like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rave</a:t>
            </a:r>
            <a:r>
              <a:rPr sz="2400" spc="-10" dirty="0">
                <a:latin typeface="Calibri"/>
                <a:cs typeface="Calibri"/>
              </a:rPr>
              <a:t> about?</a:t>
            </a:r>
            <a:endParaRPr sz="2400" dirty="0">
              <a:latin typeface="Calibri"/>
              <a:cs typeface="Calibri"/>
            </a:endParaRPr>
          </a:p>
          <a:p>
            <a:pPr marL="306705" indent="-294005">
              <a:lnSpc>
                <a:spcPct val="100000"/>
              </a:lnSpc>
              <a:spcBef>
                <a:spcPts val="1025"/>
              </a:spcBef>
              <a:buAutoNum type="arabicPeriod"/>
              <a:tabLst>
                <a:tab pos="306705" algn="l"/>
              </a:tabLst>
            </a:pPr>
            <a:r>
              <a:rPr sz="2400" dirty="0">
                <a:latin typeface="Calibri"/>
                <a:cs typeface="Calibri"/>
              </a:rPr>
              <a:t>What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three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goals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achieve?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8657" y="6634416"/>
            <a:ext cx="158597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Thanks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taking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respond.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look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forward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personally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helping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grow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your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career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connect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industry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colleagues</a:t>
            </a:r>
            <a:r>
              <a:rPr sz="2400" spc="1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98264" y="6650608"/>
            <a:ext cx="561975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2855"/>
              </a:lnSpc>
            </a:pPr>
            <a:r>
              <a:rPr sz="2400" spc="-25" dirty="0">
                <a:latin typeface="Calibri"/>
                <a:cs typeface="Calibri"/>
              </a:rPr>
              <a:t>MPI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1040" y="7041133"/>
            <a:ext cx="1998980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0"/>
              </a:lnSpc>
            </a:pPr>
            <a:r>
              <a:rPr sz="2400" dirty="0">
                <a:latin typeface="Calibri"/>
                <a:cs typeface="Calibri"/>
              </a:rPr>
              <a:t>CHAPTER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NAME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8657" y="7511732"/>
            <a:ext cx="1177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20" dirty="0">
                <a:latin typeface="Calibri"/>
                <a:cs typeface="Calibri"/>
              </a:rPr>
              <a:t>Sincerely,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9302" y="8022208"/>
            <a:ext cx="5297805" cy="37147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65"/>
              </a:lnSpc>
            </a:pPr>
            <a:r>
              <a:rPr sz="2400" spc="-20" dirty="0">
                <a:latin typeface="Calibri"/>
                <a:cs typeface="Calibri"/>
              </a:rPr>
              <a:t>SIGNATURE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EMAIL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BOARD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MEMBER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8657" y="8478710"/>
            <a:ext cx="16809085" cy="15887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sz="2400" dirty="0">
                <a:latin typeface="Calibri"/>
                <a:cs typeface="Calibri"/>
              </a:rPr>
              <a:t>Note: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goal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build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stronger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volunteers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base.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invited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join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committees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present.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more </a:t>
            </a:r>
            <a:r>
              <a:rPr sz="2400" spc="-10" dirty="0">
                <a:latin typeface="Calibri"/>
                <a:cs typeface="Calibri"/>
              </a:rPr>
              <a:t>committee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lists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select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from.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board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“places”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area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just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get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them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involved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immediately.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now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becomes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part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of</a:t>
            </a:r>
            <a:r>
              <a:rPr sz="2400" spc="6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each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schedule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board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meeting.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Update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list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contact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evaluate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previous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calls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gauge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where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members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are </a:t>
            </a:r>
            <a:r>
              <a:rPr sz="2400" spc="-10" dirty="0">
                <a:latin typeface="Calibri"/>
                <a:cs typeface="Calibri"/>
              </a:rPr>
              <a:t>involved.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16508" rIns="0" bIns="0" rtlCol="0">
            <a:spAutoFit/>
          </a:bodyPr>
          <a:lstStyle/>
          <a:p>
            <a:pPr marL="1294130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MEMBERSHIP</a:t>
            </a:r>
            <a:r>
              <a:rPr sz="5450" spc="-135" dirty="0"/>
              <a:t> </a:t>
            </a:r>
            <a:r>
              <a:rPr sz="5450" spc="-10" dirty="0"/>
              <a:t>RECOGNITION</a:t>
            </a:r>
            <a:endParaRPr sz="54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7900" y="2286000"/>
            <a:ext cx="13716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537320" y="5841047"/>
            <a:ext cx="1223010" cy="448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750" b="1" i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EVERY</a:t>
            </a:r>
            <a:endParaRPr sz="2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7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8288000" cy="1828800"/>
            </a:xfrm>
            <a:custGeom>
              <a:avLst/>
              <a:gdLst/>
              <a:ahLst/>
              <a:cxnLst/>
              <a:rect l="l" t="t" r="r" b="b"/>
              <a:pathLst>
                <a:path w="18288000" h="1828800">
                  <a:moveTo>
                    <a:pt x="18288000" y="0"/>
                  </a:moveTo>
                  <a:lnTo>
                    <a:pt x="0" y="0"/>
                  </a:lnTo>
                  <a:lnTo>
                    <a:pt x="0" y="1828800"/>
                  </a:lnTo>
                  <a:lnTo>
                    <a:pt x="18288000" y="18288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4A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828800"/>
              <a:ext cx="18288000" cy="114300"/>
            </a:xfrm>
            <a:custGeom>
              <a:avLst/>
              <a:gdLst/>
              <a:ahLst/>
              <a:cxnLst/>
              <a:rect l="l" t="t" r="r" b="b"/>
              <a:pathLst>
                <a:path w="18288000" h="114300">
                  <a:moveTo>
                    <a:pt x="18288000" y="0"/>
                  </a:moveTo>
                  <a:lnTo>
                    <a:pt x="0" y="0"/>
                  </a:lnTo>
                  <a:lnTo>
                    <a:pt x="0" y="114300"/>
                  </a:lnTo>
                  <a:lnTo>
                    <a:pt x="18288000" y="114300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8AC5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5306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5"/>
              </a:spcBef>
            </a:pPr>
            <a:r>
              <a:rPr dirty="0"/>
              <a:t>MEMBERSHIP</a:t>
            </a:r>
            <a:r>
              <a:rPr spc="-160" dirty="0"/>
              <a:t> </a:t>
            </a:r>
            <a:r>
              <a:rPr spc="-10" dirty="0"/>
              <a:t>HANDBOOK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379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dirty="0"/>
              <a:t>MPI</a:t>
            </a:r>
            <a:r>
              <a:rPr sz="5400" spc="-15" dirty="0"/>
              <a:t> </a:t>
            </a:r>
            <a:r>
              <a:rPr sz="5400" dirty="0"/>
              <a:t>GLOBAL</a:t>
            </a:r>
            <a:r>
              <a:rPr sz="5400" spc="-100" dirty="0"/>
              <a:t> </a:t>
            </a:r>
            <a:r>
              <a:rPr sz="5400" dirty="0"/>
              <a:t>MEMBERSHIP</a:t>
            </a:r>
            <a:r>
              <a:rPr sz="5400" spc="-180" dirty="0"/>
              <a:t> </a:t>
            </a:r>
            <a:r>
              <a:rPr sz="5400" dirty="0"/>
              <a:t>TEAM</a:t>
            </a:r>
            <a:r>
              <a:rPr sz="5400" spc="-25" dirty="0"/>
              <a:t> </a:t>
            </a:r>
            <a:r>
              <a:rPr sz="5400" spc="-10" dirty="0"/>
              <a:t>OVERVIEW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9606026" y="8662987"/>
            <a:ext cx="3771900" cy="771525"/>
          </a:xfrm>
          <a:prstGeom prst="rect">
            <a:avLst/>
          </a:prstGeom>
          <a:solidFill>
            <a:srgbClr val="00AEEF"/>
          </a:solidFill>
          <a:ln w="25400">
            <a:solidFill>
              <a:srgbClr val="D9D9D9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6350" algn="ctr">
              <a:lnSpc>
                <a:spcPts val="2865"/>
              </a:lnSpc>
              <a:spcBef>
                <a:spcPts val="6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Mark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Killgore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ts val="286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Southwest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Southeast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97126" y="8682037"/>
            <a:ext cx="3305175" cy="742950"/>
          </a:xfrm>
          <a:prstGeom prst="rect">
            <a:avLst/>
          </a:prstGeom>
          <a:solidFill>
            <a:srgbClr val="00AEEF"/>
          </a:solidFill>
          <a:ln w="254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ts val="2805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Teresa</a:t>
            </a:r>
            <a:r>
              <a:rPr sz="2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Sauceda</a:t>
            </a:r>
            <a:endParaRPr sz="2400">
              <a:latin typeface="Calibri"/>
              <a:cs typeface="Calibri"/>
            </a:endParaRPr>
          </a:p>
          <a:p>
            <a:pPr marL="8890" algn="ctr">
              <a:lnSpc>
                <a:spcPts val="286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Canada,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EMEA</a:t>
            </a:r>
            <a:r>
              <a:rPr sz="24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APAC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5551" y="2871851"/>
            <a:ext cx="3771900" cy="1066800"/>
          </a:xfrm>
          <a:prstGeom prst="rect">
            <a:avLst/>
          </a:prstGeom>
          <a:solidFill>
            <a:srgbClr val="00AEEF"/>
          </a:solidFill>
          <a:ln w="25400">
            <a:solidFill>
              <a:srgbClr val="D9D9D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48665">
              <a:lnSpc>
                <a:spcPts val="2610"/>
              </a:lnSpc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Christine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Richards</a:t>
            </a:r>
            <a:endParaRPr sz="2400">
              <a:latin typeface="Calibri"/>
              <a:cs typeface="Calibri"/>
            </a:endParaRPr>
          </a:p>
          <a:p>
            <a:pPr marL="222250" marR="208279" indent="1069975">
              <a:lnSpc>
                <a:spcPts val="2850"/>
              </a:lnSpc>
              <a:spcBef>
                <a:spcPts val="9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Manager,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Membership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137" y="8662987"/>
            <a:ext cx="3095625" cy="762000"/>
          </a:xfrm>
          <a:prstGeom prst="rect">
            <a:avLst/>
          </a:prstGeom>
          <a:solidFill>
            <a:srgbClr val="00AEEF"/>
          </a:solidFill>
          <a:ln w="25400">
            <a:solidFill>
              <a:srgbClr val="D9D9D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Jazzlynn</a:t>
            </a:r>
            <a:r>
              <a:rPr sz="24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Garrett</a:t>
            </a:r>
            <a:endParaRPr sz="2400">
              <a:latin typeface="Calibri"/>
              <a:cs typeface="Calibri"/>
            </a:endParaRPr>
          </a:p>
          <a:p>
            <a:pPr marR="8890" algn="ctr">
              <a:lnSpc>
                <a:spcPct val="100000"/>
              </a:lnSpc>
              <a:spcBef>
                <a:spcPts val="5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Pacific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US,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Midwest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24526" y="8662987"/>
            <a:ext cx="2905125" cy="762000"/>
          </a:xfrm>
          <a:prstGeom prst="rect">
            <a:avLst/>
          </a:prstGeom>
          <a:solidFill>
            <a:srgbClr val="00AEEF"/>
          </a:solidFill>
          <a:ln w="25400">
            <a:solidFill>
              <a:srgbClr val="D9D9D9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 marR="2540" algn="ctr">
              <a:lnSpc>
                <a:spcPts val="2865"/>
              </a:lnSpc>
              <a:spcBef>
                <a:spcPts val="25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Marlene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Jackson</a:t>
            </a:r>
            <a:endParaRPr sz="2400">
              <a:latin typeface="Calibri"/>
              <a:cs typeface="Calibri"/>
            </a:endParaRPr>
          </a:p>
          <a:p>
            <a:pPr marR="5715" algn="ctr">
              <a:lnSpc>
                <a:spcPts val="286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Northeast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US,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LATAM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0679" y="5705332"/>
            <a:ext cx="2119458" cy="2833843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11403" y="5705332"/>
            <a:ext cx="2081318" cy="2776801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7953" y="5781531"/>
            <a:ext cx="2052744" cy="271948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0129" y="5762481"/>
            <a:ext cx="2128942" cy="27385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731384" y="5009515"/>
            <a:ext cx="880808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dirty="0">
                <a:solidFill>
                  <a:srgbClr val="0C0804"/>
                </a:solidFill>
                <a:latin typeface="Arial"/>
                <a:cs typeface="Arial"/>
              </a:rPr>
              <a:t>Member</a:t>
            </a:r>
            <a:r>
              <a:rPr sz="3950" spc="315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950" dirty="0">
                <a:solidFill>
                  <a:srgbClr val="0C0804"/>
                </a:solidFill>
                <a:latin typeface="Arial"/>
                <a:cs typeface="Arial"/>
              </a:rPr>
              <a:t>Engagement</a:t>
            </a:r>
            <a:r>
              <a:rPr sz="3950" spc="254" dirty="0">
                <a:solidFill>
                  <a:srgbClr val="0C0804"/>
                </a:solidFill>
                <a:latin typeface="Arial"/>
                <a:cs typeface="Arial"/>
              </a:rPr>
              <a:t> </a:t>
            </a:r>
            <a:r>
              <a:rPr sz="3950" spc="-10" dirty="0">
                <a:solidFill>
                  <a:srgbClr val="0C0804"/>
                </a:solidFill>
                <a:latin typeface="Arial"/>
                <a:cs typeface="Arial"/>
              </a:rPr>
              <a:t>Representatives</a:t>
            </a:r>
            <a:endParaRPr sz="39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95515" y="9601517"/>
            <a:ext cx="3674745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-10" dirty="0">
                <a:latin typeface="Arial"/>
                <a:cs typeface="Arial"/>
                <a:hlinkClick r:id="rId6"/>
              </a:rPr>
              <a:t>feedback@mpi.org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8950" y="1923923"/>
            <a:ext cx="2309876" cy="2957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434" y="3437826"/>
            <a:ext cx="17763490" cy="4802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Regional</a:t>
            </a:r>
            <a:r>
              <a:rPr sz="2600" b="1" spc="-7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Focus:</a:t>
            </a:r>
            <a:r>
              <a:rPr sz="2600" b="1" spc="-3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Territories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divided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globally.</a:t>
            </a:r>
            <a:endParaRPr sz="2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60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New</a:t>
            </a:r>
            <a:r>
              <a:rPr sz="2600" b="1" spc="-2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Membership:</a:t>
            </a:r>
            <a:r>
              <a:rPr sz="2600" b="1" spc="-3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Follow-</a:t>
            </a:r>
            <a:r>
              <a:rPr sz="2600" dirty="0">
                <a:latin typeface="Arial"/>
                <a:cs typeface="Arial"/>
              </a:rPr>
              <a:t>up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potential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new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you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have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already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reached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out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to.</a:t>
            </a:r>
            <a:endParaRPr sz="2600">
              <a:latin typeface="Arial"/>
              <a:cs typeface="Arial"/>
            </a:endParaRPr>
          </a:p>
          <a:p>
            <a:pPr marL="240665" marR="1820545" indent="-228600">
              <a:lnSpc>
                <a:spcPts val="2850"/>
              </a:lnSpc>
              <a:spcBef>
                <a:spcPts val="2380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Membership</a:t>
            </a:r>
            <a:r>
              <a:rPr sz="2600" b="1" spc="-4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Upgrades:</a:t>
            </a:r>
            <a:r>
              <a:rPr sz="2600" b="1" spc="-6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Follow-</a:t>
            </a:r>
            <a:r>
              <a:rPr sz="2600" dirty="0">
                <a:latin typeface="Arial"/>
                <a:cs typeface="Arial"/>
              </a:rPr>
              <a:t>up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any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Essential</a:t>
            </a:r>
            <a:r>
              <a:rPr sz="2600" spc="-8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your</a:t>
            </a:r>
            <a:r>
              <a:rPr sz="2600" spc="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chapter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area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upgrade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25" dirty="0">
                <a:latin typeface="Arial"/>
                <a:cs typeface="Arial"/>
              </a:rPr>
              <a:t>to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Preferred</a:t>
            </a:r>
            <a:r>
              <a:rPr sz="2600" spc="-4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Premier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categories.</a:t>
            </a:r>
            <a:endParaRPr sz="2600">
              <a:latin typeface="Arial"/>
              <a:cs typeface="Arial"/>
            </a:endParaRPr>
          </a:p>
          <a:p>
            <a:pPr marL="240665" marR="5080" indent="-228600">
              <a:lnSpc>
                <a:spcPts val="2850"/>
              </a:lnSpc>
              <a:spcBef>
                <a:spcPts val="2335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Profile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Updates:</a:t>
            </a:r>
            <a:r>
              <a:rPr sz="2600" b="1" spc="-8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If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provide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you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with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new</a:t>
            </a:r>
            <a:r>
              <a:rPr sz="2600" spc="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contact information,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please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ask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them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to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enter</a:t>
            </a:r>
            <a:r>
              <a:rPr sz="2600" spc="-6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information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spc="-20" dirty="0">
                <a:latin typeface="Arial"/>
                <a:cs typeface="Arial"/>
              </a:rPr>
              <a:t>their </a:t>
            </a:r>
            <a:r>
              <a:rPr sz="2600" dirty="0">
                <a:latin typeface="Arial"/>
                <a:cs typeface="Arial"/>
              </a:rPr>
              <a:t>online</a:t>
            </a:r>
            <a:r>
              <a:rPr sz="2600" spc="-7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account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profile.</a:t>
            </a:r>
            <a:endParaRPr sz="26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010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Membership</a:t>
            </a:r>
            <a:r>
              <a:rPr sz="2600" b="1" spc="-45" dirty="0">
                <a:latin typeface="Arial"/>
                <a:cs typeface="Arial"/>
              </a:rPr>
              <a:t> </a:t>
            </a:r>
            <a:r>
              <a:rPr sz="2600" b="1" dirty="0">
                <a:latin typeface="Arial"/>
                <a:cs typeface="Arial"/>
              </a:rPr>
              <a:t>Renewals:</a:t>
            </a:r>
            <a:r>
              <a:rPr sz="2600" b="1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This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includes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current</a:t>
            </a:r>
            <a:r>
              <a:rPr sz="2600" spc="-4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those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the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grace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period.</a:t>
            </a:r>
            <a:endParaRPr sz="2600">
              <a:latin typeface="Arial"/>
              <a:cs typeface="Arial"/>
            </a:endParaRPr>
          </a:p>
          <a:p>
            <a:pPr marL="240665" marR="1015365" indent="-228600">
              <a:lnSpc>
                <a:spcPts val="2780"/>
              </a:lnSpc>
              <a:spcBef>
                <a:spcPts val="2515"/>
              </a:spcBef>
              <a:buFont typeface="Arial"/>
              <a:buChar char="•"/>
              <a:tabLst>
                <a:tab pos="240665" algn="l"/>
              </a:tabLst>
            </a:pPr>
            <a:r>
              <a:rPr sz="2600" b="1" dirty="0">
                <a:latin typeface="Arial"/>
                <a:cs typeface="Arial"/>
              </a:rPr>
              <a:t>Other</a:t>
            </a:r>
            <a:r>
              <a:rPr sz="2600" dirty="0">
                <a:latin typeface="Arial"/>
                <a:cs typeface="Arial"/>
              </a:rPr>
              <a:t>: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Installment</a:t>
            </a:r>
            <a:r>
              <a:rPr sz="2600" spc="-5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plans,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membership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transfers,</a:t>
            </a:r>
            <a:r>
              <a:rPr sz="2600" spc="-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unemployed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members,</a:t>
            </a:r>
            <a:r>
              <a:rPr sz="2600" spc="-5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Student</a:t>
            </a:r>
            <a:r>
              <a:rPr sz="2600" spc="-12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in</a:t>
            </a:r>
            <a:r>
              <a:rPr sz="2600" spc="-1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Transition,</a:t>
            </a:r>
            <a:r>
              <a:rPr sz="2600" spc="-6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retired</a:t>
            </a:r>
            <a:r>
              <a:rPr sz="2600" spc="-100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and</a:t>
            </a:r>
            <a:r>
              <a:rPr sz="2600" spc="15" dirty="0">
                <a:latin typeface="Arial"/>
                <a:cs typeface="Arial"/>
              </a:rPr>
              <a:t> </a:t>
            </a:r>
            <a:r>
              <a:rPr sz="2600" spc="-10" dirty="0">
                <a:latin typeface="Arial"/>
                <a:cs typeface="Arial"/>
              </a:rPr>
              <a:t>lifetime memberships.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23110" y="2774696"/>
            <a:ext cx="14257019" cy="4057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6510" marR="5080" indent="-4445" algn="just">
              <a:lnSpc>
                <a:spcPct val="100200"/>
              </a:lnSpc>
              <a:spcBef>
                <a:spcPts val="120"/>
              </a:spcBef>
            </a:pPr>
            <a:r>
              <a:rPr sz="4400" dirty="0">
                <a:latin typeface="Calibri"/>
                <a:cs typeface="Calibri"/>
              </a:rPr>
              <a:t>Through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spc="-20" dirty="0">
                <a:latin typeface="Calibri"/>
                <a:cs typeface="Calibri"/>
              </a:rPr>
              <a:t>innovative</a:t>
            </a:r>
            <a:r>
              <a:rPr sz="4400" spc="-15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solutions</a:t>
            </a:r>
            <a:r>
              <a:rPr sz="4400" spc="-14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for</a:t>
            </a:r>
            <a:r>
              <a:rPr sz="4400" spc="-114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members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chapters</a:t>
            </a:r>
            <a:r>
              <a:rPr sz="4400" spc="-13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across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14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globe,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MPI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advances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7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meetings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events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industry</a:t>
            </a:r>
            <a:r>
              <a:rPr sz="4400" spc="-105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and </a:t>
            </a:r>
            <a:r>
              <a:rPr sz="4400" dirty="0">
                <a:latin typeface="Calibri"/>
                <a:cs typeface="Calibri"/>
              </a:rPr>
              <a:t>provides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personal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and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career</a:t>
            </a:r>
            <a:r>
              <a:rPr sz="4400" spc="-15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growth</a:t>
            </a:r>
            <a:r>
              <a:rPr sz="4400" spc="-114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-6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25" dirty="0">
                <a:latin typeface="Calibri"/>
                <a:cs typeface="Calibri"/>
              </a:rPr>
              <a:t> </a:t>
            </a:r>
            <a:r>
              <a:rPr sz="4400" spc="-10" dirty="0">
                <a:latin typeface="Calibri"/>
                <a:cs typeface="Calibri"/>
              </a:rPr>
              <a:t>professionals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in</a:t>
            </a:r>
            <a:r>
              <a:rPr sz="4400" spc="-114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it.</a:t>
            </a:r>
            <a:endParaRPr sz="4400">
              <a:latin typeface="Calibri"/>
              <a:cs typeface="Calibri"/>
            </a:endParaRPr>
          </a:p>
          <a:p>
            <a:pPr marL="462280" marR="452120" algn="ctr">
              <a:lnSpc>
                <a:spcPts val="5330"/>
              </a:lnSpc>
              <a:spcBef>
                <a:spcPts val="110"/>
              </a:spcBef>
            </a:pPr>
            <a:r>
              <a:rPr sz="4400" dirty="0">
                <a:latin typeface="Calibri"/>
                <a:cs typeface="Calibri"/>
              </a:rPr>
              <a:t>MPI</a:t>
            </a:r>
            <a:r>
              <a:rPr sz="4400" spc="-1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is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premier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association</a:t>
            </a:r>
            <a:r>
              <a:rPr sz="4400" spc="-1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that</a:t>
            </a:r>
            <a:r>
              <a:rPr sz="4400" spc="-11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educates,</a:t>
            </a:r>
            <a:r>
              <a:rPr sz="4400" spc="-114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supports</a:t>
            </a:r>
            <a:r>
              <a:rPr sz="4400" spc="-130" dirty="0">
                <a:latin typeface="Calibri"/>
                <a:cs typeface="Calibri"/>
              </a:rPr>
              <a:t> </a:t>
            </a:r>
            <a:r>
              <a:rPr sz="4400" spc="-25" dirty="0">
                <a:latin typeface="Calibri"/>
                <a:cs typeface="Calibri"/>
              </a:rPr>
              <a:t>and </a:t>
            </a:r>
            <a:r>
              <a:rPr sz="4400" dirty="0">
                <a:latin typeface="Calibri"/>
                <a:cs typeface="Calibri"/>
              </a:rPr>
              <a:t>connects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80" dirty="0">
                <a:latin typeface="Calibri"/>
                <a:cs typeface="Calibri"/>
              </a:rPr>
              <a:t> </a:t>
            </a:r>
            <a:r>
              <a:rPr sz="4400" spc="-30" dirty="0">
                <a:latin typeface="Calibri"/>
                <a:cs typeface="Calibri"/>
              </a:rPr>
              <a:t>connectors—</a:t>
            </a:r>
            <a:r>
              <a:rPr sz="4400" dirty="0">
                <a:latin typeface="Calibri"/>
                <a:cs typeface="Calibri"/>
              </a:rPr>
              <a:t>the</a:t>
            </a:r>
            <a:r>
              <a:rPr sz="4400" spc="-9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people</a:t>
            </a:r>
            <a:r>
              <a:rPr sz="4400" spc="-2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who</a:t>
            </a:r>
            <a:r>
              <a:rPr sz="4400" spc="-7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are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i="1" spc="-10" dirty="0">
                <a:latin typeface="Calibri"/>
                <a:cs typeface="Calibri"/>
              </a:rPr>
              <a:t>passionate</a:t>
            </a:r>
            <a:endParaRPr sz="4400">
              <a:latin typeface="Calibri"/>
              <a:cs typeface="Calibri"/>
            </a:endParaRPr>
          </a:p>
          <a:p>
            <a:pPr marL="10160" algn="ctr">
              <a:lnSpc>
                <a:spcPts val="5070"/>
              </a:lnSpc>
            </a:pPr>
            <a:r>
              <a:rPr sz="4400" dirty="0">
                <a:latin typeface="Calibri"/>
                <a:cs typeface="Calibri"/>
              </a:rPr>
              <a:t>about</a:t>
            </a:r>
            <a:r>
              <a:rPr sz="4400" spc="-12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bringing</a:t>
            </a:r>
            <a:r>
              <a:rPr sz="4400" spc="-10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people</a:t>
            </a:r>
            <a:r>
              <a:rPr sz="4400" spc="-140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together</a:t>
            </a:r>
            <a:r>
              <a:rPr sz="4400" spc="-85" dirty="0">
                <a:latin typeface="Calibri"/>
                <a:cs typeface="Calibri"/>
              </a:rPr>
              <a:t> </a:t>
            </a:r>
            <a:r>
              <a:rPr sz="4400" dirty="0">
                <a:latin typeface="Calibri"/>
                <a:cs typeface="Calibri"/>
              </a:rPr>
              <a:t>to</a:t>
            </a:r>
            <a:r>
              <a:rPr sz="4400" spc="-65" dirty="0"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AEEF"/>
                </a:solidFill>
                <a:latin typeface="Calibri"/>
                <a:cs typeface="Calibri"/>
              </a:rPr>
              <a:t>change</a:t>
            </a:r>
            <a:r>
              <a:rPr sz="4400" b="1" spc="-90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00AEEF"/>
                </a:solidFill>
                <a:latin typeface="Calibri"/>
                <a:cs typeface="Calibri"/>
              </a:rPr>
              <a:t>the</a:t>
            </a:r>
            <a:r>
              <a:rPr sz="4400" b="1" spc="-90" dirty="0">
                <a:solidFill>
                  <a:srgbClr val="00AEEF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00AEEF"/>
                </a:solidFill>
                <a:latin typeface="Calibri"/>
                <a:cs typeface="Calibri"/>
              </a:rPr>
              <a:t>world</a:t>
            </a:r>
            <a:r>
              <a:rPr sz="4400" spc="-10" dirty="0">
                <a:latin typeface="Calibri"/>
                <a:cs typeface="Calibri"/>
              </a:rPr>
              <a:t>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9585" rIns="0" bIns="0" rtlCol="0">
            <a:spAutoFit/>
          </a:bodyPr>
          <a:lstStyle/>
          <a:p>
            <a:pPr marL="1769110">
              <a:lnSpc>
                <a:spcPct val="100000"/>
              </a:lnSpc>
              <a:spcBef>
                <a:spcPts val="130"/>
              </a:spcBef>
            </a:pPr>
            <a:r>
              <a:rPr sz="5000" dirty="0"/>
              <a:t>MPI</a:t>
            </a:r>
            <a:r>
              <a:rPr sz="5000" spc="-210" dirty="0"/>
              <a:t> </a:t>
            </a:r>
            <a:r>
              <a:rPr sz="5000" dirty="0"/>
              <a:t>MEMBERSHIP</a:t>
            </a:r>
            <a:r>
              <a:rPr sz="5000" spc="-330" dirty="0"/>
              <a:t> </a:t>
            </a:r>
            <a:r>
              <a:rPr sz="5000" spc="-30" dirty="0"/>
              <a:t>VALUE</a:t>
            </a:r>
            <a:r>
              <a:rPr sz="5000" spc="-200" dirty="0"/>
              <a:t> </a:t>
            </a:r>
            <a:r>
              <a:rPr sz="5000" spc="-10" dirty="0"/>
              <a:t>PROPOSITION</a:t>
            </a:r>
            <a:endParaRPr sz="5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081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MPI</a:t>
            </a:r>
            <a:r>
              <a:rPr sz="5450" spc="75" dirty="0"/>
              <a:t> </a:t>
            </a:r>
            <a:r>
              <a:rPr sz="5450" dirty="0"/>
              <a:t>MEMBERSHIP</a:t>
            </a:r>
            <a:r>
              <a:rPr sz="5450" spc="-20" dirty="0"/>
              <a:t> </a:t>
            </a:r>
            <a:r>
              <a:rPr sz="5450" spc="-10" dirty="0"/>
              <a:t>LEVELS</a:t>
            </a:r>
            <a:endParaRPr sz="5450"/>
          </a:p>
        </p:txBody>
      </p:sp>
      <p:sp>
        <p:nvSpPr>
          <p:cNvPr id="3" name="object 3"/>
          <p:cNvSpPr/>
          <p:nvPr/>
        </p:nvSpPr>
        <p:spPr>
          <a:xfrm>
            <a:off x="9367901" y="8034273"/>
            <a:ext cx="4829175" cy="600710"/>
          </a:xfrm>
          <a:custGeom>
            <a:avLst/>
            <a:gdLst/>
            <a:ahLst/>
            <a:cxnLst/>
            <a:rect l="l" t="t" r="r" b="b"/>
            <a:pathLst>
              <a:path w="4829175" h="600709">
                <a:moveTo>
                  <a:pt x="4829175" y="0"/>
                </a:moveTo>
                <a:lnTo>
                  <a:pt x="4827382" y="79776"/>
                </a:lnTo>
                <a:lnTo>
                  <a:pt x="4822326" y="151463"/>
                </a:lnTo>
                <a:lnTo>
                  <a:pt x="4814490" y="212201"/>
                </a:lnTo>
                <a:lnTo>
                  <a:pt x="4804358" y="259127"/>
                </a:lnTo>
                <a:lnTo>
                  <a:pt x="4779137" y="300100"/>
                </a:lnTo>
                <a:lnTo>
                  <a:pt x="2464562" y="300100"/>
                </a:lnTo>
                <a:lnTo>
                  <a:pt x="2451242" y="310821"/>
                </a:lnTo>
                <a:lnTo>
                  <a:pt x="2429160" y="388000"/>
                </a:lnTo>
                <a:lnTo>
                  <a:pt x="2421344" y="448738"/>
                </a:lnTo>
                <a:lnTo>
                  <a:pt x="2416307" y="520425"/>
                </a:lnTo>
                <a:lnTo>
                  <a:pt x="2414524" y="600201"/>
                </a:lnTo>
                <a:lnTo>
                  <a:pt x="2412740" y="520425"/>
                </a:lnTo>
                <a:lnTo>
                  <a:pt x="2407703" y="448738"/>
                </a:lnTo>
                <a:lnTo>
                  <a:pt x="2399887" y="388000"/>
                </a:lnTo>
                <a:lnTo>
                  <a:pt x="2389763" y="341074"/>
                </a:lnTo>
                <a:lnTo>
                  <a:pt x="2364485" y="300100"/>
                </a:lnTo>
                <a:lnTo>
                  <a:pt x="49910" y="300100"/>
                </a:lnTo>
                <a:lnTo>
                  <a:pt x="36644" y="289380"/>
                </a:lnTo>
                <a:lnTo>
                  <a:pt x="24722" y="259127"/>
                </a:lnTo>
                <a:lnTo>
                  <a:pt x="14620" y="212201"/>
                </a:lnTo>
                <a:lnTo>
                  <a:pt x="6815" y="151463"/>
                </a:lnTo>
                <a:lnTo>
                  <a:pt x="1783" y="79776"/>
                </a:lnTo>
                <a:lnTo>
                  <a:pt x="0" y="0"/>
                </a:lnTo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344150" y="8748712"/>
            <a:ext cx="2874645" cy="76390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413384" marR="5080" indent="-401320">
              <a:lnSpc>
                <a:spcPct val="101600"/>
              </a:lnSpc>
              <a:spcBef>
                <a:spcPts val="55"/>
              </a:spcBef>
            </a:pPr>
            <a:r>
              <a:rPr sz="2400" b="1" dirty="0">
                <a:latin typeface="Arial"/>
                <a:cs typeface="Arial"/>
              </a:rPr>
              <a:t>Business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&amp;</a:t>
            </a:r>
            <a:r>
              <a:rPr sz="2400" b="1" spc="-10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Affiliate Memberships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2667" y="2462212"/>
            <a:ext cx="4780915" cy="613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97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Essential</a:t>
            </a:r>
            <a:endParaRPr sz="3600">
              <a:latin typeface="Calibri"/>
              <a:cs typeface="Calibri"/>
            </a:endParaRPr>
          </a:p>
          <a:p>
            <a:pPr marL="355600" marR="5080" indent="-343535">
              <a:lnSpc>
                <a:spcPct val="101299"/>
              </a:lnSpc>
              <a:spcBef>
                <a:spcPts val="90"/>
              </a:spcBef>
              <a:buFont typeface="Arial"/>
              <a:buChar char="•"/>
              <a:tabLst>
                <a:tab pos="355600" algn="l"/>
              </a:tabLst>
            </a:pPr>
            <a:r>
              <a:rPr sz="2750" b="1" dirty="0">
                <a:latin typeface="Calibri"/>
                <a:cs typeface="Calibri"/>
              </a:rPr>
              <a:t>Member</a:t>
            </a:r>
            <a:r>
              <a:rPr sz="2750" b="1" spc="13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with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MPI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Global,</a:t>
            </a:r>
            <a:r>
              <a:rPr sz="2750" b="1" spc="85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but </a:t>
            </a:r>
            <a:r>
              <a:rPr sz="2750" b="1" dirty="0">
                <a:latin typeface="Calibri"/>
                <a:cs typeface="Calibri"/>
              </a:rPr>
              <a:t>not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affiliated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with</a:t>
            </a:r>
            <a:r>
              <a:rPr sz="2750" b="1" spc="9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home </a:t>
            </a:r>
            <a:r>
              <a:rPr sz="2750" b="1" spc="-10" dirty="0">
                <a:latin typeface="Calibri"/>
                <a:cs typeface="Calibri"/>
              </a:rPr>
              <a:t>chapter</a:t>
            </a:r>
            <a:endParaRPr sz="2750">
              <a:latin typeface="Calibri"/>
              <a:cs typeface="Calibri"/>
            </a:endParaRPr>
          </a:p>
          <a:p>
            <a:pPr marL="355600" marR="194945" indent="-343535">
              <a:lnSpc>
                <a:spcPct val="102299"/>
              </a:lnSpc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Potentially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best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option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if </a:t>
            </a:r>
            <a:r>
              <a:rPr sz="2750" dirty="0">
                <a:latin typeface="Calibri"/>
                <a:cs typeface="Calibri"/>
              </a:rPr>
              <a:t>there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is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not</a:t>
            </a:r>
            <a:r>
              <a:rPr sz="2750" spc="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local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Chapter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in</a:t>
            </a:r>
            <a:endParaRPr sz="275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80"/>
              </a:spcBef>
            </a:pPr>
            <a:r>
              <a:rPr sz="2750" dirty="0">
                <a:latin typeface="Calibri"/>
                <a:cs typeface="Calibri"/>
              </a:rPr>
              <a:t>the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member's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area</a:t>
            </a:r>
            <a:endParaRPr sz="2750">
              <a:latin typeface="Calibri"/>
              <a:cs typeface="Calibri"/>
            </a:endParaRPr>
          </a:p>
          <a:p>
            <a:pPr marL="355600" marR="332740" indent="-343535">
              <a:lnSpc>
                <a:spcPts val="3379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Includes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subscription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MPI </a:t>
            </a:r>
            <a:r>
              <a:rPr sz="2750" dirty="0">
                <a:latin typeface="Calibri"/>
                <a:cs typeface="Calibri"/>
              </a:rPr>
              <a:t>Global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communications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like</a:t>
            </a:r>
            <a:endParaRPr sz="2750">
              <a:latin typeface="Calibri"/>
              <a:cs typeface="Calibri"/>
            </a:endParaRPr>
          </a:p>
          <a:p>
            <a:pPr marL="355600">
              <a:lnSpc>
                <a:spcPts val="3250"/>
              </a:lnSpc>
            </a:pPr>
            <a:r>
              <a:rPr sz="2750" i="1" dirty="0">
                <a:latin typeface="Calibri"/>
                <a:cs typeface="Calibri"/>
              </a:rPr>
              <a:t>The</a:t>
            </a:r>
            <a:r>
              <a:rPr sz="2750" i="1" spc="110" dirty="0">
                <a:latin typeface="Calibri"/>
                <a:cs typeface="Calibri"/>
              </a:rPr>
              <a:t> </a:t>
            </a:r>
            <a:r>
              <a:rPr sz="2750" i="1" dirty="0">
                <a:latin typeface="Calibri"/>
                <a:cs typeface="Calibri"/>
              </a:rPr>
              <a:t>Meeting</a:t>
            </a:r>
            <a:r>
              <a:rPr sz="2750" i="1" spc="90" dirty="0">
                <a:latin typeface="Calibri"/>
                <a:cs typeface="Calibri"/>
              </a:rPr>
              <a:t> </a:t>
            </a:r>
            <a:r>
              <a:rPr sz="2750" i="1" spc="-10" dirty="0">
                <a:latin typeface="Calibri"/>
                <a:cs typeface="Calibri"/>
              </a:rPr>
              <a:t>Professional</a:t>
            </a:r>
            <a:r>
              <a:rPr sz="2750" spc="-10" dirty="0">
                <a:latin typeface="Calibri"/>
                <a:cs typeface="Calibri"/>
              </a:rPr>
              <a:t>,</a:t>
            </a:r>
            <a:endParaRPr sz="2750">
              <a:latin typeface="Calibri"/>
              <a:cs typeface="Calibri"/>
            </a:endParaRPr>
          </a:p>
          <a:p>
            <a:pPr marL="355600" marR="747395">
              <a:lnSpc>
                <a:spcPct val="102299"/>
              </a:lnSpc>
            </a:pPr>
            <a:r>
              <a:rPr sz="2750" dirty="0">
                <a:latin typeface="Calibri"/>
                <a:cs typeface="Calibri"/>
              </a:rPr>
              <a:t>industry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research,</a:t>
            </a:r>
            <a:r>
              <a:rPr sz="2750" spc="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weekly </a:t>
            </a:r>
            <a:r>
              <a:rPr sz="2750" dirty="0">
                <a:latin typeface="Calibri"/>
                <a:cs typeface="Calibri"/>
              </a:rPr>
              <a:t>newsletters,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more</a:t>
            </a:r>
            <a:endParaRPr sz="2750">
              <a:latin typeface="Calibri"/>
              <a:cs typeface="Calibri"/>
            </a:endParaRPr>
          </a:p>
          <a:p>
            <a:pPr marL="355600" marR="198755" indent="-343535">
              <a:lnSpc>
                <a:spcPts val="337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Member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Directory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listing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spc="-10" dirty="0">
                <a:latin typeface="Calibri"/>
                <a:cs typeface="Calibri"/>
              </a:rPr>
              <a:t>access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64376" y="2462212"/>
            <a:ext cx="4525645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Preferred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Essential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benefits</a:t>
            </a:r>
            <a:r>
              <a:rPr sz="2750" spc="5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PLUS:</a:t>
            </a:r>
            <a:endParaRPr sz="2750">
              <a:latin typeface="Calibri"/>
              <a:cs typeface="Calibri"/>
            </a:endParaRPr>
          </a:p>
          <a:p>
            <a:pPr marL="355600" marR="327025" indent="-343535">
              <a:lnSpc>
                <a:spcPts val="3379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2750" b="1" dirty="0">
                <a:latin typeface="Calibri"/>
                <a:cs typeface="Calibri"/>
              </a:rPr>
              <a:t>Local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Chapter</a:t>
            </a:r>
            <a:r>
              <a:rPr sz="2750" b="1" spc="12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affiliation</a:t>
            </a:r>
            <a:r>
              <a:rPr sz="2750" b="1" spc="75" dirty="0">
                <a:latin typeface="Calibri"/>
                <a:cs typeface="Calibri"/>
              </a:rPr>
              <a:t> </a:t>
            </a:r>
            <a:r>
              <a:rPr sz="2750" b="1" spc="-50" dirty="0">
                <a:latin typeface="Calibri"/>
                <a:cs typeface="Calibri"/>
              </a:rPr>
              <a:t>&amp; </a:t>
            </a:r>
            <a:r>
              <a:rPr sz="2750" b="1" dirty="0">
                <a:latin typeface="Calibri"/>
                <a:cs typeface="Calibri"/>
              </a:rPr>
              <a:t>discounted</a:t>
            </a:r>
            <a:r>
              <a:rPr sz="2750" b="1" spc="-40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rate</a:t>
            </a:r>
            <a:r>
              <a:rPr sz="2750" b="1" spc="65" dirty="0">
                <a:latin typeface="Calibri"/>
                <a:cs typeface="Calibri"/>
              </a:rPr>
              <a:t> </a:t>
            </a:r>
            <a:r>
              <a:rPr sz="2750" b="1" dirty="0">
                <a:latin typeface="Calibri"/>
                <a:cs typeface="Calibri"/>
              </a:rPr>
              <a:t>to</a:t>
            </a:r>
            <a:r>
              <a:rPr sz="2750" b="1" spc="50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all </a:t>
            </a:r>
            <a:r>
              <a:rPr sz="2750" b="1" dirty="0">
                <a:latin typeface="Calibri"/>
                <a:cs typeface="Calibri"/>
              </a:rPr>
              <a:t>Chapter</a:t>
            </a:r>
            <a:r>
              <a:rPr sz="2750" b="1" spc="55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events</a:t>
            </a:r>
            <a:endParaRPr sz="2750">
              <a:latin typeface="Calibri"/>
              <a:cs typeface="Calibri"/>
            </a:endParaRPr>
          </a:p>
          <a:p>
            <a:pPr marL="355600" indent="-342900">
              <a:lnSpc>
                <a:spcPts val="3245"/>
              </a:lnSpc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Opportunity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to</a:t>
            </a:r>
            <a:r>
              <a:rPr sz="2750" spc="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expand</a:t>
            </a:r>
            <a:endParaRPr sz="2750">
              <a:latin typeface="Calibri"/>
              <a:cs typeface="Calibri"/>
            </a:endParaRPr>
          </a:p>
          <a:p>
            <a:pPr marL="355600" marR="133350">
              <a:lnSpc>
                <a:spcPct val="100000"/>
              </a:lnSpc>
              <a:spcBef>
                <a:spcPts val="80"/>
              </a:spcBef>
            </a:pPr>
            <a:r>
              <a:rPr sz="2750" dirty="0">
                <a:latin typeface="Calibri"/>
                <a:cs typeface="Calibri"/>
              </a:rPr>
              <a:t>leadership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skills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through </a:t>
            </a:r>
            <a:r>
              <a:rPr sz="2750" dirty="0">
                <a:latin typeface="Calibri"/>
                <a:cs typeface="Calibri"/>
              </a:rPr>
              <a:t>Committee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or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Board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service</a:t>
            </a:r>
            <a:endParaRPr sz="2750">
              <a:latin typeface="Calibri"/>
              <a:cs typeface="Calibri"/>
            </a:endParaRPr>
          </a:p>
          <a:p>
            <a:pPr marL="355600" marR="568325" indent="-343535">
              <a:lnSpc>
                <a:spcPct val="102400"/>
              </a:lnSpc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Eligibility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for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the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Chapter </a:t>
            </a:r>
            <a:r>
              <a:rPr sz="2750" dirty="0">
                <a:latin typeface="Calibri"/>
                <a:cs typeface="Calibri"/>
              </a:rPr>
              <a:t>Annual</a:t>
            </a:r>
            <a:r>
              <a:rPr sz="2750" spc="4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Awards</a:t>
            </a:r>
            <a:r>
              <a:rPr sz="2750" spc="13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at</a:t>
            </a:r>
            <a:r>
              <a:rPr sz="2750" spc="6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annual</a:t>
            </a:r>
            <a:r>
              <a:rPr sz="2750" spc="9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recognition</a:t>
            </a:r>
            <a:r>
              <a:rPr sz="2750" spc="114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event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59716" y="2462212"/>
            <a:ext cx="4824730" cy="4853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alibri"/>
                <a:cs typeface="Calibri"/>
              </a:rPr>
              <a:t>Premier</a:t>
            </a:r>
            <a:endParaRPr sz="3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354965" algn="l"/>
              </a:tabLst>
            </a:pPr>
            <a:r>
              <a:rPr sz="2750" dirty="0">
                <a:latin typeface="Calibri"/>
                <a:cs typeface="Calibri"/>
              </a:rPr>
              <a:t>Preferred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level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benefits</a:t>
            </a:r>
            <a:r>
              <a:rPr sz="2750" spc="2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PLUS:</a:t>
            </a:r>
            <a:endParaRPr sz="2750">
              <a:latin typeface="Calibri"/>
              <a:cs typeface="Calibri"/>
            </a:endParaRPr>
          </a:p>
          <a:p>
            <a:pPr marL="355600" marR="503555" indent="-342900">
              <a:lnSpc>
                <a:spcPts val="3379"/>
              </a:lnSpc>
              <a:spcBef>
                <a:spcPts val="50"/>
              </a:spcBef>
              <a:buFont typeface="Arial"/>
              <a:buChar char="•"/>
              <a:tabLst>
                <a:tab pos="355600" algn="l"/>
              </a:tabLst>
            </a:pPr>
            <a:r>
              <a:rPr sz="2750" dirty="0">
                <a:latin typeface="Calibri"/>
                <a:cs typeface="Calibri"/>
              </a:rPr>
              <a:t>VIP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access</a:t>
            </a:r>
            <a:r>
              <a:rPr sz="2750" spc="8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at</a:t>
            </a:r>
            <a:r>
              <a:rPr sz="2750" spc="9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10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Signature Events</a:t>
            </a:r>
            <a:endParaRPr sz="2750">
              <a:latin typeface="Calibri"/>
              <a:cs typeface="Calibri"/>
            </a:endParaRPr>
          </a:p>
          <a:p>
            <a:pPr marL="354965" indent="-342265">
              <a:lnSpc>
                <a:spcPts val="3250"/>
              </a:lnSpc>
              <a:buFont typeface="Arial"/>
              <a:buChar char="•"/>
              <a:tabLst>
                <a:tab pos="354965" algn="l"/>
              </a:tabLst>
            </a:pPr>
            <a:r>
              <a:rPr sz="2750" dirty="0">
                <a:latin typeface="Calibri"/>
                <a:cs typeface="Calibri"/>
              </a:rPr>
              <a:t>10%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discount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registration</a:t>
            </a:r>
            <a:endParaRPr sz="2750">
              <a:latin typeface="Calibri"/>
              <a:cs typeface="Calibri"/>
            </a:endParaRPr>
          </a:p>
          <a:p>
            <a:pPr marL="355600" marR="473709">
              <a:lnSpc>
                <a:spcPct val="101200"/>
              </a:lnSpc>
              <a:spcBef>
                <a:spcPts val="35"/>
              </a:spcBef>
            </a:pPr>
            <a:r>
              <a:rPr sz="2750" dirty="0">
                <a:latin typeface="Calibri"/>
                <a:cs typeface="Calibri"/>
              </a:rPr>
              <a:t>for</a:t>
            </a:r>
            <a:r>
              <a:rPr sz="2750" spc="7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4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Global</a:t>
            </a:r>
            <a:r>
              <a:rPr sz="2750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Signature </a:t>
            </a:r>
            <a:r>
              <a:rPr sz="2750" dirty="0">
                <a:latin typeface="Calibri"/>
                <a:cs typeface="Calibri"/>
              </a:rPr>
              <a:t>Events</a:t>
            </a:r>
            <a:r>
              <a:rPr sz="2750" spc="-2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like</a:t>
            </a:r>
            <a:r>
              <a:rPr sz="2750" spc="-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World</a:t>
            </a:r>
            <a:r>
              <a:rPr sz="2750" spc="-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Education </a:t>
            </a:r>
            <a:r>
              <a:rPr sz="2750" dirty="0">
                <a:latin typeface="Calibri"/>
                <a:cs typeface="Calibri"/>
              </a:rPr>
              <a:t>Congress</a:t>
            </a:r>
            <a:r>
              <a:rPr sz="2750" spc="1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(WEC)</a:t>
            </a:r>
            <a:endParaRPr sz="27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80"/>
              </a:spcBef>
              <a:buFont typeface="Arial"/>
              <a:buChar char="•"/>
              <a:tabLst>
                <a:tab pos="354965" algn="l"/>
              </a:tabLst>
            </a:pPr>
            <a:r>
              <a:rPr sz="2750" dirty="0">
                <a:latin typeface="Calibri"/>
                <a:cs typeface="Calibri"/>
              </a:rPr>
              <a:t>10%</a:t>
            </a:r>
            <a:r>
              <a:rPr sz="2750" spc="6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discount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on</a:t>
            </a:r>
            <a:r>
              <a:rPr sz="2750" spc="70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MPI</a:t>
            </a:r>
            <a:r>
              <a:rPr sz="2750" spc="8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Academy</a:t>
            </a:r>
            <a:endParaRPr sz="2750">
              <a:latin typeface="Calibri"/>
              <a:cs typeface="Calibri"/>
            </a:endParaRPr>
          </a:p>
          <a:p>
            <a:pPr marL="355600" marR="589280">
              <a:lnSpc>
                <a:spcPct val="102400"/>
              </a:lnSpc>
            </a:pPr>
            <a:r>
              <a:rPr sz="2750" dirty="0">
                <a:latin typeface="Calibri"/>
                <a:cs typeface="Calibri"/>
              </a:rPr>
              <a:t>programs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(CMP,</a:t>
            </a:r>
            <a:r>
              <a:rPr sz="2750" spc="15" dirty="0">
                <a:latin typeface="Calibri"/>
                <a:cs typeface="Calibri"/>
              </a:rPr>
              <a:t> </a:t>
            </a:r>
            <a:r>
              <a:rPr sz="2750" dirty="0">
                <a:latin typeface="Calibri"/>
                <a:cs typeface="Calibri"/>
              </a:rPr>
              <a:t>CMM,</a:t>
            </a:r>
            <a:r>
              <a:rPr sz="2750" spc="2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and </a:t>
            </a:r>
            <a:r>
              <a:rPr sz="2750" spc="-10" dirty="0">
                <a:latin typeface="Calibri"/>
                <a:cs typeface="Calibri"/>
              </a:rPr>
              <a:t>more)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4081" rIns="0" bIns="0" rtlCol="0">
            <a:spAutoFit/>
          </a:bodyPr>
          <a:lstStyle/>
          <a:p>
            <a:pPr marL="969644">
              <a:lnSpc>
                <a:spcPct val="100000"/>
              </a:lnSpc>
              <a:spcBef>
                <a:spcPts val="130"/>
              </a:spcBef>
            </a:pPr>
            <a:r>
              <a:rPr sz="5450" dirty="0"/>
              <a:t>MPI</a:t>
            </a:r>
            <a:r>
              <a:rPr sz="5450" spc="55" dirty="0"/>
              <a:t> </a:t>
            </a:r>
            <a:r>
              <a:rPr sz="5450" spc="-10" dirty="0"/>
              <a:t>MEMBERSHIP</a:t>
            </a:r>
            <a:endParaRPr sz="5450"/>
          </a:p>
        </p:txBody>
      </p:sp>
      <p:sp>
        <p:nvSpPr>
          <p:cNvPr id="3" name="object 3"/>
          <p:cNvSpPr txBox="1"/>
          <p:nvPr/>
        </p:nvSpPr>
        <p:spPr>
          <a:xfrm>
            <a:off x="315277" y="2534920"/>
            <a:ext cx="8049895" cy="4798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13360" algn="ctr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Affiliate</a:t>
            </a:r>
            <a:r>
              <a:rPr sz="4400" b="1" spc="-235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Membership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dirty="0">
                <a:latin typeface="Calibri"/>
                <a:cs typeface="Calibri"/>
              </a:rPr>
              <a:t>Opportunity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“affiliate”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other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Chapters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2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dirty="0">
                <a:latin typeface="Calibri"/>
                <a:cs typeface="Calibri"/>
              </a:rPr>
              <a:t>100%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dues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directly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home</a:t>
            </a:r>
            <a:r>
              <a:rPr sz="3200" spc="-3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Chapter!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9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dirty="0">
                <a:latin typeface="Calibri"/>
                <a:cs typeface="Calibri"/>
              </a:rPr>
              <a:t>Chapter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sets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their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own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rate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2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spc="-30" dirty="0">
                <a:latin typeface="Calibri"/>
                <a:cs typeface="Calibri"/>
              </a:rPr>
              <a:t>Cross-</a:t>
            </a:r>
            <a:r>
              <a:rPr sz="3200" dirty="0">
                <a:latin typeface="Calibri"/>
                <a:cs typeface="Calibri"/>
              </a:rPr>
              <a:t>sell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Affiliate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Memberships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12070" y="2534920"/>
            <a:ext cx="6814820" cy="479869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064260" algn="ctr">
              <a:lnSpc>
                <a:spcPct val="100000"/>
              </a:lnSpc>
              <a:spcBef>
                <a:spcPts val="130"/>
              </a:spcBef>
            </a:pPr>
            <a:r>
              <a:rPr sz="4400" b="1" dirty="0">
                <a:latin typeface="Calibri"/>
                <a:cs typeface="Calibri"/>
              </a:rPr>
              <a:t>Business</a:t>
            </a:r>
            <a:r>
              <a:rPr sz="4400" b="1" spc="-150" dirty="0">
                <a:latin typeface="Calibri"/>
                <a:cs typeface="Calibri"/>
              </a:rPr>
              <a:t> </a:t>
            </a:r>
            <a:r>
              <a:rPr sz="4400" b="1" spc="-10" dirty="0">
                <a:latin typeface="Calibri"/>
                <a:cs typeface="Calibri"/>
              </a:rPr>
              <a:t>Membership</a:t>
            </a:r>
            <a:endParaRPr sz="4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spc="-20" dirty="0">
                <a:latin typeface="Calibri"/>
                <a:cs typeface="Calibri"/>
              </a:rPr>
              <a:t>Organizations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qualify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5+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Members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2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dirty="0">
                <a:latin typeface="Calibri"/>
                <a:cs typeface="Calibri"/>
              </a:rPr>
              <a:t>Reduced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membership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rates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9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dirty="0">
                <a:latin typeface="Calibri"/>
                <a:cs typeface="Calibri"/>
              </a:rPr>
              <a:t>Single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invoicing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for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organization</a:t>
            </a:r>
            <a:endParaRPr sz="3200">
              <a:latin typeface="Calibri"/>
              <a:cs typeface="Calibri"/>
            </a:endParaRPr>
          </a:p>
          <a:p>
            <a:pPr marL="331470" indent="-322580">
              <a:lnSpc>
                <a:spcPct val="100000"/>
              </a:lnSpc>
              <a:spcBef>
                <a:spcPts val="3820"/>
              </a:spcBef>
              <a:buSzPct val="96875"/>
              <a:buFont typeface="Wingdings"/>
              <a:buChar char=""/>
              <a:tabLst>
                <a:tab pos="331470" algn="l"/>
              </a:tabLst>
            </a:pPr>
            <a:r>
              <a:rPr sz="3200" spc="-20" dirty="0">
                <a:latin typeface="Calibri"/>
                <a:cs typeface="Calibri"/>
              </a:rPr>
              <a:t>Organizations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hold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membership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030" y="117474"/>
            <a:ext cx="10144125" cy="16998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5450" dirty="0"/>
              <a:t>NEW</a:t>
            </a:r>
            <a:r>
              <a:rPr sz="5450" spc="25" dirty="0"/>
              <a:t> </a:t>
            </a:r>
            <a:r>
              <a:rPr sz="5450" dirty="0"/>
              <a:t>MEMBER</a:t>
            </a:r>
            <a:r>
              <a:rPr sz="5450" spc="114" dirty="0"/>
              <a:t> </a:t>
            </a:r>
            <a:r>
              <a:rPr sz="5450" spc="-10" dirty="0"/>
              <a:t>ENGAGEMENT </a:t>
            </a:r>
            <a:r>
              <a:rPr sz="5450" dirty="0"/>
              <a:t>FROM</a:t>
            </a:r>
            <a:r>
              <a:rPr sz="5450" spc="25" dirty="0"/>
              <a:t> </a:t>
            </a:r>
            <a:r>
              <a:rPr sz="5450" dirty="0"/>
              <a:t>MPI</a:t>
            </a:r>
            <a:r>
              <a:rPr sz="5450" spc="60" dirty="0"/>
              <a:t> </a:t>
            </a:r>
            <a:r>
              <a:rPr sz="5450" spc="-10" dirty="0"/>
              <a:t>GLOBAL</a:t>
            </a:r>
            <a:endParaRPr sz="5450"/>
          </a:p>
        </p:txBody>
      </p:sp>
      <p:sp>
        <p:nvSpPr>
          <p:cNvPr id="3" name="object 3"/>
          <p:cNvSpPr txBox="1"/>
          <p:nvPr/>
        </p:nvSpPr>
        <p:spPr>
          <a:xfrm>
            <a:off x="1259205" y="3320097"/>
            <a:ext cx="15015844" cy="24625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25"/>
              </a:spcBef>
              <a:buChar char="•"/>
              <a:tabLst>
                <a:tab pos="298450" algn="l"/>
              </a:tabLst>
            </a:pPr>
            <a:r>
              <a:rPr sz="3950" dirty="0">
                <a:latin typeface="Arial"/>
                <a:cs typeface="Arial"/>
              </a:rPr>
              <a:t>Regular</a:t>
            </a:r>
            <a:r>
              <a:rPr sz="3950" spc="7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New</a:t>
            </a:r>
            <a:r>
              <a:rPr sz="3950" spc="4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Member</a:t>
            </a:r>
            <a:r>
              <a:rPr sz="3950" spc="8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Orientation</a:t>
            </a:r>
            <a:r>
              <a:rPr sz="3950" spc="95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webinars</a:t>
            </a:r>
            <a:endParaRPr sz="3950">
              <a:latin typeface="Arial"/>
              <a:cs typeface="Arial"/>
            </a:endParaRPr>
          </a:p>
          <a:p>
            <a:pPr marL="298450" indent="-285750">
              <a:lnSpc>
                <a:spcPct val="100000"/>
              </a:lnSpc>
              <a:spcBef>
                <a:spcPts val="65"/>
              </a:spcBef>
              <a:buChar char="•"/>
              <a:tabLst>
                <a:tab pos="298450" algn="l"/>
              </a:tabLst>
            </a:pPr>
            <a:r>
              <a:rPr sz="3950" dirty="0">
                <a:latin typeface="Arial"/>
                <a:cs typeface="Arial"/>
              </a:rPr>
              <a:t>Monthly</a:t>
            </a:r>
            <a:r>
              <a:rPr sz="3950" spc="8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calls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from</a:t>
            </a:r>
            <a:r>
              <a:rPr sz="3950" spc="3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</a:t>
            </a:r>
            <a:r>
              <a:rPr sz="3950" spc="8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Member</a:t>
            </a:r>
            <a:r>
              <a:rPr sz="3950" spc="6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Engagement</a:t>
            </a:r>
            <a:r>
              <a:rPr sz="3950" spc="-15" dirty="0">
                <a:latin typeface="Arial"/>
                <a:cs typeface="Arial"/>
              </a:rPr>
              <a:t> </a:t>
            </a:r>
            <a:r>
              <a:rPr sz="3950" spc="-400" dirty="0">
                <a:latin typeface="Arial"/>
                <a:cs typeface="Arial"/>
              </a:rPr>
              <a:t>T</a:t>
            </a:r>
            <a:r>
              <a:rPr sz="3950" spc="114" dirty="0">
                <a:latin typeface="Arial"/>
                <a:cs typeface="Arial"/>
              </a:rPr>
              <a:t>ea</a:t>
            </a:r>
            <a:r>
              <a:rPr sz="3950" spc="85" dirty="0">
                <a:latin typeface="Arial"/>
                <a:cs typeface="Arial"/>
              </a:rPr>
              <a:t>m</a:t>
            </a:r>
            <a:endParaRPr sz="3950">
              <a:latin typeface="Arial"/>
              <a:cs typeface="Arial"/>
            </a:endParaRPr>
          </a:p>
          <a:p>
            <a:pPr marL="298450" marR="5080" indent="-286385">
              <a:lnSpc>
                <a:spcPts val="4810"/>
              </a:lnSpc>
              <a:spcBef>
                <a:spcPts val="95"/>
              </a:spcBef>
              <a:buChar char="•"/>
              <a:tabLst>
                <a:tab pos="298450" algn="l"/>
              </a:tabLst>
            </a:pPr>
            <a:r>
              <a:rPr sz="3950" dirty="0">
                <a:latin typeface="Arial"/>
                <a:cs typeface="Arial"/>
              </a:rPr>
              <a:t>Welcome</a:t>
            </a:r>
            <a:r>
              <a:rPr sz="3950" spc="1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emails</a:t>
            </a:r>
            <a:r>
              <a:rPr sz="3950" spc="1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from</a:t>
            </a:r>
            <a:r>
              <a:rPr sz="3950" spc="3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Global</a:t>
            </a:r>
            <a:r>
              <a:rPr sz="3950" spc="6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and</a:t>
            </a:r>
            <a:r>
              <a:rPr sz="3950" spc="9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the</a:t>
            </a:r>
            <a:r>
              <a:rPr sz="3950" spc="8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Member</a:t>
            </a:r>
            <a:r>
              <a:rPr sz="3950" spc="-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Engagement</a:t>
            </a:r>
            <a:r>
              <a:rPr sz="3950" spc="-5" dirty="0">
                <a:latin typeface="Arial"/>
                <a:cs typeface="Arial"/>
              </a:rPr>
              <a:t> </a:t>
            </a:r>
            <a:r>
              <a:rPr sz="3950" spc="-400" dirty="0">
                <a:latin typeface="Arial"/>
                <a:cs typeface="Arial"/>
              </a:rPr>
              <a:t>T</a:t>
            </a:r>
            <a:r>
              <a:rPr sz="3950" spc="114" dirty="0">
                <a:latin typeface="Arial"/>
                <a:cs typeface="Arial"/>
              </a:rPr>
              <a:t>ea</a:t>
            </a:r>
            <a:r>
              <a:rPr sz="3950" spc="85" dirty="0">
                <a:latin typeface="Arial"/>
                <a:cs typeface="Arial"/>
              </a:rPr>
              <a:t>m</a:t>
            </a:r>
            <a:r>
              <a:rPr sz="3950" spc="-2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including details</a:t>
            </a:r>
            <a:r>
              <a:rPr sz="3950" spc="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about</a:t>
            </a:r>
            <a:r>
              <a:rPr sz="3950" spc="6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orientation</a:t>
            </a:r>
            <a:r>
              <a:rPr sz="3950" spc="8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and</a:t>
            </a:r>
            <a:r>
              <a:rPr sz="3950" spc="7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how</a:t>
            </a:r>
            <a:r>
              <a:rPr sz="3950" spc="20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to</a:t>
            </a:r>
            <a:r>
              <a:rPr sz="3950" spc="75" dirty="0">
                <a:latin typeface="Arial"/>
                <a:cs typeface="Arial"/>
              </a:rPr>
              <a:t> </a:t>
            </a:r>
            <a:r>
              <a:rPr sz="3950" dirty="0">
                <a:latin typeface="Arial"/>
                <a:cs typeface="Arial"/>
              </a:rPr>
              <a:t>access</a:t>
            </a:r>
            <a:r>
              <a:rPr sz="3950" spc="5" dirty="0">
                <a:latin typeface="Arial"/>
                <a:cs typeface="Arial"/>
              </a:rPr>
              <a:t> </a:t>
            </a:r>
            <a:r>
              <a:rPr sz="3950" spc="-10" dirty="0">
                <a:latin typeface="Arial"/>
                <a:cs typeface="Arial"/>
              </a:rPr>
              <a:t>benefits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030" y="117474"/>
            <a:ext cx="9240520" cy="16998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5"/>
              </a:spcBef>
            </a:pPr>
            <a:r>
              <a:rPr sz="5450" dirty="0"/>
              <a:t>ANNUAL</a:t>
            </a:r>
            <a:r>
              <a:rPr sz="5450" spc="-40" dirty="0"/>
              <a:t> </a:t>
            </a:r>
            <a:r>
              <a:rPr sz="5450" dirty="0"/>
              <a:t>CHAPTER</a:t>
            </a:r>
            <a:r>
              <a:rPr sz="5450" spc="100" dirty="0"/>
              <a:t> </a:t>
            </a:r>
            <a:r>
              <a:rPr sz="5450" dirty="0"/>
              <a:t>/ </a:t>
            </a:r>
            <a:r>
              <a:rPr sz="5450" spc="-20" dirty="0"/>
              <a:t>CLUB </a:t>
            </a:r>
            <a:r>
              <a:rPr sz="5450" dirty="0"/>
              <a:t>MEMBERSHIP</a:t>
            </a:r>
            <a:r>
              <a:rPr sz="5450" spc="15" dirty="0"/>
              <a:t> </a:t>
            </a:r>
            <a:r>
              <a:rPr sz="5450" spc="-10" dirty="0"/>
              <a:t>PROMOTION</a:t>
            </a:r>
            <a:endParaRPr sz="5450"/>
          </a:p>
        </p:txBody>
      </p:sp>
      <p:sp>
        <p:nvSpPr>
          <p:cNvPr id="3" name="object 3"/>
          <p:cNvSpPr txBox="1"/>
          <p:nvPr/>
        </p:nvSpPr>
        <p:spPr>
          <a:xfrm>
            <a:off x="8216010" y="2823527"/>
            <a:ext cx="8856980" cy="48825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69900" marR="551815" indent="-457834">
              <a:lnSpc>
                <a:spcPct val="90300"/>
              </a:lnSpc>
              <a:spcBef>
                <a:spcPts val="535"/>
              </a:spcBef>
              <a:buChar char="•"/>
              <a:tabLst>
                <a:tab pos="469900" algn="l"/>
              </a:tabLst>
            </a:pPr>
            <a:r>
              <a:rPr sz="3500" dirty="0">
                <a:latin typeface="Arial"/>
                <a:cs typeface="Arial"/>
              </a:rPr>
              <a:t>Each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Chapter/Club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can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request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spc="-20" dirty="0">
                <a:latin typeface="Arial"/>
                <a:cs typeface="Arial"/>
              </a:rPr>
              <a:t>one- </a:t>
            </a:r>
            <a:r>
              <a:rPr sz="3500" dirty="0">
                <a:latin typeface="Arial"/>
                <a:cs typeface="Arial"/>
              </a:rPr>
              <a:t>time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annual</a:t>
            </a:r>
            <a:r>
              <a:rPr sz="3500" spc="-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promotion,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valid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for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20%</a:t>
            </a:r>
            <a:r>
              <a:rPr sz="3500" spc="-12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off </a:t>
            </a:r>
            <a:r>
              <a:rPr sz="3500" dirty="0">
                <a:latin typeface="Arial"/>
                <a:cs typeface="Arial"/>
              </a:rPr>
              <a:t>NEW</a:t>
            </a:r>
            <a:r>
              <a:rPr sz="3500" spc="-7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MPI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memberships.</a:t>
            </a:r>
            <a:endParaRPr sz="3500">
              <a:latin typeface="Arial"/>
              <a:cs typeface="Arial"/>
            </a:endParaRPr>
          </a:p>
          <a:p>
            <a:pPr marL="469900" marR="2292350" indent="-457834">
              <a:lnSpc>
                <a:spcPts val="3829"/>
              </a:lnSpc>
              <a:spcBef>
                <a:spcPts val="3740"/>
              </a:spcBef>
              <a:buChar char="•"/>
              <a:tabLst>
                <a:tab pos="469900" algn="l"/>
              </a:tabLst>
            </a:pPr>
            <a:r>
              <a:rPr sz="3500" dirty="0">
                <a:latin typeface="Arial"/>
                <a:cs typeface="Arial"/>
              </a:rPr>
              <a:t>Promotion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can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run</a:t>
            </a:r>
            <a:r>
              <a:rPr sz="3500" spc="-4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for</a:t>
            </a:r>
            <a:r>
              <a:rPr sz="3500" spc="-8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30</a:t>
            </a:r>
            <a:r>
              <a:rPr sz="3500" spc="-4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days, </a:t>
            </a:r>
            <a:r>
              <a:rPr sz="3500" dirty="0">
                <a:latin typeface="Arial"/>
                <a:cs typeface="Arial"/>
              </a:rPr>
              <a:t>surrounding</a:t>
            </a:r>
            <a:r>
              <a:rPr sz="3500" spc="-6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an</a:t>
            </a:r>
            <a:r>
              <a:rPr sz="3500" spc="-6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event.</a:t>
            </a:r>
            <a:endParaRPr sz="3500">
              <a:latin typeface="Arial"/>
              <a:cs typeface="Arial"/>
            </a:endParaRPr>
          </a:p>
          <a:p>
            <a:pPr marL="469900" marR="5080" indent="-457834">
              <a:lnSpc>
                <a:spcPct val="89400"/>
              </a:lnSpc>
              <a:spcBef>
                <a:spcPts val="3760"/>
              </a:spcBef>
              <a:buChar char="•"/>
              <a:tabLst>
                <a:tab pos="469900" algn="l"/>
              </a:tabLst>
            </a:pPr>
            <a:r>
              <a:rPr sz="3500" dirty="0">
                <a:latin typeface="Arial"/>
                <a:cs typeface="Arial"/>
              </a:rPr>
              <a:t>Contact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Member</a:t>
            </a:r>
            <a:r>
              <a:rPr sz="3500" spc="-13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Engagement</a:t>
            </a:r>
            <a:r>
              <a:rPr sz="3500" spc="-160" dirty="0">
                <a:latin typeface="Arial"/>
                <a:cs typeface="Arial"/>
              </a:rPr>
              <a:t> </a:t>
            </a:r>
            <a:r>
              <a:rPr sz="3500" spc="-80" dirty="0">
                <a:latin typeface="Arial"/>
                <a:cs typeface="Arial"/>
              </a:rPr>
              <a:t>Team</a:t>
            </a:r>
            <a:r>
              <a:rPr sz="3500" spc="-160" dirty="0">
                <a:latin typeface="Arial"/>
                <a:cs typeface="Arial"/>
              </a:rPr>
              <a:t> </a:t>
            </a:r>
            <a:r>
              <a:rPr sz="3500" spc="-25" dirty="0">
                <a:latin typeface="Arial"/>
                <a:cs typeface="Arial"/>
              </a:rPr>
              <a:t>at </a:t>
            </a:r>
            <a:r>
              <a:rPr sz="3500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feedback@mpi.org</a:t>
            </a:r>
            <a:r>
              <a:rPr sz="3500" spc="-9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request</a:t>
            </a:r>
            <a:r>
              <a:rPr sz="3500" spc="-8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the</a:t>
            </a:r>
            <a:r>
              <a:rPr sz="3500" spc="-90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tailored </a:t>
            </a:r>
            <a:r>
              <a:rPr sz="3500" dirty="0">
                <a:latin typeface="Arial"/>
                <a:cs typeface="Arial"/>
              </a:rPr>
              <a:t>discount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code</a:t>
            </a:r>
            <a:r>
              <a:rPr sz="3500" spc="-80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to</a:t>
            </a:r>
            <a:r>
              <a:rPr sz="3500" spc="-75" dirty="0">
                <a:latin typeface="Arial"/>
                <a:cs typeface="Arial"/>
              </a:rPr>
              <a:t> </a:t>
            </a:r>
            <a:r>
              <a:rPr sz="3500" dirty="0">
                <a:latin typeface="Arial"/>
                <a:cs typeface="Arial"/>
              </a:rPr>
              <a:t>offer</a:t>
            </a:r>
            <a:r>
              <a:rPr sz="3500" spc="-55" dirty="0">
                <a:latin typeface="Arial"/>
                <a:cs typeface="Arial"/>
              </a:rPr>
              <a:t> </a:t>
            </a:r>
            <a:r>
              <a:rPr sz="3500" spc="-10" dirty="0">
                <a:latin typeface="Arial"/>
                <a:cs typeface="Arial"/>
              </a:rPr>
              <a:t>prospects.</a:t>
            </a:r>
            <a:endParaRPr sz="35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20486" y="3195372"/>
            <a:ext cx="5118100" cy="4170045"/>
            <a:chOff x="1420486" y="3195372"/>
            <a:chExt cx="5118100" cy="4170045"/>
          </a:xfrm>
        </p:grpSpPr>
        <p:sp>
          <p:nvSpPr>
            <p:cNvPr id="5" name="object 5"/>
            <p:cNvSpPr/>
            <p:nvPr/>
          </p:nvSpPr>
          <p:spPr>
            <a:xfrm>
              <a:off x="1452510" y="6284677"/>
              <a:ext cx="765810" cy="1049020"/>
            </a:xfrm>
            <a:custGeom>
              <a:avLst/>
              <a:gdLst/>
              <a:ahLst/>
              <a:cxnLst/>
              <a:rect l="l" t="t" r="r" b="b"/>
              <a:pathLst>
                <a:path w="765810" h="1049020">
                  <a:moveTo>
                    <a:pt x="176800" y="0"/>
                  </a:moveTo>
                  <a:lnTo>
                    <a:pt x="134600" y="7195"/>
                  </a:lnTo>
                  <a:lnTo>
                    <a:pt x="94529" y="24148"/>
                  </a:lnTo>
                  <a:lnTo>
                    <a:pt x="59722" y="50147"/>
                  </a:lnTo>
                  <a:lnTo>
                    <a:pt x="32418" y="82987"/>
                  </a:lnTo>
                  <a:lnTo>
                    <a:pt x="13064" y="120873"/>
                  </a:lnTo>
                  <a:lnTo>
                    <a:pt x="2108" y="162012"/>
                  </a:lnTo>
                  <a:lnTo>
                    <a:pt x="0" y="204609"/>
                  </a:lnTo>
                  <a:lnTo>
                    <a:pt x="7185" y="246869"/>
                  </a:lnTo>
                  <a:lnTo>
                    <a:pt x="24112" y="286998"/>
                  </a:lnTo>
                  <a:lnTo>
                    <a:pt x="408219" y="953739"/>
                  </a:lnTo>
                  <a:lnTo>
                    <a:pt x="434180" y="988597"/>
                  </a:lnTo>
                  <a:lnTo>
                    <a:pt x="466971" y="1015942"/>
                  </a:lnTo>
                  <a:lnTo>
                    <a:pt x="504801" y="1035325"/>
                  </a:lnTo>
                  <a:lnTo>
                    <a:pt x="545879" y="1046296"/>
                  </a:lnTo>
                  <a:lnTo>
                    <a:pt x="588413" y="1048408"/>
                  </a:lnTo>
                  <a:lnTo>
                    <a:pt x="630610" y="1041212"/>
                  </a:lnTo>
                  <a:lnTo>
                    <a:pt x="670680" y="1024260"/>
                  </a:lnTo>
                  <a:lnTo>
                    <a:pt x="705487" y="998261"/>
                  </a:lnTo>
                  <a:lnTo>
                    <a:pt x="732791" y="965421"/>
                  </a:lnTo>
                  <a:lnTo>
                    <a:pt x="752145" y="927534"/>
                  </a:lnTo>
                  <a:lnTo>
                    <a:pt x="763101" y="886396"/>
                  </a:lnTo>
                  <a:lnTo>
                    <a:pt x="765209" y="843799"/>
                  </a:lnTo>
                  <a:lnTo>
                    <a:pt x="758024" y="801539"/>
                  </a:lnTo>
                  <a:lnTo>
                    <a:pt x="741097" y="761410"/>
                  </a:lnTo>
                  <a:lnTo>
                    <a:pt x="357007" y="94669"/>
                  </a:lnTo>
                  <a:lnTo>
                    <a:pt x="331046" y="59810"/>
                  </a:lnTo>
                  <a:lnTo>
                    <a:pt x="298252" y="32466"/>
                  </a:lnTo>
                  <a:lnTo>
                    <a:pt x="260418" y="13083"/>
                  </a:lnTo>
                  <a:lnTo>
                    <a:pt x="219337" y="2112"/>
                  </a:lnTo>
                  <a:lnTo>
                    <a:pt x="17680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2510" y="6284677"/>
              <a:ext cx="765810" cy="1049020"/>
            </a:xfrm>
            <a:custGeom>
              <a:avLst/>
              <a:gdLst/>
              <a:ahLst/>
              <a:cxnLst/>
              <a:rect l="l" t="t" r="r" b="b"/>
              <a:pathLst>
                <a:path w="765810" h="1049020">
                  <a:moveTo>
                    <a:pt x="357007" y="94669"/>
                  </a:moveTo>
                  <a:lnTo>
                    <a:pt x="331046" y="59810"/>
                  </a:lnTo>
                  <a:lnTo>
                    <a:pt x="298252" y="32466"/>
                  </a:lnTo>
                  <a:lnTo>
                    <a:pt x="260418" y="13083"/>
                  </a:lnTo>
                  <a:lnTo>
                    <a:pt x="219337" y="2112"/>
                  </a:lnTo>
                  <a:lnTo>
                    <a:pt x="176800" y="0"/>
                  </a:lnTo>
                  <a:lnTo>
                    <a:pt x="134600" y="7195"/>
                  </a:lnTo>
                  <a:lnTo>
                    <a:pt x="94529" y="24148"/>
                  </a:lnTo>
                  <a:lnTo>
                    <a:pt x="59722" y="50147"/>
                  </a:lnTo>
                  <a:lnTo>
                    <a:pt x="32418" y="82987"/>
                  </a:lnTo>
                  <a:lnTo>
                    <a:pt x="13064" y="120873"/>
                  </a:lnTo>
                  <a:lnTo>
                    <a:pt x="2108" y="162012"/>
                  </a:lnTo>
                  <a:lnTo>
                    <a:pt x="0" y="204609"/>
                  </a:lnTo>
                  <a:lnTo>
                    <a:pt x="7185" y="246869"/>
                  </a:lnTo>
                  <a:lnTo>
                    <a:pt x="24112" y="286998"/>
                  </a:lnTo>
                  <a:lnTo>
                    <a:pt x="408219" y="953739"/>
                  </a:lnTo>
                  <a:lnTo>
                    <a:pt x="434180" y="988597"/>
                  </a:lnTo>
                  <a:lnTo>
                    <a:pt x="466971" y="1015942"/>
                  </a:lnTo>
                  <a:lnTo>
                    <a:pt x="504801" y="1035325"/>
                  </a:lnTo>
                  <a:lnTo>
                    <a:pt x="545879" y="1046296"/>
                  </a:lnTo>
                  <a:lnTo>
                    <a:pt x="588413" y="1048408"/>
                  </a:lnTo>
                  <a:lnTo>
                    <a:pt x="630610" y="1041212"/>
                  </a:lnTo>
                  <a:lnTo>
                    <a:pt x="670680" y="1024260"/>
                  </a:lnTo>
                  <a:lnTo>
                    <a:pt x="705487" y="998261"/>
                  </a:lnTo>
                  <a:lnTo>
                    <a:pt x="732791" y="965421"/>
                  </a:lnTo>
                  <a:lnTo>
                    <a:pt x="752145" y="927534"/>
                  </a:lnTo>
                  <a:lnTo>
                    <a:pt x="763101" y="886396"/>
                  </a:lnTo>
                  <a:lnTo>
                    <a:pt x="765209" y="843799"/>
                  </a:lnTo>
                  <a:lnTo>
                    <a:pt x="758024" y="801539"/>
                  </a:lnTo>
                  <a:lnTo>
                    <a:pt x="741097" y="761410"/>
                  </a:lnTo>
                  <a:lnTo>
                    <a:pt x="357007" y="94669"/>
                  </a:lnTo>
                  <a:close/>
                </a:path>
              </a:pathLst>
            </a:custGeom>
            <a:ln w="64047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37547" y="3227405"/>
              <a:ext cx="4568825" cy="4069079"/>
            </a:xfrm>
            <a:custGeom>
              <a:avLst/>
              <a:gdLst/>
              <a:ahLst/>
              <a:cxnLst/>
              <a:rect l="l" t="t" r="r" b="b"/>
              <a:pathLst>
                <a:path w="4568825" h="4069079">
                  <a:moveTo>
                    <a:pt x="1657453" y="3651996"/>
                  </a:moveTo>
                  <a:lnTo>
                    <a:pt x="1305904" y="3651996"/>
                  </a:lnTo>
                  <a:lnTo>
                    <a:pt x="1632380" y="4004600"/>
                  </a:lnTo>
                  <a:lnTo>
                    <a:pt x="1674090" y="4037957"/>
                  </a:lnTo>
                  <a:lnTo>
                    <a:pt x="1721201" y="4059894"/>
                  </a:lnTo>
                  <a:lnTo>
                    <a:pt x="1771913" y="4068609"/>
                  </a:lnTo>
                  <a:lnTo>
                    <a:pt x="1824425" y="4062298"/>
                  </a:lnTo>
                  <a:lnTo>
                    <a:pt x="2746091" y="3799449"/>
                  </a:lnTo>
                  <a:lnTo>
                    <a:pt x="1792417" y="3799449"/>
                  </a:lnTo>
                  <a:lnTo>
                    <a:pt x="1657453" y="3651996"/>
                  </a:lnTo>
                  <a:close/>
                </a:path>
                <a:path w="4568825" h="4069079">
                  <a:moveTo>
                    <a:pt x="3000917" y="0"/>
                  </a:moveTo>
                  <a:lnTo>
                    <a:pt x="2957540" y="9949"/>
                  </a:lnTo>
                  <a:lnTo>
                    <a:pt x="2919080" y="36209"/>
                  </a:lnTo>
                  <a:lnTo>
                    <a:pt x="0" y="2857036"/>
                  </a:lnTo>
                  <a:lnTo>
                    <a:pt x="576134" y="3857147"/>
                  </a:lnTo>
                  <a:lnTo>
                    <a:pt x="1305904" y="3651996"/>
                  </a:lnTo>
                  <a:lnTo>
                    <a:pt x="1657453" y="3651996"/>
                  </a:lnTo>
                  <a:lnTo>
                    <a:pt x="1581168" y="3568654"/>
                  </a:lnTo>
                  <a:lnTo>
                    <a:pt x="2739838" y="3235283"/>
                  </a:lnTo>
                  <a:lnTo>
                    <a:pt x="3001780" y="3235283"/>
                  </a:lnTo>
                  <a:lnTo>
                    <a:pt x="3015102" y="3164763"/>
                  </a:lnTo>
                  <a:lnTo>
                    <a:pt x="4481044" y="2748049"/>
                  </a:lnTo>
                  <a:lnTo>
                    <a:pt x="4522167" y="2721841"/>
                  </a:lnTo>
                  <a:lnTo>
                    <a:pt x="4551921" y="2684555"/>
                  </a:lnTo>
                  <a:lnTo>
                    <a:pt x="4568156" y="2640499"/>
                  </a:lnTo>
                  <a:lnTo>
                    <a:pt x="4568719" y="2593981"/>
                  </a:lnTo>
                  <a:lnTo>
                    <a:pt x="4551460" y="2549309"/>
                  </a:lnTo>
                  <a:lnTo>
                    <a:pt x="3117526" y="61853"/>
                  </a:lnTo>
                  <a:lnTo>
                    <a:pt x="3085211" y="26567"/>
                  </a:lnTo>
                  <a:lnTo>
                    <a:pt x="3044908" y="5744"/>
                  </a:lnTo>
                  <a:lnTo>
                    <a:pt x="3000917" y="0"/>
                  </a:lnTo>
                  <a:close/>
                </a:path>
                <a:path w="4568825" h="4069079">
                  <a:moveTo>
                    <a:pt x="3001780" y="3235283"/>
                  </a:moveTo>
                  <a:lnTo>
                    <a:pt x="2739838" y="3235283"/>
                  </a:lnTo>
                  <a:lnTo>
                    <a:pt x="2682225" y="3543010"/>
                  </a:lnTo>
                  <a:lnTo>
                    <a:pt x="1792417" y="3799449"/>
                  </a:lnTo>
                  <a:lnTo>
                    <a:pt x="2746091" y="3799449"/>
                  </a:lnTo>
                  <a:lnTo>
                    <a:pt x="2791050" y="3786627"/>
                  </a:lnTo>
                  <a:lnTo>
                    <a:pt x="2801653" y="3781818"/>
                  </a:lnTo>
                  <a:lnTo>
                    <a:pt x="2825258" y="3772202"/>
                  </a:lnTo>
                  <a:lnTo>
                    <a:pt x="2867868" y="3743753"/>
                  </a:lnTo>
                  <a:lnTo>
                    <a:pt x="2895074" y="3712901"/>
                  </a:lnTo>
                  <a:lnTo>
                    <a:pt x="2915079" y="3677240"/>
                  </a:lnTo>
                  <a:lnTo>
                    <a:pt x="2925481" y="3639174"/>
                  </a:lnTo>
                  <a:lnTo>
                    <a:pt x="3001780" y="3235283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37547" y="3227405"/>
              <a:ext cx="4568825" cy="4069079"/>
            </a:xfrm>
            <a:custGeom>
              <a:avLst/>
              <a:gdLst/>
              <a:ahLst/>
              <a:cxnLst/>
              <a:rect l="l" t="t" r="r" b="b"/>
              <a:pathLst>
                <a:path w="4568825" h="4069079">
                  <a:moveTo>
                    <a:pt x="2682225" y="3543010"/>
                  </a:moveTo>
                  <a:lnTo>
                    <a:pt x="1792417" y="3799449"/>
                  </a:lnTo>
                  <a:lnTo>
                    <a:pt x="1581168" y="3568654"/>
                  </a:lnTo>
                  <a:lnTo>
                    <a:pt x="2739838" y="3235283"/>
                  </a:lnTo>
                  <a:lnTo>
                    <a:pt x="2682225" y="3543010"/>
                  </a:lnTo>
                  <a:close/>
                </a:path>
                <a:path w="4568825" h="4069079">
                  <a:moveTo>
                    <a:pt x="4551460" y="2549309"/>
                  </a:moveTo>
                  <a:lnTo>
                    <a:pt x="4122560" y="1805637"/>
                  </a:lnTo>
                  <a:lnTo>
                    <a:pt x="3546426" y="805525"/>
                  </a:lnTo>
                  <a:lnTo>
                    <a:pt x="3117526" y="61853"/>
                  </a:lnTo>
                  <a:lnTo>
                    <a:pt x="3085211" y="26567"/>
                  </a:lnTo>
                  <a:lnTo>
                    <a:pt x="3044908" y="5744"/>
                  </a:lnTo>
                  <a:lnTo>
                    <a:pt x="3000916" y="0"/>
                  </a:lnTo>
                  <a:lnTo>
                    <a:pt x="2957540" y="9949"/>
                  </a:lnTo>
                  <a:lnTo>
                    <a:pt x="2919080" y="36209"/>
                  </a:lnTo>
                  <a:lnTo>
                    <a:pt x="0" y="2857036"/>
                  </a:lnTo>
                  <a:lnTo>
                    <a:pt x="576134" y="3857147"/>
                  </a:lnTo>
                  <a:lnTo>
                    <a:pt x="1305904" y="3651996"/>
                  </a:lnTo>
                  <a:lnTo>
                    <a:pt x="1632380" y="4004600"/>
                  </a:lnTo>
                  <a:lnTo>
                    <a:pt x="1674090" y="4037957"/>
                  </a:lnTo>
                  <a:lnTo>
                    <a:pt x="1721201" y="4059894"/>
                  </a:lnTo>
                  <a:lnTo>
                    <a:pt x="1771912" y="4068609"/>
                  </a:lnTo>
                  <a:lnTo>
                    <a:pt x="1824425" y="4062298"/>
                  </a:lnTo>
                  <a:lnTo>
                    <a:pt x="2791050" y="3786627"/>
                  </a:lnTo>
                  <a:lnTo>
                    <a:pt x="2801652" y="3781818"/>
                  </a:lnTo>
                  <a:lnTo>
                    <a:pt x="2813455" y="3777010"/>
                  </a:lnTo>
                  <a:lnTo>
                    <a:pt x="2867868" y="3743753"/>
                  </a:lnTo>
                  <a:lnTo>
                    <a:pt x="2895074" y="3712900"/>
                  </a:lnTo>
                  <a:lnTo>
                    <a:pt x="2915079" y="3677239"/>
                  </a:lnTo>
                  <a:lnTo>
                    <a:pt x="2925481" y="3639174"/>
                  </a:lnTo>
                  <a:lnTo>
                    <a:pt x="3015102" y="3164762"/>
                  </a:lnTo>
                  <a:lnTo>
                    <a:pt x="4481044" y="2748049"/>
                  </a:lnTo>
                  <a:lnTo>
                    <a:pt x="4522167" y="2721841"/>
                  </a:lnTo>
                  <a:lnTo>
                    <a:pt x="4551921" y="2684555"/>
                  </a:lnTo>
                  <a:lnTo>
                    <a:pt x="4568155" y="2640499"/>
                  </a:lnTo>
                  <a:lnTo>
                    <a:pt x="4568719" y="2593981"/>
                  </a:lnTo>
                  <a:lnTo>
                    <a:pt x="4551460" y="2549309"/>
                  </a:lnTo>
                  <a:close/>
                </a:path>
              </a:pathLst>
            </a:custGeom>
            <a:ln w="64062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1621</Words>
  <Application>Microsoft Macintosh PowerPoint</Application>
  <PresentationFormat>Custom</PresentationFormat>
  <Paragraphs>194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MEMBERSHIP HANDBOOK</vt:lpstr>
      <vt:lpstr>MPI Global Membership Team Overview</vt:lpstr>
      <vt:lpstr>MPI GLOBAL MEMBERSHIP TEAM OVERVIEW</vt:lpstr>
      <vt:lpstr>PowerPoint Presentation</vt:lpstr>
      <vt:lpstr>MPI MEMBERSHIP VALUE PROPOSITION</vt:lpstr>
      <vt:lpstr>MPI MEMBERSHIP LEVELS</vt:lpstr>
      <vt:lpstr>MPI MEMBERSHIP</vt:lpstr>
      <vt:lpstr>NEW MEMBER ENGAGEMENT FROM MPI GLOBAL</vt:lpstr>
      <vt:lpstr>ANNUAL CHAPTER / CLUB MEMBERSHIP PROMOTION</vt:lpstr>
      <vt:lpstr>MPI Chapter Leadership Page (CLRP) Overview</vt:lpstr>
      <vt:lpstr>CHAPTER LEADER RESOURCE PAGE (CLRP)</vt:lpstr>
      <vt:lpstr>CHAPTER LEADER RESOURCE PAGE (CLRP)</vt:lpstr>
      <vt:lpstr>CHAPTER DASHBOARD</vt:lpstr>
      <vt:lpstr>MEMBERSHIP REPORTS</vt:lpstr>
      <vt:lpstr>MEMBERSHIP REPORTS</vt:lpstr>
      <vt:lpstr>MEMBERSHIP REPORTS</vt:lpstr>
      <vt:lpstr>MEANINGFUL MEMBERSHIP PRACTICES</vt:lpstr>
      <vt:lpstr>ENGAGEMENT BEST PRACTICES</vt:lpstr>
      <vt:lpstr>ENGAGEMENT BEST PRACTICES</vt:lpstr>
      <vt:lpstr>RECRUITMENT BEST PRACTICES</vt:lpstr>
      <vt:lpstr>WHAT IS MEMBERSHIP RETENTION?</vt:lpstr>
      <vt:lpstr>HOW CAN CHAPTERS ASSIST WITH RENEWALS?</vt:lpstr>
      <vt:lpstr>MPI Membership Performance Standards</vt:lpstr>
      <vt:lpstr>MEMBERSHIP IS A SHARED RESPONSIBILITY CHAPTER PERFORMANCE STANDARDS</vt:lpstr>
      <vt:lpstr>2026 PERFORMANCE STANDARD &amp; METRIC GOALS</vt:lpstr>
      <vt:lpstr>BUILD A DYNAMIC CHAPTER MEMBERSHIP TEAM</vt:lpstr>
      <vt:lpstr>CHAPTER MEMBER ENGAGEMENT A PERSONALIZED APPROACH</vt:lpstr>
      <vt:lpstr>MEMBERSHIP RECOGNITION</vt:lpstr>
      <vt:lpstr>MEMBERSHIP HANDBOOK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HANDBOOK</dc:title>
  <cp:lastModifiedBy>Leslie Scantlebury</cp:lastModifiedBy>
  <cp:revision>2</cp:revision>
  <dcterms:created xsi:type="dcterms:W3CDTF">2024-08-26T20:27:43Z</dcterms:created>
  <dcterms:modified xsi:type="dcterms:W3CDTF">2025-08-26T15:13:30Z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2024-08-26T00:00:00Z</vt:filetime>
  </property>
  <property fmtid="{D5CDD505-2E9C-101B-9397-08002B2CF9AE}" pid="3" name="LastSaved">
    <vt:filetime>2024-08-26T00:00:00Z</vt:filetime>
  </property>
</Properties>
</file>