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2"/>
  </p:notesMasterIdLst>
  <p:sldIdLst>
    <p:sldId id="256" r:id="rId5"/>
    <p:sldId id="260" r:id="rId6"/>
    <p:sldId id="261" r:id="rId7"/>
    <p:sldId id="269" r:id="rId8"/>
    <p:sldId id="3311" r:id="rId9"/>
    <p:sldId id="3325" r:id="rId10"/>
    <p:sldId id="263" r:id="rId11"/>
    <p:sldId id="264" r:id="rId12"/>
    <p:sldId id="267" r:id="rId13"/>
    <p:sldId id="277" r:id="rId14"/>
    <p:sldId id="271" r:id="rId15"/>
    <p:sldId id="262" r:id="rId16"/>
    <p:sldId id="272" r:id="rId17"/>
    <p:sldId id="275" r:id="rId18"/>
    <p:sldId id="3327" r:id="rId19"/>
    <p:sldId id="258" r:id="rId20"/>
    <p:sldId id="3328"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Clear Sans Regular" panose="020B0604020202020204" charset="0"/>
      <p:regular r:id="rId31"/>
      <p:bold r:id="rId32"/>
      <p:italic r:id="rId33"/>
      <p:boldItalic r:id="rId34"/>
    </p:embeddedFont>
    <p:embeddedFont>
      <p:font typeface="Clear Sans Regular Bold" panose="020B0604020202020204" charset="0"/>
      <p:regular r:id="rId35"/>
      <p:bold r:id="rId36"/>
      <p:italic r:id="rId37"/>
      <p:boldItalic r:id="rId38"/>
    </p:embeddedFont>
    <p:embeddedFont>
      <p:font typeface="Clear Sans Regular Bold Italics" panose="020B0604020202020204" charset="0"/>
      <p:regular r:id="rId39"/>
      <p:italic r:id="rId40"/>
    </p:embeddedFont>
    <p:embeddedFont>
      <p:font typeface="Poppins Light" panose="00000400000000000000" pitchFamily="2"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33415-343B-AFFD-C254-3171ED78FE77}" name="Drew Holmgreen" initials="DH" userId="S::dholmgreen@mpiweb.org::f1044b53-3181-411d-bca9-207336435438" providerId="AD"/>
  <p188:author id="{D7B21342-B78A-B2E3-FF5E-D6D0DEA702E2}" name="Marcelo DeOliveira" initials="MD" userId="S::mdeoliveira@mpiweb.org::10d24e1d-7848-46c6-ad9b-6aff10d418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45"/>
    <a:srgbClr val="00A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3D2F6-97E2-436F-B69F-4DB3DC6C6FA6}" v="1" dt="2023-10-11T15:03:21.1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52" autoAdjust="0"/>
    <p:restoredTop sz="60408" autoAdjust="0"/>
  </p:normalViewPr>
  <p:slideViewPr>
    <p:cSldViewPr>
      <p:cViewPr varScale="1">
        <p:scale>
          <a:sx n="46" d="100"/>
          <a:sy n="46" d="100"/>
        </p:scale>
        <p:origin x="18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font" Target="fonts/font20.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Layton" userId="3a97870b-659e-457e-a028-64f2e094d873" providerId="ADAL" clId="{F813D2F6-97E2-436F-B69F-4DB3DC6C6FA6}"/>
    <pc:docChg chg="custSel addSld delSld modSld">
      <pc:chgData name="Angela Layton" userId="3a97870b-659e-457e-a028-64f2e094d873" providerId="ADAL" clId="{F813D2F6-97E2-436F-B69F-4DB3DC6C6FA6}" dt="2023-10-13T16:40:08.380" v="224" actId="20577"/>
      <pc:docMkLst>
        <pc:docMk/>
      </pc:docMkLst>
      <pc:sldChg chg="modNotesTx">
        <pc:chgData name="Angela Layton" userId="3a97870b-659e-457e-a028-64f2e094d873" providerId="ADAL" clId="{F813D2F6-97E2-436F-B69F-4DB3DC6C6FA6}" dt="2023-10-11T14:58:26.568" v="5" actId="6549"/>
        <pc:sldMkLst>
          <pc:docMk/>
          <pc:sldMk cId="0" sldId="256"/>
        </pc:sldMkLst>
      </pc:sldChg>
      <pc:sldChg chg="del">
        <pc:chgData name="Angela Layton" userId="3a97870b-659e-457e-a028-64f2e094d873" providerId="ADAL" clId="{F813D2F6-97E2-436F-B69F-4DB3DC6C6FA6}" dt="2023-10-11T14:59:43.730" v="7" actId="47"/>
        <pc:sldMkLst>
          <pc:docMk/>
          <pc:sldMk cId="0" sldId="257"/>
        </pc:sldMkLst>
      </pc:sldChg>
      <pc:sldChg chg="modNotesTx">
        <pc:chgData name="Angela Layton" userId="3a97870b-659e-457e-a028-64f2e094d873" providerId="ADAL" clId="{F813D2F6-97E2-436F-B69F-4DB3DC6C6FA6}" dt="2023-10-11T15:02:50.523" v="206" actId="6549"/>
        <pc:sldMkLst>
          <pc:docMk/>
          <pc:sldMk cId="0" sldId="258"/>
        </pc:sldMkLst>
      </pc:sldChg>
      <pc:sldChg chg="modNotesTx">
        <pc:chgData name="Angela Layton" userId="3a97870b-659e-457e-a028-64f2e094d873" providerId="ADAL" clId="{F813D2F6-97E2-436F-B69F-4DB3DC6C6FA6}" dt="2023-10-13T16:39:49.255" v="216" actId="20577"/>
        <pc:sldMkLst>
          <pc:docMk/>
          <pc:sldMk cId="0" sldId="260"/>
        </pc:sldMkLst>
      </pc:sldChg>
      <pc:sldChg chg="modNotesTx">
        <pc:chgData name="Angela Layton" userId="3a97870b-659e-457e-a028-64f2e094d873" providerId="ADAL" clId="{F813D2F6-97E2-436F-B69F-4DB3DC6C6FA6}" dt="2023-10-11T14:59:51.975" v="13" actId="6549"/>
        <pc:sldMkLst>
          <pc:docMk/>
          <pc:sldMk cId="0" sldId="261"/>
        </pc:sldMkLst>
      </pc:sldChg>
      <pc:sldChg chg="modNotesTx">
        <pc:chgData name="Angela Layton" userId="3a97870b-659e-457e-a028-64f2e094d873" providerId="ADAL" clId="{F813D2F6-97E2-436F-B69F-4DB3DC6C6FA6}" dt="2023-10-11T15:02:18.596" v="188" actId="6549"/>
        <pc:sldMkLst>
          <pc:docMk/>
          <pc:sldMk cId="0" sldId="262"/>
        </pc:sldMkLst>
      </pc:sldChg>
      <pc:sldChg chg="modNotesTx">
        <pc:chgData name="Angela Layton" userId="3a97870b-659e-457e-a028-64f2e094d873" providerId="ADAL" clId="{F813D2F6-97E2-436F-B69F-4DB3DC6C6FA6}" dt="2023-10-11T15:00:15.160" v="31" actId="6549"/>
        <pc:sldMkLst>
          <pc:docMk/>
          <pc:sldMk cId="0" sldId="263"/>
        </pc:sldMkLst>
      </pc:sldChg>
      <pc:sldChg chg="delSp modSp mod modNotesTx">
        <pc:chgData name="Angela Layton" userId="3a97870b-659e-457e-a028-64f2e094d873" providerId="ADAL" clId="{F813D2F6-97E2-436F-B69F-4DB3DC6C6FA6}" dt="2023-10-11T15:01:00.848" v="41" actId="1076"/>
        <pc:sldMkLst>
          <pc:docMk/>
          <pc:sldMk cId="0" sldId="264"/>
        </pc:sldMkLst>
        <pc:spChg chg="del">
          <ac:chgData name="Angela Layton" userId="3a97870b-659e-457e-a028-64f2e094d873" providerId="ADAL" clId="{F813D2F6-97E2-436F-B69F-4DB3DC6C6FA6}" dt="2023-10-11T15:00:43.784" v="38" actId="478"/>
          <ac:spMkLst>
            <pc:docMk/>
            <pc:sldMk cId="0" sldId="264"/>
            <ac:spMk id="17" creationId="{00000000-0000-0000-0000-000000000000}"/>
          </ac:spMkLst>
        </pc:spChg>
        <pc:spChg chg="topLvl">
          <ac:chgData name="Angela Layton" userId="3a97870b-659e-457e-a028-64f2e094d873" providerId="ADAL" clId="{F813D2F6-97E2-436F-B69F-4DB3DC6C6FA6}" dt="2023-10-11T15:00:46.162" v="39" actId="478"/>
          <ac:spMkLst>
            <pc:docMk/>
            <pc:sldMk cId="0" sldId="264"/>
            <ac:spMk id="18" creationId="{00000000-0000-0000-0000-000000000000}"/>
          </ac:spMkLst>
        </pc:spChg>
        <pc:spChg chg="del topLvl">
          <ac:chgData name="Angela Layton" userId="3a97870b-659e-457e-a028-64f2e094d873" providerId="ADAL" clId="{F813D2F6-97E2-436F-B69F-4DB3DC6C6FA6}" dt="2023-10-11T15:00:46.162" v="39" actId="478"/>
          <ac:spMkLst>
            <pc:docMk/>
            <pc:sldMk cId="0" sldId="264"/>
            <ac:spMk id="19" creationId="{00000000-0000-0000-0000-000000000000}"/>
          </ac:spMkLst>
        </pc:spChg>
        <pc:grpChg chg="mod">
          <ac:chgData name="Angela Layton" userId="3a97870b-659e-457e-a028-64f2e094d873" providerId="ADAL" clId="{F813D2F6-97E2-436F-B69F-4DB3DC6C6FA6}" dt="2023-10-11T15:01:00.848" v="41" actId="1076"/>
          <ac:grpSpMkLst>
            <pc:docMk/>
            <pc:sldMk cId="0" sldId="264"/>
            <ac:grpSpMk id="8" creationId="{00000000-0000-0000-0000-000000000000}"/>
          </ac:grpSpMkLst>
        </pc:grpChg>
        <pc:grpChg chg="mod">
          <ac:chgData name="Angela Layton" userId="3a97870b-659e-457e-a028-64f2e094d873" providerId="ADAL" clId="{F813D2F6-97E2-436F-B69F-4DB3DC6C6FA6}" dt="2023-10-11T15:00:51.925" v="40" actId="1076"/>
          <ac:grpSpMkLst>
            <pc:docMk/>
            <pc:sldMk cId="0" sldId="264"/>
            <ac:grpSpMk id="12" creationId="{00000000-0000-0000-0000-000000000000}"/>
          </ac:grpSpMkLst>
        </pc:grpChg>
        <pc:grpChg chg="del">
          <ac:chgData name="Angela Layton" userId="3a97870b-659e-457e-a028-64f2e094d873" providerId="ADAL" clId="{F813D2F6-97E2-436F-B69F-4DB3DC6C6FA6}" dt="2023-10-11T15:00:46.162" v="39" actId="478"/>
          <ac:grpSpMkLst>
            <pc:docMk/>
            <pc:sldMk cId="0" sldId="264"/>
            <ac:grpSpMk id="16" creationId="{00000000-0000-0000-0000-000000000000}"/>
          </ac:grpSpMkLst>
        </pc:grpChg>
      </pc:sldChg>
      <pc:sldChg chg="del">
        <pc:chgData name="Angela Layton" userId="3a97870b-659e-457e-a028-64f2e094d873" providerId="ADAL" clId="{F813D2F6-97E2-436F-B69F-4DB3DC6C6FA6}" dt="2023-10-11T15:03:09.490" v="208" actId="47"/>
        <pc:sldMkLst>
          <pc:docMk/>
          <pc:sldMk cId="0" sldId="266"/>
        </pc:sldMkLst>
      </pc:sldChg>
      <pc:sldChg chg="modNotesTx">
        <pc:chgData name="Angela Layton" userId="3a97870b-659e-457e-a028-64f2e094d873" providerId="ADAL" clId="{F813D2F6-97E2-436F-B69F-4DB3DC6C6FA6}" dt="2023-10-11T15:01:37.267" v="176" actId="6549"/>
        <pc:sldMkLst>
          <pc:docMk/>
          <pc:sldMk cId="0" sldId="267"/>
        </pc:sldMkLst>
      </pc:sldChg>
      <pc:sldChg chg="modNotesTx">
        <pc:chgData name="Angela Layton" userId="3a97870b-659e-457e-a028-64f2e094d873" providerId="ADAL" clId="{F813D2F6-97E2-436F-B69F-4DB3DC6C6FA6}" dt="2023-10-11T14:59:58.145" v="19" actId="6549"/>
        <pc:sldMkLst>
          <pc:docMk/>
          <pc:sldMk cId="0" sldId="269"/>
        </pc:sldMkLst>
      </pc:sldChg>
      <pc:sldChg chg="del">
        <pc:chgData name="Angela Layton" userId="3a97870b-659e-457e-a028-64f2e094d873" providerId="ADAL" clId="{F813D2F6-97E2-436F-B69F-4DB3DC6C6FA6}" dt="2023-10-11T15:03:13.384" v="210" actId="47"/>
        <pc:sldMkLst>
          <pc:docMk/>
          <pc:sldMk cId="0" sldId="270"/>
        </pc:sldMkLst>
      </pc:sldChg>
      <pc:sldChg chg="modNotesTx">
        <pc:chgData name="Angela Layton" userId="3a97870b-659e-457e-a028-64f2e094d873" providerId="ADAL" clId="{F813D2F6-97E2-436F-B69F-4DB3DC6C6FA6}" dt="2023-10-13T16:40:01.537" v="220" actId="20577"/>
        <pc:sldMkLst>
          <pc:docMk/>
          <pc:sldMk cId="2913765775" sldId="271"/>
        </pc:sldMkLst>
      </pc:sldChg>
      <pc:sldChg chg="modNotesTx">
        <pc:chgData name="Angela Layton" userId="3a97870b-659e-457e-a028-64f2e094d873" providerId="ADAL" clId="{F813D2F6-97E2-436F-B69F-4DB3DC6C6FA6}" dt="2023-10-11T15:02:25.261" v="194" actId="6549"/>
        <pc:sldMkLst>
          <pc:docMk/>
          <pc:sldMk cId="261943884" sldId="272"/>
        </pc:sldMkLst>
      </pc:sldChg>
      <pc:sldChg chg="del">
        <pc:chgData name="Angela Layton" userId="3a97870b-659e-457e-a028-64f2e094d873" providerId="ADAL" clId="{F813D2F6-97E2-436F-B69F-4DB3DC6C6FA6}" dt="2023-10-11T15:03:08.371" v="207" actId="47"/>
        <pc:sldMkLst>
          <pc:docMk/>
          <pc:sldMk cId="3867309500" sldId="273"/>
        </pc:sldMkLst>
      </pc:sldChg>
      <pc:sldChg chg="modNotesTx">
        <pc:chgData name="Angela Layton" userId="3a97870b-659e-457e-a028-64f2e094d873" providerId="ADAL" clId="{F813D2F6-97E2-436F-B69F-4DB3DC6C6FA6}" dt="2023-10-11T15:02:42.303" v="200" actId="6549"/>
        <pc:sldMkLst>
          <pc:docMk/>
          <pc:sldMk cId="1319643726" sldId="275"/>
        </pc:sldMkLst>
      </pc:sldChg>
      <pc:sldChg chg="modNotesTx">
        <pc:chgData name="Angela Layton" userId="3a97870b-659e-457e-a028-64f2e094d873" providerId="ADAL" clId="{F813D2F6-97E2-436F-B69F-4DB3DC6C6FA6}" dt="2023-10-11T15:02:07.670" v="182" actId="6549"/>
        <pc:sldMkLst>
          <pc:docMk/>
          <pc:sldMk cId="2282594698" sldId="277"/>
        </pc:sldMkLst>
      </pc:sldChg>
      <pc:sldChg chg="del">
        <pc:chgData name="Angela Layton" userId="3a97870b-659e-457e-a028-64f2e094d873" providerId="ADAL" clId="{F813D2F6-97E2-436F-B69F-4DB3DC6C6FA6}" dt="2023-10-11T14:59:35.535" v="6" actId="47"/>
        <pc:sldMkLst>
          <pc:docMk/>
          <pc:sldMk cId="2353633605" sldId="279"/>
        </pc:sldMkLst>
      </pc:sldChg>
      <pc:sldChg chg="modNotesTx">
        <pc:chgData name="Angela Layton" userId="3a97870b-659e-457e-a028-64f2e094d873" providerId="ADAL" clId="{F813D2F6-97E2-436F-B69F-4DB3DC6C6FA6}" dt="2023-10-11T15:00:03.439" v="25" actId="6549"/>
        <pc:sldMkLst>
          <pc:docMk/>
          <pc:sldMk cId="2514359680" sldId="3311"/>
        </pc:sldMkLst>
      </pc:sldChg>
      <pc:sldChg chg="modNotesTx">
        <pc:chgData name="Angela Layton" userId="3a97870b-659e-457e-a028-64f2e094d873" providerId="ADAL" clId="{F813D2F6-97E2-436F-B69F-4DB3DC6C6FA6}" dt="2023-10-13T16:40:08.380" v="224" actId="20577"/>
        <pc:sldMkLst>
          <pc:docMk/>
          <pc:sldMk cId="3850886696" sldId="3327"/>
        </pc:sldMkLst>
      </pc:sldChg>
      <pc:sldChg chg="add setBg modNotesTx">
        <pc:chgData name="Angela Layton" userId="3a97870b-659e-457e-a028-64f2e094d873" providerId="ADAL" clId="{F813D2F6-97E2-436F-B69F-4DB3DC6C6FA6}" dt="2023-10-11T16:51:36.202" v="212" actId="6549"/>
        <pc:sldMkLst>
          <pc:docMk/>
          <pc:sldMk cId="1569398714" sldId="3328"/>
        </pc:sldMkLst>
      </pc:sldChg>
      <pc:sldChg chg="del">
        <pc:chgData name="Angela Layton" userId="3a97870b-659e-457e-a028-64f2e094d873" providerId="ADAL" clId="{F813D2F6-97E2-436F-B69F-4DB3DC6C6FA6}" dt="2023-10-11T15:03:11.959" v="209" actId="47"/>
        <pc:sldMkLst>
          <pc:docMk/>
          <pc:sldMk cId="3450550872" sldId="3328"/>
        </pc:sldMkLst>
      </pc:sldChg>
    </pc:docChg>
  </pc:docChgLst>
  <pc:docChgLst>
    <pc:chgData name="Drew Holmgreen" userId="f1044b53-3181-411d-bca9-207336435438" providerId="ADAL" clId="{E5CF17C7-9802-434B-842B-62F3F5E8CE58}"/>
    <pc:docChg chg="addSld delSld modSld">
      <pc:chgData name="Drew Holmgreen" userId="f1044b53-3181-411d-bca9-207336435438" providerId="ADAL" clId="{E5CF17C7-9802-434B-842B-62F3F5E8CE58}" dt="2023-05-04T03:13:46.719" v="2"/>
      <pc:docMkLst>
        <pc:docMk/>
      </pc:docMkLst>
      <pc:sldChg chg="modTransition">
        <pc:chgData name="Drew Holmgreen" userId="f1044b53-3181-411d-bca9-207336435438" providerId="ADAL" clId="{E5CF17C7-9802-434B-842B-62F3F5E8CE58}" dt="2023-05-04T03:13:46.719" v="2"/>
        <pc:sldMkLst>
          <pc:docMk/>
          <pc:sldMk cId="2514359680" sldId="3311"/>
        </pc:sldMkLst>
      </pc:sldChg>
      <pc:sldChg chg="add modTransition">
        <pc:chgData name="Drew Holmgreen" userId="f1044b53-3181-411d-bca9-207336435438" providerId="ADAL" clId="{E5CF17C7-9802-434B-842B-62F3F5E8CE58}" dt="2023-05-04T03:13:46.719" v="2"/>
        <pc:sldMkLst>
          <pc:docMk/>
          <pc:sldMk cId="169114391" sldId="3325"/>
        </pc:sldMkLst>
      </pc:sldChg>
      <pc:sldChg chg="del">
        <pc:chgData name="Drew Holmgreen" userId="f1044b53-3181-411d-bca9-207336435438" providerId="ADAL" clId="{E5CF17C7-9802-434B-842B-62F3F5E8CE58}" dt="2023-05-04T03:13:10.622" v="1" actId="2696"/>
        <pc:sldMkLst>
          <pc:docMk/>
          <pc:sldMk cId="1085652250" sldId="3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F7F05-A6CC-456E-96F1-A887EA40C046}" type="datetimeFigureOut">
              <a:rPr lang="en-US" smtClean="0"/>
              <a:t>10/13/2023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8A852-5559-4B99-8541-809F27F14377}" type="slidenum">
              <a:rPr lang="en-US" smtClean="0"/>
              <a:t>‹#›</a:t>
            </a:fld>
            <a:endParaRPr lang="en-US" dirty="0"/>
          </a:p>
        </p:txBody>
      </p:sp>
    </p:spTree>
    <p:extLst>
      <p:ext uri="{BB962C8B-B14F-4D97-AF65-F5344CB8AC3E}">
        <p14:creationId xmlns:p14="http://schemas.microsoft.com/office/powerpoint/2010/main" val="91015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MPI Office of the President Role-Specific Training</a:t>
            </a:r>
          </a:p>
          <a:p>
            <a:endParaRPr lang="en-US" dirty="0"/>
          </a:p>
          <a:p>
            <a:r>
              <a:rPr lang="en-US" dirty="0"/>
              <a:t>By now</a:t>
            </a:r>
            <a:r>
              <a:rPr lang="en-US" baseline="0" dirty="0"/>
              <a:t> you have attended your Board 101 training, and hopefully a Board Orientation session, and have some basic understanding of what it means to serve on a board of directors.  Today will be more focused on understanding who MPI is and how your chapter works in conjunction with MPI Global to serve the members and move the mission of the organization forward.</a:t>
            </a:r>
            <a:endParaRPr lang="en-US" dirty="0"/>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a:t>
            </a:fld>
            <a:endParaRPr lang="en-US" dirty="0"/>
          </a:p>
        </p:txBody>
      </p:sp>
    </p:spTree>
    <p:extLst>
      <p:ext uri="{BB962C8B-B14F-4D97-AF65-F5344CB8AC3E}">
        <p14:creationId xmlns:p14="http://schemas.microsoft.com/office/powerpoint/2010/main" val="332564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Chapter &amp; Membership Advisory Council (CMAC) is a global volunteer committee created to provide feedback and input on MPI Global initiatives and strategy, as requested by MPI staff, on issues directly impacting chapters and members. They also provide input on issues presented through the MPI Cares program.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The CMAC Connects program aims to increase communication channels for chapter leaders by offering a peer resource for you to reach out to. These liaisons are accessible year-round and have extensive experience as chapter leaders and Global volunteers.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If you ever have questions, concerns, or suggestions to share with CMAC (or if you just need to vent or bounce ideas off a former chapter leader!), please don't hesitate to reach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A852-5559-4B99-8541-809F27F1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5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A852-5559-4B99-8541-809F27F1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7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 also have a resource area to support you – the Chapter Leaders Resource Page (CLRP).  During your trainings,</a:t>
            </a:r>
            <a:r>
              <a:rPr lang="en-US" baseline="0" dirty="0"/>
              <a:t> we have provided many of the documents you need, but they are also available on the MPI.org website, under CLRP  - Office of the President tile.  Don’t reinvent the wheel!  Go to the CLRP for your resources and support tools.  Don’t see something you need?  Reach out to your COM to see if they can help.  </a:t>
            </a:r>
          </a:p>
          <a:p>
            <a:endParaRPr lang="en-US" baseline="0" dirty="0"/>
          </a:p>
          <a:p>
            <a:r>
              <a:rPr lang="en-US" baseline="0" dirty="0"/>
              <a:t>There is now also a “Messages from MPI Global” tile.  This is where all communications from MPI global can be found.  In the event you have to miss a call, or you accidentally deleted an email that you need, you can find them here for your reference.  This area includes messages from:</a:t>
            </a:r>
          </a:p>
          <a:p>
            <a:endParaRPr lang="en-US" baseline="0" dirty="0"/>
          </a:p>
          <a:p>
            <a:r>
              <a:rPr lang="en-US" baseline="0" dirty="0"/>
              <a:t> - CEO</a:t>
            </a:r>
          </a:p>
          <a:p>
            <a:r>
              <a:rPr lang="en-US" baseline="0" dirty="0"/>
              <a:t> - VP of Community</a:t>
            </a:r>
          </a:p>
          <a:p>
            <a:r>
              <a:rPr lang="en-US" baseline="0" dirty="0"/>
              <a:t> - General all leader communications</a:t>
            </a:r>
          </a:p>
          <a:p>
            <a:endParaRPr lang="en-US" baseline="0" dirty="0"/>
          </a:p>
          <a:p>
            <a:r>
              <a:rPr lang="en-US" baseline="0" dirty="0"/>
              <a:t>Also familiarize yourself with the other tiles on the CLRP, as they often contain key resources for other positions on your board.</a:t>
            </a:r>
            <a:endParaRPr lang="en-US" dirty="0"/>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12</a:t>
            </a:fld>
            <a:endParaRPr lang="en-US" dirty="0"/>
          </a:p>
        </p:txBody>
      </p:sp>
    </p:spTree>
    <p:extLst>
      <p:ext uri="{BB962C8B-B14F-4D97-AF65-F5344CB8AC3E}">
        <p14:creationId xmlns:p14="http://schemas.microsoft.com/office/powerpoint/2010/main" val="140695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OOP is responsible for the financial stability of the chapter and to ensure business continuity.  If finances become precarious, don’t wait to talk to your COM!  They can help you determine measures to help keep your chapter afloat.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A852-5559-4B99-8541-809F27F1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083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For domestic chapters.</a:t>
            </a:r>
          </a:p>
          <a:p>
            <a:pPr lvl="0"/>
            <a:endParaRPr lang="en-US" dirty="0"/>
          </a:p>
          <a:p>
            <a:pPr lvl="0"/>
            <a:r>
              <a:rPr lang="en-US" dirty="0"/>
              <a:t>International chapters and clubs should follow their local laws accordingly.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A852-5559-4B99-8541-809F27F14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5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15</a:t>
            </a:fld>
            <a:endParaRPr lang="en-US" dirty="0"/>
          </a:p>
        </p:txBody>
      </p:sp>
    </p:spTree>
    <p:extLst>
      <p:ext uri="{BB962C8B-B14F-4D97-AF65-F5344CB8AC3E}">
        <p14:creationId xmlns:p14="http://schemas.microsoft.com/office/powerpoint/2010/main" val="213914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MEDIA</a:t>
            </a:r>
            <a:endParaRPr lang="en-US" dirty="0"/>
          </a:p>
          <a:p>
            <a:pPr lvl="0"/>
            <a:r>
              <a:rPr lang="en-US" dirty="0"/>
              <a:t>Chapters may have a need to do local press releases for events and those are completely fine to do.  You do however need to include MPI Global in any formal media address that you may engage in as it relates to MPI’s position on any topic or issue.  Because you are a representation of the overall brand, you have to be careful when talking to the media about any political issues concerning our industry and our position on them.  You should work with MPI Global prior to any statements or articles to ensure that the media team have reviewed them for proper positioning.  Because of the 501c3 status in the United States, we have rules to follow as it relates to lobbying and political activities and the MPI Global staff can guide you on that.  In most cases, we can provide a statement that can be used should something arise.</a:t>
            </a:r>
          </a:p>
          <a:p>
            <a:endParaRPr lang="en-US" dirty="0"/>
          </a:p>
          <a:p>
            <a:pPr marL="457200" lvl="0" indent="-457200">
              <a:buFont typeface="Arial" panose="020B0604020202020204" pitchFamily="34" charset="0"/>
              <a:buChar char="•"/>
            </a:pPr>
            <a:r>
              <a:rPr lang="en-US" sz="3600" dirty="0">
                <a:solidFill>
                  <a:schemeClr val="bg1"/>
                </a:solidFill>
              </a:rPr>
              <a:t>Local chapter press releases are allowed for local events</a:t>
            </a:r>
          </a:p>
          <a:p>
            <a:pPr marL="914400" lvl="1" indent="-457200">
              <a:buFont typeface="Arial" panose="020B0604020202020204" pitchFamily="34" charset="0"/>
              <a:buChar char="•"/>
            </a:pPr>
            <a:r>
              <a:rPr lang="en-US" sz="3600" dirty="0">
                <a:solidFill>
                  <a:schemeClr val="bg1"/>
                </a:solidFill>
              </a:rPr>
              <a:t>Ensure you establish and maintain good relationships with local reporters/newspapers</a:t>
            </a:r>
          </a:p>
          <a:p>
            <a:pPr marL="457200" lvl="0" indent="-457200">
              <a:buFont typeface="Arial" panose="020B0604020202020204" pitchFamily="34" charset="0"/>
              <a:buChar char="•"/>
            </a:pPr>
            <a:r>
              <a:rPr lang="en-US" sz="3600" dirty="0">
                <a:solidFill>
                  <a:schemeClr val="bg1"/>
                </a:solidFill>
              </a:rPr>
              <a:t>Run any media requests by MPI Global to ensure you know the essential talking points and can represent the brand</a:t>
            </a:r>
          </a:p>
          <a:p>
            <a:pPr marL="457200" lvl="0" indent="-457200">
              <a:buFont typeface="Arial" panose="020B0604020202020204" pitchFamily="34" charset="0"/>
              <a:buChar char="•"/>
            </a:pPr>
            <a:r>
              <a:rPr lang="en-US" sz="3600" dirty="0">
                <a:solidFill>
                  <a:schemeClr val="bg1"/>
                </a:solidFill>
              </a:rPr>
              <a:t>Comply with the 501(c)3 Status or legal requirements set by your country/region </a:t>
            </a:r>
          </a:p>
          <a:p>
            <a:pPr marL="914400" lvl="1" indent="-457200">
              <a:buFont typeface="Arial" panose="020B0604020202020204" pitchFamily="34" charset="0"/>
              <a:buChar char="•"/>
            </a:pPr>
            <a:r>
              <a:rPr lang="en-US" sz="3600" dirty="0">
                <a:solidFill>
                  <a:schemeClr val="bg1"/>
                </a:solidFill>
              </a:rPr>
              <a:t>Signing a letter or attending a protest can be “advocacy” or “politics” and optics matter – if in doubt, ask your COM</a:t>
            </a:r>
          </a:p>
          <a:p>
            <a:pPr marL="457200" lvl="0" indent="-457200">
              <a:buFont typeface="Arial" panose="020B0604020202020204" pitchFamily="34" charset="0"/>
              <a:buChar char="•"/>
            </a:pPr>
            <a:r>
              <a:rPr lang="en-US" sz="3600" dirty="0">
                <a:solidFill>
                  <a:schemeClr val="bg1"/>
                </a:solidFill>
              </a:rPr>
              <a:t>Contact MPI Global to get the latest resources and talking points on hot-button issues – this includes for social media!</a:t>
            </a:r>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16</a:t>
            </a:fld>
            <a:endParaRPr lang="en-US" dirty="0"/>
          </a:p>
        </p:txBody>
      </p:sp>
    </p:spTree>
    <p:extLst>
      <p:ext uri="{BB962C8B-B14F-4D97-AF65-F5344CB8AC3E}">
        <p14:creationId xmlns:p14="http://schemas.microsoft.com/office/powerpoint/2010/main" val="412604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17</a:t>
            </a:fld>
            <a:endParaRPr lang="en-US" dirty="0"/>
          </a:p>
        </p:txBody>
      </p:sp>
    </p:spTree>
    <p:extLst>
      <p:ext uri="{BB962C8B-B14F-4D97-AF65-F5344CB8AC3E}">
        <p14:creationId xmlns:p14="http://schemas.microsoft.com/office/powerpoint/2010/main" val="229944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2</a:t>
            </a:fld>
            <a:endParaRPr lang="en-US" dirty="0"/>
          </a:p>
        </p:txBody>
      </p:sp>
    </p:spTree>
    <p:extLst>
      <p:ext uri="{BB962C8B-B14F-4D97-AF65-F5344CB8AC3E}">
        <p14:creationId xmlns:p14="http://schemas.microsoft.com/office/powerpoint/2010/main" val="149735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does board leadership look like?</a:t>
            </a:r>
          </a:p>
          <a:p>
            <a:endParaRPr lang="en-US" b="0" dirty="0"/>
          </a:p>
          <a:p>
            <a:r>
              <a:rPr lang="en-US" b="0" dirty="0"/>
              <a:t>-- It’s about remembering whom are you serving.  As a board, you are serving your membership, and as a member of the OOP, you are also serving your board.  This is the definition of Servant Leadership.  </a:t>
            </a:r>
          </a:p>
          <a:p>
            <a:endParaRPr lang="en-US" b="0" dirty="0"/>
          </a:p>
          <a:p>
            <a:r>
              <a:rPr lang="en-US" b="0" dirty="0"/>
              <a:t>- The board is looking to you to give them “freedom within a framework” – i.e. you set the vision and parameters but support each board member’s personal style for getting the work done.  It’s not about you.  Tap into your team, understand their leadership skills and how they operate….lead to their strengths, not yours</a:t>
            </a:r>
          </a:p>
          <a:p>
            <a:endParaRPr lang="en-US" b="0" dirty="0"/>
          </a:p>
          <a:p>
            <a:r>
              <a:rPr lang="en-US" b="0" dirty="0"/>
              <a:t>- Establish “psychological safety”.  This means to cultivate an environment where creative abrasion is encouraged in a respectful manner.  These safe conversations are often where growth can be achieved! Be willing to address conflict in a fair and equitable manner. Uphold the principles of professionalism. </a:t>
            </a:r>
          </a:p>
          <a:p>
            <a:endParaRPr lang="en-US" b="0" dirty="0"/>
          </a:p>
          <a:p>
            <a:pPr marL="171450" indent="-171450">
              <a:buFontTx/>
              <a:buChar char="-"/>
            </a:pPr>
            <a:r>
              <a:rPr lang="en-US" b="0" dirty="0"/>
              <a:t>Hold board members accountable to their commitments and lead by example.  Be on time, be prepared, show up, and be available.  That way you can expect the same from the board members.  If you are too busy with work and life, they will be too. Don’t ask them to do something that you would not be willing to do. </a:t>
            </a:r>
          </a:p>
          <a:p>
            <a:pPr marL="171450" indent="-171450">
              <a:buFontTx/>
              <a:buChar char="-"/>
            </a:pPr>
            <a:endParaRPr lang="en-US" b="0" dirty="0"/>
          </a:p>
          <a:p>
            <a:pPr marL="171450" indent="-171450">
              <a:buFontTx/>
              <a:buChar char="-"/>
            </a:pPr>
            <a:r>
              <a:rPr lang="en-US" b="0" dirty="0"/>
              <a:t>Provide and reiterate a clear mission and vision.  Define what success looks like – “you need to name it to claim it”. </a:t>
            </a:r>
          </a:p>
          <a:p>
            <a:endParaRPr lang="en-US" b="0" dirty="0"/>
          </a:p>
          <a:p>
            <a:r>
              <a:rPr lang="en-US" b="0" dirty="0"/>
              <a:t>- Provide regular feedback and remember that chapter leaders often volunteer for professional growth opportunities – help them learn the ropes and improve personal and team performance.  </a:t>
            </a:r>
          </a:p>
          <a:p>
            <a:endParaRPr lang="en-US" b="0" dirty="0"/>
          </a:p>
          <a:p>
            <a:r>
              <a:rPr lang="en-US" b="0" dirty="0"/>
              <a:t>- Ensure board members are aligned in their efforts.  Working in silos results in duplicative work, inefficiencies, and confusion.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t>Set the tone for positive board morale.  There is a saying that “Culture eats strategy for breakfast.”  You can teach strategy, but it can take years to fix a toxic culture.  Be supportive, acknowledge contributions, celebrate small wins.  Help make the experience fun!</a:t>
            </a:r>
          </a:p>
          <a:p>
            <a:pPr marL="171450" indent="-171450">
              <a:buFontTx/>
              <a:buChar char="-"/>
            </a:pPr>
            <a:endParaRPr lang="en-US" b="0" dirty="0"/>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3</a:t>
            </a:fld>
            <a:endParaRPr lang="en-US" dirty="0"/>
          </a:p>
        </p:txBody>
      </p:sp>
    </p:spTree>
    <p:extLst>
      <p:ext uri="{BB962C8B-B14F-4D97-AF65-F5344CB8AC3E}">
        <p14:creationId xmlns:p14="http://schemas.microsoft.com/office/powerpoint/2010/main" val="5588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Bef>
                <a:spcPct val="20000"/>
              </a:spcBef>
              <a:spcAft>
                <a:spcPct val="0"/>
              </a:spcAft>
              <a:buFont typeface="Arial" panose="020B0604020202020204" pitchFamily="34" charset="0"/>
              <a:buNone/>
            </a:pPr>
            <a:r>
              <a:rPr lang="en-US" b="0" kern="0" dirty="0">
                <a:latin typeface="Century Gothic" panose="020B0502020202020204" pitchFamily="34" charset="0"/>
                <a:cs typeface="Arial" panose="020B0604020202020204" pitchFamily="34" charset="0"/>
              </a:rPr>
              <a:t>The President’s role is to ensure that the board is successfully managing the plans set forth as a whole.  It is not his/her job</a:t>
            </a:r>
            <a:r>
              <a:rPr lang="en-US" b="0" kern="0" baseline="0" dirty="0">
                <a:latin typeface="Century Gothic" panose="020B0502020202020204" pitchFamily="34" charset="0"/>
                <a:cs typeface="Arial" panose="020B0604020202020204" pitchFamily="34" charset="0"/>
              </a:rPr>
              <a:t> to do the tactical work; his/her responsibility is to define strategy, track progress, and provide general oversight.   </a:t>
            </a:r>
          </a:p>
          <a:p>
            <a:pPr marL="0" indent="0" fontAlgn="base">
              <a:spcBef>
                <a:spcPct val="20000"/>
              </a:spcBef>
              <a:spcAft>
                <a:spcPct val="0"/>
              </a:spcAft>
              <a:buFont typeface="Arial" panose="020B0604020202020204" pitchFamily="34" charset="0"/>
              <a:buNone/>
            </a:pPr>
            <a:endParaRPr lang="en-US" b="0" kern="0" baseline="0" dirty="0">
              <a:latin typeface="Century Gothic" panose="020B0502020202020204" pitchFamily="34" charset="0"/>
              <a:cs typeface="Arial" panose="020B0604020202020204" pitchFamily="34" charset="0"/>
            </a:endParaRPr>
          </a:p>
          <a:p>
            <a:pPr marL="0" indent="0" fontAlgn="base">
              <a:spcBef>
                <a:spcPct val="20000"/>
              </a:spcBef>
              <a:spcAft>
                <a:spcPct val="0"/>
              </a:spcAft>
              <a:buFont typeface="Arial" panose="020B0604020202020204" pitchFamily="34" charset="0"/>
              <a:buNone/>
            </a:pPr>
            <a:r>
              <a:rPr lang="en-US" b="0" kern="0" baseline="0" dirty="0">
                <a:latin typeface="Century Gothic" panose="020B0502020202020204" pitchFamily="34" charset="0"/>
                <a:cs typeface="Arial" panose="020B0604020202020204" pitchFamily="34" charset="0"/>
              </a:rPr>
              <a:t>The PE’s main job is to learn.  This is typically done through interacting with board committees and providing leadership development to board members.  </a:t>
            </a:r>
          </a:p>
          <a:p>
            <a:pPr marL="0" indent="0" fontAlgn="base">
              <a:spcBef>
                <a:spcPct val="20000"/>
              </a:spcBef>
              <a:spcAft>
                <a:spcPct val="0"/>
              </a:spcAft>
              <a:buFont typeface="Arial" panose="020B0604020202020204" pitchFamily="34" charset="0"/>
              <a:buNone/>
            </a:pPr>
            <a:endParaRPr lang="en-US" b="0" kern="0" baseline="0" dirty="0">
              <a:latin typeface="Century Gothic" panose="020B0502020202020204" pitchFamily="34" charset="0"/>
              <a:cs typeface="Arial" panose="020B0604020202020204" pitchFamily="34" charset="0"/>
            </a:endParaRPr>
          </a:p>
          <a:p>
            <a:pPr marL="0" indent="0" fontAlgn="base">
              <a:spcBef>
                <a:spcPct val="20000"/>
              </a:spcBef>
              <a:spcAft>
                <a:spcPct val="0"/>
              </a:spcAft>
              <a:buFont typeface="Arial" panose="020B0604020202020204" pitchFamily="34" charset="0"/>
              <a:buNone/>
            </a:pPr>
            <a:r>
              <a:rPr lang="en-US" b="0" kern="0" baseline="0" dirty="0">
                <a:latin typeface="Century Gothic" panose="020B0502020202020204" pitchFamily="34" charset="0"/>
                <a:cs typeface="Arial" panose="020B0604020202020204" pitchFamily="34" charset="0"/>
              </a:rPr>
              <a:t>The IPP should be mentoring the President and leading the Nominations committee.  Succession planning is EVERYONE’S job but is a particular focus for both the IPP (as chair of the Nominations Committee) and the PE (who also sits on the Nominations Committee and who will be planning their board composition). </a:t>
            </a:r>
          </a:p>
          <a:p>
            <a:pPr marL="0" indent="0" fontAlgn="base">
              <a:spcBef>
                <a:spcPct val="20000"/>
              </a:spcBef>
              <a:spcAft>
                <a:spcPct val="0"/>
              </a:spcAft>
              <a:buFont typeface="Arial" panose="020B0604020202020204" pitchFamily="34" charset="0"/>
              <a:buNone/>
            </a:pPr>
            <a:endParaRPr lang="en-US" b="0" kern="0" baseline="0" dirty="0">
              <a:latin typeface="Century Gothic" panose="020B0502020202020204" pitchFamily="34" charset="0"/>
              <a:cs typeface="Arial" panose="020B0604020202020204" pitchFamily="34" charset="0"/>
            </a:endParaRPr>
          </a:p>
          <a:p>
            <a:pPr marL="0" indent="0" fontAlgn="base">
              <a:spcBef>
                <a:spcPct val="20000"/>
              </a:spcBef>
              <a:spcAft>
                <a:spcPct val="0"/>
              </a:spcAft>
              <a:buFont typeface="Arial" panose="020B0604020202020204" pitchFamily="34" charset="0"/>
              <a:buNone/>
            </a:pPr>
            <a:r>
              <a:rPr lang="en-US" b="0" kern="0" baseline="0" dirty="0">
                <a:latin typeface="Century Gothic" panose="020B0502020202020204" pitchFamily="34" charset="0"/>
                <a:cs typeface="Arial" panose="020B0604020202020204" pitchFamily="34" charset="0"/>
              </a:rPr>
              <a:t>Job descriptions or roadmaps are key to understanding your specific responsibilities outside of overall board management and oversight.</a:t>
            </a:r>
          </a:p>
          <a:p>
            <a:pPr fontAlgn="base">
              <a:spcBef>
                <a:spcPct val="20000"/>
              </a:spcBef>
              <a:spcAft>
                <a:spcPct val="0"/>
              </a:spcAft>
            </a:pPr>
            <a:endParaRPr lang="en-US" b="0" kern="0" baseline="0" dirty="0">
              <a:latin typeface="Century Gothic" panose="020B0502020202020204" pitchFamily="34" charset="0"/>
              <a:cs typeface="Arial" panose="020B0604020202020204" pitchFamily="34" charset="0"/>
            </a:endParaRPr>
          </a:p>
          <a:p>
            <a:pPr fontAlgn="base">
              <a:spcBef>
                <a:spcPct val="20000"/>
              </a:spcBef>
              <a:spcAft>
                <a:spcPct val="0"/>
              </a:spcAft>
            </a:pPr>
            <a:r>
              <a:rPr lang="en-US" b="0" kern="0" baseline="0" dirty="0">
                <a:latin typeface="Century Gothic" panose="020B0502020202020204" pitchFamily="34" charset="0"/>
                <a:cs typeface="Arial" panose="020B0604020202020204" pitchFamily="34" charset="0"/>
              </a:rPr>
              <a:t>Don’t assume that board members automatically understand the division of labor in the OOP.  Be prepared to explain who does what, where duties may overlap, and who receives varied communications.</a:t>
            </a:r>
          </a:p>
          <a:p>
            <a:pPr fontAlgn="base">
              <a:spcBef>
                <a:spcPct val="20000"/>
              </a:spcBef>
              <a:spcAft>
                <a:spcPct val="0"/>
              </a:spcAft>
            </a:pPr>
            <a:endParaRPr lang="en-US" sz="1200" b="1" kern="0" baseline="0" dirty="0">
              <a:latin typeface="Calibri" panose="020F0502020204030204" pitchFamily="34" charset="0"/>
              <a:cs typeface="Calibri" panose="020F0502020204030204" pitchFamily="34" charset="0"/>
            </a:endParaRPr>
          </a:p>
          <a:p>
            <a:pPr fontAlgn="base">
              <a:spcBef>
                <a:spcPct val="20000"/>
              </a:spcBef>
              <a:spcAft>
                <a:spcPct val="0"/>
              </a:spcAft>
            </a:pPr>
            <a:r>
              <a:rPr lang="en-US" sz="1200" b="1" kern="0" baseline="0" dirty="0">
                <a:latin typeface="Calibri" panose="020F0502020204030204" pitchFamily="34" charset="0"/>
                <a:cs typeface="Calibri" panose="020F0502020204030204" pitchFamily="34" charset="0"/>
              </a:rPr>
              <a:t>Requirements: </a:t>
            </a:r>
            <a:r>
              <a:rPr lang="en-US" sz="1200" b="0" kern="0" baseline="0" dirty="0">
                <a:latin typeface="Calibri" panose="020F0502020204030204" pitchFamily="34" charset="0"/>
                <a:cs typeface="Calibri" panose="020F0502020204030204" pitchFamily="34" charset="0"/>
              </a:rPr>
              <a:t>Board attendance for ALL board meetings and retreats (in person or virtually is up to you).  Submission of monthly board reports.</a:t>
            </a:r>
            <a:br>
              <a:rPr lang="en-US" sz="1200" b="0" kern="0" baseline="0" dirty="0">
                <a:latin typeface="Calibri" panose="020F0502020204030204" pitchFamily="34" charset="0"/>
                <a:cs typeface="Calibri" panose="020F0502020204030204" pitchFamily="34" charset="0"/>
              </a:rPr>
            </a:br>
            <a:endParaRPr lang="en-US" sz="1200" b="0" kern="0" baseline="0"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b="1" kern="0" dirty="0">
                <a:latin typeface="Calibri" panose="020F0502020204030204" pitchFamily="34" charset="0"/>
                <a:cs typeface="Calibri" panose="020F0502020204030204" pitchFamily="34" charset="0"/>
              </a:rPr>
              <a:t>Expectations:  </a:t>
            </a:r>
            <a:r>
              <a:rPr lang="en-US" b="0" kern="0" baseline="0" dirty="0">
                <a:latin typeface="Century Gothic" panose="020B0502020202020204" pitchFamily="34" charset="0"/>
                <a:cs typeface="Arial" panose="020B0604020202020204" pitchFamily="34" charset="0"/>
              </a:rPr>
              <a:t>Have expectation conversations with each department – what do you expect from them and what can they expect from you?</a:t>
            </a:r>
            <a:br>
              <a:rPr lang="en-US" b="0" kern="0" baseline="0" dirty="0">
                <a:latin typeface="Century Gothic" panose="020B0502020202020204" pitchFamily="34" charset="0"/>
                <a:cs typeface="Arial" panose="020B0604020202020204" pitchFamily="34" charset="0"/>
              </a:rPr>
            </a:br>
            <a:endParaRPr lang="en-US" b="0" kern="0" baseline="0" dirty="0">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b="1" kern="0" baseline="0" dirty="0">
                <a:latin typeface="Calibri" panose="020F0502020204030204" pitchFamily="34" charset="0"/>
                <a:cs typeface="Calibri" panose="020F0502020204030204" pitchFamily="34" charset="0"/>
              </a:rPr>
              <a:t>Accountability:  </a:t>
            </a:r>
            <a:r>
              <a:rPr lang="en-US" sz="1200" b="0" kern="0" baseline="0" dirty="0">
                <a:latin typeface="Calibri" panose="020F0502020204030204" pitchFamily="34" charset="0"/>
                <a:cs typeface="Calibri" panose="020F0502020204030204" pitchFamily="34" charset="0"/>
              </a:rPr>
              <a:t>What qualifies as an excused absence? How do board members prefer to receive feedback when they are not meeting expectations?  What derelictions of duty might necessitate removal? </a:t>
            </a:r>
            <a:r>
              <a:rPr lang="en-US" b="0" kern="0" baseline="0" dirty="0">
                <a:latin typeface="Century Gothic" panose="020B0502020202020204" pitchFamily="34" charset="0"/>
                <a:cs typeface="Arial" panose="020B0604020202020204" pitchFamily="34" charset="0"/>
              </a:rPr>
              <a:t>Have clear ground rules in place prior to needing to deal with a situation.</a:t>
            </a:r>
            <a:br>
              <a:rPr lang="en-US" b="0" kern="0" baseline="0" dirty="0">
                <a:latin typeface="Century Gothic" panose="020B0502020202020204" pitchFamily="34" charset="0"/>
                <a:cs typeface="Arial" panose="020B0604020202020204" pitchFamily="34" charset="0"/>
              </a:rPr>
            </a:br>
            <a:endParaRPr lang="en-US" sz="1200" b="0" kern="0" baseline="0" dirty="0">
              <a:latin typeface="Calibri" panose="020F0502020204030204" pitchFamily="34" charset="0"/>
              <a:cs typeface="Calibri" panose="020F0502020204030204" pitchFamily="34" charset="0"/>
            </a:endParaRPr>
          </a:p>
          <a:p>
            <a:pPr fontAlgn="base">
              <a:spcBef>
                <a:spcPct val="20000"/>
              </a:spcBef>
              <a:spcAft>
                <a:spcPct val="0"/>
              </a:spcAft>
            </a:pPr>
            <a:r>
              <a:rPr lang="en-US" sz="1200" b="1" kern="0" dirty="0">
                <a:latin typeface="Calibri" panose="020F0502020204030204" pitchFamily="34" charset="0"/>
                <a:cs typeface="Calibri" panose="020F0502020204030204" pitchFamily="34" charset="0"/>
              </a:rPr>
              <a:t>Role Descriptions:  </a:t>
            </a:r>
            <a:r>
              <a:rPr lang="en-US" sz="1200" b="0" kern="0" baseline="0" dirty="0">
                <a:latin typeface="Calibri" panose="020F0502020204030204" pitchFamily="34" charset="0"/>
                <a:cs typeface="Calibri" panose="020F0502020204030204" pitchFamily="34" charset="0"/>
              </a:rPr>
              <a:t>Do they have their job descriptions and understand their role and responsibilities?  Did they take their assigned trainings? Have they asked clarifying questions, when necessary?</a:t>
            </a:r>
            <a:br>
              <a:rPr lang="en-US" sz="1200" b="0" kern="0" baseline="0" dirty="0">
                <a:latin typeface="Calibri" panose="020F0502020204030204" pitchFamily="34" charset="0"/>
                <a:cs typeface="Calibri" panose="020F0502020204030204" pitchFamily="34" charset="0"/>
              </a:rPr>
            </a:br>
            <a:endParaRPr lang="en-US" sz="1200" b="0" kern="0" baseline="0" dirty="0">
              <a:latin typeface="Calibri" panose="020F0502020204030204" pitchFamily="34" charset="0"/>
              <a:cs typeface="Calibri" panose="020F0502020204030204" pitchFamily="34" charset="0"/>
            </a:endParaRPr>
          </a:p>
          <a:p>
            <a:pPr fontAlgn="base">
              <a:spcBef>
                <a:spcPct val="20000"/>
              </a:spcBef>
              <a:spcAft>
                <a:spcPct val="0"/>
              </a:spcAft>
            </a:pPr>
            <a:r>
              <a:rPr lang="en-US" sz="1200" b="1" kern="0" dirty="0">
                <a:latin typeface="Calibri" panose="020F0502020204030204" pitchFamily="34" charset="0"/>
                <a:cs typeface="Calibri" panose="020F0502020204030204" pitchFamily="34" charset="0"/>
              </a:rPr>
              <a:t>Role Readiness:  </a:t>
            </a:r>
            <a:r>
              <a:rPr lang="en-US" sz="1200" b="0" kern="0" baseline="0" dirty="0">
                <a:latin typeface="Calibri" panose="020F0502020204030204" pitchFamily="34" charset="0"/>
                <a:cs typeface="Calibri" panose="020F0502020204030204" pitchFamily="34" charset="0"/>
              </a:rPr>
              <a:t>Did they participate in transition meetings for their new role? Do they understanding how to ensure business continuity and how to implement new initiatives?</a:t>
            </a:r>
            <a:br>
              <a:rPr lang="en-US" sz="1200" b="0" kern="0" baseline="0" dirty="0">
                <a:latin typeface="Calibri" panose="020F0502020204030204" pitchFamily="34" charset="0"/>
                <a:cs typeface="Calibri" panose="020F0502020204030204" pitchFamily="34" charset="0"/>
              </a:rPr>
            </a:br>
            <a:endParaRPr lang="en-US" sz="1200" b="0" kern="0" baseline="0"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b="1" kern="0" baseline="0" dirty="0">
                <a:latin typeface="Calibri" panose="020F0502020204030204" pitchFamily="34" charset="0"/>
                <a:cs typeface="Calibri" panose="020F0502020204030204" pitchFamily="34" charset="0"/>
              </a:rPr>
              <a:t>Financial Acumen:  </a:t>
            </a:r>
            <a:r>
              <a:rPr lang="en-US" sz="1200" b="0" kern="0" baseline="0" dirty="0">
                <a:latin typeface="Calibri" panose="020F0502020204030204" pitchFamily="34" charset="0"/>
                <a:cs typeface="Calibri" panose="020F0502020204030204" pitchFamily="34" charset="0"/>
              </a:rPr>
              <a:t>Do they know how to read financial statements and manage the budget?  What training is needed to assist them in understanding the numbers?</a:t>
            </a:r>
            <a:br>
              <a:rPr lang="en-US" sz="1200" b="0" kern="0" baseline="0" dirty="0">
                <a:latin typeface="Calibri" panose="020F0502020204030204" pitchFamily="34" charset="0"/>
                <a:cs typeface="Calibri" panose="020F0502020204030204" pitchFamily="34" charset="0"/>
              </a:rPr>
            </a:br>
            <a:endParaRPr lang="en-US" sz="1200" b="0" kern="0" baseline="0" dirty="0">
              <a:latin typeface="Calibri" panose="020F0502020204030204" pitchFamily="34" charset="0"/>
              <a:cs typeface="Calibri" panose="020F0502020204030204" pitchFamily="34" charset="0"/>
            </a:endParaRPr>
          </a:p>
          <a:p>
            <a:pPr fontAlgn="base">
              <a:spcBef>
                <a:spcPct val="20000"/>
              </a:spcBef>
              <a:spcAft>
                <a:spcPct val="0"/>
              </a:spcAft>
            </a:pPr>
            <a:r>
              <a:rPr lang="en-US" sz="1200" b="1" kern="0" dirty="0">
                <a:latin typeface="Calibri" panose="020F0502020204030204" pitchFamily="34" charset="0"/>
                <a:cs typeface="Calibri" panose="020F0502020204030204" pitchFamily="34" charset="0"/>
              </a:rPr>
              <a:t>Governance Documents:  </a:t>
            </a:r>
            <a:r>
              <a:rPr lang="en-US" sz="1200" b="0" kern="0" baseline="0" dirty="0">
                <a:latin typeface="Calibri" panose="020F0502020204030204" pitchFamily="34" charset="0"/>
                <a:cs typeface="Calibri" panose="020F0502020204030204" pitchFamily="34" charset="0"/>
              </a:rPr>
              <a:t>Did they receive and read a copy of your bylaws and policy manual?   Did they sign their conflict of interest form?  Do they understand the significance of these documents?</a:t>
            </a:r>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4</a:t>
            </a:fld>
            <a:endParaRPr lang="en-US" dirty="0"/>
          </a:p>
        </p:txBody>
      </p:sp>
    </p:spTree>
    <p:extLst>
      <p:ext uri="{BB962C8B-B14F-4D97-AF65-F5344CB8AC3E}">
        <p14:creationId xmlns:p14="http://schemas.microsoft.com/office/powerpoint/2010/main" val="229872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Membership Satisfaction &amp; Growth, Admin &amp; Finance &amp; Educational Offerings are all scored and Communication &amp; Brand and Leadership &amp; Engagement are not scored/incentivized.</a:t>
            </a:r>
          </a:p>
          <a:p>
            <a:endParaRPr lang="en-US" b="0" dirty="0"/>
          </a:p>
          <a:p>
            <a:r>
              <a:rPr lang="en-US" b="0" dirty="0"/>
              <a:t>Annual Performance Standards are part of your partnership with MPI.</a:t>
            </a:r>
          </a:p>
          <a:p>
            <a:endParaRPr lang="en-US" b="0" baseline="0" dirty="0"/>
          </a:p>
          <a:p>
            <a:r>
              <a:rPr lang="en-US" b="0" baseline="0" dirty="0"/>
              <a:t>There are three that are scored KPIs and impact how the chapter is incentivized</a:t>
            </a:r>
          </a:p>
          <a:p>
            <a:pPr defTabSz="942289">
              <a:defRPr/>
            </a:pPr>
            <a:r>
              <a:rPr lang="en-US" b="0" dirty="0"/>
              <a:t>Membership Satisfaction &amp; Engagement of Services - Membership Satisfaction, Retention,</a:t>
            </a:r>
            <a:r>
              <a:rPr lang="en-US" b="0" baseline="0" dirty="0"/>
              <a:t> </a:t>
            </a:r>
            <a:r>
              <a:rPr lang="en-US" b="0" dirty="0"/>
              <a:t>Net Member Growth y/y and Non-Member Conversion Rate</a:t>
            </a:r>
          </a:p>
          <a:p>
            <a:r>
              <a:rPr lang="en-US" b="0" dirty="0"/>
              <a:t>Administrative &amp; Financial – Net Profit, reserves, governance</a:t>
            </a:r>
            <a:r>
              <a:rPr lang="en-US" b="0" baseline="0" dirty="0"/>
              <a:t> and compliance</a:t>
            </a:r>
            <a:endParaRPr lang="en-US" b="0" dirty="0"/>
          </a:p>
          <a:p>
            <a:r>
              <a:rPr lang="en-US" b="0" dirty="0"/>
              <a:t>Education – 4 education offerings</a:t>
            </a:r>
            <a:r>
              <a:rPr lang="en-US" b="0" baseline="0" dirty="0"/>
              <a:t> and content satisfaction</a:t>
            </a:r>
          </a:p>
          <a:p>
            <a:endParaRPr lang="en-US" b="0" baseline="0" dirty="0"/>
          </a:p>
          <a:p>
            <a:r>
              <a:rPr lang="en-US" b="0" baseline="0" dirty="0"/>
              <a:t>Then there are two more that we collectively monitor, yet aren’t officially scored or </a:t>
            </a:r>
            <a:r>
              <a:rPr lang="en-US" b="0" baseline="0" dirty="0" err="1"/>
              <a:t>inventized</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Leadership – Succession, Volunteer Ratio and attending global</a:t>
            </a:r>
            <a:r>
              <a:rPr lang="en-US" b="0" baseline="0" dirty="0"/>
              <a:t> trainings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Communications – Brand standards and web/SM outlets</a:t>
            </a:r>
          </a:p>
          <a:p>
            <a:endParaRPr lang="en-US" b="0" baseline="0" dirty="0"/>
          </a:p>
          <a:p>
            <a:r>
              <a:rPr lang="en-US" b="0" baseline="0" dirty="0"/>
              <a:t>In your role, you are responsible for ensuring that the board understands 1) what these standards are, 2) what it takes to be considered “sustaining” for these standards, and 3) how to manage the business to target these key areas.  Your Chapter Operations Manager will be reviewing with you where your chapter currently sits as a yearend assessment, typically in September for the previous fiscal year and then again in February for the current fiscal year as a mid-point assessment.    It is key that you meet with each of your various board departments to review their areas, the needs associated, and any concerns for performing against these targets.</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5</a:t>
            </a:fld>
            <a:endParaRPr lang="en-US" dirty="0"/>
          </a:p>
        </p:txBody>
      </p:sp>
    </p:spTree>
    <p:extLst>
      <p:ext uri="{BB962C8B-B14F-4D97-AF65-F5344CB8AC3E}">
        <p14:creationId xmlns:p14="http://schemas.microsoft.com/office/powerpoint/2010/main" val="229951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that was high level, here is the nitty gritty!</a:t>
            </a:r>
          </a:p>
          <a:p>
            <a:endParaRPr lang="en-US"/>
          </a:p>
          <a:p>
            <a:r>
              <a:rPr lang="en-US"/>
              <a:t>It’s important to reinforce that these changes are intended to simplify the leadership experience by reducing required minimums.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These minimums will help our Chapter network grow and remain sustainable and that much of the adjustments are done to create minimums for those Chapters </a:t>
            </a:r>
          </a:p>
          <a:p>
            <a:endParaRPr lang="en-US"/>
          </a:p>
          <a:p>
            <a:r>
              <a:rPr lang="en-US"/>
              <a:t>For the majority of our Chapters, these minimums are already being exceeded and that is absolutely fine.</a:t>
            </a:r>
          </a:p>
          <a:p>
            <a:endParaRPr lang="en-US"/>
          </a:p>
          <a:p>
            <a:r>
              <a:rPr lang="en-US"/>
              <a:t>On the left, you see the existing Chapter Requirements; on the right are the NEW Chapter requirements, which will be effective starting July 1</a:t>
            </a:r>
          </a:p>
          <a:p>
            <a:endParaRPr lang="en-US"/>
          </a:p>
          <a:p>
            <a:r>
              <a:rPr lang="en-US"/>
              <a:t>Some areas that I want to highlight:</a:t>
            </a:r>
          </a:p>
          <a:p>
            <a:pPr marL="171450" indent="-171450">
              <a:buFont typeface="Arial" panose="020B0604020202020204" pitchFamily="34" charset="0"/>
              <a:buChar char="•"/>
            </a:pPr>
            <a:r>
              <a:rPr lang="en-US"/>
              <a:t>First, our chapter minimums are going to drop from 50 to 40 and assume our start-up model and clubs will go from 30 to 20, converting to an informal model</a:t>
            </a:r>
          </a:p>
          <a:p>
            <a:pPr marL="171450" indent="-171450">
              <a:buFont typeface="Arial" panose="020B0604020202020204" pitchFamily="34" charset="0"/>
              <a:buChar char="•"/>
            </a:pPr>
            <a:r>
              <a:rPr lang="en-US"/>
              <a:t>Next, our required minimum board of directors will be reduced from seven to five, with the Office of the Presidency, VP Finance and VP Membership serving as required officers, while VP Marketing and VP Education can be absorbed by the required officer volunteers</a:t>
            </a:r>
          </a:p>
          <a:p>
            <a:pPr marL="171450" indent="-171450">
              <a:buFont typeface="Arial" panose="020B0604020202020204" pitchFamily="34" charset="0"/>
              <a:buChar char="•"/>
            </a:pPr>
            <a:r>
              <a:rPr lang="en-US"/>
              <a:t>Minimum required Board meetings will be reduced to four from its current model of having six</a:t>
            </a:r>
          </a:p>
          <a:p>
            <a:pPr marL="171450" indent="-171450">
              <a:buFont typeface="Arial" panose="020B0604020202020204" pitchFamily="34" charset="0"/>
              <a:buChar char="•"/>
            </a:pPr>
            <a:r>
              <a:rPr lang="en-US"/>
              <a:t>Annual education events, which was reduced from six to four during the pandemic, will remain at four ongoing – note that these are education events and again are just the required minimum</a:t>
            </a:r>
          </a:p>
          <a:p>
            <a:pPr marL="171450" indent="-171450">
              <a:buFont typeface="Arial" panose="020B0604020202020204" pitchFamily="34" charset="0"/>
              <a:buChar char="•"/>
            </a:pPr>
            <a:r>
              <a:rPr lang="en-US"/>
              <a:t>Both Performance Reviews and Retreats will each drop from required two per year to just one, with a midyear retreat becoming optional.</a:t>
            </a:r>
          </a:p>
          <a:p>
            <a:pPr marL="171450" indent="-171450">
              <a:buFont typeface="Arial" panose="020B0604020202020204" pitchFamily="34" charset="0"/>
              <a:buChar char="•"/>
            </a:pPr>
            <a:r>
              <a:rPr lang="en-US"/>
              <a:t>Annual financial audit reviews will become optional now, where they are currently required</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I want to reinforce again that these adjustments are setting minimum requirements for Chapter governance. This is very important to understand.</a:t>
            </a:r>
          </a:p>
          <a:p>
            <a:endParaRPr lang="en-US"/>
          </a:p>
          <a:p>
            <a:r>
              <a:rPr lang="en-US"/>
              <a:t>I’ll review these again in more depth during our Presidents Office breakout.</a:t>
            </a:r>
          </a:p>
        </p:txBody>
      </p:sp>
      <p:sp>
        <p:nvSpPr>
          <p:cNvPr id="4" name="Slide Number Placeholder 3"/>
          <p:cNvSpPr>
            <a:spLocks noGrp="1"/>
          </p:cNvSpPr>
          <p:nvPr>
            <p:ph type="sldNum" sz="quarter" idx="5"/>
          </p:nvPr>
        </p:nvSpPr>
        <p:spPr/>
        <p:txBody>
          <a:bodyPr/>
          <a:lstStyle/>
          <a:p>
            <a:pPr>
              <a:defRPr/>
            </a:pPr>
            <a:fld id="{F489B729-F49D-454E-B8D5-0520CA36B57D}" type="slidenum">
              <a:rPr lang="en-US" altLang="en-US" smtClean="0"/>
              <a:pPr>
                <a:defRPr/>
              </a:pPr>
              <a:t>6</a:t>
            </a:fld>
            <a:endParaRPr lang="en-US" altLang="en-US"/>
          </a:p>
        </p:txBody>
      </p:sp>
    </p:spTree>
    <p:extLst>
      <p:ext uri="{BB962C8B-B14F-4D97-AF65-F5344CB8AC3E}">
        <p14:creationId xmlns:p14="http://schemas.microsoft.com/office/powerpoint/2010/main" val="227200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chapter works with an administrator or association management company, you want to ensure you have some practices in place to support the overall management of these</a:t>
            </a:r>
            <a:r>
              <a:rPr lang="en-US" baseline="0" dirty="0"/>
              <a:t> roles and services.</a:t>
            </a:r>
          </a:p>
          <a:p>
            <a:endParaRPr lang="en-US" baseline="0" dirty="0"/>
          </a:p>
          <a:p>
            <a:r>
              <a:rPr lang="en-US" baseline="0" dirty="0"/>
              <a:t> - </a:t>
            </a:r>
            <a:r>
              <a:rPr lang="en-US" b="1" baseline="0" dirty="0"/>
              <a:t>Sourcing and Contracting: </a:t>
            </a:r>
            <a:r>
              <a:rPr lang="en-US" baseline="0" dirty="0"/>
              <a:t>Administrative support is sourced and contracted at the chapter level, so the chapter is responsible for the administrator’s contract. Typically, this administrator is managed and reviewed by the Office of the President. Does your chapter have a policy that states who reviews the contract, signs contracts, determines price increases, etc.?  The board has the authority unless otherwise stated. </a:t>
            </a:r>
            <a:br>
              <a:rPr lang="en-US" baseline="0" dirty="0"/>
            </a:br>
            <a:endParaRPr lang="en-US" baseline="0" dirty="0"/>
          </a:p>
          <a:p>
            <a:r>
              <a:rPr lang="en-US" baseline="0" dirty="0"/>
              <a:t> - </a:t>
            </a:r>
            <a:r>
              <a:rPr lang="en-US" b="1" baseline="0" dirty="0"/>
              <a:t>Scope of Services: </a:t>
            </a:r>
            <a:r>
              <a:rPr lang="en-US" baseline="0" dirty="0"/>
              <a:t>All chapters vary in their defined scope of services; it is up to the board as to what responsibilities to assign to the administrator.  Common responsibilities include bookkeeping, marketing communications, event registration, etc.  However, this is completely up to you to determine.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1" baseline="0" dirty="0"/>
              <a:t>Clear Division of Labor: </a:t>
            </a:r>
            <a:r>
              <a:rPr lang="en-US" baseline="0" dirty="0"/>
              <a:t>Each board member should be given a copy of the scope of services and understand what is their responsibility versus the administrator’s.  Often, there is a lot of crossover and confusion and this is where you risk the ball being dropped because each are not clear on who is responsible for what. It is wise to review your scope of services annually to see if any updates or changes need to be made.  Partnership with your administrator is key, they can help you understand in what areas changes may be helpful based on the experience they have from year over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 - </a:t>
            </a:r>
            <a:r>
              <a:rPr lang="en-US" b="1" baseline="0" dirty="0"/>
              <a:t>Compensation: </a:t>
            </a:r>
            <a:r>
              <a:rPr lang="en-US" baseline="0" dirty="0"/>
              <a:t>The fees associated with the contracts are also determined at the chapter level and are defined by the scope of service. Fees can vary from region to region and/or based on how extensive the scope of services is. Comparing prices from West Coast to Mid West, for example, might not be comparable due to cost of living differences.</a:t>
            </a:r>
          </a:p>
          <a:p>
            <a:endParaRPr lang="en-US" baseline="0" dirty="0"/>
          </a:p>
          <a:p>
            <a:r>
              <a:rPr lang="en-US" baseline="0" dirty="0"/>
              <a:t> - </a:t>
            </a:r>
            <a:r>
              <a:rPr lang="en-US" b="1" baseline="0" dirty="0"/>
              <a:t>Annual Performance Review: </a:t>
            </a:r>
            <a:r>
              <a:rPr lang="en-US" baseline="0" dirty="0"/>
              <a:t>All chapters should provide an annual review of services for the administrator.  This should be a conversation - they review their partnership with you and you with them.  It’s important to remember these are vendors you have contracted for specific services, not full-time employees.  You should be reviewing performance of the scope of services, not the person. Often, we hear that a review was not performed because the board is such good friends with the administrator.  While it can be awkward to review someone perceived as a loyal friend, remember that it is your fiduciary responsibility.   If you keep the conversation centered on the work and not the person, those conversations should be easier.  The Performance Review should be shared with the board and agreed upon in advance of delivery.</a:t>
            </a:r>
          </a:p>
          <a:p>
            <a:endParaRPr lang="en-US" baseline="0" dirty="0"/>
          </a:p>
          <a:p>
            <a:r>
              <a:rPr lang="en-US" baseline="0" dirty="0"/>
              <a:t>- </a:t>
            </a:r>
            <a:r>
              <a:rPr lang="en-US" b="1" baseline="0" dirty="0"/>
              <a:t>Valuable Partner: </a:t>
            </a:r>
            <a:r>
              <a:rPr lang="en-US" baseline="0" dirty="0"/>
              <a:t>If you are not partnering with your administrator to support your overall efforts, you missing out on a great resource!  They can be a valuable guide in helping you achieve your goals, membership growth, operational excellence, and succession planning.  Depend on them specifically to help you stay on track with governance, MPI global requirements, and timelines.</a:t>
            </a:r>
            <a:endParaRPr lang="en-US" dirty="0"/>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7</a:t>
            </a:fld>
            <a:endParaRPr lang="en-US" dirty="0"/>
          </a:p>
        </p:txBody>
      </p:sp>
    </p:spTree>
    <p:extLst>
      <p:ext uri="{BB962C8B-B14F-4D97-AF65-F5344CB8AC3E}">
        <p14:creationId xmlns:p14="http://schemas.microsoft.com/office/powerpoint/2010/main" val="2708219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Language from CAP Policy Manual (for reference – as of 3-27-22):</a:t>
            </a:r>
          </a:p>
          <a:p>
            <a:r>
              <a:rPr lang="en-US" sz="1200" b="1" kern="1200" dirty="0">
                <a:solidFill>
                  <a:schemeClr val="tx1"/>
                </a:solidFill>
                <a:effectLst/>
                <a:latin typeface="+mn-lt"/>
                <a:ea typeface="+mn-ea"/>
                <a:cs typeface="+mn-cs"/>
              </a:rPr>
              <a:t>To: </a:t>
            </a:r>
            <a:r>
              <a:rPr lang="en-US" sz="1200" kern="1200" dirty="0">
                <a:solidFill>
                  <a:schemeClr val="tx1"/>
                </a:solidFill>
                <a:effectLst/>
                <a:latin typeface="+mn-lt"/>
                <a:ea typeface="+mn-ea"/>
                <a:cs typeface="+mn-cs"/>
              </a:rPr>
              <a:t>MPI Chapters</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From: </a:t>
            </a:r>
            <a:r>
              <a:rPr lang="en-US" sz="1200" kern="1200" dirty="0">
                <a:solidFill>
                  <a:schemeClr val="tx1"/>
                </a:solidFill>
                <a:effectLst/>
                <a:latin typeface="+mn-lt"/>
                <a:ea typeface="+mn-ea"/>
                <a:cs typeface="+mn-cs"/>
              </a:rPr>
              <a:t>MPI Global</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Re: </a:t>
            </a:r>
            <a:r>
              <a:rPr lang="en-US" sz="1200" kern="1200" dirty="0">
                <a:solidFill>
                  <a:schemeClr val="tx1"/>
                </a:solidFill>
                <a:effectLst/>
                <a:latin typeface="+mn-lt"/>
                <a:ea typeface="+mn-ea"/>
                <a:cs typeface="+mn-cs"/>
              </a:rPr>
              <a:t>Chapter Policy Addendum – CAP Program </a:t>
            </a:r>
            <a:r>
              <a:rPr lang="en-US" sz="1200" b="1" kern="1200" dirty="0">
                <a:solidFill>
                  <a:schemeClr val="tx1"/>
                </a:solidFill>
                <a:effectLst/>
                <a:latin typeface="+mn-lt"/>
                <a:ea typeface="+mn-ea"/>
                <a:cs typeface="+mn-cs"/>
              </a:rPr>
              <a:t>Date: </a:t>
            </a:r>
            <a:r>
              <a:rPr lang="en-US" sz="1200" kern="1200" dirty="0">
                <a:solidFill>
                  <a:schemeClr val="tx1"/>
                </a:solidFill>
                <a:effectLst/>
                <a:latin typeface="+mn-lt"/>
                <a:ea typeface="+mn-ea"/>
                <a:cs typeface="+mn-cs"/>
              </a:rPr>
              <a:t>September 13, 2018 </a:t>
            </a:r>
            <a:endParaRPr lang="en-US" dirty="0"/>
          </a:p>
          <a:p>
            <a:r>
              <a:rPr lang="en-US" sz="1200" kern="1200" dirty="0">
                <a:solidFill>
                  <a:schemeClr val="tx1"/>
                </a:solidFill>
                <a:effectLst/>
                <a:latin typeface="+mn-lt"/>
                <a:ea typeface="+mn-ea"/>
                <a:cs typeface="+mn-cs"/>
              </a:rPr>
              <a:t>As part of MPI’s ongoing initiative to support our chapters the Chapter Administrator Program (CAP) was developed. This program offers our chapters the resources to support your paid Administrators in providing quality services that adhere to MPI’s best practices which are aligned with the Association Management Company Industry and non-profit management standards. This program will be launched to all chapters on September 13, 2018 and will require the following policies and procedures to be added to your policy manual effective immediately. Note the policies in this addendum will replace the current required policies provided May 2015. </a:t>
            </a:r>
            <a:endParaRPr lang="en-US" dirty="0"/>
          </a:p>
          <a:p>
            <a:r>
              <a:rPr lang="en-US" sz="1200" b="1" kern="1200" dirty="0">
                <a:solidFill>
                  <a:schemeClr val="tx1"/>
                </a:solidFill>
                <a:effectLst/>
                <a:latin typeface="+mn-lt"/>
                <a:ea typeface="+mn-ea"/>
                <a:cs typeface="+mn-cs"/>
              </a:rPr>
              <a:t>Policies – To be added under Section 7. Paid Staff Administrators </a:t>
            </a:r>
            <a:endParaRPr lang="en-US" dirty="0"/>
          </a:p>
          <a:p>
            <a:r>
              <a:rPr lang="en-US" sz="1200" kern="1200" dirty="0">
                <a:solidFill>
                  <a:schemeClr val="tx1"/>
                </a:solidFill>
                <a:effectLst/>
                <a:latin typeface="+mn-lt"/>
                <a:ea typeface="+mn-ea"/>
                <a:cs typeface="+mn-cs"/>
              </a:rPr>
              <a:t>Contracts for any chapter administrator or paid staff services will require the following language included in contracts and/or scope of services by January 30, 2019. This includes all existing/future contracts. </a:t>
            </a:r>
          </a:p>
          <a:p>
            <a:pPr lvl="1"/>
            <a:r>
              <a:rPr lang="en-US" sz="1200" kern="1200" dirty="0">
                <a:solidFill>
                  <a:schemeClr val="tx1"/>
                </a:solidFill>
                <a:effectLst/>
                <a:latin typeface="+mn-lt"/>
                <a:ea typeface="+mn-ea"/>
                <a:cs typeface="+mn-cs"/>
              </a:rPr>
              <a:t>Chapter Administrators and their support staff will represent the chapter and MPI Global in a professional manner adhering to the Principles of Professionalism Guidelines provided by MPI Global. </a:t>
            </a:r>
          </a:p>
          <a:p>
            <a:pPr lvl="1"/>
            <a:r>
              <a:rPr lang="en-US" sz="1200" kern="1200" dirty="0">
                <a:solidFill>
                  <a:schemeClr val="tx1"/>
                </a:solidFill>
                <a:effectLst/>
                <a:latin typeface="+mn-lt"/>
                <a:ea typeface="+mn-ea"/>
                <a:cs typeface="+mn-cs"/>
              </a:rPr>
              <a:t>Chapter Administrators and their support staff will follow all MPI Global and Chapter Bylaws, Policy &amp; Procedures, Financial budgeting requirements and any other defined requirements set forth by Chapter or MPI Global. </a:t>
            </a:r>
          </a:p>
          <a:p>
            <a:pPr lvl="1"/>
            <a:r>
              <a:rPr lang="en-US" sz="1200" kern="1200" dirty="0">
                <a:solidFill>
                  <a:schemeClr val="tx1"/>
                </a:solidFill>
                <a:effectLst/>
                <a:latin typeface="+mn-lt"/>
                <a:ea typeface="+mn-ea"/>
                <a:cs typeface="+mn-cs"/>
              </a:rPr>
              <a:t>Chapter Administrators are required to adhere to all CAP (Chapter Administrator Program) guidelines and policies. See Program guidelines for specific requirements. </a:t>
            </a:r>
          </a:p>
          <a:p>
            <a:pPr lvl="1"/>
            <a:r>
              <a:rPr lang="en-US" sz="1200" kern="1200" dirty="0">
                <a:solidFill>
                  <a:schemeClr val="tx1"/>
                </a:solidFill>
                <a:effectLst/>
                <a:latin typeface="+mn-lt"/>
                <a:ea typeface="+mn-ea"/>
                <a:cs typeface="+mn-cs"/>
              </a:rPr>
              <a:t>Chapter Administrators or paid support staff must be licensed and insured with a minimum of $1 million dollars in general liability insurance and provide proof of said policy to Chapter and MPI Global annually by July 1st. </a:t>
            </a:r>
          </a:p>
          <a:p>
            <a:pPr lvl="1"/>
            <a:r>
              <a:rPr lang="en-US" sz="1200" kern="1200" dirty="0">
                <a:solidFill>
                  <a:schemeClr val="tx1"/>
                </a:solidFill>
                <a:effectLst/>
                <a:latin typeface="+mn-lt"/>
                <a:ea typeface="+mn-ea"/>
                <a:cs typeface="+mn-cs"/>
              </a:rPr>
              <a:t>Non-compliance with these requirements will require termination of contract. </a:t>
            </a:r>
          </a:p>
          <a:p>
            <a:r>
              <a:rPr lang="en-US" sz="1200" kern="1200" dirty="0">
                <a:solidFill>
                  <a:schemeClr val="tx1"/>
                </a:solidFill>
                <a:effectLst/>
                <a:latin typeface="+mn-lt"/>
                <a:ea typeface="+mn-ea"/>
                <a:cs typeface="+mn-cs"/>
              </a:rPr>
              <a:t>Chapters must complete an annual review of services provided by paid administrators. Reviews should begin at least 90 days prior to the end of the contract. The outcomes of the review as well as any updated contracts for service should be submitted to Global by July 1</a:t>
            </a:r>
            <a:r>
              <a:rPr lang="en-US" sz="700" kern="1200" dirty="0">
                <a:solidFill>
                  <a:schemeClr val="tx1"/>
                </a:solidFill>
                <a:effectLst/>
                <a:latin typeface="+mn-lt"/>
                <a:ea typeface="+mn-ea"/>
                <a:cs typeface="+mn-cs"/>
              </a:rPr>
              <a:t>st </a:t>
            </a:r>
            <a:r>
              <a:rPr lang="en-US" sz="1200" kern="1200" dirty="0">
                <a:solidFill>
                  <a:schemeClr val="tx1"/>
                </a:solidFill>
                <a:effectLst/>
                <a:latin typeface="+mn-lt"/>
                <a:ea typeface="+mn-ea"/>
                <a:cs typeface="+mn-cs"/>
              </a:rPr>
              <a:t>annually. </a:t>
            </a:r>
          </a:p>
          <a:p>
            <a:r>
              <a:rPr lang="en-US" sz="1200" kern="1200" dirty="0">
                <a:solidFill>
                  <a:schemeClr val="tx1"/>
                </a:solidFill>
                <a:effectLst/>
                <a:latin typeface="+mn-lt"/>
                <a:ea typeface="+mn-ea"/>
                <a:cs typeface="+mn-cs"/>
              </a:rPr>
              <a:t>All administrative services must be contracted as a vendor for services; not an employee of the chapter. </a:t>
            </a:r>
          </a:p>
          <a:p>
            <a:r>
              <a:rPr lang="en-US" sz="1200" kern="1200" dirty="0">
                <a:solidFill>
                  <a:schemeClr val="tx1"/>
                </a:solidFill>
                <a:effectLst/>
                <a:latin typeface="+mn-lt"/>
                <a:ea typeface="+mn-ea"/>
                <a:cs typeface="+mn-cs"/>
              </a:rPr>
              <a:t>Chapter Administrators or paid staff cannot be family or an immediate relative of board members. Family or immediate relative is defined as, Spouse, children, parents, siblings or grandchildren. </a:t>
            </a:r>
          </a:p>
          <a:p>
            <a:r>
              <a:rPr lang="en-US" sz="1200" kern="1200" dirty="0">
                <a:solidFill>
                  <a:schemeClr val="tx1"/>
                </a:solidFill>
                <a:effectLst/>
                <a:latin typeface="+mn-lt"/>
                <a:ea typeface="+mn-ea"/>
                <a:cs typeface="+mn-cs"/>
              </a:rPr>
              <a:t>Chapter Administrators will work to hold chapter boards accountable to all defined MPI performance standards, policies and Principles of Professionalism. Chapter Board of Directors will support Administrators in this process. </a:t>
            </a:r>
          </a:p>
          <a:p>
            <a:r>
              <a:rPr lang="en-US" sz="1200" kern="1200" dirty="0">
                <a:solidFill>
                  <a:schemeClr val="tx1"/>
                </a:solidFill>
                <a:effectLst/>
                <a:latin typeface="+mn-lt"/>
                <a:ea typeface="+mn-ea"/>
                <a:cs typeface="+mn-cs"/>
              </a:rPr>
              <a:t>In the event chapter does not engage in paid staff services chapter board members are required to adhere to all CAP guidelines and take all required trainings. Refer to CAP program guidelines for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CAP Training:</a:t>
            </a:r>
          </a:p>
          <a:p>
            <a:pPr marL="800100" lvl="1" indent="-342900">
              <a:buFont typeface="Arial" panose="020B0604020202020204" pitchFamily="34" charset="0"/>
              <a:buChar char="•"/>
            </a:pPr>
            <a:r>
              <a:rPr lang="en-US" sz="2400" dirty="0">
                <a:solidFill>
                  <a:schemeClr val="bg1"/>
                </a:solidFill>
              </a:rPr>
              <a:t>Reviewed &amp; renewed every two years</a:t>
            </a:r>
          </a:p>
          <a:p>
            <a:pPr marL="800100" lvl="1" indent="-342900">
              <a:buFont typeface="Arial" panose="020B0604020202020204" pitchFamily="34" charset="0"/>
              <a:buChar char="•"/>
            </a:pPr>
            <a:r>
              <a:rPr lang="en-US" sz="2400" dirty="0">
                <a:solidFill>
                  <a:schemeClr val="bg1"/>
                </a:solidFill>
              </a:rPr>
              <a:t>Training compliance required (passing score of 80)</a:t>
            </a:r>
          </a:p>
          <a:p>
            <a:pPr marL="800100" lvl="1" indent="-342900">
              <a:buFont typeface="Arial" panose="020B0604020202020204" pitchFamily="34" charset="0"/>
              <a:buChar char="•"/>
            </a:pPr>
            <a:r>
              <a:rPr lang="en-US" sz="2400" dirty="0">
                <a:solidFill>
                  <a:schemeClr val="bg1"/>
                </a:solidFill>
              </a:rPr>
              <a:t>Provide proof of compliance annually by Oct. 1</a:t>
            </a:r>
            <a:r>
              <a:rPr lang="en-US" sz="2400" baseline="30000" dirty="0">
                <a:solidFill>
                  <a:schemeClr val="bg1"/>
                </a:solidFill>
              </a:rPr>
              <a:t>st </a:t>
            </a:r>
            <a:endParaRPr lang="en-US" sz="2400" dirty="0">
              <a:solidFill>
                <a:schemeClr val="bg1"/>
              </a:solidFill>
            </a:endParaRPr>
          </a:p>
          <a:p>
            <a:pPr marL="800100" lvl="1" indent="-342900">
              <a:buFont typeface="Arial" panose="020B0604020202020204" pitchFamily="34" charset="0"/>
              <a:buChar char="•"/>
            </a:pPr>
            <a:r>
              <a:rPr lang="en-US" sz="2400" dirty="0">
                <a:solidFill>
                  <a:schemeClr val="bg1"/>
                </a:solidFill>
              </a:rPr>
              <a:t>Training recertification due every two years </a:t>
            </a:r>
          </a:p>
          <a:p>
            <a:pPr marL="800100" lvl="1" indent="-342900">
              <a:buFont typeface="Arial" panose="020B0604020202020204" pitchFamily="34" charset="0"/>
              <a:buChar char="•"/>
            </a:pPr>
            <a:r>
              <a:rPr lang="en-US" sz="2400" dirty="0">
                <a:solidFill>
                  <a:schemeClr val="bg1"/>
                </a:solidFill>
              </a:rPr>
              <a:t>Training/testing window from July 1-Sept.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8</a:t>
            </a:fld>
            <a:endParaRPr lang="en-US" dirty="0"/>
          </a:p>
        </p:txBody>
      </p:sp>
    </p:spTree>
    <p:extLst>
      <p:ext uri="{BB962C8B-B14F-4D97-AF65-F5344CB8AC3E}">
        <p14:creationId xmlns:p14="http://schemas.microsoft.com/office/powerpoint/2010/main" val="269019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Your Chapter Operations Manager (COM) is here to support you in your work.  They are a guide to ensure you stay on track and hit all your key targets.  They are also a resource for support in the leadership areas you will face. Keep them in the loop, have regular calls with them, and include them in the planning process - they are a valuable asset for success!</a:t>
            </a:r>
          </a:p>
          <a:p>
            <a:pPr lvl="0"/>
            <a:endParaRPr lang="en-US" dirty="0"/>
          </a:p>
          <a:p>
            <a:pPr lvl="0"/>
            <a:r>
              <a:rPr lang="en-US" dirty="0"/>
              <a:t>COMs can offer guidance on things such as:</a:t>
            </a:r>
          </a:p>
          <a:p>
            <a:pPr lvl="0"/>
            <a:r>
              <a:rPr lang="en-US" dirty="0"/>
              <a:t>Volunteer Management</a:t>
            </a:r>
          </a:p>
          <a:p>
            <a:pPr lvl="0"/>
            <a:r>
              <a:rPr lang="en-US" dirty="0"/>
              <a:t>Execution of Business Plan &amp; Budget</a:t>
            </a:r>
          </a:p>
          <a:p>
            <a:pPr lvl="0"/>
            <a:r>
              <a:rPr lang="en-US" dirty="0"/>
              <a:t>Healthy Financial Performance</a:t>
            </a:r>
          </a:p>
          <a:p>
            <a:pPr lvl="0"/>
            <a:r>
              <a:rPr lang="en-US" dirty="0"/>
              <a:t>Achieving Performance Standards</a:t>
            </a:r>
          </a:p>
          <a:p>
            <a:pPr lvl="0"/>
            <a:r>
              <a:rPr lang="en-US" dirty="0"/>
              <a:t>Brand Integrity</a:t>
            </a:r>
          </a:p>
          <a:p>
            <a:pPr lvl="0"/>
            <a:r>
              <a:rPr lang="en-US" dirty="0"/>
              <a:t>Identifying Talent/Succession Planning</a:t>
            </a:r>
          </a:p>
          <a:p>
            <a:pPr lvl="0"/>
            <a:r>
              <a:rPr lang="en-US" dirty="0"/>
              <a:t>Global Best Practices</a:t>
            </a:r>
          </a:p>
          <a:p>
            <a:pPr lvl="0"/>
            <a:r>
              <a:rPr lang="en-US" dirty="0"/>
              <a:t>Periodic Chapter Review with the Office of the President</a:t>
            </a:r>
          </a:p>
          <a:p>
            <a:pPr lvl="0"/>
            <a:r>
              <a:rPr lang="en-US" dirty="0"/>
              <a:t>Link to Other Chapters</a:t>
            </a:r>
          </a:p>
          <a:p>
            <a:pPr lvl="0"/>
            <a:r>
              <a:rPr lang="en-US" dirty="0"/>
              <a:t>Focus on Sustainable Solutions</a:t>
            </a:r>
          </a:p>
          <a:p>
            <a:pPr lvl="0"/>
            <a:r>
              <a:rPr lang="en-US" dirty="0"/>
              <a:t>Chapter Recognition Programs &amp; Awards</a:t>
            </a:r>
          </a:p>
        </p:txBody>
      </p:sp>
      <p:sp>
        <p:nvSpPr>
          <p:cNvPr id="4" name="Slide Number Placeholder 3"/>
          <p:cNvSpPr>
            <a:spLocks noGrp="1"/>
          </p:cNvSpPr>
          <p:nvPr>
            <p:ph type="sldNum" sz="quarter" idx="5"/>
          </p:nvPr>
        </p:nvSpPr>
        <p:spPr/>
        <p:txBody>
          <a:bodyPr/>
          <a:lstStyle/>
          <a:p>
            <a:fld id="{7298A852-5559-4B99-8541-809F27F14377}" type="slidenum">
              <a:rPr lang="en-US" smtClean="0"/>
              <a:t>9</a:t>
            </a:fld>
            <a:endParaRPr lang="en-US" dirty="0"/>
          </a:p>
        </p:txBody>
      </p:sp>
    </p:spTree>
    <p:extLst>
      <p:ext uri="{BB962C8B-B14F-4D97-AF65-F5344CB8AC3E}">
        <p14:creationId xmlns:p14="http://schemas.microsoft.com/office/powerpoint/2010/main" val="284450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a:prstGeom prst="rect">
            <a:avLst/>
          </a:prstGeom>
        </p:spPr>
        <p:txBody>
          <a:bodyPr/>
          <a:lstStyle>
            <a:lvl1pPr algn="ct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388" indent="0" algn="ctr">
              <a:buNone/>
              <a:defRPr>
                <a:solidFill>
                  <a:schemeClr val="tx1">
                    <a:tint val="75000"/>
                  </a:schemeClr>
                </a:solidFill>
              </a:defRPr>
            </a:lvl2pPr>
            <a:lvl3pPr marL="1632775" indent="0" algn="ctr">
              <a:buNone/>
              <a:defRPr>
                <a:solidFill>
                  <a:schemeClr val="tx1">
                    <a:tint val="75000"/>
                  </a:schemeClr>
                </a:solidFill>
              </a:defRPr>
            </a:lvl3pPr>
            <a:lvl4pPr marL="2449164" indent="0" algn="ctr">
              <a:buNone/>
              <a:defRPr>
                <a:solidFill>
                  <a:schemeClr val="tx1">
                    <a:tint val="75000"/>
                  </a:schemeClr>
                </a:solidFill>
              </a:defRPr>
            </a:lvl4pPr>
            <a:lvl5pPr marL="3265551" indent="0" algn="ctr">
              <a:buNone/>
              <a:defRPr>
                <a:solidFill>
                  <a:schemeClr val="tx1">
                    <a:tint val="75000"/>
                  </a:schemeClr>
                </a:solidFill>
              </a:defRPr>
            </a:lvl5pPr>
            <a:lvl6pPr marL="4081939" indent="0" algn="ctr">
              <a:buNone/>
              <a:defRPr>
                <a:solidFill>
                  <a:schemeClr val="tx1">
                    <a:tint val="75000"/>
                  </a:schemeClr>
                </a:solidFill>
              </a:defRPr>
            </a:lvl6pPr>
            <a:lvl7pPr marL="4898326" indent="0" algn="ctr">
              <a:buNone/>
              <a:defRPr>
                <a:solidFill>
                  <a:schemeClr val="tx1">
                    <a:tint val="75000"/>
                  </a:schemeClr>
                </a:solidFill>
              </a:defRPr>
            </a:lvl7pPr>
            <a:lvl8pPr marL="5714714" indent="0" algn="ctr">
              <a:buNone/>
              <a:defRPr>
                <a:solidFill>
                  <a:schemeClr val="tx1">
                    <a:tint val="75000"/>
                  </a:schemeClr>
                </a:solidFill>
              </a:defRPr>
            </a:lvl8pPr>
            <a:lvl9pPr marL="653110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7DCE7D-5847-754B-895B-C5B7338D4D4A}"/>
              </a:ext>
            </a:extLst>
          </p:cNvPr>
          <p:cNvSpPr>
            <a:spLocks noGrp="1"/>
          </p:cNvSpPr>
          <p:nvPr>
            <p:ph type="dt" sz="half" idx="10"/>
          </p:nvPr>
        </p:nvSpPr>
        <p:spPr/>
        <p:txBody>
          <a:bodyPr/>
          <a:lstStyle>
            <a:lvl1pPr>
              <a:defRPr/>
            </a:lvl1pPr>
          </a:lstStyle>
          <a:p>
            <a:pPr>
              <a:defRPr/>
            </a:pPr>
            <a:fld id="{D24388C2-80D2-394B-A68B-B8A1B9565010}" type="datetimeFigureOut">
              <a:rPr lang="en-US" altLang="en-US"/>
              <a:pPr>
                <a:defRPr/>
              </a:pPr>
              <a:t>10/13/2023</a:t>
            </a:fld>
            <a:endParaRPr lang="en-US" altLang="en-US"/>
          </a:p>
        </p:txBody>
      </p:sp>
      <p:sp>
        <p:nvSpPr>
          <p:cNvPr id="5" name="Footer Placeholder 4">
            <a:extLst>
              <a:ext uri="{FF2B5EF4-FFF2-40B4-BE49-F238E27FC236}">
                <a16:creationId xmlns:a16="http://schemas.microsoft.com/office/drawing/2014/main" id="{F4A4DE81-2E09-8D43-A2F1-38AF1EA5D5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E25C93-2DDA-AD4A-A784-BDFAD2747703}"/>
              </a:ext>
            </a:extLst>
          </p:cNvPr>
          <p:cNvSpPr>
            <a:spLocks noGrp="1"/>
          </p:cNvSpPr>
          <p:nvPr>
            <p:ph type="sldNum" sz="quarter" idx="12"/>
          </p:nvPr>
        </p:nvSpPr>
        <p:spPr/>
        <p:txBody>
          <a:bodyPr/>
          <a:lstStyle>
            <a:lvl1pPr>
              <a:defRPr/>
            </a:lvl1pPr>
          </a:lstStyle>
          <a:p>
            <a:pPr>
              <a:defRPr/>
            </a:pPr>
            <a:fld id="{C63D9E7B-5470-854F-9E0A-3BDEC7A0737D}" type="slidenum">
              <a:rPr lang="en-US" altLang="en-US"/>
              <a:pPr>
                <a:defRPr/>
              </a:pPr>
              <a:t>‹#›</a:t>
            </a:fld>
            <a:endParaRPr lang="en-US" altLang="en-US"/>
          </a:p>
        </p:txBody>
      </p:sp>
    </p:spTree>
    <p:extLst>
      <p:ext uri="{BB962C8B-B14F-4D97-AF65-F5344CB8AC3E}">
        <p14:creationId xmlns:p14="http://schemas.microsoft.com/office/powerpoint/2010/main" val="155460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AA094-12C1-5C41-9E42-E1C023A63FA0}"/>
              </a:ext>
            </a:extLst>
          </p:cNvPr>
          <p:cNvSpPr/>
          <p:nvPr userDrawn="1"/>
        </p:nvSpPr>
        <p:spPr>
          <a:xfrm>
            <a:off x="0" y="0"/>
            <a:ext cx="18288000" cy="1391048"/>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Tree>
    <p:extLst>
      <p:ext uri="{BB962C8B-B14F-4D97-AF65-F5344CB8AC3E}">
        <p14:creationId xmlns:p14="http://schemas.microsoft.com/office/powerpoint/2010/main" val="118472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D6DF-E67E-8F49-BDED-044880B4398B}"/>
              </a:ext>
            </a:extLst>
          </p:cNvPr>
          <p:cNvSpPr>
            <a:spLocks noGrp="1"/>
          </p:cNvSpPr>
          <p:nvPr>
            <p:ph type="title"/>
          </p:nvPr>
        </p:nvSpPr>
        <p:spPr>
          <a:xfrm>
            <a:off x="914797" y="1"/>
            <a:ext cx="15771813" cy="14055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E290C83D-9A94-A444-9C25-A40448F230F2}"/>
              </a:ext>
            </a:extLst>
          </p:cNvPr>
          <p:cNvSpPr>
            <a:spLocks noGrp="1"/>
          </p:cNvSpPr>
          <p:nvPr>
            <p:ph type="dt" sz="half" idx="10"/>
          </p:nvPr>
        </p:nvSpPr>
        <p:spPr/>
        <p:txBody>
          <a:bodyPr/>
          <a:lstStyle/>
          <a:p>
            <a:pPr>
              <a:defRPr/>
            </a:pPr>
            <a:fld id="{83188914-C718-3F49-948A-C069410E2B72}" type="datetimeFigureOut">
              <a:rPr lang="en-US" altLang="en-US" smtClean="0"/>
              <a:pPr>
                <a:defRPr/>
              </a:pPr>
              <a:t>10/13/2023</a:t>
            </a:fld>
            <a:endParaRPr lang="en-US" altLang="en-US"/>
          </a:p>
        </p:txBody>
      </p:sp>
      <p:sp>
        <p:nvSpPr>
          <p:cNvPr id="4" name="Footer Placeholder 3">
            <a:extLst>
              <a:ext uri="{FF2B5EF4-FFF2-40B4-BE49-F238E27FC236}">
                <a16:creationId xmlns:a16="http://schemas.microsoft.com/office/drawing/2014/main" id="{45CF3EDB-BDC8-3946-8C63-5FAD19F61C8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BFA3BD3-784D-AA4A-ACC0-ED6659E02303}"/>
              </a:ext>
            </a:extLst>
          </p:cNvPr>
          <p:cNvSpPr>
            <a:spLocks noGrp="1"/>
          </p:cNvSpPr>
          <p:nvPr>
            <p:ph type="sldNum" sz="quarter" idx="12"/>
          </p:nvPr>
        </p:nvSpPr>
        <p:spPr/>
        <p:txBody>
          <a:bodyPr/>
          <a:lstStyle/>
          <a:p>
            <a:pPr>
              <a:defRPr/>
            </a:pPr>
            <a:fld id="{C05F2DBF-95C7-B240-AFB0-03C69B2A3448}" type="slidenum">
              <a:rPr lang="en-US" altLang="en-US" smtClean="0"/>
              <a:pPr>
                <a:defRPr/>
              </a:pPr>
              <a:t>‹#›</a:t>
            </a:fld>
            <a:endParaRPr lang="en-US" altLang="en-US"/>
          </a:p>
        </p:txBody>
      </p:sp>
    </p:spTree>
    <p:extLst>
      <p:ext uri="{BB962C8B-B14F-4D97-AF65-F5344CB8AC3E}">
        <p14:creationId xmlns:p14="http://schemas.microsoft.com/office/powerpoint/2010/main" val="236240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001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4DDAF3-0F33-0940-8097-543BF0263834}"/>
              </a:ext>
            </a:extLst>
          </p:cNvPr>
          <p:cNvSpPr/>
          <p:nvPr userDrawn="1"/>
        </p:nvSpPr>
        <p:spPr>
          <a:xfrm>
            <a:off x="1" y="0"/>
            <a:ext cx="6506766"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cxnSp>
        <p:nvCxnSpPr>
          <p:cNvPr id="6" name="Straight Connector 5">
            <a:extLst>
              <a:ext uri="{FF2B5EF4-FFF2-40B4-BE49-F238E27FC236}">
                <a16:creationId xmlns:a16="http://schemas.microsoft.com/office/drawing/2014/main" id="{287952DC-9075-124F-820D-6DECACEB45EC}"/>
              </a:ext>
            </a:extLst>
          </p:cNvPr>
          <p:cNvCxnSpPr/>
          <p:nvPr userDrawn="1"/>
        </p:nvCxnSpPr>
        <p:spPr>
          <a:xfrm>
            <a:off x="6586141" y="0"/>
            <a:ext cx="0" cy="10287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7DDFB0E-BBA8-E841-A9BE-24D2F3A3D27B}"/>
              </a:ext>
            </a:extLst>
          </p:cNvPr>
          <p:cNvSpPr/>
          <p:nvPr userDrawn="1"/>
        </p:nvSpPr>
        <p:spPr>
          <a:xfrm>
            <a:off x="6681392" y="0"/>
            <a:ext cx="11606609"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2" name="Title 1"/>
          <p:cNvSpPr>
            <a:spLocks noGrp="1"/>
          </p:cNvSpPr>
          <p:nvPr>
            <p:ph type="title"/>
          </p:nvPr>
        </p:nvSpPr>
        <p:spPr>
          <a:xfrm>
            <a:off x="295579" y="1830684"/>
            <a:ext cx="5898355" cy="6625633"/>
          </a:xfrm>
        </p:spPr>
        <p:txBody>
          <a:bodyPr>
            <a:normAutofit/>
          </a:bodyPr>
          <a:lstStyle>
            <a:lvl1pPr algn="ctr">
              <a:defRPr sz="6000" b="1">
                <a:solidFill>
                  <a:schemeClr val="bg1"/>
                </a:solidFill>
              </a:defRPr>
            </a:lvl1pPr>
          </a:lstStyle>
          <a:p>
            <a:r>
              <a:rPr lang="en-US"/>
              <a:t>Click to edit Master title style</a:t>
            </a:r>
          </a:p>
        </p:txBody>
      </p:sp>
      <p:sp>
        <p:nvSpPr>
          <p:cNvPr id="5" name="Content Placeholder 4"/>
          <p:cNvSpPr>
            <a:spLocks noGrp="1"/>
          </p:cNvSpPr>
          <p:nvPr>
            <p:ph sz="quarter" idx="10"/>
          </p:nvPr>
        </p:nvSpPr>
        <p:spPr>
          <a:xfrm>
            <a:off x="7110248" y="811161"/>
            <a:ext cx="10698429" cy="8664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12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A22814-743B-8F44-B7C2-AAD431241E2E}"/>
              </a:ext>
            </a:extLst>
          </p:cNvPr>
          <p:cNvSpPr/>
          <p:nvPr userDrawn="1"/>
        </p:nvSpPr>
        <p:spPr>
          <a:xfrm>
            <a:off x="11783220" y="0"/>
            <a:ext cx="6488906"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cxnSp>
        <p:nvCxnSpPr>
          <p:cNvPr id="5" name="Straight Connector 4">
            <a:extLst>
              <a:ext uri="{FF2B5EF4-FFF2-40B4-BE49-F238E27FC236}">
                <a16:creationId xmlns:a16="http://schemas.microsoft.com/office/drawing/2014/main" id="{9435D8B9-E8FF-E84D-8A3D-4E522575EDB0}"/>
              </a:ext>
            </a:extLst>
          </p:cNvPr>
          <p:cNvCxnSpPr/>
          <p:nvPr userDrawn="1"/>
        </p:nvCxnSpPr>
        <p:spPr>
          <a:xfrm>
            <a:off x="11693923" y="0"/>
            <a:ext cx="0" cy="10287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BEE57F-244A-F942-9C77-08A925773773}"/>
              </a:ext>
            </a:extLst>
          </p:cNvPr>
          <p:cNvSpPr/>
          <p:nvPr userDrawn="1"/>
        </p:nvSpPr>
        <p:spPr>
          <a:xfrm>
            <a:off x="337344" y="8816580"/>
            <a:ext cx="4575969" cy="147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sp>
        <p:nvSpPr>
          <p:cNvPr id="7" name="Rectangle 6">
            <a:extLst>
              <a:ext uri="{FF2B5EF4-FFF2-40B4-BE49-F238E27FC236}">
                <a16:creationId xmlns:a16="http://schemas.microsoft.com/office/drawing/2014/main" id="{6658C780-62BC-8241-84C1-F90544A1E380}"/>
              </a:ext>
            </a:extLst>
          </p:cNvPr>
          <p:cNvSpPr/>
          <p:nvPr userDrawn="1"/>
        </p:nvSpPr>
        <p:spPr>
          <a:xfrm>
            <a:off x="0" y="0"/>
            <a:ext cx="1160661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8" name="Rectangle 7">
            <a:extLst>
              <a:ext uri="{FF2B5EF4-FFF2-40B4-BE49-F238E27FC236}">
                <a16:creationId xmlns:a16="http://schemas.microsoft.com/office/drawing/2014/main" id="{F6CE06BF-83EB-474B-93FA-C9369BCAD471}"/>
              </a:ext>
            </a:extLst>
          </p:cNvPr>
          <p:cNvSpPr/>
          <p:nvPr userDrawn="1"/>
        </p:nvSpPr>
        <p:spPr>
          <a:xfrm>
            <a:off x="-1985" y="0"/>
            <a:ext cx="1160661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2" name="Title 1"/>
          <p:cNvSpPr>
            <a:spLocks noGrp="1"/>
          </p:cNvSpPr>
          <p:nvPr>
            <p:ph type="title"/>
          </p:nvPr>
        </p:nvSpPr>
        <p:spPr>
          <a:xfrm>
            <a:off x="12066811" y="1830684"/>
            <a:ext cx="5898355" cy="6625633"/>
          </a:xfrm>
        </p:spPr>
        <p:txBody>
          <a:bodyPr>
            <a:normAutofit/>
          </a:bodyPr>
          <a:lstStyle>
            <a:lvl1pPr algn="ctr">
              <a:defRPr sz="6000" b="1">
                <a:solidFill>
                  <a:schemeClr val="bg1"/>
                </a:solidFill>
              </a:defRPr>
            </a:lvl1pPr>
          </a:lstStyle>
          <a:p>
            <a:r>
              <a:rPr lang="en-US"/>
              <a:t>Click to edit Master title style</a:t>
            </a:r>
          </a:p>
        </p:txBody>
      </p:sp>
      <p:sp>
        <p:nvSpPr>
          <p:cNvPr id="9" name="Content Placeholder 4"/>
          <p:cNvSpPr>
            <a:spLocks noGrp="1"/>
          </p:cNvSpPr>
          <p:nvPr>
            <p:ph sz="quarter" idx="10"/>
          </p:nvPr>
        </p:nvSpPr>
        <p:spPr>
          <a:xfrm>
            <a:off x="453709" y="811161"/>
            <a:ext cx="10698429" cy="8664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93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7A3DB443-4FB7-5E48-A2F8-6C27C6BF0B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DA1B5FE-8ADD-FF4E-BF05-10404220119C}"/>
              </a:ext>
            </a:extLst>
          </p:cNvPr>
          <p:cNvSpPr/>
          <p:nvPr/>
        </p:nvSpPr>
        <p:spPr>
          <a:xfrm>
            <a:off x="0" y="1"/>
            <a:ext cx="18288000" cy="1831579"/>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5" name="Rectangle 4">
            <a:extLst>
              <a:ext uri="{FF2B5EF4-FFF2-40B4-BE49-F238E27FC236}">
                <a16:creationId xmlns:a16="http://schemas.microsoft.com/office/drawing/2014/main" id="{1C2F98CE-C425-4146-8221-E7FDB9395831}"/>
              </a:ext>
            </a:extLst>
          </p:cNvPr>
          <p:cNvSpPr/>
          <p:nvPr/>
        </p:nvSpPr>
        <p:spPr>
          <a:xfrm flipV="1">
            <a:off x="0" y="1831579"/>
            <a:ext cx="18288000" cy="115094"/>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902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AE7DD5D0-3D28-BF41-8033-5AB9F13F6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25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36F1562-6218-8C42-B53C-0DCA6EEE7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23"/>
            <a:ext cx="18288000" cy="1029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56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03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7AA208-C0E1-4A53-B455-32C1C03EEF71}"/>
              </a:ext>
            </a:extLst>
          </p:cNvPr>
          <p:cNvSpPr>
            <a:spLocks noGrp="1"/>
          </p:cNvSpPr>
          <p:nvPr>
            <p:ph type="dt" sz="half" idx="10"/>
          </p:nvPr>
        </p:nvSpPr>
        <p:spPr/>
        <p:txBody>
          <a:bodyPr/>
          <a:lstStyle>
            <a:lvl1pPr>
              <a:defRPr/>
            </a:lvl1pPr>
          </a:lstStyle>
          <a:p>
            <a:pPr>
              <a:defRPr/>
            </a:pPr>
            <a:fld id="{F381FB4E-03AC-42D5-BC0B-BFEEC3544BDA}" type="datetimeFigureOut">
              <a:rPr lang="en-US" altLang="en-US"/>
              <a:pPr>
                <a:defRPr/>
              </a:pPr>
              <a:t>10/13/2023</a:t>
            </a:fld>
            <a:endParaRPr lang="en-US" altLang="en-US"/>
          </a:p>
        </p:txBody>
      </p:sp>
      <p:sp>
        <p:nvSpPr>
          <p:cNvPr id="4" name="Footer Placeholder 4">
            <a:extLst>
              <a:ext uri="{FF2B5EF4-FFF2-40B4-BE49-F238E27FC236}">
                <a16:creationId xmlns:a16="http://schemas.microsoft.com/office/drawing/2014/main" id="{9643B301-D893-4C91-ADB0-48536C8773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67B4D04-3307-42ED-8752-DAD901454526}"/>
              </a:ext>
            </a:extLst>
          </p:cNvPr>
          <p:cNvSpPr>
            <a:spLocks noGrp="1"/>
          </p:cNvSpPr>
          <p:nvPr>
            <p:ph type="sldNum" sz="quarter" idx="12"/>
          </p:nvPr>
        </p:nvSpPr>
        <p:spPr/>
        <p:txBody>
          <a:bodyPr/>
          <a:lstStyle>
            <a:lvl1pPr>
              <a:defRPr/>
            </a:lvl1pPr>
          </a:lstStyle>
          <a:p>
            <a:pPr>
              <a:defRPr/>
            </a:pPr>
            <a:fld id="{914C84E0-F46A-4E7B-969F-7F148A8EA26C}" type="slidenum">
              <a:rPr lang="en-US" altLang="en-US"/>
              <a:pPr>
                <a:defRPr/>
              </a:pPr>
              <a:t>‹#›</a:t>
            </a:fld>
            <a:endParaRPr lang="en-US" altLang="en-US"/>
          </a:p>
        </p:txBody>
      </p:sp>
    </p:spTree>
    <p:extLst>
      <p:ext uri="{BB962C8B-B14F-4D97-AF65-F5344CB8AC3E}">
        <p14:creationId xmlns:p14="http://schemas.microsoft.com/office/powerpoint/2010/main" val="79849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A6CC0C-A686-F746-A088-56CAFF10F0C9}"/>
              </a:ext>
            </a:extLst>
          </p:cNvPr>
          <p:cNvSpPr txBox="1">
            <a:spLocks noChangeArrowheads="1"/>
          </p:cNvSpPr>
          <p:nvPr/>
        </p:nvSpPr>
        <p:spPr bwMode="auto">
          <a:xfrm>
            <a:off x="2305844" y="1694656"/>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a:xfrm>
            <a:off x="914798" y="1694657"/>
            <a:ext cx="16458406" cy="7514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914797" y="-41672"/>
            <a:ext cx="15771813" cy="1410891"/>
          </a:xfrm>
        </p:spPr>
        <p:txBody>
          <a:bodyPr anchor="b"/>
          <a:lstStyle/>
          <a:p>
            <a:r>
              <a:rPr lang="en-US"/>
              <a:t>Click to edit Master title style</a:t>
            </a:r>
            <a:endParaRPr lang="en-US" dirty="0"/>
          </a:p>
        </p:txBody>
      </p:sp>
      <p:sp>
        <p:nvSpPr>
          <p:cNvPr id="5" name="Date Placeholder 3">
            <a:extLst>
              <a:ext uri="{FF2B5EF4-FFF2-40B4-BE49-F238E27FC236}">
                <a16:creationId xmlns:a16="http://schemas.microsoft.com/office/drawing/2014/main" id="{1AC8CF49-E31D-ED43-85A4-697A57D34D21}"/>
              </a:ext>
            </a:extLst>
          </p:cNvPr>
          <p:cNvSpPr>
            <a:spLocks noGrp="1"/>
          </p:cNvSpPr>
          <p:nvPr>
            <p:ph type="dt" sz="half" idx="10"/>
          </p:nvPr>
        </p:nvSpPr>
        <p:spPr/>
        <p:txBody>
          <a:bodyPr/>
          <a:lstStyle>
            <a:lvl1pPr>
              <a:defRPr/>
            </a:lvl1pPr>
          </a:lstStyle>
          <a:p>
            <a:pPr>
              <a:defRPr/>
            </a:pPr>
            <a:fld id="{4D9212DD-5D33-2C43-BB3D-E3A48DC916DD}" type="datetimeFigureOut">
              <a:rPr lang="en-US" altLang="en-US"/>
              <a:pPr>
                <a:defRPr/>
              </a:pPr>
              <a:t>10/13/2023</a:t>
            </a:fld>
            <a:endParaRPr lang="en-US" altLang="en-US"/>
          </a:p>
        </p:txBody>
      </p:sp>
      <p:sp>
        <p:nvSpPr>
          <p:cNvPr id="6" name="Footer Placeholder 4">
            <a:extLst>
              <a:ext uri="{FF2B5EF4-FFF2-40B4-BE49-F238E27FC236}">
                <a16:creationId xmlns:a16="http://schemas.microsoft.com/office/drawing/2014/main" id="{3C42A882-CE4F-9042-AB88-983C4D4E59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27EF27-09B6-1E44-9DC1-E4F430BE9255}"/>
              </a:ext>
            </a:extLst>
          </p:cNvPr>
          <p:cNvSpPr>
            <a:spLocks noGrp="1"/>
          </p:cNvSpPr>
          <p:nvPr>
            <p:ph type="sldNum" sz="quarter" idx="12"/>
          </p:nvPr>
        </p:nvSpPr>
        <p:spPr/>
        <p:txBody>
          <a:bodyPr/>
          <a:lstStyle>
            <a:lvl1pPr>
              <a:defRPr/>
            </a:lvl1pPr>
          </a:lstStyle>
          <a:p>
            <a:pPr>
              <a:defRPr/>
            </a:pPr>
            <a:fld id="{5B72052B-4F58-E145-8C26-B777C8AD4A67}" type="slidenum">
              <a:rPr lang="en-US" altLang="en-US"/>
              <a:pPr>
                <a:defRPr/>
              </a:pPr>
              <a:t>‹#›</a:t>
            </a:fld>
            <a:endParaRPr lang="en-US" altLang="en-US"/>
          </a:p>
        </p:txBody>
      </p:sp>
    </p:spTree>
    <p:extLst>
      <p:ext uri="{BB962C8B-B14F-4D97-AF65-F5344CB8AC3E}">
        <p14:creationId xmlns:p14="http://schemas.microsoft.com/office/powerpoint/2010/main" val="286645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anchor="t"/>
          <a:lstStyle>
            <a:lvl1pPr algn="l">
              <a:defRPr sz="7125"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625">
                <a:solidFill>
                  <a:schemeClr val="tx1">
                    <a:tint val="75000"/>
                  </a:schemeClr>
                </a:solidFill>
              </a:defRPr>
            </a:lvl1pPr>
            <a:lvl2pPr marL="816388" indent="0">
              <a:buNone/>
              <a:defRPr sz="3250">
                <a:solidFill>
                  <a:schemeClr val="tx1">
                    <a:tint val="75000"/>
                  </a:schemeClr>
                </a:solidFill>
              </a:defRPr>
            </a:lvl2pPr>
            <a:lvl3pPr marL="1632775" indent="0">
              <a:buNone/>
              <a:defRPr sz="2875">
                <a:solidFill>
                  <a:schemeClr val="tx1">
                    <a:tint val="75000"/>
                  </a:schemeClr>
                </a:solidFill>
              </a:defRPr>
            </a:lvl3pPr>
            <a:lvl4pPr marL="2449164" indent="0">
              <a:buNone/>
              <a:defRPr sz="2500">
                <a:solidFill>
                  <a:schemeClr val="tx1">
                    <a:tint val="75000"/>
                  </a:schemeClr>
                </a:solidFill>
              </a:defRPr>
            </a:lvl4pPr>
            <a:lvl5pPr marL="3265551" indent="0">
              <a:buNone/>
              <a:defRPr sz="2500">
                <a:solidFill>
                  <a:schemeClr val="tx1">
                    <a:tint val="75000"/>
                  </a:schemeClr>
                </a:solidFill>
              </a:defRPr>
            </a:lvl5pPr>
            <a:lvl6pPr marL="4081939" indent="0">
              <a:buNone/>
              <a:defRPr sz="2500">
                <a:solidFill>
                  <a:schemeClr val="tx1">
                    <a:tint val="75000"/>
                  </a:schemeClr>
                </a:solidFill>
              </a:defRPr>
            </a:lvl6pPr>
            <a:lvl7pPr marL="4898326" indent="0">
              <a:buNone/>
              <a:defRPr sz="2500">
                <a:solidFill>
                  <a:schemeClr val="tx1">
                    <a:tint val="75000"/>
                  </a:schemeClr>
                </a:solidFill>
              </a:defRPr>
            </a:lvl7pPr>
            <a:lvl8pPr marL="5714714" indent="0">
              <a:buNone/>
              <a:defRPr sz="2500">
                <a:solidFill>
                  <a:schemeClr val="tx1">
                    <a:tint val="75000"/>
                  </a:schemeClr>
                </a:solidFill>
              </a:defRPr>
            </a:lvl8pPr>
            <a:lvl9pPr marL="6531103" indent="0">
              <a:buNone/>
              <a:defRPr sz="2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85443-F42D-554C-B723-D29A8B8D6969}"/>
              </a:ext>
            </a:extLst>
          </p:cNvPr>
          <p:cNvSpPr>
            <a:spLocks noGrp="1"/>
          </p:cNvSpPr>
          <p:nvPr>
            <p:ph type="dt" sz="half" idx="10"/>
          </p:nvPr>
        </p:nvSpPr>
        <p:spPr/>
        <p:txBody>
          <a:bodyPr/>
          <a:lstStyle>
            <a:lvl1pPr>
              <a:defRPr/>
            </a:lvl1pPr>
          </a:lstStyle>
          <a:p>
            <a:pPr>
              <a:defRPr/>
            </a:pPr>
            <a:fld id="{69753852-2A7D-9542-ABBE-1EE2239E6835}" type="datetimeFigureOut">
              <a:rPr lang="en-US" altLang="en-US"/>
              <a:pPr>
                <a:defRPr/>
              </a:pPr>
              <a:t>10/13/2023</a:t>
            </a:fld>
            <a:endParaRPr lang="en-US" altLang="en-US"/>
          </a:p>
        </p:txBody>
      </p:sp>
      <p:sp>
        <p:nvSpPr>
          <p:cNvPr id="5" name="Footer Placeholder 4">
            <a:extLst>
              <a:ext uri="{FF2B5EF4-FFF2-40B4-BE49-F238E27FC236}">
                <a16:creationId xmlns:a16="http://schemas.microsoft.com/office/drawing/2014/main" id="{638370E0-F402-2642-A889-B72273DDC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6FA72-0A54-7848-BA27-65012EBC257F}"/>
              </a:ext>
            </a:extLst>
          </p:cNvPr>
          <p:cNvSpPr>
            <a:spLocks noGrp="1"/>
          </p:cNvSpPr>
          <p:nvPr>
            <p:ph type="sldNum" sz="quarter" idx="12"/>
          </p:nvPr>
        </p:nvSpPr>
        <p:spPr/>
        <p:txBody>
          <a:bodyPr/>
          <a:lstStyle>
            <a:lvl1pPr>
              <a:defRPr/>
            </a:lvl1pPr>
          </a:lstStyle>
          <a:p>
            <a:pPr>
              <a:defRPr/>
            </a:pPr>
            <a:fld id="{C7756DA1-5BCE-2241-A2B7-3130CC336206}" type="slidenum">
              <a:rPr lang="en-US" altLang="en-US"/>
              <a:pPr>
                <a:defRPr/>
              </a:pPr>
              <a:t>‹#›</a:t>
            </a:fld>
            <a:endParaRPr lang="en-US" altLang="en-US"/>
          </a:p>
        </p:txBody>
      </p:sp>
    </p:spTree>
    <p:extLst>
      <p:ext uri="{BB962C8B-B14F-4D97-AF65-F5344CB8AC3E}">
        <p14:creationId xmlns:p14="http://schemas.microsoft.com/office/powerpoint/2010/main" val="95418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1"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7CD90849-E26F-AB41-95A9-BD0725C4F5D6}"/>
              </a:ext>
            </a:extLst>
          </p:cNvPr>
          <p:cNvSpPr>
            <a:spLocks noGrp="1"/>
          </p:cNvSpPr>
          <p:nvPr>
            <p:ph type="dt" sz="half" idx="10"/>
          </p:nvPr>
        </p:nvSpPr>
        <p:spPr/>
        <p:txBody>
          <a:bodyPr/>
          <a:lstStyle>
            <a:lvl1pPr>
              <a:defRPr/>
            </a:lvl1pPr>
          </a:lstStyle>
          <a:p>
            <a:pPr>
              <a:defRPr/>
            </a:pPr>
            <a:fld id="{7C3CBE76-AEB2-6744-AEC5-72EF4E924C85}" type="datetimeFigureOut">
              <a:rPr lang="en-US" altLang="en-US"/>
              <a:pPr>
                <a:defRPr/>
              </a:pPr>
              <a:t>10/13/2023</a:t>
            </a:fld>
            <a:endParaRPr lang="en-US" altLang="en-US"/>
          </a:p>
        </p:txBody>
      </p:sp>
      <p:sp>
        <p:nvSpPr>
          <p:cNvPr id="6" name="Footer Placeholder 4">
            <a:extLst>
              <a:ext uri="{FF2B5EF4-FFF2-40B4-BE49-F238E27FC236}">
                <a16:creationId xmlns:a16="http://schemas.microsoft.com/office/drawing/2014/main" id="{CC0AF322-DA46-8D41-B4A7-CC084E675C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AADD31-D955-024F-BF55-A7401E394485}"/>
              </a:ext>
            </a:extLst>
          </p:cNvPr>
          <p:cNvSpPr>
            <a:spLocks noGrp="1"/>
          </p:cNvSpPr>
          <p:nvPr>
            <p:ph type="sldNum" sz="quarter" idx="12"/>
          </p:nvPr>
        </p:nvSpPr>
        <p:spPr/>
        <p:txBody>
          <a:bodyPr/>
          <a:lstStyle>
            <a:lvl1pPr>
              <a:defRPr/>
            </a:lvl1pPr>
          </a:lstStyle>
          <a:p>
            <a:pPr>
              <a:defRPr/>
            </a:pPr>
            <a:fld id="{C5380C14-178E-8A40-B81C-7038D3F033FD}" type="slidenum">
              <a:rPr lang="en-US" altLang="en-US"/>
              <a:pPr>
                <a:defRPr/>
              </a:pPr>
              <a:t>‹#›</a:t>
            </a:fld>
            <a:endParaRPr lang="en-US" altLang="en-US"/>
          </a:p>
        </p:txBody>
      </p:sp>
    </p:spTree>
    <p:extLst>
      <p:ext uri="{BB962C8B-B14F-4D97-AF65-F5344CB8AC3E}">
        <p14:creationId xmlns:p14="http://schemas.microsoft.com/office/powerpoint/2010/main" val="12809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2" y="2297510"/>
            <a:ext cx="8080376"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2" y="3257153"/>
            <a:ext cx="8080376"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3" y="2297510"/>
            <a:ext cx="8083550"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3" y="3257153"/>
            <a:ext cx="8083550"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BBDFDEE8-3267-194A-8134-B15234C3D238}"/>
              </a:ext>
            </a:extLst>
          </p:cNvPr>
          <p:cNvSpPr>
            <a:spLocks noGrp="1"/>
          </p:cNvSpPr>
          <p:nvPr>
            <p:ph type="dt" sz="half" idx="10"/>
          </p:nvPr>
        </p:nvSpPr>
        <p:spPr/>
        <p:txBody>
          <a:bodyPr/>
          <a:lstStyle>
            <a:lvl1pPr>
              <a:defRPr/>
            </a:lvl1pPr>
          </a:lstStyle>
          <a:p>
            <a:pPr>
              <a:defRPr/>
            </a:pPr>
            <a:fld id="{A2B3B827-4A7E-5240-8CA7-D40AB7C6CABD}" type="datetimeFigureOut">
              <a:rPr lang="en-US" altLang="en-US"/>
              <a:pPr>
                <a:defRPr/>
              </a:pPr>
              <a:t>10/13/2023</a:t>
            </a:fld>
            <a:endParaRPr lang="en-US" altLang="en-US"/>
          </a:p>
        </p:txBody>
      </p:sp>
      <p:sp>
        <p:nvSpPr>
          <p:cNvPr id="8" name="Footer Placeholder 4">
            <a:extLst>
              <a:ext uri="{FF2B5EF4-FFF2-40B4-BE49-F238E27FC236}">
                <a16:creationId xmlns:a16="http://schemas.microsoft.com/office/drawing/2014/main" id="{4AAD864A-A938-114E-875B-E31AD8FB185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5376A2B-58EC-1540-B6CA-C14867B15CA2}"/>
              </a:ext>
            </a:extLst>
          </p:cNvPr>
          <p:cNvSpPr>
            <a:spLocks noGrp="1"/>
          </p:cNvSpPr>
          <p:nvPr>
            <p:ph type="sldNum" sz="quarter" idx="12"/>
          </p:nvPr>
        </p:nvSpPr>
        <p:spPr/>
        <p:txBody>
          <a:bodyPr/>
          <a:lstStyle>
            <a:lvl1pPr>
              <a:defRPr/>
            </a:lvl1pPr>
          </a:lstStyle>
          <a:p>
            <a:pPr>
              <a:defRPr/>
            </a:pPr>
            <a:fld id="{827C4A42-C104-824F-973E-C2C756211A88}" type="slidenum">
              <a:rPr lang="en-US" altLang="en-US"/>
              <a:pPr>
                <a:defRPr/>
              </a:pPr>
              <a:t>‹#›</a:t>
            </a:fld>
            <a:endParaRPr lang="en-US" altLang="en-US"/>
          </a:p>
        </p:txBody>
      </p:sp>
    </p:spTree>
    <p:extLst>
      <p:ext uri="{BB962C8B-B14F-4D97-AF65-F5344CB8AC3E}">
        <p14:creationId xmlns:p14="http://schemas.microsoft.com/office/powerpoint/2010/main" val="234652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Y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914798" y="1694657"/>
            <a:ext cx="16458406" cy="7514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0"/>
          <p:cNvSpPr>
            <a:spLocks noGrp="1"/>
          </p:cNvSpPr>
          <p:nvPr>
            <p:ph type="title"/>
          </p:nvPr>
        </p:nvSpPr>
        <p:spPr>
          <a:xfrm>
            <a:off x="914797" y="-41672"/>
            <a:ext cx="15771813" cy="1410891"/>
          </a:xfrm>
        </p:spPr>
        <p:txBody>
          <a:bodyPr anchor="b"/>
          <a:lstStyle/>
          <a:p>
            <a:r>
              <a:rPr lang="en-US"/>
              <a:t>Click to edit Master title style</a:t>
            </a:r>
            <a:endParaRPr lang="en-US" dirty="0"/>
          </a:p>
        </p:txBody>
      </p:sp>
      <p:sp>
        <p:nvSpPr>
          <p:cNvPr id="4" name="Date Placeholder 3">
            <a:extLst>
              <a:ext uri="{FF2B5EF4-FFF2-40B4-BE49-F238E27FC236}">
                <a16:creationId xmlns:a16="http://schemas.microsoft.com/office/drawing/2014/main" id="{579312DF-1198-DE4B-BDE3-E69871EF8360}"/>
              </a:ext>
            </a:extLst>
          </p:cNvPr>
          <p:cNvSpPr>
            <a:spLocks noGrp="1"/>
          </p:cNvSpPr>
          <p:nvPr>
            <p:ph type="dt" sz="half" idx="10"/>
          </p:nvPr>
        </p:nvSpPr>
        <p:spPr/>
        <p:txBody>
          <a:bodyPr/>
          <a:lstStyle>
            <a:lvl1pPr>
              <a:defRPr/>
            </a:lvl1pPr>
          </a:lstStyle>
          <a:p>
            <a:pPr>
              <a:defRPr/>
            </a:pPr>
            <a:fld id="{2B77BA5E-76D9-004B-8D21-DC476A98A22F}" type="datetimeFigureOut">
              <a:rPr lang="en-US" altLang="en-US"/>
              <a:pPr>
                <a:defRPr/>
              </a:pPr>
              <a:t>10/13/2023</a:t>
            </a:fld>
            <a:endParaRPr lang="en-US" altLang="en-US"/>
          </a:p>
        </p:txBody>
      </p:sp>
      <p:sp>
        <p:nvSpPr>
          <p:cNvPr id="5" name="Footer Placeholder 4">
            <a:extLst>
              <a:ext uri="{FF2B5EF4-FFF2-40B4-BE49-F238E27FC236}">
                <a16:creationId xmlns:a16="http://schemas.microsoft.com/office/drawing/2014/main" id="{59E0B6D8-6498-A146-BE2A-DA8E471BD41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FCE8D7F-BF57-F14C-A5C5-30E87E494CFF}"/>
              </a:ext>
            </a:extLst>
          </p:cNvPr>
          <p:cNvSpPr>
            <a:spLocks noGrp="1"/>
          </p:cNvSpPr>
          <p:nvPr>
            <p:ph type="sldNum" sz="quarter" idx="12"/>
          </p:nvPr>
        </p:nvSpPr>
        <p:spPr/>
        <p:txBody>
          <a:bodyPr/>
          <a:lstStyle>
            <a:lvl1pPr>
              <a:defRPr/>
            </a:lvl1pPr>
          </a:lstStyle>
          <a:p>
            <a:pPr>
              <a:defRPr/>
            </a:pPr>
            <a:fld id="{A9B7D59C-19EB-1D4E-85F6-55C2E6387DB8}" type="slidenum">
              <a:rPr lang="en-US" altLang="en-US"/>
              <a:pPr>
                <a:defRPr/>
              </a:pPr>
              <a:t>‹#›</a:t>
            </a:fld>
            <a:endParaRPr lang="en-US" altLang="en-US"/>
          </a:p>
        </p:txBody>
      </p:sp>
    </p:spTree>
    <p:extLst>
      <p:ext uri="{BB962C8B-B14F-4D97-AF65-F5344CB8AC3E}">
        <p14:creationId xmlns:p14="http://schemas.microsoft.com/office/powerpoint/2010/main" val="22430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ndation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B67DF-9A27-1746-B29D-DB817F9130E4}"/>
              </a:ext>
            </a:extLst>
          </p:cNvPr>
          <p:cNvSpPr/>
          <p:nvPr userDrawn="1"/>
        </p:nvSpPr>
        <p:spPr>
          <a:xfrm>
            <a:off x="15817455" y="184548"/>
            <a:ext cx="2250281" cy="1186656"/>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pic>
        <p:nvPicPr>
          <p:cNvPr id="5" name="Picture 7">
            <a:extLst>
              <a:ext uri="{FF2B5EF4-FFF2-40B4-BE49-F238E27FC236}">
                <a16:creationId xmlns:a16="http://schemas.microsoft.com/office/drawing/2014/main" id="{72CCCE62-4024-E849-8088-FC6E295AF4FD}"/>
              </a:ext>
            </a:extLst>
          </p:cNvPr>
          <p:cNvPicPr>
            <a:picLocks noChangeAspect="1" noChangeArrowheads="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auto">
          <a:xfrm>
            <a:off x="15976204" y="230188"/>
            <a:ext cx="2032000" cy="11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0"/>
          <p:cNvSpPr>
            <a:spLocks noGrp="1"/>
          </p:cNvSpPr>
          <p:nvPr>
            <p:ph type="title"/>
          </p:nvPr>
        </p:nvSpPr>
        <p:spPr>
          <a:xfrm>
            <a:off x="914797" y="-41672"/>
            <a:ext cx="15771813" cy="1410891"/>
          </a:xfrm>
        </p:spPr>
        <p:txBody>
          <a:bodyPr anchor="b"/>
          <a:lstStyle/>
          <a:p>
            <a:r>
              <a:rPr lang="en-US"/>
              <a:t>Click to edit Master title style</a:t>
            </a:r>
            <a:endParaRPr lang="en-US" dirty="0"/>
          </a:p>
        </p:txBody>
      </p:sp>
      <p:sp>
        <p:nvSpPr>
          <p:cNvPr id="9" name="Content Placeholder 2"/>
          <p:cNvSpPr>
            <a:spLocks noGrp="1"/>
          </p:cNvSpPr>
          <p:nvPr>
            <p:ph idx="1"/>
          </p:nvPr>
        </p:nvSpPr>
        <p:spPr>
          <a:xfrm>
            <a:off x="914798" y="1694657"/>
            <a:ext cx="16458406" cy="7514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C946ED75-963D-B540-91D4-08FF3AFCC3BE}"/>
              </a:ext>
            </a:extLst>
          </p:cNvPr>
          <p:cNvSpPr>
            <a:spLocks noGrp="1"/>
          </p:cNvSpPr>
          <p:nvPr>
            <p:ph type="dt" sz="half" idx="10"/>
          </p:nvPr>
        </p:nvSpPr>
        <p:spPr/>
        <p:txBody>
          <a:bodyPr/>
          <a:lstStyle>
            <a:lvl1pPr>
              <a:defRPr/>
            </a:lvl1pPr>
          </a:lstStyle>
          <a:p>
            <a:pPr>
              <a:defRPr/>
            </a:pPr>
            <a:fld id="{14342D0F-555B-6C4E-9572-DE83373AE974}" type="datetimeFigureOut">
              <a:rPr lang="en-US" altLang="en-US"/>
              <a:pPr>
                <a:defRPr/>
              </a:pPr>
              <a:t>10/13/2023</a:t>
            </a:fld>
            <a:endParaRPr lang="en-US" altLang="en-US"/>
          </a:p>
        </p:txBody>
      </p:sp>
      <p:sp>
        <p:nvSpPr>
          <p:cNvPr id="7" name="Footer Placeholder 4">
            <a:extLst>
              <a:ext uri="{FF2B5EF4-FFF2-40B4-BE49-F238E27FC236}">
                <a16:creationId xmlns:a16="http://schemas.microsoft.com/office/drawing/2014/main" id="{40A26367-5FAA-C847-A035-0513A3E2969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C077DC00-3AAC-C14E-B5DD-77283DA106E7}"/>
              </a:ext>
            </a:extLst>
          </p:cNvPr>
          <p:cNvSpPr>
            <a:spLocks noGrp="1"/>
          </p:cNvSpPr>
          <p:nvPr>
            <p:ph type="sldNum" sz="quarter" idx="12"/>
          </p:nvPr>
        </p:nvSpPr>
        <p:spPr/>
        <p:txBody>
          <a:bodyPr/>
          <a:lstStyle>
            <a:lvl1pPr>
              <a:defRPr/>
            </a:lvl1pPr>
          </a:lstStyle>
          <a:p>
            <a:pPr>
              <a:defRPr/>
            </a:pPr>
            <a:fld id="{7AE82918-5329-704D-AB83-E27FD628C62D}" type="slidenum">
              <a:rPr lang="en-US" altLang="en-US"/>
              <a:pPr>
                <a:defRPr/>
              </a:pPr>
              <a:t>‹#›</a:t>
            </a:fld>
            <a:endParaRPr lang="en-US" altLang="en-US"/>
          </a:p>
        </p:txBody>
      </p:sp>
    </p:spTree>
    <p:extLst>
      <p:ext uri="{BB962C8B-B14F-4D97-AF65-F5344CB8AC3E}">
        <p14:creationId xmlns:p14="http://schemas.microsoft.com/office/powerpoint/2010/main" val="290296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ademy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EA0890-94D4-CD49-880B-D514E1871D07}"/>
              </a:ext>
            </a:extLst>
          </p:cNvPr>
          <p:cNvSpPr/>
          <p:nvPr userDrawn="1"/>
        </p:nvSpPr>
        <p:spPr>
          <a:xfrm>
            <a:off x="15817455" y="184548"/>
            <a:ext cx="2250281" cy="1014015"/>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pic>
        <p:nvPicPr>
          <p:cNvPr id="5" name="Picture 7">
            <a:extLst>
              <a:ext uri="{FF2B5EF4-FFF2-40B4-BE49-F238E27FC236}">
                <a16:creationId xmlns:a16="http://schemas.microsoft.com/office/drawing/2014/main" id="{B03FDDFC-C75B-8542-8AD4-15648BD2EB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62313" y="287735"/>
            <a:ext cx="2032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0"/>
          <p:cNvSpPr>
            <a:spLocks noGrp="1"/>
          </p:cNvSpPr>
          <p:nvPr>
            <p:ph type="title"/>
          </p:nvPr>
        </p:nvSpPr>
        <p:spPr>
          <a:xfrm>
            <a:off x="914797" y="-41672"/>
            <a:ext cx="15771813" cy="1410891"/>
          </a:xfrm>
        </p:spPr>
        <p:txBody>
          <a:bodyPr anchor="b"/>
          <a:lstStyle/>
          <a:p>
            <a:r>
              <a:rPr lang="en-US"/>
              <a:t>Click to edit Master title style</a:t>
            </a:r>
            <a:endParaRPr lang="en-US" dirty="0"/>
          </a:p>
        </p:txBody>
      </p:sp>
      <p:sp>
        <p:nvSpPr>
          <p:cNvPr id="18" name="Content Placeholder 2"/>
          <p:cNvSpPr>
            <a:spLocks noGrp="1"/>
          </p:cNvSpPr>
          <p:nvPr>
            <p:ph idx="1"/>
          </p:nvPr>
        </p:nvSpPr>
        <p:spPr>
          <a:xfrm>
            <a:off x="914798" y="1694657"/>
            <a:ext cx="16458406" cy="7514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29247E54-C1CF-D341-B4C7-9A83348E54CF}"/>
              </a:ext>
            </a:extLst>
          </p:cNvPr>
          <p:cNvSpPr>
            <a:spLocks noGrp="1"/>
          </p:cNvSpPr>
          <p:nvPr>
            <p:ph type="dt" sz="half" idx="10"/>
          </p:nvPr>
        </p:nvSpPr>
        <p:spPr/>
        <p:txBody>
          <a:bodyPr/>
          <a:lstStyle>
            <a:lvl1pPr>
              <a:defRPr/>
            </a:lvl1pPr>
          </a:lstStyle>
          <a:p>
            <a:pPr>
              <a:defRPr/>
            </a:pPr>
            <a:fld id="{530841CC-5EFE-EA49-83BC-DC9DEA8F5CB0}" type="datetimeFigureOut">
              <a:rPr lang="en-US" altLang="en-US"/>
              <a:pPr>
                <a:defRPr/>
              </a:pPr>
              <a:t>10/13/2023</a:t>
            </a:fld>
            <a:endParaRPr lang="en-US" altLang="en-US"/>
          </a:p>
        </p:txBody>
      </p:sp>
      <p:sp>
        <p:nvSpPr>
          <p:cNvPr id="7" name="Footer Placeholder 4">
            <a:extLst>
              <a:ext uri="{FF2B5EF4-FFF2-40B4-BE49-F238E27FC236}">
                <a16:creationId xmlns:a16="http://schemas.microsoft.com/office/drawing/2014/main" id="{86768A1F-5A61-414B-9350-B92903C4A45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DBECD60-7755-9646-9265-CE5836282F62}"/>
              </a:ext>
            </a:extLst>
          </p:cNvPr>
          <p:cNvSpPr>
            <a:spLocks noGrp="1"/>
          </p:cNvSpPr>
          <p:nvPr>
            <p:ph type="sldNum" sz="quarter" idx="12"/>
          </p:nvPr>
        </p:nvSpPr>
        <p:spPr/>
        <p:txBody>
          <a:bodyPr/>
          <a:lstStyle>
            <a:lvl1pPr>
              <a:defRPr/>
            </a:lvl1pPr>
          </a:lstStyle>
          <a:p>
            <a:pPr>
              <a:defRPr/>
            </a:pPr>
            <a:fld id="{803A0D08-2228-BC4F-8D41-7110CB0A00D0}" type="slidenum">
              <a:rPr lang="en-US" altLang="en-US"/>
              <a:pPr>
                <a:defRPr/>
              </a:pPr>
              <a:t>‹#›</a:t>
            </a:fld>
            <a:endParaRPr lang="en-US" altLang="en-US"/>
          </a:p>
        </p:txBody>
      </p:sp>
    </p:spTree>
    <p:extLst>
      <p:ext uri="{BB962C8B-B14F-4D97-AF65-F5344CB8AC3E}">
        <p14:creationId xmlns:p14="http://schemas.microsoft.com/office/powerpoint/2010/main" val="11495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5E0185-AFD9-AB45-AFC8-1B7F5464BF5C}"/>
              </a:ext>
            </a:extLst>
          </p:cNvPr>
          <p:cNvSpPr>
            <a:spLocks noGrp="1"/>
          </p:cNvSpPr>
          <p:nvPr>
            <p:ph type="dt" sz="half" idx="10"/>
          </p:nvPr>
        </p:nvSpPr>
        <p:spPr/>
        <p:txBody>
          <a:bodyPr/>
          <a:lstStyle>
            <a:lvl1pPr>
              <a:defRPr/>
            </a:lvl1pPr>
          </a:lstStyle>
          <a:p>
            <a:pPr>
              <a:defRPr/>
            </a:pPr>
            <a:fld id="{E4F02400-E641-0E49-81C8-63B38DA987EA}" type="datetimeFigureOut">
              <a:rPr lang="en-US" altLang="en-US"/>
              <a:pPr>
                <a:defRPr/>
              </a:pPr>
              <a:t>10/13/2023</a:t>
            </a:fld>
            <a:endParaRPr lang="en-US" altLang="en-US"/>
          </a:p>
        </p:txBody>
      </p:sp>
      <p:sp>
        <p:nvSpPr>
          <p:cNvPr id="3" name="Footer Placeholder 4">
            <a:extLst>
              <a:ext uri="{FF2B5EF4-FFF2-40B4-BE49-F238E27FC236}">
                <a16:creationId xmlns:a16="http://schemas.microsoft.com/office/drawing/2014/main" id="{5FDA420C-5A1F-914C-9292-B55D120D20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6DCBA3-FFBB-A84A-9C45-582F9EB3EC59}"/>
              </a:ext>
            </a:extLst>
          </p:cNvPr>
          <p:cNvSpPr>
            <a:spLocks noGrp="1"/>
          </p:cNvSpPr>
          <p:nvPr>
            <p:ph type="sldNum" sz="quarter" idx="12"/>
          </p:nvPr>
        </p:nvSpPr>
        <p:spPr/>
        <p:txBody>
          <a:bodyPr/>
          <a:lstStyle>
            <a:lvl1pPr>
              <a:defRPr/>
            </a:lvl1pPr>
          </a:lstStyle>
          <a:p>
            <a:pPr>
              <a:defRPr/>
            </a:pPr>
            <a:fld id="{EF764880-467F-8F46-B4D5-4B7706AEB5D2}" type="slidenum">
              <a:rPr lang="en-US" altLang="en-US"/>
              <a:pPr>
                <a:defRPr/>
              </a:pPr>
              <a:t>‹#›</a:t>
            </a:fld>
            <a:endParaRPr lang="en-US" altLang="en-US"/>
          </a:p>
        </p:txBody>
      </p:sp>
    </p:spTree>
    <p:extLst>
      <p:ext uri="{BB962C8B-B14F-4D97-AF65-F5344CB8AC3E}">
        <p14:creationId xmlns:p14="http://schemas.microsoft.com/office/powerpoint/2010/main" val="1366950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92B7DAAA-12E3-5E4D-BC9A-B6A7B58DA10F}"/>
              </a:ext>
            </a:extLst>
          </p:cNvPr>
          <p:cNvSpPr>
            <a:spLocks noGrp="1"/>
          </p:cNvSpPr>
          <p:nvPr>
            <p:ph type="body" idx="1"/>
          </p:nvPr>
        </p:nvSpPr>
        <p:spPr bwMode="auto">
          <a:xfrm>
            <a:off x="914798" y="2222500"/>
            <a:ext cx="16458406" cy="698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17933-661A-5B49-AC9F-300D8D585ADC}"/>
              </a:ext>
            </a:extLst>
          </p:cNvPr>
          <p:cNvSpPr>
            <a:spLocks noGrp="1"/>
          </p:cNvSpPr>
          <p:nvPr>
            <p:ph type="dt" sz="half" idx="2"/>
          </p:nvPr>
        </p:nvSpPr>
        <p:spPr>
          <a:xfrm>
            <a:off x="914798" y="9534922"/>
            <a:ext cx="4266406" cy="547688"/>
          </a:xfrm>
          <a:prstGeom prst="rect">
            <a:avLst/>
          </a:prstGeom>
        </p:spPr>
        <p:txBody>
          <a:bodyPr vert="horz" wrap="square" lIns="130622" tIns="65311" rIns="130622" bIns="65311" numCol="1" anchor="ctr" anchorCtr="0" compatLnSpc="1">
            <a:prstTxWarp prst="textNoShape">
              <a:avLst/>
            </a:prstTxWarp>
          </a:bodyPr>
          <a:lstStyle>
            <a:lvl1pPr eaLnBrk="1" hangingPunct="1">
              <a:defRPr sz="2125">
                <a:solidFill>
                  <a:srgbClr val="898989"/>
                </a:solidFill>
              </a:defRPr>
            </a:lvl1pPr>
          </a:lstStyle>
          <a:p>
            <a:pPr>
              <a:defRPr/>
            </a:pPr>
            <a:fld id="{83188914-C718-3F49-948A-C069410E2B72}" type="datetimeFigureOut">
              <a:rPr lang="en-US" altLang="en-US"/>
              <a:pPr>
                <a:defRPr/>
              </a:pPr>
              <a:t>10/13/2023</a:t>
            </a:fld>
            <a:endParaRPr lang="en-US" altLang="en-US"/>
          </a:p>
        </p:txBody>
      </p:sp>
      <p:sp>
        <p:nvSpPr>
          <p:cNvPr id="5" name="Footer Placeholder 4">
            <a:extLst>
              <a:ext uri="{FF2B5EF4-FFF2-40B4-BE49-F238E27FC236}">
                <a16:creationId xmlns:a16="http://schemas.microsoft.com/office/drawing/2014/main" id="{6D636C03-685F-E043-A8ED-2816C3E23A6F}"/>
              </a:ext>
            </a:extLst>
          </p:cNvPr>
          <p:cNvSpPr>
            <a:spLocks noGrp="1"/>
          </p:cNvSpPr>
          <p:nvPr>
            <p:ph type="ftr" sz="quarter" idx="3"/>
          </p:nvPr>
        </p:nvSpPr>
        <p:spPr>
          <a:xfrm>
            <a:off x="6248798" y="9534922"/>
            <a:ext cx="5790406" cy="547688"/>
          </a:xfrm>
          <a:prstGeom prst="rect">
            <a:avLst/>
          </a:prstGeom>
        </p:spPr>
        <p:txBody>
          <a:bodyPr vert="horz" lIns="130622" tIns="65311" rIns="130622" bIns="65311" rtlCol="0" anchor="ctr"/>
          <a:lstStyle>
            <a:lvl1pPr algn="ctr" defTabSz="816388" eaLnBrk="1" fontAlgn="auto" hangingPunct="1">
              <a:spcBef>
                <a:spcPts val="0"/>
              </a:spcBef>
              <a:spcAft>
                <a:spcPts val="0"/>
              </a:spcAft>
              <a:defRPr sz="2125">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AD70ED4-B4FF-4040-AAC9-B1962A99DC1E}"/>
              </a:ext>
            </a:extLst>
          </p:cNvPr>
          <p:cNvSpPr>
            <a:spLocks noGrp="1"/>
          </p:cNvSpPr>
          <p:nvPr>
            <p:ph type="sldNum" sz="quarter" idx="4"/>
          </p:nvPr>
        </p:nvSpPr>
        <p:spPr>
          <a:xfrm>
            <a:off x="13106798" y="9534922"/>
            <a:ext cx="4266406" cy="547688"/>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2125">
                <a:solidFill>
                  <a:srgbClr val="898989"/>
                </a:solidFill>
              </a:defRPr>
            </a:lvl1pPr>
          </a:lstStyle>
          <a:p>
            <a:pPr>
              <a:defRPr/>
            </a:pPr>
            <a:fld id="{C05F2DBF-95C7-B240-AFB0-03C69B2A3448}" type="slidenum">
              <a:rPr lang="en-US" altLang="en-US"/>
              <a:pPr>
                <a:defRPr/>
              </a:pPr>
              <a:t>‹#›</a:t>
            </a:fld>
            <a:endParaRPr lang="en-US" altLang="en-US"/>
          </a:p>
        </p:txBody>
      </p:sp>
      <p:sp>
        <p:nvSpPr>
          <p:cNvPr id="2" name="Title Placeholder 1">
            <a:extLst>
              <a:ext uri="{FF2B5EF4-FFF2-40B4-BE49-F238E27FC236}">
                <a16:creationId xmlns:a16="http://schemas.microsoft.com/office/drawing/2014/main" id="{317D3285-74F7-DC4D-B17B-0525E574A545}"/>
              </a:ext>
            </a:extLst>
          </p:cNvPr>
          <p:cNvSpPr>
            <a:spLocks noGrp="1"/>
          </p:cNvSpPr>
          <p:nvPr>
            <p:ph type="title"/>
          </p:nvPr>
        </p:nvSpPr>
        <p:spPr>
          <a:xfrm>
            <a:off x="914797" y="-41673"/>
            <a:ext cx="15771813" cy="1988345"/>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068569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815579" rtl="0" eaLnBrk="0" fontAlgn="base" hangingPunct="0">
        <a:spcBef>
          <a:spcPct val="0"/>
        </a:spcBef>
        <a:spcAft>
          <a:spcPct val="0"/>
        </a:spcAft>
        <a:defRPr sz="6000" b="1" kern="1200" cap="all">
          <a:solidFill>
            <a:schemeClr val="bg1"/>
          </a:solidFill>
          <a:latin typeface="+mj-lt"/>
          <a:ea typeface="ＭＳ Ｐゴシック" charset="0"/>
          <a:cs typeface="ＭＳ Ｐゴシック" charset="0"/>
        </a:defRPr>
      </a:lvl1pPr>
      <a:lvl2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2pPr>
      <a:lvl3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3pPr>
      <a:lvl4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4pPr>
      <a:lvl5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5pPr>
      <a:lvl6pPr marL="5715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6pPr>
      <a:lvl7pPr marL="11430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7pPr>
      <a:lvl8pPr marL="17145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8pPr>
      <a:lvl9pPr marL="22860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9pPr>
    </p:titleStyle>
    <p:bodyStyle>
      <a:lvl1pPr marL="611188" indent="-611188" algn="l" defTabSz="815579" rtl="0" eaLnBrk="0" fontAlgn="base" hangingPunct="0">
        <a:spcBef>
          <a:spcPct val="20000"/>
        </a:spcBef>
        <a:spcAft>
          <a:spcPct val="0"/>
        </a:spcAft>
        <a:buFont typeface="Arial" panose="020B0604020202020204" pitchFamily="34" charset="0"/>
        <a:buChar char="•"/>
        <a:defRPr sz="5750" kern="1200">
          <a:solidFill>
            <a:schemeClr val="tx1"/>
          </a:solidFill>
          <a:latin typeface="+mn-lt"/>
          <a:ea typeface="ＭＳ Ｐゴシック" charset="0"/>
          <a:cs typeface="ＭＳ Ｐゴシック" charset="0"/>
        </a:defRPr>
      </a:lvl1pPr>
      <a:lvl2pPr marL="1325563" indent="-509985" algn="l" defTabSz="815579" rtl="0" eaLnBrk="0" fontAlgn="base" hangingPunct="0">
        <a:spcBef>
          <a:spcPct val="20000"/>
        </a:spcBef>
        <a:spcAft>
          <a:spcPct val="0"/>
        </a:spcAft>
        <a:buFont typeface="Courier New" panose="02070309020205020404" pitchFamily="49" charset="0"/>
        <a:buChar char="o"/>
        <a:defRPr sz="5000" kern="1200">
          <a:solidFill>
            <a:schemeClr val="tx1"/>
          </a:solidFill>
          <a:latin typeface="+mn-lt"/>
          <a:ea typeface="ＭＳ Ｐゴシック" charset="0"/>
          <a:cs typeface="+mn-cs"/>
        </a:defRPr>
      </a:lvl2pPr>
      <a:lvl3pPr marL="2039938" indent="-406798" algn="l" defTabSz="815579" rtl="0" eaLnBrk="0" fontAlgn="base" hangingPunct="0">
        <a:spcBef>
          <a:spcPct val="20000"/>
        </a:spcBef>
        <a:spcAft>
          <a:spcPct val="0"/>
        </a:spcAft>
        <a:buFont typeface="Wingdings" pitchFamily="2" charset="2"/>
        <a:buChar char="§"/>
        <a:defRPr sz="4250" kern="1200">
          <a:solidFill>
            <a:schemeClr val="tx1"/>
          </a:solidFill>
          <a:latin typeface="+mn-lt"/>
          <a:ea typeface="ＭＳ Ｐゴシック" charset="0"/>
          <a:cs typeface="+mn-cs"/>
        </a:defRPr>
      </a:lvl3pPr>
      <a:lvl4pPr marL="2855516" indent="-406798" algn="l" defTabSz="815579" rtl="0" eaLnBrk="0" fontAlgn="base" hangingPunct="0">
        <a:spcBef>
          <a:spcPct val="20000"/>
        </a:spcBef>
        <a:spcAft>
          <a:spcPct val="0"/>
        </a:spcAft>
        <a:buFont typeface="Arial" panose="020B0604020202020204" pitchFamily="34" charset="0"/>
        <a:buChar char="–"/>
        <a:defRPr sz="3625" kern="1200">
          <a:solidFill>
            <a:schemeClr val="tx1"/>
          </a:solidFill>
          <a:latin typeface="+mn-lt"/>
          <a:ea typeface="ＭＳ Ｐゴシック" charset="0"/>
          <a:cs typeface="+mn-cs"/>
        </a:defRPr>
      </a:lvl4pPr>
      <a:lvl5pPr marL="3673079" indent="-406798" algn="l" defTabSz="815579" rtl="0" eaLnBrk="0" fontAlgn="base" hangingPunct="0">
        <a:spcBef>
          <a:spcPct val="20000"/>
        </a:spcBef>
        <a:spcAft>
          <a:spcPct val="0"/>
        </a:spcAft>
        <a:buFont typeface="Arial" panose="020B0604020202020204" pitchFamily="34" charset="0"/>
        <a:buChar char="»"/>
        <a:defRPr sz="3625" kern="1200">
          <a:solidFill>
            <a:schemeClr val="tx1"/>
          </a:solidFill>
          <a:latin typeface="+mn-lt"/>
          <a:ea typeface="ＭＳ Ｐゴシック" charset="0"/>
          <a:cs typeface="+mn-cs"/>
        </a:defRPr>
      </a:lvl5pPr>
      <a:lvl6pPr marL="4490133" indent="-408194" algn="l" defTabSz="816388" rtl="0" eaLnBrk="1" latinLnBrk="0" hangingPunct="1">
        <a:spcBef>
          <a:spcPct val="20000"/>
        </a:spcBef>
        <a:buFont typeface="Arial"/>
        <a:buChar char="•"/>
        <a:defRPr sz="3625" kern="1200">
          <a:solidFill>
            <a:schemeClr val="tx1"/>
          </a:solidFill>
          <a:latin typeface="+mn-lt"/>
          <a:ea typeface="+mn-ea"/>
          <a:cs typeface="+mn-cs"/>
        </a:defRPr>
      </a:lvl6pPr>
      <a:lvl7pPr marL="5306520" indent="-408194" algn="l" defTabSz="816388" rtl="0" eaLnBrk="1" latinLnBrk="0" hangingPunct="1">
        <a:spcBef>
          <a:spcPct val="20000"/>
        </a:spcBef>
        <a:buFont typeface="Arial"/>
        <a:buChar char="•"/>
        <a:defRPr sz="3625" kern="1200">
          <a:solidFill>
            <a:schemeClr val="tx1"/>
          </a:solidFill>
          <a:latin typeface="+mn-lt"/>
          <a:ea typeface="+mn-ea"/>
          <a:cs typeface="+mn-cs"/>
        </a:defRPr>
      </a:lvl7pPr>
      <a:lvl8pPr marL="6122909" indent="-408194" algn="l" defTabSz="816388" rtl="0" eaLnBrk="1" latinLnBrk="0" hangingPunct="1">
        <a:spcBef>
          <a:spcPct val="20000"/>
        </a:spcBef>
        <a:buFont typeface="Arial"/>
        <a:buChar char="•"/>
        <a:defRPr sz="3625" kern="1200">
          <a:solidFill>
            <a:schemeClr val="tx1"/>
          </a:solidFill>
          <a:latin typeface="+mn-lt"/>
          <a:ea typeface="+mn-ea"/>
          <a:cs typeface="+mn-cs"/>
        </a:defRPr>
      </a:lvl8pPr>
      <a:lvl9pPr marL="6939296" indent="-408194" algn="l" defTabSz="816388" rtl="0" eaLnBrk="1" latinLnBrk="0" hangingPunct="1">
        <a:spcBef>
          <a:spcPct val="20000"/>
        </a:spcBef>
        <a:buFont typeface="Arial"/>
        <a:buChar char="•"/>
        <a:defRPr sz="3625" kern="1200">
          <a:solidFill>
            <a:schemeClr val="tx1"/>
          </a:solidFill>
          <a:latin typeface="+mn-lt"/>
          <a:ea typeface="+mn-ea"/>
          <a:cs typeface="+mn-cs"/>
        </a:defRPr>
      </a:lvl9pPr>
    </p:bodyStyle>
    <p:otherStyle>
      <a:defPPr>
        <a:defRPr lang="en-US"/>
      </a:defPPr>
      <a:lvl1pPr marL="0" algn="l" defTabSz="816388" rtl="0" eaLnBrk="1" latinLnBrk="0" hangingPunct="1">
        <a:defRPr sz="3250" kern="1200">
          <a:solidFill>
            <a:schemeClr val="tx1"/>
          </a:solidFill>
          <a:latin typeface="+mn-lt"/>
          <a:ea typeface="+mn-ea"/>
          <a:cs typeface="+mn-cs"/>
        </a:defRPr>
      </a:lvl1pPr>
      <a:lvl2pPr marL="816388" algn="l" defTabSz="816388" rtl="0" eaLnBrk="1" latinLnBrk="0" hangingPunct="1">
        <a:defRPr sz="3250" kern="1200">
          <a:solidFill>
            <a:schemeClr val="tx1"/>
          </a:solidFill>
          <a:latin typeface="+mn-lt"/>
          <a:ea typeface="+mn-ea"/>
          <a:cs typeface="+mn-cs"/>
        </a:defRPr>
      </a:lvl2pPr>
      <a:lvl3pPr marL="1632775" algn="l" defTabSz="816388" rtl="0" eaLnBrk="1" latinLnBrk="0" hangingPunct="1">
        <a:defRPr sz="3250" kern="1200">
          <a:solidFill>
            <a:schemeClr val="tx1"/>
          </a:solidFill>
          <a:latin typeface="+mn-lt"/>
          <a:ea typeface="+mn-ea"/>
          <a:cs typeface="+mn-cs"/>
        </a:defRPr>
      </a:lvl3pPr>
      <a:lvl4pPr marL="2449164" algn="l" defTabSz="816388" rtl="0" eaLnBrk="1" latinLnBrk="0" hangingPunct="1">
        <a:defRPr sz="3250" kern="1200">
          <a:solidFill>
            <a:schemeClr val="tx1"/>
          </a:solidFill>
          <a:latin typeface="+mn-lt"/>
          <a:ea typeface="+mn-ea"/>
          <a:cs typeface="+mn-cs"/>
        </a:defRPr>
      </a:lvl4pPr>
      <a:lvl5pPr marL="3265551" algn="l" defTabSz="816388" rtl="0" eaLnBrk="1" latinLnBrk="0" hangingPunct="1">
        <a:defRPr sz="3250" kern="1200">
          <a:solidFill>
            <a:schemeClr val="tx1"/>
          </a:solidFill>
          <a:latin typeface="+mn-lt"/>
          <a:ea typeface="+mn-ea"/>
          <a:cs typeface="+mn-cs"/>
        </a:defRPr>
      </a:lvl5pPr>
      <a:lvl6pPr marL="4081939" algn="l" defTabSz="816388" rtl="0" eaLnBrk="1" latinLnBrk="0" hangingPunct="1">
        <a:defRPr sz="3250" kern="1200">
          <a:solidFill>
            <a:schemeClr val="tx1"/>
          </a:solidFill>
          <a:latin typeface="+mn-lt"/>
          <a:ea typeface="+mn-ea"/>
          <a:cs typeface="+mn-cs"/>
        </a:defRPr>
      </a:lvl6pPr>
      <a:lvl7pPr marL="4898326" algn="l" defTabSz="816388" rtl="0" eaLnBrk="1" latinLnBrk="0" hangingPunct="1">
        <a:defRPr sz="3250" kern="1200">
          <a:solidFill>
            <a:schemeClr val="tx1"/>
          </a:solidFill>
          <a:latin typeface="+mn-lt"/>
          <a:ea typeface="+mn-ea"/>
          <a:cs typeface="+mn-cs"/>
        </a:defRPr>
      </a:lvl7pPr>
      <a:lvl8pPr marL="5714714" algn="l" defTabSz="816388" rtl="0" eaLnBrk="1" latinLnBrk="0" hangingPunct="1">
        <a:defRPr sz="3250" kern="1200">
          <a:solidFill>
            <a:schemeClr val="tx1"/>
          </a:solidFill>
          <a:latin typeface="+mn-lt"/>
          <a:ea typeface="+mn-ea"/>
          <a:cs typeface="+mn-cs"/>
        </a:defRPr>
      </a:lvl8pPr>
      <a:lvl9pPr marL="6531103" algn="l" defTabSz="816388" rtl="0" eaLnBrk="1" latinLnBrk="0" hangingPunct="1">
        <a:defRPr sz="3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25154" y="-155919"/>
            <a:ext cx="6610805" cy="6808882"/>
          </a:xfrm>
          <a:prstGeom prst="rect">
            <a:avLst/>
          </a:prstGeom>
        </p:spPr>
      </p:pic>
      <p:sp>
        <p:nvSpPr>
          <p:cNvPr id="8" name="TextBox 8"/>
          <p:cNvSpPr txBox="1"/>
          <p:nvPr/>
        </p:nvSpPr>
        <p:spPr>
          <a:xfrm>
            <a:off x="14126614" y="6797545"/>
            <a:ext cx="2612152" cy="313690"/>
          </a:xfrm>
          <a:prstGeom prst="rect">
            <a:avLst/>
          </a:prstGeom>
        </p:spPr>
        <p:txBody>
          <a:bodyPr lIns="0" tIns="0" rIns="0" bIns="0" rtlCol="0" anchor="t">
            <a:spAutoFit/>
          </a:bodyPr>
          <a:lstStyle/>
          <a:p>
            <a:pPr algn="r">
              <a:lnSpc>
                <a:spcPts val="2660"/>
              </a:lnSpc>
            </a:pPr>
            <a:endParaRPr dirty="0"/>
          </a:p>
        </p:txBody>
      </p:sp>
      <p:sp>
        <p:nvSpPr>
          <p:cNvPr id="9" name="TextBox 9"/>
          <p:cNvSpPr txBox="1"/>
          <p:nvPr/>
        </p:nvSpPr>
        <p:spPr>
          <a:xfrm>
            <a:off x="7977134" y="6796275"/>
            <a:ext cx="4229021" cy="306705"/>
          </a:xfrm>
          <a:prstGeom prst="rect">
            <a:avLst/>
          </a:prstGeom>
        </p:spPr>
        <p:txBody>
          <a:bodyPr lIns="0" tIns="0" rIns="0" bIns="0" rtlCol="0" anchor="t">
            <a:spAutoFit/>
          </a:bodyPr>
          <a:lstStyle/>
          <a:p>
            <a:pPr>
              <a:lnSpc>
                <a:spcPts val="2520"/>
              </a:lnSpc>
            </a:pPr>
            <a:endParaRPr dirty="0"/>
          </a:p>
        </p:txBody>
      </p:sp>
      <p:sp>
        <p:nvSpPr>
          <p:cNvPr id="5" name="Title 4">
            <a:extLst>
              <a:ext uri="{FF2B5EF4-FFF2-40B4-BE49-F238E27FC236}">
                <a16:creationId xmlns:a16="http://schemas.microsoft.com/office/drawing/2014/main" id="{E1D8A004-33D1-AD16-D5E2-4F4980C1438D}"/>
              </a:ext>
            </a:extLst>
          </p:cNvPr>
          <p:cNvSpPr>
            <a:spLocks noGrp="1"/>
          </p:cNvSpPr>
          <p:nvPr>
            <p:ph type="title"/>
          </p:nvPr>
        </p:nvSpPr>
        <p:spPr/>
        <p:txBody>
          <a:bodyPr/>
          <a:lstStyle/>
          <a:p>
            <a:r>
              <a:rPr lang="en-US" dirty="0"/>
              <a:t>Office of the President Handbook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670641" y="2738369"/>
            <a:ext cx="15531529" cy="615553"/>
          </a:xfrm>
          <a:prstGeom prst="rect">
            <a:avLst/>
          </a:prstGeom>
          <a:ln w="57150">
            <a:solidFill>
              <a:srgbClr val="00B0F0"/>
            </a:solidFill>
          </a:ln>
        </p:spPr>
        <p:txBody>
          <a:bodyPr wrap="square" lIns="0" tIns="0" rIns="0" bIns="0" rtlCol="0" anchor="t">
            <a:spAutoFit/>
          </a:bodyPr>
          <a:lstStyle/>
          <a:p>
            <a:pPr lvl="0" algn="ctr"/>
            <a:r>
              <a:rPr lang="en-US" sz="4000" dirty="0"/>
              <a:t>CMAC = Chapter &amp; Membership Advisory Council</a:t>
            </a:r>
          </a:p>
        </p:txBody>
      </p:sp>
      <p:sp>
        <p:nvSpPr>
          <p:cNvPr id="29" name="TextBox 28">
            <a:extLst>
              <a:ext uri="{FF2B5EF4-FFF2-40B4-BE49-F238E27FC236}">
                <a16:creationId xmlns:a16="http://schemas.microsoft.com/office/drawing/2014/main" id="{F101289C-86A8-4DDE-80BE-5D78C51292EC}"/>
              </a:ext>
            </a:extLst>
          </p:cNvPr>
          <p:cNvSpPr txBox="1"/>
          <p:nvPr/>
        </p:nvSpPr>
        <p:spPr>
          <a:xfrm>
            <a:off x="1724939" y="6452497"/>
            <a:ext cx="15531530" cy="1938992"/>
          </a:xfrm>
          <a:prstGeom prst="rect">
            <a:avLst/>
          </a:prstGeom>
          <a:noFill/>
          <a:ln w="57150">
            <a:solidFill>
              <a:srgbClr val="00B0F0"/>
            </a:solidFill>
          </a:ln>
        </p:spPr>
        <p:txBody>
          <a:bodyPr wrap="square">
            <a:spAutoFit/>
          </a:bodyPr>
          <a:lstStyle/>
          <a:p>
            <a:pPr lvl="0" algn="ctr"/>
            <a:r>
              <a:rPr lang="en-US" sz="4000" dirty="0"/>
              <a:t>CMAC Connects liaisons are peer resources.  </a:t>
            </a:r>
          </a:p>
          <a:p>
            <a:pPr lvl="0" algn="ctr"/>
            <a:r>
              <a:rPr lang="en-US" sz="4000" dirty="0"/>
              <a:t>They are available year-round to offer advice and to relay any questions and concerns to MPI Global staff, as needed.</a:t>
            </a:r>
          </a:p>
        </p:txBody>
      </p:sp>
      <p:sp>
        <p:nvSpPr>
          <p:cNvPr id="17" name="TextBox 16">
            <a:extLst>
              <a:ext uri="{FF2B5EF4-FFF2-40B4-BE49-F238E27FC236}">
                <a16:creationId xmlns:a16="http://schemas.microsoft.com/office/drawing/2014/main" id="{E52F563A-0115-4DF6-81B5-5EF20CF52BE3}"/>
              </a:ext>
            </a:extLst>
          </p:cNvPr>
          <p:cNvSpPr txBox="1"/>
          <p:nvPr/>
        </p:nvSpPr>
        <p:spPr>
          <a:xfrm>
            <a:off x="1724940" y="4241490"/>
            <a:ext cx="15531529" cy="1323439"/>
          </a:xfrm>
          <a:prstGeom prst="rect">
            <a:avLst/>
          </a:prstGeom>
          <a:noFill/>
          <a:ln w="57150">
            <a:solidFill>
              <a:srgbClr val="00B0F0"/>
            </a:solidFill>
          </a:ln>
        </p:spPr>
        <p:txBody>
          <a:bodyPr wrap="square">
            <a:spAutoFit/>
          </a:bodyPr>
          <a:lstStyle/>
          <a:p>
            <a:pPr lvl="0" algn="ctr"/>
            <a:r>
              <a:rPr lang="en-US" sz="4000" dirty="0"/>
              <a:t>CMAC members are assigned to be chapter liaisons through the </a:t>
            </a:r>
            <a:br>
              <a:rPr lang="en-US" sz="4000" dirty="0"/>
            </a:br>
            <a:r>
              <a:rPr lang="en-US" sz="4000" dirty="0"/>
              <a:t>CMAC Connects program.</a:t>
            </a:r>
          </a:p>
        </p:txBody>
      </p:sp>
      <p:sp>
        <p:nvSpPr>
          <p:cNvPr id="2" name="Title 1">
            <a:extLst>
              <a:ext uri="{FF2B5EF4-FFF2-40B4-BE49-F238E27FC236}">
                <a16:creationId xmlns:a16="http://schemas.microsoft.com/office/drawing/2014/main" id="{C651DB7E-F40C-9D89-64BC-79CF319CA4DA}"/>
              </a:ext>
            </a:extLst>
          </p:cNvPr>
          <p:cNvSpPr>
            <a:spLocks noGrp="1"/>
          </p:cNvSpPr>
          <p:nvPr>
            <p:ph type="title"/>
          </p:nvPr>
        </p:nvSpPr>
        <p:spPr/>
        <p:txBody>
          <a:bodyPr/>
          <a:lstStyle/>
          <a:p>
            <a:r>
              <a:rPr lang="en-US" noProof="0" dirty="0"/>
              <a:t>CMAC Connects</a:t>
            </a:r>
            <a:endParaRPr lang="en-US" dirty="0"/>
          </a:p>
        </p:txBody>
      </p:sp>
    </p:spTree>
    <p:extLst>
      <p:ext uri="{BB962C8B-B14F-4D97-AF65-F5344CB8AC3E}">
        <p14:creationId xmlns:p14="http://schemas.microsoft.com/office/powerpoint/2010/main" val="228259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19889D4-21F4-4A21-8E7B-0B12E64333CF}"/>
              </a:ext>
            </a:extLst>
          </p:cNvPr>
          <p:cNvSpPr/>
          <p:nvPr/>
        </p:nvSpPr>
        <p:spPr>
          <a:xfrm>
            <a:off x="3072311" y="7385458"/>
            <a:ext cx="11691311" cy="2070566"/>
          </a:xfrm>
          <a:prstGeom prst="roundRect">
            <a:avLst/>
          </a:prstGeom>
          <a:no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t" anchorCtr="1"/>
          <a:lstStyle/>
          <a:p>
            <a:pPr algn="ctr"/>
            <a:r>
              <a:rPr lang="en-US" sz="3200" dirty="0">
                <a:ln w="0"/>
                <a:solidFill>
                  <a:schemeClr val="tx1"/>
                </a:solidFill>
                <a:effectLst>
                  <a:outerShdw blurRad="38100" dist="19050" dir="2700000" algn="tl" rotWithShape="0">
                    <a:schemeClr val="dk1">
                      <a:alpha val="40000"/>
                    </a:schemeClr>
                  </a:outerShdw>
                </a:effectLst>
              </a:rPr>
              <a:t>Standards</a:t>
            </a:r>
          </a:p>
        </p:txBody>
      </p:sp>
      <p:sp>
        <p:nvSpPr>
          <p:cNvPr id="27" name="Rectangle: Rounded Corners 26">
            <a:extLst>
              <a:ext uri="{FF2B5EF4-FFF2-40B4-BE49-F238E27FC236}">
                <a16:creationId xmlns:a16="http://schemas.microsoft.com/office/drawing/2014/main" id="{8B3F7219-837D-4046-BC71-35446B87B2E8}"/>
              </a:ext>
            </a:extLst>
          </p:cNvPr>
          <p:cNvSpPr/>
          <p:nvPr/>
        </p:nvSpPr>
        <p:spPr>
          <a:xfrm>
            <a:off x="3524378" y="8199972"/>
            <a:ext cx="3253366" cy="1101687"/>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Chapter Bylaws</a:t>
            </a:r>
          </a:p>
        </p:txBody>
      </p:sp>
      <p:sp>
        <p:nvSpPr>
          <p:cNvPr id="31" name="Rectangle: Rounded Corners 30">
            <a:extLst>
              <a:ext uri="{FF2B5EF4-FFF2-40B4-BE49-F238E27FC236}">
                <a16:creationId xmlns:a16="http://schemas.microsoft.com/office/drawing/2014/main" id="{D6A61A36-9D0B-474D-B230-C06C89096A5E}"/>
              </a:ext>
            </a:extLst>
          </p:cNvPr>
          <p:cNvSpPr/>
          <p:nvPr/>
        </p:nvSpPr>
        <p:spPr>
          <a:xfrm>
            <a:off x="7295001" y="8198312"/>
            <a:ext cx="3253366" cy="1101687"/>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Global Branding</a:t>
            </a:r>
            <a:endParaRPr lang="en-US" sz="2400" dirty="0">
              <a:cs typeface="Arial"/>
            </a:endParaRPr>
          </a:p>
        </p:txBody>
      </p:sp>
      <p:sp>
        <p:nvSpPr>
          <p:cNvPr id="32" name="Rectangle: Rounded Corners 31">
            <a:extLst>
              <a:ext uri="{FF2B5EF4-FFF2-40B4-BE49-F238E27FC236}">
                <a16:creationId xmlns:a16="http://schemas.microsoft.com/office/drawing/2014/main" id="{395CB4D2-04E1-42A7-B257-B3B6C03DC3BB}"/>
              </a:ext>
            </a:extLst>
          </p:cNvPr>
          <p:cNvSpPr/>
          <p:nvPr/>
        </p:nvSpPr>
        <p:spPr>
          <a:xfrm>
            <a:off x="11065626" y="8198312"/>
            <a:ext cx="3253366" cy="1101687"/>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Performance Metrics</a:t>
            </a:r>
          </a:p>
        </p:txBody>
      </p:sp>
      <p:sp>
        <p:nvSpPr>
          <p:cNvPr id="33" name="Rectangle: Rounded Corners 32">
            <a:extLst>
              <a:ext uri="{FF2B5EF4-FFF2-40B4-BE49-F238E27FC236}">
                <a16:creationId xmlns:a16="http://schemas.microsoft.com/office/drawing/2014/main" id="{75121F37-1B5C-47BC-A3A1-816055F26B30}"/>
              </a:ext>
            </a:extLst>
          </p:cNvPr>
          <p:cNvSpPr/>
          <p:nvPr/>
        </p:nvSpPr>
        <p:spPr>
          <a:xfrm>
            <a:off x="1690303" y="2242006"/>
            <a:ext cx="6947897" cy="4477755"/>
          </a:xfrm>
          <a:prstGeom prst="roundRect">
            <a:avLst/>
          </a:pr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sz="3200" dirty="0">
                <a:solidFill>
                  <a:schemeClr val="tx1"/>
                </a:solidFill>
              </a:rPr>
              <a:t>Programs</a:t>
            </a:r>
          </a:p>
        </p:txBody>
      </p:sp>
      <p:sp>
        <p:nvSpPr>
          <p:cNvPr id="34" name="Rectangle: Rounded Corners 33">
            <a:extLst>
              <a:ext uri="{FF2B5EF4-FFF2-40B4-BE49-F238E27FC236}">
                <a16:creationId xmlns:a16="http://schemas.microsoft.com/office/drawing/2014/main" id="{C96D078F-ABED-4673-8673-1E559EE31566}"/>
              </a:ext>
            </a:extLst>
          </p:cNvPr>
          <p:cNvSpPr/>
          <p:nvPr/>
        </p:nvSpPr>
        <p:spPr>
          <a:xfrm>
            <a:off x="9045452" y="2318215"/>
            <a:ext cx="6947897" cy="4387312"/>
          </a:xfrm>
          <a:prstGeom prst="roundRect">
            <a:avLst/>
          </a:pr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sz="3200" dirty="0">
                <a:solidFill>
                  <a:schemeClr val="tx1"/>
                </a:solidFill>
              </a:rPr>
              <a:t>Platforms &amp; Services</a:t>
            </a:r>
          </a:p>
        </p:txBody>
      </p:sp>
      <p:sp>
        <p:nvSpPr>
          <p:cNvPr id="35" name="Rectangle: Rounded Corners 34">
            <a:extLst>
              <a:ext uri="{FF2B5EF4-FFF2-40B4-BE49-F238E27FC236}">
                <a16:creationId xmlns:a16="http://schemas.microsoft.com/office/drawing/2014/main" id="{99B0CCC7-5A12-4093-B59B-CB958F3A2CF6}"/>
              </a:ext>
            </a:extLst>
          </p:cNvPr>
          <p:cNvSpPr/>
          <p:nvPr/>
        </p:nvSpPr>
        <p:spPr>
          <a:xfrm>
            <a:off x="1866858" y="3505315"/>
            <a:ext cx="2035678" cy="1193886"/>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Administrator</a:t>
            </a:r>
            <a:r>
              <a:rPr lang="en-US" sz="1600" dirty="0"/>
              <a:t> </a:t>
            </a:r>
            <a:r>
              <a:rPr lang="en-US" sz="2000" dirty="0"/>
              <a:t>Certification</a:t>
            </a:r>
            <a:endParaRPr lang="en-US" sz="2000" dirty="0">
              <a:cs typeface="Arial"/>
            </a:endParaRPr>
          </a:p>
        </p:txBody>
      </p:sp>
      <p:sp>
        <p:nvSpPr>
          <p:cNvPr id="36" name="Rectangle: Rounded Corners 35">
            <a:extLst>
              <a:ext uri="{FF2B5EF4-FFF2-40B4-BE49-F238E27FC236}">
                <a16:creationId xmlns:a16="http://schemas.microsoft.com/office/drawing/2014/main" id="{7DAEBDF7-A70D-48AD-8BDE-E6D7DA311AEA}"/>
              </a:ext>
            </a:extLst>
          </p:cNvPr>
          <p:cNvSpPr/>
          <p:nvPr/>
        </p:nvSpPr>
        <p:spPr>
          <a:xfrm>
            <a:off x="4079091" y="3530883"/>
            <a:ext cx="2261710" cy="1193886"/>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Facilitator</a:t>
            </a:r>
          </a:p>
          <a:p>
            <a:pPr algn="ctr"/>
            <a:r>
              <a:rPr lang="en-US" sz="2400" dirty="0"/>
              <a:t>Certification</a:t>
            </a:r>
          </a:p>
        </p:txBody>
      </p:sp>
      <p:sp>
        <p:nvSpPr>
          <p:cNvPr id="37" name="Rectangle: Rounded Corners 36">
            <a:extLst>
              <a:ext uri="{FF2B5EF4-FFF2-40B4-BE49-F238E27FC236}">
                <a16:creationId xmlns:a16="http://schemas.microsoft.com/office/drawing/2014/main" id="{986C92F2-9A6E-453E-BFDF-ACCEEC15E54B}"/>
              </a:ext>
            </a:extLst>
          </p:cNvPr>
          <p:cNvSpPr/>
          <p:nvPr/>
        </p:nvSpPr>
        <p:spPr>
          <a:xfrm>
            <a:off x="6469152" y="3505315"/>
            <a:ext cx="1964010" cy="1193886"/>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CBS &amp; WEC</a:t>
            </a:r>
          </a:p>
        </p:txBody>
      </p:sp>
      <p:sp>
        <p:nvSpPr>
          <p:cNvPr id="38" name="Rectangle: Rounded Corners 37">
            <a:extLst>
              <a:ext uri="{FF2B5EF4-FFF2-40B4-BE49-F238E27FC236}">
                <a16:creationId xmlns:a16="http://schemas.microsoft.com/office/drawing/2014/main" id="{97D5F7D8-9A17-4AA2-B3BE-FA216F35552E}"/>
              </a:ext>
            </a:extLst>
          </p:cNvPr>
          <p:cNvSpPr/>
          <p:nvPr/>
        </p:nvSpPr>
        <p:spPr>
          <a:xfrm>
            <a:off x="2931102" y="4884318"/>
            <a:ext cx="2261709" cy="1068572"/>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Volunteer Training</a:t>
            </a:r>
          </a:p>
        </p:txBody>
      </p:sp>
      <p:sp>
        <p:nvSpPr>
          <p:cNvPr id="39" name="Rectangle: Rounded Corners 38">
            <a:extLst>
              <a:ext uri="{FF2B5EF4-FFF2-40B4-BE49-F238E27FC236}">
                <a16:creationId xmlns:a16="http://schemas.microsoft.com/office/drawing/2014/main" id="{707AE9BF-6ACF-4FA2-B944-4042C37C6824}"/>
              </a:ext>
            </a:extLst>
          </p:cNvPr>
          <p:cNvSpPr/>
          <p:nvPr/>
        </p:nvSpPr>
        <p:spPr>
          <a:xfrm>
            <a:off x="5691845" y="4887737"/>
            <a:ext cx="2053150" cy="1067831"/>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MPI Cares</a:t>
            </a:r>
          </a:p>
        </p:txBody>
      </p:sp>
      <p:sp>
        <p:nvSpPr>
          <p:cNvPr id="40" name="Rectangle: Rounded Corners 39">
            <a:extLst>
              <a:ext uri="{FF2B5EF4-FFF2-40B4-BE49-F238E27FC236}">
                <a16:creationId xmlns:a16="http://schemas.microsoft.com/office/drawing/2014/main" id="{E504BB6E-31D3-44C2-95AB-4A8EC176AE6C}"/>
              </a:ext>
            </a:extLst>
          </p:cNvPr>
          <p:cNvSpPr/>
          <p:nvPr/>
        </p:nvSpPr>
        <p:spPr>
          <a:xfrm>
            <a:off x="9138584" y="3505315"/>
            <a:ext cx="2147916" cy="1234411"/>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Websites</a:t>
            </a:r>
          </a:p>
        </p:txBody>
      </p:sp>
      <p:sp>
        <p:nvSpPr>
          <p:cNvPr id="41" name="Rectangle: Rounded Corners 40">
            <a:extLst>
              <a:ext uri="{FF2B5EF4-FFF2-40B4-BE49-F238E27FC236}">
                <a16:creationId xmlns:a16="http://schemas.microsoft.com/office/drawing/2014/main" id="{D9D4526F-F389-4519-9B07-35A24BA940C1}"/>
              </a:ext>
            </a:extLst>
          </p:cNvPr>
          <p:cNvSpPr/>
          <p:nvPr/>
        </p:nvSpPr>
        <p:spPr>
          <a:xfrm>
            <a:off x="11351685" y="3505315"/>
            <a:ext cx="2147916" cy="1234411"/>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Accounting</a:t>
            </a:r>
          </a:p>
        </p:txBody>
      </p:sp>
      <p:sp>
        <p:nvSpPr>
          <p:cNvPr id="42" name="Rectangle: Rounded Corners 41">
            <a:extLst>
              <a:ext uri="{FF2B5EF4-FFF2-40B4-BE49-F238E27FC236}">
                <a16:creationId xmlns:a16="http://schemas.microsoft.com/office/drawing/2014/main" id="{C0770C56-0316-4212-A7CC-8961013CD15C}"/>
              </a:ext>
            </a:extLst>
          </p:cNvPr>
          <p:cNvSpPr/>
          <p:nvPr/>
        </p:nvSpPr>
        <p:spPr>
          <a:xfrm>
            <a:off x="13578641" y="3505315"/>
            <a:ext cx="2264764" cy="1228425"/>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Registration</a:t>
            </a:r>
          </a:p>
        </p:txBody>
      </p:sp>
      <p:sp>
        <p:nvSpPr>
          <p:cNvPr id="43" name="Rectangle: Rounded Corners 42">
            <a:extLst>
              <a:ext uri="{FF2B5EF4-FFF2-40B4-BE49-F238E27FC236}">
                <a16:creationId xmlns:a16="http://schemas.microsoft.com/office/drawing/2014/main" id="{A7AD5313-988F-45FE-839B-88FB56DF37E4}"/>
              </a:ext>
            </a:extLst>
          </p:cNvPr>
          <p:cNvSpPr/>
          <p:nvPr/>
        </p:nvSpPr>
        <p:spPr>
          <a:xfrm>
            <a:off x="9830920" y="4884318"/>
            <a:ext cx="2469411" cy="1318530"/>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Association Management System</a:t>
            </a:r>
          </a:p>
        </p:txBody>
      </p:sp>
      <p:sp>
        <p:nvSpPr>
          <p:cNvPr id="44" name="Rectangle: Rounded Corners 43">
            <a:extLst>
              <a:ext uri="{FF2B5EF4-FFF2-40B4-BE49-F238E27FC236}">
                <a16:creationId xmlns:a16="http://schemas.microsoft.com/office/drawing/2014/main" id="{C2A54A37-555D-4B8E-AA24-233B5DE1649B}"/>
              </a:ext>
            </a:extLst>
          </p:cNvPr>
          <p:cNvSpPr/>
          <p:nvPr/>
        </p:nvSpPr>
        <p:spPr>
          <a:xfrm>
            <a:off x="12556780" y="4883553"/>
            <a:ext cx="2469412" cy="1338496"/>
          </a:xfrm>
          <a:prstGeom prst="round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Chapter Operations Managers</a:t>
            </a:r>
          </a:p>
        </p:txBody>
      </p:sp>
      <p:sp>
        <p:nvSpPr>
          <p:cNvPr id="2" name="Title 1">
            <a:extLst>
              <a:ext uri="{FF2B5EF4-FFF2-40B4-BE49-F238E27FC236}">
                <a16:creationId xmlns:a16="http://schemas.microsoft.com/office/drawing/2014/main" id="{98A75342-56EE-93B6-5171-7D40AE90818F}"/>
              </a:ext>
            </a:extLst>
          </p:cNvPr>
          <p:cNvSpPr>
            <a:spLocks noGrp="1"/>
          </p:cNvSpPr>
          <p:nvPr>
            <p:ph type="title"/>
          </p:nvPr>
        </p:nvSpPr>
        <p:spPr/>
        <p:txBody>
          <a:bodyPr/>
          <a:lstStyle/>
          <a:p>
            <a:r>
              <a:rPr lang="en-US" sz="6000" dirty="0">
                <a:solidFill>
                  <a:srgbClr val="FFFFFF"/>
                </a:solidFill>
                <a:latin typeface="Clear Sans Regular Bold"/>
              </a:rPr>
              <a:t>CHAPTER SUPPORT FRAMEWORK</a:t>
            </a:r>
            <a:endParaRPr lang="en-US" dirty="0"/>
          </a:p>
        </p:txBody>
      </p:sp>
    </p:spTree>
    <p:extLst>
      <p:ext uri="{BB962C8B-B14F-4D97-AF65-F5344CB8AC3E}">
        <p14:creationId xmlns:p14="http://schemas.microsoft.com/office/powerpoint/2010/main" val="291376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eams&#10;&#10;Description automatically generated">
            <a:extLst>
              <a:ext uri="{FF2B5EF4-FFF2-40B4-BE49-F238E27FC236}">
                <a16:creationId xmlns:a16="http://schemas.microsoft.com/office/drawing/2014/main" id="{A01FCEF2-4788-6497-9F56-059892692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019300"/>
            <a:ext cx="10058400" cy="5731757"/>
          </a:xfrm>
          <a:prstGeom prst="rect">
            <a:avLst/>
          </a:prstGeom>
        </p:spPr>
      </p:pic>
      <p:sp>
        <p:nvSpPr>
          <p:cNvPr id="2" name="Title 1">
            <a:extLst>
              <a:ext uri="{FF2B5EF4-FFF2-40B4-BE49-F238E27FC236}">
                <a16:creationId xmlns:a16="http://schemas.microsoft.com/office/drawing/2014/main" id="{980FBF74-05FA-1F6B-5788-EB2A5B43A23B}"/>
              </a:ext>
            </a:extLst>
          </p:cNvPr>
          <p:cNvSpPr>
            <a:spLocks noGrp="1"/>
          </p:cNvSpPr>
          <p:nvPr>
            <p:ph type="title"/>
          </p:nvPr>
        </p:nvSpPr>
        <p:spPr/>
        <p:txBody>
          <a:bodyPr/>
          <a:lstStyle/>
          <a:p>
            <a:r>
              <a:rPr kumimoji="0" lang="en-US" sz="5400" b="0" i="0" u="none" strike="noStrike" kern="1200" cap="none" spc="0" normalizeH="0" baseline="0" noProof="0" dirty="0">
                <a:ln>
                  <a:noFill/>
                </a:ln>
                <a:solidFill>
                  <a:srgbClr val="FFFFFF"/>
                </a:solidFill>
                <a:effectLst/>
                <a:uLnTx/>
                <a:uFillTx/>
                <a:latin typeface="Clear Sans Regular Bold"/>
                <a:ea typeface="+mn-ea"/>
                <a:cs typeface="+mn-cs"/>
              </a:rPr>
              <a:t>CHAPTER LEADERS RESOURCE PAGE (CLRP)</a:t>
            </a:r>
            <a:endParaRPr lang="en-US" sz="5400" dirty="0"/>
          </a:p>
        </p:txBody>
      </p:sp>
      <p:pic>
        <p:nvPicPr>
          <p:cNvPr id="1026" name="Picture 2" descr="Imac PNG Free Download | PNG Mart">
            <a:extLst>
              <a:ext uri="{FF2B5EF4-FFF2-40B4-BE49-F238E27FC236}">
                <a16:creationId xmlns:a16="http://schemas.microsoft.com/office/drawing/2014/main" id="{7DB31093-B0C6-56BE-58E2-525558240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862" y="1638300"/>
            <a:ext cx="10836275" cy="8584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670641" y="2738369"/>
            <a:ext cx="15531529" cy="1107996"/>
          </a:xfrm>
          <a:prstGeom prst="rect">
            <a:avLst/>
          </a:prstGeom>
          <a:ln w="57150">
            <a:solidFill>
              <a:srgbClr val="00B0F0"/>
            </a:solidFill>
          </a:ln>
        </p:spPr>
        <p:txBody>
          <a:bodyPr wrap="square" lIns="0" tIns="0" rIns="0" bIns="0" rtlCol="0" anchor="t">
            <a:spAutoFit/>
          </a:bodyPr>
          <a:lstStyle/>
          <a:p>
            <a:pPr lvl="0" algn="ctr"/>
            <a:r>
              <a:rPr lang="en-US" sz="3600" dirty="0"/>
              <a:t>Though the VP of Finance actively manages the budget, </a:t>
            </a:r>
            <a:br>
              <a:rPr lang="en-US" sz="3600" dirty="0"/>
            </a:br>
            <a:r>
              <a:rPr lang="en-US" sz="3600" dirty="0"/>
              <a:t>the OOP is ultimately responsible for financial oversight.</a:t>
            </a:r>
          </a:p>
        </p:txBody>
      </p:sp>
      <p:sp>
        <p:nvSpPr>
          <p:cNvPr id="29" name="TextBox 28">
            <a:extLst>
              <a:ext uri="{FF2B5EF4-FFF2-40B4-BE49-F238E27FC236}">
                <a16:creationId xmlns:a16="http://schemas.microsoft.com/office/drawing/2014/main" id="{F101289C-86A8-4DDE-80BE-5D78C51292EC}"/>
              </a:ext>
            </a:extLst>
          </p:cNvPr>
          <p:cNvSpPr txBox="1"/>
          <p:nvPr/>
        </p:nvSpPr>
        <p:spPr>
          <a:xfrm>
            <a:off x="1690303" y="6057900"/>
            <a:ext cx="15531530" cy="1200329"/>
          </a:xfrm>
          <a:prstGeom prst="rect">
            <a:avLst/>
          </a:prstGeom>
          <a:noFill/>
          <a:ln w="57150">
            <a:solidFill>
              <a:srgbClr val="00B0F0"/>
            </a:solidFill>
          </a:ln>
        </p:spPr>
        <p:txBody>
          <a:bodyPr wrap="square">
            <a:spAutoFit/>
          </a:bodyPr>
          <a:lstStyle/>
          <a:p>
            <a:pPr lvl="0" algn="ctr"/>
            <a:r>
              <a:rPr lang="en-US" sz="3600" dirty="0"/>
              <a:t>If possible, reserves should be replenished to help provide a </a:t>
            </a:r>
            <a:br>
              <a:rPr lang="en-US" sz="3600" dirty="0"/>
            </a:br>
            <a:r>
              <a:rPr lang="en-US" sz="3600" dirty="0"/>
              <a:t>financial safety net for future boards.</a:t>
            </a:r>
          </a:p>
        </p:txBody>
      </p:sp>
      <p:sp>
        <p:nvSpPr>
          <p:cNvPr id="17" name="TextBox 16">
            <a:extLst>
              <a:ext uri="{FF2B5EF4-FFF2-40B4-BE49-F238E27FC236}">
                <a16:creationId xmlns:a16="http://schemas.microsoft.com/office/drawing/2014/main" id="{E52F563A-0115-4DF6-81B5-5EF20CF52BE3}"/>
              </a:ext>
            </a:extLst>
          </p:cNvPr>
          <p:cNvSpPr txBox="1"/>
          <p:nvPr/>
        </p:nvSpPr>
        <p:spPr>
          <a:xfrm>
            <a:off x="1727771" y="4408880"/>
            <a:ext cx="15531529" cy="1200329"/>
          </a:xfrm>
          <a:prstGeom prst="rect">
            <a:avLst/>
          </a:prstGeom>
          <a:noFill/>
          <a:ln w="57150">
            <a:solidFill>
              <a:srgbClr val="00B0F0"/>
            </a:solidFill>
          </a:ln>
        </p:spPr>
        <p:txBody>
          <a:bodyPr wrap="square">
            <a:spAutoFit/>
          </a:bodyPr>
          <a:lstStyle/>
          <a:p>
            <a:pPr lvl="0" algn="ctr"/>
            <a:r>
              <a:rPr lang="en-US" sz="3600" dirty="0"/>
              <a:t>The OOP should work with the VP of Finance to plan for/address any revenue shortfalls or unanticipated expenses.</a:t>
            </a:r>
          </a:p>
        </p:txBody>
      </p:sp>
      <p:sp>
        <p:nvSpPr>
          <p:cNvPr id="18" name="TextBox 17">
            <a:extLst>
              <a:ext uri="{FF2B5EF4-FFF2-40B4-BE49-F238E27FC236}">
                <a16:creationId xmlns:a16="http://schemas.microsoft.com/office/drawing/2014/main" id="{62C0EE9F-BE13-204C-B008-F2FB6EF68198}"/>
              </a:ext>
            </a:extLst>
          </p:cNvPr>
          <p:cNvSpPr txBox="1"/>
          <p:nvPr/>
        </p:nvSpPr>
        <p:spPr>
          <a:xfrm>
            <a:off x="1727771" y="7549462"/>
            <a:ext cx="15531530" cy="1754326"/>
          </a:xfrm>
          <a:prstGeom prst="rect">
            <a:avLst/>
          </a:prstGeom>
          <a:noFill/>
          <a:ln w="57150">
            <a:solidFill>
              <a:srgbClr val="00B0F0"/>
            </a:solidFill>
          </a:ln>
        </p:spPr>
        <p:txBody>
          <a:bodyPr wrap="square">
            <a:spAutoFit/>
          </a:bodyPr>
          <a:lstStyle/>
          <a:p>
            <a:pPr lvl="0" algn="ctr"/>
            <a:r>
              <a:rPr lang="en-US" sz="3600" dirty="0"/>
              <a:t>Financial controls should be communicated to all board members.  </a:t>
            </a:r>
            <a:br>
              <a:rPr lang="en-US" sz="3600" dirty="0"/>
            </a:br>
            <a:r>
              <a:rPr lang="en-US" sz="3600" dirty="0"/>
              <a:t>i.e. Who can sign contracts?  Who can sign checks? </a:t>
            </a:r>
            <a:br>
              <a:rPr lang="en-US" sz="3600" dirty="0"/>
            </a:br>
            <a:r>
              <a:rPr lang="en-US" sz="3600" dirty="0"/>
              <a:t>How to apply for reimbursements? Etc.</a:t>
            </a:r>
          </a:p>
        </p:txBody>
      </p:sp>
      <p:sp>
        <p:nvSpPr>
          <p:cNvPr id="9" name="Title 8">
            <a:extLst>
              <a:ext uri="{FF2B5EF4-FFF2-40B4-BE49-F238E27FC236}">
                <a16:creationId xmlns:a16="http://schemas.microsoft.com/office/drawing/2014/main" id="{15E6AF38-CA7B-131D-5361-5063F0BE924B}"/>
              </a:ext>
            </a:extLst>
          </p:cNvPr>
          <p:cNvSpPr>
            <a:spLocks noGrp="1"/>
          </p:cNvSpPr>
          <p:nvPr>
            <p:ph type="title"/>
          </p:nvPr>
        </p:nvSpPr>
        <p:spPr/>
        <p:txBody>
          <a:bodyPr/>
          <a:lstStyle/>
          <a:p>
            <a:r>
              <a:rPr lang="en-US" noProof="0" dirty="0"/>
              <a:t>FINANCIAL OVERSIGHT</a:t>
            </a:r>
            <a:endParaRPr lang="en-US" dirty="0"/>
          </a:p>
        </p:txBody>
      </p:sp>
    </p:spTree>
    <p:extLst>
      <p:ext uri="{BB962C8B-B14F-4D97-AF65-F5344CB8AC3E}">
        <p14:creationId xmlns:p14="http://schemas.microsoft.com/office/powerpoint/2010/main" val="26194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670641" y="2738369"/>
            <a:ext cx="16262239" cy="553998"/>
          </a:xfrm>
          <a:prstGeom prst="rect">
            <a:avLst/>
          </a:prstGeom>
          <a:ln w="57150">
            <a:solidFill>
              <a:srgbClr val="00B0F0"/>
            </a:solidFill>
          </a:ln>
        </p:spPr>
        <p:txBody>
          <a:bodyPr wrap="square" lIns="0" tIns="0" rIns="0" bIns="0" rtlCol="0" anchor="t">
            <a:spAutoFit/>
          </a:bodyPr>
          <a:lstStyle/>
          <a:p>
            <a:pPr lvl="0" algn="ctr"/>
            <a:r>
              <a:rPr lang="en-US" sz="3600" dirty="0"/>
              <a:t>Led by the VP Finance, though responsibility for filing falls to the entire BOD</a:t>
            </a:r>
          </a:p>
        </p:txBody>
      </p:sp>
      <p:sp>
        <p:nvSpPr>
          <p:cNvPr id="29" name="TextBox 28">
            <a:extLst>
              <a:ext uri="{FF2B5EF4-FFF2-40B4-BE49-F238E27FC236}">
                <a16:creationId xmlns:a16="http://schemas.microsoft.com/office/drawing/2014/main" id="{F101289C-86A8-4DDE-80BE-5D78C51292EC}"/>
              </a:ext>
            </a:extLst>
          </p:cNvPr>
          <p:cNvSpPr txBox="1"/>
          <p:nvPr/>
        </p:nvSpPr>
        <p:spPr>
          <a:xfrm>
            <a:off x="1690302" y="6057900"/>
            <a:ext cx="16236827" cy="2308324"/>
          </a:xfrm>
          <a:prstGeom prst="rect">
            <a:avLst/>
          </a:prstGeom>
          <a:noFill/>
          <a:ln w="57150">
            <a:solidFill>
              <a:srgbClr val="00B0F0"/>
            </a:solidFill>
          </a:ln>
        </p:spPr>
        <p:txBody>
          <a:bodyPr wrap="square">
            <a:spAutoFit/>
          </a:bodyPr>
          <a:lstStyle/>
          <a:p>
            <a:pPr lvl="0" algn="ctr"/>
            <a:r>
              <a:rPr lang="en-US" sz="3600" dirty="0"/>
              <a:t>Where financially feasible, always use the services of a certified public accountant to prepare taxes</a:t>
            </a:r>
          </a:p>
          <a:p>
            <a:pPr lvl="1" algn="ctr"/>
            <a:r>
              <a:rPr lang="en-US" sz="3600" dirty="0"/>
              <a:t>Benefits of using a CPA include their defense of any potential objection by the taxing agency in your country.</a:t>
            </a:r>
          </a:p>
        </p:txBody>
      </p:sp>
      <p:sp>
        <p:nvSpPr>
          <p:cNvPr id="17" name="TextBox 16">
            <a:extLst>
              <a:ext uri="{FF2B5EF4-FFF2-40B4-BE49-F238E27FC236}">
                <a16:creationId xmlns:a16="http://schemas.microsoft.com/office/drawing/2014/main" id="{E52F563A-0115-4DF6-81B5-5EF20CF52BE3}"/>
              </a:ext>
            </a:extLst>
          </p:cNvPr>
          <p:cNvSpPr txBox="1"/>
          <p:nvPr/>
        </p:nvSpPr>
        <p:spPr>
          <a:xfrm>
            <a:off x="1727771" y="4408880"/>
            <a:ext cx="16236827" cy="646331"/>
          </a:xfrm>
          <a:prstGeom prst="rect">
            <a:avLst/>
          </a:prstGeom>
          <a:noFill/>
          <a:ln w="57150">
            <a:solidFill>
              <a:srgbClr val="00B0F0"/>
            </a:solidFill>
          </a:ln>
        </p:spPr>
        <p:txBody>
          <a:bodyPr wrap="square">
            <a:spAutoFit/>
          </a:bodyPr>
          <a:lstStyle/>
          <a:p>
            <a:pPr lvl="0" algn="ctr"/>
            <a:r>
              <a:rPr lang="en-US" sz="3600" dirty="0"/>
              <a:t>As OOP, responsibility is to ensure timely and accurate submissions</a:t>
            </a:r>
          </a:p>
        </p:txBody>
      </p:sp>
      <p:sp>
        <p:nvSpPr>
          <p:cNvPr id="20" name="TextBox 19">
            <a:extLst>
              <a:ext uri="{FF2B5EF4-FFF2-40B4-BE49-F238E27FC236}">
                <a16:creationId xmlns:a16="http://schemas.microsoft.com/office/drawing/2014/main" id="{BAB197DB-0965-4F2F-8D83-4A08C4A2816E}"/>
              </a:ext>
            </a:extLst>
          </p:cNvPr>
          <p:cNvSpPr txBox="1"/>
          <p:nvPr/>
        </p:nvSpPr>
        <p:spPr>
          <a:xfrm>
            <a:off x="533400" y="2886632"/>
            <a:ext cx="1459302" cy="809068"/>
          </a:xfrm>
          <a:prstGeom prst="rect">
            <a:avLst/>
          </a:prstGeom>
          <a:noFill/>
        </p:spPr>
        <p:txBody>
          <a:bodyPr wrap="square">
            <a:spAutoFit/>
          </a:bodyPr>
          <a:lstStyle/>
          <a:p>
            <a:pPr>
              <a:lnSpc>
                <a:spcPts val="5500"/>
              </a:lnSpc>
            </a:pPr>
            <a:r>
              <a:rPr lang="en-US" sz="6000" dirty="0">
                <a:latin typeface="Clear Sans Regular Bold"/>
              </a:rPr>
              <a:t>1</a:t>
            </a:r>
          </a:p>
        </p:txBody>
      </p:sp>
      <p:sp>
        <p:nvSpPr>
          <p:cNvPr id="21" name="TextBox 20">
            <a:extLst>
              <a:ext uri="{FF2B5EF4-FFF2-40B4-BE49-F238E27FC236}">
                <a16:creationId xmlns:a16="http://schemas.microsoft.com/office/drawing/2014/main" id="{EDC88B90-3756-4A60-8DB0-CFAD68D09604}"/>
              </a:ext>
            </a:extLst>
          </p:cNvPr>
          <p:cNvSpPr txBox="1"/>
          <p:nvPr/>
        </p:nvSpPr>
        <p:spPr>
          <a:xfrm>
            <a:off x="677892" y="6348152"/>
            <a:ext cx="1459302" cy="809068"/>
          </a:xfrm>
          <a:prstGeom prst="rect">
            <a:avLst/>
          </a:prstGeom>
          <a:noFill/>
        </p:spPr>
        <p:txBody>
          <a:bodyPr wrap="square">
            <a:spAutoFit/>
          </a:bodyPr>
          <a:lstStyle/>
          <a:p>
            <a:pPr>
              <a:lnSpc>
                <a:spcPts val="5500"/>
              </a:lnSpc>
            </a:pPr>
            <a:r>
              <a:rPr lang="en-US" sz="6000" dirty="0">
                <a:latin typeface="Clear Sans Regular Bold"/>
              </a:rPr>
              <a:t>3</a:t>
            </a:r>
          </a:p>
        </p:txBody>
      </p:sp>
      <p:sp>
        <p:nvSpPr>
          <p:cNvPr id="23" name="TextBox 22">
            <a:extLst>
              <a:ext uri="{FF2B5EF4-FFF2-40B4-BE49-F238E27FC236}">
                <a16:creationId xmlns:a16="http://schemas.microsoft.com/office/drawing/2014/main" id="{D3F1B3BF-1DAF-4A88-8321-19E0221D6994}"/>
              </a:ext>
            </a:extLst>
          </p:cNvPr>
          <p:cNvSpPr txBox="1"/>
          <p:nvPr/>
        </p:nvSpPr>
        <p:spPr>
          <a:xfrm>
            <a:off x="677892" y="4617392"/>
            <a:ext cx="1459302" cy="809068"/>
          </a:xfrm>
          <a:prstGeom prst="rect">
            <a:avLst/>
          </a:prstGeom>
          <a:noFill/>
        </p:spPr>
        <p:txBody>
          <a:bodyPr wrap="square">
            <a:spAutoFit/>
          </a:bodyPr>
          <a:lstStyle/>
          <a:p>
            <a:pPr>
              <a:lnSpc>
                <a:spcPts val="5500"/>
              </a:lnSpc>
            </a:pPr>
            <a:r>
              <a:rPr lang="en-US" sz="6000" dirty="0">
                <a:latin typeface="Clear Sans Regular Bold"/>
              </a:rPr>
              <a:t>2</a:t>
            </a:r>
          </a:p>
        </p:txBody>
      </p:sp>
      <p:pic>
        <p:nvPicPr>
          <p:cNvPr id="24" name="Picture 3">
            <a:extLst>
              <a:ext uri="{FF2B5EF4-FFF2-40B4-BE49-F238E27FC236}">
                <a16:creationId xmlns:a16="http://schemas.microsoft.com/office/drawing/2014/main" id="{4E23048A-3A2F-433D-B95E-6B8D3770FDA1}"/>
              </a:ext>
            </a:extLst>
          </p:cNvPr>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66" y="2342203"/>
            <a:ext cx="1704205" cy="1755268"/>
          </a:xfrm>
          <a:prstGeom prst="rect">
            <a:avLst/>
          </a:prstGeom>
        </p:spPr>
      </p:pic>
      <p:pic>
        <p:nvPicPr>
          <p:cNvPr id="26" name="Picture 3">
            <a:extLst>
              <a:ext uri="{FF2B5EF4-FFF2-40B4-BE49-F238E27FC236}">
                <a16:creationId xmlns:a16="http://schemas.microsoft.com/office/drawing/2014/main" id="{ACF9D0E8-462D-4D2A-B176-A7709654649E}"/>
              </a:ext>
            </a:extLst>
          </p:cNvPr>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564" y="4013533"/>
            <a:ext cx="1704205" cy="1755268"/>
          </a:xfrm>
          <a:prstGeom prst="rect">
            <a:avLst/>
          </a:prstGeom>
        </p:spPr>
      </p:pic>
      <p:pic>
        <p:nvPicPr>
          <p:cNvPr id="28" name="Picture 3">
            <a:extLst>
              <a:ext uri="{FF2B5EF4-FFF2-40B4-BE49-F238E27FC236}">
                <a16:creationId xmlns:a16="http://schemas.microsoft.com/office/drawing/2014/main" id="{356E2FE4-3FA9-48CB-942C-E150AC363828}"/>
              </a:ext>
            </a:extLst>
          </p:cNvPr>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61" y="5768801"/>
            <a:ext cx="1704205" cy="1755268"/>
          </a:xfrm>
          <a:prstGeom prst="rect">
            <a:avLst/>
          </a:prstGeom>
        </p:spPr>
      </p:pic>
      <p:sp>
        <p:nvSpPr>
          <p:cNvPr id="2" name="Title 1">
            <a:extLst>
              <a:ext uri="{FF2B5EF4-FFF2-40B4-BE49-F238E27FC236}">
                <a16:creationId xmlns:a16="http://schemas.microsoft.com/office/drawing/2014/main" id="{65E43FFA-3B33-41B0-3A46-BFAEAAD363A2}"/>
              </a:ext>
            </a:extLst>
          </p:cNvPr>
          <p:cNvSpPr>
            <a:spLocks noGrp="1"/>
          </p:cNvSpPr>
          <p:nvPr>
            <p:ph type="title"/>
          </p:nvPr>
        </p:nvSpPr>
        <p:spPr/>
        <p:txBody>
          <a:bodyPr/>
          <a:lstStyle/>
          <a:p>
            <a:r>
              <a:rPr lang="en-US" noProof="0" dirty="0"/>
              <a:t>TAXES/ANNUAL REVIEW</a:t>
            </a:r>
            <a:endParaRPr lang="en-US" dirty="0"/>
          </a:p>
        </p:txBody>
      </p:sp>
    </p:spTree>
    <p:extLst>
      <p:ext uri="{BB962C8B-B14F-4D97-AF65-F5344CB8AC3E}">
        <p14:creationId xmlns:p14="http://schemas.microsoft.com/office/powerpoint/2010/main" val="13196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0D87D98-93A1-452B-DE1A-913522FDD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8440400" cy="10383539"/>
          </a:xfrm>
          <a:prstGeom prst="rect">
            <a:avLst/>
          </a:prstGeom>
        </p:spPr>
      </p:pic>
    </p:spTree>
    <p:extLst>
      <p:ext uri="{BB962C8B-B14F-4D97-AF65-F5344CB8AC3E}">
        <p14:creationId xmlns:p14="http://schemas.microsoft.com/office/powerpoint/2010/main" val="385088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998D78-E3F6-3146-122A-28D81255F731}"/>
              </a:ext>
            </a:extLst>
          </p:cNvPr>
          <p:cNvSpPr>
            <a:spLocks noGrp="1"/>
          </p:cNvSpPr>
          <p:nvPr>
            <p:ph idx="1"/>
          </p:nvPr>
        </p:nvSpPr>
        <p:spPr/>
        <p:txBody>
          <a:bodyPr/>
          <a:lstStyle/>
          <a:p>
            <a:pPr lvl="0"/>
            <a:r>
              <a:rPr lang="en-US" sz="4400" dirty="0"/>
              <a:t>Local chapter press releases are allowed for local events</a:t>
            </a:r>
          </a:p>
          <a:p>
            <a:pPr lvl="2"/>
            <a:endParaRPr lang="en-US" sz="2900" dirty="0"/>
          </a:p>
          <a:p>
            <a:pPr lvl="0"/>
            <a:r>
              <a:rPr lang="en-US" sz="4400" dirty="0"/>
              <a:t>Run any media requests by MPI Global to ensure you know the essential talking points and can represent the brand</a:t>
            </a:r>
          </a:p>
          <a:p>
            <a:pPr lvl="2"/>
            <a:endParaRPr lang="en-US" sz="2900" dirty="0"/>
          </a:p>
          <a:p>
            <a:pPr lvl="0"/>
            <a:r>
              <a:rPr lang="en-US" sz="4400" dirty="0"/>
              <a:t>Comply with 501(c)3 status rules or legal requirements set by your country/region </a:t>
            </a:r>
          </a:p>
          <a:p>
            <a:pPr lvl="2"/>
            <a:endParaRPr lang="en-US" sz="2900" dirty="0"/>
          </a:p>
          <a:p>
            <a:pPr lvl="0"/>
            <a:r>
              <a:rPr lang="en-US" sz="4400" dirty="0"/>
              <a:t>Contact MPI to get the latest resources and talking points on hot-button issues </a:t>
            </a:r>
          </a:p>
        </p:txBody>
      </p:sp>
      <p:sp>
        <p:nvSpPr>
          <p:cNvPr id="7" name="Title 6">
            <a:extLst>
              <a:ext uri="{FF2B5EF4-FFF2-40B4-BE49-F238E27FC236}">
                <a16:creationId xmlns:a16="http://schemas.microsoft.com/office/drawing/2014/main" id="{EE9C69F4-6CBA-A7D3-E50A-40A9C2531C5C}"/>
              </a:ext>
            </a:extLst>
          </p:cNvPr>
          <p:cNvSpPr>
            <a:spLocks noGrp="1"/>
          </p:cNvSpPr>
          <p:nvPr>
            <p:ph type="title"/>
          </p:nvPr>
        </p:nvSpPr>
        <p:spPr/>
        <p:txBody>
          <a:bodyPr/>
          <a:lstStyle/>
          <a:p>
            <a:r>
              <a:rPr lang="en-US" dirty="0"/>
              <a:t>MEDIA &amp; OPTICS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25154" y="-155919"/>
            <a:ext cx="6610805" cy="6808882"/>
          </a:xfrm>
          <a:prstGeom prst="rect">
            <a:avLst/>
          </a:prstGeom>
        </p:spPr>
      </p:pic>
      <p:sp>
        <p:nvSpPr>
          <p:cNvPr id="8" name="TextBox 8"/>
          <p:cNvSpPr txBox="1"/>
          <p:nvPr/>
        </p:nvSpPr>
        <p:spPr>
          <a:xfrm>
            <a:off x="14126614" y="6797545"/>
            <a:ext cx="2612152" cy="313690"/>
          </a:xfrm>
          <a:prstGeom prst="rect">
            <a:avLst/>
          </a:prstGeom>
        </p:spPr>
        <p:txBody>
          <a:bodyPr lIns="0" tIns="0" rIns="0" bIns="0" rtlCol="0" anchor="t">
            <a:spAutoFit/>
          </a:bodyPr>
          <a:lstStyle/>
          <a:p>
            <a:pPr algn="r">
              <a:lnSpc>
                <a:spcPts val="2660"/>
              </a:lnSpc>
            </a:pPr>
            <a:endParaRPr dirty="0"/>
          </a:p>
        </p:txBody>
      </p:sp>
      <p:sp>
        <p:nvSpPr>
          <p:cNvPr id="9" name="TextBox 9"/>
          <p:cNvSpPr txBox="1"/>
          <p:nvPr/>
        </p:nvSpPr>
        <p:spPr>
          <a:xfrm>
            <a:off x="7977134" y="6796275"/>
            <a:ext cx="4229021" cy="306705"/>
          </a:xfrm>
          <a:prstGeom prst="rect">
            <a:avLst/>
          </a:prstGeom>
        </p:spPr>
        <p:txBody>
          <a:bodyPr lIns="0" tIns="0" rIns="0" bIns="0" rtlCol="0" anchor="t">
            <a:spAutoFit/>
          </a:bodyPr>
          <a:lstStyle/>
          <a:p>
            <a:pPr>
              <a:lnSpc>
                <a:spcPts val="2520"/>
              </a:lnSpc>
            </a:pPr>
            <a:endParaRPr dirty="0"/>
          </a:p>
        </p:txBody>
      </p:sp>
      <p:sp>
        <p:nvSpPr>
          <p:cNvPr id="5" name="Title 4">
            <a:extLst>
              <a:ext uri="{FF2B5EF4-FFF2-40B4-BE49-F238E27FC236}">
                <a16:creationId xmlns:a16="http://schemas.microsoft.com/office/drawing/2014/main" id="{E1D8A004-33D1-AD16-D5E2-4F4980C1438D}"/>
              </a:ext>
            </a:extLst>
          </p:cNvPr>
          <p:cNvSpPr>
            <a:spLocks noGrp="1"/>
          </p:cNvSpPr>
          <p:nvPr>
            <p:ph type="title"/>
          </p:nvPr>
        </p:nvSpPr>
        <p:spPr/>
        <p:txBody>
          <a:bodyPr/>
          <a:lstStyle/>
          <a:p>
            <a:r>
              <a:rPr lang="en-US" dirty="0"/>
              <a:t>Office of the President Handbook</a:t>
            </a:r>
          </a:p>
        </p:txBody>
      </p:sp>
    </p:spTree>
    <p:extLst>
      <p:ext uri="{BB962C8B-B14F-4D97-AF65-F5344CB8AC3E}">
        <p14:creationId xmlns:p14="http://schemas.microsoft.com/office/powerpoint/2010/main" val="156939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873C3C6-4400-CD62-143D-D487595AF628}"/>
              </a:ext>
            </a:extLst>
          </p:cNvPr>
          <p:cNvSpPr>
            <a:spLocks noGrp="1"/>
          </p:cNvSpPr>
          <p:nvPr>
            <p:ph idx="1"/>
          </p:nvPr>
        </p:nvSpPr>
        <p:spPr/>
        <p:txBody>
          <a:bodyPr/>
          <a:lstStyle/>
          <a:p>
            <a:pPr marL="610870" indent="-610870"/>
            <a:r>
              <a:rPr lang="en-US" sz="4800" b="1" dirty="0"/>
              <a:t>President</a:t>
            </a:r>
            <a:endParaRPr lang="en-US"/>
          </a:p>
          <a:p>
            <a:pPr marL="1325245" lvl="1" indent="-509905"/>
            <a:r>
              <a:rPr lang="en-US" sz="4400" dirty="0"/>
              <a:t>Face of the chapter; listen to chapter members; lead strategy; manage the Board</a:t>
            </a:r>
            <a:endParaRPr lang="en-US" sz="4400" dirty="0">
              <a:cs typeface="Arial"/>
            </a:endParaRPr>
          </a:p>
          <a:p>
            <a:pPr marL="2039620" lvl="2" indent="-406400"/>
            <a:endParaRPr lang="en-US" sz="3300" dirty="0">
              <a:cs typeface="Arial"/>
            </a:endParaRPr>
          </a:p>
          <a:p>
            <a:pPr marL="610870" indent="-610870"/>
            <a:r>
              <a:rPr lang="en-US" sz="4800" b="1" dirty="0"/>
              <a:t>Immediate Past President</a:t>
            </a:r>
          </a:p>
          <a:p>
            <a:pPr marL="1325245" lvl="1" indent="-509905"/>
            <a:r>
              <a:rPr lang="en-US" sz="4400" dirty="0">
                <a:ea typeface="ＭＳ Ｐゴシック"/>
              </a:rPr>
              <a:t>Nominations &amp; Governance Chair; advisor and mentor to President</a:t>
            </a:r>
            <a:endParaRPr lang="en-US" sz="4400" dirty="0">
              <a:ea typeface="ＭＳ Ｐゴシック"/>
              <a:cs typeface="Arial"/>
            </a:endParaRPr>
          </a:p>
          <a:p>
            <a:pPr marL="2039620" lvl="2" indent="-406400"/>
            <a:endParaRPr lang="en-US" sz="3300" dirty="0">
              <a:cs typeface="Arial"/>
            </a:endParaRPr>
          </a:p>
          <a:p>
            <a:pPr marL="610870" indent="-610870"/>
            <a:r>
              <a:rPr lang="en-US" sz="4800" b="1" dirty="0"/>
              <a:t>President-Elect</a:t>
            </a:r>
          </a:p>
          <a:p>
            <a:pPr marL="1325245" lvl="1" indent="-509905"/>
            <a:r>
              <a:rPr lang="en-US" sz="4400" dirty="0"/>
              <a:t>Very involved in leadership development, attends committee meetings, assist current chapter President</a:t>
            </a:r>
            <a:endParaRPr lang="en-US" sz="4400" dirty="0">
              <a:cs typeface="Arial"/>
            </a:endParaRPr>
          </a:p>
          <a:p>
            <a:pPr marL="610870" indent="-610870"/>
            <a:endParaRPr lang="en-US" sz="4800" dirty="0"/>
          </a:p>
          <a:p>
            <a:pPr marL="610870" indent="-610870"/>
            <a:endParaRPr lang="en-US" sz="4800" dirty="0"/>
          </a:p>
        </p:txBody>
      </p:sp>
      <p:sp>
        <p:nvSpPr>
          <p:cNvPr id="19" name="Title 18">
            <a:extLst>
              <a:ext uri="{FF2B5EF4-FFF2-40B4-BE49-F238E27FC236}">
                <a16:creationId xmlns:a16="http://schemas.microsoft.com/office/drawing/2014/main" id="{6ECDFE2A-E8C7-2ABA-FD92-DB113E55DFBA}"/>
              </a:ext>
            </a:extLst>
          </p:cNvPr>
          <p:cNvSpPr>
            <a:spLocks noGrp="1"/>
          </p:cNvSpPr>
          <p:nvPr>
            <p:ph type="title"/>
          </p:nvPr>
        </p:nvSpPr>
        <p:spPr/>
        <p:txBody>
          <a:bodyPr/>
          <a:lstStyle/>
          <a:p>
            <a:r>
              <a:rPr lang="en-US" sz="4800" dirty="0"/>
              <a:t>OFFICE OF THE PRESIDENT ROLES Overview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2B1F-B3E3-BE09-E1B2-B0CC15AC97D8}"/>
              </a:ext>
            </a:extLst>
          </p:cNvPr>
          <p:cNvSpPr>
            <a:spLocks noGrp="1"/>
          </p:cNvSpPr>
          <p:nvPr>
            <p:ph type="title"/>
          </p:nvPr>
        </p:nvSpPr>
        <p:spPr/>
        <p:txBody>
          <a:bodyPr/>
          <a:lstStyle/>
          <a:p>
            <a:r>
              <a:rPr lang="en-US" sz="6000" dirty="0">
                <a:latin typeface="Clear Sans Regular Bold"/>
              </a:rPr>
              <a:t>LEADERSHIP RESPONSIBILITIES</a:t>
            </a:r>
            <a:endParaRPr lang="en-US" dirty="0"/>
          </a:p>
        </p:txBody>
      </p:sp>
      <p:sp>
        <p:nvSpPr>
          <p:cNvPr id="9" name="Content Placeholder 3">
            <a:extLst>
              <a:ext uri="{FF2B5EF4-FFF2-40B4-BE49-F238E27FC236}">
                <a16:creationId xmlns:a16="http://schemas.microsoft.com/office/drawing/2014/main" id="{2BBBD8B0-3165-FD71-8E33-ED448B107F1C}"/>
              </a:ext>
            </a:extLst>
          </p:cNvPr>
          <p:cNvSpPr>
            <a:spLocks noGrp="1"/>
          </p:cNvSpPr>
          <p:nvPr>
            <p:ph sz="half" idx="1"/>
          </p:nvPr>
        </p:nvSpPr>
        <p:spPr/>
        <p:txBody>
          <a:bodyPr/>
          <a:lstStyle/>
          <a:p>
            <a:pPr marL="0" indent="0">
              <a:buNone/>
            </a:pPr>
            <a:r>
              <a:rPr lang="en-US" sz="5400" b="1" dirty="0">
                <a:solidFill>
                  <a:srgbClr val="0C0804"/>
                </a:solidFill>
                <a:latin typeface="Clear Sans Regular Bold"/>
              </a:rPr>
              <a:t>Full Value Concept</a:t>
            </a:r>
          </a:p>
          <a:p>
            <a:r>
              <a:rPr lang="en-US" sz="4000" i="0" dirty="0">
                <a:solidFill>
                  <a:srgbClr val="333333"/>
                </a:solidFill>
                <a:effectLst/>
                <a:latin typeface="Helvetica Neue"/>
              </a:rPr>
              <a:t>Servant leadership</a:t>
            </a:r>
            <a:br>
              <a:rPr lang="en-US" sz="4000" dirty="0"/>
            </a:br>
            <a:r>
              <a:rPr lang="en-US" sz="4000" dirty="0"/>
              <a:t>“</a:t>
            </a:r>
            <a:r>
              <a:rPr lang="en-US" sz="4000" i="0" dirty="0">
                <a:solidFill>
                  <a:srgbClr val="333333"/>
                </a:solidFill>
                <a:effectLst/>
                <a:latin typeface="Helvetica Neue"/>
              </a:rPr>
              <a:t>Freedom within a framework”</a:t>
            </a:r>
          </a:p>
          <a:p>
            <a:r>
              <a:rPr lang="en-US" sz="4000" dirty="0">
                <a:solidFill>
                  <a:srgbClr val="333333"/>
                </a:solidFill>
                <a:latin typeface="Helvetica Neue"/>
              </a:rPr>
              <a:t>Psychological safety</a:t>
            </a:r>
            <a:br>
              <a:rPr lang="en-US" sz="4000" dirty="0"/>
            </a:br>
            <a:r>
              <a:rPr lang="en-US" sz="4000" dirty="0">
                <a:solidFill>
                  <a:srgbClr val="333333"/>
                </a:solidFill>
                <a:latin typeface="Helvetica Neue"/>
              </a:rPr>
              <a:t>Accountability </a:t>
            </a:r>
          </a:p>
          <a:p>
            <a:r>
              <a:rPr lang="en-US" sz="4000" dirty="0">
                <a:solidFill>
                  <a:srgbClr val="333333"/>
                </a:solidFill>
                <a:latin typeface="Helvetica Neue"/>
              </a:rPr>
              <a:t>Clear direction</a:t>
            </a:r>
          </a:p>
          <a:p>
            <a:r>
              <a:rPr lang="en-US" sz="4000" dirty="0">
                <a:solidFill>
                  <a:srgbClr val="333333"/>
                </a:solidFill>
                <a:latin typeface="Helvetica Neue"/>
              </a:rPr>
              <a:t>Professional growth</a:t>
            </a:r>
          </a:p>
          <a:p>
            <a:r>
              <a:rPr lang="en-US" sz="4000" dirty="0">
                <a:solidFill>
                  <a:srgbClr val="333333"/>
                </a:solidFill>
                <a:latin typeface="Helvetica Neue"/>
              </a:rPr>
              <a:t>Activity alignment</a:t>
            </a:r>
          </a:p>
          <a:p>
            <a:r>
              <a:rPr lang="en-US" sz="4000" dirty="0">
                <a:solidFill>
                  <a:srgbClr val="333333"/>
                </a:solidFill>
                <a:latin typeface="Helvetica Neue"/>
              </a:rPr>
              <a:t>Clear vision</a:t>
            </a:r>
            <a:br>
              <a:rPr lang="en-US" sz="4000" dirty="0"/>
            </a:br>
            <a:r>
              <a:rPr lang="en-US" sz="4000" i="0" dirty="0">
                <a:solidFill>
                  <a:srgbClr val="333333"/>
                </a:solidFill>
                <a:effectLst/>
                <a:latin typeface="Helvetica Neue"/>
              </a:rPr>
              <a:t>High morale</a:t>
            </a:r>
            <a:endParaRPr lang="en-US" sz="4000" dirty="0"/>
          </a:p>
          <a:p>
            <a:endParaRPr lang="en-US" dirty="0"/>
          </a:p>
        </p:txBody>
      </p:sp>
      <p:pic>
        <p:nvPicPr>
          <p:cNvPr id="10" name="Picture 2" descr="How to Identify Your Brand's Value Proposition | by Jones + Waddell | The  Startup | Medium">
            <a:extLst>
              <a:ext uri="{FF2B5EF4-FFF2-40B4-BE49-F238E27FC236}">
                <a16:creationId xmlns:a16="http://schemas.microsoft.com/office/drawing/2014/main" id="{208E35CF-F6A8-184E-DF98-A810F67DA0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50057" y="2400299"/>
            <a:ext cx="7939373" cy="7208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8468B34-1EA8-E6FB-7D64-3DB864EBA8AD}"/>
              </a:ext>
            </a:extLst>
          </p:cNvPr>
          <p:cNvSpPr>
            <a:spLocks noGrp="1"/>
          </p:cNvSpPr>
          <p:nvPr>
            <p:ph sz="half" idx="1"/>
          </p:nvPr>
        </p:nvSpPr>
        <p:spPr/>
        <p:txBody>
          <a:bodyPr/>
          <a:lstStyle/>
          <a:p>
            <a:pPr marL="0" indent="0">
              <a:buNone/>
            </a:pPr>
            <a:r>
              <a:rPr lang="en-US" sz="3600" dirty="0"/>
              <a:t>Ensure your team knows the following before your year begins – these are best communicated through a board orientation and at chapter retreats:</a:t>
            </a:r>
          </a:p>
          <a:p>
            <a:r>
              <a:rPr lang="en-US" sz="3600" dirty="0"/>
              <a:t>Requirements </a:t>
            </a:r>
          </a:p>
          <a:p>
            <a:r>
              <a:rPr lang="en-US" sz="3600" dirty="0"/>
              <a:t>Expectations</a:t>
            </a:r>
          </a:p>
          <a:p>
            <a:r>
              <a:rPr lang="en-US" sz="3600" dirty="0"/>
              <a:t>Accountability</a:t>
            </a:r>
          </a:p>
          <a:p>
            <a:r>
              <a:rPr lang="en-US" sz="3600" dirty="0"/>
              <a:t>Role Descriptions</a:t>
            </a:r>
          </a:p>
          <a:p>
            <a:r>
              <a:rPr lang="en-US" sz="3600" dirty="0"/>
              <a:t> Role Readiness</a:t>
            </a:r>
          </a:p>
          <a:p>
            <a:r>
              <a:rPr lang="en-US" sz="3600" dirty="0"/>
              <a:t>Financial Acumen</a:t>
            </a:r>
          </a:p>
          <a:p>
            <a:r>
              <a:rPr lang="en-US" sz="3600" dirty="0"/>
              <a:t>Governance Documents</a:t>
            </a:r>
          </a:p>
          <a:p>
            <a:endParaRPr lang="en-US" sz="3600" dirty="0"/>
          </a:p>
        </p:txBody>
      </p:sp>
      <p:sp>
        <p:nvSpPr>
          <p:cNvPr id="12" name="Title 11">
            <a:extLst>
              <a:ext uri="{FF2B5EF4-FFF2-40B4-BE49-F238E27FC236}">
                <a16:creationId xmlns:a16="http://schemas.microsoft.com/office/drawing/2014/main" id="{2410FE77-C454-B7F1-ACE7-CFFE65141958}"/>
              </a:ext>
            </a:extLst>
          </p:cNvPr>
          <p:cNvSpPr>
            <a:spLocks noGrp="1"/>
          </p:cNvSpPr>
          <p:nvPr>
            <p:ph type="title"/>
          </p:nvPr>
        </p:nvSpPr>
        <p:spPr/>
        <p:txBody>
          <a:bodyPr/>
          <a:lstStyle/>
          <a:p>
            <a:r>
              <a:rPr lang="en-US" dirty="0"/>
              <a:t> LAYING THE FOUNDATION</a:t>
            </a:r>
          </a:p>
        </p:txBody>
      </p:sp>
      <p:pic>
        <p:nvPicPr>
          <p:cNvPr id="20" name="Picture 9">
            <a:extLst>
              <a:ext uri="{FF2B5EF4-FFF2-40B4-BE49-F238E27FC236}">
                <a16:creationId xmlns:a16="http://schemas.microsoft.com/office/drawing/2014/main" id="{FC195B6E-760B-28A3-1A3B-02621178E4AC}"/>
              </a:ext>
            </a:extLst>
          </p:cNvPr>
          <p:cNvPicPr>
            <a:picLocks noGrp="1" noChangeAspect="1"/>
          </p:cNvPicPr>
          <p:nvPr>
            <p:ph sz="half" idx="2"/>
          </p:nvPr>
        </p:nvPicPr>
        <p:blipFill>
          <a:blip r:embed="rId3"/>
          <a:srcRect l="13360" r="21862"/>
          <a:stretch>
            <a:fillRect/>
          </a:stretch>
        </p:blipFill>
        <p:spPr>
          <a:xfrm>
            <a:off x="9710786" y="2222500"/>
            <a:ext cx="7096027" cy="7312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D1ECDF-41EE-5844-B44A-1808EF8A29B4}"/>
              </a:ext>
            </a:extLst>
          </p:cNvPr>
          <p:cNvSpPr txBox="1"/>
          <p:nvPr/>
        </p:nvSpPr>
        <p:spPr>
          <a:xfrm>
            <a:off x="7262715" y="1181390"/>
            <a:ext cx="3762569" cy="369332"/>
          </a:xfrm>
          <a:prstGeom prst="rect">
            <a:avLst/>
          </a:prstGeom>
          <a:noFill/>
        </p:spPr>
        <p:txBody>
          <a:bodyPr wrap="none" rtlCol="0">
            <a:spAutoFit/>
          </a:bodyPr>
          <a:lstStyle/>
          <a:p>
            <a:pPr algn="ctr"/>
            <a:r>
              <a:rPr lang="en-US" spc="225" dirty="0">
                <a:solidFill>
                  <a:schemeClr val="bg1">
                    <a:lumMod val="65000"/>
                  </a:schemeClr>
                </a:solidFill>
                <a:latin typeface="Poppins Light" pitchFamily="2" charset="77"/>
                <a:cs typeface="Poppins Light" pitchFamily="2" charset="77"/>
              </a:rPr>
              <a:t>WRITE YOUR SUBTITLE HERE</a:t>
            </a:r>
          </a:p>
        </p:txBody>
      </p:sp>
      <p:sp>
        <p:nvSpPr>
          <p:cNvPr id="4" name="Wave 3">
            <a:extLst>
              <a:ext uri="{FF2B5EF4-FFF2-40B4-BE49-F238E27FC236}">
                <a16:creationId xmlns:a16="http://schemas.microsoft.com/office/drawing/2014/main" id="{CE0AC2B6-2689-DE40-A507-3E081B33EBB4}"/>
              </a:ext>
            </a:extLst>
          </p:cNvPr>
          <p:cNvSpPr/>
          <p:nvPr/>
        </p:nvSpPr>
        <p:spPr>
          <a:xfrm>
            <a:off x="1143000" y="3777635"/>
            <a:ext cx="7162800" cy="1825764"/>
          </a:xfrm>
          <a:prstGeom prst="wave">
            <a:avLst>
              <a:gd name="adj1" fmla="val 5387"/>
              <a:gd name="adj2" fmla="val 0"/>
            </a:avLst>
          </a:prstGeom>
          <a:solidFill>
            <a:srgbClr val="00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7" name="Wave 6">
            <a:extLst>
              <a:ext uri="{FF2B5EF4-FFF2-40B4-BE49-F238E27FC236}">
                <a16:creationId xmlns:a16="http://schemas.microsoft.com/office/drawing/2014/main" id="{8A0A69C1-5B07-2341-9495-32AA7CE6B8AC}"/>
              </a:ext>
            </a:extLst>
          </p:cNvPr>
          <p:cNvSpPr/>
          <p:nvPr/>
        </p:nvSpPr>
        <p:spPr>
          <a:xfrm>
            <a:off x="1143000" y="5746279"/>
            <a:ext cx="7162800" cy="1181100"/>
          </a:xfrm>
          <a:prstGeom prst="wave">
            <a:avLst>
              <a:gd name="adj1" fmla="val 7862"/>
              <a:gd name="adj2" fmla="val 0"/>
            </a:avLst>
          </a:prstGeom>
          <a:solidFill>
            <a:srgbClr val="00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12" name="TextBox 11">
            <a:extLst>
              <a:ext uri="{FF2B5EF4-FFF2-40B4-BE49-F238E27FC236}">
                <a16:creationId xmlns:a16="http://schemas.microsoft.com/office/drawing/2014/main" id="{EEA6BCAD-0942-3F45-8A0E-06AB8804EB33}"/>
              </a:ext>
            </a:extLst>
          </p:cNvPr>
          <p:cNvSpPr txBox="1"/>
          <p:nvPr/>
        </p:nvSpPr>
        <p:spPr>
          <a:xfrm>
            <a:off x="1412028" y="4336576"/>
            <a:ext cx="5716617" cy="707886"/>
          </a:xfrm>
          <a:prstGeom prst="rect">
            <a:avLst/>
          </a:prstGeom>
          <a:noFill/>
        </p:spPr>
        <p:txBody>
          <a:bodyPr wrap="square" rtlCol="0" anchor="ctr" anchorCtr="0">
            <a:spAutoFit/>
          </a:bodyPr>
          <a:lstStyle/>
          <a:p>
            <a:r>
              <a:rPr lang="en-US" sz="4000" b="1" dirty="0">
                <a:solidFill>
                  <a:schemeClr val="bg1"/>
                </a:solidFill>
                <a:latin typeface="+mj-lt"/>
                <a:ea typeface="League Spartan" charset="0"/>
                <a:cs typeface="Poppins" pitchFamily="2" charset="77"/>
              </a:rPr>
              <a:t>SCORED STANDARDS</a:t>
            </a:r>
          </a:p>
        </p:txBody>
      </p:sp>
      <p:sp>
        <p:nvSpPr>
          <p:cNvPr id="13" name="Subtitle 2">
            <a:extLst>
              <a:ext uri="{FF2B5EF4-FFF2-40B4-BE49-F238E27FC236}">
                <a16:creationId xmlns:a16="http://schemas.microsoft.com/office/drawing/2014/main" id="{6A2A9C9B-5642-BA41-A2CE-D982AFA9F0D2}"/>
              </a:ext>
            </a:extLst>
          </p:cNvPr>
          <p:cNvSpPr txBox="1">
            <a:spLocks/>
          </p:cNvSpPr>
          <p:nvPr/>
        </p:nvSpPr>
        <p:spPr>
          <a:xfrm>
            <a:off x="1368984" y="6171014"/>
            <a:ext cx="6936815" cy="331629"/>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950"/>
              </a:lnSpc>
            </a:pPr>
            <a:r>
              <a:rPr lang="en-US" dirty="0">
                <a:solidFill>
                  <a:schemeClr val="bg1"/>
                </a:solidFill>
                <a:latin typeface="+mj-lt"/>
                <a:ea typeface="Lato Light" panose="020F0502020204030203" pitchFamily="34" charset="0"/>
                <a:cs typeface="Lato Light" panose="020F0502020204030203" pitchFamily="34" charset="0"/>
              </a:rPr>
              <a:t>MEMBERSHIP SATISFACTION &amp; GROWTH</a:t>
            </a:r>
          </a:p>
        </p:txBody>
      </p:sp>
      <p:sp>
        <p:nvSpPr>
          <p:cNvPr id="14" name="Wave 13">
            <a:extLst>
              <a:ext uri="{FF2B5EF4-FFF2-40B4-BE49-F238E27FC236}">
                <a16:creationId xmlns:a16="http://schemas.microsoft.com/office/drawing/2014/main" id="{C26540C6-9F79-8743-A4DE-E699D4963F3F}"/>
              </a:ext>
            </a:extLst>
          </p:cNvPr>
          <p:cNvSpPr/>
          <p:nvPr/>
        </p:nvSpPr>
        <p:spPr>
          <a:xfrm>
            <a:off x="1143000" y="6850160"/>
            <a:ext cx="7162800" cy="1181100"/>
          </a:xfrm>
          <a:prstGeom prst="wave">
            <a:avLst>
              <a:gd name="adj1" fmla="val 7862"/>
              <a:gd name="adj2" fmla="val 0"/>
            </a:avLst>
          </a:prstGeom>
          <a:solidFill>
            <a:srgbClr val="00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15" name="Subtitle 2">
            <a:extLst>
              <a:ext uri="{FF2B5EF4-FFF2-40B4-BE49-F238E27FC236}">
                <a16:creationId xmlns:a16="http://schemas.microsoft.com/office/drawing/2014/main" id="{D52E1DB9-2DF2-424E-AA3F-F3CB481F51A0}"/>
              </a:ext>
            </a:extLst>
          </p:cNvPr>
          <p:cNvSpPr txBox="1">
            <a:spLocks/>
          </p:cNvSpPr>
          <p:nvPr/>
        </p:nvSpPr>
        <p:spPr>
          <a:xfrm>
            <a:off x="1368985" y="7274896"/>
            <a:ext cx="5995820" cy="331629"/>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950"/>
              </a:lnSpc>
            </a:pPr>
            <a:r>
              <a:rPr lang="en-US" dirty="0">
                <a:solidFill>
                  <a:schemeClr val="bg1"/>
                </a:solidFill>
                <a:latin typeface="+mj-lt"/>
                <a:ea typeface="Lato Light" panose="020F0502020204030203" pitchFamily="34" charset="0"/>
                <a:cs typeface="Lato Light" panose="020F0502020204030203" pitchFamily="34" charset="0"/>
              </a:rPr>
              <a:t>ADMINISTRATION &amp; FINANCE</a:t>
            </a:r>
          </a:p>
        </p:txBody>
      </p:sp>
      <p:sp>
        <p:nvSpPr>
          <p:cNvPr id="16" name="Wave 15">
            <a:extLst>
              <a:ext uri="{FF2B5EF4-FFF2-40B4-BE49-F238E27FC236}">
                <a16:creationId xmlns:a16="http://schemas.microsoft.com/office/drawing/2014/main" id="{9C467567-FC00-BF4B-A213-41C64A2CB7C1}"/>
              </a:ext>
            </a:extLst>
          </p:cNvPr>
          <p:cNvSpPr/>
          <p:nvPr/>
        </p:nvSpPr>
        <p:spPr>
          <a:xfrm>
            <a:off x="1143000" y="7950578"/>
            <a:ext cx="7162800" cy="1181100"/>
          </a:xfrm>
          <a:prstGeom prst="wave">
            <a:avLst>
              <a:gd name="adj1" fmla="val 7862"/>
              <a:gd name="adj2" fmla="val 0"/>
            </a:avLst>
          </a:prstGeom>
          <a:solidFill>
            <a:srgbClr val="00A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17" name="Subtitle 2">
            <a:extLst>
              <a:ext uri="{FF2B5EF4-FFF2-40B4-BE49-F238E27FC236}">
                <a16:creationId xmlns:a16="http://schemas.microsoft.com/office/drawing/2014/main" id="{20D67198-4A51-FA41-8E56-CEF06923D639}"/>
              </a:ext>
            </a:extLst>
          </p:cNvPr>
          <p:cNvSpPr txBox="1">
            <a:spLocks/>
          </p:cNvSpPr>
          <p:nvPr/>
        </p:nvSpPr>
        <p:spPr>
          <a:xfrm>
            <a:off x="1368985" y="8375314"/>
            <a:ext cx="5995820" cy="331629"/>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950"/>
              </a:lnSpc>
            </a:pPr>
            <a:r>
              <a:rPr lang="en-US" dirty="0">
                <a:solidFill>
                  <a:schemeClr val="bg1"/>
                </a:solidFill>
                <a:latin typeface="+mj-lt"/>
                <a:ea typeface="Lato Light" panose="020F0502020204030203" pitchFamily="34" charset="0"/>
                <a:cs typeface="Lato Light" panose="020F0502020204030203" pitchFamily="34" charset="0"/>
              </a:rPr>
              <a:t>EDUCATIONAL OFFERINGS</a:t>
            </a:r>
          </a:p>
        </p:txBody>
      </p:sp>
      <p:sp>
        <p:nvSpPr>
          <p:cNvPr id="48" name="Wave 47">
            <a:extLst>
              <a:ext uri="{FF2B5EF4-FFF2-40B4-BE49-F238E27FC236}">
                <a16:creationId xmlns:a16="http://schemas.microsoft.com/office/drawing/2014/main" id="{8D8C5246-0420-3440-A491-A6DACEC4A2E6}"/>
              </a:ext>
            </a:extLst>
          </p:cNvPr>
          <p:cNvSpPr/>
          <p:nvPr/>
        </p:nvSpPr>
        <p:spPr>
          <a:xfrm>
            <a:off x="9982202" y="3777635"/>
            <a:ext cx="7162800" cy="1825764"/>
          </a:xfrm>
          <a:prstGeom prst="wave">
            <a:avLst>
              <a:gd name="adj1" fmla="val 5387"/>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49" name="Wave 48">
            <a:extLst>
              <a:ext uri="{FF2B5EF4-FFF2-40B4-BE49-F238E27FC236}">
                <a16:creationId xmlns:a16="http://schemas.microsoft.com/office/drawing/2014/main" id="{70AA0D93-620B-0944-83FA-7723062FE9AA}"/>
              </a:ext>
            </a:extLst>
          </p:cNvPr>
          <p:cNvSpPr/>
          <p:nvPr/>
        </p:nvSpPr>
        <p:spPr>
          <a:xfrm>
            <a:off x="9982202" y="5746279"/>
            <a:ext cx="7162800" cy="1181100"/>
          </a:xfrm>
          <a:prstGeom prst="wave">
            <a:avLst>
              <a:gd name="adj1" fmla="val 7862"/>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52" name="TextBox 51">
            <a:extLst>
              <a:ext uri="{FF2B5EF4-FFF2-40B4-BE49-F238E27FC236}">
                <a16:creationId xmlns:a16="http://schemas.microsoft.com/office/drawing/2014/main" id="{C4D4A94A-6EEA-F646-A031-3034201F9575}"/>
              </a:ext>
            </a:extLst>
          </p:cNvPr>
          <p:cNvSpPr txBox="1"/>
          <p:nvPr/>
        </p:nvSpPr>
        <p:spPr>
          <a:xfrm>
            <a:off x="10208186" y="4336575"/>
            <a:ext cx="6936814" cy="707886"/>
          </a:xfrm>
          <a:prstGeom prst="rect">
            <a:avLst/>
          </a:prstGeom>
          <a:noFill/>
        </p:spPr>
        <p:txBody>
          <a:bodyPr wrap="square" rtlCol="0" anchor="ctr" anchorCtr="0">
            <a:spAutoFit/>
          </a:bodyPr>
          <a:lstStyle/>
          <a:p>
            <a:r>
              <a:rPr lang="en-US" sz="4000" b="1" dirty="0">
                <a:solidFill>
                  <a:schemeClr val="bg1"/>
                </a:solidFill>
                <a:latin typeface="+mj-lt"/>
                <a:ea typeface="League Spartan" charset="0"/>
                <a:cs typeface="Poppins" pitchFamily="2" charset="77"/>
              </a:rPr>
              <a:t>NONSCORED STANDARDS</a:t>
            </a:r>
          </a:p>
        </p:txBody>
      </p:sp>
      <p:sp>
        <p:nvSpPr>
          <p:cNvPr id="53" name="Subtitle 2">
            <a:extLst>
              <a:ext uri="{FF2B5EF4-FFF2-40B4-BE49-F238E27FC236}">
                <a16:creationId xmlns:a16="http://schemas.microsoft.com/office/drawing/2014/main" id="{0C54BC15-084C-6C41-8C4A-2E496F274A84}"/>
              </a:ext>
            </a:extLst>
          </p:cNvPr>
          <p:cNvSpPr txBox="1">
            <a:spLocks/>
          </p:cNvSpPr>
          <p:nvPr/>
        </p:nvSpPr>
        <p:spPr>
          <a:xfrm>
            <a:off x="10208187" y="6171015"/>
            <a:ext cx="5995820" cy="331629"/>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950"/>
              </a:lnSpc>
            </a:pPr>
            <a:r>
              <a:rPr lang="en-US" dirty="0">
                <a:solidFill>
                  <a:schemeClr val="bg1"/>
                </a:solidFill>
                <a:latin typeface="+mj-lt"/>
                <a:ea typeface="Lato Light" panose="020F0502020204030203" pitchFamily="34" charset="0"/>
                <a:cs typeface="Lato Light" panose="020F0502020204030203" pitchFamily="34" charset="0"/>
              </a:rPr>
              <a:t>COMMUNICATION &amp; BRAND</a:t>
            </a:r>
          </a:p>
        </p:txBody>
      </p:sp>
      <p:sp>
        <p:nvSpPr>
          <p:cNvPr id="54" name="Wave 53">
            <a:extLst>
              <a:ext uri="{FF2B5EF4-FFF2-40B4-BE49-F238E27FC236}">
                <a16:creationId xmlns:a16="http://schemas.microsoft.com/office/drawing/2014/main" id="{DC9C10A8-3576-BB42-93AB-BCC9B092E2E3}"/>
              </a:ext>
            </a:extLst>
          </p:cNvPr>
          <p:cNvSpPr/>
          <p:nvPr/>
        </p:nvSpPr>
        <p:spPr>
          <a:xfrm>
            <a:off x="9982202" y="6850160"/>
            <a:ext cx="7162800" cy="1181100"/>
          </a:xfrm>
          <a:prstGeom prst="wave">
            <a:avLst>
              <a:gd name="adj1" fmla="val 7862"/>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j-lt"/>
            </a:endParaRPr>
          </a:p>
        </p:txBody>
      </p:sp>
      <p:sp>
        <p:nvSpPr>
          <p:cNvPr id="55" name="Subtitle 2">
            <a:extLst>
              <a:ext uri="{FF2B5EF4-FFF2-40B4-BE49-F238E27FC236}">
                <a16:creationId xmlns:a16="http://schemas.microsoft.com/office/drawing/2014/main" id="{550B4579-A11B-8048-8C69-1C5EDB1A47F8}"/>
              </a:ext>
            </a:extLst>
          </p:cNvPr>
          <p:cNvSpPr txBox="1">
            <a:spLocks/>
          </p:cNvSpPr>
          <p:nvPr/>
        </p:nvSpPr>
        <p:spPr>
          <a:xfrm>
            <a:off x="10208187" y="7274897"/>
            <a:ext cx="5995820" cy="331629"/>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950"/>
              </a:lnSpc>
            </a:pPr>
            <a:r>
              <a:rPr lang="en-US" dirty="0">
                <a:solidFill>
                  <a:schemeClr val="bg1"/>
                </a:solidFill>
                <a:latin typeface="+mj-lt"/>
                <a:ea typeface="Lato Light" panose="020F0502020204030203" pitchFamily="34" charset="0"/>
                <a:cs typeface="Lato Light" panose="020F0502020204030203" pitchFamily="34" charset="0"/>
              </a:rPr>
              <a:t>LEADERSHIP &amp; ENGAGEMENT</a:t>
            </a:r>
          </a:p>
        </p:txBody>
      </p:sp>
      <p:sp>
        <p:nvSpPr>
          <p:cNvPr id="5" name="Title 4">
            <a:extLst>
              <a:ext uri="{FF2B5EF4-FFF2-40B4-BE49-F238E27FC236}">
                <a16:creationId xmlns:a16="http://schemas.microsoft.com/office/drawing/2014/main" id="{9ECF198D-3FC3-3E3D-A591-E83B55A8F52B}"/>
              </a:ext>
            </a:extLst>
          </p:cNvPr>
          <p:cNvSpPr>
            <a:spLocks noGrp="1"/>
          </p:cNvSpPr>
          <p:nvPr>
            <p:ph type="title"/>
          </p:nvPr>
        </p:nvSpPr>
        <p:spPr/>
        <p:txBody>
          <a:bodyPr/>
          <a:lstStyle/>
          <a:p>
            <a:r>
              <a:rPr lang="en-US" sz="6000" dirty="0">
                <a:solidFill>
                  <a:srgbClr val="FFFFFF"/>
                </a:solidFill>
                <a:latin typeface="Clear Sans Regular Bold"/>
              </a:rPr>
              <a:t>SHARED RESPONSIBILITIES OF THE OOP</a:t>
            </a:r>
            <a:endParaRPr lang="en-US" dirty="0"/>
          </a:p>
        </p:txBody>
      </p:sp>
      <p:sp>
        <p:nvSpPr>
          <p:cNvPr id="6" name="AutoShape 3">
            <a:extLst>
              <a:ext uri="{FF2B5EF4-FFF2-40B4-BE49-F238E27FC236}">
                <a16:creationId xmlns:a16="http://schemas.microsoft.com/office/drawing/2014/main" id="{38E811EA-2902-CA4C-7E25-8F9C00EF9A75}"/>
              </a:ext>
            </a:extLst>
          </p:cNvPr>
          <p:cNvSpPr/>
          <p:nvPr/>
        </p:nvSpPr>
        <p:spPr>
          <a:xfrm>
            <a:off x="3636631" y="2890626"/>
            <a:ext cx="11014738" cy="9525"/>
          </a:xfrm>
          <a:prstGeom prst="rect">
            <a:avLst/>
          </a:prstGeom>
          <a:solidFill>
            <a:srgbClr val="93C645"/>
          </a:solidFill>
          <a:ln>
            <a:solidFill>
              <a:srgbClr val="93C645"/>
            </a:solidFill>
          </a:ln>
        </p:spPr>
        <p:txBody>
          <a:bodyPr/>
          <a:lstStyle/>
          <a:p>
            <a:endParaRPr lang="en-US"/>
          </a:p>
        </p:txBody>
      </p:sp>
      <p:sp>
        <p:nvSpPr>
          <p:cNvPr id="8" name="TextBox 29">
            <a:extLst>
              <a:ext uri="{FF2B5EF4-FFF2-40B4-BE49-F238E27FC236}">
                <a16:creationId xmlns:a16="http://schemas.microsoft.com/office/drawing/2014/main" id="{14918D10-2B26-38F0-DBAB-87C9F18A285B}"/>
              </a:ext>
            </a:extLst>
          </p:cNvPr>
          <p:cNvSpPr txBox="1"/>
          <p:nvPr/>
        </p:nvSpPr>
        <p:spPr>
          <a:xfrm>
            <a:off x="2438400" y="2054196"/>
            <a:ext cx="13034379" cy="782265"/>
          </a:xfrm>
          <a:prstGeom prst="rect">
            <a:avLst/>
          </a:prstGeom>
        </p:spPr>
        <p:txBody>
          <a:bodyPr wrap="square" lIns="0" tIns="0" rIns="0" bIns="0" rtlCol="0" anchor="t">
            <a:spAutoFit/>
          </a:bodyPr>
          <a:lstStyle/>
          <a:p>
            <a:pPr algn="ctr">
              <a:lnSpc>
                <a:spcPts val="6050"/>
              </a:lnSpc>
            </a:pPr>
            <a:r>
              <a:rPr lang="en-US" sz="5500" dirty="0">
                <a:solidFill>
                  <a:srgbClr val="93C645"/>
                </a:solidFill>
                <a:latin typeface="Clear Sans Regular Bold Italics"/>
              </a:rPr>
              <a:t>CHAPTER PERFORMANCE STANDARDS</a:t>
            </a:r>
          </a:p>
        </p:txBody>
      </p:sp>
    </p:spTree>
    <p:extLst>
      <p:ext uri="{BB962C8B-B14F-4D97-AF65-F5344CB8AC3E}">
        <p14:creationId xmlns:p14="http://schemas.microsoft.com/office/powerpoint/2010/main" val="251435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17396B3-522A-D24F-9D8D-08FEE61E92EA}"/>
              </a:ext>
            </a:extLst>
          </p:cNvPr>
          <p:cNvSpPr/>
          <p:nvPr/>
        </p:nvSpPr>
        <p:spPr>
          <a:xfrm>
            <a:off x="735492" y="2277076"/>
            <a:ext cx="3646008" cy="859594"/>
          </a:xfrm>
          <a:prstGeom prst="roundRect">
            <a:avLst>
              <a:gd name="adj" fmla="val 9314"/>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latin typeface="+mj-lt"/>
            </a:endParaRPr>
          </a:p>
        </p:txBody>
      </p:sp>
      <p:sp>
        <p:nvSpPr>
          <p:cNvPr id="5" name="Rounded Rectangle 4">
            <a:extLst>
              <a:ext uri="{FF2B5EF4-FFF2-40B4-BE49-F238E27FC236}">
                <a16:creationId xmlns:a16="http://schemas.microsoft.com/office/drawing/2014/main" id="{11D8D546-E5E8-1940-AA10-5FDC3AFE78AE}"/>
              </a:ext>
            </a:extLst>
          </p:cNvPr>
          <p:cNvSpPr/>
          <p:nvPr/>
        </p:nvSpPr>
        <p:spPr>
          <a:xfrm>
            <a:off x="4596291" y="2277076"/>
            <a:ext cx="6358431" cy="859594"/>
          </a:xfrm>
          <a:prstGeom prst="roundRect">
            <a:avLst>
              <a:gd name="adj" fmla="val 93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latin typeface="+mj-lt"/>
            </a:endParaRPr>
          </a:p>
        </p:txBody>
      </p:sp>
      <p:sp>
        <p:nvSpPr>
          <p:cNvPr id="6" name="Rounded Rectangle 5">
            <a:extLst>
              <a:ext uri="{FF2B5EF4-FFF2-40B4-BE49-F238E27FC236}">
                <a16:creationId xmlns:a16="http://schemas.microsoft.com/office/drawing/2014/main" id="{8660CCB2-52FA-A74C-9292-8339F0FCE02F}"/>
              </a:ext>
            </a:extLst>
          </p:cNvPr>
          <p:cNvSpPr/>
          <p:nvPr/>
        </p:nvSpPr>
        <p:spPr>
          <a:xfrm>
            <a:off x="11189570" y="2277076"/>
            <a:ext cx="6358431" cy="859594"/>
          </a:xfrm>
          <a:prstGeom prst="roundRect">
            <a:avLst>
              <a:gd name="adj" fmla="val 9314"/>
            </a:avLst>
          </a:prstGeom>
          <a:solidFill>
            <a:srgbClr val="473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latin typeface="+mj-lt"/>
            </a:endParaRPr>
          </a:p>
        </p:txBody>
      </p:sp>
      <p:sp>
        <p:nvSpPr>
          <p:cNvPr id="9" name="Rounded Rectangle 8">
            <a:extLst>
              <a:ext uri="{FF2B5EF4-FFF2-40B4-BE49-F238E27FC236}">
                <a16:creationId xmlns:a16="http://schemas.microsoft.com/office/drawing/2014/main" id="{F13C77BB-F4B9-8F46-A755-D91BABA1AD4C}"/>
              </a:ext>
            </a:extLst>
          </p:cNvPr>
          <p:cNvSpPr/>
          <p:nvPr/>
        </p:nvSpPr>
        <p:spPr>
          <a:xfrm>
            <a:off x="735492" y="3220115"/>
            <a:ext cx="3646008" cy="859595"/>
          </a:xfrm>
          <a:prstGeom prst="roundRect">
            <a:avLst>
              <a:gd name="adj" fmla="val 9314"/>
            </a:avLst>
          </a:prstGeom>
          <a:solidFill>
            <a:srgbClr val="00ADEF">
              <a:alpha val="255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0" name="Rounded Rectangle 9">
            <a:extLst>
              <a:ext uri="{FF2B5EF4-FFF2-40B4-BE49-F238E27FC236}">
                <a16:creationId xmlns:a16="http://schemas.microsoft.com/office/drawing/2014/main" id="{B7D7062E-2295-3D42-8017-D441269F2D4D}"/>
              </a:ext>
            </a:extLst>
          </p:cNvPr>
          <p:cNvSpPr/>
          <p:nvPr/>
        </p:nvSpPr>
        <p:spPr>
          <a:xfrm>
            <a:off x="735492" y="4190146"/>
            <a:ext cx="3646008" cy="859595"/>
          </a:xfrm>
          <a:prstGeom prst="roundRect">
            <a:avLst>
              <a:gd name="adj" fmla="val 9314"/>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1" name="Rounded Rectangle 10">
            <a:extLst>
              <a:ext uri="{FF2B5EF4-FFF2-40B4-BE49-F238E27FC236}">
                <a16:creationId xmlns:a16="http://schemas.microsoft.com/office/drawing/2014/main" id="{912D131E-A7CA-AC4E-ADBD-EA80CC7A2BA0}"/>
              </a:ext>
            </a:extLst>
          </p:cNvPr>
          <p:cNvSpPr/>
          <p:nvPr/>
        </p:nvSpPr>
        <p:spPr>
          <a:xfrm>
            <a:off x="735492" y="5171128"/>
            <a:ext cx="3646008" cy="493960"/>
          </a:xfrm>
          <a:prstGeom prst="roundRect">
            <a:avLst>
              <a:gd name="adj" fmla="val 9314"/>
            </a:avLst>
          </a:prstGeom>
          <a:solidFill>
            <a:srgbClr val="00ADEF">
              <a:alpha val="255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2" name="Rounded Rectangle 11">
            <a:extLst>
              <a:ext uri="{FF2B5EF4-FFF2-40B4-BE49-F238E27FC236}">
                <a16:creationId xmlns:a16="http://schemas.microsoft.com/office/drawing/2014/main" id="{6E602302-1EA4-CB43-8760-E11BF3641098}"/>
              </a:ext>
            </a:extLst>
          </p:cNvPr>
          <p:cNvSpPr/>
          <p:nvPr/>
        </p:nvSpPr>
        <p:spPr>
          <a:xfrm>
            <a:off x="735492" y="5788354"/>
            <a:ext cx="3646008" cy="493960"/>
          </a:xfrm>
          <a:prstGeom prst="roundRect">
            <a:avLst>
              <a:gd name="adj" fmla="val 9314"/>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3" name="Rounded Rectangle 12">
            <a:extLst>
              <a:ext uri="{FF2B5EF4-FFF2-40B4-BE49-F238E27FC236}">
                <a16:creationId xmlns:a16="http://schemas.microsoft.com/office/drawing/2014/main" id="{30894CB0-FA7B-9146-B2C1-7209FFB55F6A}"/>
              </a:ext>
            </a:extLst>
          </p:cNvPr>
          <p:cNvSpPr/>
          <p:nvPr/>
        </p:nvSpPr>
        <p:spPr>
          <a:xfrm>
            <a:off x="735492" y="6401300"/>
            <a:ext cx="3646008" cy="493960"/>
          </a:xfrm>
          <a:prstGeom prst="roundRect">
            <a:avLst>
              <a:gd name="adj" fmla="val 9314"/>
            </a:avLst>
          </a:prstGeom>
          <a:solidFill>
            <a:srgbClr val="00ADEF">
              <a:alpha val="255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4" name="Rounded Rectangle 13">
            <a:extLst>
              <a:ext uri="{FF2B5EF4-FFF2-40B4-BE49-F238E27FC236}">
                <a16:creationId xmlns:a16="http://schemas.microsoft.com/office/drawing/2014/main" id="{F990AD62-78ED-734A-9911-489258BC2F39}"/>
              </a:ext>
            </a:extLst>
          </p:cNvPr>
          <p:cNvSpPr/>
          <p:nvPr/>
        </p:nvSpPr>
        <p:spPr>
          <a:xfrm>
            <a:off x="735492" y="7015366"/>
            <a:ext cx="3646008" cy="493960"/>
          </a:xfrm>
          <a:prstGeom prst="roundRect">
            <a:avLst>
              <a:gd name="adj" fmla="val 9314"/>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5" name="Rounded Rectangle 14">
            <a:extLst>
              <a:ext uri="{FF2B5EF4-FFF2-40B4-BE49-F238E27FC236}">
                <a16:creationId xmlns:a16="http://schemas.microsoft.com/office/drawing/2014/main" id="{D21232D6-DE4B-3947-AFD3-2B08F49BEAFF}"/>
              </a:ext>
            </a:extLst>
          </p:cNvPr>
          <p:cNvSpPr/>
          <p:nvPr/>
        </p:nvSpPr>
        <p:spPr>
          <a:xfrm>
            <a:off x="4596291" y="3220115"/>
            <a:ext cx="6358431" cy="859595"/>
          </a:xfrm>
          <a:prstGeom prst="roundRect">
            <a:avLst>
              <a:gd name="adj" fmla="val 9314"/>
            </a:avLst>
          </a:prstGeom>
          <a:solidFill>
            <a:srgbClr val="9BBB59">
              <a:alpha val="28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6" name="Rounded Rectangle 15">
            <a:extLst>
              <a:ext uri="{FF2B5EF4-FFF2-40B4-BE49-F238E27FC236}">
                <a16:creationId xmlns:a16="http://schemas.microsoft.com/office/drawing/2014/main" id="{3D00B010-90B9-DD44-A48C-B3F12D6B928A}"/>
              </a:ext>
            </a:extLst>
          </p:cNvPr>
          <p:cNvSpPr/>
          <p:nvPr/>
        </p:nvSpPr>
        <p:spPr>
          <a:xfrm>
            <a:off x="4596291" y="4190146"/>
            <a:ext cx="6358431" cy="859595"/>
          </a:xfrm>
          <a:prstGeom prst="roundRect">
            <a:avLst>
              <a:gd name="adj" fmla="val 9314"/>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7" name="Rounded Rectangle 16">
            <a:extLst>
              <a:ext uri="{FF2B5EF4-FFF2-40B4-BE49-F238E27FC236}">
                <a16:creationId xmlns:a16="http://schemas.microsoft.com/office/drawing/2014/main" id="{971D057F-85D4-B844-9020-81AEC888C7D2}"/>
              </a:ext>
            </a:extLst>
          </p:cNvPr>
          <p:cNvSpPr/>
          <p:nvPr/>
        </p:nvSpPr>
        <p:spPr>
          <a:xfrm>
            <a:off x="4596291" y="5171128"/>
            <a:ext cx="6358431" cy="493960"/>
          </a:xfrm>
          <a:prstGeom prst="roundRect">
            <a:avLst>
              <a:gd name="adj" fmla="val 9314"/>
            </a:avLst>
          </a:prstGeom>
          <a:solidFill>
            <a:srgbClr val="9BBB59">
              <a:alpha val="28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8" name="Rounded Rectangle 17">
            <a:extLst>
              <a:ext uri="{FF2B5EF4-FFF2-40B4-BE49-F238E27FC236}">
                <a16:creationId xmlns:a16="http://schemas.microsoft.com/office/drawing/2014/main" id="{6DA00FD0-A3BD-B444-A9B2-AA38D54C33D9}"/>
              </a:ext>
            </a:extLst>
          </p:cNvPr>
          <p:cNvSpPr/>
          <p:nvPr/>
        </p:nvSpPr>
        <p:spPr>
          <a:xfrm>
            <a:off x="4596291" y="5788354"/>
            <a:ext cx="6358431" cy="493960"/>
          </a:xfrm>
          <a:prstGeom prst="roundRect">
            <a:avLst>
              <a:gd name="adj" fmla="val 9314"/>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9" name="Rounded Rectangle 18">
            <a:extLst>
              <a:ext uri="{FF2B5EF4-FFF2-40B4-BE49-F238E27FC236}">
                <a16:creationId xmlns:a16="http://schemas.microsoft.com/office/drawing/2014/main" id="{7419E6FE-117E-604C-9682-40C9BACD0543}"/>
              </a:ext>
            </a:extLst>
          </p:cNvPr>
          <p:cNvSpPr/>
          <p:nvPr/>
        </p:nvSpPr>
        <p:spPr>
          <a:xfrm>
            <a:off x="4596291" y="6401300"/>
            <a:ext cx="6358431" cy="493960"/>
          </a:xfrm>
          <a:prstGeom prst="roundRect">
            <a:avLst>
              <a:gd name="adj" fmla="val 9314"/>
            </a:avLst>
          </a:prstGeom>
          <a:solidFill>
            <a:srgbClr val="9BBB59">
              <a:alpha val="28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20" name="Rounded Rectangle 19">
            <a:extLst>
              <a:ext uri="{FF2B5EF4-FFF2-40B4-BE49-F238E27FC236}">
                <a16:creationId xmlns:a16="http://schemas.microsoft.com/office/drawing/2014/main" id="{6AC802F6-F693-DA43-BF5C-72579D919C93}"/>
              </a:ext>
            </a:extLst>
          </p:cNvPr>
          <p:cNvSpPr/>
          <p:nvPr/>
        </p:nvSpPr>
        <p:spPr>
          <a:xfrm>
            <a:off x="4596291" y="7015366"/>
            <a:ext cx="6358431" cy="493960"/>
          </a:xfrm>
          <a:prstGeom prst="roundRect">
            <a:avLst>
              <a:gd name="adj" fmla="val 9314"/>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21" name="Rounded Rectangle 20">
            <a:extLst>
              <a:ext uri="{FF2B5EF4-FFF2-40B4-BE49-F238E27FC236}">
                <a16:creationId xmlns:a16="http://schemas.microsoft.com/office/drawing/2014/main" id="{272D56CC-8A43-D948-A347-20E02A9E0B0B}"/>
              </a:ext>
            </a:extLst>
          </p:cNvPr>
          <p:cNvSpPr/>
          <p:nvPr/>
        </p:nvSpPr>
        <p:spPr>
          <a:xfrm>
            <a:off x="11189570" y="3220115"/>
            <a:ext cx="6358431" cy="859595"/>
          </a:xfrm>
          <a:prstGeom prst="roundRect">
            <a:avLst>
              <a:gd name="adj" fmla="val 9314"/>
            </a:avLst>
          </a:prstGeom>
          <a:solidFill>
            <a:srgbClr val="473D9D">
              <a:alpha val="281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latin typeface="+mj-lt"/>
            </a:endParaRPr>
          </a:p>
        </p:txBody>
      </p:sp>
      <p:sp>
        <p:nvSpPr>
          <p:cNvPr id="22" name="Rounded Rectangle 21">
            <a:extLst>
              <a:ext uri="{FF2B5EF4-FFF2-40B4-BE49-F238E27FC236}">
                <a16:creationId xmlns:a16="http://schemas.microsoft.com/office/drawing/2014/main" id="{0814596B-8E35-464B-B86E-99B684FE6E96}"/>
              </a:ext>
            </a:extLst>
          </p:cNvPr>
          <p:cNvSpPr/>
          <p:nvPr/>
        </p:nvSpPr>
        <p:spPr>
          <a:xfrm>
            <a:off x="11189570" y="4190146"/>
            <a:ext cx="6358431" cy="859595"/>
          </a:xfrm>
          <a:prstGeom prst="roundRect">
            <a:avLst>
              <a:gd name="adj" fmla="val 9314"/>
            </a:avLst>
          </a:prstGeom>
          <a:solidFill>
            <a:srgbClr val="473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23" name="Rounded Rectangle 22">
            <a:extLst>
              <a:ext uri="{FF2B5EF4-FFF2-40B4-BE49-F238E27FC236}">
                <a16:creationId xmlns:a16="http://schemas.microsoft.com/office/drawing/2014/main" id="{07FACC4E-6926-0B4B-A9A1-9EEF668C80CE}"/>
              </a:ext>
            </a:extLst>
          </p:cNvPr>
          <p:cNvSpPr/>
          <p:nvPr/>
        </p:nvSpPr>
        <p:spPr>
          <a:xfrm>
            <a:off x="11189570" y="5171128"/>
            <a:ext cx="6358431" cy="493960"/>
          </a:xfrm>
          <a:prstGeom prst="roundRect">
            <a:avLst>
              <a:gd name="adj" fmla="val 9314"/>
            </a:avLst>
          </a:prstGeom>
          <a:solidFill>
            <a:srgbClr val="473D9D">
              <a:alpha val="281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24" name="Rounded Rectangle 23">
            <a:extLst>
              <a:ext uri="{FF2B5EF4-FFF2-40B4-BE49-F238E27FC236}">
                <a16:creationId xmlns:a16="http://schemas.microsoft.com/office/drawing/2014/main" id="{000CBE38-1409-384E-9E12-CB94CC3E3637}"/>
              </a:ext>
            </a:extLst>
          </p:cNvPr>
          <p:cNvSpPr/>
          <p:nvPr/>
        </p:nvSpPr>
        <p:spPr>
          <a:xfrm>
            <a:off x="11189570" y="5788354"/>
            <a:ext cx="6358431" cy="493960"/>
          </a:xfrm>
          <a:prstGeom prst="roundRect">
            <a:avLst>
              <a:gd name="adj" fmla="val 9314"/>
            </a:avLst>
          </a:prstGeom>
          <a:solidFill>
            <a:srgbClr val="473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25" name="Rounded Rectangle 24">
            <a:extLst>
              <a:ext uri="{FF2B5EF4-FFF2-40B4-BE49-F238E27FC236}">
                <a16:creationId xmlns:a16="http://schemas.microsoft.com/office/drawing/2014/main" id="{04E1A905-467D-3448-8BCB-88E26AEFFECD}"/>
              </a:ext>
            </a:extLst>
          </p:cNvPr>
          <p:cNvSpPr/>
          <p:nvPr/>
        </p:nvSpPr>
        <p:spPr>
          <a:xfrm>
            <a:off x="11189570" y="6401300"/>
            <a:ext cx="6358431" cy="493960"/>
          </a:xfrm>
          <a:prstGeom prst="roundRect">
            <a:avLst>
              <a:gd name="adj" fmla="val 9314"/>
            </a:avLst>
          </a:prstGeom>
          <a:solidFill>
            <a:srgbClr val="473D9D">
              <a:alpha val="281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26" name="Rounded Rectangle 25">
            <a:extLst>
              <a:ext uri="{FF2B5EF4-FFF2-40B4-BE49-F238E27FC236}">
                <a16:creationId xmlns:a16="http://schemas.microsoft.com/office/drawing/2014/main" id="{66730554-5EFE-9941-ABFE-9F760E69571E}"/>
              </a:ext>
            </a:extLst>
          </p:cNvPr>
          <p:cNvSpPr/>
          <p:nvPr/>
        </p:nvSpPr>
        <p:spPr>
          <a:xfrm>
            <a:off x="11189570" y="7015366"/>
            <a:ext cx="6358431" cy="493960"/>
          </a:xfrm>
          <a:prstGeom prst="roundRect">
            <a:avLst>
              <a:gd name="adj" fmla="val 9314"/>
            </a:avLst>
          </a:prstGeom>
          <a:solidFill>
            <a:srgbClr val="473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33" name="TextBox 32">
            <a:extLst>
              <a:ext uri="{FF2B5EF4-FFF2-40B4-BE49-F238E27FC236}">
                <a16:creationId xmlns:a16="http://schemas.microsoft.com/office/drawing/2014/main" id="{F2D36B84-0463-2E43-8226-7B1EA3E60E20}"/>
              </a:ext>
            </a:extLst>
          </p:cNvPr>
          <p:cNvSpPr txBox="1"/>
          <p:nvPr/>
        </p:nvSpPr>
        <p:spPr>
          <a:xfrm>
            <a:off x="1379732" y="2447723"/>
            <a:ext cx="2357529" cy="461665"/>
          </a:xfrm>
          <a:prstGeom prst="rect">
            <a:avLst/>
          </a:prstGeom>
          <a:noFill/>
        </p:spPr>
        <p:txBody>
          <a:bodyPr wrap="square" rtlCol="0" anchor="ctr" anchorCtr="0">
            <a:spAutoFit/>
          </a:bodyPr>
          <a:lstStyle/>
          <a:p>
            <a:pPr algn="ctr"/>
            <a:r>
              <a:rPr lang="en-US" sz="2400" b="1">
                <a:solidFill>
                  <a:schemeClr val="bg1"/>
                </a:solidFill>
                <a:latin typeface="+mj-lt"/>
                <a:ea typeface="League Spartan" charset="0"/>
                <a:cs typeface="Poppins" pitchFamily="2" charset="77"/>
              </a:rPr>
              <a:t>Requirements</a:t>
            </a:r>
          </a:p>
        </p:txBody>
      </p:sp>
      <p:sp>
        <p:nvSpPr>
          <p:cNvPr id="34" name="TextBox 33">
            <a:extLst>
              <a:ext uri="{FF2B5EF4-FFF2-40B4-BE49-F238E27FC236}">
                <a16:creationId xmlns:a16="http://schemas.microsoft.com/office/drawing/2014/main" id="{824A3F85-12DA-A747-96A9-B60003C22F57}"/>
              </a:ext>
            </a:extLst>
          </p:cNvPr>
          <p:cNvSpPr txBox="1"/>
          <p:nvPr/>
        </p:nvSpPr>
        <p:spPr>
          <a:xfrm>
            <a:off x="6059459" y="2476040"/>
            <a:ext cx="2888664" cy="461665"/>
          </a:xfrm>
          <a:prstGeom prst="rect">
            <a:avLst/>
          </a:prstGeom>
          <a:noFill/>
        </p:spPr>
        <p:txBody>
          <a:bodyPr wrap="square" rtlCol="0" anchor="ctr" anchorCtr="0">
            <a:spAutoFit/>
          </a:bodyPr>
          <a:lstStyle/>
          <a:p>
            <a:pPr algn="ctr"/>
            <a:r>
              <a:rPr lang="en-US" sz="2400" b="1">
                <a:solidFill>
                  <a:schemeClr val="bg1"/>
                </a:solidFill>
                <a:latin typeface="+mj-lt"/>
                <a:ea typeface="League Spartan" charset="0"/>
                <a:cs typeface="Poppins" pitchFamily="2" charset="77"/>
              </a:rPr>
              <a:t>BEFORE</a:t>
            </a:r>
          </a:p>
        </p:txBody>
      </p:sp>
      <p:sp>
        <p:nvSpPr>
          <p:cNvPr id="35" name="TextBox 34">
            <a:extLst>
              <a:ext uri="{FF2B5EF4-FFF2-40B4-BE49-F238E27FC236}">
                <a16:creationId xmlns:a16="http://schemas.microsoft.com/office/drawing/2014/main" id="{5435D9C5-CB87-5944-9627-A3AB4D6155EC}"/>
              </a:ext>
            </a:extLst>
          </p:cNvPr>
          <p:cNvSpPr txBox="1"/>
          <p:nvPr/>
        </p:nvSpPr>
        <p:spPr>
          <a:xfrm>
            <a:off x="13028312" y="2447724"/>
            <a:ext cx="2464106" cy="461665"/>
          </a:xfrm>
          <a:prstGeom prst="rect">
            <a:avLst/>
          </a:prstGeom>
          <a:noFill/>
        </p:spPr>
        <p:txBody>
          <a:bodyPr wrap="square" rtlCol="0" anchor="ctr" anchorCtr="0">
            <a:spAutoFit/>
          </a:bodyPr>
          <a:lstStyle/>
          <a:p>
            <a:pPr algn="ctr"/>
            <a:r>
              <a:rPr lang="en-US" sz="2400" b="1">
                <a:solidFill>
                  <a:schemeClr val="bg1"/>
                </a:solidFill>
                <a:latin typeface="+mj-lt"/>
                <a:ea typeface="League Spartan" charset="0"/>
                <a:cs typeface="Poppins" pitchFamily="2" charset="77"/>
              </a:rPr>
              <a:t>AFTER</a:t>
            </a:r>
          </a:p>
        </p:txBody>
      </p:sp>
      <p:sp>
        <p:nvSpPr>
          <p:cNvPr id="37" name="Subtitle 2">
            <a:extLst>
              <a:ext uri="{FF2B5EF4-FFF2-40B4-BE49-F238E27FC236}">
                <a16:creationId xmlns:a16="http://schemas.microsoft.com/office/drawing/2014/main" id="{4D73E10D-B3B0-A544-909A-3EFE573E8150}"/>
              </a:ext>
            </a:extLst>
          </p:cNvPr>
          <p:cNvSpPr txBox="1">
            <a:spLocks/>
          </p:cNvSpPr>
          <p:nvPr/>
        </p:nvSpPr>
        <p:spPr>
          <a:xfrm>
            <a:off x="828238" y="3317385"/>
            <a:ext cx="3481649" cy="757643"/>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rPr>
              <a:t>Chapter member minimum:</a:t>
            </a:r>
          </a:p>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Club member minimum:</a:t>
            </a:r>
          </a:p>
        </p:txBody>
      </p:sp>
      <p:sp>
        <p:nvSpPr>
          <p:cNvPr id="38" name="Subtitle 2">
            <a:extLst>
              <a:ext uri="{FF2B5EF4-FFF2-40B4-BE49-F238E27FC236}">
                <a16:creationId xmlns:a16="http://schemas.microsoft.com/office/drawing/2014/main" id="{E430BB84-DB6E-B04D-A96C-82CF9C7ED89E}"/>
              </a:ext>
            </a:extLst>
          </p:cNvPr>
          <p:cNvSpPr txBox="1">
            <a:spLocks/>
          </p:cNvSpPr>
          <p:nvPr/>
        </p:nvSpPr>
        <p:spPr>
          <a:xfrm>
            <a:off x="828238" y="4481058"/>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Board Officers Minimum</a:t>
            </a:r>
          </a:p>
        </p:txBody>
      </p:sp>
      <p:sp>
        <p:nvSpPr>
          <p:cNvPr id="39" name="Subtitle 2">
            <a:extLst>
              <a:ext uri="{FF2B5EF4-FFF2-40B4-BE49-F238E27FC236}">
                <a16:creationId xmlns:a16="http://schemas.microsoft.com/office/drawing/2014/main" id="{0FA51979-7436-9440-83BC-4205EF1E7E5D}"/>
              </a:ext>
            </a:extLst>
          </p:cNvPr>
          <p:cNvSpPr txBox="1">
            <a:spLocks/>
          </p:cNvSpPr>
          <p:nvPr/>
        </p:nvSpPr>
        <p:spPr>
          <a:xfrm>
            <a:off x="828238" y="5222147"/>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Board Officers Maximum</a:t>
            </a:r>
          </a:p>
        </p:txBody>
      </p:sp>
      <p:sp>
        <p:nvSpPr>
          <p:cNvPr id="40" name="Subtitle 2">
            <a:extLst>
              <a:ext uri="{FF2B5EF4-FFF2-40B4-BE49-F238E27FC236}">
                <a16:creationId xmlns:a16="http://schemas.microsoft.com/office/drawing/2014/main" id="{BA01B91A-0670-EB4B-93CC-AD185FEB97C8}"/>
              </a:ext>
            </a:extLst>
          </p:cNvPr>
          <p:cNvSpPr txBox="1">
            <a:spLocks/>
          </p:cNvSpPr>
          <p:nvPr/>
        </p:nvSpPr>
        <p:spPr>
          <a:xfrm>
            <a:off x="828238" y="5855977"/>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Board Meetings Minimum</a:t>
            </a:r>
          </a:p>
        </p:txBody>
      </p:sp>
      <p:sp>
        <p:nvSpPr>
          <p:cNvPr id="41" name="Subtitle 2">
            <a:extLst>
              <a:ext uri="{FF2B5EF4-FFF2-40B4-BE49-F238E27FC236}">
                <a16:creationId xmlns:a16="http://schemas.microsoft.com/office/drawing/2014/main" id="{4088832B-9053-3C44-A61F-68D4E61A8470}"/>
              </a:ext>
            </a:extLst>
          </p:cNvPr>
          <p:cNvSpPr txBox="1">
            <a:spLocks/>
          </p:cNvSpPr>
          <p:nvPr/>
        </p:nvSpPr>
        <p:spPr>
          <a:xfrm>
            <a:off x="828238" y="6441773"/>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Education Events Minimum</a:t>
            </a:r>
          </a:p>
        </p:txBody>
      </p:sp>
      <p:sp>
        <p:nvSpPr>
          <p:cNvPr id="42" name="Subtitle 2">
            <a:extLst>
              <a:ext uri="{FF2B5EF4-FFF2-40B4-BE49-F238E27FC236}">
                <a16:creationId xmlns:a16="http://schemas.microsoft.com/office/drawing/2014/main" id="{9F59ABA9-9289-B44E-8FFB-6DC72BB9E24F}"/>
              </a:ext>
            </a:extLst>
          </p:cNvPr>
          <p:cNvSpPr txBox="1">
            <a:spLocks/>
          </p:cNvSpPr>
          <p:nvPr/>
        </p:nvSpPr>
        <p:spPr>
          <a:xfrm>
            <a:off x="828238" y="7087383"/>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Annual Performance Reviews </a:t>
            </a:r>
          </a:p>
        </p:txBody>
      </p:sp>
      <p:sp>
        <p:nvSpPr>
          <p:cNvPr id="44" name="Subtitle 2">
            <a:extLst>
              <a:ext uri="{FF2B5EF4-FFF2-40B4-BE49-F238E27FC236}">
                <a16:creationId xmlns:a16="http://schemas.microsoft.com/office/drawing/2014/main" id="{76443940-8142-7AA6-2587-49A206DD7D07}"/>
              </a:ext>
            </a:extLst>
          </p:cNvPr>
          <p:cNvSpPr txBox="1">
            <a:spLocks/>
          </p:cNvSpPr>
          <p:nvPr/>
        </p:nvSpPr>
        <p:spPr>
          <a:xfrm>
            <a:off x="4774947" y="3317382"/>
            <a:ext cx="6179773" cy="757643"/>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dirty="0">
                <a:solidFill>
                  <a:schemeClr val="tx1"/>
                </a:solidFill>
                <a:latin typeface="+mj-lt"/>
              </a:rPr>
              <a:t>50 (standard rebate)</a:t>
            </a:r>
          </a:p>
          <a:p>
            <a:pPr algn="l">
              <a:lnSpc>
                <a:spcPts val="2625"/>
              </a:lnSpc>
            </a:pPr>
            <a:r>
              <a:rPr lang="en-US" sz="1750" dirty="0">
                <a:solidFill>
                  <a:schemeClr val="tx1"/>
                </a:solidFill>
                <a:latin typeface="+mj-lt"/>
              </a:rPr>
              <a:t>30 (reduced bylaws/policies; start-up rebate &amp; $1K funding)</a:t>
            </a:r>
          </a:p>
        </p:txBody>
      </p:sp>
      <p:sp>
        <p:nvSpPr>
          <p:cNvPr id="45" name="Subtitle 2">
            <a:extLst>
              <a:ext uri="{FF2B5EF4-FFF2-40B4-BE49-F238E27FC236}">
                <a16:creationId xmlns:a16="http://schemas.microsoft.com/office/drawing/2014/main" id="{EDE00D8B-E57C-515E-AF62-D460024D5A02}"/>
              </a:ext>
            </a:extLst>
          </p:cNvPr>
          <p:cNvSpPr txBox="1">
            <a:spLocks/>
          </p:cNvSpPr>
          <p:nvPr/>
        </p:nvSpPr>
        <p:spPr>
          <a:xfrm>
            <a:off x="4831140" y="4314346"/>
            <a:ext cx="6123581" cy="703782"/>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7 minimum: OOP, VP Finance, VP Membership, VP Marketing, VP Education</a:t>
            </a:r>
          </a:p>
        </p:txBody>
      </p:sp>
      <p:sp>
        <p:nvSpPr>
          <p:cNvPr id="52" name="Subtitle 2">
            <a:extLst>
              <a:ext uri="{FF2B5EF4-FFF2-40B4-BE49-F238E27FC236}">
                <a16:creationId xmlns:a16="http://schemas.microsoft.com/office/drawing/2014/main" id="{C371F5FC-2C6B-27E7-D233-C1E497DEE5E4}"/>
              </a:ext>
            </a:extLst>
          </p:cNvPr>
          <p:cNvSpPr txBox="1">
            <a:spLocks/>
          </p:cNvSpPr>
          <p:nvPr/>
        </p:nvSpPr>
        <p:spPr>
          <a:xfrm>
            <a:off x="4831140" y="5222147"/>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25</a:t>
            </a:r>
          </a:p>
        </p:txBody>
      </p:sp>
      <p:sp>
        <p:nvSpPr>
          <p:cNvPr id="53" name="Subtitle 2">
            <a:extLst>
              <a:ext uri="{FF2B5EF4-FFF2-40B4-BE49-F238E27FC236}">
                <a16:creationId xmlns:a16="http://schemas.microsoft.com/office/drawing/2014/main" id="{E72B2460-E528-566A-5E41-CCE50B9CB19E}"/>
              </a:ext>
            </a:extLst>
          </p:cNvPr>
          <p:cNvSpPr txBox="1">
            <a:spLocks/>
          </p:cNvSpPr>
          <p:nvPr/>
        </p:nvSpPr>
        <p:spPr>
          <a:xfrm>
            <a:off x="4831140" y="5855977"/>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6</a:t>
            </a:r>
          </a:p>
        </p:txBody>
      </p:sp>
      <p:sp>
        <p:nvSpPr>
          <p:cNvPr id="55" name="Subtitle 2">
            <a:extLst>
              <a:ext uri="{FF2B5EF4-FFF2-40B4-BE49-F238E27FC236}">
                <a16:creationId xmlns:a16="http://schemas.microsoft.com/office/drawing/2014/main" id="{7F6F1BF0-F97D-D840-8163-6C59A309A088}"/>
              </a:ext>
            </a:extLst>
          </p:cNvPr>
          <p:cNvSpPr txBox="1">
            <a:spLocks/>
          </p:cNvSpPr>
          <p:nvPr/>
        </p:nvSpPr>
        <p:spPr>
          <a:xfrm>
            <a:off x="4831140" y="6441773"/>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6 (pre-pandemic)</a:t>
            </a:r>
          </a:p>
        </p:txBody>
      </p:sp>
      <p:sp>
        <p:nvSpPr>
          <p:cNvPr id="60" name="Subtitle 2">
            <a:extLst>
              <a:ext uri="{FF2B5EF4-FFF2-40B4-BE49-F238E27FC236}">
                <a16:creationId xmlns:a16="http://schemas.microsoft.com/office/drawing/2014/main" id="{4C7D08FD-15CD-F57C-0CCC-3754EE7964DF}"/>
              </a:ext>
            </a:extLst>
          </p:cNvPr>
          <p:cNvSpPr txBox="1">
            <a:spLocks/>
          </p:cNvSpPr>
          <p:nvPr/>
        </p:nvSpPr>
        <p:spPr>
          <a:xfrm>
            <a:off x="4831140" y="7087383"/>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2X</a:t>
            </a:r>
          </a:p>
        </p:txBody>
      </p:sp>
      <p:sp>
        <p:nvSpPr>
          <p:cNvPr id="79" name="Subtitle 2">
            <a:extLst>
              <a:ext uri="{FF2B5EF4-FFF2-40B4-BE49-F238E27FC236}">
                <a16:creationId xmlns:a16="http://schemas.microsoft.com/office/drawing/2014/main" id="{E5F64BFE-114E-D61C-95A5-D38809EE2653}"/>
              </a:ext>
            </a:extLst>
          </p:cNvPr>
          <p:cNvSpPr txBox="1">
            <a:spLocks/>
          </p:cNvSpPr>
          <p:nvPr/>
        </p:nvSpPr>
        <p:spPr>
          <a:xfrm>
            <a:off x="11396789" y="3278703"/>
            <a:ext cx="6062974" cy="739690"/>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750" dirty="0">
                <a:solidFill>
                  <a:schemeClr val="tx1"/>
                </a:solidFill>
                <a:latin typeface="+mj-lt"/>
              </a:rPr>
              <a:t>40 (standard rebate)</a:t>
            </a:r>
          </a:p>
          <a:p>
            <a:pPr algn="l"/>
            <a:r>
              <a:rPr lang="en-US" sz="1750" dirty="0">
                <a:solidFill>
                  <a:schemeClr val="tx1"/>
                </a:solidFill>
                <a:latin typeface="+mj-lt"/>
              </a:rPr>
              <a:t>20 (reduced bylaws/policies; start-up rebate &amp; $1K funding)</a:t>
            </a:r>
          </a:p>
        </p:txBody>
      </p:sp>
      <p:sp>
        <p:nvSpPr>
          <p:cNvPr id="80" name="Subtitle 2">
            <a:extLst>
              <a:ext uri="{FF2B5EF4-FFF2-40B4-BE49-F238E27FC236}">
                <a16:creationId xmlns:a16="http://schemas.microsoft.com/office/drawing/2014/main" id="{981F4C61-7D19-C2E6-0E7F-29B925EA9837}"/>
              </a:ext>
            </a:extLst>
          </p:cNvPr>
          <p:cNvSpPr txBox="1">
            <a:spLocks/>
          </p:cNvSpPr>
          <p:nvPr/>
        </p:nvSpPr>
        <p:spPr>
          <a:xfrm>
            <a:off x="11396789" y="4266690"/>
            <a:ext cx="6134333" cy="703782"/>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5 minimum Officers: OOP, VP Finance, VP Membership</a:t>
            </a:r>
            <a:br>
              <a:rPr lang="en-US" sz="1750">
                <a:solidFill>
                  <a:schemeClr val="bg1"/>
                </a:solidFill>
                <a:latin typeface="+mj-lt"/>
                <a:ea typeface="Lato Light" panose="020F0502020204030203" pitchFamily="34" charset="0"/>
                <a:cs typeface="Lato Light" panose="020F0502020204030203" pitchFamily="34" charset="0"/>
              </a:rPr>
            </a:br>
            <a:r>
              <a:rPr lang="en-US" sz="1750">
                <a:solidFill>
                  <a:schemeClr val="bg1"/>
                </a:solidFill>
                <a:latin typeface="+mj-lt"/>
                <a:ea typeface="Lato Light" panose="020F0502020204030203" pitchFamily="34" charset="0"/>
                <a:cs typeface="Lato Light" panose="020F0502020204030203" pitchFamily="34" charset="0"/>
              </a:rPr>
              <a:t>Roles only: VP Marketing, VP Education</a:t>
            </a:r>
          </a:p>
        </p:txBody>
      </p:sp>
      <p:sp>
        <p:nvSpPr>
          <p:cNvPr id="81" name="Subtitle 2">
            <a:extLst>
              <a:ext uri="{FF2B5EF4-FFF2-40B4-BE49-F238E27FC236}">
                <a16:creationId xmlns:a16="http://schemas.microsoft.com/office/drawing/2014/main" id="{C31C9E8B-7EEC-546A-5A01-6F6496D0F221}"/>
              </a:ext>
            </a:extLst>
          </p:cNvPr>
          <p:cNvSpPr txBox="1">
            <a:spLocks/>
          </p:cNvSpPr>
          <p:nvPr/>
        </p:nvSpPr>
        <p:spPr>
          <a:xfrm>
            <a:off x="11396789" y="5209127"/>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20</a:t>
            </a:r>
          </a:p>
        </p:txBody>
      </p:sp>
      <p:sp>
        <p:nvSpPr>
          <p:cNvPr id="82" name="Subtitle 2">
            <a:extLst>
              <a:ext uri="{FF2B5EF4-FFF2-40B4-BE49-F238E27FC236}">
                <a16:creationId xmlns:a16="http://schemas.microsoft.com/office/drawing/2014/main" id="{CA2EC460-DC0F-5AFA-68F9-60D8E00E091D}"/>
              </a:ext>
            </a:extLst>
          </p:cNvPr>
          <p:cNvSpPr txBox="1">
            <a:spLocks/>
          </p:cNvSpPr>
          <p:nvPr/>
        </p:nvSpPr>
        <p:spPr>
          <a:xfrm>
            <a:off x="11396789" y="5842957"/>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4</a:t>
            </a:r>
          </a:p>
        </p:txBody>
      </p:sp>
      <p:sp>
        <p:nvSpPr>
          <p:cNvPr id="83" name="Subtitle 2">
            <a:extLst>
              <a:ext uri="{FF2B5EF4-FFF2-40B4-BE49-F238E27FC236}">
                <a16:creationId xmlns:a16="http://schemas.microsoft.com/office/drawing/2014/main" id="{B02CAAEA-21E2-DEC6-F86C-DAB05E23A0FE}"/>
              </a:ext>
            </a:extLst>
          </p:cNvPr>
          <p:cNvSpPr txBox="1">
            <a:spLocks/>
          </p:cNvSpPr>
          <p:nvPr/>
        </p:nvSpPr>
        <p:spPr>
          <a:xfrm>
            <a:off x="11396789" y="6446072"/>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4</a:t>
            </a:r>
          </a:p>
        </p:txBody>
      </p:sp>
      <p:sp>
        <p:nvSpPr>
          <p:cNvPr id="84" name="Subtitle 2">
            <a:extLst>
              <a:ext uri="{FF2B5EF4-FFF2-40B4-BE49-F238E27FC236}">
                <a16:creationId xmlns:a16="http://schemas.microsoft.com/office/drawing/2014/main" id="{340D5B11-8577-7A76-A9A4-F526325727B1}"/>
              </a:ext>
            </a:extLst>
          </p:cNvPr>
          <p:cNvSpPr txBox="1">
            <a:spLocks/>
          </p:cNvSpPr>
          <p:nvPr/>
        </p:nvSpPr>
        <p:spPr>
          <a:xfrm>
            <a:off x="11396789" y="7074363"/>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1X</a:t>
            </a:r>
          </a:p>
        </p:txBody>
      </p:sp>
      <p:sp>
        <p:nvSpPr>
          <p:cNvPr id="85" name="Rounded Rectangle 84">
            <a:extLst>
              <a:ext uri="{FF2B5EF4-FFF2-40B4-BE49-F238E27FC236}">
                <a16:creationId xmlns:a16="http://schemas.microsoft.com/office/drawing/2014/main" id="{59718060-42A8-A84B-4126-EE9A88E3BB70}"/>
              </a:ext>
            </a:extLst>
          </p:cNvPr>
          <p:cNvSpPr/>
          <p:nvPr/>
        </p:nvSpPr>
        <p:spPr>
          <a:xfrm>
            <a:off x="735492" y="8246916"/>
            <a:ext cx="3646008" cy="493960"/>
          </a:xfrm>
          <a:prstGeom prst="roundRect">
            <a:avLst>
              <a:gd name="adj" fmla="val 9314"/>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86" name="Rounded Rectangle 85">
            <a:extLst>
              <a:ext uri="{FF2B5EF4-FFF2-40B4-BE49-F238E27FC236}">
                <a16:creationId xmlns:a16="http://schemas.microsoft.com/office/drawing/2014/main" id="{0B055B48-8E94-5B73-F871-026C7129C25A}"/>
              </a:ext>
            </a:extLst>
          </p:cNvPr>
          <p:cNvSpPr/>
          <p:nvPr/>
        </p:nvSpPr>
        <p:spPr>
          <a:xfrm>
            <a:off x="4596291" y="8246916"/>
            <a:ext cx="6358431" cy="493960"/>
          </a:xfrm>
          <a:prstGeom prst="roundRect">
            <a:avLst>
              <a:gd name="adj" fmla="val 9314"/>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bg1"/>
              </a:solidFill>
              <a:latin typeface="+mj-lt"/>
            </a:endParaRPr>
          </a:p>
        </p:txBody>
      </p:sp>
      <p:sp>
        <p:nvSpPr>
          <p:cNvPr id="87" name="Rounded Rectangle 86">
            <a:extLst>
              <a:ext uri="{FF2B5EF4-FFF2-40B4-BE49-F238E27FC236}">
                <a16:creationId xmlns:a16="http://schemas.microsoft.com/office/drawing/2014/main" id="{CFC7DD92-9B84-E547-7B63-7DEF5F81BFB6}"/>
              </a:ext>
            </a:extLst>
          </p:cNvPr>
          <p:cNvSpPr/>
          <p:nvPr/>
        </p:nvSpPr>
        <p:spPr>
          <a:xfrm>
            <a:off x="11189570" y="8246916"/>
            <a:ext cx="6358431" cy="493960"/>
          </a:xfrm>
          <a:prstGeom prst="roundRect">
            <a:avLst>
              <a:gd name="adj" fmla="val 9314"/>
            </a:avLst>
          </a:prstGeom>
          <a:solidFill>
            <a:srgbClr val="473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88" name="Subtitle 2">
            <a:extLst>
              <a:ext uri="{FF2B5EF4-FFF2-40B4-BE49-F238E27FC236}">
                <a16:creationId xmlns:a16="http://schemas.microsoft.com/office/drawing/2014/main" id="{AFC1ACB6-FB8E-4C71-606A-3F55DC75FEEB}"/>
              </a:ext>
            </a:extLst>
          </p:cNvPr>
          <p:cNvSpPr txBox="1">
            <a:spLocks/>
          </p:cNvSpPr>
          <p:nvPr/>
        </p:nvSpPr>
        <p:spPr>
          <a:xfrm>
            <a:off x="828238" y="8318933"/>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Financial Audit Review</a:t>
            </a:r>
          </a:p>
        </p:txBody>
      </p:sp>
      <p:sp>
        <p:nvSpPr>
          <p:cNvPr id="89" name="Subtitle 2">
            <a:extLst>
              <a:ext uri="{FF2B5EF4-FFF2-40B4-BE49-F238E27FC236}">
                <a16:creationId xmlns:a16="http://schemas.microsoft.com/office/drawing/2014/main" id="{68D4CCB5-E237-9A0C-1B2D-5503F94F3C82}"/>
              </a:ext>
            </a:extLst>
          </p:cNvPr>
          <p:cNvSpPr txBox="1">
            <a:spLocks/>
          </p:cNvSpPr>
          <p:nvPr/>
        </p:nvSpPr>
        <p:spPr>
          <a:xfrm>
            <a:off x="4831140" y="8318933"/>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Required</a:t>
            </a:r>
          </a:p>
        </p:txBody>
      </p:sp>
      <p:sp>
        <p:nvSpPr>
          <p:cNvPr id="90" name="Subtitle 2">
            <a:extLst>
              <a:ext uri="{FF2B5EF4-FFF2-40B4-BE49-F238E27FC236}">
                <a16:creationId xmlns:a16="http://schemas.microsoft.com/office/drawing/2014/main" id="{46064A8E-C005-412F-B4F5-EE91D33BD1B8}"/>
              </a:ext>
            </a:extLst>
          </p:cNvPr>
          <p:cNvSpPr txBox="1">
            <a:spLocks/>
          </p:cNvSpPr>
          <p:nvPr/>
        </p:nvSpPr>
        <p:spPr>
          <a:xfrm>
            <a:off x="11396789" y="8305913"/>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Discretionary/Optional</a:t>
            </a:r>
          </a:p>
        </p:txBody>
      </p:sp>
      <p:sp>
        <p:nvSpPr>
          <p:cNvPr id="91" name="Rounded Rectangle 90">
            <a:extLst>
              <a:ext uri="{FF2B5EF4-FFF2-40B4-BE49-F238E27FC236}">
                <a16:creationId xmlns:a16="http://schemas.microsoft.com/office/drawing/2014/main" id="{3C551419-3E73-3E89-72EE-DFC84B08308D}"/>
              </a:ext>
            </a:extLst>
          </p:cNvPr>
          <p:cNvSpPr/>
          <p:nvPr/>
        </p:nvSpPr>
        <p:spPr>
          <a:xfrm>
            <a:off x="735492" y="7628561"/>
            <a:ext cx="3646008" cy="493960"/>
          </a:xfrm>
          <a:prstGeom prst="roundRect">
            <a:avLst>
              <a:gd name="adj" fmla="val 9314"/>
            </a:avLst>
          </a:prstGeom>
          <a:solidFill>
            <a:srgbClr val="00ADEF">
              <a:alpha val="255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92" name="Rounded Rectangle 91">
            <a:extLst>
              <a:ext uri="{FF2B5EF4-FFF2-40B4-BE49-F238E27FC236}">
                <a16:creationId xmlns:a16="http://schemas.microsoft.com/office/drawing/2014/main" id="{E75F8810-0D24-3152-74D7-6A0DBEBB15F2}"/>
              </a:ext>
            </a:extLst>
          </p:cNvPr>
          <p:cNvSpPr/>
          <p:nvPr/>
        </p:nvSpPr>
        <p:spPr>
          <a:xfrm>
            <a:off x="4596291" y="7628561"/>
            <a:ext cx="6358431" cy="493960"/>
          </a:xfrm>
          <a:prstGeom prst="roundRect">
            <a:avLst>
              <a:gd name="adj" fmla="val 9314"/>
            </a:avLst>
          </a:prstGeom>
          <a:solidFill>
            <a:srgbClr val="9BBB59">
              <a:alpha val="28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93" name="Rounded Rectangle 92">
            <a:extLst>
              <a:ext uri="{FF2B5EF4-FFF2-40B4-BE49-F238E27FC236}">
                <a16:creationId xmlns:a16="http://schemas.microsoft.com/office/drawing/2014/main" id="{54C36515-1598-11BC-CA48-06FB80C5741C}"/>
              </a:ext>
            </a:extLst>
          </p:cNvPr>
          <p:cNvSpPr/>
          <p:nvPr/>
        </p:nvSpPr>
        <p:spPr>
          <a:xfrm>
            <a:off x="11189570" y="7628561"/>
            <a:ext cx="6358431" cy="493960"/>
          </a:xfrm>
          <a:prstGeom prst="roundRect">
            <a:avLst>
              <a:gd name="adj" fmla="val 9314"/>
            </a:avLst>
          </a:prstGeom>
          <a:solidFill>
            <a:srgbClr val="473D9D">
              <a:alpha val="281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94" name="Subtitle 2">
            <a:extLst>
              <a:ext uri="{FF2B5EF4-FFF2-40B4-BE49-F238E27FC236}">
                <a16:creationId xmlns:a16="http://schemas.microsoft.com/office/drawing/2014/main" id="{6B5C80D1-158E-ECA6-522F-BE669080C51A}"/>
              </a:ext>
            </a:extLst>
          </p:cNvPr>
          <p:cNvSpPr txBox="1">
            <a:spLocks/>
          </p:cNvSpPr>
          <p:nvPr/>
        </p:nvSpPr>
        <p:spPr>
          <a:xfrm>
            <a:off x="828238" y="7669034"/>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Annual Retreats</a:t>
            </a:r>
          </a:p>
        </p:txBody>
      </p:sp>
      <p:sp>
        <p:nvSpPr>
          <p:cNvPr id="95" name="Subtitle 2">
            <a:extLst>
              <a:ext uri="{FF2B5EF4-FFF2-40B4-BE49-F238E27FC236}">
                <a16:creationId xmlns:a16="http://schemas.microsoft.com/office/drawing/2014/main" id="{68F57B0A-2D46-83CF-0BA4-5F0467BFCA58}"/>
              </a:ext>
            </a:extLst>
          </p:cNvPr>
          <p:cNvSpPr txBox="1">
            <a:spLocks/>
          </p:cNvSpPr>
          <p:nvPr/>
        </p:nvSpPr>
        <p:spPr>
          <a:xfrm>
            <a:off x="4831140" y="7669034"/>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2X (annual plus midyear)</a:t>
            </a:r>
          </a:p>
        </p:txBody>
      </p:sp>
      <p:sp>
        <p:nvSpPr>
          <p:cNvPr id="96" name="Subtitle 2">
            <a:extLst>
              <a:ext uri="{FF2B5EF4-FFF2-40B4-BE49-F238E27FC236}">
                <a16:creationId xmlns:a16="http://schemas.microsoft.com/office/drawing/2014/main" id="{4B52985E-FA70-5FAC-9624-2A35C6B03A36}"/>
              </a:ext>
            </a:extLst>
          </p:cNvPr>
          <p:cNvSpPr txBox="1">
            <a:spLocks/>
          </p:cNvSpPr>
          <p:nvPr/>
        </p:nvSpPr>
        <p:spPr>
          <a:xfrm>
            <a:off x="11396789" y="7673333"/>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1X (midyear optional)</a:t>
            </a:r>
          </a:p>
        </p:txBody>
      </p:sp>
      <p:sp>
        <p:nvSpPr>
          <p:cNvPr id="97" name="Rounded Rectangle 96">
            <a:extLst>
              <a:ext uri="{FF2B5EF4-FFF2-40B4-BE49-F238E27FC236}">
                <a16:creationId xmlns:a16="http://schemas.microsoft.com/office/drawing/2014/main" id="{EA8B33C1-95A7-2587-9F7F-7648F2C19808}"/>
              </a:ext>
            </a:extLst>
          </p:cNvPr>
          <p:cNvSpPr/>
          <p:nvPr/>
        </p:nvSpPr>
        <p:spPr>
          <a:xfrm>
            <a:off x="735492" y="8863639"/>
            <a:ext cx="3646008" cy="493960"/>
          </a:xfrm>
          <a:prstGeom prst="roundRect">
            <a:avLst>
              <a:gd name="adj" fmla="val 9314"/>
            </a:avLst>
          </a:prstGeom>
          <a:solidFill>
            <a:srgbClr val="00ADEF">
              <a:alpha val="255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98" name="Rounded Rectangle 97">
            <a:extLst>
              <a:ext uri="{FF2B5EF4-FFF2-40B4-BE49-F238E27FC236}">
                <a16:creationId xmlns:a16="http://schemas.microsoft.com/office/drawing/2014/main" id="{134C1542-C72B-F6A9-6383-415520D1A523}"/>
              </a:ext>
            </a:extLst>
          </p:cNvPr>
          <p:cNvSpPr/>
          <p:nvPr/>
        </p:nvSpPr>
        <p:spPr>
          <a:xfrm>
            <a:off x="4596291" y="8863639"/>
            <a:ext cx="6358431" cy="493960"/>
          </a:xfrm>
          <a:prstGeom prst="roundRect">
            <a:avLst>
              <a:gd name="adj" fmla="val 9314"/>
            </a:avLst>
          </a:prstGeom>
          <a:solidFill>
            <a:srgbClr val="9BBB59">
              <a:alpha val="28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99" name="Rounded Rectangle 98">
            <a:extLst>
              <a:ext uri="{FF2B5EF4-FFF2-40B4-BE49-F238E27FC236}">
                <a16:creationId xmlns:a16="http://schemas.microsoft.com/office/drawing/2014/main" id="{200B1B9A-498E-4EA5-C92A-BCCCA0F8E363}"/>
              </a:ext>
            </a:extLst>
          </p:cNvPr>
          <p:cNvSpPr/>
          <p:nvPr/>
        </p:nvSpPr>
        <p:spPr>
          <a:xfrm>
            <a:off x="11189570" y="8863639"/>
            <a:ext cx="6358431" cy="493960"/>
          </a:xfrm>
          <a:prstGeom prst="roundRect">
            <a:avLst>
              <a:gd name="adj" fmla="val 9314"/>
            </a:avLst>
          </a:prstGeom>
          <a:solidFill>
            <a:srgbClr val="473D9D">
              <a:alpha val="281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00" name="Subtitle 2">
            <a:extLst>
              <a:ext uri="{FF2B5EF4-FFF2-40B4-BE49-F238E27FC236}">
                <a16:creationId xmlns:a16="http://schemas.microsoft.com/office/drawing/2014/main" id="{B1E09373-6D1E-C28D-436C-4DC149FD4938}"/>
              </a:ext>
            </a:extLst>
          </p:cNvPr>
          <p:cNvSpPr txBox="1">
            <a:spLocks/>
          </p:cNvSpPr>
          <p:nvPr/>
        </p:nvSpPr>
        <p:spPr>
          <a:xfrm>
            <a:off x="828238" y="8904112"/>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Board Meeting Absences</a:t>
            </a:r>
          </a:p>
        </p:txBody>
      </p:sp>
      <p:sp>
        <p:nvSpPr>
          <p:cNvPr id="101" name="Subtitle 2">
            <a:extLst>
              <a:ext uri="{FF2B5EF4-FFF2-40B4-BE49-F238E27FC236}">
                <a16:creationId xmlns:a16="http://schemas.microsoft.com/office/drawing/2014/main" id="{7C0769E7-EA35-09AE-7DF1-6B3D33BBAA0F}"/>
              </a:ext>
            </a:extLst>
          </p:cNvPr>
          <p:cNvSpPr txBox="1">
            <a:spLocks/>
          </p:cNvSpPr>
          <p:nvPr/>
        </p:nvSpPr>
        <p:spPr>
          <a:xfrm>
            <a:off x="4831140" y="8904111"/>
            <a:ext cx="5345303"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Two back-to-back deemed BOD resignation</a:t>
            </a:r>
          </a:p>
        </p:txBody>
      </p:sp>
      <p:sp>
        <p:nvSpPr>
          <p:cNvPr id="102" name="Subtitle 2">
            <a:extLst>
              <a:ext uri="{FF2B5EF4-FFF2-40B4-BE49-F238E27FC236}">
                <a16:creationId xmlns:a16="http://schemas.microsoft.com/office/drawing/2014/main" id="{76D5D6BB-D275-17CC-B0DB-188760DCB420}"/>
              </a:ext>
            </a:extLst>
          </p:cNvPr>
          <p:cNvSpPr txBox="1">
            <a:spLocks/>
          </p:cNvSpPr>
          <p:nvPr/>
        </p:nvSpPr>
        <p:spPr>
          <a:xfrm>
            <a:off x="11396789" y="8908411"/>
            <a:ext cx="534530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Flexibility in attendance of board meetings</a:t>
            </a:r>
          </a:p>
        </p:txBody>
      </p:sp>
      <p:sp>
        <p:nvSpPr>
          <p:cNvPr id="109" name="Rounded Rectangle 108">
            <a:extLst>
              <a:ext uri="{FF2B5EF4-FFF2-40B4-BE49-F238E27FC236}">
                <a16:creationId xmlns:a16="http://schemas.microsoft.com/office/drawing/2014/main" id="{327F0F54-520B-2BD7-DDBF-05823A07CB0C}"/>
              </a:ext>
            </a:extLst>
          </p:cNvPr>
          <p:cNvSpPr/>
          <p:nvPr/>
        </p:nvSpPr>
        <p:spPr>
          <a:xfrm>
            <a:off x="739560" y="9478780"/>
            <a:ext cx="3646008" cy="493960"/>
          </a:xfrm>
          <a:prstGeom prst="roundRect">
            <a:avLst>
              <a:gd name="adj" fmla="val 9314"/>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10" name="Rounded Rectangle 109">
            <a:extLst>
              <a:ext uri="{FF2B5EF4-FFF2-40B4-BE49-F238E27FC236}">
                <a16:creationId xmlns:a16="http://schemas.microsoft.com/office/drawing/2014/main" id="{40B47673-7776-3CB1-6F7C-4E2E01AE4FA3}"/>
              </a:ext>
            </a:extLst>
          </p:cNvPr>
          <p:cNvSpPr/>
          <p:nvPr/>
        </p:nvSpPr>
        <p:spPr>
          <a:xfrm>
            <a:off x="4600358" y="9478780"/>
            <a:ext cx="6358431" cy="493960"/>
          </a:xfrm>
          <a:prstGeom prst="roundRect">
            <a:avLst>
              <a:gd name="adj" fmla="val 9314"/>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bg1"/>
              </a:solidFill>
              <a:latin typeface="+mj-lt"/>
            </a:endParaRPr>
          </a:p>
        </p:txBody>
      </p:sp>
      <p:sp>
        <p:nvSpPr>
          <p:cNvPr id="111" name="Rounded Rectangle 110">
            <a:extLst>
              <a:ext uri="{FF2B5EF4-FFF2-40B4-BE49-F238E27FC236}">
                <a16:creationId xmlns:a16="http://schemas.microsoft.com/office/drawing/2014/main" id="{F095A297-AA04-1765-2B00-698A6025B808}"/>
              </a:ext>
            </a:extLst>
          </p:cNvPr>
          <p:cNvSpPr/>
          <p:nvPr/>
        </p:nvSpPr>
        <p:spPr>
          <a:xfrm>
            <a:off x="11193637" y="9478780"/>
            <a:ext cx="6358431" cy="493960"/>
          </a:xfrm>
          <a:prstGeom prst="roundRect">
            <a:avLst>
              <a:gd name="adj" fmla="val 9314"/>
            </a:avLst>
          </a:prstGeom>
          <a:solidFill>
            <a:srgbClr val="473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a:solidFill>
                <a:schemeClr val="tx1"/>
              </a:solidFill>
              <a:latin typeface="+mj-lt"/>
            </a:endParaRPr>
          </a:p>
        </p:txBody>
      </p:sp>
      <p:sp>
        <p:nvSpPr>
          <p:cNvPr id="112" name="Subtitle 2">
            <a:extLst>
              <a:ext uri="{FF2B5EF4-FFF2-40B4-BE49-F238E27FC236}">
                <a16:creationId xmlns:a16="http://schemas.microsoft.com/office/drawing/2014/main" id="{36B76D12-5AD4-B8E8-168A-9A672AF746FB}"/>
              </a:ext>
            </a:extLst>
          </p:cNvPr>
          <p:cNvSpPr txBox="1">
            <a:spLocks/>
          </p:cNvSpPr>
          <p:nvPr/>
        </p:nvSpPr>
        <p:spPr>
          <a:xfrm>
            <a:off x="832306" y="9533478"/>
            <a:ext cx="3481649"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bg1"/>
                </a:solidFill>
                <a:latin typeface="+mj-lt"/>
                <a:ea typeface="Lato Light" panose="020F0502020204030203" pitchFamily="34" charset="0"/>
                <a:cs typeface="Lato Light" panose="020F0502020204030203" pitchFamily="34" charset="0"/>
              </a:rPr>
              <a:t>Global and Chapter Standards </a:t>
            </a:r>
          </a:p>
        </p:txBody>
      </p:sp>
      <p:sp>
        <p:nvSpPr>
          <p:cNvPr id="113" name="Subtitle 2">
            <a:extLst>
              <a:ext uri="{FF2B5EF4-FFF2-40B4-BE49-F238E27FC236}">
                <a16:creationId xmlns:a16="http://schemas.microsoft.com/office/drawing/2014/main" id="{CB852915-31FF-29B5-B301-E830B0CCE936}"/>
              </a:ext>
            </a:extLst>
          </p:cNvPr>
          <p:cNvSpPr txBox="1">
            <a:spLocks/>
          </p:cNvSpPr>
          <p:nvPr/>
        </p:nvSpPr>
        <p:spPr>
          <a:xfrm>
            <a:off x="4835207" y="9533477"/>
            <a:ext cx="6102194" cy="370358"/>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625"/>
              </a:lnSpc>
            </a:pPr>
            <a:r>
              <a:rPr lang="en-US" sz="1750">
                <a:solidFill>
                  <a:schemeClr val="tx1"/>
                </a:solidFill>
                <a:latin typeface="+mj-lt"/>
                <a:ea typeface="Lato Light" panose="020F0502020204030203" pitchFamily="34" charset="0"/>
                <a:cs typeface="Lato Light" panose="020F0502020204030203" pitchFamily="34" charset="0"/>
              </a:rPr>
              <a:t>Integrated bylaws and policies</a:t>
            </a:r>
          </a:p>
        </p:txBody>
      </p:sp>
      <p:sp>
        <p:nvSpPr>
          <p:cNvPr id="114" name="Subtitle 2">
            <a:extLst>
              <a:ext uri="{FF2B5EF4-FFF2-40B4-BE49-F238E27FC236}">
                <a16:creationId xmlns:a16="http://schemas.microsoft.com/office/drawing/2014/main" id="{C5063CD6-14D7-6FBF-406E-A66BA9AB93FF}"/>
              </a:ext>
            </a:extLst>
          </p:cNvPr>
          <p:cNvSpPr txBox="1">
            <a:spLocks/>
          </p:cNvSpPr>
          <p:nvPr/>
        </p:nvSpPr>
        <p:spPr>
          <a:xfrm>
            <a:off x="11400857" y="9553678"/>
            <a:ext cx="6112946" cy="338554"/>
          </a:xfrm>
          <a:prstGeom prst="rect">
            <a:avLst/>
          </a:prstGeom>
        </p:spPr>
        <p:txBody>
          <a:bodyPr vert="horz" wrap="square" lIns="68580" tIns="34290" rIns="68580" bIns="3429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750">
                <a:solidFill>
                  <a:schemeClr val="bg1"/>
                </a:solidFill>
                <a:latin typeface="+mj-lt"/>
                <a:ea typeface="Lato Light" panose="020F0502020204030203" pitchFamily="34" charset="0"/>
                <a:cs typeface="Lato Light" panose="020F0502020204030203" pitchFamily="34" charset="0"/>
              </a:rPr>
              <a:t>Separated bylaws and policies; Appendix added</a:t>
            </a:r>
          </a:p>
        </p:txBody>
      </p:sp>
      <p:sp>
        <p:nvSpPr>
          <p:cNvPr id="115" name="Title 114">
            <a:extLst>
              <a:ext uri="{FF2B5EF4-FFF2-40B4-BE49-F238E27FC236}">
                <a16:creationId xmlns:a16="http://schemas.microsoft.com/office/drawing/2014/main" id="{22109264-3FCB-831B-674F-1D261CE7AE5C}"/>
              </a:ext>
            </a:extLst>
          </p:cNvPr>
          <p:cNvSpPr>
            <a:spLocks noGrp="1"/>
          </p:cNvSpPr>
          <p:nvPr>
            <p:ph type="title"/>
          </p:nvPr>
        </p:nvSpPr>
        <p:spPr/>
        <p:txBody>
          <a:bodyPr/>
          <a:lstStyle/>
          <a:p>
            <a:r>
              <a:rPr lang="en-US"/>
              <a:t>BYLAW Simplification CHANGES</a:t>
            </a:r>
          </a:p>
        </p:txBody>
      </p:sp>
    </p:spTree>
    <p:extLst>
      <p:ext uri="{BB962C8B-B14F-4D97-AF65-F5344CB8AC3E}">
        <p14:creationId xmlns:p14="http://schemas.microsoft.com/office/powerpoint/2010/main" val="16911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589470F-6C52-666A-5703-ED90E89A6002}"/>
              </a:ext>
            </a:extLst>
          </p:cNvPr>
          <p:cNvSpPr>
            <a:spLocks noGrp="1"/>
          </p:cNvSpPr>
          <p:nvPr>
            <p:ph sz="half" idx="2"/>
          </p:nvPr>
        </p:nvSpPr>
        <p:spPr>
          <a:xfrm>
            <a:off x="9144001" y="2222500"/>
            <a:ext cx="8839199" cy="7312423"/>
          </a:xfrm>
        </p:spPr>
        <p:txBody>
          <a:bodyPr/>
          <a:lstStyle/>
          <a:p>
            <a:pPr marL="457200" lvl="0" indent="-457200">
              <a:buFont typeface="Arial" panose="020B0604020202020204" pitchFamily="34" charset="0"/>
              <a:buChar char="•"/>
            </a:pPr>
            <a:r>
              <a:rPr lang="en-US" sz="3600" dirty="0"/>
              <a:t>Paid vendor contracted by the </a:t>
            </a:r>
            <a:br>
              <a:rPr lang="en-US" sz="3600" dirty="0"/>
            </a:br>
            <a:r>
              <a:rPr lang="en-US" sz="3600" dirty="0"/>
              <a:t>chapter BOD </a:t>
            </a:r>
          </a:p>
          <a:p>
            <a:pPr marL="457200" lvl="0" indent="-457200">
              <a:buFont typeface="Arial" panose="020B0604020202020204" pitchFamily="34" charset="0"/>
              <a:buChar char="•"/>
            </a:pPr>
            <a:r>
              <a:rPr lang="en-US" sz="3600" dirty="0"/>
              <a:t>Scope of Services – know your needs </a:t>
            </a:r>
          </a:p>
          <a:p>
            <a:pPr marL="457200" lvl="0" indent="-457200">
              <a:buFont typeface="Arial" panose="020B0604020202020204" pitchFamily="34" charset="0"/>
              <a:buChar char="•"/>
            </a:pPr>
            <a:r>
              <a:rPr lang="en-US" sz="3600" dirty="0"/>
              <a:t>Clear division of labor (who does what)</a:t>
            </a:r>
          </a:p>
          <a:p>
            <a:pPr marL="457200" lvl="0" indent="-457200">
              <a:buFont typeface="Arial" panose="020B0604020202020204" pitchFamily="34" charset="0"/>
              <a:buChar char="•"/>
            </a:pPr>
            <a:r>
              <a:rPr lang="en-US" sz="3600" dirty="0"/>
              <a:t>Compensation determined and approved by BOD</a:t>
            </a:r>
            <a:endParaRPr lang="en-US" sz="3600" dirty="0">
              <a:solidFill>
                <a:srgbClr val="FF0000"/>
              </a:solidFill>
            </a:endParaRPr>
          </a:p>
          <a:p>
            <a:pPr marL="457200" lvl="0" indent="-457200">
              <a:buFont typeface="Arial" panose="020B0604020202020204" pitchFamily="34" charset="0"/>
              <a:buChar char="•"/>
            </a:pPr>
            <a:r>
              <a:rPr lang="en-US" sz="3600" dirty="0"/>
              <a:t>Annual performance review with OOP</a:t>
            </a:r>
          </a:p>
          <a:p>
            <a:pPr marL="457200" lvl="0" indent="-457200">
              <a:buFont typeface="Arial" panose="020B0604020202020204" pitchFamily="34" charset="0"/>
              <a:buChar char="•"/>
            </a:pPr>
            <a:endParaRPr lang="en-US" sz="3600" dirty="0"/>
          </a:p>
          <a:p>
            <a:pPr marL="0" lvl="0" indent="0" algn="ctr">
              <a:buNone/>
            </a:pPr>
            <a:r>
              <a:rPr lang="en-US" sz="3600" b="1" dirty="0">
                <a:solidFill>
                  <a:srgbClr val="00AFEF"/>
                </a:solidFill>
              </a:rPr>
              <a:t>Your Chapter Administrator is an </a:t>
            </a:r>
            <a:br>
              <a:rPr lang="en-US" sz="3600" b="1" dirty="0">
                <a:solidFill>
                  <a:srgbClr val="00AFEF"/>
                </a:solidFill>
              </a:rPr>
            </a:br>
            <a:r>
              <a:rPr lang="en-US" sz="3600" b="1" dirty="0">
                <a:solidFill>
                  <a:srgbClr val="00AFEF"/>
                </a:solidFill>
              </a:rPr>
              <a:t>important resource and partner!</a:t>
            </a:r>
          </a:p>
        </p:txBody>
      </p:sp>
      <p:sp>
        <p:nvSpPr>
          <p:cNvPr id="2" name="Title 1">
            <a:extLst>
              <a:ext uri="{FF2B5EF4-FFF2-40B4-BE49-F238E27FC236}">
                <a16:creationId xmlns:a16="http://schemas.microsoft.com/office/drawing/2014/main" id="{BC9AE571-E4A5-B852-F9C8-4AFF3CF318F4}"/>
              </a:ext>
            </a:extLst>
          </p:cNvPr>
          <p:cNvSpPr>
            <a:spLocks noGrp="1"/>
          </p:cNvSpPr>
          <p:nvPr>
            <p:ph type="title"/>
          </p:nvPr>
        </p:nvSpPr>
        <p:spPr/>
        <p:txBody>
          <a:bodyPr/>
          <a:lstStyle/>
          <a:p>
            <a:r>
              <a:rPr lang="en-US" sz="6000" dirty="0">
                <a:latin typeface="Clear Sans Regular Bold"/>
              </a:rPr>
              <a:t>CHAPTER ADMINISTRATION</a:t>
            </a:r>
            <a:endParaRPr lang="en-US" dirty="0"/>
          </a:p>
        </p:txBody>
      </p:sp>
      <p:pic>
        <p:nvPicPr>
          <p:cNvPr id="13" name="Picture 2">
            <a:extLst>
              <a:ext uri="{FF2B5EF4-FFF2-40B4-BE49-F238E27FC236}">
                <a16:creationId xmlns:a16="http://schemas.microsoft.com/office/drawing/2014/main" id="{487B656E-17E3-3410-7F60-6ECBE5958A80}"/>
              </a:ext>
            </a:extLst>
          </p:cNvPr>
          <p:cNvPicPr>
            <a:picLocks noGrp="1" noChangeAspect="1"/>
          </p:cNvPicPr>
          <p:nvPr>
            <p:ph sz="half" idx="1"/>
          </p:nvPr>
        </p:nvPicPr>
        <p:blipFill rotWithShape="1">
          <a:blip r:embed="rId3"/>
          <a:srcRect l="8115" t="25775" r="48074" b="5"/>
          <a:stretch/>
        </p:blipFill>
        <p:spPr>
          <a:xfrm>
            <a:off x="937209" y="2222500"/>
            <a:ext cx="6474274" cy="7312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895600" y="3334484"/>
            <a:ext cx="12894418" cy="1164107"/>
            <a:chOff x="-1043028" y="2020219"/>
            <a:chExt cx="17192557" cy="1552142"/>
          </a:xfrm>
        </p:grpSpPr>
        <p:sp>
          <p:nvSpPr>
            <p:cNvPr id="4" name="AutoShape 4"/>
            <p:cNvSpPr/>
            <p:nvPr/>
          </p:nvSpPr>
          <p:spPr>
            <a:xfrm>
              <a:off x="0" y="3559661"/>
              <a:ext cx="14727129" cy="12700"/>
            </a:xfrm>
            <a:prstGeom prst="rect">
              <a:avLst/>
            </a:prstGeom>
            <a:solidFill>
              <a:srgbClr val="11B3EB"/>
            </a:solidFill>
          </p:spPr>
          <p:txBody>
            <a:bodyPr/>
            <a:lstStyle/>
            <a:p>
              <a:endParaRPr lang="en-US"/>
            </a:p>
          </p:txBody>
        </p:sp>
        <p:sp>
          <p:nvSpPr>
            <p:cNvPr id="5" name="TextBox 5"/>
            <p:cNvSpPr txBox="1"/>
            <p:nvPr/>
          </p:nvSpPr>
          <p:spPr>
            <a:xfrm>
              <a:off x="-1043028" y="2020219"/>
              <a:ext cx="17192557" cy="1504685"/>
            </a:xfrm>
            <a:prstGeom prst="rect">
              <a:avLst/>
            </a:prstGeom>
          </p:spPr>
          <p:txBody>
            <a:bodyPr wrap="square" lIns="0" tIns="0" rIns="0" bIns="0" rtlCol="0" anchor="t">
              <a:spAutoFit/>
            </a:bodyPr>
            <a:lstStyle/>
            <a:p>
              <a:pPr algn="ctr">
                <a:lnSpc>
                  <a:spcPts val="8800"/>
                </a:lnSpc>
              </a:pPr>
              <a:r>
                <a:rPr lang="en-US" sz="8000" dirty="0">
                  <a:solidFill>
                    <a:srgbClr val="11B3EB"/>
                  </a:solidFill>
                  <a:latin typeface="Clear Sans Regular Bold Italics"/>
                </a:rPr>
                <a:t>Policies &amp; Guidelines</a:t>
              </a:r>
            </a:p>
          </p:txBody>
        </p:sp>
      </p:grpSp>
      <p:grpSp>
        <p:nvGrpSpPr>
          <p:cNvPr id="8" name="Group 8"/>
          <p:cNvGrpSpPr/>
          <p:nvPr/>
        </p:nvGrpSpPr>
        <p:grpSpPr>
          <a:xfrm>
            <a:off x="3677871" y="4902021"/>
            <a:ext cx="4239977" cy="3082955"/>
            <a:chOff x="-34505" y="-935567"/>
            <a:chExt cx="5653303" cy="4110605"/>
          </a:xfrm>
        </p:grpSpPr>
        <p:sp>
          <p:nvSpPr>
            <p:cNvPr id="9" name="TextBox 9"/>
            <p:cNvSpPr txBox="1"/>
            <p:nvPr/>
          </p:nvSpPr>
          <p:spPr>
            <a:xfrm>
              <a:off x="-34505" y="353753"/>
              <a:ext cx="5634134" cy="2821285"/>
            </a:xfrm>
            <a:prstGeom prst="rect">
              <a:avLst/>
            </a:prstGeom>
          </p:spPr>
          <p:txBody>
            <a:bodyPr lIns="0" tIns="0" rIns="0" bIns="0" rtlCol="0" anchor="t">
              <a:spAutoFit/>
            </a:bodyPr>
            <a:lstStyle/>
            <a:p>
              <a:pPr>
                <a:lnSpc>
                  <a:spcPts val="3250"/>
                </a:lnSpc>
              </a:pPr>
              <a:r>
                <a:rPr lang="en-US" sz="3200" dirty="0">
                  <a:latin typeface="+mj-lt"/>
                </a:rPr>
                <a:t>Contract language includes terms from the CAP Policy Manual Addendum found on the CLRP</a:t>
              </a:r>
            </a:p>
          </p:txBody>
        </p:sp>
        <p:sp>
          <p:nvSpPr>
            <p:cNvPr id="11" name="TextBox 11"/>
            <p:cNvSpPr txBox="1"/>
            <p:nvPr/>
          </p:nvSpPr>
          <p:spPr>
            <a:xfrm>
              <a:off x="-15336" y="-935567"/>
              <a:ext cx="5634134" cy="973667"/>
            </a:xfrm>
            <a:prstGeom prst="rect">
              <a:avLst/>
            </a:prstGeom>
          </p:spPr>
          <p:txBody>
            <a:bodyPr lIns="0" tIns="0" rIns="0" bIns="0" rtlCol="0" anchor="t">
              <a:spAutoFit/>
            </a:bodyPr>
            <a:lstStyle/>
            <a:p>
              <a:pPr>
                <a:lnSpc>
                  <a:spcPts val="5500"/>
                </a:lnSpc>
              </a:pPr>
              <a:r>
                <a:rPr lang="en-US" sz="5000" b="1" dirty="0">
                  <a:solidFill>
                    <a:srgbClr val="00B0F0"/>
                  </a:solidFill>
                  <a:latin typeface="+mj-lt"/>
                </a:rPr>
                <a:t>01</a:t>
              </a:r>
            </a:p>
          </p:txBody>
        </p:sp>
      </p:grpSp>
      <p:grpSp>
        <p:nvGrpSpPr>
          <p:cNvPr id="12" name="Group 12"/>
          <p:cNvGrpSpPr/>
          <p:nvPr/>
        </p:nvGrpSpPr>
        <p:grpSpPr>
          <a:xfrm>
            <a:off x="10497618" y="4902021"/>
            <a:ext cx="4225600" cy="2659758"/>
            <a:chOff x="0" y="38100"/>
            <a:chExt cx="5634134" cy="3546345"/>
          </a:xfrm>
        </p:grpSpPr>
        <p:sp>
          <p:nvSpPr>
            <p:cNvPr id="13" name="TextBox 13"/>
            <p:cNvSpPr txBox="1"/>
            <p:nvPr/>
          </p:nvSpPr>
          <p:spPr>
            <a:xfrm>
              <a:off x="0" y="1327416"/>
              <a:ext cx="5634134" cy="2257029"/>
            </a:xfrm>
            <a:prstGeom prst="rect">
              <a:avLst/>
            </a:prstGeom>
          </p:spPr>
          <p:txBody>
            <a:bodyPr lIns="0" tIns="0" rIns="0" bIns="0" rtlCol="0" anchor="t">
              <a:spAutoFit/>
            </a:bodyPr>
            <a:lstStyle/>
            <a:p>
              <a:pPr>
                <a:lnSpc>
                  <a:spcPts val="3250"/>
                </a:lnSpc>
              </a:pPr>
              <a:r>
                <a:rPr lang="en-US" sz="3200" dirty="0">
                  <a:latin typeface="+mj-lt"/>
                </a:rPr>
                <a:t>Must provide proof of business license and general liability insurance.</a:t>
              </a:r>
            </a:p>
          </p:txBody>
        </p:sp>
        <p:sp>
          <p:nvSpPr>
            <p:cNvPr id="15" name="TextBox 15"/>
            <p:cNvSpPr txBox="1"/>
            <p:nvPr/>
          </p:nvSpPr>
          <p:spPr>
            <a:xfrm>
              <a:off x="0" y="38100"/>
              <a:ext cx="5634134" cy="973667"/>
            </a:xfrm>
            <a:prstGeom prst="rect">
              <a:avLst/>
            </a:prstGeom>
          </p:spPr>
          <p:txBody>
            <a:bodyPr lIns="0" tIns="0" rIns="0" bIns="0" rtlCol="0" anchor="t">
              <a:spAutoFit/>
            </a:bodyPr>
            <a:lstStyle/>
            <a:p>
              <a:pPr>
                <a:lnSpc>
                  <a:spcPts val="5500"/>
                </a:lnSpc>
              </a:pPr>
              <a:r>
                <a:rPr lang="en-US" sz="5000" b="1" dirty="0">
                  <a:solidFill>
                    <a:srgbClr val="00B0F0"/>
                  </a:solidFill>
                  <a:latin typeface="+mj-lt"/>
                </a:rPr>
                <a:t>02</a:t>
              </a:r>
            </a:p>
          </p:txBody>
        </p:sp>
      </p:grpSp>
      <p:sp>
        <p:nvSpPr>
          <p:cNvPr id="18" name="TextBox 18"/>
          <p:cNvSpPr txBox="1"/>
          <p:nvPr/>
        </p:nvSpPr>
        <p:spPr>
          <a:xfrm>
            <a:off x="12322918" y="6464734"/>
            <a:ext cx="4800600" cy="369332"/>
          </a:xfrm>
          <a:prstGeom prst="rect">
            <a:avLst/>
          </a:prstGeom>
        </p:spPr>
        <p:txBody>
          <a:bodyPr lIns="0" tIns="0" rIns="0" bIns="0" rtlCol="0" anchor="t">
            <a:spAutoFit/>
          </a:bodyPr>
          <a:lstStyle/>
          <a:p>
            <a:pPr marL="800100" lvl="1" indent="-342900">
              <a:buFont typeface="Arial" panose="020B0604020202020204" pitchFamily="34" charset="0"/>
              <a:buChar char="•"/>
            </a:pPr>
            <a:endParaRPr lang="en-US" sz="2400" dirty="0">
              <a:latin typeface="+mj-lt"/>
            </a:endParaRPr>
          </a:p>
        </p:txBody>
      </p:sp>
      <p:sp>
        <p:nvSpPr>
          <p:cNvPr id="2" name="Title 1">
            <a:extLst>
              <a:ext uri="{FF2B5EF4-FFF2-40B4-BE49-F238E27FC236}">
                <a16:creationId xmlns:a16="http://schemas.microsoft.com/office/drawing/2014/main" id="{8C68FB03-D031-ACE5-AB5C-E1D8004A168C}"/>
              </a:ext>
            </a:extLst>
          </p:cNvPr>
          <p:cNvSpPr>
            <a:spLocks noGrp="1"/>
          </p:cNvSpPr>
          <p:nvPr>
            <p:ph type="title"/>
          </p:nvPr>
        </p:nvSpPr>
        <p:spPr/>
        <p:txBody>
          <a:bodyPr/>
          <a:lstStyle/>
          <a:p>
            <a:r>
              <a:rPr lang="en-US" sz="6000" dirty="0">
                <a:solidFill>
                  <a:srgbClr val="FFFFFF"/>
                </a:solidFill>
                <a:latin typeface="Clear Sans Regular Bold"/>
              </a:rPr>
              <a:t>CHAPTER ADMINISTRATOR</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470898" y="1730739"/>
            <a:ext cx="11079168" cy="1621247"/>
            <a:chOff x="-85907" y="-218564"/>
            <a:chExt cx="14772224" cy="1967795"/>
          </a:xfrm>
        </p:grpSpPr>
        <p:sp>
          <p:nvSpPr>
            <p:cNvPr id="5" name="AutoShape 5"/>
            <p:cNvSpPr/>
            <p:nvPr/>
          </p:nvSpPr>
          <p:spPr>
            <a:xfrm>
              <a:off x="-85907" y="1736531"/>
              <a:ext cx="14686317" cy="12700"/>
            </a:xfrm>
            <a:prstGeom prst="rect">
              <a:avLst/>
            </a:prstGeom>
            <a:solidFill>
              <a:srgbClr val="0C0804"/>
            </a:solidFill>
          </p:spPr>
          <p:txBody>
            <a:bodyPr/>
            <a:lstStyle/>
            <a:p>
              <a:endParaRPr lang="en-US"/>
            </a:p>
          </p:txBody>
        </p:sp>
        <p:sp>
          <p:nvSpPr>
            <p:cNvPr id="6" name="TextBox 6"/>
            <p:cNvSpPr txBox="1"/>
            <p:nvPr/>
          </p:nvSpPr>
          <p:spPr>
            <a:xfrm>
              <a:off x="0" y="-218564"/>
              <a:ext cx="14686317" cy="1843854"/>
            </a:xfrm>
            <a:prstGeom prst="rect">
              <a:avLst/>
            </a:prstGeom>
          </p:spPr>
          <p:txBody>
            <a:bodyPr lIns="0" tIns="0" rIns="0" bIns="0" rtlCol="0" anchor="t">
              <a:spAutoFit/>
            </a:bodyPr>
            <a:lstStyle/>
            <a:p>
              <a:pPr algn="ctr">
                <a:lnSpc>
                  <a:spcPts val="6050"/>
                </a:lnSpc>
              </a:pPr>
              <a:endParaRPr lang="en-US" sz="4800" dirty="0">
                <a:solidFill>
                  <a:srgbClr val="0C0804"/>
                </a:solidFill>
                <a:latin typeface="Clear Sans Regular Bold"/>
              </a:endParaRPr>
            </a:p>
            <a:p>
              <a:pPr algn="ctr">
                <a:lnSpc>
                  <a:spcPts val="6050"/>
                </a:lnSpc>
              </a:pPr>
              <a:r>
                <a:rPr lang="en-US" sz="4800" dirty="0">
                  <a:solidFill>
                    <a:srgbClr val="00B0F0"/>
                  </a:solidFill>
                  <a:latin typeface="Clear Sans Regular Bold"/>
                </a:rPr>
                <a:t>COM Responsibilities</a:t>
              </a:r>
            </a:p>
          </p:txBody>
        </p:sp>
      </p:grpSp>
      <p:sp>
        <p:nvSpPr>
          <p:cNvPr id="10" name="TextBox 10"/>
          <p:cNvSpPr txBox="1"/>
          <p:nvPr/>
        </p:nvSpPr>
        <p:spPr>
          <a:xfrm>
            <a:off x="1028700" y="4145103"/>
            <a:ext cx="4499062" cy="423193"/>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Chapter Leader Training</a:t>
            </a:r>
          </a:p>
        </p:txBody>
      </p:sp>
      <p:sp>
        <p:nvSpPr>
          <p:cNvPr id="13" name="TextBox 13"/>
          <p:cNvSpPr txBox="1"/>
          <p:nvPr/>
        </p:nvSpPr>
        <p:spPr>
          <a:xfrm>
            <a:off x="6948149" y="4050092"/>
            <a:ext cx="4189096" cy="846386"/>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Facilitator Program &amp; Training</a:t>
            </a:r>
          </a:p>
        </p:txBody>
      </p:sp>
      <p:sp>
        <p:nvSpPr>
          <p:cNvPr id="16" name="TextBox 16"/>
          <p:cNvSpPr txBox="1"/>
          <p:nvPr/>
        </p:nvSpPr>
        <p:spPr>
          <a:xfrm>
            <a:off x="12312098" y="4036447"/>
            <a:ext cx="4189096" cy="846386"/>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Chapter Administrator Training</a:t>
            </a:r>
          </a:p>
        </p:txBody>
      </p:sp>
      <p:sp>
        <p:nvSpPr>
          <p:cNvPr id="19" name="TextBox 19"/>
          <p:cNvSpPr txBox="1"/>
          <p:nvPr/>
        </p:nvSpPr>
        <p:spPr>
          <a:xfrm>
            <a:off x="3470898" y="5426457"/>
            <a:ext cx="4189096" cy="1269578"/>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Chapter Leader Resources &amp; Templates</a:t>
            </a:r>
          </a:p>
        </p:txBody>
      </p:sp>
      <p:sp>
        <p:nvSpPr>
          <p:cNvPr id="22" name="TextBox 22"/>
          <p:cNvSpPr txBox="1"/>
          <p:nvPr/>
        </p:nvSpPr>
        <p:spPr>
          <a:xfrm>
            <a:off x="9526904" y="5484515"/>
            <a:ext cx="4189096" cy="1692771"/>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Evaluating the Effectiveness of Performance Standards &amp; Metrics</a:t>
            </a:r>
          </a:p>
        </p:txBody>
      </p:sp>
      <p:sp>
        <p:nvSpPr>
          <p:cNvPr id="25" name="TextBox 25"/>
          <p:cNvSpPr txBox="1"/>
          <p:nvPr/>
        </p:nvSpPr>
        <p:spPr>
          <a:xfrm>
            <a:off x="13493890" y="7377246"/>
            <a:ext cx="4189096" cy="1269578"/>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Communicating MPI Global Updates &amp; Important News</a:t>
            </a:r>
          </a:p>
        </p:txBody>
      </p:sp>
      <p:sp>
        <p:nvSpPr>
          <p:cNvPr id="27" name="TextBox 25">
            <a:extLst>
              <a:ext uri="{FF2B5EF4-FFF2-40B4-BE49-F238E27FC236}">
                <a16:creationId xmlns:a16="http://schemas.microsoft.com/office/drawing/2014/main" id="{BA9C5113-4C6B-495F-AE0D-EE0878A40706}"/>
              </a:ext>
            </a:extLst>
          </p:cNvPr>
          <p:cNvSpPr txBox="1"/>
          <p:nvPr/>
        </p:nvSpPr>
        <p:spPr>
          <a:xfrm>
            <a:off x="762000" y="7373932"/>
            <a:ext cx="4189096" cy="1269578"/>
          </a:xfrm>
          <a:prstGeom prst="rect">
            <a:avLst/>
          </a:prstGeom>
        </p:spPr>
        <p:txBody>
          <a:bodyPr lIns="0" tIns="0" rIns="0" bIns="0" rtlCol="0" anchor="t">
            <a:spAutoFit/>
          </a:bodyPr>
          <a:lstStyle/>
          <a:p>
            <a:pPr algn="ctr">
              <a:lnSpc>
                <a:spcPts val="3250"/>
              </a:lnSpc>
            </a:pPr>
            <a:r>
              <a:rPr lang="en-US" sz="3200" dirty="0">
                <a:solidFill>
                  <a:srgbClr val="0C0804"/>
                </a:solidFill>
                <a:latin typeface="Clear Sans Regular"/>
              </a:rPr>
              <a:t>Communicating Your Concerns and Ideas Back to MPI Global</a:t>
            </a:r>
          </a:p>
        </p:txBody>
      </p:sp>
      <p:sp>
        <p:nvSpPr>
          <p:cNvPr id="29" name="TextBox 28">
            <a:extLst>
              <a:ext uri="{FF2B5EF4-FFF2-40B4-BE49-F238E27FC236}">
                <a16:creationId xmlns:a16="http://schemas.microsoft.com/office/drawing/2014/main" id="{F101289C-86A8-4DDE-80BE-5D78C51292EC}"/>
              </a:ext>
            </a:extLst>
          </p:cNvPr>
          <p:cNvSpPr txBox="1"/>
          <p:nvPr/>
        </p:nvSpPr>
        <p:spPr>
          <a:xfrm>
            <a:off x="4572000" y="8411263"/>
            <a:ext cx="9144000" cy="1586460"/>
          </a:xfrm>
          <a:prstGeom prst="rect">
            <a:avLst/>
          </a:prstGeom>
          <a:noFill/>
        </p:spPr>
        <p:txBody>
          <a:bodyPr wrap="square">
            <a:spAutoFit/>
          </a:bodyPr>
          <a:lstStyle/>
          <a:p>
            <a:pPr algn="ctr">
              <a:lnSpc>
                <a:spcPts val="6050"/>
              </a:lnSpc>
            </a:pPr>
            <a:r>
              <a:rPr lang="en-US" sz="4000" dirty="0">
                <a:solidFill>
                  <a:srgbClr val="00B0F0"/>
                </a:solidFill>
                <a:latin typeface="Clear Sans Regular Bold"/>
              </a:rPr>
              <a:t>Your COM </a:t>
            </a:r>
            <a:r>
              <a:rPr lang="en-US" sz="4000" b="1" u="sng" dirty="0">
                <a:latin typeface="Clear Sans Regular Bold"/>
              </a:rPr>
              <a:t>Does Not</a:t>
            </a:r>
            <a:r>
              <a:rPr lang="en-US" sz="4000" b="1" dirty="0">
                <a:latin typeface="Clear Sans Regular Bold"/>
              </a:rPr>
              <a:t> </a:t>
            </a:r>
            <a:r>
              <a:rPr lang="en-US" sz="4000" dirty="0">
                <a:solidFill>
                  <a:srgbClr val="00B0F0"/>
                </a:solidFill>
                <a:latin typeface="Clear Sans Regular Bold"/>
              </a:rPr>
              <a:t>Act As Your Administrator or Do Your Work For You</a:t>
            </a:r>
          </a:p>
        </p:txBody>
      </p:sp>
      <p:sp>
        <p:nvSpPr>
          <p:cNvPr id="2" name="Title 1">
            <a:extLst>
              <a:ext uri="{FF2B5EF4-FFF2-40B4-BE49-F238E27FC236}">
                <a16:creationId xmlns:a16="http://schemas.microsoft.com/office/drawing/2014/main" id="{63B6EF63-D033-015F-244A-C7FB57AC5E26}"/>
              </a:ext>
            </a:extLst>
          </p:cNvPr>
          <p:cNvSpPr>
            <a:spLocks noGrp="1"/>
          </p:cNvSpPr>
          <p:nvPr>
            <p:ph type="title"/>
          </p:nvPr>
        </p:nvSpPr>
        <p:spPr/>
        <p:txBody>
          <a:bodyPr/>
          <a:lstStyle/>
          <a:p>
            <a:r>
              <a:rPr lang="en-US" sz="5400" dirty="0"/>
              <a:t>THE CHAPTER OPERATIONS MANAGER IS YOUR MPI PARTNER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3d90dc-c7ac-497f-92e2-e3498c137b2f">
      <Terms xmlns="http://schemas.microsoft.com/office/infopath/2007/PartnerControls"/>
    </lcf76f155ced4ddcb4097134ff3c332f>
    <TaxCatchAll xmlns="aad401c1-1c12-4c0d-bc41-33f007f14bc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8D459A3DC5BE46A4BE75D0DA0B31EF" ma:contentTypeVersion="21" ma:contentTypeDescription="Create a new document." ma:contentTypeScope="" ma:versionID="6b8950257b5720a8e35395e357405944">
  <xsd:schema xmlns:xsd="http://www.w3.org/2001/XMLSchema" xmlns:xs="http://www.w3.org/2001/XMLSchema" xmlns:p="http://schemas.microsoft.com/office/2006/metadata/properties" xmlns:ns1="http://schemas.microsoft.com/sharepoint/v3" xmlns:ns2="e33d90dc-c7ac-497f-92e2-e3498c137b2f" xmlns:ns3="aad401c1-1c12-4c0d-bc41-33f007f14bcb" targetNamespace="http://schemas.microsoft.com/office/2006/metadata/properties" ma:root="true" ma:fieldsID="ca0ace6928be1526f06ffaf0c63eb30e" ns1:_="" ns2:_="" ns3:_="">
    <xsd:import namespace="http://schemas.microsoft.com/sharepoint/v3"/>
    <xsd:import namespace="e33d90dc-c7ac-497f-92e2-e3498c137b2f"/>
    <xsd:import namespace="aad401c1-1c12-4c0d-bc41-33f007f14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3d90dc-c7ac-497f-92e2-e3498c137b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839da0d-f77e-4699-8082-78dcea7779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401c1-1c12-4c0d-bc41-33f007f14b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1e806f-573c-4121-991f-eb85f2bb5c60}" ma:internalName="TaxCatchAll" ma:showField="CatchAllData" ma:web="aad401c1-1c12-4c0d-bc41-33f007f14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68F26D-6B0F-4841-8366-C0942EB460FF}">
  <ds:schemaRefs>
    <ds:schemaRef ds:uri="e33d90dc-c7ac-497f-92e2-e3498c137b2f"/>
    <ds:schemaRef ds:uri="http://purl.org/dc/elements/1.1/"/>
    <ds:schemaRef ds:uri="aad401c1-1c12-4c0d-bc41-33f007f14bcb"/>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schemas.microsoft.com/sharepoint/v3"/>
  </ds:schemaRefs>
</ds:datastoreItem>
</file>

<file path=customXml/itemProps2.xml><?xml version="1.0" encoding="utf-8"?>
<ds:datastoreItem xmlns:ds="http://schemas.openxmlformats.org/officeDocument/2006/customXml" ds:itemID="{749B90E3-7177-4EBC-BE4C-809F9BC95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3d90dc-c7ac-497f-92e2-e3498c137b2f"/>
    <ds:schemaRef ds:uri="aad401c1-1c12-4c0d-bc41-33f007f14b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7EF257-8BE2-46DD-B6EE-E6291E5459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12141</TotalTime>
  <Words>4100</Words>
  <Application>Microsoft Office PowerPoint</Application>
  <PresentationFormat>Custom</PresentationFormat>
  <Paragraphs>309</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Wingdings</vt:lpstr>
      <vt:lpstr>Poppins Light</vt:lpstr>
      <vt:lpstr>Courier New</vt:lpstr>
      <vt:lpstr>Clear Sans Regular</vt:lpstr>
      <vt:lpstr>Clear Sans Regular Bold Italics</vt:lpstr>
      <vt:lpstr>Clear Sans Regular Bold</vt:lpstr>
      <vt:lpstr>Century Gothic</vt:lpstr>
      <vt:lpstr>Helvetica Neue</vt:lpstr>
      <vt:lpstr>1_Office Theme</vt:lpstr>
      <vt:lpstr>Office of the President Handbook</vt:lpstr>
      <vt:lpstr>OFFICE OF THE PRESIDENT ROLES Overview</vt:lpstr>
      <vt:lpstr>LEADERSHIP RESPONSIBILITIES</vt:lpstr>
      <vt:lpstr> LAYING THE FOUNDATION</vt:lpstr>
      <vt:lpstr>SHARED RESPONSIBILITIES OF THE OOP</vt:lpstr>
      <vt:lpstr>BYLAW Simplification CHANGES</vt:lpstr>
      <vt:lpstr>CHAPTER ADMINISTRATION</vt:lpstr>
      <vt:lpstr>CHAPTER ADMINISTRATOR</vt:lpstr>
      <vt:lpstr>THE CHAPTER OPERATIONS MANAGER IS YOUR MPI PARTNER</vt:lpstr>
      <vt:lpstr>CMAC Connects</vt:lpstr>
      <vt:lpstr>CHAPTER SUPPORT FRAMEWORK</vt:lpstr>
      <vt:lpstr>CHAPTER LEADERS RESOURCE PAGE (CLRP)</vt:lpstr>
      <vt:lpstr>FINANCIAL OVERSIGHT</vt:lpstr>
      <vt:lpstr>TAXES/ANNUAL REVIEW</vt:lpstr>
      <vt:lpstr>PowerPoint Presentation</vt:lpstr>
      <vt:lpstr>MEDIA &amp; OPTICS</vt:lpstr>
      <vt:lpstr>Office of the President Handbook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MPI Handbook Template - Standard Format</dc:title>
  <dc:creator>Tara Liaschenko</dc:creator>
  <cp:lastModifiedBy>Angela Layton</cp:lastModifiedBy>
  <cp:revision>45</cp:revision>
  <dcterms:created xsi:type="dcterms:W3CDTF">2006-08-16T00:00:00Z</dcterms:created>
  <dcterms:modified xsi:type="dcterms:W3CDTF">2023-10-13T16:40:19Z</dcterms:modified>
  <dc:identifier>DAEknJT6oVg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0x0101006E8D459A3DC5BE46A4BE75D0DA0B31EF</vt:lpwstr>
  </property>
  <property fmtid="{D5CDD505-2E9C-101B-9397-08002B2CF9AE}" pid="3" name="MediaServiceImageTags">
    <vt:lpwstr/>
  </property>
</Properties>
</file>