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37.jpg" ContentType="image/jpeg"/>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7" r:id="rId5"/>
  </p:sldMasterIdLst>
  <p:notesMasterIdLst>
    <p:notesMasterId r:id="rId32"/>
  </p:notesMasterIdLst>
  <p:sldIdLst>
    <p:sldId id="256" r:id="rId6"/>
    <p:sldId id="257" r:id="rId7"/>
    <p:sldId id="280"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81" r:id="rId23"/>
    <p:sldId id="272" r:id="rId24"/>
    <p:sldId id="274" r:id="rId25"/>
    <p:sldId id="275" r:id="rId26"/>
    <p:sldId id="276" r:id="rId27"/>
    <p:sldId id="273" r:id="rId28"/>
    <p:sldId id="277" r:id="rId29"/>
    <p:sldId id="278" r:id="rId30"/>
    <p:sldId id="279" r:id="rId31"/>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371FC3B-E3F6-98A5-40F5-83E33D9EF551}" name="Timothy Gunn" initials="TG" userId="S::tgunn@mpiweb.org::88719ba8-18e8-419a-8bb6-5b93dbfdec8d" providerId="AD"/>
  <p188:author id="{6D70AA83-1A6F-B692-75FB-CBCCF86FD9F5}" name="Marcelo DeOliveira" initials="MD" userId="S::MDeOliveira@mpiweb.org::10d24e1d-7848-46c6-ad9b-6aff10d41805" providerId="AD"/>
  <p188:author id="{A60BC4D6-E3D6-D740-14E7-27389B12C768}" name="Angela Layton" initials="AL" userId="S::ALayton@mpiweb.org::3a97870b-659e-457e-a028-64f2e094d87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79976" autoAdjust="0"/>
  </p:normalViewPr>
  <p:slideViewPr>
    <p:cSldViewPr>
      <p:cViewPr varScale="1">
        <p:scale>
          <a:sx n="59" d="100"/>
          <a:sy n="59" d="100"/>
        </p:scale>
        <p:origin x="1434"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othy Gunn" userId="88719ba8-18e8-419a-8bb6-5b93dbfdec8d" providerId="ADAL" clId="{4C970EEF-CDB4-4ED7-A6C8-B845AD86FDC1}"/>
    <pc:docChg chg="modSld">
      <pc:chgData name="Timothy Gunn" userId="88719ba8-18e8-419a-8bb6-5b93dbfdec8d" providerId="ADAL" clId="{4C970EEF-CDB4-4ED7-A6C8-B845AD86FDC1}" dt="2026-08-24T17:27:25.392" v="105" actId="1076"/>
      <pc:docMkLst>
        <pc:docMk/>
      </pc:docMkLst>
      <pc:sldChg chg="modSp mod">
        <pc:chgData name="Timothy Gunn" userId="88719ba8-18e8-419a-8bb6-5b93dbfdec8d" providerId="ADAL" clId="{4C970EEF-CDB4-4ED7-A6C8-B845AD86FDC1}" dt="2026-08-24T17:26:54.040" v="84" actId="20577"/>
        <pc:sldMkLst>
          <pc:docMk/>
          <pc:sldMk cId="0" sldId="264"/>
        </pc:sldMkLst>
        <pc:spChg chg="mod">
          <ac:chgData name="Timothy Gunn" userId="88719ba8-18e8-419a-8bb6-5b93dbfdec8d" providerId="ADAL" clId="{4C970EEF-CDB4-4ED7-A6C8-B845AD86FDC1}" dt="2026-08-24T17:26:41.607" v="75" actId="122"/>
          <ac:spMkLst>
            <pc:docMk/>
            <pc:sldMk cId="0" sldId="264"/>
            <ac:spMk id="3" creationId="{00000000-0000-0000-0000-000000000000}"/>
          </ac:spMkLst>
        </pc:spChg>
        <pc:spChg chg="mod">
          <ac:chgData name="Timothy Gunn" userId="88719ba8-18e8-419a-8bb6-5b93dbfdec8d" providerId="ADAL" clId="{4C970EEF-CDB4-4ED7-A6C8-B845AD86FDC1}" dt="2026-08-24T17:26:54.040" v="84" actId="20577"/>
          <ac:spMkLst>
            <pc:docMk/>
            <pc:sldMk cId="0" sldId="264"/>
            <ac:spMk id="11" creationId="{00000000-0000-0000-0000-000000000000}"/>
          </ac:spMkLst>
        </pc:spChg>
        <pc:spChg chg="mod">
          <ac:chgData name="Timothy Gunn" userId="88719ba8-18e8-419a-8bb6-5b93dbfdec8d" providerId="ADAL" clId="{4C970EEF-CDB4-4ED7-A6C8-B845AD86FDC1}" dt="2026-08-24T17:26:23.947" v="41" actId="20577"/>
          <ac:spMkLst>
            <pc:docMk/>
            <pc:sldMk cId="0" sldId="264"/>
            <ac:spMk id="12" creationId="{00000000-0000-0000-0000-000000000000}"/>
          </ac:spMkLst>
        </pc:spChg>
      </pc:sldChg>
      <pc:sldChg chg="modSp mod">
        <pc:chgData name="Timothy Gunn" userId="88719ba8-18e8-419a-8bb6-5b93dbfdec8d" providerId="ADAL" clId="{4C970EEF-CDB4-4ED7-A6C8-B845AD86FDC1}" dt="2026-08-24T17:27:25.392" v="105" actId="1076"/>
        <pc:sldMkLst>
          <pc:docMk/>
          <pc:sldMk cId="0" sldId="265"/>
        </pc:sldMkLst>
        <pc:spChg chg="mod">
          <ac:chgData name="Timothy Gunn" userId="88719ba8-18e8-419a-8bb6-5b93dbfdec8d" providerId="ADAL" clId="{4C970EEF-CDB4-4ED7-A6C8-B845AD86FDC1}" dt="2026-08-24T17:27:25.392" v="105" actId="1076"/>
          <ac:spMkLst>
            <pc:docMk/>
            <pc:sldMk cId="0" sldId="265"/>
            <ac:spMk id="61" creationId="{00000000-0000-0000-0000-000000000000}"/>
          </ac:spMkLst>
        </pc:spChg>
        <pc:spChg chg="mod">
          <ac:chgData name="Timothy Gunn" userId="88719ba8-18e8-419a-8bb6-5b93dbfdec8d" providerId="ADAL" clId="{4C970EEF-CDB4-4ED7-A6C8-B845AD86FDC1}" dt="2026-08-24T17:27:19.226" v="104" actId="14100"/>
          <ac:spMkLst>
            <pc:docMk/>
            <pc:sldMk cId="0" sldId="265"/>
            <ac:spMk id="8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08166C37-623A-48CB-8729-8184524B41BD}" type="datetimeFigureOut">
              <a:rPr lang="en-US" smtClean="0"/>
              <a:t>8/24/2026</a:t>
            </a:fld>
            <a:endParaRPr lang="en-US"/>
          </a:p>
        </p:txBody>
      </p:sp>
      <p:sp>
        <p:nvSpPr>
          <p:cNvPr id="4" name="Slide Image Placeholder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34C4B40E-24CC-4393-BB20-D4F7471FF2CF}" type="slidenum">
              <a:rPr lang="en-US" smtClean="0"/>
              <a:t>‹#›</a:t>
            </a:fld>
            <a:endParaRPr lang="en-US"/>
          </a:p>
        </p:txBody>
      </p:sp>
    </p:spTree>
    <p:extLst>
      <p:ext uri="{BB962C8B-B14F-4D97-AF65-F5344CB8AC3E}">
        <p14:creationId xmlns:p14="http://schemas.microsoft.com/office/powerpoint/2010/main" val="1413207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81B53-913B-5794-9944-0D4F7E2E15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40C8EE-8D80-7524-3CCC-D66B66D5DB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6B20DD-7AC8-4DF3-A82E-B733B36CF4C4}"/>
              </a:ext>
            </a:extLst>
          </p:cNvPr>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The President’s role is to ensure that the board is successfully managing the plans set forth as a whole. It is not his/her job to do the tactical work; his/her responsibility is to define strategy, track progress, and provide general oversight.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President Elect’s main job is to learn. This is typically done through interacting with board committees and providing leadership development to board members.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Immediate Past President should be mentoring the President and leading the Governance &amp; Nominations committee. Succession planning is EVERYONE’S job but is a particular focus for both the IPP (as chair of the committee) and the PE (who is a non-voting member of the Governance &amp; Nominations Committee).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Job descriptions or roadmaps are key to understanding your specific responsibilities outside of overall board management and oversight.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Don’t assume that board members automatically understand the division of labor in the OTP. Be prepared to explain who does what, where duties may overlap, and who receives varied communications.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Requirements: </a:t>
            </a:r>
            <a:r>
              <a:rPr lang="en-US" sz="1200" b="0" i="0" u="none" strike="noStrike" kern="1200" dirty="0">
                <a:solidFill>
                  <a:schemeClr val="tx1"/>
                </a:solidFill>
                <a:effectLst/>
                <a:latin typeface="+mn-lt"/>
                <a:ea typeface="+mn-ea"/>
                <a:cs typeface="+mn-cs"/>
              </a:rPr>
              <a:t>Board attendance for ALL board meetings and retreats (in person or virtually is up to you). Timely submission of board reports.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Expectations: </a:t>
            </a:r>
            <a:r>
              <a:rPr lang="en-US" sz="1200" b="0" i="0" u="none" strike="noStrike" kern="1200" dirty="0">
                <a:solidFill>
                  <a:schemeClr val="tx1"/>
                </a:solidFill>
                <a:effectLst/>
                <a:latin typeface="+mn-lt"/>
                <a:ea typeface="+mn-ea"/>
                <a:cs typeface="+mn-cs"/>
              </a:rPr>
              <a:t>Have expectation conversations with each department – what do you expect from them and what can they expect from you?</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Accountability: </a:t>
            </a:r>
            <a:r>
              <a:rPr lang="en-US" sz="1200" b="0" i="0" u="none" strike="noStrike" kern="1200" dirty="0">
                <a:solidFill>
                  <a:schemeClr val="tx1"/>
                </a:solidFill>
                <a:effectLst/>
                <a:latin typeface="+mn-lt"/>
                <a:ea typeface="+mn-ea"/>
                <a:cs typeface="+mn-cs"/>
              </a:rPr>
              <a:t>What qualifies as an excused absence? How do board members prefer to receive feedback when they are not meeting expectations? What derelictions of duty might necessitate removal? Have clear ground rules in place prior to needing to deal with a situation.</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Role Descriptions: </a:t>
            </a:r>
            <a:r>
              <a:rPr lang="en-US" sz="1200" b="0" i="0" u="none" strike="noStrike" kern="1200" dirty="0">
                <a:solidFill>
                  <a:schemeClr val="tx1"/>
                </a:solidFill>
                <a:effectLst/>
                <a:latin typeface="+mn-lt"/>
                <a:ea typeface="+mn-ea"/>
                <a:cs typeface="+mn-cs"/>
              </a:rPr>
              <a:t>Do they have their job descriptions and understand their role and responsibilities? Did they take their assigned trainings? Have they asked clarifying questions, when necessary?</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Role Readiness: </a:t>
            </a:r>
            <a:r>
              <a:rPr lang="en-US" sz="1200" b="0" i="0" u="none" strike="noStrike" kern="1200" dirty="0">
                <a:solidFill>
                  <a:schemeClr val="tx1"/>
                </a:solidFill>
                <a:effectLst/>
                <a:latin typeface="+mn-lt"/>
                <a:ea typeface="+mn-ea"/>
                <a:cs typeface="+mn-cs"/>
              </a:rPr>
              <a:t>Did they participate in transition meetings for their new role? Do they understanding how to ensure business continuity and how to implement new initiatives?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Financial Acumen: </a:t>
            </a:r>
            <a:r>
              <a:rPr lang="en-US" sz="1200" b="0" i="0" u="none" strike="noStrike" kern="1200" dirty="0">
                <a:solidFill>
                  <a:schemeClr val="tx1"/>
                </a:solidFill>
                <a:effectLst/>
                <a:latin typeface="+mn-lt"/>
                <a:ea typeface="+mn-ea"/>
                <a:cs typeface="+mn-cs"/>
              </a:rPr>
              <a:t>Do they know how to read financial statements and manage the budget? What training is needed to assist them in understanding the numbers?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Governance Documents: </a:t>
            </a:r>
            <a:r>
              <a:rPr lang="en-US" sz="1200" b="0" i="0" u="none" strike="noStrike" kern="1200" dirty="0">
                <a:solidFill>
                  <a:schemeClr val="tx1"/>
                </a:solidFill>
                <a:effectLst/>
                <a:latin typeface="+mn-lt"/>
                <a:ea typeface="+mn-ea"/>
                <a:cs typeface="+mn-cs"/>
              </a:rPr>
              <a:t>Did they receive and read a copy of both the MPI and MPI Chapter bylaws and policy manual? Did they submit their conflict of interest form? Do they understand the significance of these documents?</a:t>
            </a:r>
            <a:r>
              <a:rPr lang="en-US" sz="1200" b="0" i="0" kern="1200" dirty="0">
                <a:solidFill>
                  <a:schemeClr val="tx1"/>
                </a:solidFill>
                <a:effectLst/>
                <a:latin typeface="+mn-lt"/>
                <a:ea typeface="+mn-ea"/>
                <a:cs typeface="+mn-cs"/>
              </a:rPr>
              <a:t>​</a:t>
            </a:r>
          </a:p>
          <a:p>
            <a:endParaRPr lang="en-US" dirty="0"/>
          </a:p>
        </p:txBody>
      </p:sp>
      <p:sp>
        <p:nvSpPr>
          <p:cNvPr id="4" name="Slide Number Placeholder 3">
            <a:extLst>
              <a:ext uri="{FF2B5EF4-FFF2-40B4-BE49-F238E27FC236}">
                <a16:creationId xmlns:a16="http://schemas.microsoft.com/office/drawing/2014/main" id="{B599DEB3-E522-7899-FCA3-3F7137FCC499}"/>
              </a:ext>
            </a:extLst>
          </p:cNvPr>
          <p:cNvSpPr>
            <a:spLocks noGrp="1"/>
          </p:cNvSpPr>
          <p:nvPr>
            <p:ph type="sldNum" sz="quarter" idx="5"/>
          </p:nvPr>
        </p:nvSpPr>
        <p:spPr/>
        <p:txBody>
          <a:bodyPr/>
          <a:lstStyle/>
          <a:p>
            <a:fld id="{34C4B40E-24CC-4393-BB20-D4F7471FF2CF}" type="slidenum">
              <a:rPr lang="en-US" smtClean="0"/>
              <a:t>3</a:t>
            </a:fld>
            <a:endParaRPr lang="en-US"/>
          </a:p>
        </p:txBody>
      </p:sp>
    </p:spTree>
    <p:extLst>
      <p:ext uri="{BB962C8B-B14F-4D97-AF65-F5344CB8AC3E}">
        <p14:creationId xmlns:p14="http://schemas.microsoft.com/office/powerpoint/2010/main" val="1482281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OTP is responsible for the financial stability of the chapter and to ensure business continuity. If finances become precarious, don’t wait to talk to your ROM! They can help you determine measures to help keep your chapter afloat.</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34C4B40E-24CC-4393-BB20-D4F7471FF2CF}" type="slidenum">
              <a:rPr lang="en-US" smtClean="0"/>
              <a:t>13</a:t>
            </a:fld>
            <a:endParaRPr lang="en-US"/>
          </a:p>
        </p:txBody>
      </p:sp>
    </p:spTree>
    <p:extLst>
      <p:ext uri="{BB962C8B-B14F-4D97-AF65-F5344CB8AC3E}">
        <p14:creationId xmlns:p14="http://schemas.microsoft.com/office/powerpoint/2010/main" val="2888417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For domestic chapters.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International chapters and clubs should follow their local laws accordingly.</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34C4B40E-24CC-4393-BB20-D4F7471FF2CF}" type="slidenum">
              <a:rPr lang="en-US" smtClean="0"/>
              <a:t>14</a:t>
            </a:fld>
            <a:endParaRPr lang="en-US"/>
          </a:p>
        </p:txBody>
      </p:sp>
    </p:spTree>
    <p:extLst>
      <p:ext uri="{BB962C8B-B14F-4D97-AF65-F5344CB8AC3E}">
        <p14:creationId xmlns:p14="http://schemas.microsoft.com/office/powerpoint/2010/main" val="18785856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MEDIA</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Chapters may have a need to create local press releases for events and those are encouraged. You do, however, need to include MPI Global in any formal media address that you may engage in as it relates to MPI’s position on any topic or issue. Because you are a representation of the overall brand, you must be careful when talking to the media about any political issues concerning our industry and our position on them. You should work with MPI Global prior to any statements or articles to ensure that the media team has reviewed them for proper positioning. Because of the 501c3 status in the United States, we have rules to follow as it relates to lobbying and political activities, and the MPI Global staff can guide you on that. In most cases, we can provide a statement that can be used should something arise.</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Local chapter press releases are permitted for local events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Ensure you establish and maintain good relationships with local reporters/newspapers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Run any media requests by MPI Global to ensure you know the essential talking points and can represent the brand</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Comply with the 501(c)3 Status or legal requirements set by your country/region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Signing a letter or attending a protest can be “advocacy” or “politics” and optics matter – if in doubt, ask </a:t>
            </a:r>
            <a:r>
              <a:rPr lang="en-US" sz="1200" b="0" i="0" u="none" strike="noStrike" kern="1200">
                <a:solidFill>
                  <a:schemeClr val="tx1"/>
                </a:solidFill>
                <a:effectLst/>
                <a:latin typeface="+mn-lt"/>
                <a:ea typeface="+mn-ea"/>
                <a:cs typeface="+mn-cs"/>
              </a:rPr>
              <a:t>your ROM</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Contact MPI Global to get the latest resources and talking points on hot-button issues – this includes for social media!</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34C4B40E-24CC-4393-BB20-D4F7471FF2CF}" type="slidenum">
              <a:rPr lang="en-US" smtClean="0"/>
              <a:t>16</a:t>
            </a:fld>
            <a:endParaRPr lang="en-US"/>
          </a:p>
        </p:txBody>
      </p:sp>
    </p:spTree>
    <p:extLst>
      <p:ext uri="{BB962C8B-B14F-4D97-AF65-F5344CB8AC3E}">
        <p14:creationId xmlns:p14="http://schemas.microsoft.com/office/powerpoint/2010/main" val="11294392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All MPI Volunteer </a:t>
            </a:r>
            <a:r>
              <a:rPr lang="en-US">
                <a:ea typeface="Calibri"/>
                <a:cs typeface="Calibri"/>
              </a:rPr>
              <a:t>Chapter</a:t>
            </a:r>
            <a:r>
              <a:rPr lang="en-US" dirty="0">
                <a:ea typeface="Calibri"/>
                <a:cs typeface="Calibri"/>
              </a:rPr>
              <a:t> Leaders have access to ask questions, seek advice or share ideas.</a:t>
            </a:r>
          </a:p>
        </p:txBody>
      </p:sp>
      <p:sp>
        <p:nvSpPr>
          <p:cNvPr id="4" name="Slide Number Placeholder 3"/>
          <p:cNvSpPr>
            <a:spLocks noGrp="1"/>
          </p:cNvSpPr>
          <p:nvPr>
            <p:ph type="sldNum" sz="quarter" idx="5"/>
          </p:nvPr>
        </p:nvSpPr>
        <p:spPr/>
        <p:txBody>
          <a:bodyPr/>
          <a:lstStyle/>
          <a:p>
            <a:fld id="{26D01BFC-FA65-425B-8570-69251351B847}" type="slidenum">
              <a:rPr lang="en-US"/>
              <a:t>18</a:t>
            </a:fld>
            <a:endParaRPr lang="en-US"/>
          </a:p>
        </p:txBody>
      </p:sp>
    </p:spTree>
    <p:extLst>
      <p:ext uri="{BB962C8B-B14F-4D97-AF65-F5344CB8AC3E}">
        <p14:creationId xmlns:p14="http://schemas.microsoft.com/office/powerpoint/2010/main" val="1602316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What does board leadership look like?</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It’s about remembering whom are you serving. As a board, you are serving your membership, and as a member of the OTP, you are also serving your board. This is the definition of Servant Leadership.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The board is looking to you to give them “freedom within a framework” – i.e. you set the vision and parameters but support each board member’s personal style for getting the work done. It’s not about you. Tap into your team, understand their leadership skills and how they operate….lead to their strengths, not yours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Establish “psychological safety”. This means to cultivate an environment where creative abrasion is encouraged in a respectful manner. These safe conversations are often where growth can be achieved! Be willing to address conflict in a fair and equitable manner. Uphold the principles of professionalism.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Hold board members accountable to their commitments and lead by example. Be on time, be prepared, show up, and be available. That way you can expect the same from the board members. If you are too busy with work and life, they will be too. Don’t ask them to do something that you would not be willing to do.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Provide and reiterate a clear mission and vision. Define what success looks like – “you need to name it to claim it”.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Provide regular feedback and remember that chapter leaders often volunteer for professional growth opportunities – help them learn the ropes and improve personal and team performance.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Ensure board members are aligned in their efforts. Working in silos results in duplicative work, inefficiencies, and confusion.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Set the tone for positive board morale. There is a saying that “Culture eats strategy for breakfast.” You can teach strategy, but it can take years to fix a toxic culture. Be supportive, acknowledge contributions, celebrate small wins. Help make the experience fun!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34C4B40E-24CC-4393-BB20-D4F7471FF2CF}" type="slidenum">
              <a:rPr lang="en-US" smtClean="0"/>
              <a:t>4</a:t>
            </a:fld>
            <a:endParaRPr lang="en-US"/>
          </a:p>
        </p:txBody>
      </p:sp>
    </p:spTree>
    <p:extLst>
      <p:ext uri="{BB962C8B-B14F-4D97-AF65-F5344CB8AC3E}">
        <p14:creationId xmlns:p14="http://schemas.microsoft.com/office/powerpoint/2010/main" val="1983902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The President’s role is to ensure that the board is successfully managing the plans set forth as a whole. It is not his/her job to do the tactical work; his/her responsibility is to define strategy, track progress, and provide general oversight.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President Elect’s main job is to learn. This is typically done through interacting with board committees and providing leadership development to board members.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Immediate Past President should be mentoring the President and leading the Governance &amp; Nominations committee. Succession planning is EVERYONE’S job but is a particular focus for both the IPP (as chair of the committee) and the PE (who is a non-voting member of the Governance &amp; Nominations Committee).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Job descriptions or roadmaps are key to understanding your specific responsibilities outside of overall board management and oversight.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Don’t assume that board members automatically understand the division of labor in the OTP. Be prepared to explain who does what, where duties may overlap, and who receives varied communications.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Requirements: </a:t>
            </a:r>
            <a:r>
              <a:rPr lang="en-US" sz="1200" b="0" i="0" u="none" strike="noStrike" kern="1200" dirty="0">
                <a:solidFill>
                  <a:schemeClr val="tx1"/>
                </a:solidFill>
                <a:effectLst/>
                <a:latin typeface="+mn-lt"/>
                <a:ea typeface="+mn-ea"/>
                <a:cs typeface="+mn-cs"/>
              </a:rPr>
              <a:t>Board attendance for ALL board meetings and retreats (in person or virtually is up to you). Timely submission of board reports.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Expectations: </a:t>
            </a:r>
            <a:r>
              <a:rPr lang="en-US" sz="1200" b="0" i="0" u="none" strike="noStrike" kern="1200" dirty="0">
                <a:solidFill>
                  <a:schemeClr val="tx1"/>
                </a:solidFill>
                <a:effectLst/>
                <a:latin typeface="+mn-lt"/>
                <a:ea typeface="+mn-ea"/>
                <a:cs typeface="+mn-cs"/>
              </a:rPr>
              <a:t>Have expectation conversations with each department – what do you expect from them and what can they expect from you?</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Accountability: </a:t>
            </a:r>
            <a:r>
              <a:rPr lang="en-US" sz="1200" b="0" i="0" u="none" strike="noStrike" kern="1200" dirty="0">
                <a:solidFill>
                  <a:schemeClr val="tx1"/>
                </a:solidFill>
                <a:effectLst/>
                <a:latin typeface="+mn-lt"/>
                <a:ea typeface="+mn-ea"/>
                <a:cs typeface="+mn-cs"/>
              </a:rPr>
              <a:t>What qualifies as an excused absence? How do board members prefer to receive feedback when they are not meeting expectations? What derelictions of duty might necessitate removal? Have clear ground rules in place prior to needing to deal with a situation.</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Role Descriptions: </a:t>
            </a:r>
            <a:r>
              <a:rPr lang="en-US" sz="1200" b="0" i="0" u="none" strike="noStrike" kern="1200" dirty="0">
                <a:solidFill>
                  <a:schemeClr val="tx1"/>
                </a:solidFill>
                <a:effectLst/>
                <a:latin typeface="+mn-lt"/>
                <a:ea typeface="+mn-ea"/>
                <a:cs typeface="+mn-cs"/>
              </a:rPr>
              <a:t>Do they have their job descriptions and understand their role and responsibilities? Did they take their assigned trainings? Have they asked clarifying questions, when necessary?</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Role Readiness: </a:t>
            </a:r>
            <a:r>
              <a:rPr lang="en-US" sz="1200" b="0" i="0" u="none" strike="noStrike" kern="1200" dirty="0">
                <a:solidFill>
                  <a:schemeClr val="tx1"/>
                </a:solidFill>
                <a:effectLst/>
                <a:latin typeface="+mn-lt"/>
                <a:ea typeface="+mn-ea"/>
                <a:cs typeface="+mn-cs"/>
              </a:rPr>
              <a:t>Did they participate in transition meetings for their new role? Do they understanding how to ensure business continuity and how to implement new initiatives?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Financial Acumen: </a:t>
            </a:r>
            <a:r>
              <a:rPr lang="en-US" sz="1200" b="0" i="0" u="none" strike="noStrike" kern="1200" dirty="0">
                <a:solidFill>
                  <a:schemeClr val="tx1"/>
                </a:solidFill>
                <a:effectLst/>
                <a:latin typeface="+mn-lt"/>
                <a:ea typeface="+mn-ea"/>
                <a:cs typeface="+mn-cs"/>
              </a:rPr>
              <a:t>Do they know how to read financial statements and manage the budget? What training is needed to assist them in understanding the numbers?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Governance Documents: </a:t>
            </a:r>
            <a:r>
              <a:rPr lang="en-US" sz="1200" b="0" i="0" u="none" strike="noStrike" kern="1200" dirty="0">
                <a:solidFill>
                  <a:schemeClr val="tx1"/>
                </a:solidFill>
                <a:effectLst/>
                <a:latin typeface="+mn-lt"/>
                <a:ea typeface="+mn-ea"/>
                <a:cs typeface="+mn-cs"/>
              </a:rPr>
              <a:t>Did they receive and read a copy of both the MPI and MPI Chapter bylaws and policy manual? Did they submit their conflict of interest form? Do they understand the significance of these documents?</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34C4B40E-24CC-4393-BB20-D4F7471FF2CF}" type="slidenum">
              <a:rPr lang="en-US" smtClean="0"/>
              <a:t>5</a:t>
            </a:fld>
            <a:endParaRPr lang="en-US"/>
          </a:p>
        </p:txBody>
      </p:sp>
    </p:spTree>
    <p:extLst>
      <p:ext uri="{BB962C8B-B14F-4D97-AF65-F5344CB8AC3E}">
        <p14:creationId xmlns:p14="http://schemas.microsoft.com/office/powerpoint/2010/main" val="1660739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Membership Retention &amp; Growth, Finance &amp; Educational Events are all scored and Communication &amp; Brand and Leadership &amp; Engagement are not scored/incentivized.</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Annual Performance Standards are part of your partnership with MPI.</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There are three areas that are scored metrics and impact how the chapter is incentivized</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Membership Satisfaction &amp; Growth- Membership Satisfaction, Retention, Net Member Growth year over year</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Financial – Net Profit, reserves as measured against the annual fixed expenses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Education – 4 education offerings and content satisfaction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Then there are two more that we collectively monitor, yet aren’t officially scored or incentivized</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Leadership – Succession, Volunteer Ratio and attending global trainings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Communications – Brand standards and web/social media outlets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In your role, you are responsible for ensuring that the board understands 1) what these standards are, 2) what it takes to be considered “sustaining” for these standards, and 3) how to manage the business to target these key areas. Your Regional Operations Manager will review where your chapter currently sits as a year-end assessment. It is key that you meet with each of your various board departments to review their areas, the needs associated, and any concerns for performing against these targets.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34C4B40E-24CC-4393-BB20-D4F7471FF2CF}" type="slidenum">
              <a:rPr lang="en-US" smtClean="0"/>
              <a:t>6</a:t>
            </a:fld>
            <a:endParaRPr lang="en-US"/>
          </a:p>
        </p:txBody>
      </p:sp>
    </p:spTree>
    <p:extLst>
      <p:ext uri="{BB962C8B-B14F-4D97-AF65-F5344CB8AC3E}">
        <p14:creationId xmlns:p14="http://schemas.microsoft.com/office/powerpoint/2010/main" val="1160480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Our MPI Chapter Simplification Process was introduced a few years back. </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It’s important to reinforce that these changes were intended to simplify the leadership experience by reducing required minimums.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These minimums will help our Chapter network grow and remain sustainable. While they are, indeed, minimums, it is up to your Board of Directors to evaluate the level of offerings that is most beneficial to your membership which may exceed the minimum standards.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On the left, you see the previous Chapter Requirements; on the right are the current Chapter requirements.</a:t>
            </a:r>
            <a:endParaRPr lang="en-US"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Some areas that I want to highlight: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Creating a new chapter has become easier – we now only require 40 members to start a chapter and 20 to start a club. </a:t>
            </a:r>
          </a:p>
          <a:p>
            <a:pPr rtl="0" fontAlgn="base"/>
            <a:r>
              <a:rPr lang="en-US" sz="1200" b="0" i="0" u="none" strike="noStrike" kern="1200" dirty="0">
                <a:solidFill>
                  <a:schemeClr val="tx1"/>
                </a:solidFill>
                <a:effectLst/>
                <a:latin typeface="+mn-lt"/>
                <a:ea typeface="+mn-ea"/>
                <a:cs typeface="+mn-cs"/>
              </a:rPr>
              <a:t>The minimum number of Board Officers is seven, however, every chapter must have five Board Officers minimum.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Minimum required Board meetings were reduced to four, however, the number of Board Meetings annually above the minimum is set by the President.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Each Chapter must host a minimum of four education events annually. That is the required minimum, however, not necessarily what is in the best interest of your membership. </a:t>
            </a:r>
            <a:endParaRPr lang="en-US" sz="1200" b="0" i="0"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A Mid-Year Retreat is now optional, however, it is recommended. This is at the discretion of the President. </a:t>
            </a:r>
            <a:endParaRPr lang="en-US" sz="1200" b="0" i="0"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Annual financial audit reviews are optional, however, they remain a best practice. </a:t>
            </a:r>
            <a:endParaRPr lang="en-US"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 want to reinforce again that these adjustments are setting minimum requirements for Chapter governance. This is very important to understand.</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34C4B40E-24CC-4393-BB20-D4F7471FF2CF}" type="slidenum">
              <a:rPr lang="en-US" smtClean="0"/>
              <a:t>7</a:t>
            </a:fld>
            <a:endParaRPr lang="en-US"/>
          </a:p>
        </p:txBody>
      </p:sp>
    </p:spTree>
    <p:extLst>
      <p:ext uri="{BB962C8B-B14F-4D97-AF65-F5344CB8AC3E}">
        <p14:creationId xmlns:p14="http://schemas.microsoft.com/office/powerpoint/2010/main" val="2757778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If your chapter works with an administrator or association management company, you want to ensure you have some practices in place to support the overall management of these roles and services.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Sourcing and Contracting: </a:t>
            </a:r>
            <a:r>
              <a:rPr lang="en-US" sz="1200" b="0" i="0" u="none" strike="noStrike" kern="1200" dirty="0">
                <a:solidFill>
                  <a:schemeClr val="tx1"/>
                </a:solidFill>
                <a:effectLst/>
                <a:latin typeface="+mn-lt"/>
                <a:ea typeface="+mn-ea"/>
                <a:cs typeface="+mn-cs"/>
              </a:rPr>
              <a:t>Administrative support is sourced and contracted at the chapter level, so the chapter is responsible for the administrator’s contract. Typically, this administrator is managed and reviewed by the Office of the President. Does your chapter have a policy that states who reviews the contract, determines price increases, etc.? The board has the authority unless otherwise stated. </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Scope of Services: </a:t>
            </a:r>
            <a:r>
              <a:rPr lang="en-US" sz="1200" b="0" i="0" u="none" strike="noStrike" kern="1200" dirty="0">
                <a:solidFill>
                  <a:schemeClr val="tx1"/>
                </a:solidFill>
                <a:effectLst/>
                <a:latin typeface="+mn-lt"/>
                <a:ea typeface="+mn-ea"/>
                <a:cs typeface="+mn-cs"/>
              </a:rPr>
              <a:t>All chapters vary in their defined scope of services; it is up to the board as to what responsibilities to assign to the administrator. Common responsibilities include bookkeeping, marketing communications, event registration, etc. However, this is completely up to you to determine.</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Clear Division of Labor: </a:t>
            </a:r>
            <a:r>
              <a:rPr lang="en-US" sz="1200" b="0" i="0" u="none" strike="noStrike" kern="1200" dirty="0">
                <a:solidFill>
                  <a:schemeClr val="tx1"/>
                </a:solidFill>
                <a:effectLst/>
                <a:latin typeface="+mn-lt"/>
                <a:ea typeface="+mn-ea"/>
                <a:cs typeface="+mn-cs"/>
              </a:rPr>
              <a:t>Each board member should be given a copy of the scope of services and understand what is their responsibility versus the administrator’s. Often, there is a lot of crossover and confusion and this is where you risk the ball being dropped because each are not clear on who is responsible for what. It is wise to review your scope of services annually to see if any updates or changes need to be made. Partnership with your administrator is key, they can help you understand in what areas changes may be helpful based on the experience they have from year over year.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Compensation: </a:t>
            </a:r>
            <a:r>
              <a:rPr lang="en-US" sz="1200" b="0" i="0" u="none" strike="noStrike" kern="1200" dirty="0">
                <a:solidFill>
                  <a:schemeClr val="tx1"/>
                </a:solidFill>
                <a:effectLst/>
                <a:latin typeface="+mn-lt"/>
                <a:ea typeface="+mn-ea"/>
                <a:cs typeface="+mn-cs"/>
              </a:rPr>
              <a:t>The fees associated with the contracts are also determined at the chapter level and are defined by the scope of service. Fees can vary from region to region and/or based on how extensive the scope of services is. Comparing prices from West Coast to Mid West, for example, might not be comparable due to cost-of-living differences.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Annual Performance Review: </a:t>
            </a:r>
            <a:r>
              <a:rPr lang="en-US" sz="1200" b="0" i="0" u="none" strike="noStrike" kern="1200" dirty="0">
                <a:solidFill>
                  <a:schemeClr val="tx1"/>
                </a:solidFill>
                <a:effectLst/>
                <a:latin typeface="+mn-lt"/>
                <a:ea typeface="+mn-ea"/>
                <a:cs typeface="+mn-cs"/>
              </a:rPr>
              <a:t>All chapters must provide an annual review of services for the administrator. This should be a conversation - they review their partnership with you and you with them. It’s important to remember these are vendors you have contracted for specific services, not full-time employees. You should be reviewing performance of the scope of services, not the person. While it can be awkward to review someone perceived as a loyal friend, remember that it is your fiduciary responsibility. If you keep the conversation centered on the work and not the person, those conversations should be easier. The Performance Review should be shared with the board and agreed upon in advance of delivery.</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Valuable Partner: </a:t>
            </a:r>
            <a:r>
              <a:rPr lang="en-US" sz="1200" b="0" i="0" u="none" strike="noStrike" kern="1200" dirty="0">
                <a:solidFill>
                  <a:schemeClr val="tx1"/>
                </a:solidFill>
                <a:effectLst/>
                <a:latin typeface="+mn-lt"/>
                <a:ea typeface="+mn-ea"/>
                <a:cs typeface="+mn-cs"/>
              </a:rPr>
              <a:t>If you are not partnering with your administrator to support your overall efforts, you missing out on a great resource! They can be a valuable guide in helping you achieve your goals, membership growth, operational excellence, and succession planning. Depend on them specifically to help you stay on track with governance, MPI global requirements, and timelines.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34C4B40E-24CC-4393-BB20-D4F7471FF2CF}" type="slidenum">
              <a:rPr lang="en-US" smtClean="0"/>
              <a:t>8</a:t>
            </a:fld>
            <a:endParaRPr lang="en-US"/>
          </a:p>
        </p:txBody>
      </p:sp>
    </p:spTree>
    <p:extLst>
      <p:ext uri="{BB962C8B-B14F-4D97-AF65-F5344CB8AC3E}">
        <p14:creationId xmlns:p14="http://schemas.microsoft.com/office/powerpoint/2010/main" val="1564058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When you are formalizing a Chapter Administrator contract, keep these things in mind: </a:t>
            </a:r>
          </a:p>
          <a:p>
            <a:pPr marL="228600" indent="-228600" rtl="0" fontAlgn="base">
              <a:buAutoNum type="arabicPeriod"/>
            </a:pPr>
            <a:r>
              <a:rPr lang="en-US" sz="1200" b="0" i="0" kern="1200" dirty="0">
                <a:solidFill>
                  <a:schemeClr val="tx1"/>
                </a:solidFill>
                <a:effectLst/>
                <a:latin typeface="+mn-lt"/>
                <a:ea typeface="+mn-ea"/>
                <a:cs typeface="+mn-cs"/>
              </a:rPr>
              <a:t>The contract should include the entire scope of services in writing. </a:t>
            </a:r>
          </a:p>
          <a:p>
            <a:pPr marL="228600" indent="-228600" rtl="0" fontAlgn="base">
              <a:buAutoNum type="arabicPeriod"/>
            </a:pPr>
            <a:r>
              <a:rPr lang="en-US" sz="1200" b="0" i="0" kern="1200" dirty="0">
                <a:solidFill>
                  <a:schemeClr val="tx1"/>
                </a:solidFill>
                <a:effectLst/>
                <a:latin typeface="+mn-lt"/>
                <a:ea typeface="+mn-ea"/>
                <a:cs typeface="+mn-cs"/>
              </a:rPr>
              <a:t>Contract language provided in the MPI Chapter Policy Manual must be included as provided. This protects the Chapter. </a:t>
            </a:r>
          </a:p>
          <a:p>
            <a:pPr marL="228600" indent="-228600" rtl="0" fontAlgn="base">
              <a:buAutoNum type="arabicPeriod"/>
            </a:pPr>
            <a:r>
              <a:rPr lang="en-US" sz="1200" b="0" i="0" kern="1200" dirty="0">
                <a:solidFill>
                  <a:schemeClr val="tx1"/>
                </a:solidFill>
                <a:effectLst/>
                <a:latin typeface="+mn-lt"/>
                <a:ea typeface="+mn-ea"/>
                <a:cs typeface="+mn-cs"/>
              </a:rPr>
              <a:t>The contract (like all other Chapter contracts) must be signed by both the President and VP of Finance.  </a:t>
            </a:r>
          </a:p>
          <a:p>
            <a:pPr marL="228600" indent="-228600" rtl="0" fontAlgn="base">
              <a:buAutoNum type="arabicPeriod"/>
            </a:pPr>
            <a:r>
              <a:rPr lang="en-US" sz="1200" b="0" i="0" kern="1200" dirty="0">
                <a:solidFill>
                  <a:schemeClr val="tx1"/>
                </a:solidFill>
                <a:effectLst/>
                <a:latin typeface="+mn-lt"/>
                <a:ea typeface="+mn-ea"/>
                <a:cs typeface="+mn-cs"/>
              </a:rPr>
              <a:t>​A copy of the contract must be submitted to your Chapter Operations Team member. </a:t>
            </a:r>
          </a:p>
          <a:p>
            <a:pPr marL="228600" indent="-228600" rtl="0" fontAlgn="base">
              <a:buAutoNum type="arabicPeriod"/>
            </a:pPr>
            <a:r>
              <a:rPr lang="en-US" sz="1200" b="0" i="0" kern="1200" dirty="0">
                <a:solidFill>
                  <a:schemeClr val="tx1"/>
                </a:solidFill>
                <a:effectLst/>
                <a:latin typeface="+mn-lt"/>
                <a:ea typeface="+mn-ea"/>
                <a:cs typeface="+mn-cs"/>
              </a:rPr>
              <a:t>Chapter Administrators must provide MPI the following when initially contracted: Copy of Business License, Chapter Operations Form, Complimentary Membership Form</a:t>
            </a:r>
          </a:p>
          <a:p>
            <a:pPr marL="228600" indent="-228600" rtl="0" fontAlgn="base">
              <a:buAutoNum type="arabicPeriod"/>
            </a:pPr>
            <a:r>
              <a:rPr lang="en-US" sz="1200" b="0" i="0" kern="1200" dirty="0">
                <a:solidFill>
                  <a:schemeClr val="tx1"/>
                </a:solidFill>
                <a:effectLst/>
                <a:latin typeface="+mn-lt"/>
                <a:ea typeface="+mn-ea"/>
                <a:cs typeface="+mn-cs"/>
              </a:rPr>
              <a:t>Chapter Administrators must provide MPI the following annually (as part of the compliance process): Proof of general liability insurance.  </a:t>
            </a:r>
          </a:p>
          <a:p>
            <a:pPr rtl="0" fontAlgn="base"/>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34C4B40E-24CC-4393-BB20-D4F7471FF2CF}" type="slidenum">
              <a:rPr lang="en-US" smtClean="0"/>
              <a:t>9</a:t>
            </a:fld>
            <a:endParaRPr lang="en-US"/>
          </a:p>
        </p:txBody>
      </p:sp>
    </p:spTree>
    <p:extLst>
      <p:ext uri="{BB962C8B-B14F-4D97-AF65-F5344CB8AC3E}">
        <p14:creationId xmlns:p14="http://schemas.microsoft.com/office/powerpoint/2010/main" val="548145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Your </a:t>
            </a:r>
            <a:r>
              <a:rPr lang="en-US"/>
              <a:t>Regional</a:t>
            </a:r>
            <a:r>
              <a:rPr lang="en-US" sz="1200" b="0" i="0" u="none" strike="noStrike" kern="1200" dirty="0">
                <a:solidFill>
                  <a:schemeClr val="tx1"/>
                </a:solidFill>
                <a:effectLst/>
                <a:latin typeface="+mn-lt"/>
                <a:ea typeface="+mn-ea"/>
                <a:cs typeface="+mn-cs"/>
              </a:rPr>
              <a:t> Operations Manager (COM) is here to support you in your work. They are a guide to ensure you stay on track and hit all your key targets. They are also a resource for support in the leadership areas you will face. Keep them in the loop, have regular calls with them, and include them in the planning process - they are a valuable asset for success!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ROMs can offer guidance on things such as: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Volunteer Management</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Execution of Business Plan &amp; Budget</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Healthy Financial Performance</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Achieving Performance Standards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Brand Integrity</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Identifying Talent/Succession Planning</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Global Best Practices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Chapter Recognition Programs &amp; Awards</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34C4B40E-24CC-4393-BB20-D4F7471FF2CF}" type="slidenum">
              <a:rPr lang="en-US" smtClean="0"/>
              <a:t>10</a:t>
            </a:fld>
            <a:endParaRPr lang="en-US"/>
          </a:p>
        </p:txBody>
      </p:sp>
    </p:spTree>
    <p:extLst>
      <p:ext uri="{BB962C8B-B14F-4D97-AF65-F5344CB8AC3E}">
        <p14:creationId xmlns:p14="http://schemas.microsoft.com/office/powerpoint/2010/main" val="3546206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C4B40E-24CC-4393-BB20-D4F7471FF2CF}" type="slidenum">
              <a:rPr lang="en-US" smtClean="0"/>
              <a:t>11</a:t>
            </a:fld>
            <a:endParaRPr lang="en-US"/>
          </a:p>
        </p:txBody>
      </p:sp>
    </p:spTree>
    <p:extLst>
      <p:ext uri="{BB962C8B-B14F-4D97-AF65-F5344CB8AC3E}">
        <p14:creationId xmlns:p14="http://schemas.microsoft.com/office/powerpoint/2010/main" val="1084782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sz="6000" b="1" i="0">
                <a:solidFill>
                  <a:schemeClr val="bg1"/>
                </a:solidFill>
                <a:latin typeface="Arial"/>
                <a:cs typeface="Arial"/>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36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10" name="Picture 9" descr="A red and blue background&#10;&#10;AI-generated content may be incorrect.">
            <a:extLst>
              <a:ext uri="{FF2B5EF4-FFF2-40B4-BE49-F238E27FC236}">
                <a16:creationId xmlns:a16="http://schemas.microsoft.com/office/drawing/2014/main" id="{9F7E3147-D285-23B6-8B72-50D47EE9FC79}"/>
              </a:ext>
            </a:extLst>
          </p:cNvPr>
          <p:cNvPicPr>
            <a:picLocks noGrp="1" noRot="1" noChangeAspect="1" noMove="1" noResize="1" noEditPoints="1" noAdjustHandles="1" noChangeArrowheads="1" noChangeShapeType="1" noCrop="1"/>
          </p:cNvPicPr>
          <p:nvPr userDrawn="1"/>
        </p:nvPicPr>
        <p:blipFill>
          <a:blip r:embed="rId2"/>
          <a:srcRect/>
          <a:stretch/>
        </p:blipFill>
        <p:spPr>
          <a:xfrm>
            <a:off x="0" y="1"/>
            <a:ext cx="18288000" cy="10287000"/>
          </a:xfrm>
          <a:prstGeom prst="rect">
            <a:avLst/>
          </a:prstGeom>
        </p:spPr>
      </p:pic>
      <p:sp>
        <p:nvSpPr>
          <p:cNvPr id="8" name="Rectangle 7">
            <a:extLst>
              <a:ext uri="{FF2B5EF4-FFF2-40B4-BE49-F238E27FC236}">
                <a16:creationId xmlns:a16="http://schemas.microsoft.com/office/drawing/2014/main" id="{C23516A5-71A4-AEF9-6F87-6B3FFECA586A}"/>
              </a:ext>
            </a:extLst>
          </p:cNvPr>
          <p:cNvSpPr>
            <a:spLocks noGrp="1" noRot="1" noMove="1" noResize="1" noEditPoints="1" noAdjustHandles="1" noChangeArrowheads="1" noChangeShapeType="1"/>
          </p:cNvSpPr>
          <p:nvPr userDrawn="1"/>
        </p:nvSpPr>
        <p:spPr>
          <a:xfrm>
            <a:off x="0" y="2"/>
            <a:ext cx="18288000" cy="973931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 name="Title 1"/>
          <p:cNvSpPr>
            <a:spLocks noGrp="1"/>
          </p:cNvSpPr>
          <p:nvPr>
            <p:ph type="title"/>
          </p:nvPr>
        </p:nvSpPr>
        <p:spPr>
          <a:xfrm>
            <a:off x="874527" y="547688"/>
            <a:ext cx="16690458" cy="1110991"/>
          </a:xfrm>
        </p:spPr>
        <p:txBody>
          <a:bodyPr anchor="t"/>
          <a:lstStyle>
            <a:lvl1pPr>
              <a:defRPr b="1">
                <a:solidFill>
                  <a:schemeClr val="bg1"/>
                </a:solidFill>
              </a:defRPr>
            </a:lvl1pPr>
          </a:lstStyle>
          <a:p>
            <a:r>
              <a:rPr lang="en-US"/>
              <a:t>Click to edit Master title style</a:t>
            </a:r>
          </a:p>
        </p:txBody>
      </p:sp>
      <p:sp>
        <p:nvSpPr>
          <p:cNvPr id="13" name="Text Placeholder 3">
            <a:extLst>
              <a:ext uri="{FF2B5EF4-FFF2-40B4-BE49-F238E27FC236}">
                <a16:creationId xmlns:a16="http://schemas.microsoft.com/office/drawing/2014/main" id="{FBD7C9DE-FCF6-98A4-5F50-7A7F24DFFAA9}"/>
              </a:ext>
            </a:extLst>
          </p:cNvPr>
          <p:cNvSpPr>
            <a:spLocks noGrp="1"/>
          </p:cNvSpPr>
          <p:nvPr>
            <p:ph type="body" sz="half" idx="2"/>
          </p:nvPr>
        </p:nvSpPr>
        <p:spPr>
          <a:xfrm>
            <a:off x="874526" y="1998921"/>
            <a:ext cx="16690458" cy="6804564"/>
          </a:xfrm>
        </p:spPr>
        <p:txBody>
          <a:bodyPr/>
          <a:lstStyle>
            <a:lvl1pPr marL="0" indent="0">
              <a:buNone/>
              <a:defRPr sz="2400">
                <a:solidFill>
                  <a:schemeClr val="bg1"/>
                </a:solidFill>
              </a:defRPr>
            </a:lvl1pPr>
            <a:lvl2pPr marL="685784" indent="0">
              <a:buNone/>
              <a:defRPr sz="2100"/>
            </a:lvl2pPr>
            <a:lvl3pPr marL="1371565" indent="0">
              <a:buNone/>
              <a:defRPr sz="1800"/>
            </a:lvl3pPr>
            <a:lvl4pPr marL="2057349" indent="0">
              <a:buNone/>
              <a:defRPr sz="1500"/>
            </a:lvl4pPr>
            <a:lvl5pPr marL="2743131" indent="0">
              <a:buNone/>
              <a:defRPr sz="1500"/>
            </a:lvl5pPr>
            <a:lvl6pPr marL="3428915" indent="0">
              <a:buNone/>
              <a:defRPr sz="1500"/>
            </a:lvl6pPr>
            <a:lvl7pPr marL="4114696" indent="0">
              <a:buNone/>
              <a:defRPr sz="1500"/>
            </a:lvl7pPr>
            <a:lvl8pPr marL="4800480" indent="0">
              <a:buNone/>
              <a:defRPr sz="1500"/>
            </a:lvl8pPr>
            <a:lvl9pPr marL="5486264" indent="0">
              <a:buNone/>
              <a:defRPr sz="1500"/>
            </a:lvl9pPr>
          </a:lstStyle>
          <a:p>
            <a:pPr lvl="0"/>
            <a:r>
              <a:rPr lang="en-US"/>
              <a:t>Click to edit Master text styles</a:t>
            </a:r>
          </a:p>
        </p:txBody>
      </p:sp>
      <p:pic>
        <p:nvPicPr>
          <p:cNvPr id="14" name="Picture 13">
            <a:extLst>
              <a:ext uri="{FF2B5EF4-FFF2-40B4-BE49-F238E27FC236}">
                <a16:creationId xmlns:a16="http://schemas.microsoft.com/office/drawing/2014/main" id="{0431196E-70C8-9EAC-843D-258A42B0A9D4}"/>
              </a:ext>
            </a:extLst>
          </p:cNvPr>
          <p:cNvPicPr>
            <a:picLocks noChangeAspect="1"/>
          </p:cNvPicPr>
          <p:nvPr userDrawn="1"/>
        </p:nvPicPr>
        <p:blipFill>
          <a:blip r:embed="rId3"/>
          <a:stretch>
            <a:fillRect/>
          </a:stretch>
        </p:blipFill>
        <p:spPr>
          <a:xfrm>
            <a:off x="874526" y="1508599"/>
            <a:ext cx="11161531" cy="326740"/>
          </a:xfrm>
          <a:prstGeom prst="rect">
            <a:avLst/>
          </a:prstGeom>
        </p:spPr>
      </p:pic>
    </p:spTree>
    <p:extLst>
      <p:ext uri="{BB962C8B-B14F-4D97-AF65-F5344CB8AC3E}">
        <p14:creationId xmlns:p14="http://schemas.microsoft.com/office/powerpoint/2010/main" val="392344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6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sz="6000" b="1" i="0">
                <a:solidFill>
                  <a:schemeClr val="bg1"/>
                </a:solidFill>
                <a:latin typeface="Arial"/>
                <a:cs typeface="Arial"/>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30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0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1038840" y="3121088"/>
            <a:ext cx="6428740" cy="5655309"/>
          </a:xfrm>
          <a:prstGeom prst="rect">
            <a:avLst/>
          </a:prstGeom>
        </p:spPr>
        <p:txBody>
          <a:bodyPr wrap="square" lIns="0" tIns="0" rIns="0" bIns="0">
            <a:spAutoFit/>
          </a:bodyPr>
          <a:lstStyle>
            <a:lvl1pPr>
              <a:defRPr sz="2750" b="0" i="0">
                <a:solidFill>
                  <a:srgbClr val="1F487C"/>
                </a:solidFill>
                <a:latin typeface="Arial"/>
                <a:cs typeface="Aria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8288000" cy="1569719"/>
          </a:xfrm>
          <a:prstGeom prst="rect">
            <a:avLst/>
          </a:prstGeom>
        </p:spPr>
      </p:pic>
      <p:sp>
        <p:nvSpPr>
          <p:cNvPr id="2" name="Holder 2"/>
          <p:cNvSpPr>
            <a:spLocks noGrp="1"/>
          </p:cNvSpPr>
          <p:nvPr>
            <p:ph type="title"/>
          </p:nvPr>
        </p:nvSpPr>
        <p:spPr>
          <a:xfrm>
            <a:off x="994092" y="-152018"/>
            <a:ext cx="15097125" cy="1669414"/>
          </a:xfrm>
          <a:prstGeom prst="rect">
            <a:avLst/>
          </a:prstGeom>
        </p:spPr>
        <p:txBody>
          <a:bodyPr wrap="square" lIns="0" tIns="0" rIns="0" bIns="0">
            <a:spAutoFit/>
          </a:bodyPr>
          <a:lstStyle>
            <a:lvl1pPr>
              <a:defRPr sz="6000" b="1" i="0">
                <a:solidFill>
                  <a:schemeClr val="bg1"/>
                </a:solidFill>
                <a:latin typeface="Arial"/>
                <a:cs typeface="Arial"/>
              </a:defRPr>
            </a:lvl1pPr>
          </a:lstStyle>
          <a:p>
            <a:endParaRPr/>
          </a:p>
        </p:txBody>
      </p:sp>
      <p:sp>
        <p:nvSpPr>
          <p:cNvPr id="3" name="Holder 3"/>
          <p:cNvSpPr>
            <a:spLocks noGrp="1"/>
          </p:cNvSpPr>
          <p:nvPr>
            <p:ph type="body" idx="1"/>
          </p:nvPr>
        </p:nvSpPr>
        <p:spPr>
          <a:xfrm>
            <a:off x="9266808" y="2267902"/>
            <a:ext cx="8362950" cy="6170930"/>
          </a:xfrm>
          <a:prstGeom prst="rect">
            <a:avLst/>
          </a:prstGeom>
        </p:spPr>
        <p:txBody>
          <a:bodyPr wrap="square" lIns="0" tIns="0" rIns="0" bIns="0">
            <a:spAutoFit/>
          </a:bodyPr>
          <a:lstStyle>
            <a:lvl1pPr>
              <a:defRPr sz="36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0" y="0"/>
            <a:ext cx="18288000" cy="1950719"/>
          </a:xfrm>
          <a:prstGeom prst="rect">
            <a:avLst/>
          </a:prstGeom>
        </p:spPr>
      </p:pic>
      <p:sp>
        <p:nvSpPr>
          <p:cNvPr id="2" name="Holder 2"/>
          <p:cNvSpPr>
            <a:spLocks noGrp="1"/>
          </p:cNvSpPr>
          <p:nvPr>
            <p:ph type="title"/>
          </p:nvPr>
        </p:nvSpPr>
        <p:spPr>
          <a:xfrm>
            <a:off x="322579" y="117474"/>
            <a:ext cx="15153640" cy="1699895"/>
          </a:xfrm>
          <a:prstGeom prst="rect">
            <a:avLst/>
          </a:prstGeom>
        </p:spPr>
        <p:txBody>
          <a:bodyPr wrap="square" lIns="0" tIns="0" rIns="0" bIns="0">
            <a:spAutoFit/>
          </a:bodyPr>
          <a:lstStyle>
            <a:lvl1pPr>
              <a:defRPr sz="6000" b="1" i="0">
                <a:solidFill>
                  <a:schemeClr val="bg1"/>
                </a:solidFill>
                <a:latin typeface="Arial"/>
                <a:cs typeface="Arial"/>
              </a:defRPr>
            </a:lvl1pPr>
          </a:lstStyle>
          <a:p>
            <a:endParaRPr/>
          </a:p>
        </p:txBody>
      </p:sp>
      <p:sp>
        <p:nvSpPr>
          <p:cNvPr id="3" name="Holder 3"/>
          <p:cNvSpPr>
            <a:spLocks noGrp="1"/>
          </p:cNvSpPr>
          <p:nvPr>
            <p:ph type="body" idx="1"/>
          </p:nvPr>
        </p:nvSpPr>
        <p:spPr>
          <a:xfrm>
            <a:off x="8186039" y="2508822"/>
            <a:ext cx="9337040" cy="6203315"/>
          </a:xfrm>
          <a:prstGeom prst="rect">
            <a:avLst/>
          </a:prstGeom>
        </p:spPr>
        <p:txBody>
          <a:bodyPr wrap="square" lIns="0" tIns="0" rIns="0" bIns="0">
            <a:spAutoFit/>
          </a:bodyPr>
          <a:lstStyle>
            <a:lvl1pPr>
              <a:defRPr sz="3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3" Type="http://schemas.openxmlformats.org/officeDocument/2006/relationships/image" Target="../media/image11.png"/><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png"/><Relationship Id="rId2" Type="http://schemas.openxmlformats.org/officeDocument/2006/relationships/notesSlide" Target="../notesSlides/notesSlide9.xml"/><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1.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8000" cy="10287000"/>
            <a:chOff x="0" y="0"/>
            <a:chExt cx="18288000" cy="10287000"/>
          </a:xfrm>
        </p:grpSpPr>
        <p:pic>
          <p:nvPicPr>
            <p:cNvPr id="3" name="object 3"/>
            <p:cNvPicPr/>
            <p:nvPr/>
          </p:nvPicPr>
          <p:blipFill>
            <a:blip r:embed="rId2" cstate="print"/>
            <a:stretch>
              <a:fillRect/>
            </a:stretch>
          </p:blipFill>
          <p:spPr>
            <a:xfrm>
              <a:off x="0" y="0"/>
              <a:ext cx="18288000" cy="10287000"/>
            </a:xfrm>
            <a:prstGeom prst="rect">
              <a:avLst/>
            </a:prstGeom>
          </p:spPr>
        </p:pic>
        <p:sp>
          <p:nvSpPr>
            <p:cNvPr id="4" name="object 4"/>
            <p:cNvSpPr/>
            <p:nvPr/>
          </p:nvSpPr>
          <p:spPr>
            <a:xfrm>
              <a:off x="0" y="0"/>
              <a:ext cx="18288000" cy="1828800"/>
            </a:xfrm>
            <a:custGeom>
              <a:avLst/>
              <a:gdLst/>
              <a:ahLst/>
              <a:cxnLst/>
              <a:rect l="l" t="t" r="r" b="b"/>
              <a:pathLst>
                <a:path w="18288000" h="1828800">
                  <a:moveTo>
                    <a:pt x="18288000" y="0"/>
                  </a:moveTo>
                  <a:lnTo>
                    <a:pt x="0" y="0"/>
                  </a:lnTo>
                  <a:lnTo>
                    <a:pt x="0" y="1828800"/>
                  </a:lnTo>
                  <a:lnTo>
                    <a:pt x="18288000" y="1828800"/>
                  </a:lnTo>
                  <a:lnTo>
                    <a:pt x="18288000" y="0"/>
                  </a:lnTo>
                  <a:close/>
                </a:path>
              </a:pathLst>
            </a:custGeom>
            <a:solidFill>
              <a:srgbClr val="04ACEE"/>
            </a:solidFill>
          </p:spPr>
          <p:txBody>
            <a:bodyPr wrap="square" lIns="0" tIns="0" rIns="0" bIns="0" rtlCol="0"/>
            <a:lstStyle/>
            <a:p>
              <a:endParaRPr/>
            </a:p>
          </p:txBody>
        </p:sp>
        <p:sp>
          <p:nvSpPr>
            <p:cNvPr id="5" name="object 5"/>
            <p:cNvSpPr/>
            <p:nvPr/>
          </p:nvSpPr>
          <p:spPr>
            <a:xfrm>
              <a:off x="0" y="1828800"/>
              <a:ext cx="18288000" cy="114300"/>
            </a:xfrm>
            <a:custGeom>
              <a:avLst/>
              <a:gdLst/>
              <a:ahLst/>
              <a:cxnLst/>
              <a:rect l="l" t="t" r="r" b="b"/>
              <a:pathLst>
                <a:path w="18288000" h="114300">
                  <a:moveTo>
                    <a:pt x="18288000" y="0"/>
                  </a:moveTo>
                  <a:lnTo>
                    <a:pt x="0" y="0"/>
                  </a:lnTo>
                  <a:lnTo>
                    <a:pt x="0" y="114300"/>
                  </a:lnTo>
                  <a:lnTo>
                    <a:pt x="18288000" y="114300"/>
                  </a:lnTo>
                  <a:lnTo>
                    <a:pt x="18288000" y="0"/>
                  </a:lnTo>
                  <a:close/>
                </a:path>
              </a:pathLst>
            </a:custGeom>
            <a:solidFill>
              <a:srgbClr val="8AC53E"/>
            </a:solidFill>
          </p:spPr>
          <p:txBody>
            <a:bodyPr wrap="square" lIns="0" tIns="0" rIns="0" bIns="0" rtlCol="0"/>
            <a:lstStyle/>
            <a:p>
              <a:endParaRPr/>
            </a:p>
          </p:txBody>
        </p:sp>
        <p:pic>
          <p:nvPicPr>
            <p:cNvPr id="6" name="object 6"/>
            <p:cNvPicPr/>
            <p:nvPr/>
          </p:nvPicPr>
          <p:blipFill>
            <a:blip r:embed="rId3" cstate="print"/>
            <a:stretch>
              <a:fillRect/>
            </a:stretch>
          </p:blipFill>
          <p:spPr>
            <a:xfrm>
              <a:off x="6124575" y="0"/>
              <a:ext cx="6610350" cy="6648450"/>
            </a:xfrm>
            <a:prstGeom prst="rect">
              <a:avLst/>
            </a:prstGeom>
          </p:spPr>
        </p:pic>
      </p:grpSp>
      <p:sp>
        <p:nvSpPr>
          <p:cNvPr id="7" name="object 7"/>
          <p:cNvSpPr txBox="1">
            <a:spLocks noGrp="1"/>
          </p:cNvSpPr>
          <p:nvPr>
            <p:ph type="title"/>
          </p:nvPr>
        </p:nvSpPr>
        <p:spPr>
          <a:prstGeom prst="rect">
            <a:avLst/>
          </a:prstGeom>
        </p:spPr>
        <p:txBody>
          <a:bodyPr vert="horz" wrap="square" lIns="0" tIns="629538" rIns="0" bIns="0" rtlCol="0">
            <a:spAutoFit/>
          </a:bodyPr>
          <a:lstStyle/>
          <a:p>
            <a:pPr marL="12700">
              <a:lnSpc>
                <a:spcPct val="100000"/>
              </a:lnSpc>
              <a:spcBef>
                <a:spcPts val="105"/>
              </a:spcBef>
            </a:pPr>
            <a:r>
              <a:rPr dirty="0"/>
              <a:t>OFFICE</a:t>
            </a:r>
            <a:r>
              <a:rPr spc="-50" dirty="0"/>
              <a:t> </a:t>
            </a:r>
            <a:r>
              <a:rPr dirty="0"/>
              <a:t>OF</a:t>
            </a:r>
            <a:r>
              <a:rPr spc="-35" dirty="0"/>
              <a:t> </a:t>
            </a:r>
            <a:r>
              <a:rPr dirty="0"/>
              <a:t>THE</a:t>
            </a:r>
            <a:r>
              <a:rPr spc="25" dirty="0"/>
              <a:t> </a:t>
            </a:r>
            <a:r>
              <a:rPr dirty="0"/>
              <a:t>PRESIDENT</a:t>
            </a:r>
            <a:r>
              <a:rPr spc="-15" dirty="0"/>
              <a:t> </a:t>
            </a:r>
            <a:r>
              <a:rPr spc="-10" dirty="0"/>
              <a:t>HANDBOOK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467100" y="3343275"/>
            <a:ext cx="11020425" cy="9525"/>
          </a:xfrm>
          <a:custGeom>
            <a:avLst/>
            <a:gdLst/>
            <a:ahLst/>
            <a:cxnLst/>
            <a:rect l="l" t="t" r="r" b="b"/>
            <a:pathLst>
              <a:path w="11020425" h="9525">
                <a:moveTo>
                  <a:pt x="11020425" y="0"/>
                </a:moveTo>
                <a:lnTo>
                  <a:pt x="0" y="0"/>
                </a:lnTo>
                <a:lnTo>
                  <a:pt x="0" y="9525"/>
                </a:lnTo>
                <a:lnTo>
                  <a:pt x="11020425" y="9525"/>
                </a:lnTo>
                <a:lnTo>
                  <a:pt x="11020425" y="0"/>
                </a:lnTo>
                <a:close/>
              </a:path>
            </a:pathLst>
          </a:custGeom>
          <a:solidFill>
            <a:srgbClr val="0C0804"/>
          </a:solidFill>
        </p:spPr>
        <p:txBody>
          <a:bodyPr wrap="square" lIns="0" tIns="0" rIns="0" bIns="0" rtlCol="0"/>
          <a:lstStyle/>
          <a:p>
            <a:endParaRPr/>
          </a:p>
        </p:txBody>
      </p:sp>
      <p:sp>
        <p:nvSpPr>
          <p:cNvPr id="3" name="object 3"/>
          <p:cNvSpPr txBox="1"/>
          <p:nvPr/>
        </p:nvSpPr>
        <p:spPr>
          <a:xfrm>
            <a:off x="6477000" y="1885534"/>
            <a:ext cx="6226429" cy="1490793"/>
          </a:xfrm>
          <a:prstGeom prst="rect">
            <a:avLst/>
          </a:prstGeom>
        </p:spPr>
        <p:txBody>
          <a:bodyPr vert="horz" wrap="square" lIns="0" tIns="13335" rIns="0" bIns="0" rtlCol="0">
            <a:spAutoFit/>
          </a:bodyPr>
          <a:lstStyle/>
          <a:p>
            <a:pPr marL="12700" algn="ctr">
              <a:lnSpc>
                <a:spcPct val="100000"/>
              </a:lnSpc>
              <a:spcBef>
                <a:spcPts val="105"/>
              </a:spcBef>
            </a:pPr>
            <a:r>
              <a:rPr lang="en-US" sz="4800" spc="-430" dirty="0">
                <a:solidFill>
                  <a:srgbClr val="00AFEF"/>
                </a:solidFill>
                <a:latin typeface="Arial"/>
                <a:cs typeface="Arial"/>
              </a:rPr>
              <a:t>Chapter Operations Team</a:t>
            </a:r>
            <a:r>
              <a:rPr sz="4800" spc="-135" dirty="0">
                <a:solidFill>
                  <a:srgbClr val="00AFEF"/>
                </a:solidFill>
                <a:latin typeface="Arial"/>
                <a:cs typeface="Arial"/>
              </a:rPr>
              <a:t> </a:t>
            </a:r>
            <a:r>
              <a:rPr sz="4800" spc="40" dirty="0">
                <a:solidFill>
                  <a:srgbClr val="00AFEF"/>
                </a:solidFill>
                <a:latin typeface="Arial"/>
                <a:cs typeface="Arial"/>
              </a:rPr>
              <a:t>Responsibilities</a:t>
            </a:r>
            <a:endParaRPr sz="4800" dirty="0">
              <a:latin typeface="Arial"/>
              <a:cs typeface="Arial"/>
            </a:endParaRPr>
          </a:p>
        </p:txBody>
      </p:sp>
      <p:sp>
        <p:nvSpPr>
          <p:cNvPr id="4" name="object 4"/>
          <p:cNvSpPr txBox="1"/>
          <p:nvPr/>
        </p:nvSpPr>
        <p:spPr>
          <a:xfrm>
            <a:off x="1070610" y="4050728"/>
            <a:ext cx="4420870" cy="517525"/>
          </a:xfrm>
          <a:prstGeom prst="rect">
            <a:avLst/>
          </a:prstGeom>
        </p:spPr>
        <p:txBody>
          <a:bodyPr vert="horz" wrap="square" lIns="0" tIns="15875" rIns="0" bIns="0" rtlCol="0">
            <a:spAutoFit/>
          </a:bodyPr>
          <a:lstStyle/>
          <a:p>
            <a:pPr marL="12700">
              <a:lnSpc>
                <a:spcPct val="100000"/>
              </a:lnSpc>
              <a:spcBef>
                <a:spcPts val="125"/>
              </a:spcBef>
            </a:pPr>
            <a:r>
              <a:rPr sz="3200" dirty="0">
                <a:solidFill>
                  <a:srgbClr val="0C0804"/>
                </a:solidFill>
                <a:latin typeface="Arial"/>
                <a:cs typeface="Arial"/>
              </a:rPr>
              <a:t>Chapter</a:t>
            </a:r>
            <a:r>
              <a:rPr sz="3200" spc="-55" dirty="0">
                <a:solidFill>
                  <a:srgbClr val="0C0804"/>
                </a:solidFill>
                <a:latin typeface="Arial"/>
                <a:cs typeface="Arial"/>
              </a:rPr>
              <a:t> </a:t>
            </a:r>
            <a:r>
              <a:rPr sz="3200" spc="-20" dirty="0">
                <a:solidFill>
                  <a:srgbClr val="0C0804"/>
                </a:solidFill>
                <a:latin typeface="Arial"/>
                <a:cs typeface="Arial"/>
              </a:rPr>
              <a:t>Leader</a:t>
            </a:r>
            <a:r>
              <a:rPr sz="3200" spc="-55" dirty="0">
                <a:solidFill>
                  <a:srgbClr val="0C0804"/>
                </a:solidFill>
                <a:latin typeface="Arial"/>
                <a:cs typeface="Arial"/>
              </a:rPr>
              <a:t> </a:t>
            </a:r>
            <a:r>
              <a:rPr sz="3200" spc="-10" dirty="0">
                <a:solidFill>
                  <a:srgbClr val="0C0804"/>
                </a:solidFill>
                <a:latin typeface="Arial"/>
                <a:cs typeface="Arial"/>
              </a:rPr>
              <a:t>Training</a:t>
            </a:r>
            <a:endParaRPr sz="3200" dirty="0">
              <a:latin typeface="Arial"/>
              <a:cs typeface="Arial"/>
            </a:endParaRPr>
          </a:p>
        </p:txBody>
      </p:sp>
      <p:sp>
        <p:nvSpPr>
          <p:cNvPr id="6" name="object 6"/>
          <p:cNvSpPr txBox="1"/>
          <p:nvPr/>
        </p:nvSpPr>
        <p:spPr>
          <a:xfrm>
            <a:off x="12368783" y="3941762"/>
            <a:ext cx="4097020" cy="937260"/>
          </a:xfrm>
          <a:prstGeom prst="rect">
            <a:avLst/>
          </a:prstGeom>
        </p:spPr>
        <p:txBody>
          <a:bodyPr vert="horz" wrap="square" lIns="0" tIns="86995" rIns="0" bIns="0" rtlCol="0">
            <a:spAutoFit/>
          </a:bodyPr>
          <a:lstStyle/>
          <a:p>
            <a:pPr marL="1309370" marR="5080" indent="-1297305">
              <a:lnSpc>
                <a:spcPts val="3300"/>
              </a:lnSpc>
              <a:spcBef>
                <a:spcPts val="685"/>
              </a:spcBef>
            </a:pPr>
            <a:r>
              <a:rPr sz="3200" dirty="0">
                <a:solidFill>
                  <a:srgbClr val="0C0804"/>
                </a:solidFill>
                <a:latin typeface="Arial"/>
                <a:cs typeface="Arial"/>
              </a:rPr>
              <a:t>Chapter</a:t>
            </a:r>
            <a:r>
              <a:rPr sz="3200" spc="45" dirty="0">
                <a:solidFill>
                  <a:srgbClr val="0C0804"/>
                </a:solidFill>
                <a:latin typeface="Arial"/>
                <a:cs typeface="Arial"/>
              </a:rPr>
              <a:t> Administrator </a:t>
            </a:r>
            <a:r>
              <a:rPr lang="en-US" sz="3200" spc="-10" dirty="0">
                <a:solidFill>
                  <a:srgbClr val="0C0804"/>
                </a:solidFill>
                <a:latin typeface="Arial"/>
                <a:cs typeface="Arial"/>
              </a:rPr>
              <a:t>Onboarding</a:t>
            </a:r>
            <a:endParaRPr sz="3200" dirty="0">
              <a:latin typeface="Arial"/>
              <a:cs typeface="Arial"/>
            </a:endParaRPr>
          </a:p>
        </p:txBody>
      </p:sp>
      <p:sp>
        <p:nvSpPr>
          <p:cNvPr id="7" name="object 7"/>
          <p:cNvSpPr txBox="1"/>
          <p:nvPr/>
        </p:nvSpPr>
        <p:spPr>
          <a:xfrm>
            <a:off x="4149344" y="5333047"/>
            <a:ext cx="2838450" cy="934230"/>
          </a:xfrm>
          <a:prstGeom prst="rect">
            <a:avLst/>
          </a:prstGeom>
        </p:spPr>
        <p:txBody>
          <a:bodyPr vert="horz" wrap="square" lIns="0" tIns="86995" rIns="0" bIns="0" rtlCol="0">
            <a:spAutoFit/>
          </a:bodyPr>
          <a:lstStyle/>
          <a:p>
            <a:pPr marL="12700" marR="5080" algn="ctr">
              <a:lnSpc>
                <a:spcPts val="3300"/>
              </a:lnSpc>
              <a:spcBef>
                <a:spcPts val="685"/>
              </a:spcBef>
            </a:pPr>
            <a:r>
              <a:rPr sz="3200" dirty="0">
                <a:solidFill>
                  <a:srgbClr val="0C0804"/>
                </a:solidFill>
                <a:latin typeface="Arial"/>
                <a:cs typeface="Arial"/>
              </a:rPr>
              <a:t>Chapter</a:t>
            </a:r>
            <a:r>
              <a:rPr sz="3200" spc="45" dirty="0">
                <a:solidFill>
                  <a:srgbClr val="0C0804"/>
                </a:solidFill>
                <a:latin typeface="Arial"/>
                <a:cs typeface="Arial"/>
              </a:rPr>
              <a:t> </a:t>
            </a:r>
            <a:r>
              <a:rPr sz="3200" spc="-30" dirty="0">
                <a:solidFill>
                  <a:srgbClr val="0C0804"/>
                </a:solidFill>
                <a:latin typeface="Arial"/>
                <a:cs typeface="Arial"/>
              </a:rPr>
              <a:t>Leader </a:t>
            </a:r>
            <a:r>
              <a:rPr sz="3200" spc="-45" dirty="0">
                <a:solidFill>
                  <a:srgbClr val="0C0804"/>
                </a:solidFill>
                <a:latin typeface="Arial"/>
                <a:cs typeface="Arial"/>
              </a:rPr>
              <a:t>Resources</a:t>
            </a:r>
            <a:endParaRPr sz="3200" dirty="0">
              <a:latin typeface="Arial"/>
              <a:cs typeface="Arial"/>
            </a:endParaRPr>
          </a:p>
        </p:txBody>
      </p:sp>
      <p:sp>
        <p:nvSpPr>
          <p:cNvPr id="8" name="object 8"/>
          <p:cNvSpPr txBox="1"/>
          <p:nvPr/>
        </p:nvSpPr>
        <p:spPr>
          <a:xfrm>
            <a:off x="9296400" y="5168567"/>
            <a:ext cx="3742690" cy="2055050"/>
          </a:xfrm>
          <a:prstGeom prst="rect">
            <a:avLst/>
          </a:prstGeom>
        </p:spPr>
        <p:txBody>
          <a:bodyPr vert="horz" wrap="square" lIns="0" tIns="84455" rIns="0" bIns="0" rtlCol="0">
            <a:spAutoFit/>
          </a:bodyPr>
          <a:lstStyle/>
          <a:p>
            <a:r>
              <a:rPr lang="en-US" sz="3200" dirty="0"/>
              <a:t>Help Chapters create strategies to successfully achieve metric goals.</a:t>
            </a:r>
          </a:p>
        </p:txBody>
      </p:sp>
      <p:sp>
        <p:nvSpPr>
          <p:cNvPr id="9" name="object 9"/>
          <p:cNvSpPr txBox="1"/>
          <p:nvPr/>
        </p:nvSpPr>
        <p:spPr>
          <a:xfrm>
            <a:off x="13646531" y="7285672"/>
            <a:ext cx="3899535" cy="1356995"/>
          </a:xfrm>
          <a:prstGeom prst="rect">
            <a:avLst/>
          </a:prstGeom>
        </p:spPr>
        <p:txBody>
          <a:bodyPr vert="horz" wrap="square" lIns="0" tIns="84455" rIns="0" bIns="0" rtlCol="0">
            <a:spAutoFit/>
          </a:bodyPr>
          <a:lstStyle/>
          <a:p>
            <a:pPr marL="12700" marR="5080" indent="1905" algn="ctr">
              <a:lnSpc>
                <a:spcPct val="86000"/>
              </a:lnSpc>
              <a:spcBef>
                <a:spcPts val="665"/>
              </a:spcBef>
            </a:pPr>
            <a:r>
              <a:rPr sz="3200" dirty="0">
                <a:solidFill>
                  <a:srgbClr val="0C0804"/>
                </a:solidFill>
                <a:latin typeface="Arial"/>
                <a:cs typeface="Arial"/>
              </a:rPr>
              <a:t>Communicating</a:t>
            </a:r>
            <a:r>
              <a:rPr sz="3200" spc="220" dirty="0">
                <a:solidFill>
                  <a:srgbClr val="0C0804"/>
                </a:solidFill>
                <a:latin typeface="Arial"/>
                <a:cs typeface="Arial"/>
              </a:rPr>
              <a:t> </a:t>
            </a:r>
            <a:r>
              <a:rPr sz="3200" spc="-25" dirty="0">
                <a:solidFill>
                  <a:srgbClr val="0C0804"/>
                </a:solidFill>
                <a:latin typeface="Arial"/>
                <a:cs typeface="Arial"/>
              </a:rPr>
              <a:t>MPI </a:t>
            </a:r>
            <a:r>
              <a:rPr sz="3200" dirty="0">
                <a:solidFill>
                  <a:srgbClr val="0C0804"/>
                </a:solidFill>
                <a:latin typeface="Arial"/>
                <a:cs typeface="Arial"/>
              </a:rPr>
              <a:t>Updates</a:t>
            </a:r>
            <a:r>
              <a:rPr sz="3200" spc="-75" dirty="0">
                <a:solidFill>
                  <a:srgbClr val="0C0804"/>
                </a:solidFill>
                <a:latin typeface="Arial"/>
                <a:cs typeface="Arial"/>
              </a:rPr>
              <a:t> </a:t>
            </a:r>
            <a:r>
              <a:rPr sz="3200" spc="105" dirty="0">
                <a:solidFill>
                  <a:srgbClr val="0C0804"/>
                </a:solidFill>
                <a:latin typeface="Arial"/>
                <a:cs typeface="Arial"/>
              </a:rPr>
              <a:t>&amp;</a:t>
            </a:r>
            <a:r>
              <a:rPr sz="3200" spc="-85" dirty="0">
                <a:solidFill>
                  <a:srgbClr val="0C0804"/>
                </a:solidFill>
                <a:latin typeface="Arial"/>
                <a:cs typeface="Arial"/>
              </a:rPr>
              <a:t> </a:t>
            </a:r>
            <a:r>
              <a:rPr sz="3200" spc="105" dirty="0">
                <a:solidFill>
                  <a:srgbClr val="0C0804"/>
                </a:solidFill>
                <a:latin typeface="Arial"/>
                <a:cs typeface="Arial"/>
              </a:rPr>
              <a:t>Important </a:t>
            </a:r>
            <a:r>
              <a:rPr sz="3200" spc="-20" dirty="0">
                <a:solidFill>
                  <a:srgbClr val="0C0804"/>
                </a:solidFill>
                <a:latin typeface="Arial"/>
                <a:cs typeface="Arial"/>
              </a:rPr>
              <a:t>News</a:t>
            </a:r>
            <a:endParaRPr sz="3200" dirty="0">
              <a:latin typeface="Arial"/>
              <a:cs typeface="Arial"/>
            </a:endParaRPr>
          </a:p>
        </p:txBody>
      </p:sp>
      <p:sp>
        <p:nvSpPr>
          <p:cNvPr id="10" name="object 10"/>
          <p:cNvSpPr txBox="1"/>
          <p:nvPr/>
        </p:nvSpPr>
        <p:spPr>
          <a:xfrm>
            <a:off x="948372" y="7282497"/>
            <a:ext cx="3816985" cy="1356360"/>
          </a:xfrm>
          <a:prstGeom prst="rect">
            <a:avLst/>
          </a:prstGeom>
        </p:spPr>
        <p:txBody>
          <a:bodyPr vert="horz" wrap="square" lIns="0" tIns="86995" rIns="0" bIns="0" rtlCol="0">
            <a:spAutoFit/>
          </a:bodyPr>
          <a:lstStyle/>
          <a:p>
            <a:pPr marL="85090" marR="5080" indent="-73025" algn="just">
              <a:lnSpc>
                <a:spcPts val="3300"/>
              </a:lnSpc>
              <a:spcBef>
                <a:spcPts val="685"/>
              </a:spcBef>
            </a:pPr>
            <a:r>
              <a:rPr sz="3200" dirty="0">
                <a:solidFill>
                  <a:srgbClr val="0C0804"/>
                </a:solidFill>
                <a:latin typeface="Arial"/>
                <a:cs typeface="Arial"/>
              </a:rPr>
              <a:t>Communicating</a:t>
            </a:r>
            <a:r>
              <a:rPr sz="3200" spc="210" dirty="0">
                <a:solidFill>
                  <a:srgbClr val="0C0804"/>
                </a:solidFill>
                <a:latin typeface="Arial"/>
                <a:cs typeface="Arial"/>
              </a:rPr>
              <a:t> </a:t>
            </a:r>
            <a:r>
              <a:rPr sz="3200" spc="-65" dirty="0">
                <a:solidFill>
                  <a:srgbClr val="0C0804"/>
                </a:solidFill>
                <a:latin typeface="Arial"/>
                <a:cs typeface="Arial"/>
              </a:rPr>
              <a:t>Your </a:t>
            </a:r>
            <a:r>
              <a:rPr sz="3200" dirty="0">
                <a:solidFill>
                  <a:srgbClr val="0C0804"/>
                </a:solidFill>
                <a:latin typeface="Arial"/>
                <a:cs typeface="Arial"/>
              </a:rPr>
              <a:t>Concerns</a:t>
            </a:r>
            <a:r>
              <a:rPr sz="3200" spc="-95" dirty="0">
                <a:solidFill>
                  <a:srgbClr val="0C0804"/>
                </a:solidFill>
                <a:latin typeface="Arial"/>
                <a:cs typeface="Arial"/>
              </a:rPr>
              <a:t> </a:t>
            </a:r>
            <a:r>
              <a:rPr sz="3200" dirty="0">
                <a:solidFill>
                  <a:srgbClr val="0C0804"/>
                </a:solidFill>
                <a:latin typeface="Arial"/>
                <a:cs typeface="Arial"/>
              </a:rPr>
              <a:t>and</a:t>
            </a:r>
            <a:r>
              <a:rPr sz="3200" spc="-85" dirty="0">
                <a:solidFill>
                  <a:srgbClr val="0C0804"/>
                </a:solidFill>
                <a:latin typeface="Arial"/>
                <a:cs typeface="Arial"/>
              </a:rPr>
              <a:t> </a:t>
            </a:r>
            <a:r>
              <a:rPr sz="3200" spc="-10" dirty="0">
                <a:solidFill>
                  <a:srgbClr val="0C0804"/>
                </a:solidFill>
                <a:latin typeface="Arial"/>
                <a:cs typeface="Arial"/>
              </a:rPr>
              <a:t>Ideas Back</a:t>
            </a:r>
            <a:r>
              <a:rPr sz="3200" spc="-150" dirty="0">
                <a:solidFill>
                  <a:srgbClr val="0C0804"/>
                </a:solidFill>
                <a:latin typeface="Arial"/>
                <a:cs typeface="Arial"/>
              </a:rPr>
              <a:t> </a:t>
            </a:r>
            <a:r>
              <a:rPr sz="3200" spc="130" dirty="0">
                <a:solidFill>
                  <a:srgbClr val="0C0804"/>
                </a:solidFill>
                <a:latin typeface="Arial"/>
                <a:cs typeface="Arial"/>
              </a:rPr>
              <a:t>to</a:t>
            </a:r>
            <a:r>
              <a:rPr sz="3200" spc="-100" dirty="0">
                <a:solidFill>
                  <a:srgbClr val="0C0804"/>
                </a:solidFill>
                <a:latin typeface="Arial"/>
                <a:cs typeface="Arial"/>
              </a:rPr>
              <a:t> </a:t>
            </a:r>
            <a:r>
              <a:rPr sz="3200" spc="-45" dirty="0">
                <a:solidFill>
                  <a:srgbClr val="0C0804"/>
                </a:solidFill>
                <a:latin typeface="Arial"/>
                <a:cs typeface="Arial"/>
              </a:rPr>
              <a:t>MPI</a:t>
            </a:r>
            <a:r>
              <a:rPr sz="3200" spc="-155" dirty="0">
                <a:solidFill>
                  <a:srgbClr val="0C0804"/>
                </a:solidFill>
                <a:latin typeface="Arial"/>
                <a:cs typeface="Arial"/>
              </a:rPr>
              <a:t> </a:t>
            </a:r>
            <a:r>
              <a:rPr sz="3200" spc="-10" dirty="0">
                <a:solidFill>
                  <a:srgbClr val="0C0804"/>
                </a:solidFill>
                <a:latin typeface="Arial"/>
                <a:cs typeface="Arial"/>
              </a:rPr>
              <a:t>Global</a:t>
            </a:r>
            <a:endParaRPr sz="3200">
              <a:latin typeface="Arial"/>
              <a:cs typeface="Arial"/>
            </a:endParaRPr>
          </a:p>
        </p:txBody>
      </p:sp>
      <p:sp>
        <p:nvSpPr>
          <p:cNvPr id="11" name="object 11"/>
          <p:cNvSpPr txBox="1"/>
          <p:nvPr/>
        </p:nvSpPr>
        <p:spPr>
          <a:xfrm>
            <a:off x="4942204" y="8362759"/>
            <a:ext cx="9545321" cy="1488421"/>
          </a:xfrm>
          <a:prstGeom prst="rect">
            <a:avLst/>
          </a:prstGeom>
        </p:spPr>
        <p:txBody>
          <a:bodyPr vert="horz" wrap="square" lIns="0" tIns="11430" rIns="0" bIns="0" rtlCol="0">
            <a:spAutoFit/>
          </a:bodyPr>
          <a:lstStyle/>
          <a:p>
            <a:pPr marL="12700" marR="5080" indent="1076960">
              <a:lnSpc>
                <a:spcPct val="128299"/>
              </a:lnSpc>
              <a:spcBef>
                <a:spcPts val="90"/>
              </a:spcBef>
            </a:pPr>
            <a:r>
              <a:rPr lang="en-US" sz="3950" spc="-10" dirty="0">
                <a:solidFill>
                  <a:srgbClr val="00AFEF"/>
                </a:solidFill>
                <a:latin typeface="Arial"/>
                <a:cs typeface="Arial"/>
              </a:rPr>
              <a:t>The Team </a:t>
            </a:r>
            <a:r>
              <a:rPr sz="3950" u="sng" dirty="0">
                <a:uFill>
                  <a:solidFill>
                    <a:srgbClr val="000000"/>
                  </a:solidFill>
                </a:uFill>
                <a:latin typeface="Arial"/>
                <a:cs typeface="Arial"/>
              </a:rPr>
              <a:t>does</a:t>
            </a:r>
            <a:r>
              <a:rPr sz="3950" u="sng" spc="-70" dirty="0">
                <a:uFill>
                  <a:solidFill>
                    <a:srgbClr val="000000"/>
                  </a:solidFill>
                </a:uFill>
                <a:latin typeface="Arial"/>
                <a:cs typeface="Arial"/>
              </a:rPr>
              <a:t> </a:t>
            </a:r>
            <a:r>
              <a:rPr sz="3950" u="sng" spc="175" dirty="0">
                <a:uFill>
                  <a:solidFill>
                    <a:srgbClr val="000000"/>
                  </a:solidFill>
                </a:uFill>
                <a:latin typeface="Arial"/>
                <a:cs typeface="Arial"/>
              </a:rPr>
              <a:t>not</a:t>
            </a:r>
            <a:r>
              <a:rPr sz="3950" spc="-90" dirty="0">
                <a:latin typeface="Arial"/>
                <a:cs typeface="Arial"/>
              </a:rPr>
              <a:t> </a:t>
            </a:r>
            <a:r>
              <a:rPr sz="3950" spc="105" dirty="0">
                <a:solidFill>
                  <a:srgbClr val="00AFEF"/>
                </a:solidFill>
                <a:latin typeface="Arial"/>
                <a:cs typeface="Arial"/>
              </a:rPr>
              <a:t>act</a:t>
            </a:r>
            <a:r>
              <a:rPr sz="3950" spc="-65" dirty="0">
                <a:solidFill>
                  <a:srgbClr val="00AFEF"/>
                </a:solidFill>
                <a:latin typeface="Arial"/>
                <a:cs typeface="Arial"/>
              </a:rPr>
              <a:t> </a:t>
            </a:r>
            <a:r>
              <a:rPr sz="3950" dirty="0">
                <a:solidFill>
                  <a:srgbClr val="00AFEF"/>
                </a:solidFill>
                <a:latin typeface="Arial"/>
                <a:cs typeface="Arial"/>
              </a:rPr>
              <a:t>as</a:t>
            </a:r>
            <a:r>
              <a:rPr sz="3950" spc="-75" dirty="0">
                <a:solidFill>
                  <a:srgbClr val="00AFEF"/>
                </a:solidFill>
                <a:latin typeface="Arial"/>
                <a:cs typeface="Arial"/>
              </a:rPr>
              <a:t> </a:t>
            </a:r>
            <a:r>
              <a:rPr sz="3950" spc="100" dirty="0">
                <a:solidFill>
                  <a:srgbClr val="00AFEF"/>
                </a:solidFill>
                <a:latin typeface="Arial"/>
                <a:cs typeface="Arial"/>
              </a:rPr>
              <a:t>your </a:t>
            </a:r>
            <a:r>
              <a:rPr sz="3950" spc="130" dirty="0">
                <a:solidFill>
                  <a:srgbClr val="00AFEF"/>
                </a:solidFill>
                <a:latin typeface="Arial"/>
                <a:cs typeface="Arial"/>
              </a:rPr>
              <a:t>administrator</a:t>
            </a:r>
            <a:r>
              <a:rPr sz="3950" spc="25" dirty="0">
                <a:solidFill>
                  <a:srgbClr val="00AFEF"/>
                </a:solidFill>
                <a:latin typeface="Arial"/>
                <a:cs typeface="Arial"/>
              </a:rPr>
              <a:t> </a:t>
            </a:r>
            <a:r>
              <a:rPr lang="en-US" sz="3950" spc="25" dirty="0">
                <a:solidFill>
                  <a:srgbClr val="00AFEF"/>
                </a:solidFill>
                <a:latin typeface="Arial"/>
                <a:cs typeface="Arial"/>
              </a:rPr>
              <a:t>n</a:t>
            </a:r>
            <a:r>
              <a:rPr sz="3950" spc="155" dirty="0">
                <a:solidFill>
                  <a:srgbClr val="00AFEF"/>
                </a:solidFill>
                <a:latin typeface="Arial"/>
                <a:cs typeface="Arial"/>
              </a:rPr>
              <a:t>or</a:t>
            </a:r>
            <a:r>
              <a:rPr sz="3950" spc="-45" dirty="0">
                <a:solidFill>
                  <a:srgbClr val="00AFEF"/>
                </a:solidFill>
                <a:latin typeface="Arial"/>
                <a:cs typeface="Arial"/>
              </a:rPr>
              <a:t> </a:t>
            </a:r>
            <a:r>
              <a:rPr sz="3950" dirty="0">
                <a:solidFill>
                  <a:srgbClr val="00AFEF"/>
                </a:solidFill>
                <a:latin typeface="Arial"/>
                <a:cs typeface="Arial"/>
              </a:rPr>
              <a:t>does</a:t>
            </a:r>
            <a:r>
              <a:rPr sz="3950" spc="-25" dirty="0">
                <a:solidFill>
                  <a:srgbClr val="00AFEF"/>
                </a:solidFill>
                <a:latin typeface="Arial"/>
                <a:cs typeface="Arial"/>
              </a:rPr>
              <a:t> </a:t>
            </a:r>
            <a:r>
              <a:rPr sz="3950" spc="114" dirty="0">
                <a:solidFill>
                  <a:srgbClr val="00AFEF"/>
                </a:solidFill>
                <a:latin typeface="Arial"/>
                <a:cs typeface="Arial"/>
              </a:rPr>
              <a:t>your</a:t>
            </a:r>
            <a:r>
              <a:rPr sz="3950" spc="-45" dirty="0">
                <a:solidFill>
                  <a:srgbClr val="00AFEF"/>
                </a:solidFill>
                <a:latin typeface="Arial"/>
                <a:cs typeface="Arial"/>
              </a:rPr>
              <a:t> </a:t>
            </a:r>
            <a:r>
              <a:rPr sz="3950" spc="145" dirty="0">
                <a:solidFill>
                  <a:srgbClr val="00AFEF"/>
                </a:solidFill>
                <a:latin typeface="Arial"/>
                <a:cs typeface="Arial"/>
              </a:rPr>
              <a:t>work</a:t>
            </a:r>
            <a:r>
              <a:rPr sz="3950" spc="-5" dirty="0">
                <a:solidFill>
                  <a:srgbClr val="00AFEF"/>
                </a:solidFill>
                <a:latin typeface="Arial"/>
                <a:cs typeface="Arial"/>
              </a:rPr>
              <a:t> </a:t>
            </a:r>
            <a:r>
              <a:rPr sz="3950" spc="155" dirty="0">
                <a:solidFill>
                  <a:srgbClr val="00AFEF"/>
                </a:solidFill>
                <a:latin typeface="Arial"/>
                <a:cs typeface="Arial"/>
              </a:rPr>
              <a:t>for</a:t>
            </a:r>
            <a:r>
              <a:rPr sz="3950" spc="-45" dirty="0">
                <a:solidFill>
                  <a:srgbClr val="00AFEF"/>
                </a:solidFill>
                <a:latin typeface="Arial"/>
                <a:cs typeface="Arial"/>
              </a:rPr>
              <a:t> </a:t>
            </a:r>
            <a:r>
              <a:rPr sz="3950" spc="35" dirty="0">
                <a:solidFill>
                  <a:srgbClr val="00AFEF"/>
                </a:solidFill>
                <a:latin typeface="Arial"/>
                <a:cs typeface="Arial"/>
              </a:rPr>
              <a:t>you</a:t>
            </a:r>
            <a:endParaRPr sz="3950" dirty="0">
              <a:latin typeface="Arial"/>
              <a:cs typeface="Arial"/>
            </a:endParaRPr>
          </a:p>
        </p:txBody>
      </p:sp>
      <p:sp>
        <p:nvSpPr>
          <p:cNvPr id="12" name="object 12"/>
          <p:cNvSpPr txBox="1">
            <a:spLocks noGrp="1"/>
          </p:cNvSpPr>
          <p:nvPr>
            <p:ph type="title"/>
          </p:nvPr>
        </p:nvSpPr>
        <p:spPr>
          <a:xfrm>
            <a:off x="948372" y="5136"/>
            <a:ext cx="15097125" cy="1644617"/>
          </a:xfrm>
          <a:prstGeom prst="rect">
            <a:avLst/>
          </a:prstGeom>
        </p:spPr>
        <p:txBody>
          <a:bodyPr vert="horz" wrap="square" lIns="0" tIns="27940" rIns="0" bIns="0" rtlCol="0">
            <a:spAutoFit/>
          </a:bodyPr>
          <a:lstStyle/>
          <a:p>
            <a:pPr marL="12700" marR="5080">
              <a:lnSpc>
                <a:spcPts val="6459"/>
              </a:lnSpc>
              <a:spcBef>
                <a:spcPts val="220"/>
              </a:spcBef>
            </a:pPr>
            <a:r>
              <a:rPr sz="5400" dirty="0"/>
              <a:t>THE</a:t>
            </a:r>
            <a:r>
              <a:rPr sz="5400" spc="-90" dirty="0"/>
              <a:t> </a:t>
            </a:r>
            <a:r>
              <a:rPr lang="en-US" sz="5400" dirty="0"/>
              <a:t>CHAPTER OPERATIONS TEAM IS </a:t>
            </a:r>
            <a:r>
              <a:rPr sz="5400" dirty="0"/>
              <a:t>YOUR MPI </a:t>
            </a:r>
            <a:r>
              <a:rPr lang="en-US" sz="5400" dirty="0"/>
              <a:t>GLOBAL </a:t>
            </a:r>
            <a:r>
              <a:rPr sz="5400" spc="-10" dirty="0"/>
              <a:t>PARTNER</a:t>
            </a:r>
            <a:endParaRPr sz="5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068701" y="7373873"/>
            <a:ext cx="11712575" cy="2102485"/>
            <a:chOff x="3068701" y="7373873"/>
            <a:chExt cx="11712575" cy="2102485"/>
          </a:xfrm>
        </p:grpSpPr>
        <p:sp>
          <p:nvSpPr>
            <p:cNvPr id="3" name="object 3"/>
            <p:cNvSpPr/>
            <p:nvPr/>
          </p:nvSpPr>
          <p:spPr>
            <a:xfrm>
              <a:off x="3081401" y="7386573"/>
              <a:ext cx="11687175" cy="2077085"/>
            </a:xfrm>
            <a:custGeom>
              <a:avLst/>
              <a:gdLst/>
              <a:ahLst/>
              <a:cxnLst/>
              <a:rect l="l" t="t" r="r" b="b"/>
              <a:pathLst>
                <a:path w="11687175" h="2077084">
                  <a:moveTo>
                    <a:pt x="0" y="346201"/>
                  </a:moveTo>
                  <a:lnTo>
                    <a:pt x="3159" y="299238"/>
                  </a:lnTo>
                  <a:lnTo>
                    <a:pt x="12361" y="254191"/>
                  </a:lnTo>
                  <a:lnTo>
                    <a:pt x="27195" y="211472"/>
                  </a:lnTo>
                  <a:lnTo>
                    <a:pt x="47248" y="171497"/>
                  </a:lnTo>
                  <a:lnTo>
                    <a:pt x="72108" y="134676"/>
                  </a:lnTo>
                  <a:lnTo>
                    <a:pt x="101361" y="101425"/>
                  </a:lnTo>
                  <a:lnTo>
                    <a:pt x="134597" y="72155"/>
                  </a:lnTo>
                  <a:lnTo>
                    <a:pt x="171402" y="47281"/>
                  </a:lnTo>
                  <a:lnTo>
                    <a:pt x="211365" y="27215"/>
                  </a:lnTo>
                  <a:lnTo>
                    <a:pt x="254073" y="12371"/>
                  </a:lnTo>
                  <a:lnTo>
                    <a:pt x="299114" y="3161"/>
                  </a:lnTo>
                  <a:lnTo>
                    <a:pt x="346075" y="0"/>
                  </a:lnTo>
                  <a:lnTo>
                    <a:pt x="11340972" y="0"/>
                  </a:lnTo>
                  <a:lnTo>
                    <a:pt x="11387936" y="3161"/>
                  </a:lnTo>
                  <a:lnTo>
                    <a:pt x="11432983" y="12371"/>
                  </a:lnTo>
                  <a:lnTo>
                    <a:pt x="11475702" y="27215"/>
                  </a:lnTo>
                  <a:lnTo>
                    <a:pt x="11515677" y="47281"/>
                  </a:lnTo>
                  <a:lnTo>
                    <a:pt x="11552498" y="72155"/>
                  </a:lnTo>
                  <a:lnTo>
                    <a:pt x="11585749" y="101425"/>
                  </a:lnTo>
                  <a:lnTo>
                    <a:pt x="11615019" y="134676"/>
                  </a:lnTo>
                  <a:lnTo>
                    <a:pt x="11639893" y="171497"/>
                  </a:lnTo>
                  <a:lnTo>
                    <a:pt x="11659959" y="211472"/>
                  </a:lnTo>
                  <a:lnTo>
                    <a:pt x="11674803" y="254191"/>
                  </a:lnTo>
                  <a:lnTo>
                    <a:pt x="11684013" y="299238"/>
                  </a:lnTo>
                  <a:lnTo>
                    <a:pt x="11687175" y="346201"/>
                  </a:lnTo>
                  <a:lnTo>
                    <a:pt x="11687175" y="1730438"/>
                  </a:lnTo>
                  <a:lnTo>
                    <a:pt x="11684013" y="1777399"/>
                  </a:lnTo>
                  <a:lnTo>
                    <a:pt x="11674803" y="1822440"/>
                  </a:lnTo>
                  <a:lnTo>
                    <a:pt x="11659959" y="1865147"/>
                  </a:lnTo>
                  <a:lnTo>
                    <a:pt x="11639893" y="1905110"/>
                  </a:lnTo>
                  <a:lnTo>
                    <a:pt x="11615019" y="1941915"/>
                  </a:lnTo>
                  <a:lnTo>
                    <a:pt x="11585749" y="1975151"/>
                  </a:lnTo>
                  <a:lnTo>
                    <a:pt x="11552498" y="2004405"/>
                  </a:lnTo>
                  <a:lnTo>
                    <a:pt x="11515677" y="2029264"/>
                  </a:lnTo>
                  <a:lnTo>
                    <a:pt x="11475702" y="2049317"/>
                  </a:lnTo>
                  <a:lnTo>
                    <a:pt x="11432983" y="2064151"/>
                  </a:lnTo>
                  <a:lnTo>
                    <a:pt x="11387936" y="2073354"/>
                  </a:lnTo>
                  <a:lnTo>
                    <a:pt x="11340972" y="2076513"/>
                  </a:lnTo>
                  <a:lnTo>
                    <a:pt x="346075" y="2076513"/>
                  </a:lnTo>
                  <a:lnTo>
                    <a:pt x="299114" y="2073354"/>
                  </a:lnTo>
                  <a:lnTo>
                    <a:pt x="254073" y="2064151"/>
                  </a:lnTo>
                  <a:lnTo>
                    <a:pt x="211365" y="2049317"/>
                  </a:lnTo>
                  <a:lnTo>
                    <a:pt x="171402" y="2029264"/>
                  </a:lnTo>
                  <a:lnTo>
                    <a:pt x="134597" y="2004405"/>
                  </a:lnTo>
                  <a:lnTo>
                    <a:pt x="101361" y="1975151"/>
                  </a:lnTo>
                  <a:lnTo>
                    <a:pt x="72108" y="1941915"/>
                  </a:lnTo>
                  <a:lnTo>
                    <a:pt x="47248" y="1905110"/>
                  </a:lnTo>
                  <a:lnTo>
                    <a:pt x="27195" y="1865147"/>
                  </a:lnTo>
                  <a:lnTo>
                    <a:pt x="12361" y="1822440"/>
                  </a:lnTo>
                  <a:lnTo>
                    <a:pt x="3159" y="1777399"/>
                  </a:lnTo>
                  <a:lnTo>
                    <a:pt x="0" y="1730438"/>
                  </a:lnTo>
                  <a:lnTo>
                    <a:pt x="0" y="346201"/>
                  </a:lnTo>
                  <a:close/>
                </a:path>
              </a:pathLst>
            </a:custGeom>
            <a:ln w="25400">
              <a:solidFill>
                <a:srgbClr val="4AACC5"/>
              </a:solidFill>
            </a:ln>
          </p:spPr>
          <p:txBody>
            <a:bodyPr wrap="square" lIns="0" tIns="0" rIns="0" bIns="0" rtlCol="0"/>
            <a:lstStyle/>
            <a:p>
              <a:endParaRPr/>
            </a:p>
          </p:txBody>
        </p:sp>
        <p:pic>
          <p:nvPicPr>
            <p:cNvPr id="4" name="object 4"/>
            <p:cNvPicPr/>
            <p:nvPr/>
          </p:nvPicPr>
          <p:blipFill>
            <a:blip r:embed="rId3" cstate="print"/>
            <a:stretch>
              <a:fillRect/>
            </a:stretch>
          </p:blipFill>
          <p:spPr>
            <a:xfrm>
              <a:off x="7724775" y="7381811"/>
              <a:ext cx="2405126" cy="919162"/>
            </a:xfrm>
            <a:prstGeom prst="rect">
              <a:avLst/>
            </a:prstGeom>
          </p:spPr>
        </p:pic>
      </p:grpSp>
      <p:sp>
        <p:nvSpPr>
          <p:cNvPr id="5" name="object 5"/>
          <p:cNvSpPr txBox="1"/>
          <p:nvPr/>
        </p:nvSpPr>
        <p:spPr>
          <a:xfrm>
            <a:off x="7984743" y="7507541"/>
            <a:ext cx="1877060" cy="517525"/>
          </a:xfrm>
          <a:prstGeom prst="rect">
            <a:avLst/>
          </a:prstGeom>
        </p:spPr>
        <p:txBody>
          <a:bodyPr vert="horz" wrap="square" lIns="0" tIns="15875" rIns="0" bIns="0" rtlCol="0">
            <a:spAutoFit/>
          </a:bodyPr>
          <a:lstStyle/>
          <a:p>
            <a:pPr marL="12700">
              <a:lnSpc>
                <a:spcPct val="100000"/>
              </a:lnSpc>
              <a:spcBef>
                <a:spcPts val="125"/>
              </a:spcBef>
            </a:pPr>
            <a:r>
              <a:rPr sz="3200" spc="-10" dirty="0">
                <a:latin typeface="Arial"/>
                <a:cs typeface="Arial"/>
              </a:rPr>
              <a:t>Standards</a:t>
            </a:r>
            <a:endParaRPr sz="3200">
              <a:latin typeface="Arial"/>
              <a:cs typeface="Arial"/>
            </a:endParaRPr>
          </a:p>
        </p:txBody>
      </p:sp>
      <p:grpSp>
        <p:nvGrpSpPr>
          <p:cNvPr id="6" name="object 6"/>
          <p:cNvGrpSpPr/>
          <p:nvPr/>
        </p:nvGrpSpPr>
        <p:grpSpPr>
          <a:xfrm>
            <a:off x="3495635" y="8191389"/>
            <a:ext cx="3319779" cy="1186180"/>
            <a:chOff x="3495635" y="8191389"/>
            <a:chExt cx="3319779" cy="1186180"/>
          </a:xfrm>
        </p:grpSpPr>
        <p:pic>
          <p:nvPicPr>
            <p:cNvPr id="7" name="object 7"/>
            <p:cNvPicPr/>
            <p:nvPr/>
          </p:nvPicPr>
          <p:blipFill>
            <a:blip r:embed="rId4" cstate="print"/>
            <a:stretch>
              <a:fillRect/>
            </a:stretch>
          </p:blipFill>
          <p:spPr>
            <a:xfrm>
              <a:off x="3495635" y="8191389"/>
              <a:ext cx="3319605" cy="1176522"/>
            </a:xfrm>
            <a:prstGeom prst="rect">
              <a:avLst/>
            </a:prstGeom>
          </p:spPr>
        </p:pic>
        <p:pic>
          <p:nvPicPr>
            <p:cNvPr id="8" name="object 8"/>
            <p:cNvPicPr/>
            <p:nvPr/>
          </p:nvPicPr>
          <p:blipFill>
            <a:blip r:embed="rId5" cstate="print"/>
            <a:stretch>
              <a:fillRect/>
            </a:stretch>
          </p:blipFill>
          <p:spPr>
            <a:xfrm>
              <a:off x="3819525" y="8258174"/>
              <a:ext cx="2662301" cy="1119187"/>
            </a:xfrm>
            <a:prstGeom prst="rect">
              <a:avLst/>
            </a:prstGeom>
          </p:spPr>
        </p:pic>
        <p:sp>
          <p:nvSpPr>
            <p:cNvPr id="9" name="object 9"/>
            <p:cNvSpPr/>
            <p:nvPr/>
          </p:nvSpPr>
          <p:spPr>
            <a:xfrm>
              <a:off x="3529076" y="8205723"/>
              <a:ext cx="3257550" cy="1105535"/>
            </a:xfrm>
            <a:custGeom>
              <a:avLst/>
              <a:gdLst/>
              <a:ahLst/>
              <a:cxnLst/>
              <a:rect l="l" t="t" r="r" b="b"/>
              <a:pathLst>
                <a:path w="3257550" h="1105534">
                  <a:moveTo>
                    <a:pt x="3073273" y="0"/>
                  </a:moveTo>
                  <a:lnTo>
                    <a:pt x="184150" y="0"/>
                  </a:lnTo>
                  <a:lnTo>
                    <a:pt x="135187" y="6585"/>
                  </a:lnTo>
                  <a:lnTo>
                    <a:pt x="91195" y="25169"/>
                  </a:lnTo>
                  <a:lnTo>
                    <a:pt x="53927" y="53990"/>
                  </a:lnTo>
                  <a:lnTo>
                    <a:pt x="25136" y="91289"/>
                  </a:lnTo>
                  <a:lnTo>
                    <a:pt x="6576" y="135304"/>
                  </a:lnTo>
                  <a:lnTo>
                    <a:pt x="0" y="184276"/>
                  </a:lnTo>
                  <a:lnTo>
                    <a:pt x="0" y="920813"/>
                  </a:lnTo>
                  <a:lnTo>
                    <a:pt x="6576" y="969767"/>
                  </a:lnTo>
                  <a:lnTo>
                    <a:pt x="25136" y="1013756"/>
                  </a:lnTo>
                  <a:lnTo>
                    <a:pt x="53927" y="1051026"/>
                  </a:lnTo>
                  <a:lnTo>
                    <a:pt x="91195" y="1079821"/>
                  </a:lnTo>
                  <a:lnTo>
                    <a:pt x="135187" y="1098385"/>
                  </a:lnTo>
                  <a:lnTo>
                    <a:pt x="184150" y="1104963"/>
                  </a:lnTo>
                  <a:lnTo>
                    <a:pt x="3073273" y="1104963"/>
                  </a:lnTo>
                  <a:lnTo>
                    <a:pt x="3122245" y="1098385"/>
                  </a:lnTo>
                  <a:lnTo>
                    <a:pt x="3166260" y="1079821"/>
                  </a:lnTo>
                  <a:lnTo>
                    <a:pt x="3203559" y="1051026"/>
                  </a:lnTo>
                  <a:lnTo>
                    <a:pt x="3232380" y="1013756"/>
                  </a:lnTo>
                  <a:lnTo>
                    <a:pt x="3250964" y="969767"/>
                  </a:lnTo>
                  <a:lnTo>
                    <a:pt x="3257550" y="920813"/>
                  </a:lnTo>
                  <a:lnTo>
                    <a:pt x="3257550" y="184276"/>
                  </a:lnTo>
                  <a:lnTo>
                    <a:pt x="3250964" y="135304"/>
                  </a:lnTo>
                  <a:lnTo>
                    <a:pt x="3232380" y="91289"/>
                  </a:lnTo>
                  <a:lnTo>
                    <a:pt x="3203559" y="53990"/>
                  </a:lnTo>
                  <a:lnTo>
                    <a:pt x="3166260" y="25169"/>
                  </a:lnTo>
                  <a:lnTo>
                    <a:pt x="3122245" y="6585"/>
                  </a:lnTo>
                  <a:lnTo>
                    <a:pt x="3073273" y="0"/>
                  </a:lnTo>
                  <a:close/>
                </a:path>
              </a:pathLst>
            </a:custGeom>
            <a:solidFill>
              <a:srgbClr val="00AFEF"/>
            </a:solidFill>
          </p:spPr>
          <p:txBody>
            <a:bodyPr wrap="square" lIns="0" tIns="0" rIns="0" bIns="0" rtlCol="0"/>
            <a:lstStyle/>
            <a:p>
              <a:endParaRPr/>
            </a:p>
          </p:txBody>
        </p:sp>
        <p:sp>
          <p:nvSpPr>
            <p:cNvPr id="10" name="object 10"/>
            <p:cNvSpPr/>
            <p:nvPr/>
          </p:nvSpPr>
          <p:spPr>
            <a:xfrm>
              <a:off x="3529076" y="8205723"/>
              <a:ext cx="3257550" cy="1105535"/>
            </a:xfrm>
            <a:custGeom>
              <a:avLst/>
              <a:gdLst/>
              <a:ahLst/>
              <a:cxnLst/>
              <a:rect l="l" t="t" r="r" b="b"/>
              <a:pathLst>
                <a:path w="3257550" h="1105534">
                  <a:moveTo>
                    <a:pt x="0" y="184276"/>
                  </a:moveTo>
                  <a:lnTo>
                    <a:pt x="6576" y="135304"/>
                  </a:lnTo>
                  <a:lnTo>
                    <a:pt x="25136" y="91289"/>
                  </a:lnTo>
                  <a:lnTo>
                    <a:pt x="53927" y="53990"/>
                  </a:lnTo>
                  <a:lnTo>
                    <a:pt x="91195" y="25169"/>
                  </a:lnTo>
                  <a:lnTo>
                    <a:pt x="135187" y="6585"/>
                  </a:lnTo>
                  <a:lnTo>
                    <a:pt x="184150" y="0"/>
                  </a:lnTo>
                  <a:lnTo>
                    <a:pt x="3073273" y="0"/>
                  </a:lnTo>
                  <a:lnTo>
                    <a:pt x="3122245" y="6585"/>
                  </a:lnTo>
                  <a:lnTo>
                    <a:pt x="3166260" y="25169"/>
                  </a:lnTo>
                  <a:lnTo>
                    <a:pt x="3203559" y="53990"/>
                  </a:lnTo>
                  <a:lnTo>
                    <a:pt x="3232380" y="91289"/>
                  </a:lnTo>
                  <a:lnTo>
                    <a:pt x="3250964" y="135304"/>
                  </a:lnTo>
                  <a:lnTo>
                    <a:pt x="3257550" y="184276"/>
                  </a:lnTo>
                  <a:lnTo>
                    <a:pt x="3257550" y="920813"/>
                  </a:lnTo>
                  <a:lnTo>
                    <a:pt x="3250964" y="969767"/>
                  </a:lnTo>
                  <a:lnTo>
                    <a:pt x="3232380" y="1013756"/>
                  </a:lnTo>
                  <a:lnTo>
                    <a:pt x="3203559" y="1051026"/>
                  </a:lnTo>
                  <a:lnTo>
                    <a:pt x="3166260" y="1079821"/>
                  </a:lnTo>
                  <a:lnTo>
                    <a:pt x="3122245" y="1098385"/>
                  </a:lnTo>
                  <a:lnTo>
                    <a:pt x="3073273" y="1104963"/>
                  </a:lnTo>
                  <a:lnTo>
                    <a:pt x="184150" y="1104963"/>
                  </a:lnTo>
                  <a:lnTo>
                    <a:pt x="135187" y="1098385"/>
                  </a:lnTo>
                  <a:lnTo>
                    <a:pt x="91195" y="1079821"/>
                  </a:lnTo>
                  <a:lnTo>
                    <a:pt x="53927" y="1051026"/>
                  </a:lnTo>
                  <a:lnTo>
                    <a:pt x="25136" y="1013756"/>
                  </a:lnTo>
                  <a:lnTo>
                    <a:pt x="6576" y="969767"/>
                  </a:lnTo>
                  <a:lnTo>
                    <a:pt x="0" y="920813"/>
                  </a:lnTo>
                  <a:lnTo>
                    <a:pt x="0" y="184276"/>
                  </a:lnTo>
                  <a:close/>
                </a:path>
              </a:pathLst>
            </a:custGeom>
            <a:ln w="9525">
              <a:solidFill>
                <a:srgbClr val="00AFEF"/>
              </a:solidFill>
            </a:ln>
          </p:spPr>
          <p:txBody>
            <a:bodyPr wrap="square" lIns="0" tIns="0" rIns="0" bIns="0" rtlCol="0"/>
            <a:lstStyle/>
            <a:p>
              <a:endParaRPr/>
            </a:p>
          </p:txBody>
        </p:sp>
      </p:grpSp>
      <p:sp>
        <p:nvSpPr>
          <p:cNvPr id="11" name="object 11"/>
          <p:cNvSpPr txBox="1"/>
          <p:nvPr/>
        </p:nvSpPr>
        <p:spPr>
          <a:xfrm>
            <a:off x="4046854" y="8370633"/>
            <a:ext cx="2215515" cy="763905"/>
          </a:xfrm>
          <a:prstGeom prst="rect">
            <a:avLst/>
          </a:prstGeom>
        </p:spPr>
        <p:txBody>
          <a:bodyPr vert="horz" wrap="square" lIns="0" tIns="12700" rIns="0" bIns="0" rtlCol="0">
            <a:spAutoFit/>
          </a:bodyPr>
          <a:lstStyle/>
          <a:p>
            <a:pPr marL="38100">
              <a:lnSpc>
                <a:spcPct val="100000"/>
              </a:lnSpc>
              <a:spcBef>
                <a:spcPts val="100"/>
              </a:spcBef>
            </a:pPr>
            <a:r>
              <a:rPr sz="2400" dirty="0">
                <a:solidFill>
                  <a:srgbClr val="FFFFFF"/>
                </a:solidFill>
                <a:latin typeface="Arial"/>
                <a:cs typeface="Arial"/>
              </a:rPr>
              <a:t>Chapter</a:t>
            </a:r>
            <a:r>
              <a:rPr sz="2400" spc="-80" dirty="0">
                <a:solidFill>
                  <a:srgbClr val="FFFFFF"/>
                </a:solidFill>
                <a:latin typeface="Arial"/>
                <a:cs typeface="Arial"/>
              </a:rPr>
              <a:t> </a:t>
            </a:r>
            <a:r>
              <a:rPr sz="2400" spc="-10" dirty="0">
                <a:solidFill>
                  <a:srgbClr val="FFFFFF"/>
                </a:solidFill>
                <a:latin typeface="Arial"/>
                <a:cs typeface="Arial"/>
              </a:rPr>
              <a:t>Bylaws</a:t>
            </a:r>
            <a:endParaRPr sz="2400">
              <a:latin typeface="Arial"/>
              <a:cs typeface="Arial"/>
            </a:endParaRPr>
          </a:p>
          <a:p>
            <a:pPr marL="12700">
              <a:lnSpc>
                <a:spcPct val="100000"/>
              </a:lnSpc>
              <a:spcBef>
                <a:spcPts val="50"/>
              </a:spcBef>
            </a:pPr>
            <a:r>
              <a:rPr sz="2400" dirty="0">
                <a:solidFill>
                  <a:srgbClr val="FFFFFF"/>
                </a:solidFill>
                <a:latin typeface="Arial"/>
                <a:cs typeface="Arial"/>
              </a:rPr>
              <a:t>&amp;</a:t>
            </a:r>
            <a:r>
              <a:rPr sz="2400" spc="-25" dirty="0">
                <a:solidFill>
                  <a:srgbClr val="FFFFFF"/>
                </a:solidFill>
                <a:latin typeface="Arial"/>
                <a:cs typeface="Arial"/>
              </a:rPr>
              <a:t> </a:t>
            </a:r>
            <a:r>
              <a:rPr sz="2400" dirty="0">
                <a:solidFill>
                  <a:srgbClr val="FFFFFF"/>
                </a:solidFill>
                <a:latin typeface="Arial"/>
                <a:cs typeface="Arial"/>
              </a:rPr>
              <a:t>Policy</a:t>
            </a:r>
            <a:r>
              <a:rPr sz="2400" spc="10" dirty="0">
                <a:solidFill>
                  <a:srgbClr val="FFFFFF"/>
                </a:solidFill>
                <a:latin typeface="Arial"/>
                <a:cs typeface="Arial"/>
              </a:rPr>
              <a:t> </a:t>
            </a:r>
            <a:r>
              <a:rPr sz="2400" spc="-10" dirty="0">
                <a:solidFill>
                  <a:srgbClr val="FFFFFF"/>
                </a:solidFill>
                <a:latin typeface="Arial"/>
                <a:cs typeface="Arial"/>
              </a:rPr>
              <a:t>Manual</a:t>
            </a:r>
            <a:endParaRPr sz="2400">
              <a:latin typeface="Arial"/>
              <a:cs typeface="Arial"/>
            </a:endParaRPr>
          </a:p>
        </p:txBody>
      </p:sp>
      <p:grpSp>
        <p:nvGrpSpPr>
          <p:cNvPr id="12" name="object 12"/>
          <p:cNvGrpSpPr/>
          <p:nvPr/>
        </p:nvGrpSpPr>
        <p:grpSpPr>
          <a:xfrm>
            <a:off x="7239000" y="8162925"/>
            <a:ext cx="3367404" cy="1214755"/>
            <a:chOff x="7239000" y="8162925"/>
            <a:chExt cx="3367404" cy="1214755"/>
          </a:xfrm>
        </p:grpSpPr>
        <p:pic>
          <p:nvPicPr>
            <p:cNvPr id="13" name="object 13"/>
            <p:cNvPicPr/>
            <p:nvPr/>
          </p:nvPicPr>
          <p:blipFill>
            <a:blip r:embed="rId6" cstate="print"/>
            <a:stretch>
              <a:fillRect/>
            </a:stretch>
          </p:blipFill>
          <p:spPr>
            <a:xfrm>
              <a:off x="7239000" y="8162925"/>
              <a:ext cx="3367151" cy="1214437"/>
            </a:xfrm>
            <a:prstGeom prst="rect">
              <a:avLst/>
            </a:prstGeom>
          </p:spPr>
        </p:pic>
        <p:sp>
          <p:nvSpPr>
            <p:cNvPr id="14" name="object 14"/>
            <p:cNvSpPr/>
            <p:nvPr/>
          </p:nvSpPr>
          <p:spPr>
            <a:xfrm>
              <a:off x="7300976" y="8205723"/>
              <a:ext cx="3248025" cy="1096010"/>
            </a:xfrm>
            <a:custGeom>
              <a:avLst/>
              <a:gdLst/>
              <a:ahLst/>
              <a:cxnLst/>
              <a:rect l="l" t="t" r="r" b="b"/>
              <a:pathLst>
                <a:path w="3248025" h="1096009">
                  <a:moveTo>
                    <a:pt x="3065399" y="0"/>
                  </a:moveTo>
                  <a:lnTo>
                    <a:pt x="182499" y="0"/>
                  </a:lnTo>
                  <a:lnTo>
                    <a:pt x="133967" y="6525"/>
                  </a:lnTo>
                  <a:lnTo>
                    <a:pt x="90367" y="24939"/>
                  </a:lnTo>
                  <a:lnTo>
                    <a:pt x="53435" y="53498"/>
                  </a:lnTo>
                  <a:lnTo>
                    <a:pt x="24906" y="90461"/>
                  </a:lnTo>
                  <a:lnTo>
                    <a:pt x="6515" y="134084"/>
                  </a:lnTo>
                  <a:lnTo>
                    <a:pt x="0" y="182625"/>
                  </a:lnTo>
                  <a:lnTo>
                    <a:pt x="0" y="912876"/>
                  </a:lnTo>
                  <a:lnTo>
                    <a:pt x="6515" y="961407"/>
                  </a:lnTo>
                  <a:lnTo>
                    <a:pt x="24906" y="1005018"/>
                  </a:lnTo>
                  <a:lnTo>
                    <a:pt x="53435" y="1041966"/>
                  </a:lnTo>
                  <a:lnTo>
                    <a:pt x="90367" y="1070513"/>
                  </a:lnTo>
                  <a:lnTo>
                    <a:pt x="133967" y="1088917"/>
                  </a:lnTo>
                  <a:lnTo>
                    <a:pt x="182499" y="1095438"/>
                  </a:lnTo>
                  <a:lnTo>
                    <a:pt x="3065399" y="1095438"/>
                  </a:lnTo>
                  <a:lnTo>
                    <a:pt x="3113940" y="1088917"/>
                  </a:lnTo>
                  <a:lnTo>
                    <a:pt x="3157563" y="1070513"/>
                  </a:lnTo>
                  <a:lnTo>
                    <a:pt x="3194526" y="1041966"/>
                  </a:lnTo>
                  <a:lnTo>
                    <a:pt x="3223085" y="1005018"/>
                  </a:lnTo>
                  <a:lnTo>
                    <a:pt x="3241499" y="961407"/>
                  </a:lnTo>
                  <a:lnTo>
                    <a:pt x="3248025" y="912876"/>
                  </a:lnTo>
                  <a:lnTo>
                    <a:pt x="3248025" y="182625"/>
                  </a:lnTo>
                  <a:lnTo>
                    <a:pt x="3241499" y="134084"/>
                  </a:lnTo>
                  <a:lnTo>
                    <a:pt x="3223085" y="90461"/>
                  </a:lnTo>
                  <a:lnTo>
                    <a:pt x="3194526" y="53498"/>
                  </a:lnTo>
                  <a:lnTo>
                    <a:pt x="3157563" y="24939"/>
                  </a:lnTo>
                  <a:lnTo>
                    <a:pt x="3113940" y="6525"/>
                  </a:lnTo>
                  <a:lnTo>
                    <a:pt x="3065399" y="0"/>
                  </a:lnTo>
                  <a:close/>
                </a:path>
              </a:pathLst>
            </a:custGeom>
            <a:solidFill>
              <a:srgbClr val="00AFEF"/>
            </a:solidFill>
          </p:spPr>
          <p:txBody>
            <a:bodyPr wrap="square" lIns="0" tIns="0" rIns="0" bIns="0" rtlCol="0"/>
            <a:lstStyle/>
            <a:p>
              <a:endParaRPr/>
            </a:p>
          </p:txBody>
        </p:sp>
        <p:sp>
          <p:nvSpPr>
            <p:cNvPr id="15" name="object 15"/>
            <p:cNvSpPr/>
            <p:nvPr/>
          </p:nvSpPr>
          <p:spPr>
            <a:xfrm>
              <a:off x="7300976" y="8205723"/>
              <a:ext cx="3248025" cy="1096010"/>
            </a:xfrm>
            <a:custGeom>
              <a:avLst/>
              <a:gdLst/>
              <a:ahLst/>
              <a:cxnLst/>
              <a:rect l="l" t="t" r="r" b="b"/>
              <a:pathLst>
                <a:path w="3248025" h="1096009">
                  <a:moveTo>
                    <a:pt x="0" y="182625"/>
                  </a:moveTo>
                  <a:lnTo>
                    <a:pt x="6515" y="134084"/>
                  </a:lnTo>
                  <a:lnTo>
                    <a:pt x="24906" y="90461"/>
                  </a:lnTo>
                  <a:lnTo>
                    <a:pt x="53435" y="53498"/>
                  </a:lnTo>
                  <a:lnTo>
                    <a:pt x="90367" y="24939"/>
                  </a:lnTo>
                  <a:lnTo>
                    <a:pt x="133967" y="6525"/>
                  </a:lnTo>
                  <a:lnTo>
                    <a:pt x="182499" y="0"/>
                  </a:lnTo>
                  <a:lnTo>
                    <a:pt x="3065399" y="0"/>
                  </a:lnTo>
                  <a:lnTo>
                    <a:pt x="3113940" y="6525"/>
                  </a:lnTo>
                  <a:lnTo>
                    <a:pt x="3157563" y="24939"/>
                  </a:lnTo>
                  <a:lnTo>
                    <a:pt x="3194526" y="53498"/>
                  </a:lnTo>
                  <a:lnTo>
                    <a:pt x="3223085" y="90461"/>
                  </a:lnTo>
                  <a:lnTo>
                    <a:pt x="3241499" y="134084"/>
                  </a:lnTo>
                  <a:lnTo>
                    <a:pt x="3248025" y="182625"/>
                  </a:lnTo>
                  <a:lnTo>
                    <a:pt x="3248025" y="912876"/>
                  </a:lnTo>
                  <a:lnTo>
                    <a:pt x="3241499" y="961407"/>
                  </a:lnTo>
                  <a:lnTo>
                    <a:pt x="3223085" y="1005018"/>
                  </a:lnTo>
                  <a:lnTo>
                    <a:pt x="3194526" y="1041966"/>
                  </a:lnTo>
                  <a:lnTo>
                    <a:pt x="3157563" y="1070513"/>
                  </a:lnTo>
                  <a:lnTo>
                    <a:pt x="3113940" y="1088917"/>
                  </a:lnTo>
                  <a:lnTo>
                    <a:pt x="3065399" y="1095438"/>
                  </a:lnTo>
                  <a:lnTo>
                    <a:pt x="182499" y="1095438"/>
                  </a:lnTo>
                  <a:lnTo>
                    <a:pt x="133967" y="1088917"/>
                  </a:lnTo>
                  <a:lnTo>
                    <a:pt x="90367" y="1070513"/>
                  </a:lnTo>
                  <a:lnTo>
                    <a:pt x="53435" y="1041966"/>
                  </a:lnTo>
                  <a:lnTo>
                    <a:pt x="24906" y="1005018"/>
                  </a:lnTo>
                  <a:lnTo>
                    <a:pt x="6515" y="961407"/>
                  </a:lnTo>
                  <a:lnTo>
                    <a:pt x="0" y="912876"/>
                  </a:lnTo>
                  <a:lnTo>
                    <a:pt x="0" y="182625"/>
                  </a:lnTo>
                  <a:close/>
                </a:path>
              </a:pathLst>
            </a:custGeom>
            <a:ln w="9524">
              <a:solidFill>
                <a:srgbClr val="00AFEF"/>
              </a:solidFill>
            </a:ln>
          </p:spPr>
          <p:txBody>
            <a:bodyPr wrap="square" lIns="0" tIns="0" rIns="0" bIns="0" rtlCol="0"/>
            <a:lstStyle/>
            <a:p>
              <a:endParaRPr/>
            </a:p>
          </p:txBody>
        </p:sp>
      </p:grpSp>
      <p:sp>
        <p:nvSpPr>
          <p:cNvPr id="16" name="object 16"/>
          <p:cNvSpPr txBox="1"/>
          <p:nvPr/>
        </p:nvSpPr>
        <p:spPr>
          <a:xfrm>
            <a:off x="7989189" y="8552116"/>
            <a:ext cx="1877060" cy="391795"/>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FFFFFF"/>
                </a:solidFill>
                <a:latin typeface="Arial"/>
                <a:cs typeface="Arial"/>
              </a:rPr>
              <a:t>MPI</a:t>
            </a:r>
            <a:r>
              <a:rPr sz="2400" spc="-20" dirty="0">
                <a:solidFill>
                  <a:srgbClr val="FFFFFF"/>
                </a:solidFill>
                <a:latin typeface="Arial"/>
                <a:cs typeface="Arial"/>
              </a:rPr>
              <a:t> </a:t>
            </a:r>
            <a:r>
              <a:rPr sz="2400" spc="-10" dirty="0">
                <a:solidFill>
                  <a:srgbClr val="FFFFFF"/>
                </a:solidFill>
                <a:latin typeface="Arial"/>
                <a:cs typeface="Arial"/>
              </a:rPr>
              <a:t>Branding</a:t>
            </a:r>
            <a:endParaRPr sz="2400">
              <a:latin typeface="Arial"/>
              <a:cs typeface="Arial"/>
            </a:endParaRPr>
          </a:p>
        </p:txBody>
      </p:sp>
      <p:grpSp>
        <p:nvGrpSpPr>
          <p:cNvPr id="17" name="object 17"/>
          <p:cNvGrpSpPr/>
          <p:nvPr/>
        </p:nvGrpSpPr>
        <p:grpSpPr>
          <a:xfrm>
            <a:off x="11039435" y="8191388"/>
            <a:ext cx="3310254" cy="1186180"/>
            <a:chOff x="11039435" y="8191388"/>
            <a:chExt cx="3310254" cy="1186180"/>
          </a:xfrm>
        </p:grpSpPr>
        <p:pic>
          <p:nvPicPr>
            <p:cNvPr id="18" name="object 18"/>
            <p:cNvPicPr/>
            <p:nvPr/>
          </p:nvPicPr>
          <p:blipFill>
            <a:blip r:embed="rId7" cstate="print"/>
            <a:stretch>
              <a:fillRect/>
            </a:stretch>
          </p:blipFill>
          <p:spPr>
            <a:xfrm>
              <a:off x="11039435" y="8191388"/>
              <a:ext cx="3310080" cy="1166998"/>
            </a:xfrm>
            <a:prstGeom prst="rect">
              <a:avLst/>
            </a:prstGeom>
          </p:spPr>
        </p:pic>
        <p:pic>
          <p:nvPicPr>
            <p:cNvPr id="19" name="object 19"/>
            <p:cNvPicPr/>
            <p:nvPr/>
          </p:nvPicPr>
          <p:blipFill>
            <a:blip r:embed="rId8" cstate="print"/>
            <a:stretch>
              <a:fillRect/>
            </a:stretch>
          </p:blipFill>
          <p:spPr>
            <a:xfrm>
              <a:off x="11125200" y="8258175"/>
              <a:ext cx="3214751" cy="1119187"/>
            </a:xfrm>
            <a:prstGeom prst="rect">
              <a:avLst/>
            </a:prstGeom>
          </p:spPr>
        </p:pic>
        <p:sp>
          <p:nvSpPr>
            <p:cNvPr id="20" name="object 20"/>
            <p:cNvSpPr/>
            <p:nvPr/>
          </p:nvSpPr>
          <p:spPr>
            <a:xfrm>
              <a:off x="11072876" y="8205724"/>
              <a:ext cx="3248025" cy="1096010"/>
            </a:xfrm>
            <a:custGeom>
              <a:avLst/>
              <a:gdLst/>
              <a:ahLst/>
              <a:cxnLst/>
              <a:rect l="l" t="t" r="r" b="b"/>
              <a:pathLst>
                <a:path w="3248025" h="1096009">
                  <a:moveTo>
                    <a:pt x="3065399" y="0"/>
                  </a:moveTo>
                  <a:lnTo>
                    <a:pt x="182499" y="0"/>
                  </a:lnTo>
                  <a:lnTo>
                    <a:pt x="133967" y="6525"/>
                  </a:lnTo>
                  <a:lnTo>
                    <a:pt x="90367" y="24939"/>
                  </a:lnTo>
                  <a:lnTo>
                    <a:pt x="53435" y="53498"/>
                  </a:lnTo>
                  <a:lnTo>
                    <a:pt x="24906" y="90461"/>
                  </a:lnTo>
                  <a:lnTo>
                    <a:pt x="6515" y="134084"/>
                  </a:lnTo>
                  <a:lnTo>
                    <a:pt x="0" y="182625"/>
                  </a:lnTo>
                  <a:lnTo>
                    <a:pt x="0" y="912876"/>
                  </a:lnTo>
                  <a:lnTo>
                    <a:pt x="6515" y="961407"/>
                  </a:lnTo>
                  <a:lnTo>
                    <a:pt x="24906" y="1005018"/>
                  </a:lnTo>
                  <a:lnTo>
                    <a:pt x="53435" y="1041966"/>
                  </a:lnTo>
                  <a:lnTo>
                    <a:pt x="90367" y="1070513"/>
                  </a:lnTo>
                  <a:lnTo>
                    <a:pt x="133967" y="1088917"/>
                  </a:lnTo>
                  <a:lnTo>
                    <a:pt x="182499" y="1095438"/>
                  </a:lnTo>
                  <a:lnTo>
                    <a:pt x="3065399" y="1095438"/>
                  </a:lnTo>
                  <a:lnTo>
                    <a:pt x="3113940" y="1088917"/>
                  </a:lnTo>
                  <a:lnTo>
                    <a:pt x="3157563" y="1070513"/>
                  </a:lnTo>
                  <a:lnTo>
                    <a:pt x="3194526" y="1041966"/>
                  </a:lnTo>
                  <a:lnTo>
                    <a:pt x="3223085" y="1005018"/>
                  </a:lnTo>
                  <a:lnTo>
                    <a:pt x="3241499" y="961407"/>
                  </a:lnTo>
                  <a:lnTo>
                    <a:pt x="3248025" y="912876"/>
                  </a:lnTo>
                  <a:lnTo>
                    <a:pt x="3248025" y="182625"/>
                  </a:lnTo>
                  <a:lnTo>
                    <a:pt x="3241499" y="134084"/>
                  </a:lnTo>
                  <a:lnTo>
                    <a:pt x="3223085" y="90461"/>
                  </a:lnTo>
                  <a:lnTo>
                    <a:pt x="3194526" y="53498"/>
                  </a:lnTo>
                  <a:lnTo>
                    <a:pt x="3157563" y="24939"/>
                  </a:lnTo>
                  <a:lnTo>
                    <a:pt x="3113940" y="6525"/>
                  </a:lnTo>
                  <a:lnTo>
                    <a:pt x="3065399" y="0"/>
                  </a:lnTo>
                  <a:close/>
                </a:path>
              </a:pathLst>
            </a:custGeom>
            <a:solidFill>
              <a:srgbClr val="00AFEF"/>
            </a:solidFill>
          </p:spPr>
          <p:txBody>
            <a:bodyPr wrap="square" lIns="0" tIns="0" rIns="0" bIns="0" rtlCol="0"/>
            <a:lstStyle/>
            <a:p>
              <a:endParaRPr/>
            </a:p>
          </p:txBody>
        </p:sp>
        <p:sp>
          <p:nvSpPr>
            <p:cNvPr id="21" name="object 21"/>
            <p:cNvSpPr/>
            <p:nvPr/>
          </p:nvSpPr>
          <p:spPr>
            <a:xfrm>
              <a:off x="11072876" y="8205724"/>
              <a:ext cx="3248025" cy="1096010"/>
            </a:xfrm>
            <a:custGeom>
              <a:avLst/>
              <a:gdLst/>
              <a:ahLst/>
              <a:cxnLst/>
              <a:rect l="l" t="t" r="r" b="b"/>
              <a:pathLst>
                <a:path w="3248025" h="1096009">
                  <a:moveTo>
                    <a:pt x="0" y="182625"/>
                  </a:moveTo>
                  <a:lnTo>
                    <a:pt x="6515" y="134084"/>
                  </a:lnTo>
                  <a:lnTo>
                    <a:pt x="24906" y="90461"/>
                  </a:lnTo>
                  <a:lnTo>
                    <a:pt x="53435" y="53498"/>
                  </a:lnTo>
                  <a:lnTo>
                    <a:pt x="90367" y="24939"/>
                  </a:lnTo>
                  <a:lnTo>
                    <a:pt x="133967" y="6525"/>
                  </a:lnTo>
                  <a:lnTo>
                    <a:pt x="182499" y="0"/>
                  </a:lnTo>
                  <a:lnTo>
                    <a:pt x="3065399" y="0"/>
                  </a:lnTo>
                  <a:lnTo>
                    <a:pt x="3113940" y="6525"/>
                  </a:lnTo>
                  <a:lnTo>
                    <a:pt x="3157563" y="24939"/>
                  </a:lnTo>
                  <a:lnTo>
                    <a:pt x="3194526" y="53498"/>
                  </a:lnTo>
                  <a:lnTo>
                    <a:pt x="3223085" y="90461"/>
                  </a:lnTo>
                  <a:lnTo>
                    <a:pt x="3241499" y="134084"/>
                  </a:lnTo>
                  <a:lnTo>
                    <a:pt x="3248025" y="182625"/>
                  </a:lnTo>
                  <a:lnTo>
                    <a:pt x="3248025" y="912876"/>
                  </a:lnTo>
                  <a:lnTo>
                    <a:pt x="3241499" y="961407"/>
                  </a:lnTo>
                  <a:lnTo>
                    <a:pt x="3223085" y="1005018"/>
                  </a:lnTo>
                  <a:lnTo>
                    <a:pt x="3194526" y="1041966"/>
                  </a:lnTo>
                  <a:lnTo>
                    <a:pt x="3157563" y="1070513"/>
                  </a:lnTo>
                  <a:lnTo>
                    <a:pt x="3113940" y="1088917"/>
                  </a:lnTo>
                  <a:lnTo>
                    <a:pt x="3065399" y="1095438"/>
                  </a:lnTo>
                  <a:lnTo>
                    <a:pt x="182499" y="1095438"/>
                  </a:lnTo>
                  <a:lnTo>
                    <a:pt x="133967" y="1088917"/>
                  </a:lnTo>
                  <a:lnTo>
                    <a:pt x="90367" y="1070513"/>
                  </a:lnTo>
                  <a:lnTo>
                    <a:pt x="53435" y="1041966"/>
                  </a:lnTo>
                  <a:lnTo>
                    <a:pt x="24906" y="1005018"/>
                  </a:lnTo>
                  <a:lnTo>
                    <a:pt x="6515" y="961407"/>
                  </a:lnTo>
                  <a:lnTo>
                    <a:pt x="0" y="912876"/>
                  </a:lnTo>
                  <a:lnTo>
                    <a:pt x="0" y="182625"/>
                  </a:lnTo>
                  <a:close/>
                </a:path>
              </a:pathLst>
            </a:custGeom>
            <a:ln w="9525">
              <a:solidFill>
                <a:srgbClr val="00AFEF"/>
              </a:solidFill>
            </a:ln>
          </p:spPr>
          <p:txBody>
            <a:bodyPr wrap="square" lIns="0" tIns="0" rIns="0" bIns="0" rtlCol="0"/>
            <a:lstStyle/>
            <a:p>
              <a:endParaRPr/>
            </a:p>
          </p:txBody>
        </p:sp>
      </p:grpSp>
      <p:sp>
        <p:nvSpPr>
          <p:cNvPr id="22" name="object 22"/>
          <p:cNvSpPr txBox="1"/>
          <p:nvPr/>
        </p:nvSpPr>
        <p:spPr>
          <a:xfrm>
            <a:off x="11355069" y="8368982"/>
            <a:ext cx="2686050" cy="763905"/>
          </a:xfrm>
          <a:prstGeom prst="rect">
            <a:avLst/>
          </a:prstGeom>
        </p:spPr>
        <p:txBody>
          <a:bodyPr vert="horz" wrap="square" lIns="0" tIns="6985" rIns="0" bIns="0" rtlCol="0">
            <a:spAutoFit/>
          </a:bodyPr>
          <a:lstStyle/>
          <a:p>
            <a:pPr marL="944880" marR="5080" indent="-932815">
              <a:lnSpc>
                <a:spcPct val="101600"/>
              </a:lnSpc>
              <a:spcBef>
                <a:spcPts val="55"/>
              </a:spcBef>
            </a:pPr>
            <a:r>
              <a:rPr sz="2400" dirty="0">
                <a:solidFill>
                  <a:srgbClr val="FFFFFF"/>
                </a:solidFill>
                <a:latin typeface="Arial"/>
                <a:cs typeface="Arial"/>
              </a:rPr>
              <a:t>Performance</a:t>
            </a:r>
            <a:r>
              <a:rPr sz="2400" spc="-135" dirty="0">
                <a:solidFill>
                  <a:srgbClr val="FFFFFF"/>
                </a:solidFill>
                <a:latin typeface="Arial"/>
                <a:cs typeface="Arial"/>
              </a:rPr>
              <a:t> </a:t>
            </a:r>
            <a:r>
              <a:rPr sz="2400" spc="-10" dirty="0">
                <a:solidFill>
                  <a:srgbClr val="FFFFFF"/>
                </a:solidFill>
                <a:latin typeface="Arial"/>
                <a:cs typeface="Arial"/>
              </a:rPr>
              <a:t>Metric </a:t>
            </a:r>
            <a:r>
              <a:rPr sz="2400" spc="-20" dirty="0">
                <a:solidFill>
                  <a:srgbClr val="FFFFFF"/>
                </a:solidFill>
                <a:latin typeface="Arial"/>
                <a:cs typeface="Arial"/>
              </a:rPr>
              <a:t>Goals</a:t>
            </a:r>
            <a:endParaRPr sz="2400">
              <a:latin typeface="Arial"/>
              <a:cs typeface="Arial"/>
            </a:endParaRPr>
          </a:p>
        </p:txBody>
      </p:sp>
      <p:grpSp>
        <p:nvGrpSpPr>
          <p:cNvPr id="23" name="object 23"/>
          <p:cNvGrpSpPr/>
          <p:nvPr/>
        </p:nvGrpSpPr>
        <p:grpSpPr>
          <a:xfrm>
            <a:off x="1657331" y="2228693"/>
            <a:ext cx="7015480" cy="4548505"/>
            <a:chOff x="1657331" y="2228693"/>
            <a:chExt cx="7015480" cy="4548505"/>
          </a:xfrm>
        </p:grpSpPr>
        <p:pic>
          <p:nvPicPr>
            <p:cNvPr id="24" name="object 24"/>
            <p:cNvPicPr/>
            <p:nvPr/>
          </p:nvPicPr>
          <p:blipFill>
            <a:blip r:embed="rId9" cstate="print"/>
            <a:stretch>
              <a:fillRect/>
            </a:stretch>
          </p:blipFill>
          <p:spPr>
            <a:xfrm>
              <a:off x="1657331" y="2228693"/>
              <a:ext cx="7015263" cy="4548299"/>
            </a:xfrm>
            <a:prstGeom prst="rect">
              <a:avLst/>
            </a:prstGeom>
          </p:spPr>
        </p:pic>
        <p:pic>
          <p:nvPicPr>
            <p:cNvPr id="25" name="object 25"/>
            <p:cNvPicPr/>
            <p:nvPr/>
          </p:nvPicPr>
          <p:blipFill>
            <a:blip r:embed="rId10" cstate="print"/>
            <a:stretch>
              <a:fillRect/>
            </a:stretch>
          </p:blipFill>
          <p:spPr>
            <a:xfrm>
              <a:off x="3981450" y="2352611"/>
              <a:ext cx="2357501" cy="957262"/>
            </a:xfrm>
            <a:prstGeom prst="rect">
              <a:avLst/>
            </a:prstGeom>
          </p:spPr>
        </p:pic>
        <p:sp>
          <p:nvSpPr>
            <p:cNvPr id="26" name="object 26"/>
            <p:cNvSpPr/>
            <p:nvPr/>
          </p:nvSpPr>
          <p:spPr>
            <a:xfrm>
              <a:off x="1690750" y="2243073"/>
              <a:ext cx="6953250" cy="4476750"/>
            </a:xfrm>
            <a:custGeom>
              <a:avLst/>
              <a:gdLst/>
              <a:ahLst/>
              <a:cxnLst/>
              <a:rect l="l" t="t" r="r" b="b"/>
              <a:pathLst>
                <a:path w="6953250" h="4476750">
                  <a:moveTo>
                    <a:pt x="0" y="746251"/>
                  </a:moveTo>
                  <a:lnTo>
                    <a:pt x="1467" y="699060"/>
                  </a:lnTo>
                  <a:lnTo>
                    <a:pt x="5812" y="652649"/>
                  </a:lnTo>
                  <a:lnTo>
                    <a:pt x="12947" y="607104"/>
                  </a:lnTo>
                  <a:lnTo>
                    <a:pt x="22784" y="562514"/>
                  </a:lnTo>
                  <a:lnTo>
                    <a:pt x="35237" y="518966"/>
                  </a:lnTo>
                  <a:lnTo>
                    <a:pt x="50217" y="476547"/>
                  </a:lnTo>
                  <a:lnTo>
                    <a:pt x="67638" y="435345"/>
                  </a:lnTo>
                  <a:lnTo>
                    <a:pt x="87412" y="395447"/>
                  </a:lnTo>
                  <a:lnTo>
                    <a:pt x="109451" y="356941"/>
                  </a:lnTo>
                  <a:lnTo>
                    <a:pt x="133669" y="319914"/>
                  </a:lnTo>
                  <a:lnTo>
                    <a:pt x="159978" y="284454"/>
                  </a:lnTo>
                  <a:lnTo>
                    <a:pt x="188290" y="250647"/>
                  </a:lnTo>
                  <a:lnTo>
                    <a:pt x="218519" y="218582"/>
                  </a:lnTo>
                  <a:lnTo>
                    <a:pt x="250577" y="188346"/>
                  </a:lnTo>
                  <a:lnTo>
                    <a:pt x="284376" y="160027"/>
                  </a:lnTo>
                  <a:lnTo>
                    <a:pt x="319829" y="133711"/>
                  </a:lnTo>
                  <a:lnTo>
                    <a:pt x="356849" y="109486"/>
                  </a:lnTo>
                  <a:lnTo>
                    <a:pt x="395349" y="87440"/>
                  </a:lnTo>
                  <a:lnTo>
                    <a:pt x="435241" y="67660"/>
                  </a:lnTo>
                  <a:lnTo>
                    <a:pt x="476437" y="50234"/>
                  </a:lnTo>
                  <a:lnTo>
                    <a:pt x="518851" y="35249"/>
                  </a:lnTo>
                  <a:lnTo>
                    <a:pt x="562395" y="22792"/>
                  </a:lnTo>
                  <a:lnTo>
                    <a:pt x="606982" y="12952"/>
                  </a:lnTo>
                  <a:lnTo>
                    <a:pt x="652524" y="5814"/>
                  </a:lnTo>
                  <a:lnTo>
                    <a:pt x="698934" y="1468"/>
                  </a:lnTo>
                  <a:lnTo>
                    <a:pt x="746125" y="0"/>
                  </a:lnTo>
                  <a:lnTo>
                    <a:pt x="6206998" y="0"/>
                  </a:lnTo>
                  <a:lnTo>
                    <a:pt x="6254189" y="1468"/>
                  </a:lnTo>
                  <a:lnTo>
                    <a:pt x="6300600" y="5814"/>
                  </a:lnTo>
                  <a:lnTo>
                    <a:pt x="6346145" y="12952"/>
                  </a:lnTo>
                  <a:lnTo>
                    <a:pt x="6390735" y="22792"/>
                  </a:lnTo>
                  <a:lnTo>
                    <a:pt x="6434283" y="35249"/>
                  </a:lnTo>
                  <a:lnTo>
                    <a:pt x="6476702" y="50234"/>
                  </a:lnTo>
                  <a:lnTo>
                    <a:pt x="6517904" y="67660"/>
                  </a:lnTo>
                  <a:lnTo>
                    <a:pt x="6557802" y="87440"/>
                  </a:lnTo>
                  <a:lnTo>
                    <a:pt x="6596308" y="109486"/>
                  </a:lnTo>
                  <a:lnTo>
                    <a:pt x="6633335" y="133711"/>
                  </a:lnTo>
                  <a:lnTo>
                    <a:pt x="6668795" y="160027"/>
                  </a:lnTo>
                  <a:lnTo>
                    <a:pt x="6702602" y="188346"/>
                  </a:lnTo>
                  <a:lnTo>
                    <a:pt x="6734667" y="218582"/>
                  </a:lnTo>
                  <a:lnTo>
                    <a:pt x="6764903" y="250647"/>
                  </a:lnTo>
                  <a:lnTo>
                    <a:pt x="6793222" y="284454"/>
                  </a:lnTo>
                  <a:lnTo>
                    <a:pt x="6819538" y="319914"/>
                  </a:lnTo>
                  <a:lnTo>
                    <a:pt x="6843763" y="356941"/>
                  </a:lnTo>
                  <a:lnTo>
                    <a:pt x="6865809" y="395447"/>
                  </a:lnTo>
                  <a:lnTo>
                    <a:pt x="6885589" y="435345"/>
                  </a:lnTo>
                  <a:lnTo>
                    <a:pt x="6903015" y="476547"/>
                  </a:lnTo>
                  <a:lnTo>
                    <a:pt x="6918000" y="518966"/>
                  </a:lnTo>
                  <a:lnTo>
                    <a:pt x="6930457" y="562514"/>
                  </a:lnTo>
                  <a:lnTo>
                    <a:pt x="6940297" y="607104"/>
                  </a:lnTo>
                  <a:lnTo>
                    <a:pt x="6947435" y="652649"/>
                  </a:lnTo>
                  <a:lnTo>
                    <a:pt x="6951781" y="699060"/>
                  </a:lnTo>
                  <a:lnTo>
                    <a:pt x="6953250" y="746251"/>
                  </a:lnTo>
                  <a:lnTo>
                    <a:pt x="6953250" y="3730625"/>
                  </a:lnTo>
                  <a:lnTo>
                    <a:pt x="6951781" y="3777815"/>
                  </a:lnTo>
                  <a:lnTo>
                    <a:pt x="6947435" y="3824225"/>
                  </a:lnTo>
                  <a:lnTo>
                    <a:pt x="6940297" y="3869767"/>
                  </a:lnTo>
                  <a:lnTo>
                    <a:pt x="6930457" y="3914354"/>
                  </a:lnTo>
                  <a:lnTo>
                    <a:pt x="6918000" y="3957898"/>
                  </a:lnTo>
                  <a:lnTo>
                    <a:pt x="6903015" y="4000312"/>
                  </a:lnTo>
                  <a:lnTo>
                    <a:pt x="6885589" y="4041508"/>
                  </a:lnTo>
                  <a:lnTo>
                    <a:pt x="6865809" y="4081400"/>
                  </a:lnTo>
                  <a:lnTo>
                    <a:pt x="6843763" y="4119900"/>
                  </a:lnTo>
                  <a:lnTo>
                    <a:pt x="6819538" y="4156920"/>
                  </a:lnTo>
                  <a:lnTo>
                    <a:pt x="6793222" y="4192373"/>
                  </a:lnTo>
                  <a:lnTo>
                    <a:pt x="6764903" y="4226172"/>
                  </a:lnTo>
                  <a:lnTo>
                    <a:pt x="6734667" y="4258230"/>
                  </a:lnTo>
                  <a:lnTo>
                    <a:pt x="6702602" y="4288459"/>
                  </a:lnTo>
                  <a:lnTo>
                    <a:pt x="6668795" y="4316771"/>
                  </a:lnTo>
                  <a:lnTo>
                    <a:pt x="6633335" y="4343080"/>
                  </a:lnTo>
                  <a:lnTo>
                    <a:pt x="6596308" y="4367298"/>
                  </a:lnTo>
                  <a:lnTo>
                    <a:pt x="6557802" y="4389337"/>
                  </a:lnTo>
                  <a:lnTo>
                    <a:pt x="6517904" y="4409111"/>
                  </a:lnTo>
                  <a:lnTo>
                    <a:pt x="6476702" y="4426532"/>
                  </a:lnTo>
                  <a:lnTo>
                    <a:pt x="6434283" y="4441512"/>
                  </a:lnTo>
                  <a:lnTo>
                    <a:pt x="6390735" y="4453965"/>
                  </a:lnTo>
                  <a:lnTo>
                    <a:pt x="6346145" y="4463802"/>
                  </a:lnTo>
                  <a:lnTo>
                    <a:pt x="6300600" y="4470937"/>
                  </a:lnTo>
                  <a:lnTo>
                    <a:pt x="6254189" y="4475282"/>
                  </a:lnTo>
                  <a:lnTo>
                    <a:pt x="6206998" y="4476750"/>
                  </a:lnTo>
                  <a:lnTo>
                    <a:pt x="746125" y="4476750"/>
                  </a:lnTo>
                  <a:lnTo>
                    <a:pt x="698934" y="4475282"/>
                  </a:lnTo>
                  <a:lnTo>
                    <a:pt x="652524" y="4470937"/>
                  </a:lnTo>
                  <a:lnTo>
                    <a:pt x="606982" y="4463802"/>
                  </a:lnTo>
                  <a:lnTo>
                    <a:pt x="562395" y="4453965"/>
                  </a:lnTo>
                  <a:lnTo>
                    <a:pt x="518851" y="4441512"/>
                  </a:lnTo>
                  <a:lnTo>
                    <a:pt x="476437" y="4426532"/>
                  </a:lnTo>
                  <a:lnTo>
                    <a:pt x="435241" y="4409111"/>
                  </a:lnTo>
                  <a:lnTo>
                    <a:pt x="395349" y="4389337"/>
                  </a:lnTo>
                  <a:lnTo>
                    <a:pt x="356849" y="4367298"/>
                  </a:lnTo>
                  <a:lnTo>
                    <a:pt x="319829" y="4343080"/>
                  </a:lnTo>
                  <a:lnTo>
                    <a:pt x="284376" y="4316771"/>
                  </a:lnTo>
                  <a:lnTo>
                    <a:pt x="250577" y="4288459"/>
                  </a:lnTo>
                  <a:lnTo>
                    <a:pt x="218519" y="4258230"/>
                  </a:lnTo>
                  <a:lnTo>
                    <a:pt x="188290" y="4226172"/>
                  </a:lnTo>
                  <a:lnTo>
                    <a:pt x="159978" y="4192373"/>
                  </a:lnTo>
                  <a:lnTo>
                    <a:pt x="133669" y="4156920"/>
                  </a:lnTo>
                  <a:lnTo>
                    <a:pt x="109451" y="4119900"/>
                  </a:lnTo>
                  <a:lnTo>
                    <a:pt x="87412" y="4081400"/>
                  </a:lnTo>
                  <a:lnTo>
                    <a:pt x="67638" y="4041508"/>
                  </a:lnTo>
                  <a:lnTo>
                    <a:pt x="50217" y="4000312"/>
                  </a:lnTo>
                  <a:lnTo>
                    <a:pt x="35237" y="3957898"/>
                  </a:lnTo>
                  <a:lnTo>
                    <a:pt x="22784" y="3914354"/>
                  </a:lnTo>
                  <a:lnTo>
                    <a:pt x="12947" y="3869767"/>
                  </a:lnTo>
                  <a:lnTo>
                    <a:pt x="5812" y="3824225"/>
                  </a:lnTo>
                  <a:lnTo>
                    <a:pt x="1467" y="3777815"/>
                  </a:lnTo>
                  <a:lnTo>
                    <a:pt x="0" y="3730625"/>
                  </a:lnTo>
                  <a:lnTo>
                    <a:pt x="0" y="746251"/>
                  </a:lnTo>
                  <a:close/>
                </a:path>
              </a:pathLst>
            </a:custGeom>
            <a:ln w="9525">
              <a:solidFill>
                <a:srgbClr val="4AACC5"/>
              </a:solidFill>
            </a:ln>
          </p:spPr>
          <p:txBody>
            <a:bodyPr wrap="square" lIns="0" tIns="0" rIns="0" bIns="0" rtlCol="0"/>
            <a:lstStyle/>
            <a:p>
              <a:endParaRPr/>
            </a:p>
          </p:txBody>
        </p:sp>
      </p:grpSp>
      <p:sp>
        <p:nvSpPr>
          <p:cNvPr id="27" name="object 27"/>
          <p:cNvSpPr txBox="1"/>
          <p:nvPr/>
        </p:nvSpPr>
        <p:spPr>
          <a:xfrm>
            <a:off x="4274184" y="2477198"/>
            <a:ext cx="1785620" cy="517525"/>
          </a:xfrm>
          <a:prstGeom prst="rect">
            <a:avLst/>
          </a:prstGeom>
          <a:ln>
            <a:noFill/>
          </a:ln>
        </p:spPr>
        <p:txBody>
          <a:bodyPr vert="horz" wrap="square" lIns="0" tIns="15875" rIns="0" bIns="0" rtlCol="0">
            <a:spAutoFit/>
          </a:bodyPr>
          <a:lstStyle/>
          <a:p>
            <a:pPr marL="12700">
              <a:lnSpc>
                <a:spcPct val="100000"/>
              </a:lnSpc>
              <a:spcBef>
                <a:spcPts val="125"/>
              </a:spcBef>
            </a:pPr>
            <a:r>
              <a:rPr sz="3200" spc="-10" dirty="0">
                <a:latin typeface="Arial"/>
                <a:cs typeface="Arial"/>
              </a:rPr>
              <a:t>Programs</a:t>
            </a:r>
            <a:endParaRPr sz="3200">
              <a:latin typeface="Arial"/>
              <a:cs typeface="Arial"/>
            </a:endParaRPr>
          </a:p>
        </p:txBody>
      </p:sp>
      <p:grpSp>
        <p:nvGrpSpPr>
          <p:cNvPr id="28" name="object 28"/>
          <p:cNvGrpSpPr/>
          <p:nvPr/>
        </p:nvGrpSpPr>
        <p:grpSpPr>
          <a:xfrm>
            <a:off x="9020155" y="2304893"/>
            <a:ext cx="7005955" cy="4462780"/>
            <a:chOff x="9020155" y="2304893"/>
            <a:chExt cx="7005955" cy="4462780"/>
          </a:xfrm>
        </p:grpSpPr>
        <p:pic>
          <p:nvPicPr>
            <p:cNvPr id="29" name="object 29"/>
            <p:cNvPicPr/>
            <p:nvPr/>
          </p:nvPicPr>
          <p:blipFill>
            <a:blip r:embed="rId11" cstate="print"/>
            <a:stretch>
              <a:fillRect/>
            </a:stretch>
          </p:blipFill>
          <p:spPr>
            <a:xfrm>
              <a:off x="9020155" y="2304893"/>
              <a:ext cx="7005738" cy="4462575"/>
            </a:xfrm>
            <a:prstGeom prst="rect">
              <a:avLst/>
            </a:prstGeom>
          </p:spPr>
        </p:pic>
        <p:pic>
          <p:nvPicPr>
            <p:cNvPr id="30" name="object 30"/>
            <p:cNvPicPr/>
            <p:nvPr/>
          </p:nvPicPr>
          <p:blipFill>
            <a:blip r:embed="rId12" cstate="print"/>
            <a:stretch>
              <a:fillRect/>
            </a:stretch>
          </p:blipFill>
          <p:spPr>
            <a:xfrm>
              <a:off x="10334624" y="2419286"/>
              <a:ext cx="4367276" cy="966787"/>
            </a:xfrm>
            <a:prstGeom prst="rect">
              <a:avLst/>
            </a:prstGeom>
          </p:spPr>
        </p:pic>
        <p:sp>
          <p:nvSpPr>
            <p:cNvPr id="31" name="object 31"/>
            <p:cNvSpPr/>
            <p:nvPr/>
          </p:nvSpPr>
          <p:spPr>
            <a:xfrm>
              <a:off x="9053575" y="2319273"/>
              <a:ext cx="6943725" cy="4391025"/>
            </a:xfrm>
            <a:custGeom>
              <a:avLst/>
              <a:gdLst/>
              <a:ahLst/>
              <a:cxnLst/>
              <a:rect l="l" t="t" r="r" b="b"/>
              <a:pathLst>
                <a:path w="6943725" h="4391025">
                  <a:moveTo>
                    <a:pt x="0" y="731901"/>
                  </a:moveTo>
                  <a:lnTo>
                    <a:pt x="1556" y="683789"/>
                  </a:lnTo>
                  <a:lnTo>
                    <a:pt x="6162" y="636507"/>
                  </a:lnTo>
                  <a:lnTo>
                    <a:pt x="13720" y="590151"/>
                  </a:lnTo>
                  <a:lnTo>
                    <a:pt x="24135" y="544818"/>
                  </a:lnTo>
                  <a:lnTo>
                    <a:pt x="37309" y="500603"/>
                  </a:lnTo>
                  <a:lnTo>
                    <a:pt x="53146" y="457604"/>
                  </a:lnTo>
                  <a:lnTo>
                    <a:pt x="71551" y="415917"/>
                  </a:lnTo>
                  <a:lnTo>
                    <a:pt x="92425" y="375639"/>
                  </a:lnTo>
                  <a:lnTo>
                    <a:pt x="115673" y="336865"/>
                  </a:lnTo>
                  <a:lnTo>
                    <a:pt x="141199" y="299694"/>
                  </a:lnTo>
                  <a:lnTo>
                    <a:pt x="168906" y="264221"/>
                  </a:lnTo>
                  <a:lnTo>
                    <a:pt x="198697" y="230543"/>
                  </a:lnTo>
                  <a:lnTo>
                    <a:pt x="230476" y="198756"/>
                  </a:lnTo>
                  <a:lnTo>
                    <a:pt x="264146" y="168958"/>
                  </a:lnTo>
                  <a:lnTo>
                    <a:pt x="299612" y="141244"/>
                  </a:lnTo>
                  <a:lnTo>
                    <a:pt x="336776" y="115711"/>
                  </a:lnTo>
                  <a:lnTo>
                    <a:pt x="375542" y="92456"/>
                  </a:lnTo>
                  <a:lnTo>
                    <a:pt x="415814" y="71575"/>
                  </a:lnTo>
                  <a:lnTo>
                    <a:pt x="457495" y="53165"/>
                  </a:lnTo>
                  <a:lnTo>
                    <a:pt x="500489" y="37322"/>
                  </a:lnTo>
                  <a:lnTo>
                    <a:pt x="544699" y="24144"/>
                  </a:lnTo>
                  <a:lnTo>
                    <a:pt x="590029" y="13725"/>
                  </a:lnTo>
                  <a:lnTo>
                    <a:pt x="636383" y="6164"/>
                  </a:lnTo>
                  <a:lnTo>
                    <a:pt x="683663" y="1557"/>
                  </a:lnTo>
                  <a:lnTo>
                    <a:pt x="731774" y="0"/>
                  </a:lnTo>
                  <a:lnTo>
                    <a:pt x="6211824" y="0"/>
                  </a:lnTo>
                  <a:lnTo>
                    <a:pt x="6259935" y="1557"/>
                  </a:lnTo>
                  <a:lnTo>
                    <a:pt x="6307217" y="6164"/>
                  </a:lnTo>
                  <a:lnTo>
                    <a:pt x="6353573" y="13725"/>
                  </a:lnTo>
                  <a:lnTo>
                    <a:pt x="6398906" y="24144"/>
                  </a:lnTo>
                  <a:lnTo>
                    <a:pt x="6443121" y="37322"/>
                  </a:lnTo>
                  <a:lnTo>
                    <a:pt x="6486120" y="53165"/>
                  </a:lnTo>
                  <a:lnTo>
                    <a:pt x="6527807" y="71575"/>
                  </a:lnTo>
                  <a:lnTo>
                    <a:pt x="6568085" y="92456"/>
                  </a:lnTo>
                  <a:lnTo>
                    <a:pt x="6606859" y="115711"/>
                  </a:lnTo>
                  <a:lnTo>
                    <a:pt x="6644030" y="141244"/>
                  </a:lnTo>
                  <a:lnTo>
                    <a:pt x="6679503" y="168958"/>
                  </a:lnTo>
                  <a:lnTo>
                    <a:pt x="6713181" y="198756"/>
                  </a:lnTo>
                  <a:lnTo>
                    <a:pt x="6744968" y="230543"/>
                  </a:lnTo>
                  <a:lnTo>
                    <a:pt x="6774766" y="264221"/>
                  </a:lnTo>
                  <a:lnTo>
                    <a:pt x="6802480" y="299694"/>
                  </a:lnTo>
                  <a:lnTo>
                    <a:pt x="6828013" y="336865"/>
                  </a:lnTo>
                  <a:lnTo>
                    <a:pt x="6851268" y="375639"/>
                  </a:lnTo>
                  <a:lnTo>
                    <a:pt x="6872149" y="415917"/>
                  </a:lnTo>
                  <a:lnTo>
                    <a:pt x="6890559" y="457604"/>
                  </a:lnTo>
                  <a:lnTo>
                    <a:pt x="6906402" y="500603"/>
                  </a:lnTo>
                  <a:lnTo>
                    <a:pt x="6919580" y="544818"/>
                  </a:lnTo>
                  <a:lnTo>
                    <a:pt x="6929999" y="590151"/>
                  </a:lnTo>
                  <a:lnTo>
                    <a:pt x="6937560" y="636507"/>
                  </a:lnTo>
                  <a:lnTo>
                    <a:pt x="6942167" y="683789"/>
                  </a:lnTo>
                  <a:lnTo>
                    <a:pt x="6943725" y="731901"/>
                  </a:lnTo>
                  <a:lnTo>
                    <a:pt x="6943725" y="3659251"/>
                  </a:lnTo>
                  <a:lnTo>
                    <a:pt x="6942167" y="3707361"/>
                  </a:lnTo>
                  <a:lnTo>
                    <a:pt x="6937560" y="3754641"/>
                  </a:lnTo>
                  <a:lnTo>
                    <a:pt x="6929999" y="3800995"/>
                  </a:lnTo>
                  <a:lnTo>
                    <a:pt x="6919580" y="3846325"/>
                  </a:lnTo>
                  <a:lnTo>
                    <a:pt x="6906402" y="3890535"/>
                  </a:lnTo>
                  <a:lnTo>
                    <a:pt x="6890559" y="3933529"/>
                  </a:lnTo>
                  <a:lnTo>
                    <a:pt x="6872149" y="3975210"/>
                  </a:lnTo>
                  <a:lnTo>
                    <a:pt x="6851268" y="4015482"/>
                  </a:lnTo>
                  <a:lnTo>
                    <a:pt x="6828013" y="4054248"/>
                  </a:lnTo>
                  <a:lnTo>
                    <a:pt x="6802480" y="4091412"/>
                  </a:lnTo>
                  <a:lnTo>
                    <a:pt x="6774766" y="4126878"/>
                  </a:lnTo>
                  <a:lnTo>
                    <a:pt x="6744968" y="4160548"/>
                  </a:lnTo>
                  <a:lnTo>
                    <a:pt x="6713181" y="4192327"/>
                  </a:lnTo>
                  <a:lnTo>
                    <a:pt x="6679503" y="4222118"/>
                  </a:lnTo>
                  <a:lnTo>
                    <a:pt x="6644030" y="4249825"/>
                  </a:lnTo>
                  <a:lnTo>
                    <a:pt x="6606859" y="4275351"/>
                  </a:lnTo>
                  <a:lnTo>
                    <a:pt x="6568085" y="4298599"/>
                  </a:lnTo>
                  <a:lnTo>
                    <a:pt x="6527807" y="4319473"/>
                  </a:lnTo>
                  <a:lnTo>
                    <a:pt x="6486120" y="4337878"/>
                  </a:lnTo>
                  <a:lnTo>
                    <a:pt x="6443121" y="4353715"/>
                  </a:lnTo>
                  <a:lnTo>
                    <a:pt x="6398906" y="4366889"/>
                  </a:lnTo>
                  <a:lnTo>
                    <a:pt x="6353573" y="4377304"/>
                  </a:lnTo>
                  <a:lnTo>
                    <a:pt x="6307217" y="4384862"/>
                  </a:lnTo>
                  <a:lnTo>
                    <a:pt x="6259935" y="4389468"/>
                  </a:lnTo>
                  <a:lnTo>
                    <a:pt x="6211824" y="4391025"/>
                  </a:lnTo>
                  <a:lnTo>
                    <a:pt x="731774" y="4391025"/>
                  </a:lnTo>
                  <a:lnTo>
                    <a:pt x="683663" y="4389468"/>
                  </a:lnTo>
                  <a:lnTo>
                    <a:pt x="636383" y="4384862"/>
                  </a:lnTo>
                  <a:lnTo>
                    <a:pt x="590029" y="4377304"/>
                  </a:lnTo>
                  <a:lnTo>
                    <a:pt x="544699" y="4366889"/>
                  </a:lnTo>
                  <a:lnTo>
                    <a:pt x="500489" y="4353715"/>
                  </a:lnTo>
                  <a:lnTo>
                    <a:pt x="457495" y="4337878"/>
                  </a:lnTo>
                  <a:lnTo>
                    <a:pt x="415814" y="4319473"/>
                  </a:lnTo>
                  <a:lnTo>
                    <a:pt x="375542" y="4298599"/>
                  </a:lnTo>
                  <a:lnTo>
                    <a:pt x="336776" y="4275351"/>
                  </a:lnTo>
                  <a:lnTo>
                    <a:pt x="299612" y="4249825"/>
                  </a:lnTo>
                  <a:lnTo>
                    <a:pt x="264146" y="4222118"/>
                  </a:lnTo>
                  <a:lnTo>
                    <a:pt x="230476" y="4192327"/>
                  </a:lnTo>
                  <a:lnTo>
                    <a:pt x="198697" y="4160548"/>
                  </a:lnTo>
                  <a:lnTo>
                    <a:pt x="168906" y="4126878"/>
                  </a:lnTo>
                  <a:lnTo>
                    <a:pt x="141199" y="4091412"/>
                  </a:lnTo>
                  <a:lnTo>
                    <a:pt x="115673" y="4054248"/>
                  </a:lnTo>
                  <a:lnTo>
                    <a:pt x="92425" y="4015482"/>
                  </a:lnTo>
                  <a:lnTo>
                    <a:pt x="71551" y="3975210"/>
                  </a:lnTo>
                  <a:lnTo>
                    <a:pt x="53146" y="3933529"/>
                  </a:lnTo>
                  <a:lnTo>
                    <a:pt x="37309" y="3890535"/>
                  </a:lnTo>
                  <a:lnTo>
                    <a:pt x="24135" y="3846325"/>
                  </a:lnTo>
                  <a:lnTo>
                    <a:pt x="13720" y="3800995"/>
                  </a:lnTo>
                  <a:lnTo>
                    <a:pt x="6162" y="3754641"/>
                  </a:lnTo>
                  <a:lnTo>
                    <a:pt x="1556" y="3707361"/>
                  </a:lnTo>
                  <a:lnTo>
                    <a:pt x="0" y="3659251"/>
                  </a:lnTo>
                  <a:lnTo>
                    <a:pt x="0" y="731901"/>
                  </a:lnTo>
                  <a:close/>
                </a:path>
              </a:pathLst>
            </a:custGeom>
            <a:ln w="9525">
              <a:solidFill>
                <a:srgbClr val="4AACC5"/>
              </a:solidFill>
            </a:ln>
          </p:spPr>
          <p:txBody>
            <a:bodyPr wrap="square" lIns="0" tIns="0" rIns="0" bIns="0" rtlCol="0"/>
            <a:lstStyle/>
            <a:p>
              <a:endParaRPr/>
            </a:p>
          </p:txBody>
        </p:sp>
      </p:grpSp>
      <p:sp>
        <p:nvSpPr>
          <p:cNvPr id="32" name="object 32"/>
          <p:cNvSpPr txBox="1"/>
          <p:nvPr/>
        </p:nvSpPr>
        <p:spPr>
          <a:xfrm>
            <a:off x="10627994" y="2548826"/>
            <a:ext cx="3790950" cy="517525"/>
          </a:xfrm>
          <a:prstGeom prst="rect">
            <a:avLst/>
          </a:prstGeom>
        </p:spPr>
        <p:txBody>
          <a:bodyPr vert="horz" wrap="square" lIns="0" tIns="15875" rIns="0" bIns="0" rtlCol="0">
            <a:spAutoFit/>
          </a:bodyPr>
          <a:lstStyle/>
          <a:p>
            <a:pPr marL="12700">
              <a:lnSpc>
                <a:spcPct val="100000"/>
              </a:lnSpc>
              <a:spcBef>
                <a:spcPts val="125"/>
              </a:spcBef>
            </a:pPr>
            <a:r>
              <a:rPr sz="3200" dirty="0">
                <a:latin typeface="Arial"/>
                <a:cs typeface="Arial"/>
              </a:rPr>
              <a:t>Platforms</a:t>
            </a:r>
            <a:r>
              <a:rPr sz="3200" spc="-60" dirty="0">
                <a:latin typeface="Arial"/>
                <a:cs typeface="Arial"/>
              </a:rPr>
              <a:t> </a:t>
            </a:r>
            <a:r>
              <a:rPr sz="3200" dirty="0">
                <a:latin typeface="Arial"/>
                <a:cs typeface="Arial"/>
              </a:rPr>
              <a:t>&amp;</a:t>
            </a:r>
            <a:r>
              <a:rPr sz="3200" spc="-70" dirty="0">
                <a:latin typeface="Arial"/>
                <a:cs typeface="Arial"/>
              </a:rPr>
              <a:t> </a:t>
            </a:r>
            <a:r>
              <a:rPr sz="3200" spc="-10" dirty="0">
                <a:latin typeface="Arial"/>
                <a:cs typeface="Arial"/>
              </a:rPr>
              <a:t>Services</a:t>
            </a:r>
            <a:endParaRPr sz="3200">
              <a:latin typeface="Arial"/>
              <a:cs typeface="Arial"/>
            </a:endParaRPr>
          </a:p>
        </p:txBody>
      </p:sp>
      <p:grpSp>
        <p:nvGrpSpPr>
          <p:cNvPr id="33" name="object 33"/>
          <p:cNvGrpSpPr/>
          <p:nvPr/>
        </p:nvGrpSpPr>
        <p:grpSpPr>
          <a:xfrm>
            <a:off x="1809750" y="3467100"/>
            <a:ext cx="2195830" cy="1386205"/>
            <a:chOff x="1809750" y="3467100"/>
            <a:chExt cx="2195830" cy="1386205"/>
          </a:xfrm>
        </p:grpSpPr>
        <p:pic>
          <p:nvPicPr>
            <p:cNvPr id="34" name="object 34"/>
            <p:cNvPicPr/>
            <p:nvPr/>
          </p:nvPicPr>
          <p:blipFill>
            <a:blip r:embed="rId13" cstate="print"/>
            <a:stretch>
              <a:fillRect/>
            </a:stretch>
          </p:blipFill>
          <p:spPr>
            <a:xfrm>
              <a:off x="1809750" y="3467100"/>
              <a:ext cx="2157476" cy="1309624"/>
            </a:xfrm>
            <a:prstGeom prst="rect">
              <a:avLst/>
            </a:prstGeom>
          </p:spPr>
        </p:pic>
        <p:pic>
          <p:nvPicPr>
            <p:cNvPr id="35" name="object 35"/>
            <p:cNvPicPr/>
            <p:nvPr/>
          </p:nvPicPr>
          <p:blipFill>
            <a:blip r:embed="rId14" cstate="print"/>
            <a:stretch>
              <a:fillRect/>
            </a:stretch>
          </p:blipFill>
          <p:spPr>
            <a:xfrm>
              <a:off x="1838325" y="3486150"/>
              <a:ext cx="2167001" cy="1366774"/>
            </a:xfrm>
            <a:prstGeom prst="rect">
              <a:avLst/>
            </a:prstGeom>
          </p:spPr>
        </p:pic>
        <p:sp>
          <p:nvSpPr>
            <p:cNvPr id="36" name="object 36"/>
            <p:cNvSpPr/>
            <p:nvPr/>
          </p:nvSpPr>
          <p:spPr>
            <a:xfrm>
              <a:off x="1871726" y="3509898"/>
              <a:ext cx="2038350" cy="1191260"/>
            </a:xfrm>
            <a:custGeom>
              <a:avLst/>
              <a:gdLst/>
              <a:ahLst/>
              <a:cxnLst/>
              <a:rect l="l" t="t" r="r" b="b"/>
              <a:pathLst>
                <a:path w="2038350" h="1191260">
                  <a:moveTo>
                    <a:pt x="1839849" y="0"/>
                  </a:moveTo>
                  <a:lnTo>
                    <a:pt x="198374" y="0"/>
                  </a:lnTo>
                  <a:lnTo>
                    <a:pt x="152875" y="5244"/>
                  </a:lnTo>
                  <a:lnTo>
                    <a:pt x="111115" y="20180"/>
                  </a:lnTo>
                  <a:lnTo>
                    <a:pt x="74283" y="43617"/>
                  </a:lnTo>
                  <a:lnTo>
                    <a:pt x="43567" y="74360"/>
                  </a:lnTo>
                  <a:lnTo>
                    <a:pt x="20155" y="111217"/>
                  </a:lnTo>
                  <a:lnTo>
                    <a:pt x="5236" y="152995"/>
                  </a:lnTo>
                  <a:lnTo>
                    <a:pt x="0" y="198500"/>
                  </a:lnTo>
                  <a:lnTo>
                    <a:pt x="0" y="992251"/>
                  </a:lnTo>
                  <a:lnTo>
                    <a:pt x="5236" y="1037756"/>
                  </a:lnTo>
                  <a:lnTo>
                    <a:pt x="20155" y="1079534"/>
                  </a:lnTo>
                  <a:lnTo>
                    <a:pt x="43567" y="1116391"/>
                  </a:lnTo>
                  <a:lnTo>
                    <a:pt x="74283" y="1147134"/>
                  </a:lnTo>
                  <a:lnTo>
                    <a:pt x="111115" y="1170571"/>
                  </a:lnTo>
                  <a:lnTo>
                    <a:pt x="152875" y="1185507"/>
                  </a:lnTo>
                  <a:lnTo>
                    <a:pt x="198374" y="1190752"/>
                  </a:lnTo>
                  <a:lnTo>
                    <a:pt x="1839849" y="1190752"/>
                  </a:lnTo>
                  <a:lnTo>
                    <a:pt x="1885354" y="1185507"/>
                  </a:lnTo>
                  <a:lnTo>
                    <a:pt x="1927132" y="1170571"/>
                  </a:lnTo>
                  <a:lnTo>
                    <a:pt x="1963989" y="1147134"/>
                  </a:lnTo>
                  <a:lnTo>
                    <a:pt x="1994732" y="1116391"/>
                  </a:lnTo>
                  <a:lnTo>
                    <a:pt x="2018169" y="1079534"/>
                  </a:lnTo>
                  <a:lnTo>
                    <a:pt x="2033105" y="1037756"/>
                  </a:lnTo>
                  <a:lnTo>
                    <a:pt x="2038350" y="992251"/>
                  </a:lnTo>
                  <a:lnTo>
                    <a:pt x="2038350" y="198500"/>
                  </a:lnTo>
                  <a:lnTo>
                    <a:pt x="2033105" y="152995"/>
                  </a:lnTo>
                  <a:lnTo>
                    <a:pt x="2018169" y="111217"/>
                  </a:lnTo>
                  <a:lnTo>
                    <a:pt x="1994732" y="74360"/>
                  </a:lnTo>
                  <a:lnTo>
                    <a:pt x="1963989" y="43617"/>
                  </a:lnTo>
                  <a:lnTo>
                    <a:pt x="1927132" y="20180"/>
                  </a:lnTo>
                  <a:lnTo>
                    <a:pt x="1885354" y="5244"/>
                  </a:lnTo>
                  <a:lnTo>
                    <a:pt x="1839849" y="0"/>
                  </a:lnTo>
                  <a:close/>
                </a:path>
              </a:pathLst>
            </a:custGeom>
            <a:solidFill>
              <a:srgbClr val="00AFEF"/>
            </a:solidFill>
          </p:spPr>
          <p:txBody>
            <a:bodyPr wrap="square" lIns="0" tIns="0" rIns="0" bIns="0" rtlCol="0"/>
            <a:lstStyle/>
            <a:p>
              <a:endParaRPr/>
            </a:p>
          </p:txBody>
        </p:sp>
        <p:sp>
          <p:nvSpPr>
            <p:cNvPr id="37" name="object 37"/>
            <p:cNvSpPr/>
            <p:nvPr/>
          </p:nvSpPr>
          <p:spPr>
            <a:xfrm>
              <a:off x="1871726" y="3509898"/>
              <a:ext cx="2038350" cy="1191260"/>
            </a:xfrm>
            <a:custGeom>
              <a:avLst/>
              <a:gdLst/>
              <a:ahLst/>
              <a:cxnLst/>
              <a:rect l="l" t="t" r="r" b="b"/>
              <a:pathLst>
                <a:path w="2038350" h="1191260">
                  <a:moveTo>
                    <a:pt x="0" y="198500"/>
                  </a:moveTo>
                  <a:lnTo>
                    <a:pt x="5236" y="152995"/>
                  </a:lnTo>
                  <a:lnTo>
                    <a:pt x="20155" y="111217"/>
                  </a:lnTo>
                  <a:lnTo>
                    <a:pt x="43567" y="74360"/>
                  </a:lnTo>
                  <a:lnTo>
                    <a:pt x="74283" y="43617"/>
                  </a:lnTo>
                  <a:lnTo>
                    <a:pt x="111115" y="20180"/>
                  </a:lnTo>
                  <a:lnTo>
                    <a:pt x="152875" y="5244"/>
                  </a:lnTo>
                  <a:lnTo>
                    <a:pt x="198374" y="0"/>
                  </a:lnTo>
                  <a:lnTo>
                    <a:pt x="1839849" y="0"/>
                  </a:lnTo>
                  <a:lnTo>
                    <a:pt x="1885354" y="5244"/>
                  </a:lnTo>
                  <a:lnTo>
                    <a:pt x="1927132" y="20180"/>
                  </a:lnTo>
                  <a:lnTo>
                    <a:pt x="1963989" y="43617"/>
                  </a:lnTo>
                  <a:lnTo>
                    <a:pt x="1994732" y="74360"/>
                  </a:lnTo>
                  <a:lnTo>
                    <a:pt x="2018169" y="111217"/>
                  </a:lnTo>
                  <a:lnTo>
                    <a:pt x="2033105" y="152995"/>
                  </a:lnTo>
                  <a:lnTo>
                    <a:pt x="2038350" y="198500"/>
                  </a:lnTo>
                  <a:lnTo>
                    <a:pt x="2038350" y="992251"/>
                  </a:lnTo>
                  <a:lnTo>
                    <a:pt x="2033105" y="1037756"/>
                  </a:lnTo>
                  <a:lnTo>
                    <a:pt x="2018169" y="1079534"/>
                  </a:lnTo>
                  <a:lnTo>
                    <a:pt x="1994732" y="1116391"/>
                  </a:lnTo>
                  <a:lnTo>
                    <a:pt x="1963989" y="1147134"/>
                  </a:lnTo>
                  <a:lnTo>
                    <a:pt x="1927132" y="1170571"/>
                  </a:lnTo>
                  <a:lnTo>
                    <a:pt x="1885354" y="1185507"/>
                  </a:lnTo>
                  <a:lnTo>
                    <a:pt x="1839849" y="1190752"/>
                  </a:lnTo>
                  <a:lnTo>
                    <a:pt x="198374" y="1190752"/>
                  </a:lnTo>
                  <a:lnTo>
                    <a:pt x="152875" y="1185507"/>
                  </a:lnTo>
                  <a:lnTo>
                    <a:pt x="111115" y="1170571"/>
                  </a:lnTo>
                  <a:lnTo>
                    <a:pt x="74283" y="1147134"/>
                  </a:lnTo>
                  <a:lnTo>
                    <a:pt x="43567" y="1116391"/>
                  </a:lnTo>
                  <a:lnTo>
                    <a:pt x="20155" y="1079534"/>
                  </a:lnTo>
                  <a:lnTo>
                    <a:pt x="5236" y="1037756"/>
                  </a:lnTo>
                  <a:lnTo>
                    <a:pt x="0" y="992251"/>
                  </a:lnTo>
                  <a:lnTo>
                    <a:pt x="0" y="198500"/>
                  </a:lnTo>
                  <a:close/>
                </a:path>
              </a:pathLst>
            </a:custGeom>
            <a:ln w="9525">
              <a:solidFill>
                <a:srgbClr val="00AFEF"/>
              </a:solidFill>
            </a:ln>
          </p:spPr>
          <p:txBody>
            <a:bodyPr wrap="square" lIns="0" tIns="0" rIns="0" bIns="0" rtlCol="0"/>
            <a:lstStyle/>
            <a:p>
              <a:endParaRPr/>
            </a:p>
          </p:txBody>
        </p:sp>
      </p:grpSp>
      <p:sp>
        <p:nvSpPr>
          <p:cNvPr id="38" name="object 38"/>
          <p:cNvSpPr txBox="1"/>
          <p:nvPr/>
        </p:nvSpPr>
        <p:spPr>
          <a:xfrm>
            <a:off x="2049145" y="3589972"/>
            <a:ext cx="1669414" cy="1024890"/>
          </a:xfrm>
          <a:prstGeom prst="rect">
            <a:avLst/>
          </a:prstGeom>
        </p:spPr>
        <p:txBody>
          <a:bodyPr vert="horz" wrap="square" lIns="0" tIns="9525" rIns="0" bIns="0" rtlCol="0">
            <a:spAutoFit/>
          </a:bodyPr>
          <a:lstStyle/>
          <a:p>
            <a:pPr marL="12700" marR="5080" algn="ctr">
              <a:lnSpc>
                <a:spcPct val="101899"/>
              </a:lnSpc>
              <a:spcBef>
                <a:spcPts val="75"/>
              </a:spcBef>
            </a:pPr>
            <a:r>
              <a:rPr sz="2150" spc="-10" dirty="0">
                <a:solidFill>
                  <a:srgbClr val="FFFFFF"/>
                </a:solidFill>
                <a:latin typeface="Arial"/>
                <a:cs typeface="Arial"/>
              </a:rPr>
              <a:t>Administrator </a:t>
            </a:r>
            <a:r>
              <a:rPr sz="2150" spc="-25" dirty="0">
                <a:solidFill>
                  <a:srgbClr val="FFFFFF"/>
                </a:solidFill>
                <a:latin typeface="Arial"/>
                <a:cs typeface="Arial"/>
              </a:rPr>
              <a:t>MPI</a:t>
            </a:r>
            <a:endParaRPr sz="2150">
              <a:latin typeface="Arial"/>
              <a:cs typeface="Arial"/>
            </a:endParaRPr>
          </a:p>
          <a:p>
            <a:pPr algn="ctr">
              <a:lnSpc>
                <a:spcPct val="100000"/>
              </a:lnSpc>
              <a:spcBef>
                <a:spcPts val="50"/>
              </a:spcBef>
            </a:pPr>
            <a:r>
              <a:rPr sz="2150" spc="-10" dirty="0">
                <a:solidFill>
                  <a:srgbClr val="FFFFFF"/>
                </a:solidFill>
                <a:latin typeface="Arial"/>
                <a:cs typeface="Arial"/>
              </a:rPr>
              <a:t>Onboarding</a:t>
            </a:r>
            <a:endParaRPr sz="2150">
              <a:latin typeface="Arial"/>
              <a:cs typeface="Arial"/>
            </a:endParaRPr>
          </a:p>
        </p:txBody>
      </p:sp>
      <p:grpSp>
        <p:nvGrpSpPr>
          <p:cNvPr id="39" name="object 39"/>
          <p:cNvGrpSpPr/>
          <p:nvPr/>
        </p:nvGrpSpPr>
        <p:grpSpPr>
          <a:xfrm>
            <a:off x="4019550" y="3495675"/>
            <a:ext cx="2386330" cy="1310005"/>
            <a:chOff x="4019550" y="3495675"/>
            <a:chExt cx="2386330" cy="1310005"/>
          </a:xfrm>
        </p:grpSpPr>
        <p:pic>
          <p:nvPicPr>
            <p:cNvPr id="40" name="object 40"/>
            <p:cNvPicPr/>
            <p:nvPr/>
          </p:nvPicPr>
          <p:blipFill>
            <a:blip r:embed="rId15" cstate="print"/>
            <a:stretch>
              <a:fillRect/>
            </a:stretch>
          </p:blipFill>
          <p:spPr>
            <a:xfrm>
              <a:off x="4019550" y="3495675"/>
              <a:ext cx="2386076" cy="1309624"/>
            </a:xfrm>
            <a:prstGeom prst="rect">
              <a:avLst/>
            </a:prstGeom>
          </p:spPr>
        </p:pic>
        <p:pic>
          <p:nvPicPr>
            <p:cNvPr id="41" name="object 41"/>
            <p:cNvPicPr/>
            <p:nvPr/>
          </p:nvPicPr>
          <p:blipFill>
            <a:blip r:embed="rId16" cstate="print"/>
            <a:stretch>
              <a:fillRect/>
            </a:stretch>
          </p:blipFill>
          <p:spPr>
            <a:xfrm>
              <a:off x="4162425" y="3638486"/>
              <a:ext cx="2176526" cy="1109662"/>
            </a:xfrm>
            <a:prstGeom prst="rect">
              <a:avLst/>
            </a:prstGeom>
          </p:spPr>
        </p:pic>
        <p:sp>
          <p:nvSpPr>
            <p:cNvPr id="42" name="object 42"/>
            <p:cNvSpPr/>
            <p:nvPr/>
          </p:nvSpPr>
          <p:spPr>
            <a:xfrm>
              <a:off x="4081526" y="3538473"/>
              <a:ext cx="2266950" cy="1191260"/>
            </a:xfrm>
            <a:custGeom>
              <a:avLst/>
              <a:gdLst/>
              <a:ahLst/>
              <a:cxnLst/>
              <a:rect l="l" t="t" r="r" b="b"/>
              <a:pathLst>
                <a:path w="2266950" h="1191260">
                  <a:moveTo>
                    <a:pt x="2068449" y="0"/>
                  </a:moveTo>
                  <a:lnTo>
                    <a:pt x="198374" y="0"/>
                  </a:lnTo>
                  <a:lnTo>
                    <a:pt x="152875" y="5244"/>
                  </a:lnTo>
                  <a:lnTo>
                    <a:pt x="111115" y="20180"/>
                  </a:lnTo>
                  <a:lnTo>
                    <a:pt x="74283" y="43617"/>
                  </a:lnTo>
                  <a:lnTo>
                    <a:pt x="43567" y="74360"/>
                  </a:lnTo>
                  <a:lnTo>
                    <a:pt x="20155" y="111217"/>
                  </a:lnTo>
                  <a:lnTo>
                    <a:pt x="5236" y="152995"/>
                  </a:lnTo>
                  <a:lnTo>
                    <a:pt x="0" y="198500"/>
                  </a:lnTo>
                  <a:lnTo>
                    <a:pt x="0" y="992251"/>
                  </a:lnTo>
                  <a:lnTo>
                    <a:pt x="5236" y="1037756"/>
                  </a:lnTo>
                  <a:lnTo>
                    <a:pt x="20155" y="1079534"/>
                  </a:lnTo>
                  <a:lnTo>
                    <a:pt x="43567" y="1116391"/>
                  </a:lnTo>
                  <a:lnTo>
                    <a:pt x="74283" y="1147134"/>
                  </a:lnTo>
                  <a:lnTo>
                    <a:pt x="111115" y="1170571"/>
                  </a:lnTo>
                  <a:lnTo>
                    <a:pt x="152875" y="1185507"/>
                  </a:lnTo>
                  <a:lnTo>
                    <a:pt x="198374" y="1190752"/>
                  </a:lnTo>
                  <a:lnTo>
                    <a:pt x="2068449" y="1190752"/>
                  </a:lnTo>
                  <a:lnTo>
                    <a:pt x="2113954" y="1185507"/>
                  </a:lnTo>
                  <a:lnTo>
                    <a:pt x="2155732" y="1170571"/>
                  </a:lnTo>
                  <a:lnTo>
                    <a:pt x="2192589" y="1147134"/>
                  </a:lnTo>
                  <a:lnTo>
                    <a:pt x="2223332" y="1116391"/>
                  </a:lnTo>
                  <a:lnTo>
                    <a:pt x="2246769" y="1079534"/>
                  </a:lnTo>
                  <a:lnTo>
                    <a:pt x="2261705" y="1037756"/>
                  </a:lnTo>
                  <a:lnTo>
                    <a:pt x="2266950" y="992251"/>
                  </a:lnTo>
                  <a:lnTo>
                    <a:pt x="2266950" y="198500"/>
                  </a:lnTo>
                  <a:lnTo>
                    <a:pt x="2261705" y="152995"/>
                  </a:lnTo>
                  <a:lnTo>
                    <a:pt x="2246769" y="111217"/>
                  </a:lnTo>
                  <a:lnTo>
                    <a:pt x="2223332" y="74360"/>
                  </a:lnTo>
                  <a:lnTo>
                    <a:pt x="2192589" y="43617"/>
                  </a:lnTo>
                  <a:lnTo>
                    <a:pt x="2155732" y="20180"/>
                  </a:lnTo>
                  <a:lnTo>
                    <a:pt x="2113954" y="5244"/>
                  </a:lnTo>
                  <a:lnTo>
                    <a:pt x="2068449" y="0"/>
                  </a:lnTo>
                  <a:close/>
                </a:path>
              </a:pathLst>
            </a:custGeom>
            <a:solidFill>
              <a:srgbClr val="00AFEF"/>
            </a:solidFill>
          </p:spPr>
          <p:txBody>
            <a:bodyPr wrap="square" lIns="0" tIns="0" rIns="0" bIns="0" rtlCol="0"/>
            <a:lstStyle/>
            <a:p>
              <a:endParaRPr/>
            </a:p>
          </p:txBody>
        </p:sp>
        <p:sp>
          <p:nvSpPr>
            <p:cNvPr id="43" name="object 43"/>
            <p:cNvSpPr/>
            <p:nvPr/>
          </p:nvSpPr>
          <p:spPr>
            <a:xfrm>
              <a:off x="4081526" y="3538473"/>
              <a:ext cx="2266950" cy="1191260"/>
            </a:xfrm>
            <a:custGeom>
              <a:avLst/>
              <a:gdLst/>
              <a:ahLst/>
              <a:cxnLst/>
              <a:rect l="l" t="t" r="r" b="b"/>
              <a:pathLst>
                <a:path w="2266950" h="1191260">
                  <a:moveTo>
                    <a:pt x="0" y="198500"/>
                  </a:moveTo>
                  <a:lnTo>
                    <a:pt x="5236" y="152995"/>
                  </a:lnTo>
                  <a:lnTo>
                    <a:pt x="20155" y="111217"/>
                  </a:lnTo>
                  <a:lnTo>
                    <a:pt x="43567" y="74360"/>
                  </a:lnTo>
                  <a:lnTo>
                    <a:pt x="74283" y="43617"/>
                  </a:lnTo>
                  <a:lnTo>
                    <a:pt x="111115" y="20180"/>
                  </a:lnTo>
                  <a:lnTo>
                    <a:pt x="152875" y="5244"/>
                  </a:lnTo>
                  <a:lnTo>
                    <a:pt x="198374" y="0"/>
                  </a:lnTo>
                  <a:lnTo>
                    <a:pt x="2068449" y="0"/>
                  </a:lnTo>
                  <a:lnTo>
                    <a:pt x="2113954" y="5244"/>
                  </a:lnTo>
                  <a:lnTo>
                    <a:pt x="2155732" y="20180"/>
                  </a:lnTo>
                  <a:lnTo>
                    <a:pt x="2192589" y="43617"/>
                  </a:lnTo>
                  <a:lnTo>
                    <a:pt x="2223332" y="74360"/>
                  </a:lnTo>
                  <a:lnTo>
                    <a:pt x="2246769" y="111217"/>
                  </a:lnTo>
                  <a:lnTo>
                    <a:pt x="2261705" y="152995"/>
                  </a:lnTo>
                  <a:lnTo>
                    <a:pt x="2266950" y="198500"/>
                  </a:lnTo>
                  <a:lnTo>
                    <a:pt x="2266950" y="992251"/>
                  </a:lnTo>
                  <a:lnTo>
                    <a:pt x="2261705" y="1037756"/>
                  </a:lnTo>
                  <a:lnTo>
                    <a:pt x="2246769" y="1079534"/>
                  </a:lnTo>
                  <a:lnTo>
                    <a:pt x="2223332" y="1116391"/>
                  </a:lnTo>
                  <a:lnTo>
                    <a:pt x="2192589" y="1147134"/>
                  </a:lnTo>
                  <a:lnTo>
                    <a:pt x="2155732" y="1170571"/>
                  </a:lnTo>
                  <a:lnTo>
                    <a:pt x="2113954" y="1185507"/>
                  </a:lnTo>
                  <a:lnTo>
                    <a:pt x="2068449" y="1190752"/>
                  </a:lnTo>
                  <a:lnTo>
                    <a:pt x="198374" y="1190752"/>
                  </a:lnTo>
                  <a:lnTo>
                    <a:pt x="152875" y="1185507"/>
                  </a:lnTo>
                  <a:lnTo>
                    <a:pt x="111115" y="1170571"/>
                  </a:lnTo>
                  <a:lnTo>
                    <a:pt x="74283" y="1147134"/>
                  </a:lnTo>
                  <a:lnTo>
                    <a:pt x="43567" y="1116391"/>
                  </a:lnTo>
                  <a:lnTo>
                    <a:pt x="20155" y="1079534"/>
                  </a:lnTo>
                  <a:lnTo>
                    <a:pt x="5236" y="1037756"/>
                  </a:lnTo>
                  <a:lnTo>
                    <a:pt x="0" y="992251"/>
                  </a:lnTo>
                  <a:lnTo>
                    <a:pt x="0" y="198500"/>
                  </a:lnTo>
                  <a:close/>
                </a:path>
              </a:pathLst>
            </a:custGeom>
            <a:ln w="9525">
              <a:solidFill>
                <a:srgbClr val="00AFEF"/>
              </a:solidFill>
            </a:ln>
          </p:spPr>
          <p:txBody>
            <a:bodyPr wrap="square" lIns="0" tIns="0" rIns="0" bIns="0" rtlCol="0"/>
            <a:lstStyle/>
            <a:p>
              <a:endParaRPr/>
            </a:p>
          </p:txBody>
        </p:sp>
      </p:grpSp>
      <p:sp>
        <p:nvSpPr>
          <p:cNvPr id="44" name="object 44"/>
          <p:cNvSpPr txBox="1"/>
          <p:nvPr/>
        </p:nvSpPr>
        <p:spPr>
          <a:xfrm>
            <a:off x="4385945" y="3743261"/>
            <a:ext cx="1656714" cy="763905"/>
          </a:xfrm>
          <a:prstGeom prst="rect">
            <a:avLst/>
          </a:prstGeom>
        </p:spPr>
        <p:txBody>
          <a:bodyPr vert="horz" wrap="square" lIns="0" tIns="6350" rIns="0" bIns="0" rtlCol="0">
            <a:spAutoFit/>
          </a:bodyPr>
          <a:lstStyle/>
          <a:p>
            <a:pPr marL="165100" marR="5080" indent="-152400">
              <a:lnSpc>
                <a:spcPct val="101699"/>
              </a:lnSpc>
              <a:spcBef>
                <a:spcPts val="50"/>
              </a:spcBef>
            </a:pPr>
            <a:r>
              <a:rPr sz="2400" spc="-10" dirty="0">
                <a:solidFill>
                  <a:srgbClr val="FFFFFF"/>
                </a:solidFill>
                <a:latin typeface="Arial"/>
                <a:cs typeface="Arial"/>
              </a:rPr>
              <a:t>MPI-verified Facilitator</a:t>
            </a:r>
            <a:endParaRPr sz="2400">
              <a:latin typeface="Arial"/>
              <a:cs typeface="Arial"/>
            </a:endParaRPr>
          </a:p>
        </p:txBody>
      </p:sp>
      <p:grpSp>
        <p:nvGrpSpPr>
          <p:cNvPr id="45" name="object 45"/>
          <p:cNvGrpSpPr/>
          <p:nvPr/>
        </p:nvGrpSpPr>
        <p:grpSpPr>
          <a:xfrm>
            <a:off x="6410325" y="3429000"/>
            <a:ext cx="2110105" cy="1471930"/>
            <a:chOff x="6410325" y="3429000"/>
            <a:chExt cx="2110105" cy="1471930"/>
          </a:xfrm>
        </p:grpSpPr>
        <p:pic>
          <p:nvPicPr>
            <p:cNvPr id="46" name="object 46"/>
            <p:cNvPicPr/>
            <p:nvPr/>
          </p:nvPicPr>
          <p:blipFill>
            <a:blip r:embed="rId17" cstate="print"/>
            <a:stretch>
              <a:fillRect/>
            </a:stretch>
          </p:blipFill>
          <p:spPr>
            <a:xfrm>
              <a:off x="6410325" y="3467100"/>
              <a:ext cx="2081276" cy="1309624"/>
            </a:xfrm>
            <a:prstGeom prst="rect">
              <a:avLst/>
            </a:prstGeom>
          </p:spPr>
        </p:pic>
        <p:pic>
          <p:nvPicPr>
            <p:cNvPr id="47" name="object 47"/>
            <p:cNvPicPr/>
            <p:nvPr/>
          </p:nvPicPr>
          <p:blipFill>
            <a:blip r:embed="rId18" cstate="print"/>
            <a:stretch>
              <a:fillRect/>
            </a:stretch>
          </p:blipFill>
          <p:spPr>
            <a:xfrm>
              <a:off x="6457950" y="3429000"/>
              <a:ext cx="2062226" cy="1471549"/>
            </a:xfrm>
            <a:prstGeom prst="rect">
              <a:avLst/>
            </a:prstGeom>
          </p:spPr>
        </p:pic>
        <p:sp>
          <p:nvSpPr>
            <p:cNvPr id="48" name="object 48"/>
            <p:cNvSpPr/>
            <p:nvPr/>
          </p:nvSpPr>
          <p:spPr>
            <a:xfrm>
              <a:off x="6472301" y="3509898"/>
              <a:ext cx="1962150" cy="1191260"/>
            </a:xfrm>
            <a:custGeom>
              <a:avLst/>
              <a:gdLst/>
              <a:ahLst/>
              <a:cxnLst/>
              <a:rect l="l" t="t" r="r" b="b"/>
              <a:pathLst>
                <a:path w="1962150" h="1191260">
                  <a:moveTo>
                    <a:pt x="1763649" y="0"/>
                  </a:moveTo>
                  <a:lnTo>
                    <a:pt x="198374" y="0"/>
                  </a:lnTo>
                  <a:lnTo>
                    <a:pt x="152875" y="5244"/>
                  </a:lnTo>
                  <a:lnTo>
                    <a:pt x="111115" y="20180"/>
                  </a:lnTo>
                  <a:lnTo>
                    <a:pt x="74283" y="43617"/>
                  </a:lnTo>
                  <a:lnTo>
                    <a:pt x="43567" y="74360"/>
                  </a:lnTo>
                  <a:lnTo>
                    <a:pt x="20155" y="111217"/>
                  </a:lnTo>
                  <a:lnTo>
                    <a:pt x="5236" y="152995"/>
                  </a:lnTo>
                  <a:lnTo>
                    <a:pt x="0" y="198500"/>
                  </a:lnTo>
                  <a:lnTo>
                    <a:pt x="0" y="992251"/>
                  </a:lnTo>
                  <a:lnTo>
                    <a:pt x="5236" y="1037756"/>
                  </a:lnTo>
                  <a:lnTo>
                    <a:pt x="20155" y="1079534"/>
                  </a:lnTo>
                  <a:lnTo>
                    <a:pt x="43567" y="1116391"/>
                  </a:lnTo>
                  <a:lnTo>
                    <a:pt x="74283" y="1147134"/>
                  </a:lnTo>
                  <a:lnTo>
                    <a:pt x="111115" y="1170571"/>
                  </a:lnTo>
                  <a:lnTo>
                    <a:pt x="152875" y="1185507"/>
                  </a:lnTo>
                  <a:lnTo>
                    <a:pt x="198374" y="1190752"/>
                  </a:lnTo>
                  <a:lnTo>
                    <a:pt x="1763649" y="1190752"/>
                  </a:lnTo>
                  <a:lnTo>
                    <a:pt x="1809154" y="1185507"/>
                  </a:lnTo>
                  <a:lnTo>
                    <a:pt x="1850932" y="1170571"/>
                  </a:lnTo>
                  <a:lnTo>
                    <a:pt x="1887789" y="1147134"/>
                  </a:lnTo>
                  <a:lnTo>
                    <a:pt x="1918532" y="1116391"/>
                  </a:lnTo>
                  <a:lnTo>
                    <a:pt x="1941969" y="1079534"/>
                  </a:lnTo>
                  <a:lnTo>
                    <a:pt x="1956905" y="1037756"/>
                  </a:lnTo>
                  <a:lnTo>
                    <a:pt x="1962150" y="992251"/>
                  </a:lnTo>
                  <a:lnTo>
                    <a:pt x="1962150" y="198500"/>
                  </a:lnTo>
                  <a:lnTo>
                    <a:pt x="1956905" y="152995"/>
                  </a:lnTo>
                  <a:lnTo>
                    <a:pt x="1941969" y="111217"/>
                  </a:lnTo>
                  <a:lnTo>
                    <a:pt x="1918532" y="74360"/>
                  </a:lnTo>
                  <a:lnTo>
                    <a:pt x="1887789" y="43617"/>
                  </a:lnTo>
                  <a:lnTo>
                    <a:pt x="1850932" y="20180"/>
                  </a:lnTo>
                  <a:lnTo>
                    <a:pt x="1809154" y="5244"/>
                  </a:lnTo>
                  <a:lnTo>
                    <a:pt x="1763649" y="0"/>
                  </a:lnTo>
                  <a:close/>
                </a:path>
              </a:pathLst>
            </a:custGeom>
            <a:solidFill>
              <a:srgbClr val="00AFEF"/>
            </a:solidFill>
          </p:spPr>
          <p:txBody>
            <a:bodyPr wrap="square" lIns="0" tIns="0" rIns="0" bIns="0" rtlCol="0"/>
            <a:lstStyle/>
            <a:p>
              <a:endParaRPr/>
            </a:p>
          </p:txBody>
        </p:sp>
        <p:sp>
          <p:nvSpPr>
            <p:cNvPr id="49" name="object 49"/>
            <p:cNvSpPr/>
            <p:nvPr/>
          </p:nvSpPr>
          <p:spPr>
            <a:xfrm>
              <a:off x="6472301" y="3509898"/>
              <a:ext cx="1962150" cy="1191260"/>
            </a:xfrm>
            <a:custGeom>
              <a:avLst/>
              <a:gdLst/>
              <a:ahLst/>
              <a:cxnLst/>
              <a:rect l="l" t="t" r="r" b="b"/>
              <a:pathLst>
                <a:path w="1962150" h="1191260">
                  <a:moveTo>
                    <a:pt x="0" y="198500"/>
                  </a:moveTo>
                  <a:lnTo>
                    <a:pt x="5236" y="152995"/>
                  </a:lnTo>
                  <a:lnTo>
                    <a:pt x="20155" y="111217"/>
                  </a:lnTo>
                  <a:lnTo>
                    <a:pt x="43567" y="74360"/>
                  </a:lnTo>
                  <a:lnTo>
                    <a:pt x="74283" y="43617"/>
                  </a:lnTo>
                  <a:lnTo>
                    <a:pt x="111115" y="20180"/>
                  </a:lnTo>
                  <a:lnTo>
                    <a:pt x="152875" y="5244"/>
                  </a:lnTo>
                  <a:lnTo>
                    <a:pt x="198374" y="0"/>
                  </a:lnTo>
                  <a:lnTo>
                    <a:pt x="1763649" y="0"/>
                  </a:lnTo>
                  <a:lnTo>
                    <a:pt x="1809154" y="5244"/>
                  </a:lnTo>
                  <a:lnTo>
                    <a:pt x="1850932" y="20180"/>
                  </a:lnTo>
                  <a:lnTo>
                    <a:pt x="1887789" y="43617"/>
                  </a:lnTo>
                  <a:lnTo>
                    <a:pt x="1918532" y="74360"/>
                  </a:lnTo>
                  <a:lnTo>
                    <a:pt x="1941969" y="111217"/>
                  </a:lnTo>
                  <a:lnTo>
                    <a:pt x="1956905" y="152995"/>
                  </a:lnTo>
                  <a:lnTo>
                    <a:pt x="1962150" y="198500"/>
                  </a:lnTo>
                  <a:lnTo>
                    <a:pt x="1962150" y="992251"/>
                  </a:lnTo>
                  <a:lnTo>
                    <a:pt x="1956905" y="1037756"/>
                  </a:lnTo>
                  <a:lnTo>
                    <a:pt x="1941969" y="1079534"/>
                  </a:lnTo>
                  <a:lnTo>
                    <a:pt x="1918532" y="1116391"/>
                  </a:lnTo>
                  <a:lnTo>
                    <a:pt x="1887789" y="1147134"/>
                  </a:lnTo>
                  <a:lnTo>
                    <a:pt x="1850932" y="1170571"/>
                  </a:lnTo>
                  <a:lnTo>
                    <a:pt x="1809154" y="1185507"/>
                  </a:lnTo>
                  <a:lnTo>
                    <a:pt x="1763649" y="1190752"/>
                  </a:lnTo>
                  <a:lnTo>
                    <a:pt x="198374" y="1190752"/>
                  </a:lnTo>
                  <a:lnTo>
                    <a:pt x="152875" y="1185507"/>
                  </a:lnTo>
                  <a:lnTo>
                    <a:pt x="111115" y="1170571"/>
                  </a:lnTo>
                  <a:lnTo>
                    <a:pt x="74283" y="1147134"/>
                  </a:lnTo>
                  <a:lnTo>
                    <a:pt x="43567" y="1116391"/>
                  </a:lnTo>
                  <a:lnTo>
                    <a:pt x="20155" y="1079534"/>
                  </a:lnTo>
                  <a:lnTo>
                    <a:pt x="5236" y="1037756"/>
                  </a:lnTo>
                  <a:lnTo>
                    <a:pt x="0" y="992251"/>
                  </a:lnTo>
                  <a:lnTo>
                    <a:pt x="0" y="198500"/>
                  </a:lnTo>
                  <a:close/>
                </a:path>
              </a:pathLst>
            </a:custGeom>
            <a:ln w="9525">
              <a:solidFill>
                <a:srgbClr val="00AFEF"/>
              </a:solidFill>
            </a:ln>
          </p:spPr>
          <p:txBody>
            <a:bodyPr wrap="square" lIns="0" tIns="0" rIns="0" bIns="0" rtlCol="0"/>
            <a:lstStyle/>
            <a:p>
              <a:endParaRPr/>
            </a:p>
          </p:txBody>
        </p:sp>
      </p:grpSp>
      <p:sp>
        <p:nvSpPr>
          <p:cNvPr id="50" name="object 50"/>
          <p:cNvSpPr txBox="1"/>
          <p:nvPr/>
        </p:nvSpPr>
        <p:spPr>
          <a:xfrm>
            <a:off x="6686168" y="3534727"/>
            <a:ext cx="1537970" cy="1125855"/>
          </a:xfrm>
          <a:prstGeom prst="rect">
            <a:avLst/>
          </a:prstGeom>
        </p:spPr>
        <p:txBody>
          <a:bodyPr vert="horz" wrap="square" lIns="0" tIns="11430" rIns="0" bIns="0" rtlCol="0">
            <a:spAutoFit/>
          </a:bodyPr>
          <a:lstStyle/>
          <a:p>
            <a:pPr marL="12700" marR="5080" indent="-4445" algn="ctr">
              <a:lnSpc>
                <a:spcPct val="100299"/>
              </a:lnSpc>
              <a:spcBef>
                <a:spcPts val="90"/>
              </a:spcBef>
            </a:pPr>
            <a:r>
              <a:rPr sz="2400" spc="-10" dirty="0">
                <a:solidFill>
                  <a:srgbClr val="FFFFFF"/>
                </a:solidFill>
                <a:latin typeface="Arial"/>
                <a:cs typeface="Arial"/>
              </a:rPr>
              <a:t>Chapter Leadership Summit</a:t>
            </a:r>
            <a:endParaRPr sz="2400">
              <a:latin typeface="Arial"/>
              <a:cs typeface="Arial"/>
            </a:endParaRPr>
          </a:p>
        </p:txBody>
      </p:sp>
      <p:grpSp>
        <p:nvGrpSpPr>
          <p:cNvPr id="51" name="object 51"/>
          <p:cNvGrpSpPr/>
          <p:nvPr/>
        </p:nvGrpSpPr>
        <p:grpSpPr>
          <a:xfrm>
            <a:off x="2876550" y="4848161"/>
            <a:ext cx="2376805" cy="1195705"/>
            <a:chOff x="2876550" y="4848161"/>
            <a:chExt cx="2376805" cy="1195705"/>
          </a:xfrm>
        </p:grpSpPr>
        <p:pic>
          <p:nvPicPr>
            <p:cNvPr id="52" name="object 52"/>
            <p:cNvPicPr/>
            <p:nvPr/>
          </p:nvPicPr>
          <p:blipFill>
            <a:blip r:embed="rId19" cstate="print"/>
            <a:stretch>
              <a:fillRect/>
            </a:stretch>
          </p:blipFill>
          <p:spPr>
            <a:xfrm>
              <a:off x="2876550" y="4848161"/>
              <a:ext cx="2376551" cy="1185862"/>
            </a:xfrm>
            <a:prstGeom prst="rect">
              <a:avLst/>
            </a:prstGeom>
          </p:spPr>
        </p:pic>
        <p:pic>
          <p:nvPicPr>
            <p:cNvPr id="53" name="object 53"/>
            <p:cNvPicPr/>
            <p:nvPr/>
          </p:nvPicPr>
          <p:blipFill>
            <a:blip r:embed="rId20" cstate="print"/>
            <a:stretch>
              <a:fillRect/>
            </a:stretch>
          </p:blipFill>
          <p:spPr>
            <a:xfrm>
              <a:off x="3181350" y="4924361"/>
              <a:ext cx="1843151" cy="1119187"/>
            </a:xfrm>
            <a:prstGeom prst="rect">
              <a:avLst/>
            </a:prstGeom>
          </p:spPr>
        </p:pic>
        <p:sp>
          <p:nvSpPr>
            <p:cNvPr id="54" name="object 54"/>
            <p:cNvSpPr/>
            <p:nvPr/>
          </p:nvSpPr>
          <p:spPr>
            <a:xfrm>
              <a:off x="2938526" y="4891150"/>
              <a:ext cx="2257425" cy="1066800"/>
            </a:xfrm>
            <a:custGeom>
              <a:avLst/>
              <a:gdLst/>
              <a:ahLst/>
              <a:cxnLst/>
              <a:rect l="l" t="t" r="r" b="b"/>
              <a:pathLst>
                <a:path w="2257425" h="1066800">
                  <a:moveTo>
                    <a:pt x="2079498" y="0"/>
                  </a:moveTo>
                  <a:lnTo>
                    <a:pt x="177800" y="0"/>
                  </a:lnTo>
                  <a:lnTo>
                    <a:pt x="130498" y="6344"/>
                  </a:lnTo>
                  <a:lnTo>
                    <a:pt x="88015" y="24252"/>
                  </a:lnTo>
                  <a:lnTo>
                    <a:pt x="52038" y="52038"/>
                  </a:lnTo>
                  <a:lnTo>
                    <a:pt x="24252" y="88015"/>
                  </a:lnTo>
                  <a:lnTo>
                    <a:pt x="6344" y="130498"/>
                  </a:lnTo>
                  <a:lnTo>
                    <a:pt x="0" y="177800"/>
                  </a:lnTo>
                  <a:lnTo>
                    <a:pt x="0" y="888873"/>
                  </a:lnTo>
                  <a:lnTo>
                    <a:pt x="6344" y="936184"/>
                  </a:lnTo>
                  <a:lnTo>
                    <a:pt x="24252" y="978690"/>
                  </a:lnTo>
                  <a:lnTo>
                    <a:pt x="52038" y="1014698"/>
                  </a:lnTo>
                  <a:lnTo>
                    <a:pt x="88015" y="1042514"/>
                  </a:lnTo>
                  <a:lnTo>
                    <a:pt x="130498" y="1060446"/>
                  </a:lnTo>
                  <a:lnTo>
                    <a:pt x="177800" y="1066800"/>
                  </a:lnTo>
                  <a:lnTo>
                    <a:pt x="2079498" y="1066800"/>
                  </a:lnTo>
                  <a:lnTo>
                    <a:pt x="2126809" y="1060446"/>
                  </a:lnTo>
                  <a:lnTo>
                    <a:pt x="2169315" y="1042514"/>
                  </a:lnTo>
                  <a:lnTo>
                    <a:pt x="2205323" y="1014698"/>
                  </a:lnTo>
                  <a:lnTo>
                    <a:pt x="2233139" y="978690"/>
                  </a:lnTo>
                  <a:lnTo>
                    <a:pt x="2251071" y="936184"/>
                  </a:lnTo>
                  <a:lnTo>
                    <a:pt x="2257425" y="888873"/>
                  </a:lnTo>
                  <a:lnTo>
                    <a:pt x="2257425" y="177800"/>
                  </a:lnTo>
                  <a:lnTo>
                    <a:pt x="2251071" y="130498"/>
                  </a:lnTo>
                  <a:lnTo>
                    <a:pt x="2233139" y="88015"/>
                  </a:lnTo>
                  <a:lnTo>
                    <a:pt x="2205323" y="52038"/>
                  </a:lnTo>
                  <a:lnTo>
                    <a:pt x="2169315" y="24252"/>
                  </a:lnTo>
                  <a:lnTo>
                    <a:pt x="2126809" y="6344"/>
                  </a:lnTo>
                  <a:lnTo>
                    <a:pt x="2079498" y="0"/>
                  </a:lnTo>
                  <a:close/>
                </a:path>
              </a:pathLst>
            </a:custGeom>
            <a:solidFill>
              <a:srgbClr val="00AFEF"/>
            </a:solidFill>
          </p:spPr>
          <p:txBody>
            <a:bodyPr wrap="square" lIns="0" tIns="0" rIns="0" bIns="0" rtlCol="0"/>
            <a:lstStyle/>
            <a:p>
              <a:endParaRPr/>
            </a:p>
          </p:txBody>
        </p:sp>
        <p:sp>
          <p:nvSpPr>
            <p:cNvPr id="55" name="object 55"/>
            <p:cNvSpPr/>
            <p:nvPr/>
          </p:nvSpPr>
          <p:spPr>
            <a:xfrm>
              <a:off x="2938526" y="4891150"/>
              <a:ext cx="2257425" cy="1066800"/>
            </a:xfrm>
            <a:custGeom>
              <a:avLst/>
              <a:gdLst/>
              <a:ahLst/>
              <a:cxnLst/>
              <a:rect l="l" t="t" r="r" b="b"/>
              <a:pathLst>
                <a:path w="2257425" h="1066800">
                  <a:moveTo>
                    <a:pt x="0" y="177800"/>
                  </a:moveTo>
                  <a:lnTo>
                    <a:pt x="6344" y="130498"/>
                  </a:lnTo>
                  <a:lnTo>
                    <a:pt x="24252" y="88015"/>
                  </a:lnTo>
                  <a:lnTo>
                    <a:pt x="52038" y="52038"/>
                  </a:lnTo>
                  <a:lnTo>
                    <a:pt x="88015" y="24252"/>
                  </a:lnTo>
                  <a:lnTo>
                    <a:pt x="130498" y="6344"/>
                  </a:lnTo>
                  <a:lnTo>
                    <a:pt x="177800" y="0"/>
                  </a:lnTo>
                  <a:lnTo>
                    <a:pt x="2079498" y="0"/>
                  </a:lnTo>
                  <a:lnTo>
                    <a:pt x="2126809" y="6344"/>
                  </a:lnTo>
                  <a:lnTo>
                    <a:pt x="2169315" y="24252"/>
                  </a:lnTo>
                  <a:lnTo>
                    <a:pt x="2205323" y="52038"/>
                  </a:lnTo>
                  <a:lnTo>
                    <a:pt x="2233139" y="88015"/>
                  </a:lnTo>
                  <a:lnTo>
                    <a:pt x="2251071" y="130498"/>
                  </a:lnTo>
                  <a:lnTo>
                    <a:pt x="2257425" y="177800"/>
                  </a:lnTo>
                  <a:lnTo>
                    <a:pt x="2257425" y="888873"/>
                  </a:lnTo>
                  <a:lnTo>
                    <a:pt x="2251071" y="936184"/>
                  </a:lnTo>
                  <a:lnTo>
                    <a:pt x="2233139" y="978690"/>
                  </a:lnTo>
                  <a:lnTo>
                    <a:pt x="2205323" y="1014698"/>
                  </a:lnTo>
                  <a:lnTo>
                    <a:pt x="2169315" y="1042514"/>
                  </a:lnTo>
                  <a:lnTo>
                    <a:pt x="2126809" y="1060446"/>
                  </a:lnTo>
                  <a:lnTo>
                    <a:pt x="2079498" y="1066800"/>
                  </a:lnTo>
                  <a:lnTo>
                    <a:pt x="177800" y="1066800"/>
                  </a:lnTo>
                  <a:lnTo>
                    <a:pt x="130498" y="1060446"/>
                  </a:lnTo>
                  <a:lnTo>
                    <a:pt x="88015" y="1042514"/>
                  </a:lnTo>
                  <a:lnTo>
                    <a:pt x="52038" y="1014698"/>
                  </a:lnTo>
                  <a:lnTo>
                    <a:pt x="24252" y="978690"/>
                  </a:lnTo>
                  <a:lnTo>
                    <a:pt x="6344" y="936184"/>
                  </a:lnTo>
                  <a:lnTo>
                    <a:pt x="0" y="888873"/>
                  </a:lnTo>
                  <a:lnTo>
                    <a:pt x="0" y="177800"/>
                  </a:lnTo>
                  <a:close/>
                </a:path>
              </a:pathLst>
            </a:custGeom>
            <a:ln w="9525">
              <a:solidFill>
                <a:srgbClr val="00AFEF"/>
              </a:solidFill>
            </a:ln>
          </p:spPr>
          <p:txBody>
            <a:bodyPr wrap="square" lIns="0" tIns="0" rIns="0" bIns="0" rtlCol="0"/>
            <a:lstStyle/>
            <a:p>
              <a:endParaRPr/>
            </a:p>
          </p:txBody>
        </p:sp>
      </p:grpSp>
      <p:sp>
        <p:nvSpPr>
          <p:cNvPr id="56" name="object 56"/>
          <p:cNvSpPr txBox="1"/>
          <p:nvPr/>
        </p:nvSpPr>
        <p:spPr>
          <a:xfrm>
            <a:off x="3406140" y="5035232"/>
            <a:ext cx="1318260" cy="763905"/>
          </a:xfrm>
          <a:prstGeom prst="rect">
            <a:avLst/>
          </a:prstGeom>
        </p:spPr>
        <p:txBody>
          <a:bodyPr vert="horz" wrap="square" lIns="0" tIns="6350" rIns="0" bIns="0" rtlCol="0">
            <a:spAutoFit/>
          </a:bodyPr>
          <a:lstStyle/>
          <a:p>
            <a:pPr marL="111760" marR="5080" indent="-99060">
              <a:lnSpc>
                <a:spcPct val="101699"/>
              </a:lnSpc>
              <a:spcBef>
                <a:spcPts val="50"/>
              </a:spcBef>
            </a:pPr>
            <a:r>
              <a:rPr sz="2400" spc="-25" dirty="0">
                <a:solidFill>
                  <a:srgbClr val="FFFFFF"/>
                </a:solidFill>
                <a:latin typeface="Arial"/>
                <a:cs typeface="Arial"/>
              </a:rPr>
              <a:t>Volunteer </a:t>
            </a:r>
            <a:r>
              <a:rPr sz="2400" spc="-10" dirty="0">
                <a:solidFill>
                  <a:srgbClr val="FFFFFF"/>
                </a:solidFill>
                <a:latin typeface="Arial"/>
                <a:cs typeface="Arial"/>
              </a:rPr>
              <a:t>Training</a:t>
            </a:r>
            <a:endParaRPr sz="2400">
              <a:latin typeface="Arial"/>
              <a:cs typeface="Arial"/>
            </a:endParaRPr>
          </a:p>
        </p:txBody>
      </p:sp>
      <p:grpSp>
        <p:nvGrpSpPr>
          <p:cNvPr id="57" name="object 57"/>
          <p:cNvGrpSpPr/>
          <p:nvPr/>
        </p:nvGrpSpPr>
        <p:grpSpPr>
          <a:xfrm>
            <a:off x="5638800" y="4848161"/>
            <a:ext cx="2167255" cy="1186180"/>
            <a:chOff x="5638800" y="4848161"/>
            <a:chExt cx="2167255" cy="1186180"/>
          </a:xfrm>
        </p:grpSpPr>
        <p:pic>
          <p:nvPicPr>
            <p:cNvPr id="58" name="object 58"/>
            <p:cNvPicPr/>
            <p:nvPr/>
          </p:nvPicPr>
          <p:blipFill>
            <a:blip r:embed="rId21" cstate="print"/>
            <a:stretch>
              <a:fillRect/>
            </a:stretch>
          </p:blipFill>
          <p:spPr>
            <a:xfrm>
              <a:off x="5638800" y="4848161"/>
              <a:ext cx="2167001" cy="1185862"/>
            </a:xfrm>
            <a:prstGeom prst="rect">
              <a:avLst/>
            </a:prstGeom>
          </p:spPr>
        </p:pic>
        <p:sp>
          <p:nvSpPr>
            <p:cNvPr id="59" name="object 59"/>
            <p:cNvSpPr/>
            <p:nvPr/>
          </p:nvSpPr>
          <p:spPr>
            <a:xfrm>
              <a:off x="5700776" y="4891150"/>
              <a:ext cx="2047875" cy="1066800"/>
            </a:xfrm>
            <a:custGeom>
              <a:avLst/>
              <a:gdLst/>
              <a:ahLst/>
              <a:cxnLst/>
              <a:rect l="l" t="t" r="r" b="b"/>
              <a:pathLst>
                <a:path w="2047875" h="1066800">
                  <a:moveTo>
                    <a:pt x="1869948" y="0"/>
                  </a:moveTo>
                  <a:lnTo>
                    <a:pt x="177800" y="0"/>
                  </a:lnTo>
                  <a:lnTo>
                    <a:pt x="130498" y="6344"/>
                  </a:lnTo>
                  <a:lnTo>
                    <a:pt x="88015" y="24252"/>
                  </a:lnTo>
                  <a:lnTo>
                    <a:pt x="52038" y="52038"/>
                  </a:lnTo>
                  <a:lnTo>
                    <a:pt x="24252" y="88015"/>
                  </a:lnTo>
                  <a:lnTo>
                    <a:pt x="6344" y="130498"/>
                  </a:lnTo>
                  <a:lnTo>
                    <a:pt x="0" y="177800"/>
                  </a:lnTo>
                  <a:lnTo>
                    <a:pt x="0" y="888873"/>
                  </a:lnTo>
                  <a:lnTo>
                    <a:pt x="6344" y="936184"/>
                  </a:lnTo>
                  <a:lnTo>
                    <a:pt x="24252" y="978690"/>
                  </a:lnTo>
                  <a:lnTo>
                    <a:pt x="52038" y="1014698"/>
                  </a:lnTo>
                  <a:lnTo>
                    <a:pt x="88015" y="1042514"/>
                  </a:lnTo>
                  <a:lnTo>
                    <a:pt x="130498" y="1060446"/>
                  </a:lnTo>
                  <a:lnTo>
                    <a:pt x="177800" y="1066800"/>
                  </a:lnTo>
                  <a:lnTo>
                    <a:pt x="1869948" y="1066800"/>
                  </a:lnTo>
                  <a:lnTo>
                    <a:pt x="1917259" y="1060446"/>
                  </a:lnTo>
                  <a:lnTo>
                    <a:pt x="1959765" y="1042514"/>
                  </a:lnTo>
                  <a:lnTo>
                    <a:pt x="1995773" y="1014698"/>
                  </a:lnTo>
                  <a:lnTo>
                    <a:pt x="2023589" y="978690"/>
                  </a:lnTo>
                  <a:lnTo>
                    <a:pt x="2041521" y="936184"/>
                  </a:lnTo>
                  <a:lnTo>
                    <a:pt x="2047875" y="888873"/>
                  </a:lnTo>
                  <a:lnTo>
                    <a:pt x="2047875" y="177800"/>
                  </a:lnTo>
                  <a:lnTo>
                    <a:pt x="2041521" y="130498"/>
                  </a:lnTo>
                  <a:lnTo>
                    <a:pt x="2023589" y="88015"/>
                  </a:lnTo>
                  <a:lnTo>
                    <a:pt x="1995773" y="52038"/>
                  </a:lnTo>
                  <a:lnTo>
                    <a:pt x="1959765" y="24252"/>
                  </a:lnTo>
                  <a:lnTo>
                    <a:pt x="1917259" y="6344"/>
                  </a:lnTo>
                  <a:lnTo>
                    <a:pt x="1869948" y="0"/>
                  </a:lnTo>
                  <a:close/>
                </a:path>
              </a:pathLst>
            </a:custGeom>
            <a:solidFill>
              <a:srgbClr val="00AFEF"/>
            </a:solidFill>
          </p:spPr>
          <p:txBody>
            <a:bodyPr wrap="square" lIns="0" tIns="0" rIns="0" bIns="0" rtlCol="0"/>
            <a:lstStyle/>
            <a:p>
              <a:endParaRPr/>
            </a:p>
          </p:txBody>
        </p:sp>
        <p:sp>
          <p:nvSpPr>
            <p:cNvPr id="60" name="object 60"/>
            <p:cNvSpPr/>
            <p:nvPr/>
          </p:nvSpPr>
          <p:spPr>
            <a:xfrm>
              <a:off x="5700776" y="4891150"/>
              <a:ext cx="2047875" cy="1066800"/>
            </a:xfrm>
            <a:custGeom>
              <a:avLst/>
              <a:gdLst/>
              <a:ahLst/>
              <a:cxnLst/>
              <a:rect l="l" t="t" r="r" b="b"/>
              <a:pathLst>
                <a:path w="2047875" h="1066800">
                  <a:moveTo>
                    <a:pt x="0" y="177800"/>
                  </a:moveTo>
                  <a:lnTo>
                    <a:pt x="6344" y="130498"/>
                  </a:lnTo>
                  <a:lnTo>
                    <a:pt x="24252" y="88015"/>
                  </a:lnTo>
                  <a:lnTo>
                    <a:pt x="52038" y="52038"/>
                  </a:lnTo>
                  <a:lnTo>
                    <a:pt x="88015" y="24252"/>
                  </a:lnTo>
                  <a:lnTo>
                    <a:pt x="130498" y="6344"/>
                  </a:lnTo>
                  <a:lnTo>
                    <a:pt x="177800" y="0"/>
                  </a:lnTo>
                  <a:lnTo>
                    <a:pt x="1869948" y="0"/>
                  </a:lnTo>
                  <a:lnTo>
                    <a:pt x="1917259" y="6344"/>
                  </a:lnTo>
                  <a:lnTo>
                    <a:pt x="1959765" y="24252"/>
                  </a:lnTo>
                  <a:lnTo>
                    <a:pt x="1995773" y="52038"/>
                  </a:lnTo>
                  <a:lnTo>
                    <a:pt x="2023589" y="88015"/>
                  </a:lnTo>
                  <a:lnTo>
                    <a:pt x="2041521" y="130498"/>
                  </a:lnTo>
                  <a:lnTo>
                    <a:pt x="2047875" y="177800"/>
                  </a:lnTo>
                  <a:lnTo>
                    <a:pt x="2047875" y="888873"/>
                  </a:lnTo>
                  <a:lnTo>
                    <a:pt x="2041521" y="936184"/>
                  </a:lnTo>
                  <a:lnTo>
                    <a:pt x="2023589" y="978690"/>
                  </a:lnTo>
                  <a:lnTo>
                    <a:pt x="1995773" y="1014698"/>
                  </a:lnTo>
                  <a:lnTo>
                    <a:pt x="1959765" y="1042514"/>
                  </a:lnTo>
                  <a:lnTo>
                    <a:pt x="1917259" y="1060446"/>
                  </a:lnTo>
                  <a:lnTo>
                    <a:pt x="1869948" y="1066800"/>
                  </a:lnTo>
                  <a:lnTo>
                    <a:pt x="177800" y="1066800"/>
                  </a:lnTo>
                  <a:lnTo>
                    <a:pt x="130498" y="1060446"/>
                  </a:lnTo>
                  <a:lnTo>
                    <a:pt x="88015" y="1042514"/>
                  </a:lnTo>
                  <a:lnTo>
                    <a:pt x="52038" y="1014698"/>
                  </a:lnTo>
                  <a:lnTo>
                    <a:pt x="24252" y="978690"/>
                  </a:lnTo>
                  <a:lnTo>
                    <a:pt x="6344" y="936184"/>
                  </a:lnTo>
                  <a:lnTo>
                    <a:pt x="0" y="888873"/>
                  </a:lnTo>
                  <a:lnTo>
                    <a:pt x="0" y="177800"/>
                  </a:lnTo>
                  <a:close/>
                </a:path>
              </a:pathLst>
            </a:custGeom>
            <a:ln w="9525">
              <a:solidFill>
                <a:srgbClr val="00AFEF"/>
              </a:solidFill>
            </a:ln>
          </p:spPr>
          <p:txBody>
            <a:bodyPr wrap="square" lIns="0" tIns="0" rIns="0" bIns="0" rtlCol="0"/>
            <a:lstStyle/>
            <a:p>
              <a:endParaRPr/>
            </a:p>
          </p:txBody>
        </p:sp>
      </p:grpSp>
      <p:sp>
        <p:nvSpPr>
          <p:cNvPr id="61" name="object 61"/>
          <p:cNvSpPr txBox="1"/>
          <p:nvPr/>
        </p:nvSpPr>
        <p:spPr>
          <a:xfrm>
            <a:off x="5732798" y="5238255"/>
            <a:ext cx="2111084" cy="382156"/>
          </a:xfrm>
          <a:prstGeom prst="rect">
            <a:avLst/>
          </a:prstGeom>
        </p:spPr>
        <p:txBody>
          <a:bodyPr vert="horz" wrap="square" lIns="0" tIns="12700" rIns="0" bIns="0" rtlCol="0">
            <a:spAutoFit/>
          </a:bodyPr>
          <a:lstStyle/>
          <a:p>
            <a:pPr marL="12700">
              <a:lnSpc>
                <a:spcPct val="100000"/>
              </a:lnSpc>
              <a:spcBef>
                <a:spcPts val="100"/>
              </a:spcBef>
            </a:pPr>
            <a:r>
              <a:rPr lang="en-US" sz="2400" dirty="0">
                <a:solidFill>
                  <a:srgbClr val="FFFFFF"/>
                </a:solidFill>
                <a:latin typeface="Arial"/>
                <a:cs typeface="Arial"/>
              </a:rPr>
              <a:t>  </a:t>
            </a:r>
            <a:r>
              <a:rPr sz="2400" dirty="0">
                <a:solidFill>
                  <a:srgbClr val="FFFFFF"/>
                </a:solidFill>
                <a:latin typeface="Arial"/>
                <a:cs typeface="Arial"/>
              </a:rPr>
              <a:t>MPI</a:t>
            </a:r>
            <a:r>
              <a:rPr sz="2400" spc="-30" dirty="0">
                <a:solidFill>
                  <a:srgbClr val="FFFFFF"/>
                </a:solidFill>
                <a:latin typeface="Arial"/>
                <a:cs typeface="Arial"/>
              </a:rPr>
              <a:t> </a:t>
            </a:r>
            <a:r>
              <a:rPr lang="en-US" sz="2400" spc="-20" dirty="0">
                <a:solidFill>
                  <a:srgbClr val="FFFFFF"/>
                </a:solidFill>
                <a:latin typeface="Arial"/>
                <a:cs typeface="Arial"/>
              </a:rPr>
              <a:t>HEARS</a:t>
            </a:r>
            <a:endParaRPr sz="2400" dirty="0">
              <a:latin typeface="Arial"/>
              <a:cs typeface="Arial"/>
            </a:endParaRPr>
          </a:p>
        </p:txBody>
      </p:sp>
      <p:grpSp>
        <p:nvGrpSpPr>
          <p:cNvPr id="62" name="object 62"/>
          <p:cNvGrpSpPr/>
          <p:nvPr/>
        </p:nvGrpSpPr>
        <p:grpSpPr>
          <a:xfrm>
            <a:off x="9077325" y="3448050"/>
            <a:ext cx="2348230" cy="1481455"/>
            <a:chOff x="9077325" y="3448050"/>
            <a:chExt cx="2348230" cy="1481455"/>
          </a:xfrm>
        </p:grpSpPr>
        <p:pic>
          <p:nvPicPr>
            <p:cNvPr id="63" name="object 63"/>
            <p:cNvPicPr/>
            <p:nvPr/>
          </p:nvPicPr>
          <p:blipFill>
            <a:blip r:embed="rId22" cstate="print"/>
            <a:stretch>
              <a:fillRect/>
            </a:stretch>
          </p:blipFill>
          <p:spPr>
            <a:xfrm>
              <a:off x="9077325" y="3467100"/>
              <a:ext cx="2271776" cy="1357249"/>
            </a:xfrm>
            <a:prstGeom prst="rect">
              <a:avLst/>
            </a:prstGeom>
          </p:spPr>
        </p:pic>
        <p:pic>
          <p:nvPicPr>
            <p:cNvPr id="64" name="object 64"/>
            <p:cNvPicPr/>
            <p:nvPr/>
          </p:nvPicPr>
          <p:blipFill>
            <a:blip r:embed="rId23" cstate="print"/>
            <a:stretch>
              <a:fillRect/>
            </a:stretch>
          </p:blipFill>
          <p:spPr>
            <a:xfrm>
              <a:off x="9086850" y="3448050"/>
              <a:ext cx="2338451" cy="1481074"/>
            </a:xfrm>
            <a:prstGeom prst="rect">
              <a:avLst/>
            </a:prstGeom>
          </p:spPr>
        </p:pic>
        <p:sp>
          <p:nvSpPr>
            <p:cNvPr id="65" name="object 65"/>
            <p:cNvSpPr/>
            <p:nvPr/>
          </p:nvSpPr>
          <p:spPr>
            <a:xfrm>
              <a:off x="9139301" y="3509898"/>
              <a:ext cx="2152650" cy="1238885"/>
            </a:xfrm>
            <a:custGeom>
              <a:avLst/>
              <a:gdLst/>
              <a:ahLst/>
              <a:cxnLst/>
              <a:rect l="l" t="t" r="r" b="b"/>
              <a:pathLst>
                <a:path w="2152650" h="1238885">
                  <a:moveTo>
                    <a:pt x="1946148" y="0"/>
                  </a:moveTo>
                  <a:lnTo>
                    <a:pt x="206375" y="0"/>
                  </a:lnTo>
                  <a:lnTo>
                    <a:pt x="159033" y="5453"/>
                  </a:lnTo>
                  <a:lnTo>
                    <a:pt x="115586" y="20989"/>
                  </a:lnTo>
                  <a:lnTo>
                    <a:pt x="77269" y="45366"/>
                  </a:lnTo>
                  <a:lnTo>
                    <a:pt x="45316" y="77346"/>
                  </a:lnTo>
                  <a:lnTo>
                    <a:pt x="20964" y="115688"/>
                  </a:lnTo>
                  <a:lnTo>
                    <a:pt x="5446" y="159153"/>
                  </a:lnTo>
                  <a:lnTo>
                    <a:pt x="0" y="206501"/>
                  </a:lnTo>
                  <a:lnTo>
                    <a:pt x="0" y="1031875"/>
                  </a:lnTo>
                  <a:lnTo>
                    <a:pt x="5446" y="1079223"/>
                  </a:lnTo>
                  <a:lnTo>
                    <a:pt x="20964" y="1122688"/>
                  </a:lnTo>
                  <a:lnTo>
                    <a:pt x="45316" y="1161030"/>
                  </a:lnTo>
                  <a:lnTo>
                    <a:pt x="77269" y="1193010"/>
                  </a:lnTo>
                  <a:lnTo>
                    <a:pt x="115586" y="1217387"/>
                  </a:lnTo>
                  <a:lnTo>
                    <a:pt x="159033" y="1232923"/>
                  </a:lnTo>
                  <a:lnTo>
                    <a:pt x="206375" y="1238377"/>
                  </a:lnTo>
                  <a:lnTo>
                    <a:pt x="1946148" y="1238377"/>
                  </a:lnTo>
                  <a:lnTo>
                    <a:pt x="1993496" y="1232923"/>
                  </a:lnTo>
                  <a:lnTo>
                    <a:pt x="2036961" y="1217387"/>
                  </a:lnTo>
                  <a:lnTo>
                    <a:pt x="2075303" y="1193010"/>
                  </a:lnTo>
                  <a:lnTo>
                    <a:pt x="2107283" y="1161030"/>
                  </a:lnTo>
                  <a:lnTo>
                    <a:pt x="2131660" y="1122688"/>
                  </a:lnTo>
                  <a:lnTo>
                    <a:pt x="2147196" y="1079223"/>
                  </a:lnTo>
                  <a:lnTo>
                    <a:pt x="2152650" y="1031875"/>
                  </a:lnTo>
                  <a:lnTo>
                    <a:pt x="2152650" y="206501"/>
                  </a:lnTo>
                  <a:lnTo>
                    <a:pt x="2147196" y="159153"/>
                  </a:lnTo>
                  <a:lnTo>
                    <a:pt x="2131660" y="115688"/>
                  </a:lnTo>
                  <a:lnTo>
                    <a:pt x="2107283" y="77346"/>
                  </a:lnTo>
                  <a:lnTo>
                    <a:pt x="2075303" y="45366"/>
                  </a:lnTo>
                  <a:lnTo>
                    <a:pt x="2036961" y="20989"/>
                  </a:lnTo>
                  <a:lnTo>
                    <a:pt x="1993496" y="5453"/>
                  </a:lnTo>
                  <a:lnTo>
                    <a:pt x="1946148" y="0"/>
                  </a:lnTo>
                  <a:close/>
                </a:path>
              </a:pathLst>
            </a:custGeom>
            <a:solidFill>
              <a:srgbClr val="00AFEF"/>
            </a:solidFill>
          </p:spPr>
          <p:txBody>
            <a:bodyPr wrap="square" lIns="0" tIns="0" rIns="0" bIns="0" rtlCol="0"/>
            <a:lstStyle/>
            <a:p>
              <a:endParaRPr/>
            </a:p>
          </p:txBody>
        </p:sp>
        <p:sp>
          <p:nvSpPr>
            <p:cNvPr id="66" name="object 66"/>
            <p:cNvSpPr/>
            <p:nvPr/>
          </p:nvSpPr>
          <p:spPr>
            <a:xfrm>
              <a:off x="9139301" y="3509898"/>
              <a:ext cx="2152650" cy="1238885"/>
            </a:xfrm>
            <a:custGeom>
              <a:avLst/>
              <a:gdLst/>
              <a:ahLst/>
              <a:cxnLst/>
              <a:rect l="l" t="t" r="r" b="b"/>
              <a:pathLst>
                <a:path w="2152650" h="1238885">
                  <a:moveTo>
                    <a:pt x="0" y="206501"/>
                  </a:moveTo>
                  <a:lnTo>
                    <a:pt x="5446" y="159153"/>
                  </a:lnTo>
                  <a:lnTo>
                    <a:pt x="20964" y="115688"/>
                  </a:lnTo>
                  <a:lnTo>
                    <a:pt x="45316" y="77346"/>
                  </a:lnTo>
                  <a:lnTo>
                    <a:pt x="77269" y="45366"/>
                  </a:lnTo>
                  <a:lnTo>
                    <a:pt x="115586" y="20989"/>
                  </a:lnTo>
                  <a:lnTo>
                    <a:pt x="159033" y="5453"/>
                  </a:lnTo>
                  <a:lnTo>
                    <a:pt x="206375" y="0"/>
                  </a:lnTo>
                  <a:lnTo>
                    <a:pt x="1946148" y="0"/>
                  </a:lnTo>
                  <a:lnTo>
                    <a:pt x="1993496" y="5453"/>
                  </a:lnTo>
                  <a:lnTo>
                    <a:pt x="2036961" y="20989"/>
                  </a:lnTo>
                  <a:lnTo>
                    <a:pt x="2075303" y="45366"/>
                  </a:lnTo>
                  <a:lnTo>
                    <a:pt x="2107283" y="77346"/>
                  </a:lnTo>
                  <a:lnTo>
                    <a:pt x="2131660" y="115688"/>
                  </a:lnTo>
                  <a:lnTo>
                    <a:pt x="2147196" y="159153"/>
                  </a:lnTo>
                  <a:lnTo>
                    <a:pt x="2152650" y="206501"/>
                  </a:lnTo>
                  <a:lnTo>
                    <a:pt x="2152650" y="1031875"/>
                  </a:lnTo>
                  <a:lnTo>
                    <a:pt x="2147196" y="1079223"/>
                  </a:lnTo>
                  <a:lnTo>
                    <a:pt x="2131660" y="1122688"/>
                  </a:lnTo>
                  <a:lnTo>
                    <a:pt x="2107283" y="1161030"/>
                  </a:lnTo>
                  <a:lnTo>
                    <a:pt x="2075303" y="1193010"/>
                  </a:lnTo>
                  <a:lnTo>
                    <a:pt x="2036961" y="1217387"/>
                  </a:lnTo>
                  <a:lnTo>
                    <a:pt x="1993496" y="1232923"/>
                  </a:lnTo>
                  <a:lnTo>
                    <a:pt x="1946148" y="1238377"/>
                  </a:lnTo>
                  <a:lnTo>
                    <a:pt x="206375" y="1238377"/>
                  </a:lnTo>
                  <a:lnTo>
                    <a:pt x="159033" y="1232923"/>
                  </a:lnTo>
                  <a:lnTo>
                    <a:pt x="115586" y="1217387"/>
                  </a:lnTo>
                  <a:lnTo>
                    <a:pt x="77269" y="1193010"/>
                  </a:lnTo>
                  <a:lnTo>
                    <a:pt x="45316" y="1161030"/>
                  </a:lnTo>
                  <a:lnTo>
                    <a:pt x="20964" y="1122688"/>
                  </a:lnTo>
                  <a:lnTo>
                    <a:pt x="5446" y="1079223"/>
                  </a:lnTo>
                  <a:lnTo>
                    <a:pt x="0" y="1031875"/>
                  </a:lnTo>
                  <a:lnTo>
                    <a:pt x="0" y="206501"/>
                  </a:lnTo>
                  <a:close/>
                </a:path>
              </a:pathLst>
            </a:custGeom>
            <a:ln w="9524">
              <a:solidFill>
                <a:srgbClr val="00AFEF"/>
              </a:solidFill>
            </a:ln>
          </p:spPr>
          <p:txBody>
            <a:bodyPr wrap="square" lIns="0" tIns="0" rIns="0" bIns="0" rtlCol="0"/>
            <a:lstStyle/>
            <a:p>
              <a:endParaRPr/>
            </a:p>
          </p:txBody>
        </p:sp>
      </p:grpSp>
      <p:sp>
        <p:nvSpPr>
          <p:cNvPr id="67" name="object 67"/>
          <p:cNvSpPr txBox="1"/>
          <p:nvPr/>
        </p:nvSpPr>
        <p:spPr>
          <a:xfrm>
            <a:off x="9314180" y="3555047"/>
            <a:ext cx="1804035" cy="1125855"/>
          </a:xfrm>
          <a:prstGeom prst="rect">
            <a:avLst/>
          </a:prstGeom>
        </p:spPr>
        <p:txBody>
          <a:bodyPr vert="horz" wrap="square" lIns="0" tIns="11430" rIns="0" bIns="0" rtlCol="0">
            <a:spAutoFit/>
          </a:bodyPr>
          <a:lstStyle/>
          <a:p>
            <a:pPr marL="12700" marR="5080" indent="-635" algn="ctr">
              <a:lnSpc>
                <a:spcPct val="100299"/>
              </a:lnSpc>
              <a:spcBef>
                <a:spcPts val="90"/>
              </a:spcBef>
            </a:pPr>
            <a:r>
              <a:rPr sz="2400" spc="-10" dirty="0">
                <a:solidFill>
                  <a:srgbClr val="FFFFFF"/>
                </a:solidFill>
                <a:latin typeface="Arial"/>
                <a:cs typeface="Arial"/>
              </a:rPr>
              <a:t>Website Management Platform</a:t>
            </a:r>
            <a:endParaRPr sz="2400">
              <a:latin typeface="Arial"/>
              <a:cs typeface="Arial"/>
            </a:endParaRPr>
          </a:p>
        </p:txBody>
      </p:sp>
      <p:grpSp>
        <p:nvGrpSpPr>
          <p:cNvPr id="68" name="object 68"/>
          <p:cNvGrpSpPr/>
          <p:nvPr/>
        </p:nvGrpSpPr>
        <p:grpSpPr>
          <a:xfrm>
            <a:off x="11296650" y="3467100"/>
            <a:ext cx="2262505" cy="1357630"/>
            <a:chOff x="11296650" y="3467100"/>
            <a:chExt cx="2262505" cy="1357630"/>
          </a:xfrm>
        </p:grpSpPr>
        <p:pic>
          <p:nvPicPr>
            <p:cNvPr id="69" name="object 69"/>
            <p:cNvPicPr/>
            <p:nvPr/>
          </p:nvPicPr>
          <p:blipFill>
            <a:blip r:embed="rId24" cstate="print"/>
            <a:stretch>
              <a:fillRect/>
            </a:stretch>
          </p:blipFill>
          <p:spPr>
            <a:xfrm>
              <a:off x="11296650" y="3467100"/>
              <a:ext cx="2262251" cy="1357249"/>
            </a:xfrm>
            <a:prstGeom prst="rect">
              <a:avLst/>
            </a:prstGeom>
          </p:spPr>
        </p:pic>
        <p:pic>
          <p:nvPicPr>
            <p:cNvPr id="70" name="object 70"/>
            <p:cNvPicPr/>
            <p:nvPr/>
          </p:nvPicPr>
          <p:blipFill>
            <a:blip r:embed="rId25" cstate="print"/>
            <a:stretch>
              <a:fillRect/>
            </a:stretch>
          </p:blipFill>
          <p:spPr>
            <a:xfrm>
              <a:off x="11430000" y="3628961"/>
              <a:ext cx="2071751" cy="1119187"/>
            </a:xfrm>
            <a:prstGeom prst="rect">
              <a:avLst/>
            </a:prstGeom>
          </p:spPr>
        </p:pic>
        <p:sp>
          <p:nvSpPr>
            <p:cNvPr id="71" name="object 71"/>
            <p:cNvSpPr/>
            <p:nvPr/>
          </p:nvSpPr>
          <p:spPr>
            <a:xfrm>
              <a:off x="11358626" y="3509898"/>
              <a:ext cx="2143125" cy="1238885"/>
            </a:xfrm>
            <a:custGeom>
              <a:avLst/>
              <a:gdLst/>
              <a:ahLst/>
              <a:cxnLst/>
              <a:rect l="l" t="t" r="r" b="b"/>
              <a:pathLst>
                <a:path w="2143125" h="1238885">
                  <a:moveTo>
                    <a:pt x="1936622" y="0"/>
                  </a:moveTo>
                  <a:lnTo>
                    <a:pt x="206375" y="0"/>
                  </a:lnTo>
                  <a:lnTo>
                    <a:pt x="159033" y="5453"/>
                  </a:lnTo>
                  <a:lnTo>
                    <a:pt x="115586" y="20989"/>
                  </a:lnTo>
                  <a:lnTo>
                    <a:pt x="77269" y="45366"/>
                  </a:lnTo>
                  <a:lnTo>
                    <a:pt x="45316" y="77346"/>
                  </a:lnTo>
                  <a:lnTo>
                    <a:pt x="20964" y="115688"/>
                  </a:lnTo>
                  <a:lnTo>
                    <a:pt x="5446" y="159153"/>
                  </a:lnTo>
                  <a:lnTo>
                    <a:pt x="0" y="206501"/>
                  </a:lnTo>
                  <a:lnTo>
                    <a:pt x="0" y="1031875"/>
                  </a:lnTo>
                  <a:lnTo>
                    <a:pt x="5446" y="1079223"/>
                  </a:lnTo>
                  <a:lnTo>
                    <a:pt x="20964" y="1122688"/>
                  </a:lnTo>
                  <a:lnTo>
                    <a:pt x="45316" y="1161030"/>
                  </a:lnTo>
                  <a:lnTo>
                    <a:pt x="77269" y="1193010"/>
                  </a:lnTo>
                  <a:lnTo>
                    <a:pt x="115586" y="1217387"/>
                  </a:lnTo>
                  <a:lnTo>
                    <a:pt x="159033" y="1232923"/>
                  </a:lnTo>
                  <a:lnTo>
                    <a:pt x="206375" y="1238377"/>
                  </a:lnTo>
                  <a:lnTo>
                    <a:pt x="1936622" y="1238377"/>
                  </a:lnTo>
                  <a:lnTo>
                    <a:pt x="1983971" y="1232923"/>
                  </a:lnTo>
                  <a:lnTo>
                    <a:pt x="2027436" y="1217387"/>
                  </a:lnTo>
                  <a:lnTo>
                    <a:pt x="2065778" y="1193010"/>
                  </a:lnTo>
                  <a:lnTo>
                    <a:pt x="2097758" y="1161030"/>
                  </a:lnTo>
                  <a:lnTo>
                    <a:pt x="2122135" y="1122688"/>
                  </a:lnTo>
                  <a:lnTo>
                    <a:pt x="2137671" y="1079223"/>
                  </a:lnTo>
                  <a:lnTo>
                    <a:pt x="2143125" y="1031875"/>
                  </a:lnTo>
                  <a:lnTo>
                    <a:pt x="2143125" y="206501"/>
                  </a:lnTo>
                  <a:lnTo>
                    <a:pt x="2137671" y="159153"/>
                  </a:lnTo>
                  <a:lnTo>
                    <a:pt x="2122135" y="115688"/>
                  </a:lnTo>
                  <a:lnTo>
                    <a:pt x="2097758" y="77346"/>
                  </a:lnTo>
                  <a:lnTo>
                    <a:pt x="2065778" y="45366"/>
                  </a:lnTo>
                  <a:lnTo>
                    <a:pt x="2027436" y="20989"/>
                  </a:lnTo>
                  <a:lnTo>
                    <a:pt x="1983971" y="5453"/>
                  </a:lnTo>
                  <a:lnTo>
                    <a:pt x="1936622" y="0"/>
                  </a:lnTo>
                  <a:close/>
                </a:path>
              </a:pathLst>
            </a:custGeom>
            <a:solidFill>
              <a:srgbClr val="00AFEF"/>
            </a:solidFill>
          </p:spPr>
          <p:txBody>
            <a:bodyPr wrap="square" lIns="0" tIns="0" rIns="0" bIns="0" rtlCol="0"/>
            <a:lstStyle/>
            <a:p>
              <a:endParaRPr/>
            </a:p>
          </p:txBody>
        </p:sp>
        <p:sp>
          <p:nvSpPr>
            <p:cNvPr id="72" name="object 72"/>
            <p:cNvSpPr/>
            <p:nvPr/>
          </p:nvSpPr>
          <p:spPr>
            <a:xfrm>
              <a:off x="11358626" y="3509898"/>
              <a:ext cx="2143125" cy="1238885"/>
            </a:xfrm>
            <a:custGeom>
              <a:avLst/>
              <a:gdLst/>
              <a:ahLst/>
              <a:cxnLst/>
              <a:rect l="l" t="t" r="r" b="b"/>
              <a:pathLst>
                <a:path w="2143125" h="1238885">
                  <a:moveTo>
                    <a:pt x="0" y="206501"/>
                  </a:moveTo>
                  <a:lnTo>
                    <a:pt x="5446" y="159153"/>
                  </a:lnTo>
                  <a:lnTo>
                    <a:pt x="20964" y="115688"/>
                  </a:lnTo>
                  <a:lnTo>
                    <a:pt x="45316" y="77346"/>
                  </a:lnTo>
                  <a:lnTo>
                    <a:pt x="77269" y="45366"/>
                  </a:lnTo>
                  <a:lnTo>
                    <a:pt x="115586" y="20989"/>
                  </a:lnTo>
                  <a:lnTo>
                    <a:pt x="159033" y="5453"/>
                  </a:lnTo>
                  <a:lnTo>
                    <a:pt x="206375" y="0"/>
                  </a:lnTo>
                  <a:lnTo>
                    <a:pt x="1936622" y="0"/>
                  </a:lnTo>
                  <a:lnTo>
                    <a:pt x="1983971" y="5453"/>
                  </a:lnTo>
                  <a:lnTo>
                    <a:pt x="2027436" y="20989"/>
                  </a:lnTo>
                  <a:lnTo>
                    <a:pt x="2065778" y="45366"/>
                  </a:lnTo>
                  <a:lnTo>
                    <a:pt x="2097758" y="77346"/>
                  </a:lnTo>
                  <a:lnTo>
                    <a:pt x="2122135" y="115688"/>
                  </a:lnTo>
                  <a:lnTo>
                    <a:pt x="2137671" y="159153"/>
                  </a:lnTo>
                  <a:lnTo>
                    <a:pt x="2143125" y="206501"/>
                  </a:lnTo>
                  <a:lnTo>
                    <a:pt x="2143125" y="1031875"/>
                  </a:lnTo>
                  <a:lnTo>
                    <a:pt x="2137671" y="1079223"/>
                  </a:lnTo>
                  <a:lnTo>
                    <a:pt x="2122135" y="1122688"/>
                  </a:lnTo>
                  <a:lnTo>
                    <a:pt x="2097758" y="1161030"/>
                  </a:lnTo>
                  <a:lnTo>
                    <a:pt x="2065778" y="1193010"/>
                  </a:lnTo>
                  <a:lnTo>
                    <a:pt x="2027436" y="1217387"/>
                  </a:lnTo>
                  <a:lnTo>
                    <a:pt x="1983971" y="1232923"/>
                  </a:lnTo>
                  <a:lnTo>
                    <a:pt x="1936622" y="1238377"/>
                  </a:lnTo>
                  <a:lnTo>
                    <a:pt x="206375" y="1238377"/>
                  </a:lnTo>
                  <a:lnTo>
                    <a:pt x="159033" y="1232923"/>
                  </a:lnTo>
                  <a:lnTo>
                    <a:pt x="115586" y="1217387"/>
                  </a:lnTo>
                  <a:lnTo>
                    <a:pt x="77269" y="1193010"/>
                  </a:lnTo>
                  <a:lnTo>
                    <a:pt x="45316" y="1161030"/>
                  </a:lnTo>
                  <a:lnTo>
                    <a:pt x="20964" y="1122688"/>
                  </a:lnTo>
                  <a:lnTo>
                    <a:pt x="5446" y="1079223"/>
                  </a:lnTo>
                  <a:lnTo>
                    <a:pt x="0" y="1031875"/>
                  </a:lnTo>
                  <a:lnTo>
                    <a:pt x="0" y="206501"/>
                  </a:lnTo>
                  <a:close/>
                </a:path>
              </a:pathLst>
            </a:custGeom>
            <a:ln w="9525">
              <a:solidFill>
                <a:srgbClr val="00AFEF"/>
              </a:solidFill>
            </a:ln>
          </p:spPr>
          <p:txBody>
            <a:bodyPr wrap="square" lIns="0" tIns="0" rIns="0" bIns="0" rtlCol="0"/>
            <a:lstStyle/>
            <a:p>
              <a:endParaRPr/>
            </a:p>
          </p:txBody>
        </p:sp>
      </p:grpSp>
      <p:sp>
        <p:nvSpPr>
          <p:cNvPr id="73" name="object 73"/>
          <p:cNvSpPr txBox="1"/>
          <p:nvPr/>
        </p:nvSpPr>
        <p:spPr>
          <a:xfrm>
            <a:off x="11664315" y="3737927"/>
            <a:ext cx="1537335" cy="763270"/>
          </a:xfrm>
          <a:prstGeom prst="rect">
            <a:avLst/>
          </a:prstGeom>
        </p:spPr>
        <p:txBody>
          <a:bodyPr vert="horz" wrap="square" lIns="0" tIns="6985" rIns="0" bIns="0" rtlCol="0">
            <a:spAutoFit/>
          </a:bodyPr>
          <a:lstStyle/>
          <a:p>
            <a:pPr marL="200025" marR="5080" indent="-187325">
              <a:lnSpc>
                <a:spcPct val="101600"/>
              </a:lnSpc>
              <a:spcBef>
                <a:spcPts val="55"/>
              </a:spcBef>
            </a:pPr>
            <a:r>
              <a:rPr sz="2400" spc="-10" dirty="0">
                <a:solidFill>
                  <a:srgbClr val="FFFFFF"/>
                </a:solidFill>
                <a:latin typeface="Arial"/>
                <a:cs typeface="Arial"/>
              </a:rPr>
              <a:t>Accounting Platform</a:t>
            </a:r>
            <a:endParaRPr sz="2400">
              <a:latin typeface="Arial"/>
              <a:cs typeface="Arial"/>
            </a:endParaRPr>
          </a:p>
        </p:txBody>
      </p:sp>
      <p:grpSp>
        <p:nvGrpSpPr>
          <p:cNvPr id="74" name="object 74"/>
          <p:cNvGrpSpPr/>
          <p:nvPr/>
        </p:nvGrpSpPr>
        <p:grpSpPr>
          <a:xfrm>
            <a:off x="13525500" y="3467100"/>
            <a:ext cx="2376805" cy="1348105"/>
            <a:chOff x="13525500" y="3467100"/>
            <a:chExt cx="2376805" cy="1348105"/>
          </a:xfrm>
        </p:grpSpPr>
        <p:pic>
          <p:nvPicPr>
            <p:cNvPr id="75" name="object 75"/>
            <p:cNvPicPr/>
            <p:nvPr/>
          </p:nvPicPr>
          <p:blipFill>
            <a:blip r:embed="rId26" cstate="print"/>
            <a:stretch>
              <a:fillRect/>
            </a:stretch>
          </p:blipFill>
          <p:spPr>
            <a:xfrm>
              <a:off x="13525500" y="3467100"/>
              <a:ext cx="2376551" cy="1347724"/>
            </a:xfrm>
            <a:prstGeom prst="rect">
              <a:avLst/>
            </a:prstGeom>
          </p:spPr>
        </p:pic>
        <p:sp>
          <p:nvSpPr>
            <p:cNvPr id="76" name="object 76"/>
            <p:cNvSpPr/>
            <p:nvPr/>
          </p:nvSpPr>
          <p:spPr>
            <a:xfrm>
              <a:off x="13587476" y="3509898"/>
              <a:ext cx="2257425" cy="1229360"/>
            </a:xfrm>
            <a:custGeom>
              <a:avLst/>
              <a:gdLst/>
              <a:ahLst/>
              <a:cxnLst/>
              <a:rect l="l" t="t" r="r" b="b"/>
              <a:pathLst>
                <a:path w="2257425" h="1229360">
                  <a:moveTo>
                    <a:pt x="2052573" y="0"/>
                  </a:moveTo>
                  <a:lnTo>
                    <a:pt x="204723" y="0"/>
                  </a:lnTo>
                  <a:lnTo>
                    <a:pt x="157753" y="5409"/>
                  </a:lnTo>
                  <a:lnTo>
                    <a:pt x="114651" y="20817"/>
                  </a:lnTo>
                  <a:lnTo>
                    <a:pt x="76641" y="44996"/>
                  </a:lnTo>
                  <a:lnTo>
                    <a:pt x="44946" y="76718"/>
                  </a:lnTo>
                  <a:lnTo>
                    <a:pt x="20792" y="114753"/>
                  </a:lnTo>
                  <a:lnTo>
                    <a:pt x="5402" y="157873"/>
                  </a:lnTo>
                  <a:lnTo>
                    <a:pt x="0" y="204850"/>
                  </a:lnTo>
                  <a:lnTo>
                    <a:pt x="0" y="1024001"/>
                  </a:lnTo>
                  <a:lnTo>
                    <a:pt x="5402" y="1070978"/>
                  </a:lnTo>
                  <a:lnTo>
                    <a:pt x="20792" y="1114098"/>
                  </a:lnTo>
                  <a:lnTo>
                    <a:pt x="44946" y="1152133"/>
                  </a:lnTo>
                  <a:lnTo>
                    <a:pt x="76641" y="1183855"/>
                  </a:lnTo>
                  <a:lnTo>
                    <a:pt x="114651" y="1208034"/>
                  </a:lnTo>
                  <a:lnTo>
                    <a:pt x="157753" y="1223442"/>
                  </a:lnTo>
                  <a:lnTo>
                    <a:pt x="204723" y="1228852"/>
                  </a:lnTo>
                  <a:lnTo>
                    <a:pt x="2052573" y="1228852"/>
                  </a:lnTo>
                  <a:lnTo>
                    <a:pt x="2099551" y="1223442"/>
                  </a:lnTo>
                  <a:lnTo>
                    <a:pt x="2142671" y="1208034"/>
                  </a:lnTo>
                  <a:lnTo>
                    <a:pt x="2180706" y="1183855"/>
                  </a:lnTo>
                  <a:lnTo>
                    <a:pt x="2212428" y="1152133"/>
                  </a:lnTo>
                  <a:lnTo>
                    <a:pt x="2236607" y="1114098"/>
                  </a:lnTo>
                  <a:lnTo>
                    <a:pt x="2252015" y="1070978"/>
                  </a:lnTo>
                  <a:lnTo>
                    <a:pt x="2257425" y="1024001"/>
                  </a:lnTo>
                  <a:lnTo>
                    <a:pt x="2257425" y="204850"/>
                  </a:lnTo>
                  <a:lnTo>
                    <a:pt x="2252015" y="157873"/>
                  </a:lnTo>
                  <a:lnTo>
                    <a:pt x="2236607" y="114753"/>
                  </a:lnTo>
                  <a:lnTo>
                    <a:pt x="2212428" y="76718"/>
                  </a:lnTo>
                  <a:lnTo>
                    <a:pt x="2180706" y="44996"/>
                  </a:lnTo>
                  <a:lnTo>
                    <a:pt x="2142671" y="20817"/>
                  </a:lnTo>
                  <a:lnTo>
                    <a:pt x="2099551" y="5409"/>
                  </a:lnTo>
                  <a:lnTo>
                    <a:pt x="2052573" y="0"/>
                  </a:lnTo>
                  <a:close/>
                </a:path>
              </a:pathLst>
            </a:custGeom>
            <a:solidFill>
              <a:srgbClr val="00AFEF"/>
            </a:solidFill>
          </p:spPr>
          <p:txBody>
            <a:bodyPr wrap="square" lIns="0" tIns="0" rIns="0" bIns="0" rtlCol="0"/>
            <a:lstStyle/>
            <a:p>
              <a:endParaRPr/>
            </a:p>
          </p:txBody>
        </p:sp>
        <p:sp>
          <p:nvSpPr>
            <p:cNvPr id="77" name="object 77"/>
            <p:cNvSpPr/>
            <p:nvPr/>
          </p:nvSpPr>
          <p:spPr>
            <a:xfrm>
              <a:off x="13587476" y="3509898"/>
              <a:ext cx="2257425" cy="1229360"/>
            </a:xfrm>
            <a:custGeom>
              <a:avLst/>
              <a:gdLst/>
              <a:ahLst/>
              <a:cxnLst/>
              <a:rect l="l" t="t" r="r" b="b"/>
              <a:pathLst>
                <a:path w="2257425" h="1229360">
                  <a:moveTo>
                    <a:pt x="0" y="204850"/>
                  </a:moveTo>
                  <a:lnTo>
                    <a:pt x="5402" y="157873"/>
                  </a:lnTo>
                  <a:lnTo>
                    <a:pt x="20792" y="114753"/>
                  </a:lnTo>
                  <a:lnTo>
                    <a:pt x="44946" y="76718"/>
                  </a:lnTo>
                  <a:lnTo>
                    <a:pt x="76641" y="44996"/>
                  </a:lnTo>
                  <a:lnTo>
                    <a:pt x="114651" y="20817"/>
                  </a:lnTo>
                  <a:lnTo>
                    <a:pt x="157753" y="5409"/>
                  </a:lnTo>
                  <a:lnTo>
                    <a:pt x="204723" y="0"/>
                  </a:lnTo>
                  <a:lnTo>
                    <a:pt x="2052573" y="0"/>
                  </a:lnTo>
                  <a:lnTo>
                    <a:pt x="2099551" y="5409"/>
                  </a:lnTo>
                  <a:lnTo>
                    <a:pt x="2142671" y="20817"/>
                  </a:lnTo>
                  <a:lnTo>
                    <a:pt x="2180706" y="44996"/>
                  </a:lnTo>
                  <a:lnTo>
                    <a:pt x="2212428" y="76718"/>
                  </a:lnTo>
                  <a:lnTo>
                    <a:pt x="2236607" y="114753"/>
                  </a:lnTo>
                  <a:lnTo>
                    <a:pt x="2252015" y="157873"/>
                  </a:lnTo>
                  <a:lnTo>
                    <a:pt x="2257425" y="204850"/>
                  </a:lnTo>
                  <a:lnTo>
                    <a:pt x="2257425" y="1024001"/>
                  </a:lnTo>
                  <a:lnTo>
                    <a:pt x="2252015" y="1070978"/>
                  </a:lnTo>
                  <a:lnTo>
                    <a:pt x="2236607" y="1114098"/>
                  </a:lnTo>
                  <a:lnTo>
                    <a:pt x="2212428" y="1152133"/>
                  </a:lnTo>
                  <a:lnTo>
                    <a:pt x="2180706" y="1183855"/>
                  </a:lnTo>
                  <a:lnTo>
                    <a:pt x="2142671" y="1208034"/>
                  </a:lnTo>
                  <a:lnTo>
                    <a:pt x="2099551" y="1223442"/>
                  </a:lnTo>
                  <a:lnTo>
                    <a:pt x="2052573" y="1228852"/>
                  </a:lnTo>
                  <a:lnTo>
                    <a:pt x="204723" y="1228852"/>
                  </a:lnTo>
                  <a:lnTo>
                    <a:pt x="157753" y="1223442"/>
                  </a:lnTo>
                  <a:lnTo>
                    <a:pt x="114651" y="1208034"/>
                  </a:lnTo>
                  <a:lnTo>
                    <a:pt x="76641" y="1183855"/>
                  </a:lnTo>
                  <a:lnTo>
                    <a:pt x="44946" y="1152133"/>
                  </a:lnTo>
                  <a:lnTo>
                    <a:pt x="20792" y="1114098"/>
                  </a:lnTo>
                  <a:lnTo>
                    <a:pt x="5402" y="1070978"/>
                  </a:lnTo>
                  <a:lnTo>
                    <a:pt x="0" y="1024001"/>
                  </a:lnTo>
                  <a:lnTo>
                    <a:pt x="0" y="204850"/>
                  </a:lnTo>
                  <a:close/>
                </a:path>
              </a:pathLst>
            </a:custGeom>
            <a:ln w="9524">
              <a:solidFill>
                <a:srgbClr val="00AFEF"/>
              </a:solidFill>
            </a:ln>
          </p:spPr>
          <p:txBody>
            <a:bodyPr wrap="square" lIns="0" tIns="0" rIns="0" bIns="0" rtlCol="0"/>
            <a:lstStyle/>
            <a:p>
              <a:endParaRPr/>
            </a:p>
          </p:txBody>
        </p:sp>
      </p:grpSp>
      <p:sp>
        <p:nvSpPr>
          <p:cNvPr id="78" name="object 78"/>
          <p:cNvSpPr txBox="1"/>
          <p:nvPr/>
        </p:nvSpPr>
        <p:spPr>
          <a:xfrm>
            <a:off x="13775436" y="3930949"/>
            <a:ext cx="1884680" cy="382156"/>
          </a:xfrm>
          <a:prstGeom prst="rect">
            <a:avLst/>
          </a:prstGeom>
        </p:spPr>
        <p:txBody>
          <a:bodyPr vert="horz" wrap="square" lIns="0" tIns="12700" rIns="0" bIns="0" rtlCol="0" anchor="t">
            <a:spAutoFit/>
          </a:bodyPr>
          <a:lstStyle/>
          <a:p>
            <a:pPr algn="ctr">
              <a:lnSpc>
                <a:spcPct val="100000"/>
              </a:lnSpc>
              <a:spcBef>
                <a:spcPts val="100"/>
              </a:spcBef>
            </a:pPr>
            <a:r>
              <a:rPr sz="2400" spc="-10" dirty="0">
                <a:solidFill>
                  <a:srgbClr val="FFFFFF"/>
                </a:solidFill>
                <a:latin typeface="Arial"/>
                <a:cs typeface="Arial"/>
              </a:rPr>
              <a:t>Registration</a:t>
            </a:r>
            <a:endParaRPr sz="2400" dirty="0">
              <a:latin typeface="Arial"/>
              <a:cs typeface="Arial"/>
            </a:endParaRPr>
          </a:p>
        </p:txBody>
      </p:sp>
      <p:grpSp>
        <p:nvGrpSpPr>
          <p:cNvPr id="79" name="object 79"/>
          <p:cNvGrpSpPr/>
          <p:nvPr/>
        </p:nvGrpSpPr>
        <p:grpSpPr>
          <a:xfrm>
            <a:off x="11287125" y="5114925"/>
            <a:ext cx="2595880" cy="1510030"/>
            <a:chOff x="11287125" y="5114925"/>
            <a:chExt cx="2595880" cy="1510030"/>
          </a:xfrm>
        </p:grpSpPr>
        <p:pic>
          <p:nvPicPr>
            <p:cNvPr id="80" name="object 80"/>
            <p:cNvPicPr/>
            <p:nvPr/>
          </p:nvPicPr>
          <p:blipFill>
            <a:blip r:embed="rId27" cstate="print"/>
            <a:stretch>
              <a:fillRect/>
            </a:stretch>
          </p:blipFill>
          <p:spPr>
            <a:xfrm>
              <a:off x="11287125" y="5114925"/>
              <a:ext cx="2595626" cy="1452499"/>
            </a:xfrm>
            <a:prstGeom prst="rect">
              <a:avLst/>
            </a:prstGeom>
          </p:spPr>
        </p:pic>
        <p:pic>
          <p:nvPicPr>
            <p:cNvPr id="81" name="object 81"/>
            <p:cNvPicPr/>
            <p:nvPr/>
          </p:nvPicPr>
          <p:blipFill>
            <a:blip r:embed="rId28" cstate="print"/>
            <a:stretch>
              <a:fillRect/>
            </a:stretch>
          </p:blipFill>
          <p:spPr>
            <a:xfrm>
              <a:off x="11601450" y="5143500"/>
              <a:ext cx="2043176" cy="1481074"/>
            </a:xfrm>
            <a:prstGeom prst="rect">
              <a:avLst/>
            </a:prstGeom>
          </p:spPr>
        </p:pic>
        <p:sp>
          <p:nvSpPr>
            <p:cNvPr id="82" name="object 82"/>
            <p:cNvSpPr/>
            <p:nvPr/>
          </p:nvSpPr>
          <p:spPr>
            <a:xfrm>
              <a:off x="11349101" y="5157851"/>
              <a:ext cx="2476500" cy="1333500"/>
            </a:xfrm>
            <a:custGeom>
              <a:avLst/>
              <a:gdLst/>
              <a:ahLst/>
              <a:cxnLst/>
              <a:rect l="l" t="t" r="r" b="b"/>
              <a:pathLst>
                <a:path w="2476500" h="1333500">
                  <a:moveTo>
                    <a:pt x="2254122" y="0"/>
                  </a:moveTo>
                  <a:lnTo>
                    <a:pt x="222250" y="0"/>
                  </a:lnTo>
                  <a:lnTo>
                    <a:pt x="177440" y="4512"/>
                  </a:lnTo>
                  <a:lnTo>
                    <a:pt x="135713" y="17456"/>
                  </a:lnTo>
                  <a:lnTo>
                    <a:pt x="97959" y="37940"/>
                  </a:lnTo>
                  <a:lnTo>
                    <a:pt x="65071" y="65071"/>
                  </a:lnTo>
                  <a:lnTo>
                    <a:pt x="37940" y="97959"/>
                  </a:lnTo>
                  <a:lnTo>
                    <a:pt x="17456" y="135713"/>
                  </a:lnTo>
                  <a:lnTo>
                    <a:pt x="4512" y="177440"/>
                  </a:lnTo>
                  <a:lnTo>
                    <a:pt x="0" y="222250"/>
                  </a:lnTo>
                  <a:lnTo>
                    <a:pt x="0" y="1111123"/>
                  </a:lnTo>
                  <a:lnTo>
                    <a:pt x="4512" y="1155937"/>
                  </a:lnTo>
                  <a:lnTo>
                    <a:pt x="17456" y="1197679"/>
                  </a:lnTo>
                  <a:lnTo>
                    <a:pt x="37940" y="1235453"/>
                  </a:lnTo>
                  <a:lnTo>
                    <a:pt x="65071" y="1268364"/>
                  </a:lnTo>
                  <a:lnTo>
                    <a:pt x="97959" y="1295519"/>
                  </a:lnTo>
                  <a:lnTo>
                    <a:pt x="135713" y="1316023"/>
                  </a:lnTo>
                  <a:lnTo>
                    <a:pt x="177440" y="1328981"/>
                  </a:lnTo>
                  <a:lnTo>
                    <a:pt x="222250" y="1333500"/>
                  </a:lnTo>
                  <a:lnTo>
                    <a:pt x="2254122" y="1333500"/>
                  </a:lnTo>
                  <a:lnTo>
                    <a:pt x="2298937" y="1328981"/>
                  </a:lnTo>
                  <a:lnTo>
                    <a:pt x="2340679" y="1316023"/>
                  </a:lnTo>
                  <a:lnTo>
                    <a:pt x="2378453" y="1295519"/>
                  </a:lnTo>
                  <a:lnTo>
                    <a:pt x="2411364" y="1268364"/>
                  </a:lnTo>
                  <a:lnTo>
                    <a:pt x="2438519" y="1235453"/>
                  </a:lnTo>
                  <a:lnTo>
                    <a:pt x="2459023" y="1197679"/>
                  </a:lnTo>
                  <a:lnTo>
                    <a:pt x="2471981" y="1155937"/>
                  </a:lnTo>
                  <a:lnTo>
                    <a:pt x="2476500" y="1111123"/>
                  </a:lnTo>
                  <a:lnTo>
                    <a:pt x="2476500" y="222250"/>
                  </a:lnTo>
                  <a:lnTo>
                    <a:pt x="2471981" y="177440"/>
                  </a:lnTo>
                  <a:lnTo>
                    <a:pt x="2459023" y="135713"/>
                  </a:lnTo>
                  <a:lnTo>
                    <a:pt x="2438519" y="97959"/>
                  </a:lnTo>
                  <a:lnTo>
                    <a:pt x="2411364" y="65071"/>
                  </a:lnTo>
                  <a:lnTo>
                    <a:pt x="2378453" y="37940"/>
                  </a:lnTo>
                  <a:lnTo>
                    <a:pt x="2340679" y="17456"/>
                  </a:lnTo>
                  <a:lnTo>
                    <a:pt x="2298937" y="4512"/>
                  </a:lnTo>
                  <a:lnTo>
                    <a:pt x="2254122" y="0"/>
                  </a:lnTo>
                  <a:close/>
                </a:path>
              </a:pathLst>
            </a:custGeom>
            <a:solidFill>
              <a:srgbClr val="00AFEF"/>
            </a:solidFill>
          </p:spPr>
          <p:txBody>
            <a:bodyPr wrap="square" lIns="0" tIns="0" rIns="0" bIns="0" rtlCol="0"/>
            <a:lstStyle/>
            <a:p>
              <a:endParaRPr/>
            </a:p>
          </p:txBody>
        </p:sp>
        <p:sp>
          <p:nvSpPr>
            <p:cNvPr id="83" name="object 83"/>
            <p:cNvSpPr/>
            <p:nvPr/>
          </p:nvSpPr>
          <p:spPr>
            <a:xfrm>
              <a:off x="11349101" y="5157851"/>
              <a:ext cx="2476500" cy="1333500"/>
            </a:xfrm>
            <a:custGeom>
              <a:avLst/>
              <a:gdLst/>
              <a:ahLst/>
              <a:cxnLst/>
              <a:rect l="l" t="t" r="r" b="b"/>
              <a:pathLst>
                <a:path w="2476500" h="1333500">
                  <a:moveTo>
                    <a:pt x="0" y="222250"/>
                  </a:moveTo>
                  <a:lnTo>
                    <a:pt x="4512" y="177440"/>
                  </a:lnTo>
                  <a:lnTo>
                    <a:pt x="17456" y="135713"/>
                  </a:lnTo>
                  <a:lnTo>
                    <a:pt x="37940" y="97959"/>
                  </a:lnTo>
                  <a:lnTo>
                    <a:pt x="65071" y="65071"/>
                  </a:lnTo>
                  <a:lnTo>
                    <a:pt x="97959" y="37940"/>
                  </a:lnTo>
                  <a:lnTo>
                    <a:pt x="135713" y="17456"/>
                  </a:lnTo>
                  <a:lnTo>
                    <a:pt x="177440" y="4512"/>
                  </a:lnTo>
                  <a:lnTo>
                    <a:pt x="222250" y="0"/>
                  </a:lnTo>
                  <a:lnTo>
                    <a:pt x="2254122" y="0"/>
                  </a:lnTo>
                  <a:lnTo>
                    <a:pt x="2298937" y="4512"/>
                  </a:lnTo>
                  <a:lnTo>
                    <a:pt x="2340679" y="17456"/>
                  </a:lnTo>
                  <a:lnTo>
                    <a:pt x="2378453" y="37940"/>
                  </a:lnTo>
                  <a:lnTo>
                    <a:pt x="2411364" y="65071"/>
                  </a:lnTo>
                  <a:lnTo>
                    <a:pt x="2438519" y="97959"/>
                  </a:lnTo>
                  <a:lnTo>
                    <a:pt x="2459023" y="135713"/>
                  </a:lnTo>
                  <a:lnTo>
                    <a:pt x="2471981" y="177440"/>
                  </a:lnTo>
                  <a:lnTo>
                    <a:pt x="2476500" y="222250"/>
                  </a:lnTo>
                  <a:lnTo>
                    <a:pt x="2476500" y="1111123"/>
                  </a:lnTo>
                  <a:lnTo>
                    <a:pt x="2471981" y="1155937"/>
                  </a:lnTo>
                  <a:lnTo>
                    <a:pt x="2459023" y="1197679"/>
                  </a:lnTo>
                  <a:lnTo>
                    <a:pt x="2438519" y="1235453"/>
                  </a:lnTo>
                  <a:lnTo>
                    <a:pt x="2411364" y="1268364"/>
                  </a:lnTo>
                  <a:lnTo>
                    <a:pt x="2378453" y="1295519"/>
                  </a:lnTo>
                  <a:lnTo>
                    <a:pt x="2340679" y="1316023"/>
                  </a:lnTo>
                  <a:lnTo>
                    <a:pt x="2298937" y="1328981"/>
                  </a:lnTo>
                  <a:lnTo>
                    <a:pt x="2254122" y="1333500"/>
                  </a:lnTo>
                  <a:lnTo>
                    <a:pt x="222250" y="1333500"/>
                  </a:lnTo>
                  <a:lnTo>
                    <a:pt x="177440" y="1328981"/>
                  </a:lnTo>
                  <a:lnTo>
                    <a:pt x="135713" y="1316023"/>
                  </a:lnTo>
                  <a:lnTo>
                    <a:pt x="97959" y="1295519"/>
                  </a:lnTo>
                  <a:lnTo>
                    <a:pt x="65071" y="1268364"/>
                  </a:lnTo>
                  <a:lnTo>
                    <a:pt x="37940" y="1235453"/>
                  </a:lnTo>
                  <a:lnTo>
                    <a:pt x="17456" y="1197679"/>
                  </a:lnTo>
                  <a:lnTo>
                    <a:pt x="4512" y="1155937"/>
                  </a:lnTo>
                  <a:lnTo>
                    <a:pt x="0" y="1111123"/>
                  </a:lnTo>
                  <a:lnTo>
                    <a:pt x="0" y="222250"/>
                  </a:lnTo>
                  <a:close/>
                </a:path>
              </a:pathLst>
            </a:custGeom>
            <a:ln w="9525">
              <a:solidFill>
                <a:srgbClr val="00AFEF"/>
              </a:solidFill>
            </a:ln>
          </p:spPr>
          <p:txBody>
            <a:bodyPr wrap="square" lIns="0" tIns="0" rIns="0" bIns="0" rtlCol="0"/>
            <a:lstStyle/>
            <a:p>
              <a:endParaRPr/>
            </a:p>
          </p:txBody>
        </p:sp>
      </p:grpSp>
      <p:sp>
        <p:nvSpPr>
          <p:cNvPr id="84" name="object 84"/>
          <p:cNvSpPr txBox="1"/>
          <p:nvPr/>
        </p:nvSpPr>
        <p:spPr>
          <a:xfrm>
            <a:off x="11358626" y="5251767"/>
            <a:ext cx="2416810" cy="750205"/>
          </a:xfrm>
          <a:prstGeom prst="rect">
            <a:avLst/>
          </a:prstGeom>
        </p:spPr>
        <p:txBody>
          <a:bodyPr vert="horz" wrap="square" lIns="0" tIns="11430" rIns="0" bIns="0" rtlCol="0">
            <a:spAutoFit/>
          </a:bodyPr>
          <a:lstStyle/>
          <a:p>
            <a:pPr marL="12700" marR="5080" indent="1270" algn="ctr">
              <a:lnSpc>
                <a:spcPct val="100400"/>
              </a:lnSpc>
              <a:spcBef>
                <a:spcPts val="90"/>
              </a:spcBef>
            </a:pPr>
            <a:r>
              <a:rPr lang="en-US" sz="2400" spc="-10" dirty="0">
                <a:solidFill>
                  <a:srgbClr val="FFFFFF"/>
                </a:solidFill>
                <a:latin typeface="Arial"/>
                <a:cs typeface="Arial"/>
              </a:rPr>
              <a:t>Global Chapter</a:t>
            </a:r>
            <a:r>
              <a:rPr sz="2400" spc="-10" dirty="0">
                <a:solidFill>
                  <a:srgbClr val="FFFFFF"/>
                </a:solidFill>
                <a:latin typeface="Arial"/>
                <a:cs typeface="Arial"/>
              </a:rPr>
              <a:t> Operations </a:t>
            </a:r>
            <a:r>
              <a:rPr lang="en-US" sz="2400" spc="-10" dirty="0">
                <a:solidFill>
                  <a:srgbClr val="FFFFFF"/>
                </a:solidFill>
                <a:latin typeface="Arial"/>
                <a:cs typeface="Arial"/>
              </a:rPr>
              <a:t>Team</a:t>
            </a:r>
            <a:endParaRPr sz="2400" dirty="0">
              <a:latin typeface="Arial"/>
              <a:cs typeface="Arial"/>
            </a:endParaRPr>
          </a:p>
        </p:txBody>
      </p:sp>
      <p:sp>
        <p:nvSpPr>
          <p:cNvPr id="85" name="object 85"/>
          <p:cNvSpPr txBox="1">
            <a:spLocks noGrp="1"/>
          </p:cNvSpPr>
          <p:nvPr>
            <p:ph type="title"/>
          </p:nvPr>
        </p:nvSpPr>
        <p:spPr>
          <a:prstGeom prst="rect">
            <a:avLst/>
          </a:prstGeom>
        </p:spPr>
        <p:txBody>
          <a:bodyPr vert="horz" wrap="square" lIns="0" tIns="369506" rIns="0" bIns="0" rtlCol="0">
            <a:spAutoFit/>
          </a:bodyPr>
          <a:lstStyle/>
          <a:p>
            <a:pPr marL="12700">
              <a:lnSpc>
                <a:spcPct val="100000"/>
              </a:lnSpc>
              <a:spcBef>
                <a:spcPts val="105"/>
              </a:spcBef>
            </a:pPr>
            <a:r>
              <a:rPr b="0" spc="-425" dirty="0">
                <a:latin typeface="Arial"/>
                <a:cs typeface="Arial"/>
              </a:rPr>
              <a:t>CHAPTER</a:t>
            </a:r>
            <a:r>
              <a:rPr b="0" spc="-170" dirty="0">
                <a:latin typeface="Arial"/>
                <a:cs typeface="Arial"/>
              </a:rPr>
              <a:t> </a:t>
            </a:r>
            <a:r>
              <a:rPr b="0" spc="-450" dirty="0">
                <a:latin typeface="Arial"/>
                <a:cs typeface="Arial"/>
              </a:rPr>
              <a:t>SUPPORT</a:t>
            </a:r>
            <a:r>
              <a:rPr b="0" spc="-135" dirty="0">
                <a:latin typeface="Arial"/>
                <a:cs typeface="Arial"/>
              </a:rPr>
              <a:t> </a:t>
            </a:r>
            <a:r>
              <a:rPr b="0" spc="-495" dirty="0">
                <a:latin typeface="Arial"/>
                <a:cs typeface="Arial"/>
              </a:rPr>
              <a:t>FRAMEWORK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8288000" cy="1569719"/>
          </a:xfrm>
          <a:prstGeom prst="rect">
            <a:avLst/>
          </a:prstGeom>
        </p:spPr>
      </p:pic>
      <p:sp>
        <p:nvSpPr>
          <p:cNvPr id="6" name="object 6"/>
          <p:cNvSpPr txBox="1">
            <a:spLocks noGrp="1"/>
          </p:cNvSpPr>
          <p:nvPr>
            <p:ph type="title"/>
          </p:nvPr>
        </p:nvSpPr>
        <p:spPr>
          <a:prstGeom prst="rect">
            <a:avLst/>
          </a:prstGeom>
        </p:spPr>
        <p:txBody>
          <a:bodyPr vert="horz" wrap="square" lIns="0" tIns="415543" rIns="0" bIns="0" rtlCol="0">
            <a:spAutoFit/>
          </a:bodyPr>
          <a:lstStyle/>
          <a:p>
            <a:pPr marL="12700">
              <a:lnSpc>
                <a:spcPct val="100000"/>
              </a:lnSpc>
              <a:spcBef>
                <a:spcPts val="105"/>
              </a:spcBef>
            </a:pPr>
            <a:r>
              <a:rPr sz="5400" b="0" spc="-385" dirty="0">
                <a:latin typeface="Arial"/>
                <a:cs typeface="Arial"/>
              </a:rPr>
              <a:t>CHAPTER</a:t>
            </a:r>
            <a:r>
              <a:rPr sz="5400" b="0" spc="-165" dirty="0">
                <a:latin typeface="Arial"/>
                <a:cs typeface="Arial"/>
              </a:rPr>
              <a:t> </a:t>
            </a:r>
            <a:r>
              <a:rPr sz="5400" b="0" spc="-440" dirty="0">
                <a:latin typeface="Arial"/>
                <a:cs typeface="Arial"/>
              </a:rPr>
              <a:t>LEADERS</a:t>
            </a:r>
            <a:r>
              <a:rPr sz="5400" b="0" spc="-150" dirty="0">
                <a:latin typeface="Arial"/>
                <a:cs typeface="Arial"/>
              </a:rPr>
              <a:t> </a:t>
            </a:r>
            <a:r>
              <a:rPr sz="5400" b="0" spc="-490" dirty="0">
                <a:latin typeface="Arial"/>
                <a:cs typeface="Arial"/>
              </a:rPr>
              <a:t>RESOURCE</a:t>
            </a:r>
            <a:r>
              <a:rPr sz="5400" b="0" spc="-105" dirty="0">
                <a:latin typeface="Arial"/>
                <a:cs typeface="Arial"/>
              </a:rPr>
              <a:t> </a:t>
            </a:r>
            <a:r>
              <a:rPr sz="5400" b="0" spc="-495" dirty="0">
                <a:latin typeface="Arial"/>
                <a:cs typeface="Arial"/>
              </a:rPr>
              <a:t>PAGE</a:t>
            </a:r>
            <a:r>
              <a:rPr sz="5400" b="0" spc="-170" dirty="0">
                <a:latin typeface="Arial"/>
                <a:cs typeface="Arial"/>
              </a:rPr>
              <a:t> </a:t>
            </a:r>
            <a:r>
              <a:rPr sz="5400" b="0" spc="-65" dirty="0">
                <a:latin typeface="Arial"/>
                <a:cs typeface="Arial"/>
              </a:rPr>
              <a:t>(CLRP)</a:t>
            </a:r>
            <a:endParaRPr sz="5400">
              <a:latin typeface="Arial"/>
              <a:cs typeface="Arial"/>
            </a:endParaRPr>
          </a:p>
        </p:txBody>
      </p:sp>
      <p:pic>
        <p:nvPicPr>
          <p:cNvPr id="8" name="Picture 7">
            <a:extLst>
              <a:ext uri="{FF2B5EF4-FFF2-40B4-BE49-F238E27FC236}">
                <a16:creationId xmlns:a16="http://schemas.microsoft.com/office/drawing/2014/main" id="{E48227E3-DAE2-5B49-91BB-A42D31538B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1721737"/>
            <a:ext cx="9220200" cy="802002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66875" y="2733675"/>
            <a:ext cx="15535275" cy="1114425"/>
          </a:xfrm>
          <a:prstGeom prst="rect">
            <a:avLst/>
          </a:prstGeom>
          <a:ln w="57150">
            <a:solidFill>
              <a:srgbClr val="00AFEF"/>
            </a:solidFill>
          </a:ln>
        </p:spPr>
        <p:txBody>
          <a:bodyPr vert="horz" wrap="square" lIns="0" tIns="20320" rIns="0" bIns="0" rtlCol="0">
            <a:spAutoFit/>
          </a:bodyPr>
          <a:lstStyle/>
          <a:p>
            <a:pPr marL="2174875" marR="2077720" indent="-88900">
              <a:lnSpc>
                <a:spcPts val="4280"/>
              </a:lnSpc>
              <a:spcBef>
                <a:spcPts val="160"/>
              </a:spcBef>
            </a:pPr>
            <a:r>
              <a:rPr sz="3600" dirty="0">
                <a:latin typeface="Arial"/>
                <a:cs typeface="Arial"/>
              </a:rPr>
              <a:t>Though</a:t>
            </a:r>
            <a:r>
              <a:rPr sz="3600" spc="-50" dirty="0">
                <a:latin typeface="Arial"/>
                <a:cs typeface="Arial"/>
              </a:rPr>
              <a:t> </a:t>
            </a:r>
            <a:r>
              <a:rPr sz="3600" dirty="0">
                <a:latin typeface="Arial"/>
                <a:cs typeface="Arial"/>
              </a:rPr>
              <a:t>the</a:t>
            </a:r>
            <a:r>
              <a:rPr sz="3600" spc="-35" dirty="0">
                <a:latin typeface="Arial"/>
                <a:cs typeface="Arial"/>
              </a:rPr>
              <a:t> </a:t>
            </a:r>
            <a:r>
              <a:rPr sz="3600" dirty="0">
                <a:latin typeface="Arial"/>
                <a:cs typeface="Arial"/>
              </a:rPr>
              <a:t>VP</a:t>
            </a:r>
            <a:r>
              <a:rPr sz="3600" spc="-130" dirty="0">
                <a:latin typeface="Arial"/>
                <a:cs typeface="Arial"/>
              </a:rPr>
              <a:t> </a:t>
            </a:r>
            <a:r>
              <a:rPr sz="3600" dirty="0">
                <a:latin typeface="Arial"/>
                <a:cs typeface="Arial"/>
              </a:rPr>
              <a:t>of</a:t>
            </a:r>
            <a:r>
              <a:rPr sz="3600" spc="-15" dirty="0">
                <a:latin typeface="Arial"/>
                <a:cs typeface="Arial"/>
              </a:rPr>
              <a:t> </a:t>
            </a:r>
            <a:r>
              <a:rPr sz="3600" dirty="0">
                <a:latin typeface="Arial"/>
                <a:cs typeface="Arial"/>
              </a:rPr>
              <a:t>Finance</a:t>
            </a:r>
            <a:r>
              <a:rPr sz="3600" spc="-35" dirty="0">
                <a:latin typeface="Arial"/>
                <a:cs typeface="Arial"/>
              </a:rPr>
              <a:t> </a:t>
            </a:r>
            <a:r>
              <a:rPr sz="3600" dirty="0">
                <a:latin typeface="Arial"/>
                <a:cs typeface="Arial"/>
              </a:rPr>
              <a:t>actively</a:t>
            </a:r>
            <a:r>
              <a:rPr sz="3600" spc="-55" dirty="0">
                <a:latin typeface="Arial"/>
                <a:cs typeface="Arial"/>
              </a:rPr>
              <a:t> </a:t>
            </a:r>
            <a:r>
              <a:rPr sz="3600" dirty="0">
                <a:latin typeface="Arial"/>
                <a:cs typeface="Arial"/>
              </a:rPr>
              <a:t>manages</a:t>
            </a:r>
            <a:r>
              <a:rPr sz="3600" spc="20" dirty="0">
                <a:latin typeface="Arial"/>
                <a:cs typeface="Arial"/>
              </a:rPr>
              <a:t> </a:t>
            </a:r>
            <a:r>
              <a:rPr sz="3600" dirty="0">
                <a:latin typeface="Arial"/>
                <a:cs typeface="Arial"/>
              </a:rPr>
              <a:t>the</a:t>
            </a:r>
            <a:r>
              <a:rPr sz="3600" spc="-35" dirty="0">
                <a:latin typeface="Arial"/>
                <a:cs typeface="Arial"/>
              </a:rPr>
              <a:t> </a:t>
            </a:r>
            <a:r>
              <a:rPr sz="3600" spc="-10" dirty="0">
                <a:latin typeface="Arial"/>
                <a:cs typeface="Arial"/>
              </a:rPr>
              <a:t>budget, </a:t>
            </a:r>
            <a:r>
              <a:rPr sz="3600" dirty="0">
                <a:latin typeface="Arial"/>
                <a:cs typeface="Arial"/>
              </a:rPr>
              <a:t>the</a:t>
            </a:r>
            <a:r>
              <a:rPr sz="3600" spc="-20" dirty="0">
                <a:latin typeface="Arial"/>
                <a:cs typeface="Arial"/>
              </a:rPr>
              <a:t> </a:t>
            </a:r>
            <a:r>
              <a:rPr sz="3600" dirty="0">
                <a:latin typeface="Arial"/>
                <a:cs typeface="Arial"/>
              </a:rPr>
              <a:t>O</a:t>
            </a:r>
            <a:r>
              <a:rPr lang="en-US" sz="3600" dirty="0">
                <a:latin typeface="Arial"/>
                <a:cs typeface="Arial"/>
              </a:rPr>
              <a:t>T</a:t>
            </a:r>
            <a:r>
              <a:rPr sz="3600" dirty="0">
                <a:latin typeface="Arial"/>
                <a:cs typeface="Arial"/>
              </a:rPr>
              <a:t>P</a:t>
            </a:r>
            <a:r>
              <a:rPr sz="3600" spc="-110" dirty="0">
                <a:latin typeface="Arial"/>
                <a:cs typeface="Arial"/>
              </a:rPr>
              <a:t> </a:t>
            </a:r>
            <a:r>
              <a:rPr sz="3600" dirty="0">
                <a:latin typeface="Arial"/>
                <a:cs typeface="Arial"/>
              </a:rPr>
              <a:t>is</a:t>
            </a:r>
            <a:r>
              <a:rPr sz="3600" spc="-35" dirty="0">
                <a:latin typeface="Arial"/>
                <a:cs typeface="Arial"/>
              </a:rPr>
              <a:t> </a:t>
            </a:r>
            <a:r>
              <a:rPr sz="3600" dirty="0">
                <a:latin typeface="Arial"/>
                <a:cs typeface="Arial"/>
              </a:rPr>
              <a:t>ultimately</a:t>
            </a:r>
            <a:r>
              <a:rPr sz="3600" spc="-40" dirty="0">
                <a:latin typeface="Arial"/>
                <a:cs typeface="Arial"/>
              </a:rPr>
              <a:t> </a:t>
            </a:r>
            <a:r>
              <a:rPr sz="3600" dirty="0">
                <a:latin typeface="Arial"/>
                <a:cs typeface="Arial"/>
              </a:rPr>
              <a:t>responsible</a:t>
            </a:r>
            <a:r>
              <a:rPr sz="3600" spc="-15" dirty="0">
                <a:latin typeface="Arial"/>
                <a:cs typeface="Arial"/>
              </a:rPr>
              <a:t> </a:t>
            </a:r>
            <a:r>
              <a:rPr sz="3600" dirty="0">
                <a:latin typeface="Arial"/>
                <a:cs typeface="Arial"/>
              </a:rPr>
              <a:t>for</a:t>
            </a:r>
            <a:r>
              <a:rPr sz="3600" spc="-35" dirty="0">
                <a:latin typeface="Arial"/>
                <a:cs typeface="Arial"/>
              </a:rPr>
              <a:t> </a:t>
            </a:r>
            <a:r>
              <a:rPr sz="3600" dirty="0">
                <a:latin typeface="Arial"/>
                <a:cs typeface="Arial"/>
              </a:rPr>
              <a:t>financial</a:t>
            </a:r>
            <a:r>
              <a:rPr sz="3600" spc="-20" dirty="0">
                <a:latin typeface="Arial"/>
                <a:cs typeface="Arial"/>
              </a:rPr>
              <a:t> </a:t>
            </a:r>
            <a:r>
              <a:rPr sz="3600" spc="-10" dirty="0">
                <a:latin typeface="Arial"/>
                <a:cs typeface="Arial"/>
              </a:rPr>
              <a:t>oversight</a:t>
            </a:r>
            <a:endParaRPr sz="3600" dirty="0">
              <a:latin typeface="Arial"/>
              <a:cs typeface="Arial"/>
            </a:endParaRPr>
          </a:p>
        </p:txBody>
      </p:sp>
      <p:sp>
        <p:nvSpPr>
          <p:cNvPr id="3" name="object 3"/>
          <p:cNvSpPr txBox="1"/>
          <p:nvPr/>
        </p:nvSpPr>
        <p:spPr>
          <a:xfrm>
            <a:off x="1685925" y="6057900"/>
            <a:ext cx="15535275" cy="1200150"/>
          </a:xfrm>
          <a:prstGeom prst="rect">
            <a:avLst/>
          </a:prstGeom>
          <a:ln w="57150">
            <a:solidFill>
              <a:srgbClr val="00AFEF"/>
            </a:solidFill>
          </a:ln>
        </p:spPr>
        <p:txBody>
          <a:bodyPr vert="horz" wrap="square" lIns="0" tIns="64135" rIns="0" bIns="0" rtlCol="0">
            <a:spAutoFit/>
          </a:bodyPr>
          <a:lstStyle/>
          <a:p>
            <a:pPr marL="4140835" marR="1664335" indent="-2452370">
              <a:lnSpc>
                <a:spcPts val="4280"/>
              </a:lnSpc>
              <a:spcBef>
                <a:spcPts val="505"/>
              </a:spcBef>
            </a:pPr>
            <a:r>
              <a:rPr sz="3600" dirty="0">
                <a:latin typeface="Arial"/>
                <a:cs typeface="Arial"/>
              </a:rPr>
              <a:t>If</a:t>
            </a:r>
            <a:r>
              <a:rPr sz="3600" spc="-10" dirty="0">
                <a:latin typeface="Arial"/>
                <a:cs typeface="Arial"/>
              </a:rPr>
              <a:t> </a:t>
            </a:r>
            <a:r>
              <a:rPr sz="3600" dirty="0">
                <a:latin typeface="Arial"/>
                <a:cs typeface="Arial"/>
              </a:rPr>
              <a:t>possible,</a:t>
            </a:r>
            <a:r>
              <a:rPr sz="3600" spc="-10" dirty="0">
                <a:latin typeface="Arial"/>
                <a:cs typeface="Arial"/>
              </a:rPr>
              <a:t> </a:t>
            </a:r>
            <a:r>
              <a:rPr sz="3600" dirty="0">
                <a:latin typeface="Arial"/>
                <a:cs typeface="Arial"/>
              </a:rPr>
              <a:t>reserves</a:t>
            </a:r>
            <a:r>
              <a:rPr sz="3600" spc="-55" dirty="0">
                <a:latin typeface="Arial"/>
                <a:cs typeface="Arial"/>
              </a:rPr>
              <a:t> </a:t>
            </a:r>
            <a:r>
              <a:rPr sz="3600" dirty="0">
                <a:latin typeface="Arial"/>
                <a:cs typeface="Arial"/>
              </a:rPr>
              <a:t>should</a:t>
            </a:r>
            <a:r>
              <a:rPr sz="3600" spc="-35" dirty="0">
                <a:latin typeface="Arial"/>
                <a:cs typeface="Arial"/>
              </a:rPr>
              <a:t> </a:t>
            </a:r>
            <a:r>
              <a:rPr sz="3600" dirty="0">
                <a:latin typeface="Arial"/>
                <a:cs typeface="Arial"/>
              </a:rPr>
              <a:t>be</a:t>
            </a:r>
            <a:r>
              <a:rPr sz="3600" spc="-35" dirty="0">
                <a:latin typeface="Arial"/>
                <a:cs typeface="Arial"/>
              </a:rPr>
              <a:t> </a:t>
            </a:r>
            <a:r>
              <a:rPr sz="3600" dirty="0">
                <a:latin typeface="Arial"/>
                <a:cs typeface="Arial"/>
              </a:rPr>
              <a:t>replenished</a:t>
            </a:r>
            <a:r>
              <a:rPr lang="en-US" sz="3600" dirty="0">
                <a:latin typeface="Arial"/>
                <a:cs typeface="Arial"/>
              </a:rPr>
              <a:t> if needed</a:t>
            </a:r>
            <a:r>
              <a:rPr sz="3600" spc="-35" dirty="0">
                <a:latin typeface="Arial"/>
                <a:cs typeface="Arial"/>
              </a:rPr>
              <a:t> </a:t>
            </a:r>
            <a:r>
              <a:rPr sz="3600" dirty="0">
                <a:latin typeface="Arial"/>
                <a:cs typeface="Arial"/>
              </a:rPr>
              <a:t>to</a:t>
            </a:r>
            <a:r>
              <a:rPr sz="3600" spc="-40" dirty="0">
                <a:latin typeface="Arial"/>
                <a:cs typeface="Arial"/>
              </a:rPr>
              <a:t> </a:t>
            </a:r>
            <a:r>
              <a:rPr sz="3600" dirty="0">
                <a:latin typeface="Arial"/>
                <a:cs typeface="Arial"/>
              </a:rPr>
              <a:t>help</a:t>
            </a:r>
            <a:r>
              <a:rPr sz="3600" spc="-40" dirty="0">
                <a:latin typeface="Arial"/>
                <a:cs typeface="Arial"/>
              </a:rPr>
              <a:t> </a:t>
            </a:r>
            <a:r>
              <a:rPr sz="3600" dirty="0">
                <a:latin typeface="Arial"/>
                <a:cs typeface="Arial"/>
              </a:rPr>
              <a:t>provide</a:t>
            </a:r>
            <a:r>
              <a:rPr sz="3600" spc="-30" dirty="0">
                <a:latin typeface="Arial"/>
                <a:cs typeface="Arial"/>
              </a:rPr>
              <a:t> </a:t>
            </a:r>
            <a:r>
              <a:rPr sz="3600" spc="-50" dirty="0">
                <a:latin typeface="Arial"/>
                <a:cs typeface="Arial"/>
              </a:rPr>
              <a:t>a </a:t>
            </a:r>
            <a:r>
              <a:rPr sz="3600" dirty="0">
                <a:latin typeface="Arial"/>
                <a:cs typeface="Arial"/>
              </a:rPr>
              <a:t>financial</a:t>
            </a:r>
            <a:r>
              <a:rPr sz="3600" spc="-30" dirty="0">
                <a:latin typeface="Arial"/>
                <a:cs typeface="Arial"/>
              </a:rPr>
              <a:t> </a:t>
            </a:r>
            <a:r>
              <a:rPr sz="3600" dirty="0">
                <a:latin typeface="Arial"/>
                <a:cs typeface="Arial"/>
              </a:rPr>
              <a:t>safety</a:t>
            </a:r>
            <a:r>
              <a:rPr sz="3600" spc="20" dirty="0">
                <a:latin typeface="Arial"/>
                <a:cs typeface="Arial"/>
              </a:rPr>
              <a:t> </a:t>
            </a:r>
            <a:r>
              <a:rPr sz="3600" dirty="0">
                <a:latin typeface="Arial"/>
                <a:cs typeface="Arial"/>
              </a:rPr>
              <a:t>net</a:t>
            </a:r>
            <a:r>
              <a:rPr sz="3600" spc="-10" dirty="0">
                <a:latin typeface="Arial"/>
                <a:cs typeface="Arial"/>
              </a:rPr>
              <a:t> </a:t>
            </a:r>
            <a:r>
              <a:rPr sz="3600" dirty="0">
                <a:latin typeface="Arial"/>
                <a:cs typeface="Arial"/>
              </a:rPr>
              <a:t>for</a:t>
            </a:r>
            <a:r>
              <a:rPr sz="3600" spc="-50" dirty="0">
                <a:latin typeface="Arial"/>
                <a:cs typeface="Arial"/>
              </a:rPr>
              <a:t> </a:t>
            </a:r>
            <a:r>
              <a:rPr sz="3600" dirty="0">
                <a:latin typeface="Arial"/>
                <a:cs typeface="Arial"/>
              </a:rPr>
              <a:t>future</a:t>
            </a:r>
            <a:r>
              <a:rPr sz="3600" spc="-30" dirty="0">
                <a:latin typeface="Arial"/>
                <a:cs typeface="Arial"/>
              </a:rPr>
              <a:t> </a:t>
            </a:r>
            <a:r>
              <a:rPr sz="3600" spc="-10" dirty="0">
                <a:latin typeface="Arial"/>
                <a:cs typeface="Arial"/>
              </a:rPr>
              <a:t>boards</a:t>
            </a:r>
            <a:endParaRPr sz="3600" dirty="0">
              <a:latin typeface="Arial"/>
              <a:cs typeface="Arial"/>
            </a:endParaRPr>
          </a:p>
        </p:txBody>
      </p:sp>
      <p:sp>
        <p:nvSpPr>
          <p:cNvPr id="4" name="object 4"/>
          <p:cNvSpPr txBox="1"/>
          <p:nvPr/>
        </p:nvSpPr>
        <p:spPr>
          <a:xfrm>
            <a:off x="1724025" y="4410075"/>
            <a:ext cx="15535275" cy="1200150"/>
          </a:xfrm>
          <a:prstGeom prst="rect">
            <a:avLst/>
          </a:prstGeom>
          <a:ln w="57150">
            <a:solidFill>
              <a:srgbClr val="00AFEF"/>
            </a:solidFill>
          </a:ln>
        </p:spPr>
        <p:txBody>
          <a:bodyPr vert="horz" wrap="square" lIns="0" tIns="61594" rIns="0" bIns="0" rtlCol="0">
            <a:spAutoFit/>
          </a:bodyPr>
          <a:lstStyle/>
          <a:p>
            <a:pPr marL="3237865" marR="779780" indent="-2444115">
              <a:lnSpc>
                <a:spcPts val="4280"/>
              </a:lnSpc>
              <a:spcBef>
                <a:spcPts val="484"/>
              </a:spcBef>
            </a:pPr>
            <a:r>
              <a:rPr sz="3600" dirty="0">
                <a:latin typeface="Arial"/>
                <a:cs typeface="Arial"/>
              </a:rPr>
              <a:t>The</a:t>
            </a:r>
            <a:r>
              <a:rPr sz="3600" spc="-25" dirty="0">
                <a:latin typeface="Arial"/>
                <a:cs typeface="Arial"/>
              </a:rPr>
              <a:t> </a:t>
            </a:r>
            <a:r>
              <a:rPr sz="3600" dirty="0">
                <a:latin typeface="Arial"/>
                <a:cs typeface="Arial"/>
              </a:rPr>
              <a:t>O</a:t>
            </a:r>
            <a:r>
              <a:rPr lang="en-US" sz="3600" dirty="0">
                <a:latin typeface="Arial"/>
                <a:cs typeface="Arial"/>
              </a:rPr>
              <a:t>T</a:t>
            </a:r>
            <a:r>
              <a:rPr sz="3600" dirty="0">
                <a:latin typeface="Arial"/>
                <a:cs typeface="Arial"/>
              </a:rPr>
              <a:t>P</a:t>
            </a:r>
            <a:r>
              <a:rPr sz="3600" spc="-114" dirty="0">
                <a:latin typeface="Arial"/>
                <a:cs typeface="Arial"/>
              </a:rPr>
              <a:t> </a:t>
            </a:r>
            <a:r>
              <a:rPr sz="3600" dirty="0">
                <a:latin typeface="Arial"/>
                <a:cs typeface="Arial"/>
              </a:rPr>
              <a:t>should</a:t>
            </a:r>
            <a:r>
              <a:rPr sz="3600" spc="-25" dirty="0">
                <a:latin typeface="Arial"/>
                <a:cs typeface="Arial"/>
              </a:rPr>
              <a:t> </a:t>
            </a:r>
            <a:r>
              <a:rPr sz="3600" dirty="0">
                <a:latin typeface="Arial"/>
                <a:cs typeface="Arial"/>
              </a:rPr>
              <a:t>work</a:t>
            </a:r>
            <a:r>
              <a:rPr sz="3600" spc="-45" dirty="0">
                <a:latin typeface="Arial"/>
                <a:cs typeface="Arial"/>
              </a:rPr>
              <a:t> </a:t>
            </a:r>
            <a:r>
              <a:rPr sz="3600" dirty="0">
                <a:latin typeface="Arial"/>
                <a:cs typeface="Arial"/>
              </a:rPr>
              <a:t>with</a:t>
            </a:r>
            <a:r>
              <a:rPr sz="3600" spc="-20" dirty="0">
                <a:latin typeface="Arial"/>
                <a:cs typeface="Arial"/>
              </a:rPr>
              <a:t> </a:t>
            </a:r>
            <a:r>
              <a:rPr sz="3600" dirty="0">
                <a:latin typeface="Arial"/>
                <a:cs typeface="Arial"/>
              </a:rPr>
              <a:t>the</a:t>
            </a:r>
            <a:r>
              <a:rPr sz="3600" spc="-20" dirty="0">
                <a:latin typeface="Arial"/>
                <a:cs typeface="Arial"/>
              </a:rPr>
              <a:t> </a:t>
            </a:r>
            <a:r>
              <a:rPr sz="3600" dirty="0">
                <a:latin typeface="Arial"/>
                <a:cs typeface="Arial"/>
              </a:rPr>
              <a:t>VP</a:t>
            </a:r>
            <a:r>
              <a:rPr sz="3600" spc="-50" dirty="0">
                <a:latin typeface="Arial"/>
                <a:cs typeface="Arial"/>
              </a:rPr>
              <a:t> </a:t>
            </a:r>
            <a:r>
              <a:rPr sz="3600" dirty="0">
                <a:latin typeface="Arial"/>
                <a:cs typeface="Arial"/>
              </a:rPr>
              <a:t>of</a:t>
            </a:r>
            <a:r>
              <a:rPr sz="3600" spc="-5" dirty="0">
                <a:latin typeface="Arial"/>
                <a:cs typeface="Arial"/>
              </a:rPr>
              <a:t> </a:t>
            </a:r>
            <a:r>
              <a:rPr sz="3600" dirty="0">
                <a:latin typeface="Arial"/>
                <a:cs typeface="Arial"/>
              </a:rPr>
              <a:t>Finance</a:t>
            </a:r>
            <a:r>
              <a:rPr sz="3600" spc="-25" dirty="0">
                <a:latin typeface="Arial"/>
                <a:cs typeface="Arial"/>
              </a:rPr>
              <a:t> </a:t>
            </a:r>
            <a:r>
              <a:rPr sz="3600" dirty="0">
                <a:latin typeface="Arial"/>
                <a:cs typeface="Arial"/>
              </a:rPr>
              <a:t>to</a:t>
            </a:r>
            <a:r>
              <a:rPr sz="3600" spc="-20" dirty="0">
                <a:latin typeface="Arial"/>
                <a:cs typeface="Arial"/>
              </a:rPr>
              <a:t> </a:t>
            </a:r>
            <a:r>
              <a:rPr sz="3600" dirty="0">
                <a:latin typeface="Arial"/>
                <a:cs typeface="Arial"/>
              </a:rPr>
              <a:t>plan</a:t>
            </a:r>
            <a:r>
              <a:rPr sz="3600" spc="-20" dirty="0">
                <a:latin typeface="Arial"/>
                <a:cs typeface="Arial"/>
              </a:rPr>
              <a:t> </a:t>
            </a:r>
            <a:r>
              <a:rPr sz="3600" dirty="0">
                <a:latin typeface="Arial"/>
                <a:cs typeface="Arial"/>
              </a:rPr>
              <a:t>for/address</a:t>
            </a:r>
            <a:r>
              <a:rPr sz="3600" spc="25" dirty="0">
                <a:latin typeface="Arial"/>
                <a:cs typeface="Arial"/>
              </a:rPr>
              <a:t> </a:t>
            </a:r>
            <a:r>
              <a:rPr sz="3600" spc="-25" dirty="0">
                <a:latin typeface="Arial"/>
                <a:cs typeface="Arial"/>
              </a:rPr>
              <a:t>any </a:t>
            </a:r>
            <a:r>
              <a:rPr sz="3600" dirty="0">
                <a:latin typeface="Arial"/>
                <a:cs typeface="Arial"/>
              </a:rPr>
              <a:t>revenue</a:t>
            </a:r>
            <a:r>
              <a:rPr sz="3600" spc="-55" dirty="0">
                <a:latin typeface="Arial"/>
                <a:cs typeface="Arial"/>
              </a:rPr>
              <a:t> </a:t>
            </a:r>
            <a:r>
              <a:rPr sz="3600" dirty="0">
                <a:latin typeface="Arial"/>
                <a:cs typeface="Arial"/>
              </a:rPr>
              <a:t>shortfalls</a:t>
            </a:r>
            <a:r>
              <a:rPr sz="3600" spc="-55" dirty="0">
                <a:latin typeface="Arial"/>
                <a:cs typeface="Arial"/>
              </a:rPr>
              <a:t> </a:t>
            </a:r>
            <a:r>
              <a:rPr sz="3600" dirty="0">
                <a:latin typeface="Arial"/>
                <a:cs typeface="Arial"/>
              </a:rPr>
              <a:t>or</a:t>
            </a:r>
            <a:r>
              <a:rPr sz="3600" spc="-60" dirty="0">
                <a:latin typeface="Arial"/>
                <a:cs typeface="Arial"/>
              </a:rPr>
              <a:t> </a:t>
            </a:r>
            <a:r>
              <a:rPr sz="3600" dirty="0">
                <a:latin typeface="Arial"/>
                <a:cs typeface="Arial"/>
              </a:rPr>
              <a:t>unanticipated</a:t>
            </a:r>
            <a:r>
              <a:rPr sz="3600" spc="-40" dirty="0">
                <a:latin typeface="Arial"/>
                <a:cs typeface="Arial"/>
              </a:rPr>
              <a:t> </a:t>
            </a:r>
            <a:r>
              <a:rPr sz="3600" spc="-10" dirty="0">
                <a:latin typeface="Arial"/>
                <a:cs typeface="Arial"/>
              </a:rPr>
              <a:t>expenses</a:t>
            </a:r>
            <a:endParaRPr sz="3600" dirty="0">
              <a:latin typeface="Arial"/>
              <a:cs typeface="Arial"/>
            </a:endParaRPr>
          </a:p>
        </p:txBody>
      </p:sp>
      <p:sp>
        <p:nvSpPr>
          <p:cNvPr id="5" name="object 5"/>
          <p:cNvSpPr txBox="1"/>
          <p:nvPr/>
        </p:nvSpPr>
        <p:spPr>
          <a:xfrm>
            <a:off x="1724025" y="7553325"/>
            <a:ext cx="15535275" cy="1752600"/>
          </a:xfrm>
          <a:prstGeom prst="rect">
            <a:avLst/>
          </a:prstGeom>
          <a:ln w="57150">
            <a:solidFill>
              <a:srgbClr val="00AFEF"/>
            </a:solidFill>
          </a:ln>
        </p:spPr>
        <p:txBody>
          <a:bodyPr vert="horz" wrap="square" lIns="0" tIns="40005" rIns="0" bIns="0" rtlCol="0">
            <a:spAutoFit/>
          </a:bodyPr>
          <a:lstStyle/>
          <a:p>
            <a:pPr marL="1116330">
              <a:lnSpc>
                <a:spcPts val="4300"/>
              </a:lnSpc>
              <a:spcBef>
                <a:spcPts val="315"/>
              </a:spcBef>
            </a:pPr>
            <a:r>
              <a:rPr sz="3600" dirty="0">
                <a:latin typeface="Arial"/>
                <a:cs typeface="Arial"/>
              </a:rPr>
              <a:t>Financial</a:t>
            </a:r>
            <a:r>
              <a:rPr sz="3600" spc="-45" dirty="0">
                <a:latin typeface="Arial"/>
                <a:cs typeface="Arial"/>
              </a:rPr>
              <a:t> </a:t>
            </a:r>
            <a:r>
              <a:rPr sz="3600" dirty="0">
                <a:latin typeface="Arial"/>
                <a:cs typeface="Arial"/>
              </a:rPr>
              <a:t>controls should</a:t>
            </a:r>
            <a:r>
              <a:rPr sz="3600" spc="-50" dirty="0">
                <a:latin typeface="Arial"/>
                <a:cs typeface="Arial"/>
              </a:rPr>
              <a:t> </a:t>
            </a:r>
            <a:r>
              <a:rPr sz="3600" dirty="0">
                <a:latin typeface="Arial"/>
                <a:cs typeface="Arial"/>
              </a:rPr>
              <a:t>be</a:t>
            </a:r>
            <a:r>
              <a:rPr sz="3600" spc="-50" dirty="0">
                <a:latin typeface="Arial"/>
                <a:cs typeface="Arial"/>
              </a:rPr>
              <a:t> </a:t>
            </a:r>
            <a:r>
              <a:rPr sz="3600" dirty="0">
                <a:latin typeface="Arial"/>
                <a:cs typeface="Arial"/>
              </a:rPr>
              <a:t>communicated</a:t>
            </a:r>
            <a:r>
              <a:rPr sz="3600" spc="-45" dirty="0">
                <a:latin typeface="Arial"/>
                <a:cs typeface="Arial"/>
              </a:rPr>
              <a:t> </a:t>
            </a:r>
            <a:r>
              <a:rPr sz="3600" dirty="0">
                <a:latin typeface="Arial"/>
                <a:cs typeface="Arial"/>
              </a:rPr>
              <a:t>to</a:t>
            </a:r>
            <a:r>
              <a:rPr sz="3600" spc="-55" dirty="0">
                <a:latin typeface="Arial"/>
                <a:cs typeface="Arial"/>
              </a:rPr>
              <a:t> </a:t>
            </a:r>
            <a:r>
              <a:rPr sz="3600" dirty="0">
                <a:latin typeface="Arial"/>
                <a:cs typeface="Arial"/>
              </a:rPr>
              <a:t>all</a:t>
            </a:r>
            <a:r>
              <a:rPr sz="3600" spc="-45" dirty="0">
                <a:latin typeface="Arial"/>
                <a:cs typeface="Arial"/>
              </a:rPr>
              <a:t> </a:t>
            </a:r>
            <a:r>
              <a:rPr sz="3600" dirty="0">
                <a:latin typeface="Arial"/>
                <a:cs typeface="Arial"/>
              </a:rPr>
              <a:t>board</a:t>
            </a:r>
            <a:r>
              <a:rPr sz="3600" spc="-45" dirty="0">
                <a:latin typeface="Arial"/>
                <a:cs typeface="Arial"/>
              </a:rPr>
              <a:t> </a:t>
            </a:r>
            <a:r>
              <a:rPr sz="3600" spc="-10" dirty="0">
                <a:latin typeface="Arial"/>
                <a:cs typeface="Arial"/>
              </a:rPr>
              <a:t>members.</a:t>
            </a:r>
            <a:endParaRPr sz="3600">
              <a:latin typeface="Arial"/>
              <a:cs typeface="Arial"/>
            </a:endParaRPr>
          </a:p>
          <a:p>
            <a:pPr marL="3835400" marR="2477135" indent="-1346835">
              <a:lnSpc>
                <a:spcPts val="4360"/>
              </a:lnSpc>
              <a:spcBef>
                <a:spcPts val="90"/>
              </a:spcBef>
              <a:tabLst>
                <a:tab pos="8473440" algn="l"/>
              </a:tabLst>
            </a:pPr>
            <a:r>
              <a:rPr sz="3600" dirty="0">
                <a:latin typeface="Arial"/>
                <a:cs typeface="Arial"/>
              </a:rPr>
              <a:t>i.e.</a:t>
            </a:r>
            <a:r>
              <a:rPr sz="3600" spc="-85" dirty="0">
                <a:latin typeface="Arial"/>
                <a:cs typeface="Arial"/>
              </a:rPr>
              <a:t> </a:t>
            </a:r>
            <a:r>
              <a:rPr sz="3600" dirty="0">
                <a:latin typeface="Arial"/>
                <a:cs typeface="Arial"/>
              </a:rPr>
              <a:t>Who</a:t>
            </a:r>
            <a:r>
              <a:rPr sz="3600" spc="-20" dirty="0">
                <a:latin typeface="Arial"/>
                <a:cs typeface="Arial"/>
              </a:rPr>
              <a:t> </a:t>
            </a:r>
            <a:r>
              <a:rPr sz="3600" dirty="0">
                <a:latin typeface="Arial"/>
                <a:cs typeface="Arial"/>
              </a:rPr>
              <a:t>can</a:t>
            </a:r>
            <a:r>
              <a:rPr sz="3600" spc="-20" dirty="0">
                <a:latin typeface="Arial"/>
                <a:cs typeface="Arial"/>
              </a:rPr>
              <a:t> </a:t>
            </a:r>
            <a:r>
              <a:rPr sz="3600" dirty="0">
                <a:latin typeface="Arial"/>
                <a:cs typeface="Arial"/>
              </a:rPr>
              <a:t>sign</a:t>
            </a:r>
            <a:r>
              <a:rPr sz="3600" spc="-20" dirty="0">
                <a:latin typeface="Arial"/>
                <a:cs typeface="Arial"/>
              </a:rPr>
              <a:t> </a:t>
            </a:r>
            <a:r>
              <a:rPr sz="3600" spc="-10" dirty="0">
                <a:latin typeface="Arial"/>
                <a:cs typeface="Arial"/>
              </a:rPr>
              <a:t>contracts?</a:t>
            </a:r>
            <a:r>
              <a:rPr sz="3600" dirty="0">
                <a:latin typeface="Arial"/>
                <a:cs typeface="Arial"/>
              </a:rPr>
              <a:t>	Who</a:t>
            </a:r>
            <a:r>
              <a:rPr sz="3600" spc="-30" dirty="0">
                <a:latin typeface="Arial"/>
                <a:cs typeface="Arial"/>
              </a:rPr>
              <a:t> </a:t>
            </a:r>
            <a:r>
              <a:rPr sz="3600" dirty="0">
                <a:latin typeface="Arial"/>
                <a:cs typeface="Arial"/>
              </a:rPr>
              <a:t>can</a:t>
            </a:r>
            <a:r>
              <a:rPr sz="3600" spc="-25" dirty="0">
                <a:latin typeface="Arial"/>
                <a:cs typeface="Arial"/>
              </a:rPr>
              <a:t> </a:t>
            </a:r>
            <a:r>
              <a:rPr sz="3600" dirty="0">
                <a:latin typeface="Arial"/>
                <a:cs typeface="Arial"/>
              </a:rPr>
              <a:t>sign</a:t>
            </a:r>
            <a:r>
              <a:rPr sz="3600" spc="-25" dirty="0">
                <a:latin typeface="Arial"/>
                <a:cs typeface="Arial"/>
              </a:rPr>
              <a:t> </a:t>
            </a:r>
            <a:r>
              <a:rPr sz="3600" spc="-10" dirty="0">
                <a:latin typeface="Arial"/>
                <a:cs typeface="Arial"/>
              </a:rPr>
              <a:t>checks? </a:t>
            </a:r>
            <a:r>
              <a:rPr sz="3600" dirty="0">
                <a:latin typeface="Arial"/>
                <a:cs typeface="Arial"/>
              </a:rPr>
              <a:t>How</a:t>
            </a:r>
            <a:r>
              <a:rPr sz="3600" spc="-35" dirty="0">
                <a:latin typeface="Arial"/>
                <a:cs typeface="Arial"/>
              </a:rPr>
              <a:t> </a:t>
            </a:r>
            <a:r>
              <a:rPr sz="3600" dirty="0">
                <a:latin typeface="Arial"/>
                <a:cs typeface="Arial"/>
              </a:rPr>
              <a:t>to</a:t>
            </a:r>
            <a:r>
              <a:rPr sz="3600" spc="-40" dirty="0">
                <a:latin typeface="Arial"/>
                <a:cs typeface="Arial"/>
              </a:rPr>
              <a:t> </a:t>
            </a:r>
            <a:r>
              <a:rPr sz="3600" dirty="0">
                <a:latin typeface="Arial"/>
                <a:cs typeface="Arial"/>
              </a:rPr>
              <a:t>apply</a:t>
            </a:r>
            <a:r>
              <a:rPr sz="3600" spc="10" dirty="0">
                <a:latin typeface="Arial"/>
                <a:cs typeface="Arial"/>
              </a:rPr>
              <a:t> </a:t>
            </a:r>
            <a:r>
              <a:rPr sz="3600" dirty="0">
                <a:latin typeface="Arial"/>
                <a:cs typeface="Arial"/>
              </a:rPr>
              <a:t>for</a:t>
            </a:r>
            <a:r>
              <a:rPr sz="3600" spc="-50" dirty="0">
                <a:latin typeface="Arial"/>
                <a:cs typeface="Arial"/>
              </a:rPr>
              <a:t> </a:t>
            </a:r>
            <a:r>
              <a:rPr sz="3600" dirty="0">
                <a:latin typeface="Arial"/>
                <a:cs typeface="Arial"/>
              </a:rPr>
              <a:t>reimbursements?</a:t>
            </a:r>
            <a:r>
              <a:rPr sz="3600" spc="-40" dirty="0">
                <a:latin typeface="Arial"/>
                <a:cs typeface="Arial"/>
              </a:rPr>
              <a:t> </a:t>
            </a:r>
            <a:r>
              <a:rPr sz="3600" spc="-20" dirty="0">
                <a:latin typeface="Arial"/>
                <a:cs typeface="Arial"/>
              </a:rPr>
              <a:t>Etc.</a:t>
            </a:r>
            <a:endParaRPr sz="3600">
              <a:latin typeface="Arial"/>
              <a:cs typeface="Arial"/>
            </a:endParaRPr>
          </a:p>
        </p:txBody>
      </p:sp>
      <p:sp>
        <p:nvSpPr>
          <p:cNvPr id="6" name="object 6"/>
          <p:cNvSpPr txBox="1">
            <a:spLocks noGrp="1"/>
          </p:cNvSpPr>
          <p:nvPr>
            <p:ph type="title"/>
          </p:nvPr>
        </p:nvSpPr>
        <p:spPr>
          <a:prstGeom prst="rect">
            <a:avLst/>
          </a:prstGeom>
        </p:spPr>
        <p:txBody>
          <a:bodyPr vert="horz" wrap="square" lIns="0" tIns="379031" rIns="0" bIns="0" rtlCol="0">
            <a:spAutoFit/>
          </a:bodyPr>
          <a:lstStyle/>
          <a:p>
            <a:pPr marL="12700">
              <a:lnSpc>
                <a:spcPct val="100000"/>
              </a:lnSpc>
              <a:spcBef>
                <a:spcPts val="105"/>
              </a:spcBef>
            </a:pPr>
            <a:r>
              <a:rPr dirty="0"/>
              <a:t>FINANCIAL</a:t>
            </a:r>
            <a:r>
              <a:rPr spc="-240" dirty="0"/>
              <a:t> </a:t>
            </a:r>
            <a:r>
              <a:rPr spc="-10" dirty="0"/>
              <a:t>OVERSIGHT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66875" y="2733675"/>
            <a:ext cx="16268700" cy="561975"/>
          </a:xfrm>
          <a:custGeom>
            <a:avLst/>
            <a:gdLst/>
            <a:ahLst/>
            <a:cxnLst/>
            <a:rect l="l" t="t" r="r" b="b"/>
            <a:pathLst>
              <a:path w="16268700" h="561975">
                <a:moveTo>
                  <a:pt x="0" y="561975"/>
                </a:moveTo>
                <a:lnTo>
                  <a:pt x="16268700" y="561975"/>
                </a:lnTo>
                <a:lnTo>
                  <a:pt x="16268700" y="0"/>
                </a:lnTo>
                <a:lnTo>
                  <a:pt x="0" y="0"/>
                </a:lnTo>
                <a:lnTo>
                  <a:pt x="0" y="561975"/>
                </a:lnTo>
                <a:close/>
              </a:path>
            </a:pathLst>
          </a:custGeom>
          <a:ln w="57150">
            <a:solidFill>
              <a:srgbClr val="00AFEF"/>
            </a:solidFill>
          </a:ln>
        </p:spPr>
        <p:txBody>
          <a:bodyPr wrap="square" lIns="0" tIns="0" rIns="0" bIns="0" rtlCol="0"/>
          <a:lstStyle/>
          <a:p>
            <a:endParaRPr/>
          </a:p>
        </p:txBody>
      </p:sp>
      <p:sp>
        <p:nvSpPr>
          <p:cNvPr id="3" name="object 3"/>
          <p:cNvSpPr txBox="1"/>
          <p:nvPr/>
        </p:nvSpPr>
        <p:spPr>
          <a:xfrm>
            <a:off x="2110739" y="2718434"/>
            <a:ext cx="15375890" cy="575310"/>
          </a:xfrm>
          <a:prstGeom prst="rect">
            <a:avLst/>
          </a:prstGeom>
        </p:spPr>
        <p:txBody>
          <a:bodyPr vert="horz" wrap="square" lIns="0" tIns="13335" rIns="0" bIns="0" rtlCol="0">
            <a:spAutoFit/>
          </a:bodyPr>
          <a:lstStyle/>
          <a:p>
            <a:pPr marL="12700">
              <a:lnSpc>
                <a:spcPct val="100000"/>
              </a:lnSpc>
              <a:spcBef>
                <a:spcPts val="105"/>
              </a:spcBef>
            </a:pPr>
            <a:r>
              <a:rPr sz="3600" dirty="0">
                <a:latin typeface="Arial"/>
                <a:cs typeface="Arial"/>
              </a:rPr>
              <a:t>Led</a:t>
            </a:r>
            <a:r>
              <a:rPr sz="3600" spc="-50" dirty="0">
                <a:latin typeface="Arial"/>
                <a:cs typeface="Arial"/>
              </a:rPr>
              <a:t> </a:t>
            </a:r>
            <a:r>
              <a:rPr sz="3600" dirty="0">
                <a:latin typeface="Arial"/>
                <a:cs typeface="Arial"/>
              </a:rPr>
              <a:t>by</a:t>
            </a:r>
            <a:r>
              <a:rPr sz="3600" spc="-65" dirty="0">
                <a:latin typeface="Arial"/>
                <a:cs typeface="Arial"/>
              </a:rPr>
              <a:t> </a:t>
            </a:r>
            <a:r>
              <a:rPr sz="3600" dirty="0">
                <a:latin typeface="Arial"/>
                <a:cs typeface="Arial"/>
              </a:rPr>
              <a:t>the</a:t>
            </a:r>
            <a:r>
              <a:rPr sz="3600" spc="-50" dirty="0">
                <a:latin typeface="Arial"/>
                <a:cs typeface="Arial"/>
              </a:rPr>
              <a:t> </a:t>
            </a:r>
            <a:r>
              <a:rPr sz="3600" dirty="0">
                <a:latin typeface="Arial"/>
                <a:cs typeface="Arial"/>
              </a:rPr>
              <a:t>VP</a:t>
            </a:r>
            <a:r>
              <a:rPr sz="3600" spc="-70" dirty="0">
                <a:latin typeface="Arial"/>
                <a:cs typeface="Arial"/>
              </a:rPr>
              <a:t> </a:t>
            </a:r>
            <a:r>
              <a:rPr sz="3600" dirty="0">
                <a:latin typeface="Arial"/>
                <a:cs typeface="Arial"/>
              </a:rPr>
              <a:t>Finance,</a:t>
            </a:r>
            <a:r>
              <a:rPr sz="3600" spc="-20" dirty="0">
                <a:latin typeface="Arial"/>
                <a:cs typeface="Arial"/>
              </a:rPr>
              <a:t> </a:t>
            </a:r>
            <a:r>
              <a:rPr sz="3600" dirty="0">
                <a:latin typeface="Arial"/>
                <a:cs typeface="Arial"/>
              </a:rPr>
              <a:t>though</a:t>
            </a:r>
            <a:r>
              <a:rPr sz="3600" spc="-50" dirty="0">
                <a:latin typeface="Arial"/>
                <a:cs typeface="Arial"/>
              </a:rPr>
              <a:t> </a:t>
            </a:r>
            <a:r>
              <a:rPr sz="3600" dirty="0">
                <a:latin typeface="Arial"/>
                <a:cs typeface="Arial"/>
              </a:rPr>
              <a:t>responsibility</a:t>
            </a:r>
            <a:r>
              <a:rPr sz="3600" spc="5" dirty="0">
                <a:latin typeface="Arial"/>
                <a:cs typeface="Arial"/>
              </a:rPr>
              <a:t> </a:t>
            </a:r>
            <a:r>
              <a:rPr sz="3600" dirty="0">
                <a:latin typeface="Arial"/>
                <a:cs typeface="Arial"/>
              </a:rPr>
              <a:t>for</a:t>
            </a:r>
            <a:r>
              <a:rPr sz="3600" spc="-65" dirty="0">
                <a:latin typeface="Arial"/>
                <a:cs typeface="Arial"/>
              </a:rPr>
              <a:t> </a:t>
            </a:r>
            <a:r>
              <a:rPr sz="3600" dirty="0">
                <a:latin typeface="Arial"/>
                <a:cs typeface="Arial"/>
              </a:rPr>
              <a:t>filing</a:t>
            </a:r>
            <a:r>
              <a:rPr sz="3600" spc="-45" dirty="0">
                <a:latin typeface="Arial"/>
                <a:cs typeface="Arial"/>
              </a:rPr>
              <a:t> </a:t>
            </a:r>
            <a:r>
              <a:rPr sz="3600" dirty="0">
                <a:latin typeface="Arial"/>
                <a:cs typeface="Arial"/>
              </a:rPr>
              <a:t>falls</a:t>
            </a:r>
            <a:r>
              <a:rPr sz="3600" spc="5" dirty="0">
                <a:latin typeface="Arial"/>
                <a:cs typeface="Arial"/>
              </a:rPr>
              <a:t> </a:t>
            </a:r>
            <a:r>
              <a:rPr sz="3600" dirty="0">
                <a:latin typeface="Arial"/>
                <a:cs typeface="Arial"/>
              </a:rPr>
              <a:t>to</a:t>
            </a:r>
            <a:r>
              <a:rPr sz="3600" spc="-50" dirty="0">
                <a:latin typeface="Arial"/>
                <a:cs typeface="Arial"/>
              </a:rPr>
              <a:t> </a:t>
            </a:r>
            <a:r>
              <a:rPr sz="3600" dirty="0">
                <a:latin typeface="Arial"/>
                <a:cs typeface="Arial"/>
              </a:rPr>
              <a:t>the</a:t>
            </a:r>
            <a:r>
              <a:rPr sz="3600" spc="-45" dirty="0">
                <a:latin typeface="Arial"/>
                <a:cs typeface="Arial"/>
              </a:rPr>
              <a:t> </a:t>
            </a:r>
            <a:r>
              <a:rPr sz="3600" dirty="0">
                <a:latin typeface="Arial"/>
                <a:cs typeface="Arial"/>
              </a:rPr>
              <a:t>entire</a:t>
            </a:r>
            <a:r>
              <a:rPr sz="3600" spc="-45" dirty="0">
                <a:latin typeface="Arial"/>
                <a:cs typeface="Arial"/>
              </a:rPr>
              <a:t> </a:t>
            </a:r>
            <a:r>
              <a:rPr sz="3600" spc="-25" dirty="0">
                <a:latin typeface="Arial"/>
                <a:cs typeface="Arial"/>
              </a:rPr>
              <a:t>BOD</a:t>
            </a:r>
            <a:endParaRPr sz="3600">
              <a:latin typeface="Arial"/>
              <a:cs typeface="Arial"/>
            </a:endParaRPr>
          </a:p>
        </p:txBody>
      </p:sp>
      <p:sp>
        <p:nvSpPr>
          <p:cNvPr id="4" name="object 4"/>
          <p:cNvSpPr txBox="1"/>
          <p:nvPr/>
        </p:nvSpPr>
        <p:spPr>
          <a:xfrm>
            <a:off x="1685925" y="6057900"/>
            <a:ext cx="16240125" cy="2462854"/>
          </a:xfrm>
          <a:prstGeom prst="rect">
            <a:avLst/>
          </a:prstGeom>
          <a:ln w="57150">
            <a:solidFill>
              <a:srgbClr val="00AFEF"/>
            </a:solidFill>
          </a:ln>
        </p:spPr>
        <p:txBody>
          <a:bodyPr vert="horz" wrap="square" lIns="0" tIns="64135" rIns="0" bIns="0" rtlCol="0">
            <a:spAutoFit/>
          </a:bodyPr>
          <a:lstStyle/>
          <a:p>
            <a:pPr marL="4493895" marR="1011555" indent="-3469004">
              <a:lnSpc>
                <a:spcPts val="4280"/>
              </a:lnSpc>
              <a:spcBef>
                <a:spcPts val="505"/>
              </a:spcBef>
            </a:pPr>
            <a:r>
              <a:rPr sz="3600" dirty="0">
                <a:latin typeface="Arial"/>
                <a:cs typeface="Arial"/>
              </a:rPr>
              <a:t>Where</a:t>
            </a:r>
            <a:r>
              <a:rPr sz="3600" spc="-60" dirty="0">
                <a:latin typeface="Arial"/>
                <a:cs typeface="Arial"/>
              </a:rPr>
              <a:t> </a:t>
            </a:r>
            <a:r>
              <a:rPr sz="3600" dirty="0">
                <a:latin typeface="Arial"/>
                <a:cs typeface="Arial"/>
              </a:rPr>
              <a:t>financially</a:t>
            </a:r>
            <a:r>
              <a:rPr sz="3600" spc="-10" dirty="0">
                <a:latin typeface="Arial"/>
                <a:cs typeface="Arial"/>
              </a:rPr>
              <a:t> </a:t>
            </a:r>
            <a:r>
              <a:rPr sz="3600" dirty="0">
                <a:latin typeface="Arial"/>
                <a:cs typeface="Arial"/>
              </a:rPr>
              <a:t>feasible,</a:t>
            </a:r>
            <a:r>
              <a:rPr sz="3600" spc="-35" dirty="0">
                <a:latin typeface="Arial"/>
                <a:cs typeface="Arial"/>
              </a:rPr>
              <a:t> </a:t>
            </a:r>
            <a:r>
              <a:rPr sz="3600" dirty="0">
                <a:latin typeface="Arial"/>
                <a:cs typeface="Arial"/>
              </a:rPr>
              <a:t>always</a:t>
            </a:r>
            <a:r>
              <a:rPr sz="3600" spc="-5" dirty="0">
                <a:latin typeface="Arial"/>
                <a:cs typeface="Arial"/>
              </a:rPr>
              <a:t> </a:t>
            </a:r>
            <a:r>
              <a:rPr sz="3600" dirty="0">
                <a:latin typeface="Arial"/>
                <a:cs typeface="Arial"/>
              </a:rPr>
              <a:t>use</a:t>
            </a:r>
            <a:r>
              <a:rPr sz="3600" spc="-60" dirty="0">
                <a:latin typeface="Arial"/>
                <a:cs typeface="Arial"/>
              </a:rPr>
              <a:t> </a:t>
            </a:r>
            <a:r>
              <a:rPr sz="3600" dirty="0">
                <a:latin typeface="Arial"/>
                <a:cs typeface="Arial"/>
              </a:rPr>
              <a:t>the</a:t>
            </a:r>
            <a:r>
              <a:rPr sz="3600" spc="-60" dirty="0">
                <a:latin typeface="Arial"/>
                <a:cs typeface="Arial"/>
              </a:rPr>
              <a:t> </a:t>
            </a:r>
            <a:r>
              <a:rPr sz="3600" dirty="0">
                <a:latin typeface="Arial"/>
                <a:cs typeface="Arial"/>
              </a:rPr>
              <a:t>services</a:t>
            </a:r>
            <a:r>
              <a:rPr sz="3600" spc="-10" dirty="0">
                <a:latin typeface="Arial"/>
                <a:cs typeface="Arial"/>
              </a:rPr>
              <a:t> </a:t>
            </a:r>
            <a:r>
              <a:rPr sz="3600" dirty="0">
                <a:latin typeface="Arial"/>
                <a:cs typeface="Arial"/>
              </a:rPr>
              <a:t>of</a:t>
            </a:r>
            <a:r>
              <a:rPr sz="3600" spc="-35" dirty="0">
                <a:latin typeface="Arial"/>
                <a:cs typeface="Arial"/>
              </a:rPr>
              <a:t> </a:t>
            </a:r>
            <a:r>
              <a:rPr sz="3600" dirty="0">
                <a:latin typeface="Arial"/>
                <a:cs typeface="Arial"/>
              </a:rPr>
              <a:t>a</a:t>
            </a:r>
            <a:r>
              <a:rPr sz="3600" spc="-60" dirty="0">
                <a:latin typeface="Arial"/>
                <a:cs typeface="Arial"/>
              </a:rPr>
              <a:t> </a:t>
            </a:r>
            <a:r>
              <a:rPr sz="3600" dirty="0">
                <a:latin typeface="Arial"/>
                <a:cs typeface="Arial"/>
              </a:rPr>
              <a:t>certified</a:t>
            </a:r>
            <a:r>
              <a:rPr sz="3600" spc="-55" dirty="0">
                <a:latin typeface="Arial"/>
                <a:cs typeface="Arial"/>
              </a:rPr>
              <a:t> </a:t>
            </a:r>
            <a:r>
              <a:rPr sz="3600" spc="-10" dirty="0">
                <a:latin typeface="Arial"/>
                <a:cs typeface="Arial"/>
              </a:rPr>
              <a:t>public</a:t>
            </a:r>
            <a:endParaRPr lang="en-US" sz="3600" spc="-10" dirty="0">
              <a:latin typeface="Arial"/>
              <a:cs typeface="Arial"/>
            </a:endParaRPr>
          </a:p>
          <a:p>
            <a:pPr marL="4493895" marR="1011555" indent="-3469004">
              <a:lnSpc>
                <a:spcPts val="4280"/>
              </a:lnSpc>
              <a:spcBef>
                <a:spcPts val="505"/>
              </a:spcBef>
            </a:pPr>
            <a:r>
              <a:rPr sz="3600" dirty="0">
                <a:latin typeface="Arial"/>
                <a:cs typeface="Arial"/>
              </a:rPr>
              <a:t>accountant</a:t>
            </a:r>
            <a:r>
              <a:rPr sz="3600" spc="-30" dirty="0">
                <a:latin typeface="Arial"/>
                <a:cs typeface="Arial"/>
              </a:rPr>
              <a:t> </a:t>
            </a:r>
            <a:r>
              <a:rPr sz="3600" dirty="0">
                <a:latin typeface="Arial"/>
                <a:cs typeface="Arial"/>
              </a:rPr>
              <a:t>to</a:t>
            </a:r>
            <a:r>
              <a:rPr sz="3600" spc="-45" dirty="0">
                <a:latin typeface="Arial"/>
                <a:cs typeface="Arial"/>
              </a:rPr>
              <a:t> </a:t>
            </a:r>
            <a:r>
              <a:rPr sz="3600" dirty="0">
                <a:latin typeface="Arial"/>
                <a:cs typeface="Arial"/>
              </a:rPr>
              <a:t>prepare</a:t>
            </a:r>
            <a:r>
              <a:rPr sz="3600" spc="-40" dirty="0">
                <a:latin typeface="Arial"/>
                <a:cs typeface="Arial"/>
              </a:rPr>
              <a:t> </a:t>
            </a:r>
            <a:r>
              <a:rPr sz="3600" dirty="0">
                <a:latin typeface="Arial"/>
                <a:cs typeface="Arial"/>
              </a:rPr>
              <a:t>and</a:t>
            </a:r>
            <a:r>
              <a:rPr sz="3600" spc="-45" dirty="0">
                <a:latin typeface="Arial"/>
                <a:cs typeface="Arial"/>
              </a:rPr>
              <a:t> </a:t>
            </a:r>
            <a:r>
              <a:rPr sz="3600" dirty="0">
                <a:latin typeface="Arial"/>
                <a:cs typeface="Arial"/>
              </a:rPr>
              <a:t>file</a:t>
            </a:r>
            <a:r>
              <a:rPr sz="3600" spc="-40" dirty="0">
                <a:latin typeface="Arial"/>
                <a:cs typeface="Arial"/>
              </a:rPr>
              <a:t> </a:t>
            </a:r>
            <a:r>
              <a:rPr sz="3600" spc="-10" dirty="0">
                <a:latin typeface="Arial"/>
                <a:cs typeface="Arial"/>
              </a:rPr>
              <a:t>taxes</a:t>
            </a:r>
            <a:r>
              <a:rPr lang="en-US" sz="3600" spc="-10" dirty="0">
                <a:latin typeface="Arial"/>
                <a:cs typeface="Arial"/>
              </a:rPr>
              <a:t>. </a:t>
            </a:r>
            <a:r>
              <a:rPr sz="3600" dirty="0">
                <a:latin typeface="Arial"/>
                <a:cs typeface="Arial"/>
              </a:rPr>
              <a:t>Benefits</a:t>
            </a:r>
            <a:r>
              <a:rPr sz="3600" spc="-40" dirty="0">
                <a:latin typeface="Arial"/>
                <a:cs typeface="Arial"/>
              </a:rPr>
              <a:t> </a:t>
            </a:r>
            <a:r>
              <a:rPr sz="3600" dirty="0">
                <a:latin typeface="Arial"/>
                <a:cs typeface="Arial"/>
              </a:rPr>
              <a:t>of</a:t>
            </a:r>
            <a:r>
              <a:rPr sz="3600" spc="-30" dirty="0">
                <a:latin typeface="Arial"/>
                <a:cs typeface="Arial"/>
              </a:rPr>
              <a:t> </a:t>
            </a:r>
            <a:r>
              <a:rPr sz="3600" dirty="0">
                <a:latin typeface="Arial"/>
                <a:cs typeface="Arial"/>
              </a:rPr>
              <a:t>using</a:t>
            </a:r>
            <a:r>
              <a:rPr sz="3600" spc="-55" dirty="0">
                <a:latin typeface="Arial"/>
                <a:cs typeface="Arial"/>
              </a:rPr>
              <a:t> </a:t>
            </a:r>
            <a:r>
              <a:rPr sz="3600" dirty="0">
                <a:latin typeface="Arial"/>
                <a:cs typeface="Arial"/>
              </a:rPr>
              <a:t>a</a:t>
            </a:r>
            <a:r>
              <a:rPr sz="3600" spc="-50" dirty="0">
                <a:latin typeface="Arial"/>
                <a:cs typeface="Arial"/>
              </a:rPr>
              <a:t> </a:t>
            </a:r>
            <a:r>
              <a:rPr sz="3600" spc="-95" dirty="0">
                <a:latin typeface="Arial"/>
                <a:cs typeface="Arial"/>
              </a:rPr>
              <a:t>CPA</a:t>
            </a:r>
            <a:r>
              <a:rPr sz="3600" spc="-185" dirty="0">
                <a:latin typeface="Arial"/>
                <a:cs typeface="Arial"/>
              </a:rPr>
              <a:t> </a:t>
            </a:r>
            <a:r>
              <a:rPr sz="3600" dirty="0">
                <a:latin typeface="Arial"/>
                <a:cs typeface="Arial"/>
              </a:rPr>
              <a:t>include</a:t>
            </a:r>
            <a:endParaRPr lang="en-US" sz="3600" spc="-55" dirty="0">
              <a:latin typeface="Arial"/>
              <a:cs typeface="Arial"/>
            </a:endParaRPr>
          </a:p>
          <a:p>
            <a:pPr marL="4493895" marR="1011555" indent="-3469004">
              <a:lnSpc>
                <a:spcPts val="4280"/>
              </a:lnSpc>
              <a:spcBef>
                <a:spcPts val="505"/>
              </a:spcBef>
            </a:pPr>
            <a:r>
              <a:rPr sz="3600" dirty="0">
                <a:latin typeface="Arial"/>
                <a:cs typeface="Arial"/>
              </a:rPr>
              <a:t>their defense</a:t>
            </a:r>
            <a:r>
              <a:rPr sz="3600" spc="-55" dirty="0">
                <a:latin typeface="Arial"/>
                <a:cs typeface="Arial"/>
              </a:rPr>
              <a:t> </a:t>
            </a:r>
            <a:r>
              <a:rPr sz="3600" dirty="0">
                <a:latin typeface="Arial"/>
                <a:cs typeface="Arial"/>
              </a:rPr>
              <a:t>of</a:t>
            </a:r>
            <a:r>
              <a:rPr sz="3600" spc="-30" dirty="0">
                <a:latin typeface="Arial"/>
                <a:cs typeface="Arial"/>
              </a:rPr>
              <a:t> </a:t>
            </a:r>
            <a:r>
              <a:rPr sz="3600" dirty="0">
                <a:latin typeface="Arial"/>
                <a:cs typeface="Arial"/>
              </a:rPr>
              <a:t>any</a:t>
            </a:r>
            <a:r>
              <a:rPr sz="3600" spc="-5" dirty="0">
                <a:latin typeface="Arial"/>
                <a:cs typeface="Arial"/>
              </a:rPr>
              <a:t> </a:t>
            </a:r>
            <a:r>
              <a:rPr sz="3600" dirty="0">
                <a:latin typeface="Arial"/>
                <a:cs typeface="Arial"/>
              </a:rPr>
              <a:t>potential</a:t>
            </a:r>
            <a:r>
              <a:rPr sz="3600" spc="-45" dirty="0">
                <a:latin typeface="Arial"/>
                <a:cs typeface="Arial"/>
              </a:rPr>
              <a:t> </a:t>
            </a:r>
            <a:r>
              <a:rPr sz="3600" dirty="0">
                <a:latin typeface="Arial"/>
                <a:cs typeface="Arial"/>
              </a:rPr>
              <a:t>objection</a:t>
            </a:r>
            <a:r>
              <a:rPr sz="3600" spc="-60" dirty="0">
                <a:latin typeface="Arial"/>
                <a:cs typeface="Arial"/>
              </a:rPr>
              <a:t> </a:t>
            </a:r>
            <a:r>
              <a:rPr sz="3600" spc="-25" dirty="0">
                <a:latin typeface="Arial"/>
                <a:cs typeface="Arial"/>
              </a:rPr>
              <a:t>by </a:t>
            </a:r>
            <a:r>
              <a:rPr sz="3600" dirty="0">
                <a:latin typeface="Arial"/>
                <a:cs typeface="Arial"/>
              </a:rPr>
              <a:t>the</a:t>
            </a:r>
            <a:r>
              <a:rPr sz="3600" spc="-45" dirty="0">
                <a:latin typeface="Arial"/>
                <a:cs typeface="Arial"/>
              </a:rPr>
              <a:t> </a:t>
            </a:r>
            <a:r>
              <a:rPr sz="3600" dirty="0">
                <a:latin typeface="Arial"/>
                <a:cs typeface="Arial"/>
              </a:rPr>
              <a:t>taxing</a:t>
            </a:r>
            <a:r>
              <a:rPr sz="3600" spc="-35" dirty="0">
                <a:latin typeface="Arial"/>
                <a:cs typeface="Arial"/>
              </a:rPr>
              <a:t> </a:t>
            </a:r>
            <a:r>
              <a:rPr sz="3600" dirty="0">
                <a:latin typeface="Arial"/>
                <a:cs typeface="Arial"/>
              </a:rPr>
              <a:t>agency</a:t>
            </a:r>
            <a:r>
              <a:rPr sz="3600" spc="-55" dirty="0">
                <a:latin typeface="Arial"/>
                <a:cs typeface="Arial"/>
              </a:rPr>
              <a:t> </a:t>
            </a:r>
            <a:r>
              <a:rPr sz="3600" dirty="0">
                <a:latin typeface="Arial"/>
                <a:cs typeface="Arial"/>
              </a:rPr>
              <a:t>in</a:t>
            </a:r>
            <a:r>
              <a:rPr sz="3600" spc="-35" dirty="0">
                <a:latin typeface="Arial"/>
                <a:cs typeface="Arial"/>
              </a:rPr>
              <a:t> </a:t>
            </a:r>
            <a:r>
              <a:rPr sz="3600" dirty="0">
                <a:latin typeface="Arial"/>
                <a:cs typeface="Arial"/>
              </a:rPr>
              <a:t>your</a:t>
            </a:r>
            <a:endParaRPr lang="en-US" sz="3600" spc="25" dirty="0">
              <a:latin typeface="Arial"/>
              <a:cs typeface="Arial"/>
            </a:endParaRPr>
          </a:p>
          <a:p>
            <a:pPr marL="4493895" marR="1011555" indent="-3469004">
              <a:lnSpc>
                <a:spcPts val="4280"/>
              </a:lnSpc>
              <a:spcBef>
                <a:spcPts val="505"/>
              </a:spcBef>
            </a:pPr>
            <a:r>
              <a:rPr lang="en-US" sz="3600" spc="-10" dirty="0">
                <a:latin typeface="Arial"/>
                <a:cs typeface="Arial"/>
              </a:rPr>
              <a:t>C</a:t>
            </a:r>
            <a:r>
              <a:rPr sz="3600" spc="-10" dirty="0">
                <a:latin typeface="Arial"/>
                <a:cs typeface="Arial"/>
              </a:rPr>
              <a:t>ountry</a:t>
            </a:r>
            <a:r>
              <a:rPr lang="en-US" sz="3600" spc="-10" dirty="0">
                <a:latin typeface="Arial"/>
                <a:cs typeface="Arial"/>
              </a:rPr>
              <a:t>. </a:t>
            </a:r>
            <a:endParaRPr sz="3600" dirty="0">
              <a:latin typeface="Arial"/>
              <a:cs typeface="Arial"/>
            </a:endParaRPr>
          </a:p>
        </p:txBody>
      </p:sp>
      <p:sp>
        <p:nvSpPr>
          <p:cNvPr id="5" name="object 5"/>
          <p:cNvSpPr txBox="1"/>
          <p:nvPr/>
        </p:nvSpPr>
        <p:spPr>
          <a:xfrm>
            <a:off x="1724025" y="4410075"/>
            <a:ext cx="16240125" cy="593752"/>
          </a:xfrm>
          <a:prstGeom prst="rect">
            <a:avLst/>
          </a:prstGeom>
          <a:ln w="57150">
            <a:solidFill>
              <a:srgbClr val="00AFEF"/>
            </a:solidFill>
          </a:ln>
        </p:spPr>
        <p:txBody>
          <a:bodyPr vert="horz" wrap="square" lIns="0" tIns="39370" rIns="0" bIns="0" rtlCol="0">
            <a:spAutoFit/>
          </a:bodyPr>
          <a:lstStyle/>
          <a:p>
            <a:pPr marL="1256665">
              <a:lnSpc>
                <a:spcPct val="100000"/>
              </a:lnSpc>
              <a:spcBef>
                <a:spcPts val="310"/>
              </a:spcBef>
            </a:pPr>
            <a:r>
              <a:rPr sz="3600" dirty="0">
                <a:latin typeface="Arial"/>
                <a:cs typeface="Arial"/>
              </a:rPr>
              <a:t>As</a:t>
            </a:r>
            <a:r>
              <a:rPr sz="3600" spc="-40" dirty="0">
                <a:latin typeface="Arial"/>
                <a:cs typeface="Arial"/>
              </a:rPr>
              <a:t> </a:t>
            </a:r>
            <a:r>
              <a:rPr sz="3600" spc="70" dirty="0">
                <a:latin typeface="Arial"/>
                <a:cs typeface="Arial"/>
              </a:rPr>
              <a:t>O</a:t>
            </a:r>
            <a:r>
              <a:rPr lang="en-US" sz="3600" spc="70" dirty="0">
                <a:latin typeface="Arial"/>
                <a:cs typeface="Arial"/>
              </a:rPr>
              <a:t>T</a:t>
            </a:r>
            <a:r>
              <a:rPr sz="3600" spc="-430" dirty="0">
                <a:latin typeface="Arial"/>
                <a:cs typeface="Arial"/>
              </a:rPr>
              <a:t>P</a:t>
            </a:r>
            <a:r>
              <a:rPr sz="3600" spc="25" dirty="0">
                <a:latin typeface="Arial"/>
                <a:cs typeface="Arial"/>
              </a:rPr>
              <a:t>,</a:t>
            </a:r>
            <a:r>
              <a:rPr sz="3600" spc="-65" dirty="0">
                <a:latin typeface="Arial"/>
                <a:cs typeface="Arial"/>
              </a:rPr>
              <a:t> </a:t>
            </a:r>
            <a:r>
              <a:rPr sz="3600" dirty="0">
                <a:latin typeface="Arial"/>
                <a:cs typeface="Arial"/>
              </a:rPr>
              <a:t>responsibility</a:t>
            </a:r>
            <a:r>
              <a:rPr sz="3600" spc="-40" dirty="0">
                <a:latin typeface="Arial"/>
                <a:cs typeface="Arial"/>
              </a:rPr>
              <a:t> </a:t>
            </a:r>
            <a:r>
              <a:rPr sz="3600" dirty="0">
                <a:latin typeface="Arial"/>
                <a:cs typeface="Arial"/>
              </a:rPr>
              <a:t>is</a:t>
            </a:r>
            <a:r>
              <a:rPr sz="3600" spc="-35" dirty="0">
                <a:latin typeface="Arial"/>
                <a:cs typeface="Arial"/>
              </a:rPr>
              <a:t> </a:t>
            </a:r>
            <a:r>
              <a:rPr sz="3600" dirty="0">
                <a:latin typeface="Arial"/>
                <a:cs typeface="Arial"/>
              </a:rPr>
              <a:t>to</a:t>
            </a:r>
            <a:r>
              <a:rPr sz="3600" spc="-20" dirty="0">
                <a:latin typeface="Arial"/>
                <a:cs typeface="Arial"/>
              </a:rPr>
              <a:t> </a:t>
            </a:r>
            <a:r>
              <a:rPr sz="3600" dirty="0">
                <a:latin typeface="Arial"/>
                <a:cs typeface="Arial"/>
              </a:rPr>
              <a:t>ensure</a:t>
            </a:r>
            <a:r>
              <a:rPr sz="3600" spc="-15" dirty="0">
                <a:latin typeface="Arial"/>
                <a:cs typeface="Arial"/>
              </a:rPr>
              <a:t> </a:t>
            </a:r>
            <a:r>
              <a:rPr sz="3600" dirty="0">
                <a:latin typeface="Arial"/>
                <a:cs typeface="Arial"/>
              </a:rPr>
              <a:t>timely</a:t>
            </a:r>
            <a:r>
              <a:rPr sz="3600" spc="-40" dirty="0">
                <a:latin typeface="Arial"/>
                <a:cs typeface="Arial"/>
              </a:rPr>
              <a:t> </a:t>
            </a:r>
            <a:r>
              <a:rPr sz="3600" dirty="0">
                <a:latin typeface="Arial"/>
                <a:cs typeface="Arial"/>
              </a:rPr>
              <a:t>and</a:t>
            </a:r>
            <a:r>
              <a:rPr sz="3600" spc="-20" dirty="0">
                <a:latin typeface="Arial"/>
                <a:cs typeface="Arial"/>
              </a:rPr>
              <a:t> </a:t>
            </a:r>
            <a:r>
              <a:rPr sz="3600" dirty="0">
                <a:latin typeface="Arial"/>
                <a:cs typeface="Arial"/>
              </a:rPr>
              <a:t>accurate</a:t>
            </a:r>
            <a:r>
              <a:rPr sz="3600" spc="-15" dirty="0">
                <a:latin typeface="Arial"/>
                <a:cs typeface="Arial"/>
              </a:rPr>
              <a:t> </a:t>
            </a:r>
            <a:r>
              <a:rPr sz="3600" spc="-10" dirty="0">
                <a:latin typeface="Arial"/>
                <a:cs typeface="Arial"/>
              </a:rPr>
              <a:t>submissions</a:t>
            </a:r>
            <a:endParaRPr sz="3600" dirty="0">
              <a:latin typeface="Arial"/>
              <a:cs typeface="Arial"/>
            </a:endParaRPr>
          </a:p>
        </p:txBody>
      </p:sp>
      <p:sp>
        <p:nvSpPr>
          <p:cNvPr id="6" name="object 6"/>
          <p:cNvSpPr txBox="1"/>
          <p:nvPr/>
        </p:nvSpPr>
        <p:spPr>
          <a:xfrm>
            <a:off x="612457" y="2684145"/>
            <a:ext cx="615950" cy="4405630"/>
          </a:xfrm>
          <a:prstGeom prst="rect">
            <a:avLst/>
          </a:prstGeom>
        </p:spPr>
        <p:txBody>
          <a:bodyPr vert="horz" wrap="square" lIns="0" tIns="13335" rIns="0" bIns="0" rtlCol="0">
            <a:spAutoFit/>
          </a:bodyPr>
          <a:lstStyle/>
          <a:p>
            <a:pPr marL="12700">
              <a:lnSpc>
                <a:spcPct val="100000"/>
              </a:lnSpc>
              <a:spcBef>
                <a:spcPts val="105"/>
              </a:spcBef>
            </a:pPr>
            <a:r>
              <a:rPr sz="6000" spc="315" dirty="0">
                <a:latin typeface="Arial"/>
                <a:cs typeface="Arial"/>
              </a:rPr>
              <a:t>1</a:t>
            </a:r>
            <a:endParaRPr sz="6000">
              <a:latin typeface="Arial"/>
              <a:cs typeface="Arial"/>
            </a:endParaRPr>
          </a:p>
          <a:p>
            <a:pPr marL="156845">
              <a:lnSpc>
                <a:spcPct val="100000"/>
              </a:lnSpc>
              <a:spcBef>
                <a:spcPts val="6439"/>
              </a:spcBef>
            </a:pPr>
            <a:r>
              <a:rPr sz="6000" spc="114" dirty="0">
                <a:latin typeface="Arial"/>
                <a:cs typeface="Arial"/>
              </a:rPr>
              <a:t>2</a:t>
            </a:r>
            <a:endParaRPr sz="6000">
              <a:latin typeface="Arial"/>
              <a:cs typeface="Arial"/>
            </a:endParaRPr>
          </a:p>
          <a:p>
            <a:pPr marL="156845">
              <a:lnSpc>
                <a:spcPct val="100000"/>
              </a:lnSpc>
              <a:spcBef>
                <a:spcPts val="6440"/>
              </a:spcBef>
            </a:pPr>
            <a:r>
              <a:rPr sz="6000" spc="114" dirty="0">
                <a:latin typeface="Arial"/>
                <a:cs typeface="Arial"/>
              </a:rPr>
              <a:t>3</a:t>
            </a:r>
            <a:endParaRPr sz="6000">
              <a:latin typeface="Arial"/>
              <a:cs typeface="Arial"/>
            </a:endParaRPr>
          </a:p>
        </p:txBody>
      </p:sp>
      <p:grpSp>
        <p:nvGrpSpPr>
          <p:cNvPr id="7" name="object 7"/>
          <p:cNvGrpSpPr/>
          <p:nvPr/>
        </p:nvGrpSpPr>
        <p:grpSpPr>
          <a:xfrm>
            <a:off x="0" y="2343150"/>
            <a:ext cx="1724025" cy="5181600"/>
            <a:chOff x="0" y="2343150"/>
            <a:chExt cx="1724025" cy="5181600"/>
          </a:xfrm>
        </p:grpSpPr>
        <p:pic>
          <p:nvPicPr>
            <p:cNvPr id="8" name="object 8"/>
            <p:cNvPicPr/>
            <p:nvPr/>
          </p:nvPicPr>
          <p:blipFill>
            <a:blip r:embed="rId3" cstate="print"/>
            <a:stretch>
              <a:fillRect/>
            </a:stretch>
          </p:blipFill>
          <p:spPr>
            <a:xfrm>
              <a:off x="19050" y="2343150"/>
              <a:ext cx="1704975" cy="1752600"/>
            </a:xfrm>
            <a:prstGeom prst="rect">
              <a:avLst/>
            </a:prstGeom>
          </p:spPr>
        </p:pic>
        <p:pic>
          <p:nvPicPr>
            <p:cNvPr id="9" name="object 9"/>
            <p:cNvPicPr/>
            <p:nvPr/>
          </p:nvPicPr>
          <p:blipFill>
            <a:blip r:embed="rId4" cstate="print"/>
            <a:stretch>
              <a:fillRect/>
            </a:stretch>
          </p:blipFill>
          <p:spPr>
            <a:xfrm>
              <a:off x="0" y="4010025"/>
              <a:ext cx="1676399" cy="3514725"/>
            </a:xfrm>
            <a:prstGeom prst="rect">
              <a:avLst/>
            </a:prstGeom>
          </p:spPr>
        </p:pic>
      </p:grpSp>
      <p:sp>
        <p:nvSpPr>
          <p:cNvPr id="10" name="object 10"/>
          <p:cNvSpPr txBox="1">
            <a:spLocks noGrp="1"/>
          </p:cNvSpPr>
          <p:nvPr>
            <p:ph type="title"/>
          </p:nvPr>
        </p:nvSpPr>
        <p:spPr>
          <a:prstGeom prst="rect">
            <a:avLst/>
          </a:prstGeom>
        </p:spPr>
        <p:txBody>
          <a:bodyPr vert="horz" wrap="square" lIns="0" tIns="379031" rIns="0" bIns="0" rtlCol="0">
            <a:spAutoFit/>
          </a:bodyPr>
          <a:lstStyle/>
          <a:p>
            <a:pPr marL="12700">
              <a:lnSpc>
                <a:spcPct val="100000"/>
              </a:lnSpc>
              <a:spcBef>
                <a:spcPts val="105"/>
              </a:spcBef>
            </a:pPr>
            <a:r>
              <a:rPr spc="-40" dirty="0"/>
              <a:t>TAXES/ANNUAL</a:t>
            </a:r>
            <a:r>
              <a:rPr spc="-330" dirty="0"/>
              <a:t> </a:t>
            </a:r>
            <a:r>
              <a:rPr spc="-10" dirty="0"/>
              <a:t>REVIEW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8288000" cy="10287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33144" y="1729739"/>
            <a:ext cx="15807055" cy="6805774"/>
          </a:xfrm>
          <a:prstGeom prst="rect">
            <a:avLst/>
          </a:prstGeom>
        </p:spPr>
        <p:txBody>
          <a:bodyPr vert="horz" wrap="square" lIns="0" tIns="16510" rIns="0" bIns="0" rtlCol="0" anchor="t">
            <a:spAutoFit/>
          </a:bodyPr>
          <a:lstStyle/>
          <a:p>
            <a:pPr marL="623570" indent="-610870">
              <a:lnSpc>
                <a:spcPct val="100000"/>
              </a:lnSpc>
              <a:spcBef>
                <a:spcPts val="130"/>
              </a:spcBef>
              <a:buFont typeface="Arial"/>
              <a:buChar char="•"/>
              <a:tabLst>
                <a:tab pos="623570" algn="l"/>
              </a:tabLst>
            </a:pPr>
            <a:r>
              <a:rPr sz="4400" dirty="0">
                <a:latin typeface="Arial"/>
                <a:cs typeface="Arial"/>
              </a:rPr>
              <a:t>Local</a:t>
            </a:r>
            <a:r>
              <a:rPr sz="4400" spc="-50" dirty="0">
                <a:latin typeface="Arial"/>
                <a:cs typeface="Arial"/>
              </a:rPr>
              <a:t> </a:t>
            </a:r>
            <a:r>
              <a:rPr sz="4400" dirty="0">
                <a:latin typeface="Arial"/>
                <a:cs typeface="Arial"/>
              </a:rPr>
              <a:t>Chapter</a:t>
            </a:r>
            <a:r>
              <a:rPr sz="4400" spc="-85" dirty="0">
                <a:latin typeface="Arial"/>
                <a:cs typeface="Arial"/>
              </a:rPr>
              <a:t> </a:t>
            </a:r>
            <a:r>
              <a:rPr sz="4400" dirty="0">
                <a:latin typeface="Arial"/>
                <a:cs typeface="Arial"/>
              </a:rPr>
              <a:t>press</a:t>
            </a:r>
            <a:r>
              <a:rPr sz="4400" spc="-70" dirty="0">
                <a:latin typeface="Arial"/>
                <a:cs typeface="Arial"/>
              </a:rPr>
              <a:t> </a:t>
            </a:r>
            <a:r>
              <a:rPr sz="4400" dirty="0">
                <a:latin typeface="Arial"/>
                <a:cs typeface="Arial"/>
              </a:rPr>
              <a:t>releases</a:t>
            </a:r>
            <a:r>
              <a:rPr sz="4400" spc="-80" dirty="0">
                <a:latin typeface="Arial"/>
                <a:cs typeface="Arial"/>
              </a:rPr>
              <a:t> </a:t>
            </a:r>
            <a:r>
              <a:rPr sz="4400" dirty="0">
                <a:latin typeface="Arial"/>
                <a:cs typeface="Arial"/>
              </a:rPr>
              <a:t>are</a:t>
            </a:r>
            <a:r>
              <a:rPr sz="4400" spc="-100" dirty="0">
                <a:latin typeface="Arial"/>
                <a:cs typeface="Arial"/>
              </a:rPr>
              <a:t> </a:t>
            </a:r>
            <a:r>
              <a:rPr lang="en-US" sz="4400" dirty="0">
                <a:latin typeface="Arial"/>
                <a:cs typeface="Arial"/>
              </a:rPr>
              <a:t>permitted</a:t>
            </a:r>
            <a:r>
              <a:rPr sz="4400" spc="-95" dirty="0">
                <a:latin typeface="Arial"/>
                <a:cs typeface="Arial"/>
              </a:rPr>
              <a:t> </a:t>
            </a:r>
            <a:r>
              <a:rPr sz="4400" dirty="0">
                <a:latin typeface="Arial"/>
                <a:cs typeface="Arial"/>
              </a:rPr>
              <a:t>for</a:t>
            </a:r>
            <a:r>
              <a:rPr sz="4400" spc="-85" dirty="0">
                <a:latin typeface="Arial"/>
                <a:cs typeface="Arial"/>
              </a:rPr>
              <a:t> </a:t>
            </a:r>
            <a:r>
              <a:rPr sz="4400" dirty="0">
                <a:latin typeface="Arial"/>
                <a:cs typeface="Arial"/>
              </a:rPr>
              <a:t>local</a:t>
            </a:r>
            <a:r>
              <a:rPr sz="4400" spc="-110" dirty="0">
                <a:latin typeface="Arial"/>
                <a:cs typeface="Arial"/>
              </a:rPr>
              <a:t> </a:t>
            </a:r>
            <a:r>
              <a:rPr sz="4400" spc="-10" dirty="0">
                <a:latin typeface="Arial"/>
                <a:cs typeface="Arial"/>
              </a:rPr>
              <a:t>events</a:t>
            </a:r>
            <a:r>
              <a:rPr lang="en-US" sz="4400" spc="-10" dirty="0">
                <a:latin typeface="Arial"/>
                <a:cs typeface="Arial"/>
              </a:rPr>
              <a:t>.</a:t>
            </a:r>
            <a:endParaRPr sz="4400" dirty="0">
              <a:latin typeface="Arial"/>
              <a:cs typeface="Arial"/>
            </a:endParaRPr>
          </a:p>
          <a:p>
            <a:pPr>
              <a:lnSpc>
                <a:spcPct val="100000"/>
              </a:lnSpc>
              <a:spcBef>
                <a:spcPts val="120"/>
              </a:spcBef>
              <a:buFont typeface="Arial"/>
              <a:buChar char="•"/>
            </a:pPr>
            <a:endParaRPr sz="4400" dirty="0">
              <a:latin typeface="Arial"/>
              <a:cs typeface="Arial"/>
            </a:endParaRPr>
          </a:p>
          <a:p>
            <a:pPr marL="623570" marR="1271270" indent="-611505">
              <a:lnSpc>
                <a:spcPct val="100899"/>
              </a:lnSpc>
              <a:buChar char="•"/>
              <a:tabLst>
                <a:tab pos="623570" algn="l"/>
              </a:tabLst>
            </a:pPr>
            <a:r>
              <a:rPr sz="4400" dirty="0">
                <a:latin typeface="Arial"/>
                <a:cs typeface="Arial"/>
              </a:rPr>
              <a:t>Run</a:t>
            </a:r>
            <a:r>
              <a:rPr sz="4400" spc="-75" dirty="0">
                <a:latin typeface="Arial"/>
                <a:cs typeface="Arial"/>
              </a:rPr>
              <a:t> </a:t>
            </a:r>
            <a:r>
              <a:rPr sz="4400" dirty="0">
                <a:latin typeface="Arial"/>
                <a:cs typeface="Arial"/>
              </a:rPr>
              <a:t>any</a:t>
            </a:r>
            <a:r>
              <a:rPr sz="4400" spc="-50" dirty="0">
                <a:latin typeface="Arial"/>
                <a:cs typeface="Arial"/>
              </a:rPr>
              <a:t> </a:t>
            </a:r>
            <a:r>
              <a:rPr sz="4400" dirty="0">
                <a:latin typeface="Arial"/>
                <a:cs typeface="Arial"/>
              </a:rPr>
              <a:t>media</a:t>
            </a:r>
            <a:r>
              <a:rPr sz="4400" spc="-70" dirty="0">
                <a:latin typeface="Arial"/>
                <a:cs typeface="Arial"/>
              </a:rPr>
              <a:t> </a:t>
            </a:r>
            <a:r>
              <a:rPr sz="4400" dirty="0">
                <a:latin typeface="Arial"/>
                <a:cs typeface="Arial"/>
              </a:rPr>
              <a:t>requests</a:t>
            </a:r>
            <a:r>
              <a:rPr sz="4400" spc="-50" dirty="0">
                <a:latin typeface="Arial"/>
                <a:cs typeface="Arial"/>
              </a:rPr>
              <a:t> </a:t>
            </a:r>
            <a:r>
              <a:rPr sz="4400" dirty="0">
                <a:latin typeface="Arial"/>
                <a:cs typeface="Arial"/>
              </a:rPr>
              <a:t>by</a:t>
            </a:r>
            <a:r>
              <a:rPr sz="4400" spc="-50" dirty="0">
                <a:latin typeface="Arial"/>
                <a:cs typeface="Arial"/>
              </a:rPr>
              <a:t> </a:t>
            </a:r>
            <a:r>
              <a:rPr sz="4400" dirty="0">
                <a:latin typeface="Arial"/>
                <a:cs typeface="Arial"/>
              </a:rPr>
              <a:t>MPI</a:t>
            </a:r>
            <a:r>
              <a:rPr sz="4400" spc="-25" dirty="0">
                <a:latin typeface="Arial"/>
                <a:cs typeface="Arial"/>
              </a:rPr>
              <a:t> </a:t>
            </a:r>
            <a:r>
              <a:rPr sz="4400" dirty="0">
                <a:latin typeface="Arial"/>
                <a:cs typeface="Arial"/>
              </a:rPr>
              <a:t>to</a:t>
            </a:r>
            <a:r>
              <a:rPr sz="4400" spc="-70" dirty="0">
                <a:latin typeface="Arial"/>
                <a:cs typeface="Arial"/>
              </a:rPr>
              <a:t> </a:t>
            </a:r>
            <a:r>
              <a:rPr sz="4400" dirty="0">
                <a:latin typeface="Arial"/>
                <a:cs typeface="Arial"/>
              </a:rPr>
              <a:t>ensure</a:t>
            </a:r>
            <a:r>
              <a:rPr sz="4400" spc="-65" dirty="0">
                <a:latin typeface="Arial"/>
                <a:cs typeface="Arial"/>
              </a:rPr>
              <a:t> </a:t>
            </a:r>
            <a:r>
              <a:rPr sz="4400" dirty="0">
                <a:latin typeface="Arial"/>
                <a:cs typeface="Arial"/>
              </a:rPr>
              <a:t>you</a:t>
            </a:r>
            <a:r>
              <a:rPr sz="4400" spc="-65" dirty="0">
                <a:latin typeface="Arial"/>
                <a:cs typeface="Arial"/>
              </a:rPr>
              <a:t> </a:t>
            </a:r>
            <a:r>
              <a:rPr sz="4400" dirty="0">
                <a:latin typeface="Arial"/>
                <a:cs typeface="Arial"/>
              </a:rPr>
              <a:t>know</a:t>
            </a:r>
            <a:r>
              <a:rPr sz="4400" spc="-45" dirty="0">
                <a:latin typeface="Arial"/>
                <a:cs typeface="Arial"/>
              </a:rPr>
              <a:t> </a:t>
            </a:r>
            <a:r>
              <a:rPr sz="4400" spc="-25" dirty="0">
                <a:latin typeface="Arial"/>
                <a:cs typeface="Arial"/>
              </a:rPr>
              <a:t>the </a:t>
            </a:r>
            <a:r>
              <a:rPr sz="4400" dirty="0">
                <a:latin typeface="Arial"/>
                <a:cs typeface="Arial"/>
              </a:rPr>
              <a:t>essential</a:t>
            </a:r>
            <a:r>
              <a:rPr sz="4400" spc="-95" dirty="0">
                <a:latin typeface="Arial"/>
                <a:cs typeface="Arial"/>
              </a:rPr>
              <a:t> </a:t>
            </a:r>
            <a:r>
              <a:rPr sz="4400" dirty="0">
                <a:latin typeface="Arial"/>
                <a:cs typeface="Arial"/>
              </a:rPr>
              <a:t>talking</a:t>
            </a:r>
            <a:r>
              <a:rPr sz="4400" spc="-80" dirty="0">
                <a:latin typeface="Arial"/>
                <a:cs typeface="Arial"/>
              </a:rPr>
              <a:t> </a:t>
            </a:r>
            <a:r>
              <a:rPr sz="4400" dirty="0">
                <a:latin typeface="Arial"/>
                <a:cs typeface="Arial"/>
              </a:rPr>
              <a:t>points</a:t>
            </a:r>
            <a:r>
              <a:rPr sz="4400" spc="-70" dirty="0">
                <a:latin typeface="Arial"/>
                <a:cs typeface="Arial"/>
              </a:rPr>
              <a:t> </a:t>
            </a:r>
            <a:r>
              <a:rPr sz="4400" dirty="0">
                <a:latin typeface="Arial"/>
                <a:cs typeface="Arial"/>
              </a:rPr>
              <a:t>and</a:t>
            </a:r>
            <a:r>
              <a:rPr sz="4400" spc="-90" dirty="0">
                <a:latin typeface="Arial"/>
                <a:cs typeface="Arial"/>
              </a:rPr>
              <a:t> </a:t>
            </a:r>
            <a:r>
              <a:rPr sz="4400" dirty="0">
                <a:latin typeface="Arial"/>
                <a:cs typeface="Arial"/>
              </a:rPr>
              <a:t>can</a:t>
            </a:r>
            <a:r>
              <a:rPr sz="4400" spc="-90" dirty="0">
                <a:latin typeface="Arial"/>
                <a:cs typeface="Arial"/>
              </a:rPr>
              <a:t> </a:t>
            </a:r>
            <a:r>
              <a:rPr sz="4400" dirty="0">
                <a:latin typeface="Arial"/>
                <a:cs typeface="Arial"/>
              </a:rPr>
              <a:t>represent</a:t>
            </a:r>
            <a:r>
              <a:rPr sz="4400" spc="-60" dirty="0">
                <a:latin typeface="Arial"/>
                <a:cs typeface="Arial"/>
              </a:rPr>
              <a:t> </a:t>
            </a:r>
            <a:r>
              <a:rPr sz="4400" dirty="0">
                <a:latin typeface="Arial"/>
                <a:cs typeface="Arial"/>
              </a:rPr>
              <a:t>the</a:t>
            </a:r>
            <a:r>
              <a:rPr sz="4400" spc="-85" dirty="0">
                <a:latin typeface="Arial"/>
                <a:cs typeface="Arial"/>
              </a:rPr>
              <a:t> </a:t>
            </a:r>
            <a:r>
              <a:rPr sz="4400" spc="-10" dirty="0">
                <a:latin typeface="Arial"/>
                <a:cs typeface="Arial"/>
              </a:rPr>
              <a:t>brand</a:t>
            </a:r>
            <a:r>
              <a:rPr lang="en-US" sz="4400" spc="-10" dirty="0">
                <a:latin typeface="Arial"/>
                <a:cs typeface="Arial"/>
              </a:rPr>
              <a:t>. </a:t>
            </a:r>
            <a:endParaRPr sz="4400" dirty="0">
              <a:latin typeface="Arial"/>
              <a:cs typeface="Arial"/>
            </a:endParaRPr>
          </a:p>
          <a:p>
            <a:pPr>
              <a:lnSpc>
                <a:spcPct val="100000"/>
              </a:lnSpc>
              <a:spcBef>
                <a:spcPts val="370"/>
              </a:spcBef>
              <a:buFont typeface="Arial"/>
              <a:buChar char="•"/>
            </a:pPr>
            <a:endParaRPr sz="4400" dirty="0">
              <a:latin typeface="Arial"/>
              <a:cs typeface="Arial"/>
            </a:endParaRPr>
          </a:p>
          <a:p>
            <a:pPr marL="623570" marR="5080" indent="-611505">
              <a:lnSpc>
                <a:spcPts val="5250"/>
              </a:lnSpc>
              <a:buChar char="•"/>
              <a:tabLst>
                <a:tab pos="623570" algn="l"/>
              </a:tabLst>
            </a:pPr>
            <a:r>
              <a:rPr sz="4400" dirty="0">
                <a:latin typeface="Arial"/>
                <a:cs typeface="Arial"/>
              </a:rPr>
              <a:t>Comply</a:t>
            </a:r>
            <a:r>
              <a:rPr sz="4400" spc="-130" dirty="0">
                <a:latin typeface="Arial"/>
                <a:cs typeface="Arial"/>
              </a:rPr>
              <a:t> </a:t>
            </a:r>
            <a:r>
              <a:rPr sz="4400" dirty="0">
                <a:latin typeface="Arial"/>
                <a:cs typeface="Arial"/>
              </a:rPr>
              <a:t>with</a:t>
            </a:r>
            <a:r>
              <a:rPr sz="4400" spc="-80" dirty="0">
                <a:latin typeface="Arial"/>
                <a:cs typeface="Arial"/>
              </a:rPr>
              <a:t> </a:t>
            </a:r>
            <a:r>
              <a:rPr sz="4400" dirty="0">
                <a:latin typeface="Arial"/>
                <a:cs typeface="Arial"/>
              </a:rPr>
              <a:t>501(c</a:t>
            </a:r>
            <a:r>
              <a:rPr lang="en-US" sz="4400">
                <a:latin typeface="Arial"/>
                <a:cs typeface="Arial"/>
              </a:rPr>
              <a:t>)(3)</a:t>
            </a:r>
            <a:r>
              <a:rPr sz="4400" spc="-85" dirty="0">
                <a:latin typeface="Arial"/>
                <a:cs typeface="Arial"/>
              </a:rPr>
              <a:t> </a:t>
            </a:r>
            <a:r>
              <a:rPr sz="4400" dirty="0">
                <a:latin typeface="Arial"/>
                <a:cs typeface="Arial"/>
              </a:rPr>
              <a:t>status</a:t>
            </a:r>
            <a:r>
              <a:rPr sz="4400" spc="-120" dirty="0">
                <a:latin typeface="Arial"/>
                <a:cs typeface="Arial"/>
              </a:rPr>
              <a:t> </a:t>
            </a:r>
            <a:r>
              <a:rPr sz="4400" dirty="0">
                <a:latin typeface="Arial"/>
                <a:cs typeface="Arial"/>
              </a:rPr>
              <a:t>rules</a:t>
            </a:r>
            <a:r>
              <a:rPr sz="4400" spc="-55" dirty="0">
                <a:latin typeface="Arial"/>
                <a:cs typeface="Arial"/>
              </a:rPr>
              <a:t> </a:t>
            </a:r>
            <a:r>
              <a:rPr sz="4400" dirty="0">
                <a:latin typeface="Arial"/>
                <a:cs typeface="Arial"/>
              </a:rPr>
              <a:t>or</a:t>
            </a:r>
            <a:r>
              <a:rPr sz="4400" spc="-65" dirty="0">
                <a:latin typeface="Arial"/>
                <a:cs typeface="Arial"/>
              </a:rPr>
              <a:t> </a:t>
            </a:r>
            <a:r>
              <a:rPr sz="4400" dirty="0">
                <a:latin typeface="Arial"/>
                <a:cs typeface="Arial"/>
              </a:rPr>
              <a:t>legal</a:t>
            </a:r>
            <a:r>
              <a:rPr sz="4400" spc="-30" dirty="0">
                <a:latin typeface="Arial"/>
                <a:cs typeface="Arial"/>
              </a:rPr>
              <a:t> </a:t>
            </a:r>
            <a:r>
              <a:rPr sz="4400" dirty="0">
                <a:latin typeface="Arial"/>
                <a:cs typeface="Arial"/>
              </a:rPr>
              <a:t>requirements</a:t>
            </a:r>
            <a:r>
              <a:rPr sz="4400" spc="-125" dirty="0">
                <a:latin typeface="Arial"/>
                <a:cs typeface="Arial"/>
              </a:rPr>
              <a:t> </a:t>
            </a:r>
            <a:r>
              <a:rPr sz="4400" dirty="0">
                <a:latin typeface="Arial"/>
                <a:cs typeface="Arial"/>
              </a:rPr>
              <a:t>set</a:t>
            </a:r>
            <a:r>
              <a:rPr sz="4400" spc="-50" dirty="0">
                <a:latin typeface="Arial"/>
                <a:cs typeface="Arial"/>
              </a:rPr>
              <a:t> </a:t>
            </a:r>
            <a:r>
              <a:rPr sz="4400" spc="-25" dirty="0">
                <a:latin typeface="Arial"/>
                <a:cs typeface="Arial"/>
              </a:rPr>
              <a:t>by </a:t>
            </a:r>
            <a:r>
              <a:rPr sz="4400" dirty="0">
                <a:latin typeface="Arial"/>
                <a:cs typeface="Arial"/>
              </a:rPr>
              <a:t>your</a:t>
            </a:r>
            <a:r>
              <a:rPr sz="4400" spc="-40" dirty="0">
                <a:latin typeface="Arial"/>
                <a:cs typeface="Arial"/>
              </a:rPr>
              <a:t> </a:t>
            </a:r>
            <a:r>
              <a:rPr sz="4400" spc="-10" dirty="0">
                <a:latin typeface="Arial"/>
                <a:cs typeface="Arial"/>
              </a:rPr>
              <a:t>country/region</a:t>
            </a:r>
            <a:r>
              <a:rPr lang="en-US" sz="4400" spc="-10" dirty="0">
                <a:latin typeface="Arial"/>
                <a:cs typeface="Arial"/>
              </a:rPr>
              <a:t>.</a:t>
            </a:r>
            <a:endParaRPr sz="4400" dirty="0">
              <a:latin typeface="Arial"/>
              <a:cs typeface="Arial"/>
            </a:endParaRPr>
          </a:p>
          <a:p>
            <a:pPr marL="623570" marR="222885" indent="-611505">
              <a:lnSpc>
                <a:spcPct val="100899"/>
              </a:lnSpc>
              <a:spcBef>
                <a:spcPts val="5020"/>
              </a:spcBef>
              <a:buChar char="•"/>
              <a:tabLst>
                <a:tab pos="623570" algn="l"/>
              </a:tabLst>
            </a:pPr>
            <a:r>
              <a:rPr sz="4400" dirty="0">
                <a:latin typeface="Arial"/>
                <a:cs typeface="Arial"/>
              </a:rPr>
              <a:t>Contact</a:t>
            </a:r>
            <a:r>
              <a:rPr sz="4400" spc="-40" dirty="0">
                <a:latin typeface="Arial"/>
                <a:cs typeface="Arial"/>
              </a:rPr>
              <a:t> </a:t>
            </a:r>
            <a:r>
              <a:rPr sz="4400" dirty="0">
                <a:latin typeface="Arial"/>
                <a:cs typeface="Arial"/>
              </a:rPr>
              <a:t>MPI</a:t>
            </a:r>
            <a:r>
              <a:rPr sz="4400" spc="-105" dirty="0">
                <a:latin typeface="Arial"/>
                <a:cs typeface="Arial"/>
              </a:rPr>
              <a:t> </a:t>
            </a:r>
            <a:r>
              <a:rPr sz="4400" dirty="0">
                <a:latin typeface="Arial"/>
                <a:cs typeface="Arial"/>
              </a:rPr>
              <a:t>to</a:t>
            </a:r>
            <a:r>
              <a:rPr sz="4400" spc="-65" dirty="0">
                <a:latin typeface="Arial"/>
                <a:cs typeface="Arial"/>
              </a:rPr>
              <a:t> </a:t>
            </a:r>
            <a:r>
              <a:rPr sz="4400" dirty="0">
                <a:latin typeface="Arial"/>
                <a:cs typeface="Arial"/>
              </a:rPr>
              <a:t>get</a:t>
            </a:r>
            <a:r>
              <a:rPr sz="4400" spc="-40" dirty="0">
                <a:latin typeface="Arial"/>
                <a:cs typeface="Arial"/>
              </a:rPr>
              <a:t> </a:t>
            </a:r>
            <a:r>
              <a:rPr sz="4400" dirty="0">
                <a:latin typeface="Arial"/>
                <a:cs typeface="Arial"/>
              </a:rPr>
              <a:t>the</a:t>
            </a:r>
            <a:r>
              <a:rPr sz="4400" spc="-65" dirty="0">
                <a:latin typeface="Arial"/>
                <a:cs typeface="Arial"/>
              </a:rPr>
              <a:t> </a:t>
            </a:r>
            <a:r>
              <a:rPr sz="4400" dirty="0">
                <a:latin typeface="Arial"/>
                <a:cs typeface="Arial"/>
              </a:rPr>
              <a:t>latest</a:t>
            </a:r>
            <a:r>
              <a:rPr sz="4400" spc="-105" dirty="0">
                <a:latin typeface="Arial"/>
                <a:cs typeface="Arial"/>
              </a:rPr>
              <a:t> </a:t>
            </a:r>
            <a:r>
              <a:rPr sz="4400" dirty="0">
                <a:latin typeface="Arial"/>
                <a:cs typeface="Arial"/>
              </a:rPr>
              <a:t>resources</a:t>
            </a:r>
            <a:r>
              <a:rPr sz="4400" spc="-110" dirty="0">
                <a:latin typeface="Arial"/>
                <a:cs typeface="Arial"/>
              </a:rPr>
              <a:t> </a:t>
            </a:r>
            <a:r>
              <a:rPr sz="4400" dirty="0">
                <a:latin typeface="Arial"/>
                <a:cs typeface="Arial"/>
              </a:rPr>
              <a:t>and</a:t>
            </a:r>
            <a:r>
              <a:rPr sz="4400" spc="-70" dirty="0">
                <a:latin typeface="Arial"/>
                <a:cs typeface="Arial"/>
              </a:rPr>
              <a:t> </a:t>
            </a:r>
            <a:r>
              <a:rPr sz="4400" dirty="0">
                <a:latin typeface="Arial"/>
                <a:cs typeface="Arial"/>
              </a:rPr>
              <a:t>talking</a:t>
            </a:r>
            <a:r>
              <a:rPr sz="4400" spc="-55" dirty="0">
                <a:latin typeface="Arial"/>
                <a:cs typeface="Arial"/>
              </a:rPr>
              <a:t> </a:t>
            </a:r>
            <a:r>
              <a:rPr sz="4400" dirty="0">
                <a:latin typeface="Arial"/>
                <a:cs typeface="Arial"/>
              </a:rPr>
              <a:t>points</a:t>
            </a:r>
            <a:r>
              <a:rPr sz="4400" spc="-40" dirty="0">
                <a:latin typeface="Arial"/>
                <a:cs typeface="Arial"/>
              </a:rPr>
              <a:t> </a:t>
            </a:r>
            <a:r>
              <a:rPr sz="4400" spc="-25" dirty="0">
                <a:latin typeface="Arial"/>
                <a:cs typeface="Arial"/>
              </a:rPr>
              <a:t>on </a:t>
            </a:r>
            <a:r>
              <a:rPr sz="4400" spc="-20" dirty="0">
                <a:latin typeface="Arial"/>
                <a:cs typeface="Arial"/>
              </a:rPr>
              <a:t>hot-</a:t>
            </a:r>
            <a:r>
              <a:rPr sz="4400" dirty="0">
                <a:latin typeface="Arial"/>
                <a:cs typeface="Arial"/>
              </a:rPr>
              <a:t>button</a:t>
            </a:r>
            <a:r>
              <a:rPr sz="4400" spc="-45" dirty="0">
                <a:latin typeface="Arial"/>
                <a:cs typeface="Arial"/>
              </a:rPr>
              <a:t> </a:t>
            </a:r>
            <a:r>
              <a:rPr sz="4400" spc="-10" dirty="0">
                <a:latin typeface="Arial"/>
                <a:cs typeface="Arial"/>
              </a:rPr>
              <a:t>issues</a:t>
            </a:r>
            <a:r>
              <a:rPr lang="en-US" sz="4400" spc="-10" dirty="0">
                <a:latin typeface="Arial"/>
                <a:cs typeface="Arial"/>
              </a:rPr>
              <a:t>. </a:t>
            </a:r>
            <a:endParaRPr sz="4400" dirty="0">
              <a:latin typeface="Arial"/>
              <a:cs typeface="Arial"/>
            </a:endParaRPr>
          </a:p>
        </p:txBody>
      </p:sp>
      <p:sp>
        <p:nvSpPr>
          <p:cNvPr id="3" name="object 3"/>
          <p:cNvSpPr txBox="1">
            <a:spLocks noGrp="1"/>
          </p:cNvSpPr>
          <p:nvPr>
            <p:ph type="title"/>
          </p:nvPr>
        </p:nvSpPr>
        <p:spPr>
          <a:prstGeom prst="rect">
            <a:avLst/>
          </a:prstGeom>
        </p:spPr>
        <p:txBody>
          <a:bodyPr vert="horz" wrap="square" lIns="0" tIns="543178" rIns="0" bIns="0" rtlCol="0">
            <a:spAutoFit/>
          </a:bodyPr>
          <a:lstStyle/>
          <a:p>
            <a:pPr marL="12700">
              <a:lnSpc>
                <a:spcPct val="100000"/>
              </a:lnSpc>
              <a:spcBef>
                <a:spcPts val="105"/>
              </a:spcBef>
            </a:pPr>
            <a:r>
              <a:rPr dirty="0"/>
              <a:t>MEDIA</a:t>
            </a:r>
            <a:r>
              <a:rPr spc="-260" dirty="0"/>
              <a:t> </a:t>
            </a:r>
            <a:r>
              <a:rPr dirty="0"/>
              <a:t>&amp;</a:t>
            </a:r>
            <a:r>
              <a:rPr spc="-30" dirty="0"/>
              <a:t> </a:t>
            </a:r>
            <a:r>
              <a:rPr spc="-10" dirty="0"/>
              <a:t>OPTICS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8000" cy="10287000"/>
            <a:chOff x="0" y="0"/>
            <a:chExt cx="18288000" cy="10287000"/>
          </a:xfrm>
        </p:grpSpPr>
        <p:pic>
          <p:nvPicPr>
            <p:cNvPr id="3" name="object 3"/>
            <p:cNvPicPr/>
            <p:nvPr/>
          </p:nvPicPr>
          <p:blipFill>
            <a:blip r:embed="rId2" cstate="print"/>
            <a:stretch>
              <a:fillRect/>
            </a:stretch>
          </p:blipFill>
          <p:spPr>
            <a:xfrm>
              <a:off x="0" y="0"/>
              <a:ext cx="18288000" cy="10287000"/>
            </a:xfrm>
            <a:prstGeom prst="rect">
              <a:avLst/>
            </a:prstGeom>
          </p:spPr>
        </p:pic>
        <p:sp>
          <p:nvSpPr>
            <p:cNvPr id="4" name="object 4"/>
            <p:cNvSpPr/>
            <p:nvPr/>
          </p:nvSpPr>
          <p:spPr>
            <a:xfrm>
              <a:off x="0" y="0"/>
              <a:ext cx="18288000" cy="1828800"/>
            </a:xfrm>
            <a:custGeom>
              <a:avLst/>
              <a:gdLst/>
              <a:ahLst/>
              <a:cxnLst/>
              <a:rect l="l" t="t" r="r" b="b"/>
              <a:pathLst>
                <a:path w="18288000" h="1828800">
                  <a:moveTo>
                    <a:pt x="18288000" y="0"/>
                  </a:moveTo>
                  <a:lnTo>
                    <a:pt x="0" y="0"/>
                  </a:lnTo>
                  <a:lnTo>
                    <a:pt x="0" y="1828800"/>
                  </a:lnTo>
                  <a:lnTo>
                    <a:pt x="18288000" y="1828800"/>
                  </a:lnTo>
                  <a:lnTo>
                    <a:pt x="18288000" y="0"/>
                  </a:lnTo>
                  <a:close/>
                </a:path>
              </a:pathLst>
            </a:custGeom>
            <a:solidFill>
              <a:srgbClr val="04ACEE"/>
            </a:solidFill>
          </p:spPr>
          <p:txBody>
            <a:bodyPr wrap="square" lIns="0" tIns="0" rIns="0" bIns="0" rtlCol="0"/>
            <a:lstStyle/>
            <a:p>
              <a:endParaRPr/>
            </a:p>
          </p:txBody>
        </p:sp>
        <p:sp>
          <p:nvSpPr>
            <p:cNvPr id="5" name="object 5"/>
            <p:cNvSpPr/>
            <p:nvPr/>
          </p:nvSpPr>
          <p:spPr>
            <a:xfrm>
              <a:off x="0" y="1828800"/>
              <a:ext cx="18288000" cy="114300"/>
            </a:xfrm>
            <a:custGeom>
              <a:avLst/>
              <a:gdLst/>
              <a:ahLst/>
              <a:cxnLst/>
              <a:rect l="l" t="t" r="r" b="b"/>
              <a:pathLst>
                <a:path w="18288000" h="114300">
                  <a:moveTo>
                    <a:pt x="18288000" y="0"/>
                  </a:moveTo>
                  <a:lnTo>
                    <a:pt x="0" y="0"/>
                  </a:lnTo>
                  <a:lnTo>
                    <a:pt x="0" y="114300"/>
                  </a:lnTo>
                  <a:lnTo>
                    <a:pt x="18288000" y="114300"/>
                  </a:lnTo>
                  <a:lnTo>
                    <a:pt x="18288000" y="0"/>
                  </a:lnTo>
                  <a:close/>
                </a:path>
              </a:pathLst>
            </a:custGeom>
            <a:solidFill>
              <a:srgbClr val="8AC53E"/>
            </a:solidFill>
          </p:spPr>
          <p:txBody>
            <a:bodyPr wrap="square" lIns="0" tIns="0" rIns="0" bIns="0" rtlCol="0"/>
            <a:lstStyle/>
            <a:p>
              <a:endParaRPr/>
            </a:p>
          </p:txBody>
        </p:sp>
        <p:pic>
          <p:nvPicPr>
            <p:cNvPr id="6" name="object 6"/>
            <p:cNvPicPr/>
            <p:nvPr/>
          </p:nvPicPr>
          <p:blipFill>
            <a:blip r:embed="rId3" cstate="print"/>
            <a:stretch>
              <a:fillRect/>
            </a:stretch>
          </p:blipFill>
          <p:spPr>
            <a:xfrm>
              <a:off x="6124575" y="0"/>
              <a:ext cx="6610350" cy="6648450"/>
            </a:xfrm>
            <a:prstGeom prst="rect">
              <a:avLst/>
            </a:prstGeom>
          </p:spPr>
        </p:pic>
      </p:grpSp>
      <p:sp>
        <p:nvSpPr>
          <p:cNvPr id="7" name="object 7"/>
          <p:cNvSpPr txBox="1">
            <a:spLocks noGrp="1"/>
          </p:cNvSpPr>
          <p:nvPr>
            <p:ph type="title"/>
          </p:nvPr>
        </p:nvSpPr>
        <p:spPr>
          <a:prstGeom prst="rect">
            <a:avLst/>
          </a:prstGeom>
        </p:spPr>
        <p:txBody>
          <a:bodyPr vert="horz" wrap="square" lIns="0" tIns="629538" rIns="0" bIns="0" rtlCol="0">
            <a:spAutoFit/>
          </a:bodyPr>
          <a:lstStyle/>
          <a:p>
            <a:pPr marL="12700">
              <a:lnSpc>
                <a:spcPct val="100000"/>
              </a:lnSpc>
              <a:spcBef>
                <a:spcPts val="105"/>
              </a:spcBef>
            </a:pPr>
            <a:r>
              <a:rPr dirty="0"/>
              <a:t>OFFICE</a:t>
            </a:r>
            <a:r>
              <a:rPr spc="-50" dirty="0"/>
              <a:t> </a:t>
            </a:r>
            <a:r>
              <a:rPr dirty="0"/>
              <a:t>OF</a:t>
            </a:r>
            <a:r>
              <a:rPr spc="-35" dirty="0"/>
              <a:t> </a:t>
            </a:r>
            <a:r>
              <a:rPr dirty="0"/>
              <a:t>THE</a:t>
            </a:r>
            <a:r>
              <a:rPr spc="25" dirty="0"/>
              <a:t> </a:t>
            </a:r>
            <a:r>
              <a:rPr dirty="0"/>
              <a:t>PRESIDENT</a:t>
            </a:r>
            <a:r>
              <a:rPr spc="-15" dirty="0"/>
              <a:t> </a:t>
            </a:r>
            <a:r>
              <a:rPr spc="-10" dirty="0"/>
              <a:t>HANDBOOK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9A26B-A9C3-3B7C-F277-851A09A18505}"/>
              </a:ext>
            </a:extLst>
          </p:cNvPr>
          <p:cNvSpPr>
            <a:spLocks noGrp="1"/>
          </p:cNvSpPr>
          <p:nvPr>
            <p:ph type="title"/>
          </p:nvPr>
        </p:nvSpPr>
        <p:spPr>
          <a:xfrm>
            <a:off x="181065" y="542017"/>
            <a:ext cx="15447554" cy="923330"/>
          </a:xfrm>
        </p:spPr>
        <p:txBody>
          <a:bodyPr wrap="square" lIns="0" tIns="0" rIns="0" bIns="0" anchor="t">
            <a:spAutoFit/>
          </a:bodyPr>
          <a:lstStyle/>
          <a:p>
            <a:r>
              <a:rPr lang="en-US"/>
              <a:t>MPI COMMUNITY FORUM: By Department</a:t>
            </a:r>
          </a:p>
        </p:txBody>
      </p:sp>
      <p:pic>
        <p:nvPicPr>
          <p:cNvPr id="5" name="Content Placeholder 4" descr="A screenshot of a web page&#10;&#10;AI-generated content may be incorrect.">
            <a:extLst>
              <a:ext uri="{FF2B5EF4-FFF2-40B4-BE49-F238E27FC236}">
                <a16:creationId xmlns:a16="http://schemas.microsoft.com/office/drawing/2014/main" id="{9E6449C5-9075-1AB2-3A79-960386D767E1}"/>
              </a:ext>
            </a:extLst>
          </p:cNvPr>
          <p:cNvPicPr>
            <a:picLocks noGrp="1" noChangeAspect="1"/>
          </p:cNvPicPr>
          <p:nvPr>
            <p:ph sz="half" idx="2"/>
          </p:nvPr>
        </p:nvPicPr>
        <p:blipFill>
          <a:blip r:embed="rId3"/>
          <a:stretch>
            <a:fillRect/>
          </a:stretch>
        </p:blipFill>
        <p:spPr>
          <a:xfrm>
            <a:off x="1861461" y="2021769"/>
            <a:ext cx="13768245" cy="8261674"/>
          </a:xfrm>
          <a:prstGeom prst="rect">
            <a:avLst/>
          </a:prstGeom>
        </p:spPr>
      </p:pic>
    </p:spTree>
    <p:extLst>
      <p:ext uri="{BB962C8B-B14F-4D97-AF65-F5344CB8AC3E}">
        <p14:creationId xmlns:p14="http://schemas.microsoft.com/office/powerpoint/2010/main" val="4155117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9D0BFD-40A5-49D8-8BCB-5AD47912E405}"/>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84A7CDAB-8D30-7649-8BFA-FC3D2D110833}"/>
              </a:ext>
            </a:extLst>
          </p:cNvPr>
          <p:cNvGrpSpPr/>
          <p:nvPr/>
        </p:nvGrpSpPr>
        <p:grpSpPr>
          <a:xfrm>
            <a:off x="0" y="0"/>
            <a:ext cx="18288000" cy="10287000"/>
            <a:chOff x="0" y="0"/>
            <a:chExt cx="18288000" cy="10287000"/>
          </a:xfrm>
        </p:grpSpPr>
        <p:pic>
          <p:nvPicPr>
            <p:cNvPr id="3" name="object 3">
              <a:extLst>
                <a:ext uri="{FF2B5EF4-FFF2-40B4-BE49-F238E27FC236}">
                  <a16:creationId xmlns:a16="http://schemas.microsoft.com/office/drawing/2014/main" id="{58FE21EB-9B84-67B3-EA21-A56B8722C89D}"/>
                </a:ext>
              </a:extLst>
            </p:cNvPr>
            <p:cNvPicPr/>
            <p:nvPr/>
          </p:nvPicPr>
          <p:blipFill>
            <a:blip r:embed="rId2" cstate="print"/>
            <a:stretch>
              <a:fillRect/>
            </a:stretch>
          </p:blipFill>
          <p:spPr>
            <a:xfrm>
              <a:off x="0" y="0"/>
              <a:ext cx="18288000" cy="10287000"/>
            </a:xfrm>
            <a:prstGeom prst="rect">
              <a:avLst/>
            </a:prstGeom>
          </p:spPr>
        </p:pic>
        <p:sp>
          <p:nvSpPr>
            <p:cNvPr id="4" name="object 4">
              <a:extLst>
                <a:ext uri="{FF2B5EF4-FFF2-40B4-BE49-F238E27FC236}">
                  <a16:creationId xmlns:a16="http://schemas.microsoft.com/office/drawing/2014/main" id="{472FC063-6967-79C1-83BA-736C3E3F010C}"/>
                </a:ext>
              </a:extLst>
            </p:cNvPr>
            <p:cNvSpPr/>
            <p:nvPr/>
          </p:nvSpPr>
          <p:spPr>
            <a:xfrm>
              <a:off x="0" y="0"/>
              <a:ext cx="18288000" cy="1828800"/>
            </a:xfrm>
            <a:custGeom>
              <a:avLst/>
              <a:gdLst/>
              <a:ahLst/>
              <a:cxnLst/>
              <a:rect l="l" t="t" r="r" b="b"/>
              <a:pathLst>
                <a:path w="18288000" h="1828800">
                  <a:moveTo>
                    <a:pt x="18288000" y="0"/>
                  </a:moveTo>
                  <a:lnTo>
                    <a:pt x="0" y="0"/>
                  </a:lnTo>
                  <a:lnTo>
                    <a:pt x="0" y="1828800"/>
                  </a:lnTo>
                  <a:lnTo>
                    <a:pt x="18288000" y="1828800"/>
                  </a:lnTo>
                  <a:lnTo>
                    <a:pt x="18288000" y="0"/>
                  </a:lnTo>
                  <a:close/>
                </a:path>
              </a:pathLst>
            </a:custGeom>
            <a:solidFill>
              <a:srgbClr val="04ACEE"/>
            </a:solidFill>
          </p:spPr>
          <p:txBody>
            <a:bodyPr wrap="square" lIns="0" tIns="0" rIns="0" bIns="0" rtlCol="0"/>
            <a:lstStyle/>
            <a:p>
              <a:endParaRPr/>
            </a:p>
          </p:txBody>
        </p:sp>
        <p:sp>
          <p:nvSpPr>
            <p:cNvPr id="5" name="object 5">
              <a:extLst>
                <a:ext uri="{FF2B5EF4-FFF2-40B4-BE49-F238E27FC236}">
                  <a16:creationId xmlns:a16="http://schemas.microsoft.com/office/drawing/2014/main" id="{2EB3A32B-4A7B-2996-206A-C3CB5A1B95E0}"/>
                </a:ext>
              </a:extLst>
            </p:cNvPr>
            <p:cNvSpPr/>
            <p:nvPr/>
          </p:nvSpPr>
          <p:spPr>
            <a:xfrm>
              <a:off x="0" y="1828800"/>
              <a:ext cx="18288000" cy="114300"/>
            </a:xfrm>
            <a:custGeom>
              <a:avLst/>
              <a:gdLst/>
              <a:ahLst/>
              <a:cxnLst/>
              <a:rect l="l" t="t" r="r" b="b"/>
              <a:pathLst>
                <a:path w="18288000" h="114300">
                  <a:moveTo>
                    <a:pt x="18288000" y="0"/>
                  </a:moveTo>
                  <a:lnTo>
                    <a:pt x="0" y="0"/>
                  </a:lnTo>
                  <a:lnTo>
                    <a:pt x="0" y="114300"/>
                  </a:lnTo>
                  <a:lnTo>
                    <a:pt x="18288000" y="114300"/>
                  </a:lnTo>
                  <a:lnTo>
                    <a:pt x="18288000" y="0"/>
                  </a:lnTo>
                  <a:close/>
                </a:path>
              </a:pathLst>
            </a:custGeom>
            <a:solidFill>
              <a:srgbClr val="8AC53E"/>
            </a:solidFill>
          </p:spPr>
          <p:txBody>
            <a:bodyPr wrap="square" lIns="0" tIns="0" rIns="0" bIns="0" rtlCol="0"/>
            <a:lstStyle/>
            <a:p>
              <a:endParaRPr/>
            </a:p>
          </p:txBody>
        </p:sp>
        <p:pic>
          <p:nvPicPr>
            <p:cNvPr id="6" name="object 6">
              <a:extLst>
                <a:ext uri="{FF2B5EF4-FFF2-40B4-BE49-F238E27FC236}">
                  <a16:creationId xmlns:a16="http://schemas.microsoft.com/office/drawing/2014/main" id="{CD259D0A-9A22-E059-78ED-0D6EF52E727B}"/>
                </a:ext>
              </a:extLst>
            </p:cNvPr>
            <p:cNvPicPr/>
            <p:nvPr/>
          </p:nvPicPr>
          <p:blipFill>
            <a:blip r:embed="rId3" cstate="print"/>
            <a:stretch>
              <a:fillRect/>
            </a:stretch>
          </p:blipFill>
          <p:spPr>
            <a:xfrm>
              <a:off x="6124575" y="0"/>
              <a:ext cx="6610350" cy="6648450"/>
            </a:xfrm>
            <a:prstGeom prst="rect">
              <a:avLst/>
            </a:prstGeom>
          </p:spPr>
        </p:pic>
      </p:grpSp>
      <p:sp>
        <p:nvSpPr>
          <p:cNvPr id="7" name="object 7">
            <a:extLst>
              <a:ext uri="{FF2B5EF4-FFF2-40B4-BE49-F238E27FC236}">
                <a16:creationId xmlns:a16="http://schemas.microsoft.com/office/drawing/2014/main" id="{044032AC-B32A-D037-BFEA-F66BABB446DB}"/>
              </a:ext>
            </a:extLst>
          </p:cNvPr>
          <p:cNvSpPr txBox="1">
            <a:spLocks noGrp="1"/>
          </p:cNvSpPr>
          <p:nvPr>
            <p:ph type="title"/>
          </p:nvPr>
        </p:nvSpPr>
        <p:spPr>
          <a:xfrm>
            <a:off x="308292" y="-152018"/>
            <a:ext cx="17677039" cy="1559016"/>
          </a:xfrm>
          <a:prstGeom prst="rect">
            <a:avLst/>
          </a:prstGeom>
        </p:spPr>
        <p:txBody>
          <a:bodyPr vert="horz" wrap="square" lIns="0" tIns="629538" rIns="0" bIns="0" rtlCol="0" anchor="t">
            <a:spAutoFit/>
          </a:bodyPr>
          <a:lstStyle/>
          <a:p>
            <a:pPr marL="12700">
              <a:spcBef>
                <a:spcPts val="105"/>
              </a:spcBef>
            </a:pPr>
            <a:r>
              <a:rPr dirty="0"/>
              <a:t>OFFICE</a:t>
            </a:r>
            <a:r>
              <a:rPr spc="-50" dirty="0"/>
              <a:t> </a:t>
            </a:r>
            <a:r>
              <a:rPr dirty="0"/>
              <a:t>OF</a:t>
            </a:r>
            <a:r>
              <a:rPr spc="-35" dirty="0"/>
              <a:t> </a:t>
            </a:r>
            <a:r>
              <a:rPr dirty="0"/>
              <a:t>THE</a:t>
            </a:r>
            <a:r>
              <a:rPr spc="25" dirty="0"/>
              <a:t> </a:t>
            </a:r>
            <a:r>
              <a:rPr dirty="0"/>
              <a:t>PRESIDENT</a:t>
            </a:r>
            <a:r>
              <a:rPr spc="-15" dirty="0"/>
              <a:t> </a:t>
            </a:r>
            <a:r>
              <a:rPr lang="en-US" spc="-10"/>
              <a:t>BEST PRACTICES</a:t>
            </a:r>
            <a:endParaRPr spc="-10" dirty="0"/>
          </a:p>
        </p:txBody>
      </p:sp>
    </p:spTree>
    <p:extLst>
      <p:ext uri="{BB962C8B-B14F-4D97-AF65-F5344CB8AC3E}">
        <p14:creationId xmlns:p14="http://schemas.microsoft.com/office/powerpoint/2010/main" val="4044171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33144" y="1582332"/>
            <a:ext cx="15396210" cy="8826199"/>
          </a:xfrm>
          <a:prstGeom prst="rect">
            <a:avLst/>
          </a:prstGeom>
        </p:spPr>
        <p:txBody>
          <a:bodyPr vert="horz" wrap="square" lIns="0" tIns="160655" rIns="0" bIns="0" rtlCol="0" anchor="t">
            <a:spAutoFit/>
          </a:bodyPr>
          <a:lstStyle/>
          <a:p>
            <a:pPr marL="12700">
              <a:lnSpc>
                <a:spcPct val="100000"/>
              </a:lnSpc>
              <a:spcBef>
                <a:spcPts val="1265"/>
              </a:spcBef>
              <a:tabLst>
                <a:tab pos="623570" algn="l"/>
              </a:tabLst>
            </a:pPr>
            <a:r>
              <a:rPr sz="4800" b="1" spc="-10" dirty="0">
                <a:latin typeface="Arial"/>
                <a:cs typeface="Arial"/>
              </a:rPr>
              <a:t>President</a:t>
            </a:r>
            <a:endParaRPr lang="en-US" sz="4800" dirty="0">
              <a:latin typeface="Arial"/>
              <a:cs typeface="Arial"/>
            </a:endParaRPr>
          </a:p>
          <a:p>
            <a:pPr marL="1336675" marR="881380" lvl="1" indent="-508000">
              <a:lnSpc>
                <a:spcPts val="5250"/>
              </a:lnSpc>
              <a:spcBef>
                <a:spcPts val="1295"/>
              </a:spcBef>
              <a:buFont typeface="Courier New"/>
              <a:buChar char="o"/>
              <a:tabLst>
                <a:tab pos="1338580" algn="l"/>
              </a:tabLst>
            </a:pPr>
            <a:r>
              <a:rPr lang="en-US" sz="3600">
                <a:latin typeface="Arial"/>
                <a:cs typeface="Arial"/>
              </a:rPr>
              <a:t>Strategic oversight - face of the Chapter</a:t>
            </a:r>
            <a:r>
              <a:rPr lang="en-US" sz="3600" dirty="0">
                <a:latin typeface="Arial"/>
                <a:cs typeface="Arial"/>
              </a:rPr>
              <a:t>,</a:t>
            </a:r>
            <a:r>
              <a:rPr lang="en-US" sz="3600">
                <a:latin typeface="Arial"/>
                <a:cs typeface="Arial"/>
              </a:rPr>
              <a:t> listen to Chapter members, manage the Board of Directors, mentor to President Elect</a:t>
            </a:r>
          </a:p>
          <a:p>
            <a:pPr lvl="1">
              <a:lnSpc>
                <a:spcPct val="100000"/>
              </a:lnSpc>
              <a:spcBef>
                <a:spcPts val="730"/>
              </a:spcBef>
              <a:buFont typeface="Courier New"/>
              <a:buChar char="o"/>
            </a:pPr>
            <a:endParaRPr sz="4400" dirty="0">
              <a:latin typeface="Arial"/>
              <a:cs typeface="Arial"/>
            </a:endParaRPr>
          </a:p>
          <a:p>
            <a:pPr marL="12700">
              <a:lnSpc>
                <a:spcPct val="100000"/>
              </a:lnSpc>
              <a:spcBef>
                <a:spcPts val="5"/>
              </a:spcBef>
              <a:tabLst>
                <a:tab pos="623570" algn="l"/>
              </a:tabLst>
            </a:pPr>
            <a:r>
              <a:rPr sz="4800" b="1" dirty="0">
                <a:latin typeface="Arial"/>
                <a:cs typeface="Arial"/>
              </a:rPr>
              <a:t>Immediate</a:t>
            </a:r>
            <a:r>
              <a:rPr sz="4800" b="1" spc="-80" dirty="0">
                <a:latin typeface="Arial"/>
                <a:cs typeface="Arial"/>
              </a:rPr>
              <a:t> </a:t>
            </a:r>
            <a:r>
              <a:rPr sz="4800" b="1" dirty="0">
                <a:latin typeface="Arial"/>
                <a:cs typeface="Arial"/>
              </a:rPr>
              <a:t>Past</a:t>
            </a:r>
            <a:r>
              <a:rPr sz="4800" b="1" spc="-125" dirty="0">
                <a:latin typeface="Arial"/>
                <a:cs typeface="Arial"/>
              </a:rPr>
              <a:t> </a:t>
            </a:r>
            <a:r>
              <a:rPr sz="4800" b="1" spc="-10" dirty="0">
                <a:latin typeface="Arial"/>
                <a:cs typeface="Arial"/>
              </a:rPr>
              <a:t>President</a:t>
            </a:r>
            <a:endParaRPr lang="en-US" sz="4800" dirty="0">
              <a:latin typeface="Arial"/>
              <a:cs typeface="Arial"/>
            </a:endParaRPr>
          </a:p>
          <a:p>
            <a:pPr marL="1337310" marR="5080" lvl="1" indent="-509270">
              <a:lnSpc>
                <a:spcPct val="101000"/>
              </a:lnSpc>
              <a:spcBef>
                <a:spcPts val="965"/>
              </a:spcBef>
              <a:buFont typeface="Courier New"/>
              <a:buChar char="o"/>
              <a:tabLst>
                <a:tab pos="1338580" algn="l"/>
              </a:tabLst>
            </a:pPr>
            <a:r>
              <a:rPr lang="en-US" sz="3600">
                <a:latin typeface="Arial"/>
                <a:cs typeface="Arial"/>
              </a:rPr>
              <a:t>Mentor - Governance</a:t>
            </a:r>
            <a:r>
              <a:rPr lang="en-US" sz="3600" dirty="0">
                <a:latin typeface="Arial"/>
                <a:cs typeface="Arial"/>
              </a:rPr>
              <a:t> </a:t>
            </a:r>
            <a:r>
              <a:rPr lang="en-US" sz="3600">
                <a:latin typeface="Arial"/>
                <a:cs typeface="Arial"/>
              </a:rPr>
              <a:t>&amp; Nominations Committee Chair; advisor and mentor to </a:t>
            </a:r>
            <a:r>
              <a:rPr lang="en-US" sz="3600" dirty="0">
                <a:latin typeface="Arial"/>
                <a:cs typeface="Arial"/>
              </a:rPr>
              <a:t>	President</a:t>
            </a:r>
          </a:p>
          <a:p>
            <a:pPr lvl="1">
              <a:lnSpc>
                <a:spcPct val="100000"/>
              </a:lnSpc>
              <a:spcBef>
                <a:spcPts val="819"/>
              </a:spcBef>
              <a:buFont typeface="Courier New"/>
              <a:buChar char="o"/>
            </a:pPr>
            <a:endParaRPr sz="4400" dirty="0">
              <a:latin typeface="Arial"/>
              <a:cs typeface="Arial"/>
            </a:endParaRPr>
          </a:p>
          <a:p>
            <a:pPr marL="12700">
              <a:lnSpc>
                <a:spcPct val="100000"/>
              </a:lnSpc>
              <a:tabLst>
                <a:tab pos="623570" algn="l"/>
              </a:tabLst>
            </a:pPr>
            <a:r>
              <a:rPr sz="4800" b="1" spc="-25" dirty="0">
                <a:latin typeface="Arial"/>
                <a:cs typeface="Arial"/>
              </a:rPr>
              <a:t>President-</a:t>
            </a:r>
            <a:r>
              <a:rPr sz="4800" b="1" spc="-10" dirty="0">
                <a:latin typeface="Arial"/>
                <a:cs typeface="Arial"/>
              </a:rPr>
              <a:t>Elect</a:t>
            </a:r>
            <a:endParaRPr lang="en-US" sz="4800" dirty="0">
              <a:latin typeface="Arial"/>
              <a:cs typeface="Arial"/>
            </a:endParaRPr>
          </a:p>
          <a:p>
            <a:pPr marL="1337310" marR="753110" lvl="1" indent="-509270">
              <a:lnSpc>
                <a:spcPts val="5250"/>
              </a:lnSpc>
              <a:spcBef>
                <a:spcPts val="1235"/>
              </a:spcBef>
              <a:buFont typeface="Courier New"/>
              <a:buChar char="o"/>
              <a:tabLst>
                <a:tab pos="1338580" algn="l"/>
              </a:tabLst>
            </a:pPr>
            <a:r>
              <a:rPr lang="en-US" sz="3600">
                <a:latin typeface="Arial"/>
                <a:cs typeface="Arial"/>
              </a:rPr>
              <a:t>Learn - very involved in leadership development, attends 	committee meetings, shadow and assist Chapter President</a:t>
            </a:r>
          </a:p>
        </p:txBody>
      </p:sp>
      <p:sp>
        <p:nvSpPr>
          <p:cNvPr id="3" name="object 3"/>
          <p:cNvSpPr txBox="1">
            <a:spLocks noGrp="1"/>
          </p:cNvSpPr>
          <p:nvPr>
            <p:ph type="title"/>
          </p:nvPr>
        </p:nvSpPr>
        <p:spPr>
          <a:prstGeom prst="rect">
            <a:avLst/>
          </a:prstGeom>
        </p:spPr>
        <p:txBody>
          <a:bodyPr vert="horz" wrap="square" lIns="0" tIns="726058" rIns="0" bIns="0" rtlCol="0">
            <a:spAutoFit/>
          </a:bodyPr>
          <a:lstStyle/>
          <a:p>
            <a:pPr marL="12700">
              <a:lnSpc>
                <a:spcPct val="100000"/>
              </a:lnSpc>
              <a:spcBef>
                <a:spcPts val="105"/>
              </a:spcBef>
            </a:pPr>
            <a:r>
              <a:rPr sz="4800" dirty="0"/>
              <a:t>OFFICE</a:t>
            </a:r>
            <a:r>
              <a:rPr sz="4800" spc="-20" dirty="0"/>
              <a:t> </a:t>
            </a:r>
            <a:r>
              <a:rPr sz="4800" dirty="0"/>
              <a:t>OF</a:t>
            </a:r>
            <a:r>
              <a:rPr sz="4800" spc="-35" dirty="0"/>
              <a:t> </a:t>
            </a:r>
            <a:r>
              <a:rPr sz="4800" dirty="0"/>
              <a:t>THE</a:t>
            </a:r>
            <a:r>
              <a:rPr sz="4800" spc="-75" dirty="0"/>
              <a:t> </a:t>
            </a:r>
            <a:r>
              <a:rPr sz="4800" dirty="0"/>
              <a:t>PRESIDENT</a:t>
            </a:r>
            <a:r>
              <a:rPr sz="4800" spc="-35" dirty="0"/>
              <a:t> </a:t>
            </a:r>
            <a:r>
              <a:rPr sz="4800" dirty="0"/>
              <a:t>ROLES</a:t>
            </a:r>
            <a:r>
              <a:rPr sz="4800" spc="-15" dirty="0"/>
              <a:t> </a:t>
            </a:r>
            <a:r>
              <a:rPr sz="4800" spc="-10" dirty="0"/>
              <a:t>OVERVIEW</a:t>
            </a:r>
            <a:endParaRPr sz="4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659EC-B6BA-7EDC-C69A-C4A2A9B7C5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2386C3-7D22-5AB8-47BF-ABB892987573}"/>
              </a:ext>
            </a:extLst>
          </p:cNvPr>
          <p:cNvSpPr>
            <a:spLocks noGrp="1"/>
          </p:cNvSpPr>
          <p:nvPr>
            <p:ph type="title"/>
          </p:nvPr>
        </p:nvSpPr>
        <p:spPr>
          <a:xfrm>
            <a:off x="1001975" y="190500"/>
            <a:ext cx="15097125" cy="923330"/>
          </a:xfrm>
        </p:spPr>
        <p:txBody>
          <a:bodyPr/>
          <a:lstStyle/>
          <a:p>
            <a:r>
              <a:rPr lang="en-US" dirty="0"/>
              <a:t>PRESIDENT</a:t>
            </a:r>
          </a:p>
        </p:txBody>
      </p:sp>
      <p:sp>
        <p:nvSpPr>
          <p:cNvPr id="3" name="Text Placeholder 2">
            <a:extLst>
              <a:ext uri="{FF2B5EF4-FFF2-40B4-BE49-F238E27FC236}">
                <a16:creationId xmlns:a16="http://schemas.microsoft.com/office/drawing/2014/main" id="{E6A8D631-C75D-9939-38BD-726639964D76}"/>
              </a:ext>
            </a:extLst>
          </p:cNvPr>
          <p:cNvSpPr>
            <a:spLocks noGrp="1"/>
          </p:cNvSpPr>
          <p:nvPr>
            <p:ph type="body" idx="1"/>
          </p:nvPr>
        </p:nvSpPr>
        <p:spPr>
          <a:xfrm>
            <a:off x="994092" y="2267902"/>
            <a:ext cx="16635666" cy="6093976"/>
          </a:xfrm>
        </p:spPr>
        <p:txBody>
          <a:bodyPr wrap="square" lIns="0" tIns="0" rIns="0" bIns="0" anchor="t">
            <a:spAutoFit/>
          </a:bodyPr>
          <a:lstStyle/>
          <a:p>
            <a:r>
              <a:rPr lang="en-US" dirty="0"/>
              <a:t>This is a year of strategic oversight. Dive into Chapter documentation including</a:t>
            </a:r>
          </a:p>
          <a:p>
            <a:pPr marL="1028700" lvl="1" indent="-571500">
              <a:buFont typeface="Arial" panose="020B0604020202020204" pitchFamily="34" charset="0"/>
              <a:buChar char="•"/>
            </a:pPr>
            <a:r>
              <a:rPr lang="en-US" sz="3600" dirty="0"/>
              <a:t>Governance documents (MPI Bylaws and Policy Manual AND MPI Chapter Bylaws and </a:t>
            </a:r>
            <a:r>
              <a:rPr lang="en-US" sz="3600"/>
              <a:t>Policy Manual</a:t>
            </a:r>
            <a:r>
              <a:rPr lang="en-US" sz="3600" dirty="0"/>
              <a:t>)</a:t>
            </a:r>
          </a:p>
          <a:p>
            <a:pPr marL="1028700" lvl="1" indent="-571500">
              <a:buFont typeface="Arial" panose="020B0604020202020204" pitchFamily="34" charset="0"/>
              <a:buChar char="•"/>
            </a:pPr>
            <a:r>
              <a:rPr lang="en-US" sz="3600" dirty="0"/>
              <a:t>Robert’s Rules of Order</a:t>
            </a:r>
          </a:p>
          <a:p>
            <a:pPr marL="1028700" lvl="1" indent="-571500">
              <a:buFont typeface="Arial" panose="020B0604020202020204" pitchFamily="34" charset="0"/>
              <a:buChar char="•"/>
            </a:pPr>
            <a:r>
              <a:rPr lang="en-US" sz="3600" dirty="0"/>
              <a:t>Chapter administrator contract and scope of services</a:t>
            </a:r>
          </a:p>
          <a:p>
            <a:pPr marL="1028700" lvl="1" indent="-571500">
              <a:buFont typeface="Arial" panose="020B0604020202020204" pitchFamily="34" charset="0"/>
              <a:buChar char="•"/>
            </a:pPr>
            <a:endParaRPr lang="en-US" sz="3600" dirty="0"/>
          </a:p>
          <a:p>
            <a:r>
              <a:rPr lang="en-US" dirty="0"/>
              <a:t>Governance &amp; Nominations Committee</a:t>
            </a:r>
          </a:p>
          <a:p>
            <a:pPr marL="1028700" lvl="1" indent="-571500">
              <a:buFont typeface="Arial" panose="020B0604020202020204" pitchFamily="34" charset="0"/>
              <a:buChar char="•"/>
            </a:pPr>
            <a:r>
              <a:rPr lang="en-US" sz="3600" dirty="0"/>
              <a:t>Appoint this committee in January after taking office</a:t>
            </a:r>
          </a:p>
          <a:p>
            <a:pPr marL="1028700" lvl="1" indent="-571500">
              <a:buFont typeface="Arial" panose="020B0604020202020204" pitchFamily="34" charset="0"/>
              <a:buChar char="•"/>
            </a:pPr>
            <a:r>
              <a:rPr lang="en-US" sz="3600" dirty="0"/>
              <a:t>No additional involvement in the Nominations process</a:t>
            </a:r>
          </a:p>
          <a:p>
            <a:pPr marL="1028700" lvl="1" indent="-571500">
              <a:buFont typeface="Arial" panose="020B0604020202020204" pitchFamily="34" charset="0"/>
              <a:buChar char="•"/>
            </a:pPr>
            <a:endParaRPr lang="en-US" sz="3600" dirty="0"/>
          </a:p>
          <a:p>
            <a:r>
              <a:rPr lang="en-US" dirty="0"/>
              <a:t>Replace “I” with “We” in terminology as you oversee </a:t>
            </a:r>
            <a:r>
              <a:rPr lang="en-US"/>
              <a:t>Chapter </a:t>
            </a:r>
            <a:r>
              <a:rPr lang="en-US" dirty="0"/>
              <a:t>operations</a:t>
            </a:r>
          </a:p>
        </p:txBody>
      </p:sp>
    </p:spTree>
    <p:extLst>
      <p:ext uri="{BB962C8B-B14F-4D97-AF65-F5344CB8AC3E}">
        <p14:creationId xmlns:p14="http://schemas.microsoft.com/office/powerpoint/2010/main" val="2039500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11217-8372-4FC2-B86F-3263A852D1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689A59-72D0-8DB0-F0F6-DD0E4FF3F161}"/>
              </a:ext>
            </a:extLst>
          </p:cNvPr>
          <p:cNvSpPr>
            <a:spLocks noGrp="1"/>
          </p:cNvSpPr>
          <p:nvPr>
            <p:ph type="title"/>
          </p:nvPr>
        </p:nvSpPr>
        <p:spPr>
          <a:xfrm>
            <a:off x="1001975" y="190500"/>
            <a:ext cx="15097125" cy="923330"/>
          </a:xfrm>
        </p:spPr>
        <p:txBody>
          <a:bodyPr wrap="square" lIns="0" tIns="0" rIns="0" bIns="0" anchor="t">
            <a:spAutoFit/>
          </a:bodyPr>
          <a:lstStyle/>
          <a:p>
            <a:r>
              <a:rPr lang="en-US" dirty="0"/>
              <a:t>PRESIDENT </a:t>
            </a:r>
          </a:p>
        </p:txBody>
      </p:sp>
      <p:sp>
        <p:nvSpPr>
          <p:cNvPr id="3" name="Text Placeholder 2">
            <a:extLst>
              <a:ext uri="{FF2B5EF4-FFF2-40B4-BE49-F238E27FC236}">
                <a16:creationId xmlns:a16="http://schemas.microsoft.com/office/drawing/2014/main" id="{8281BC2D-3C1E-263E-BC2A-D37F43C80FAE}"/>
              </a:ext>
            </a:extLst>
          </p:cNvPr>
          <p:cNvSpPr>
            <a:spLocks noGrp="1"/>
          </p:cNvSpPr>
          <p:nvPr>
            <p:ph type="body" idx="1"/>
          </p:nvPr>
        </p:nvSpPr>
        <p:spPr>
          <a:xfrm>
            <a:off x="994092" y="2267902"/>
            <a:ext cx="16635666" cy="5262979"/>
          </a:xfrm>
        </p:spPr>
        <p:txBody>
          <a:bodyPr wrap="square" lIns="0" tIns="0" rIns="0" bIns="0" anchor="t">
            <a:spAutoFit/>
          </a:bodyPr>
          <a:lstStyle/>
          <a:p>
            <a:r>
              <a:rPr lang="en-US" dirty="0"/>
              <a:t>Board Meetings</a:t>
            </a:r>
          </a:p>
          <a:p>
            <a:pPr marL="1028700" lvl="1" indent="-571500">
              <a:buFont typeface="Arial" panose="020B0604020202020204" pitchFamily="34" charset="0"/>
              <a:buChar char="•"/>
            </a:pPr>
            <a:r>
              <a:rPr lang="en-US" sz="3600" dirty="0"/>
              <a:t>Review the CLRP for information on what types of decisions require Board motions.</a:t>
            </a:r>
          </a:p>
          <a:p>
            <a:pPr lvl="1"/>
            <a:r>
              <a:rPr lang="en-US" sz="3600" dirty="0"/>
              <a:t> </a:t>
            </a:r>
          </a:p>
          <a:p>
            <a:pPr marL="1028700" lvl="1" indent="-571500">
              <a:buFont typeface="Arial" panose="020B0604020202020204" pitchFamily="34" charset="0"/>
              <a:buChar char="•"/>
            </a:pPr>
            <a:r>
              <a:rPr lang="en-US" sz="3600" dirty="0"/>
              <a:t>Ensure Board reports are submitted in a timely fashion. </a:t>
            </a:r>
          </a:p>
          <a:p>
            <a:pPr marL="1028700" lvl="1" indent="-571500">
              <a:buFont typeface="Arial" panose="020B0604020202020204" pitchFamily="34" charset="0"/>
              <a:buChar char="•"/>
            </a:pPr>
            <a:endParaRPr lang="en-US" sz="3600" dirty="0"/>
          </a:p>
          <a:p>
            <a:pPr marL="1028700" lvl="1" indent="-571500">
              <a:buFont typeface="Arial" panose="020B0604020202020204" pitchFamily="34" charset="0"/>
              <a:buChar char="•"/>
            </a:pPr>
            <a:r>
              <a:rPr lang="en-US" sz="3600" dirty="0"/>
              <a:t>Set deadlines </a:t>
            </a:r>
            <a:r>
              <a:rPr lang="en-US" sz="3600"/>
              <a:t>and expectations </a:t>
            </a:r>
            <a:r>
              <a:rPr lang="en-US" sz="3600" dirty="0"/>
              <a:t>for Board reports with enough time for review before being compiled into the Board Meeting packet. Review to ensure all necessary back-up information is included so Board members can make informed decisions during meetings. </a:t>
            </a:r>
          </a:p>
          <a:p>
            <a:pPr marL="1028700" lvl="1" indent="-571500">
              <a:buFont typeface="Arial" panose="020B0604020202020204" pitchFamily="34" charset="0"/>
              <a:buChar char="•"/>
            </a:pPr>
            <a:endParaRPr lang="en-US" dirty="0"/>
          </a:p>
        </p:txBody>
      </p:sp>
    </p:spTree>
    <p:extLst>
      <p:ext uri="{BB962C8B-B14F-4D97-AF65-F5344CB8AC3E}">
        <p14:creationId xmlns:p14="http://schemas.microsoft.com/office/powerpoint/2010/main" val="1488444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06ECF-058A-CCBD-F7CF-B100C6177D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4B16A2-746E-FA51-DD01-8F2B090CC0DA}"/>
              </a:ext>
            </a:extLst>
          </p:cNvPr>
          <p:cNvSpPr>
            <a:spLocks noGrp="1"/>
          </p:cNvSpPr>
          <p:nvPr>
            <p:ph type="title"/>
          </p:nvPr>
        </p:nvSpPr>
        <p:spPr>
          <a:xfrm>
            <a:off x="1001975" y="190500"/>
            <a:ext cx="15097125" cy="923330"/>
          </a:xfrm>
        </p:spPr>
        <p:txBody>
          <a:bodyPr wrap="square" lIns="0" tIns="0" rIns="0" bIns="0" anchor="t">
            <a:spAutoFit/>
          </a:bodyPr>
          <a:lstStyle/>
          <a:p>
            <a:r>
              <a:rPr lang="en-US" dirty="0"/>
              <a:t>PRESIDENT</a:t>
            </a:r>
          </a:p>
        </p:txBody>
      </p:sp>
      <p:sp>
        <p:nvSpPr>
          <p:cNvPr id="3" name="Text Placeholder 2">
            <a:extLst>
              <a:ext uri="{FF2B5EF4-FFF2-40B4-BE49-F238E27FC236}">
                <a16:creationId xmlns:a16="http://schemas.microsoft.com/office/drawing/2014/main" id="{2E7159B6-ACB7-C59C-A95C-85F5E389D188}"/>
              </a:ext>
            </a:extLst>
          </p:cNvPr>
          <p:cNvSpPr>
            <a:spLocks noGrp="1"/>
          </p:cNvSpPr>
          <p:nvPr>
            <p:ph type="body" idx="1"/>
          </p:nvPr>
        </p:nvSpPr>
        <p:spPr>
          <a:xfrm>
            <a:off x="994092" y="2267902"/>
            <a:ext cx="16635666" cy="6370975"/>
          </a:xfrm>
        </p:spPr>
        <p:txBody>
          <a:bodyPr/>
          <a:lstStyle/>
          <a:p>
            <a:r>
              <a:rPr lang="en-US" dirty="0"/>
              <a:t>Board Meetings (continued)</a:t>
            </a:r>
          </a:p>
          <a:p>
            <a:pPr marL="1028700" lvl="1" indent="-571500">
              <a:buFont typeface="Arial" panose="020B0604020202020204" pitchFamily="34" charset="0"/>
              <a:buChar char="•"/>
            </a:pPr>
            <a:r>
              <a:rPr lang="en-US" sz="3600" dirty="0"/>
              <a:t>Encourage conversation between Board meetings. Not all conversations need to take place around the Board table. </a:t>
            </a:r>
          </a:p>
          <a:p>
            <a:pPr marL="1028700" lvl="1" indent="-571500">
              <a:buFont typeface="Arial" panose="020B0604020202020204" pitchFamily="34" charset="0"/>
              <a:buChar char="•"/>
            </a:pPr>
            <a:endParaRPr lang="en-US" sz="3600" dirty="0"/>
          </a:p>
          <a:p>
            <a:pPr marL="1028700" lvl="1" indent="-571500">
              <a:buFont typeface="Arial" panose="020B0604020202020204" pitchFamily="34" charset="0"/>
              <a:buChar char="•"/>
            </a:pPr>
            <a:r>
              <a:rPr lang="en-US" sz="3600" dirty="0"/>
              <a:t>Ensure Board meeting packet is distributed with enough time for review before the meeting. </a:t>
            </a:r>
          </a:p>
          <a:p>
            <a:pPr marL="1028700" lvl="1" indent="-571500">
              <a:buFont typeface="Arial" panose="020B0604020202020204" pitchFamily="34" charset="0"/>
              <a:buChar char="•"/>
            </a:pPr>
            <a:endParaRPr lang="en-US" sz="3600" dirty="0"/>
          </a:p>
          <a:p>
            <a:pPr marL="1028700" lvl="1" indent="-571500">
              <a:buFont typeface="Arial" panose="020B0604020202020204" pitchFamily="34" charset="0"/>
              <a:buChar char="•"/>
            </a:pPr>
            <a:r>
              <a:rPr lang="en-US" sz="3600" dirty="0"/>
              <a:t>Ensure there is a clear understanding of what constitutes an excused absence from a Board meeting. See Chapter governance documents for more information. </a:t>
            </a:r>
          </a:p>
          <a:p>
            <a:pPr marL="1028700" lvl="1" indent="-571500">
              <a:buFont typeface="Arial" panose="020B0604020202020204" pitchFamily="34" charset="0"/>
              <a:buChar char="•"/>
            </a:pPr>
            <a:endParaRPr lang="en-US" sz="3600" dirty="0"/>
          </a:p>
          <a:p>
            <a:pPr marL="1028700" lvl="1" indent="-571500">
              <a:buFont typeface="Arial" panose="020B0604020202020204" pitchFamily="34" charset="0"/>
              <a:buChar char="•"/>
            </a:pPr>
            <a:r>
              <a:rPr lang="en-US" sz="3600" dirty="0"/>
              <a:t>Monitor Board member attendance at meetings and address if concerns arise. </a:t>
            </a:r>
          </a:p>
          <a:p>
            <a:pPr marL="1028700" lvl="1" indent="-571500">
              <a:buFont typeface="Arial" panose="020B0604020202020204" pitchFamily="34" charset="0"/>
              <a:buChar char="•"/>
            </a:pPr>
            <a:endParaRPr lang="en-US" dirty="0"/>
          </a:p>
        </p:txBody>
      </p:sp>
    </p:spTree>
    <p:extLst>
      <p:ext uri="{BB962C8B-B14F-4D97-AF65-F5344CB8AC3E}">
        <p14:creationId xmlns:p14="http://schemas.microsoft.com/office/powerpoint/2010/main" val="2228852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6A011-7AD5-6975-0B57-10F88139224E}"/>
              </a:ext>
            </a:extLst>
          </p:cNvPr>
          <p:cNvSpPr>
            <a:spLocks noGrp="1"/>
          </p:cNvSpPr>
          <p:nvPr>
            <p:ph type="title"/>
          </p:nvPr>
        </p:nvSpPr>
        <p:spPr>
          <a:xfrm>
            <a:off x="1001975" y="190500"/>
            <a:ext cx="15097125" cy="923330"/>
          </a:xfrm>
        </p:spPr>
        <p:txBody>
          <a:bodyPr/>
          <a:lstStyle/>
          <a:p>
            <a:r>
              <a:rPr lang="en-US" dirty="0"/>
              <a:t>PRESIDENT ELECT</a:t>
            </a:r>
          </a:p>
        </p:txBody>
      </p:sp>
      <p:sp>
        <p:nvSpPr>
          <p:cNvPr id="3" name="Text Placeholder 2">
            <a:extLst>
              <a:ext uri="{FF2B5EF4-FFF2-40B4-BE49-F238E27FC236}">
                <a16:creationId xmlns:a16="http://schemas.microsoft.com/office/drawing/2014/main" id="{1338A155-2C5B-1BEB-1B49-10116A61B79C}"/>
              </a:ext>
            </a:extLst>
          </p:cNvPr>
          <p:cNvSpPr>
            <a:spLocks noGrp="1"/>
          </p:cNvSpPr>
          <p:nvPr>
            <p:ph type="body" idx="1"/>
          </p:nvPr>
        </p:nvSpPr>
        <p:spPr>
          <a:xfrm>
            <a:off x="994092" y="2267902"/>
            <a:ext cx="16635666" cy="7201972"/>
          </a:xfrm>
        </p:spPr>
        <p:txBody>
          <a:bodyPr wrap="square" lIns="0" tIns="0" rIns="0" bIns="0" anchor="t">
            <a:spAutoFit/>
          </a:bodyPr>
          <a:lstStyle/>
          <a:p>
            <a:r>
              <a:rPr lang="en-US" dirty="0"/>
              <a:t>This is a year of learning. Dive into Chapter documentation including</a:t>
            </a:r>
          </a:p>
          <a:p>
            <a:pPr marL="1028700" lvl="1" indent="-571500">
              <a:buFont typeface="Arial" panose="020B0604020202020204" pitchFamily="34" charset="0"/>
              <a:buChar char="•"/>
            </a:pPr>
            <a:r>
              <a:rPr lang="en-US" sz="3600" dirty="0"/>
              <a:t>Governance documents (MPI Bylaws and Policy Manual AND MPI Chapter Bylaws and </a:t>
            </a:r>
            <a:r>
              <a:rPr lang="en-US" sz="3600"/>
              <a:t>Policy Manual</a:t>
            </a:r>
            <a:r>
              <a:rPr lang="en-US" sz="3600" dirty="0"/>
              <a:t>)</a:t>
            </a:r>
          </a:p>
          <a:p>
            <a:pPr marL="1028700" lvl="1" indent="-571500">
              <a:buFont typeface="Arial" panose="020B0604020202020204" pitchFamily="34" charset="0"/>
              <a:buChar char="•"/>
            </a:pPr>
            <a:r>
              <a:rPr lang="en-US" sz="3600" dirty="0"/>
              <a:t>Robert’s Rules of Order</a:t>
            </a:r>
          </a:p>
          <a:p>
            <a:pPr marL="1028700" lvl="1" indent="-571500">
              <a:buFont typeface="Arial" panose="020B0604020202020204" pitchFamily="34" charset="0"/>
              <a:buChar char="•"/>
            </a:pPr>
            <a:r>
              <a:rPr lang="en-US" sz="3600" dirty="0"/>
              <a:t>Chapter administrator contract and scope of services</a:t>
            </a:r>
          </a:p>
          <a:p>
            <a:pPr marL="1028700" lvl="1" indent="-571500">
              <a:buFont typeface="Arial" panose="020B0604020202020204" pitchFamily="34" charset="0"/>
              <a:buChar char="•"/>
            </a:pPr>
            <a:endParaRPr lang="en-US" sz="3600" dirty="0"/>
          </a:p>
          <a:p>
            <a:r>
              <a:rPr lang="en-US" dirty="0"/>
              <a:t>Shadow the President – ask questions </a:t>
            </a:r>
          </a:p>
          <a:p>
            <a:pPr marL="571500" indent="-571500">
              <a:buFont typeface="Arial" panose="020B0604020202020204" pitchFamily="34" charset="0"/>
              <a:buChar char="•"/>
            </a:pPr>
            <a:endParaRPr lang="en-US" dirty="0"/>
          </a:p>
          <a:p>
            <a:r>
              <a:rPr lang="en-US" dirty="0"/>
              <a:t>Governance &amp; Nominations Committee</a:t>
            </a:r>
          </a:p>
          <a:p>
            <a:pPr marL="1028700" lvl="1" indent="-571500">
              <a:buFont typeface="Arial" panose="020B0604020202020204" pitchFamily="34" charset="0"/>
              <a:buChar char="•"/>
            </a:pPr>
            <a:r>
              <a:rPr lang="en-US" sz="3600" dirty="0"/>
              <a:t>Non-voting member</a:t>
            </a:r>
          </a:p>
          <a:p>
            <a:pPr marL="1028700" lvl="1" indent="-571500">
              <a:buFont typeface="Arial" panose="020B0604020202020204" pitchFamily="34" charset="0"/>
              <a:buChar char="•"/>
            </a:pPr>
            <a:r>
              <a:rPr lang="en-US" sz="3600" dirty="0"/>
              <a:t>Provide feedback to the committee and information on your upcoming priorities</a:t>
            </a:r>
          </a:p>
          <a:p>
            <a:pPr marL="1028700" lvl="1" indent="-571500">
              <a:buFont typeface="Arial" panose="020B0604020202020204" pitchFamily="34" charset="0"/>
              <a:buChar char="•"/>
            </a:pPr>
            <a:r>
              <a:rPr lang="en-US" sz="3600" dirty="0"/>
              <a:t>Do not attempt to dictate Board selection</a:t>
            </a:r>
          </a:p>
          <a:p>
            <a:pPr marL="1028700" lvl="1" indent="-571500">
              <a:buFont typeface="Arial" panose="020B0604020202020204" pitchFamily="34" charset="0"/>
              <a:buChar char="•"/>
            </a:pPr>
            <a:r>
              <a:rPr lang="en-US" sz="3600" dirty="0"/>
              <a:t>Remember this isn’t “my” Board – it is the Chapter’s Board</a:t>
            </a:r>
          </a:p>
        </p:txBody>
      </p:sp>
    </p:spTree>
    <p:extLst>
      <p:ext uri="{BB962C8B-B14F-4D97-AF65-F5344CB8AC3E}">
        <p14:creationId xmlns:p14="http://schemas.microsoft.com/office/powerpoint/2010/main" val="618775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C46A5-3402-FBE6-3275-B33A9BD285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25EF3E-160B-5AB7-B62B-3DD29AB8AB31}"/>
              </a:ext>
            </a:extLst>
          </p:cNvPr>
          <p:cNvSpPr>
            <a:spLocks noGrp="1"/>
          </p:cNvSpPr>
          <p:nvPr>
            <p:ph type="title"/>
          </p:nvPr>
        </p:nvSpPr>
        <p:spPr>
          <a:xfrm>
            <a:off x="1001975" y="190500"/>
            <a:ext cx="15097125" cy="923330"/>
          </a:xfrm>
        </p:spPr>
        <p:txBody>
          <a:bodyPr/>
          <a:lstStyle/>
          <a:p>
            <a:r>
              <a:rPr lang="en-US" dirty="0"/>
              <a:t>IMMEDIATE PAST PRESIDENT</a:t>
            </a:r>
          </a:p>
        </p:txBody>
      </p:sp>
      <p:sp>
        <p:nvSpPr>
          <p:cNvPr id="3" name="Text Placeholder 2">
            <a:extLst>
              <a:ext uri="{FF2B5EF4-FFF2-40B4-BE49-F238E27FC236}">
                <a16:creationId xmlns:a16="http://schemas.microsoft.com/office/drawing/2014/main" id="{4F424D43-3EF3-E88F-6CD6-30FE5FCA0293}"/>
              </a:ext>
            </a:extLst>
          </p:cNvPr>
          <p:cNvSpPr>
            <a:spLocks noGrp="1"/>
          </p:cNvSpPr>
          <p:nvPr>
            <p:ph type="body" idx="1"/>
          </p:nvPr>
        </p:nvSpPr>
        <p:spPr>
          <a:xfrm>
            <a:off x="994092" y="2267902"/>
            <a:ext cx="16635666" cy="6924973"/>
          </a:xfrm>
        </p:spPr>
        <p:txBody>
          <a:bodyPr wrap="square" lIns="0" tIns="0" rIns="0" bIns="0" anchor="t">
            <a:spAutoFit/>
          </a:bodyPr>
          <a:lstStyle/>
          <a:p>
            <a:r>
              <a:rPr lang="en-US" dirty="0"/>
              <a:t>This is a year of mentoring. </a:t>
            </a:r>
          </a:p>
          <a:p>
            <a:pPr marL="1028700" lvl="1" indent="-571500">
              <a:buFont typeface="Arial" panose="020B0604020202020204" pitchFamily="34" charset="0"/>
              <a:buChar char="•"/>
            </a:pPr>
            <a:r>
              <a:rPr lang="en-US" sz="3600" dirty="0"/>
              <a:t>Aid the Chapter President by mentoring them and assisting when requested. </a:t>
            </a:r>
          </a:p>
          <a:p>
            <a:pPr marL="1028700" lvl="1" indent="-571500">
              <a:buFont typeface="Arial" panose="020B0604020202020204" pitchFamily="34" charset="0"/>
              <a:buChar char="•"/>
            </a:pPr>
            <a:r>
              <a:rPr lang="en-US" sz="3600" dirty="0"/>
              <a:t>Avoid attempting to retain control of the Chapter and/or Board. That is no longer your role.  </a:t>
            </a:r>
          </a:p>
          <a:p>
            <a:pPr marL="1028700" lvl="1" indent="-571500">
              <a:buFont typeface="Arial" panose="020B0604020202020204" pitchFamily="34" charset="0"/>
              <a:buChar char="•"/>
            </a:pPr>
            <a:r>
              <a:rPr lang="en-US" sz="3600" dirty="0"/>
              <a:t>Avoid the “this is how we’ve always done it” response to new ideas and processes. </a:t>
            </a:r>
          </a:p>
          <a:p>
            <a:pPr marL="1028700" lvl="1" indent="-571500">
              <a:buFont typeface="Arial" panose="020B0604020202020204" pitchFamily="34" charset="0"/>
              <a:buChar char="•"/>
            </a:pPr>
            <a:endParaRPr lang="en-US" sz="3600" dirty="0"/>
          </a:p>
          <a:p>
            <a:r>
              <a:rPr lang="en-US" dirty="0"/>
              <a:t>Governance &amp; Nominations Committee</a:t>
            </a:r>
          </a:p>
          <a:p>
            <a:pPr marL="1028700" lvl="1" indent="-571500">
              <a:buFont typeface="Arial" panose="020B0604020202020204" pitchFamily="34" charset="0"/>
              <a:buChar char="•"/>
            </a:pPr>
            <a:r>
              <a:rPr lang="en-US" sz="3600" dirty="0"/>
              <a:t>Chair the committee that has been appointed by the President.</a:t>
            </a:r>
          </a:p>
          <a:p>
            <a:pPr marL="1028700" lvl="1" indent="-571500">
              <a:buFont typeface="Arial" panose="020B0604020202020204" pitchFamily="34" charset="0"/>
              <a:buChar char="•"/>
            </a:pPr>
            <a:r>
              <a:rPr lang="en-US" sz="3600" dirty="0"/>
              <a:t>Lead the </a:t>
            </a:r>
            <a:r>
              <a:rPr lang="en-US" sz="3600"/>
              <a:t>board </a:t>
            </a:r>
            <a:r>
              <a:rPr lang="en-US" sz="3600" dirty="0"/>
              <a:t>slating process (including review of current organizational chart with the sitting Board). </a:t>
            </a:r>
          </a:p>
          <a:p>
            <a:pPr marL="1028700" lvl="1" indent="-571500">
              <a:buFont typeface="Arial" panose="020B0604020202020204" pitchFamily="34" charset="0"/>
              <a:buChar char="•"/>
            </a:pPr>
            <a:r>
              <a:rPr lang="en-US" sz="3600" dirty="0"/>
              <a:t>Once the</a:t>
            </a:r>
            <a:r>
              <a:rPr lang="en-US" sz="3600"/>
              <a:t> board</a:t>
            </a:r>
            <a:r>
              <a:rPr lang="en-US" sz="3600" dirty="0"/>
              <a:t> slating process is complete, the work continues to grow the volunteer pipeline.  </a:t>
            </a:r>
          </a:p>
          <a:p>
            <a:pPr marL="1028700" lvl="1" indent="-571500">
              <a:buFont typeface="Arial" panose="020B0604020202020204" pitchFamily="34" charset="0"/>
              <a:buChar char="•"/>
            </a:pPr>
            <a:endParaRPr lang="en-US" dirty="0"/>
          </a:p>
        </p:txBody>
      </p:sp>
    </p:spTree>
    <p:extLst>
      <p:ext uri="{BB962C8B-B14F-4D97-AF65-F5344CB8AC3E}">
        <p14:creationId xmlns:p14="http://schemas.microsoft.com/office/powerpoint/2010/main" val="2453223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B3370-B142-7C2F-7EEF-8DC861B329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D8A95C-ED1B-CAB3-5428-70D67E24897A}"/>
              </a:ext>
            </a:extLst>
          </p:cNvPr>
          <p:cNvSpPr>
            <a:spLocks noGrp="1"/>
          </p:cNvSpPr>
          <p:nvPr>
            <p:ph type="title"/>
          </p:nvPr>
        </p:nvSpPr>
        <p:spPr>
          <a:xfrm>
            <a:off x="1001975" y="190500"/>
            <a:ext cx="15097125" cy="923330"/>
          </a:xfrm>
        </p:spPr>
        <p:txBody>
          <a:bodyPr/>
          <a:lstStyle/>
          <a:p>
            <a:r>
              <a:rPr lang="en-US" dirty="0"/>
              <a:t>IMMEDIATE PAST PRESIDENT</a:t>
            </a:r>
          </a:p>
        </p:txBody>
      </p:sp>
      <p:sp>
        <p:nvSpPr>
          <p:cNvPr id="3" name="Text Placeholder 2">
            <a:extLst>
              <a:ext uri="{FF2B5EF4-FFF2-40B4-BE49-F238E27FC236}">
                <a16:creationId xmlns:a16="http://schemas.microsoft.com/office/drawing/2014/main" id="{44E81404-4DD1-121E-B036-0E3B57BBAF5D}"/>
              </a:ext>
            </a:extLst>
          </p:cNvPr>
          <p:cNvSpPr>
            <a:spLocks noGrp="1"/>
          </p:cNvSpPr>
          <p:nvPr>
            <p:ph type="body" idx="1"/>
          </p:nvPr>
        </p:nvSpPr>
        <p:spPr>
          <a:xfrm>
            <a:off x="994092" y="2267902"/>
            <a:ext cx="16635666" cy="3600986"/>
          </a:xfrm>
        </p:spPr>
        <p:txBody>
          <a:bodyPr wrap="square" lIns="0" tIns="0" rIns="0" bIns="0" anchor="t">
            <a:spAutoFit/>
          </a:bodyPr>
          <a:lstStyle/>
          <a:p>
            <a:r>
              <a:rPr lang="en-US" dirty="0"/>
              <a:t>Governance &amp; Nominations Committee (continued)</a:t>
            </a:r>
          </a:p>
          <a:p>
            <a:pPr marL="1028700" lvl="1" indent="-571500">
              <a:buFont typeface="Arial" panose="020B0604020202020204" pitchFamily="34" charset="0"/>
              <a:buChar char="•"/>
            </a:pPr>
            <a:r>
              <a:rPr lang="en-US" sz="3600" dirty="0"/>
              <a:t>Throughout the year, serve as a governance resource to the </a:t>
            </a:r>
            <a:r>
              <a:rPr lang="en-US" sz="3600"/>
              <a:t>Board of Directors</a:t>
            </a:r>
            <a:r>
              <a:rPr lang="en-US" sz="3600" dirty="0"/>
              <a:t>. </a:t>
            </a:r>
          </a:p>
          <a:p>
            <a:pPr marL="1028700" lvl="1" indent="-571500">
              <a:buFont typeface="Arial" panose="020B0604020202020204" pitchFamily="34" charset="0"/>
              <a:buChar char="•"/>
            </a:pPr>
            <a:endParaRPr lang="en-US" sz="3600" dirty="0"/>
          </a:p>
          <a:p>
            <a:pPr marL="1028700" lvl="1" indent="-571500">
              <a:buFont typeface="Arial" panose="020B0604020202020204" pitchFamily="34" charset="0"/>
              <a:buChar char="•"/>
            </a:pPr>
            <a:r>
              <a:rPr lang="en-US" sz="3600" dirty="0"/>
              <a:t>Ensure Chapter policies and procedure documents are current. Revise if necessary – working through the Governance and Nominations Committee and then voted on by the sitting Board. </a:t>
            </a:r>
          </a:p>
          <a:p>
            <a:pPr marL="1028700" lvl="1" indent="-571500">
              <a:buFont typeface="Arial" panose="020B0604020202020204" pitchFamily="34" charset="0"/>
              <a:buChar char="•"/>
            </a:pPr>
            <a:endParaRPr lang="en-US" dirty="0"/>
          </a:p>
        </p:txBody>
      </p:sp>
    </p:spTree>
    <p:extLst>
      <p:ext uri="{BB962C8B-B14F-4D97-AF65-F5344CB8AC3E}">
        <p14:creationId xmlns:p14="http://schemas.microsoft.com/office/powerpoint/2010/main" val="3699774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56372A8-65B8-9D00-79F7-505F6709995F}"/>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DC28DBF9-3CCE-C36A-0DE4-E59BC5D03284}"/>
              </a:ext>
            </a:extLst>
          </p:cNvPr>
          <p:cNvGrpSpPr/>
          <p:nvPr/>
        </p:nvGrpSpPr>
        <p:grpSpPr>
          <a:xfrm>
            <a:off x="0" y="0"/>
            <a:ext cx="18288000" cy="10287000"/>
            <a:chOff x="0" y="0"/>
            <a:chExt cx="18288000" cy="10287000"/>
          </a:xfrm>
        </p:grpSpPr>
        <p:pic>
          <p:nvPicPr>
            <p:cNvPr id="3" name="object 3">
              <a:extLst>
                <a:ext uri="{FF2B5EF4-FFF2-40B4-BE49-F238E27FC236}">
                  <a16:creationId xmlns:a16="http://schemas.microsoft.com/office/drawing/2014/main" id="{62644564-93D3-0C0A-D594-38DE52EFBDDA}"/>
                </a:ext>
              </a:extLst>
            </p:cNvPr>
            <p:cNvPicPr/>
            <p:nvPr/>
          </p:nvPicPr>
          <p:blipFill>
            <a:blip r:embed="rId2" cstate="print"/>
            <a:stretch>
              <a:fillRect/>
            </a:stretch>
          </p:blipFill>
          <p:spPr>
            <a:xfrm>
              <a:off x="0" y="0"/>
              <a:ext cx="18288000" cy="10287000"/>
            </a:xfrm>
            <a:prstGeom prst="rect">
              <a:avLst/>
            </a:prstGeom>
          </p:spPr>
        </p:pic>
        <p:sp>
          <p:nvSpPr>
            <p:cNvPr id="4" name="object 4">
              <a:extLst>
                <a:ext uri="{FF2B5EF4-FFF2-40B4-BE49-F238E27FC236}">
                  <a16:creationId xmlns:a16="http://schemas.microsoft.com/office/drawing/2014/main" id="{C088E26D-0994-9508-13F9-0E3BC6092321}"/>
                </a:ext>
              </a:extLst>
            </p:cNvPr>
            <p:cNvSpPr/>
            <p:nvPr/>
          </p:nvSpPr>
          <p:spPr>
            <a:xfrm>
              <a:off x="0" y="0"/>
              <a:ext cx="18288000" cy="1828800"/>
            </a:xfrm>
            <a:custGeom>
              <a:avLst/>
              <a:gdLst/>
              <a:ahLst/>
              <a:cxnLst/>
              <a:rect l="l" t="t" r="r" b="b"/>
              <a:pathLst>
                <a:path w="18288000" h="1828800">
                  <a:moveTo>
                    <a:pt x="18288000" y="0"/>
                  </a:moveTo>
                  <a:lnTo>
                    <a:pt x="0" y="0"/>
                  </a:lnTo>
                  <a:lnTo>
                    <a:pt x="0" y="1828800"/>
                  </a:lnTo>
                  <a:lnTo>
                    <a:pt x="18288000" y="1828800"/>
                  </a:lnTo>
                  <a:lnTo>
                    <a:pt x="18288000" y="0"/>
                  </a:lnTo>
                  <a:close/>
                </a:path>
              </a:pathLst>
            </a:custGeom>
            <a:solidFill>
              <a:srgbClr val="04ACEE"/>
            </a:solidFill>
          </p:spPr>
          <p:txBody>
            <a:bodyPr wrap="square" lIns="0" tIns="0" rIns="0" bIns="0" rtlCol="0"/>
            <a:lstStyle/>
            <a:p>
              <a:endParaRPr/>
            </a:p>
          </p:txBody>
        </p:sp>
        <p:sp>
          <p:nvSpPr>
            <p:cNvPr id="5" name="object 5">
              <a:extLst>
                <a:ext uri="{FF2B5EF4-FFF2-40B4-BE49-F238E27FC236}">
                  <a16:creationId xmlns:a16="http://schemas.microsoft.com/office/drawing/2014/main" id="{006A2775-50F8-6C2B-080D-AB3D73E283AD}"/>
                </a:ext>
              </a:extLst>
            </p:cNvPr>
            <p:cNvSpPr/>
            <p:nvPr/>
          </p:nvSpPr>
          <p:spPr>
            <a:xfrm>
              <a:off x="0" y="1828800"/>
              <a:ext cx="18288000" cy="114300"/>
            </a:xfrm>
            <a:custGeom>
              <a:avLst/>
              <a:gdLst/>
              <a:ahLst/>
              <a:cxnLst/>
              <a:rect l="l" t="t" r="r" b="b"/>
              <a:pathLst>
                <a:path w="18288000" h="114300">
                  <a:moveTo>
                    <a:pt x="18288000" y="0"/>
                  </a:moveTo>
                  <a:lnTo>
                    <a:pt x="0" y="0"/>
                  </a:lnTo>
                  <a:lnTo>
                    <a:pt x="0" y="114300"/>
                  </a:lnTo>
                  <a:lnTo>
                    <a:pt x="18288000" y="114300"/>
                  </a:lnTo>
                  <a:lnTo>
                    <a:pt x="18288000" y="0"/>
                  </a:lnTo>
                  <a:close/>
                </a:path>
              </a:pathLst>
            </a:custGeom>
            <a:solidFill>
              <a:srgbClr val="8AC53E"/>
            </a:solidFill>
          </p:spPr>
          <p:txBody>
            <a:bodyPr wrap="square" lIns="0" tIns="0" rIns="0" bIns="0" rtlCol="0"/>
            <a:lstStyle/>
            <a:p>
              <a:endParaRPr/>
            </a:p>
          </p:txBody>
        </p:sp>
        <p:pic>
          <p:nvPicPr>
            <p:cNvPr id="6" name="object 6">
              <a:extLst>
                <a:ext uri="{FF2B5EF4-FFF2-40B4-BE49-F238E27FC236}">
                  <a16:creationId xmlns:a16="http://schemas.microsoft.com/office/drawing/2014/main" id="{6FBC9D19-B830-CD25-A7C4-8E2522918C9F}"/>
                </a:ext>
              </a:extLst>
            </p:cNvPr>
            <p:cNvPicPr/>
            <p:nvPr/>
          </p:nvPicPr>
          <p:blipFill>
            <a:blip r:embed="rId3" cstate="print"/>
            <a:stretch>
              <a:fillRect/>
            </a:stretch>
          </p:blipFill>
          <p:spPr>
            <a:xfrm>
              <a:off x="6124575" y="0"/>
              <a:ext cx="6610350" cy="6648450"/>
            </a:xfrm>
            <a:prstGeom prst="rect">
              <a:avLst/>
            </a:prstGeom>
          </p:spPr>
        </p:pic>
      </p:grpSp>
      <p:sp>
        <p:nvSpPr>
          <p:cNvPr id="7" name="object 7">
            <a:extLst>
              <a:ext uri="{FF2B5EF4-FFF2-40B4-BE49-F238E27FC236}">
                <a16:creationId xmlns:a16="http://schemas.microsoft.com/office/drawing/2014/main" id="{09E0F8C6-887D-D977-9417-13E309433892}"/>
              </a:ext>
            </a:extLst>
          </p:cNvPr>
          <p:cNvSpPr txBox="1">
            <a:spLocks noGrp="1"/>
          </p:cNvSpPr>
          <p:nvPr>
            <p:ph type="title"/>
          </p:nvPr>
        </p:nvSpPr>
        <p:spPr>
          <a:xfrm>
            <a:off x="308292" y="-152018"/>
            <a:ext cx="17677039" cy="1559016"/>
          </a:xfrm>
          <a:prstGeom prst="rect">
            <a:avLst/>
          </a:prstGeom>
        </p:spPr>
        <p:txBody>
          <a:bodyPr vert="horz" wrap="square" lIns="0" tIns="629538" rIns="0" bIns="0" rtlCol="0" anchor="t">
            <a:spAutoFit/>
          </a:bodyPr>
          <a:lstStyle/>
          <a:p>
            <a:pPr marL="12700">
              <a:spcBef>
                <a:spcPts val="105"/>
              </a:spcBef>
            </a:pPr>
            <a:r>
              <a:rPr dirty="0"/>
              <a:t>OFFICE</a:t>
            </a:r>
            <a:r>
              <a:rPr spc="-50" dirty="0"/>
              <a:t> </a:t>
            </a:r>
            <a:r>
              <a:rPr dirty="0"/>
              <a:t>OF</a:t>
            </a:r>
            <a:r>
              <a:rPr spc="-35" dirty="0"/>
              <a:t> </a:t>
            </a:r>
            <a:r>
              <a:rPr dirty="0"/>
              <a:t>THE</a:t>
            </a:r>
            <a:r>
              <a:rPr spc="25" dirty="0"/>
              <a:t> </a:t>
            </a:r>
            <a:r>
              <a:rPr dirty="0"/>
              <a:t>PRESIDENT</a:t>
            </a:r>
            <a:r>
              <a:rPr spc="-15" dirty="0"/>
              <a:t> </a:t>
            </a:r>
            <a:r>
              <a:rPr lang="en-US" spc="-10"/>
              <a:t>BEST PRACTICES</a:t>
            </a:r>
            <a:endParaRPr spc="-10" dirty="0"/>
          </a:p>
        </p:txBody>
      </p:sp>
    </p:spTree>
    <p:extLst>
      <p:ext uri="{BB962C8B-B14F-4D97-AF65-F5344CB8AC3E}">
        <p14:creationId xmlns:p14="http://schemas.microsoft.com/office/powerpoint/2010/main" val="1938589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ABB3B-5DBC-1764-27C6-9F794B07DCA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C0C78C5-3A11-5F8C-2002-FCDA8C2E5AAA}"/>
              </a:ext>
            </a:extLst>
          </p:cNvPr>
          <p:cNvSpPr txBox="1"/>
          <p:nvPr/>
        </p:nvSpPr>
        <p:spPr>
          <a:xfrm>
            <a:off x="1027112" y="2267902"/>
            <a:ext cx="7722870" cy="5027017"/>
          </a:xfrm>
          <a:prstGeom prst="rect">
            <a:avLst/>
          </a:prstGeom>
        </p:spPr>
        <p:txBody>
          <a:bodyPr vert="horz" wrap="square" lIns="0" tIns="15240" rIns="0" bIns="0" rtlCol="0" anchor="t">
            <a:spAutoFit/>
          </a:bodyPr>
          <a:lstStyle/>
          <a:p>
            <a:pPr marL="12700" marR="5080">
              <a:lnSpc>
                <a:spcPct val="99600"/>
              </a:lnSpc>
              <a:spcBef>
                <a:spcPts val="120"/>
              </a:spcBef>
            </a:pPr>
            <a:r>
              <a:rPr lang="en-US" sz="3600" dirty="0">
                <a:latin typeface="Arial"/>
                <a:cs typeface="Arial"/>
              </a:rPr>
              <a:t>To guide you through the coming term, review the Office of the President 12-month Timeline here: </a:t>
            </a:r>
            <a:r>
              <a:rPr lang="en-US" sz="3600">
                <a:latin typeface="Arial"/>
                <a:cs typeface="Arial"/>
              </a:rPr>
              <a:t>CLRP/Office of the President/Office of President Roles. </a:t>
            </a:r>
            <a:endParaRPr lang="en-US"/>
          </a:p>
          <a:p>
            <a:pPr marL="12700" marR="5080">
              <a:lnSpc>
                <a:spcPct val="99600"/>
              </a:lnSpc>
              <a:spcBef>
                <a:spcPts val="120"/>
              </a:spcBef>
            </a:pPr>
            <a:endParaRPr lang="en-US" sz="3600" dirty="0">
              <a:latin typeface="Arial"/>
              <a:cs typeface="Arial"/>
            </a:endParaRPr>
          </a:p>
          <a:p>
            <a:pPr marL="12700" marR="5080">
              <a:lnSpc>
                <a:spcPct val="99600"/>
              </a:lnSpc>
              <a:spcBef>
                <a:spcPts val="120"/>
              </a:spcBef>
            </a:pPr>
            <a:r>
              <a:rPr lang="en-US" sz="3600" dirty="0">
                <a:latin typeface="Arial"/>
                <a:cs typeface="Arial"/>
              </a:rPr>
              <a:t>This document outlines a monthly focus for each member of the OTP </a:t>
            </a:r>
            <a:r>
              <a:rPr lang="en-US" sz="3600">
                <a:latin typeface="Arial"/>
                <a:cs typeface="Arial"/>
              </a:rPr>
              <a:t>throughout the coming term. </a:t>
            </a:r>
          </a:p>
        </p:txBody>
      </p:sp>
      <p:sp>
        <p:nvSpPr>
          <p:cNvPr id="3" name="object 3">
            <a:extLst>
              <a:ext uri="{FF2B5EF4-FFF2-40B4-BE49-F238E27FC236}">
                <a16:creationId xmlns:a16="http://schemas.microsoft.com/office/drawing/2014/main" id="{0DFE6666-B63C-1ABB-DB9A-77253B768DC6}"/>
              </a:ext>
            </a:extLst>
          </p:cNvPr>
          <p:cNvSpPr txBox="1">
            <a:spLocks noGrp="1"/>
          </p:cNvSpPr>
          <p:nvPr>
            <p:ph type="title"/>
          </p:nvPr>
        </p:nvSpPr>
        <p:spPr>
          <a:xfrm>
            <a:off x="994092" y="-152018"/>
            <a:ext cx="15097125" cy="1559016"/>
          </a:xfrm>
          <a:prstGeom prst="rect">
            <a:avLst/>
          </a:prstGeom>
        </p:spPr>
        <p:txBody>
          <a:bodyPr vert="horz" wrap="square" lIns="0" tIns="629538" rIns="0" bIns="0" rtlCol="0" anchor="t">
            <a:spAutoFit/>
          </a:bodyPr>
          <a:lstStyle/>
          <a:p>
            <a:pPr marL="223520">
              <a:spcBef>
                <a:spcPts val="105"/>
              </a:spcBef>
            </a:pPr>
            <a:r>
              <a:rPr lang="en-US" spc="45"/>
              <a:t>OFFICE OF THE PRESIDENT ROLES</a:t>
            </a:r>
            <a:endParaRPr lang="en-US" spc="45" dirty="0"/>
          </a:p>
        </p:txBody>
      </p:sp>
      <p:pic>
        <p:nvPicPr>
          <p:cNvPr id="5" name="Picture 4" descr="A white and blue text on a white background&#10;&#10;AI-generated content may be incorrect.">
            <a:extLst>
              <a:ext uri="{FF2B5EF4-FFF2-40B4-BE49-F238E27FC236}">
                <a16:creationId xmlns:a16="http://schemas.microsoft.com/office/drawing/2014/main" id="{BDCD4276-DC62-31B4-8496-BFA7764FAC36}"/>
              </a:ext>
            </a:extLst>
          </p:cNvPr>
          <p:cNvPicPr>
            <a:picLocks noChangeAspect="1"/>
          </p:cNvPicPr>
          <p:nvPr/>
        </p:nvPicPr>
        <p:blipFill>
          <a:blip r:embed="rId3"/>
          <a:stretch>
            <a:fillRect/>
          </a:stretch>
        </p:blipFill>
        <p:spPr>
          <a:xfrm>
            <a:off x="9144681" y="2007734"/>
            <a:ext cx="7705725" cy="6619875"/>
          </a:xfrm>
          <a:prstGeom prst="rect">
            <a:avLst/>
          </a:prstGeom>
        </p:spPr>
      </p:pic>
    </p:spTree>
    <p:extLst>
      <p:ext uri="{BB962C8B-B14F-4D97-AF65-F5344CB8AC3E}">
        <p14:creationId xmlns:p14="http://schemas.microsoft.com/office/powerpoint/2010/main" val="2964295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620013" rIns="0" bIns="0" rtlCol="0">
            <a:spAutoFit/>
          </a:bodyPr>
          <a:lstStyle/>
          <a:p>
            <a:pPr marL="12700">
              <a:lnSpc>
                <a:spcPct val="100000"/>
              </a:lnSpc>
              <a:spcBef>
                <a:spcPts val="105"/>
              </a:spcBef>
            </a:pPr>
            <a:r>
              <a:rPr b="0" spc="-345" dirty="0">
                <a:latin typeface="Arial"/>
                <a:cs typeface="Arial"/>
              </a:rPr>
              <a:t>LEADERSHIP</a:t>
            </a:r>
            <a:r>
              <a:rPr b="0" spc="-90" dirty="0">
                <a:latin typeface="Arial"/>
                <a:cs typeface="Arial"/>
              </a:rPr>
              <a:t> </a:t>
            </a:r>
            <a:r>
              <a:rPr b="0" spc="-125" dirty="0">
                <a:latin typeface="Arial"/>
                <a:cs typeface="Arial"/>
              </a:rPr>
              <a:t>RESPONSIBILITIES</a:t>
            </a:r>
          </a:p>
        </p:txBody>
      </p:sp>
      <p:sp>
        <p:nvSpPr>
          <p:cNvPr id="3" name="object 3"/>
          <p:cNvSpPr txBox="1"/>
          <p:nvPr/>
        </p:nvSpPr>
        <p:spPr>
          <a:xfrm>
            <a:off x="1027112" y="1794501"/>
            <a:ext cx="7374890" cy="7637780"/>
          </a:xfrm>
          <a:prstGeom prst="rect">
            <a:avLst/>
          </a:prstGeom>
        </p:spPr>
        <p:txBody>
          <a:bodyPr vert="horz" wrap="square" lIns="0" tIns="201930" rIns="0" bIns="0" rtlCol="0">
            <a:spAutoFit/>
          </a:bodyPr>
          <a:lstStyle/>
          <a:p>
            <a:pPr marL="12700">
              <a:lnSpc>
                <a:spcPct val="100000"/>
              </a:lnSpc>
              <a:spcBef>
                <a:spcPts val="1590"/>
              </a:spcBef>
            </a:pPr>
            <a:r>
              <a:rPr sz="5400" dirty="0">
                <a:solidFill>
                  <a:srgbClr val="0C0804"/>
                </a:solidFill>
                <a:latin typeface="Arial"/>
                <a:cs typeface="Arial"/>
              </a:rPr>
              <a:t>Full</a:t>
            </a:r>
            <a:r>
              <a:rPr sz="5400" spc="-190" dirty="0">
                <a:solidFill>
                  <a:srgbClr val="0C0804"/>
                </a:solidFill>
                <a:latin typeface="Arial"/>
                <a:cs typeface="Arial"/>
              </a:rPr>
              <a:t> </a:t>
            </a:r>
            <a:r>
              <a:rPr sz="5400" spc="-25" dirty="0">
                <a:solidFill>
                  <a:srgbClr val="0C0804"/>
                </a:solidFill>
                <a:latin typeface="Arial"/>
                <a:cs typeface="Arial"/>
              </a:rPr>
              <a:t>Value</a:t>
            </a:r>
            <a:r>
              <a:rPr sz="5400" spc="-204" dirty="0">
                <a:solidFill>
                  <a:srgbClr val="0C0804"/>
                </a:solidFill>
                <a:latin typeface="Arial"/>
                <a:cs typeface="Arial"/>
              </a:rPr>
              <a:t> </a:t>
            </a:r>
            <a:r>
              <a:rPr sz="5400" spc="-10" dirty="0">
                <a:solidFill>
                  <a:srgbClr val="0C0804"/>
                </a:solidFill>
                <a:latin typeface="Arial"/>
                <a:cs typeface="Arial"/>
              </a:rPr>
              <a:t>Concept</a:t>
            </a:r>
            <a:endParaRPr sz="5400">
              <a:latin typeface="Arial"/>
              <a:cs typeface="Arial"/>
            </a:endParaRPr>
          </a:p>
          <a:p>
            <a:pPr marL="623570" indent="-610870">
              <a:lnSpc>
                <a:spcPct val="100000"/>
              </a:lnSpc>
              <a:spcBef>
                <a:spcPts val="1125"/>
              </a:spcBef>
              <a:buChar char="•"/>
              <a:tabLst>
                <a:tab pos="623570" algn="l"/>
              </a:tabLst>
            </a:pPr>
            <a:r>
              <a:rPr sz="3950" dirty="0">
                <a:solidFill>
                  <a:srgbClr val="333333"/>
                </a:solidFill>
                <a:latin typeface="Arial"/>
                <a:cs typeface="Arial"/>
              </a:rPr>
              <a:t>Servant</a:t>
            </a:r>
            <a:r>
              <a:rPr sz="3950" spc="75" dirty="0">
                <a:solidFill>
                  <a:srgbClr val="333333"/>
                </a:solidFill>
                <a:latin typeface="Arial"/>
                <a:cs typeface="Arial"/>
              </a:rPr>
              <a:t> </a:t>
            </a:r>
            <a:r>
              <a:rPr sz="3950" spc="-10" dirty="0">
                <a:solidFill>
                  <a:srgbClr val="333333"/>
                </a:solidFill>
                <a:latin typeface="Arial"/>
                <a:cs typeface="Arial"/>
              </a:rPr>
              <a:t>leadership</a:t>
            </a:r>
            <a:endParaRPr sz="3950">
              <a:latin typeface="Arial"/>
              <a:cs typeface="Arial"/>
            </a:endParaRPr>
          </a:p>
          <a:p>
            <a:pPr marL="623570" indent="-610870">
              <a:lnSpc>
                <a:spcPct val="100000"/>
              </a:lnSpc>
              <a:spcBef>
                <a:spcPts val="1040"/>
              </a:spcBef>
              <a:buChar char="•"/>
              <a:tabLst>
                <a:tab pos="623570" algn="l"/>
              </a:tabLst>
            </a:pPr>
            <a:r>
              <a:rPr sz="3950" dirty="0">
                <a:latin typeface="Arial"/>
                <a:cs typeface="Arial"/>
              </a:rPr>
              <a:t>“</a:t>
            </a:r>
            <a:r>
              <a:rPr sz="3950" dirty="0">
                <a:solidFill>
                  <a:srgbClr val="333333"/>
                </a:solidFill>
                <a:latin typeface="Arial"/>
                <a:cs typeface="Arial"/>
              </a:rPr>
              <a:t>Freedom</a:t>
            </a:r>
            <a:r>
              <a:rPr sz="3950" spc="25" dirty="0">
                <a:solidFill>
                  <a:srgbClr val="333333"/>
                </a:solidFill>
                <a:latin typeface="Arial"/>
                <a:cs typeface="Arial"/>
              </a:rPr>
              <a:t> </a:t>
            </a:r>
            <a:r>
              <a:rPr sz="3950" dirty="0">
                <a:solidFill>
                  <a:srgbClr val="333333"/>
                </a:solidFill>
                <a:latin typeface="Arial"/>
                <a:cs typeface="Arial"/>
              </a:rPr>
              <a:t>within</a:t>
            </a:r>
            <a:r>
              <a:rPr sz="3950" spc="90" dirty="0">
                <a:solidFill>
                  <a:srgbClr val="333333"/>
                </a:solidFill>
                <a:latin typeface="Arial"/>
                <a:cs typeface="Arial"/>
              </a:rPr>
              <a:t> </a:t>
            </a:r>
            <a:r>
              <a:rPr sz="3950" dirty="0">
                <a:solidFill>
                  <a:srgbClr val="333333"/>
                </a:solidFill>
                <a:latin typeface="Arial"/>
                <a:cs typeface="Arial"/>
              </a:rPr>
              <a:t>a</a:t>
            </a:r>
            <a:r>
              <a:rPr sz="3950" spc="10" dirty="0">
                <a:solidFill>
                  <a:srgbClr val="333333"/>
                </a:solidFill>
                <a:latin typeface="Arial"/>
                <a:cs typeface="Arial"/>
              </a:rPr>
              <a:t> </a:t>
            </a:r>
            <a:r>
              <a:rPr sz="3950" spc="-10" dirty="0">
                <a:solidFill>
                  <a:srgbClr val="333333"/>
                </a:solidFill>
                <a:latin typeface="Arial"/>
                <a:cs typeface="Arial"/>
              </a:rPr>
              <a:t>framework”</a:t>
            </a:r>
            <a:endParaRPr sz="3950">
              <a:latin typeface="Arial"/>
              <a:cs typeface="Arial"/>
            </a:endParaRPr>
          </a:p>
          <a:p>
            <a:pPr marL="623570" indent="-610870">
              <a:lnSpc>
                <a:spcPct val="100000"/>
              </a:lnSpc>
              <a:spcBef>
                <a:spcPts val="1045"/>
              </a:spcBef>
              <a:buChar char="•"/>
              <a:tabLst>
                <a:tab pos="623570" algn="l"/>
              </a:tabLst>
            </a:pPr>
            <a:r>
              <a:rPr sz="3950" dirty="0">
                <a:solidFill>
                  <a:srgbClr val="333333"/>
                </a:solidFill>
                <a:latin typeface="Arial"/>
                <a:cs typeface="Arial"/>
              </a:rPr>
              <a:t>Psychological</a:t>
            </a:r>
            <a:r>
              <a:rPr sz="3950" spc="110" dirty="0">
                <a:solidFill>
                  <a:srgbClr val="333333"/>
                </a:solidFill>
                <a:latin typeface="Arial"/>
                <a:cs typeface="Arial"/>
              </a:rPr>
              <a:t> </a:t>
            </a:r>
            <a:r>
              <a:rPr sz="3950" spc="-10" dirty="0">
                <a:solidFill>
                  <a:srgbClr val="333333"/>
                </a:solidFill>
                <a:latin typeface="Arial"/>
                <a:cs typeface="Arial"/>
              </a:rPr>
              <a:t>safety</a:t>
            </a:r>
            <a:endParaRPr sz="3950">
              <a:latin typeface="Arial"/>
              <a:cs typeface="Arial"/>
            </a:endParaRPr>
          </a:p>
          <a:p>
            <a:pPr marL="623570" indent="-610870">
              <a:lnSpc>
                <a:spcPct val="100000"/>
              </a:lnSpc>
              <a:spcBef>
                <a:spcPts val="965"/>
              </a:spcBef>
              <a:buChar char="•"/>
              <a:tabLst>
                <a:tab pos="623570" algn="l"/>
              </a:tabLst>
            </a:pPr>
            <a:r>
              <a:rPr sz="3950" spc="-10" dirty="0">
                <a:solidFill>
                  <a:srgbClr val="333333"/>
                </a:solidFill>
                <a:latin typeface="Arial"/>
                <a:cs typeface="Arial"/>
              </a:rPr>
              <a:t>Accountability</a:t>
            </a:r>
            <a:endParaRPr sz="3950">
              <a:latin typeface="Arial"/>
              <a:cs typeface="Arial"/>
            </a:endParaRPr>
          </a:p>
          <a:p>
            <a:pPr marL="623570" indent="-610870">
              <a:lnSpc>
                <a:spcPct val="100000"/>
              </a:lnSpc>
              <a:spcBef>
                <a:spcPts val="1040"/>
              </a:spcBef>
              <a:buChar char="•"/>
              <a:tabLst>
                <a:tab pos="623570" algn="l"/>
              </a:tabLst>
            </a:pPr>
            <a:r>
              <a:rPr sz="3950" dirty="0">
                <a:solidFill>
                  <a:srgbClr val="333333"/>
                </a:solidFill>
                <a:latin typeface="Arial"/>
                <a:cs typeface="Arial"/>
              </a:rPr>
              <a:t>Clear</a:t>
            </a:r>
            <a:r>
              <a:rPr sz="3950" spc="40" dirty="0">
                <a:solidFill>
                  <a:srgbClr val="333333"/>
                </a:solidFill>
                <a:latin typeface="Arial"/>
                <a:cs typeface="Arial"/>
              </a:rPr>
              <a:t> </a:t>
            </a:r>
            <a:r>
              <a:rPr sz="3950" spc="-10" dirty="0">
                <a:solidFill>
                  <a:srgbClr val="333333"/>
                </a:solidFill>
                <a:latin typeface="Arial"/>
                <a:cs typeface="Arial"/>
              </a:rPr>
              <a:t>direction</a:t>
            </a:r>
            <a:endParaRPr sz="3950">
              <a:latin typeface="Arial"/>
              <a:cs typeface="Arial"/>
            </a:endParaRPr>
          </a:p>
          <a:p>
            <a:pPr marL="623570" indent="-610870">
              <a:lnSpc>
                <a:spcPct val="100000"/>
              </a:lnSpc>
              <a:spcBef>
                <a:spcPts val="1040"/>
              </a:spcBef>
              <a:buChar char="•"/>
              <a:tabLst>
                <a:tab pos="623570" algn="l"/>
              </a:tabLst>
            </a:pPr>
            <a:r>
              <a:rPr sz="3950" dirty="0">
                <a:solidFill>
                  <a:srgbClr val="333333"/>
                </a:solidFill>
                <a:latin typeface="Arial"/>
                <a:cs typeface="Arial"/>
              </a:rPr>
              <a:t>Professional</a:t>
            </a:r>
            <a:r>
              <a:rPr sz="3950" spc="85" dirty="0">
                <a:solidFill>
                  <a:srgbClr val="333333"/>
                </a:solidFill>
                <a:latin typeface="Arial"/>
                <a:cs typeface="Arial"/>
              </a:rPr>
              <a:t> </a:t>
            </a:r>
            <a:r>
              <a:rPr sz="3950" spc="-10" dirty="0">
                <a:solidFill>
                  <a:srgbClr val="333333"/>
                </a:solidFill>
                <a:latin typeface="Arial"/>
                <a:cs typeface="Arial"/>
              </a:rPr>
              <a:t>growth</a:t>
            </a:r>
            <a:endParaRPr sz="3950">
              <a:latin typeface="Arial"/>
              <a:cs typeface="Arial"/>
            </a:endParaRPr>
          </a:p>
          <a:p>
            <a:pPr marL="623570" indent="-610870">
              <a:lnSpc>
                <a:spcPct val="100000"/>
              </a:lnSpc>
              <a:spcBef>
                <a:spcPts val="1040"/>
              </a:spcBef>
              <a:buChar char="•"/>
              <a:tabLst>
                <a:tab pos="623570" algn="l"/>
              </a:tabLst>
            </a:pPr>
            <a:r>
              <a:rPr sz="3950" dirty="0">
                <a:solidFill>
                  <a:srgbClr val="333333"/>
                </a:solidFill>
                <a:latin typeface="Arial"/>
                <a:cs typeface="Arial"/>
              </a:rPr>
              <a:t>Activity</a:t>
            </a:r>
            <a:r>
              <a:rPr sz="3950" spc="80" dirty="0">
                <a:solidFill>
                  <a:srgbClr val="333333"/>
                </a:solidFill>
                <a:latin typeface="Arial"/>
                <a:cs typeface="Arial"/>
              </a:rPr>
              <a:t> </a:t>
            </a:r>
            <a:r>
              <a:rPr sz="3950" spc="-10" dirty="0">
                <a:solidFill>
                  <a:srgbClr val="333333"/>
                </a:solidFill>
                <a:latin typeface="Arial"/>
                <a:cs typeface="Arial"/>
              </a:rPr>
              <a:t>alignment</a:t>
            </a:r>
            <a:endParaRPr sz="3950">
              <a:latin typeface="Arial"/>
              <a:cs typeface="Arial"/>
            </a:endParaRPr>
          </a:p>
          <a:p>
            <a:pPr marL="623570" indent="-610870">
              <a:lnSpc>
                <a:spcPct val="100000"/>
              </a:lnSpc>
              <a:spcBef>
                <a:spcPts val="1040"/>
              </a:spcBef>
              <a:buChar char="•"/>
              <a:tabLst>
                <a:tab pos="623570" algn="l"/>
              </a:tabLst>
            </a:pPr>
            <a:r>
              <a:rPr sz="3950" dirty="0">
                <a:solidFill>
                  <a:srgbClr val="333333"/>
                </a:solidFill>
                <a:latin typeface="Arial"/>
                <a:cs typeface="Arial"/>
              </a:rPr>
              <a:t>Clear</a:t>
            </a:r>
            <a:r>
              <a:rPr sz="3950" spc="35" dirty="0">
                <a:solidFill>
                  <a:srgbClr val="333333"/>
                </a:solidFill>
                <a:latin typeface="Arial"/>
                <a:cs typeface="Arial"/>
              </a:rPr>
              <a:t> </a:t>
            </a:r>
            <a:r>
              <a:rPr sz="3950" spc="-10" dirty="0">
                <a:solidFill>
                  <a:srgbClr val="333333"/>
                </a:solidFill>
                <a:latin typeface="Arial"/>
                <a:cs typeface="Arial"/>
              </a:rPr>
              <a:t>vision</a:t>
            </a:r>
            <a:endParaRPr sz="3950">
              <a:latin typeface="Arial"/>
              <a:cs typeface="Arial"/>
            </a:endParaRPr>
          </a:p>
          <a:p>
            <a:pPr marL="623570" indent="-610870">
              <a:lnSpc>
                <a:spcPct val="100000"/>
              </a:lnSpc>
              <a:spcBef>
                <a:spcPts val="965"/>
              </a:spcBef>
              <a:buChar char="•"/>
              <a:tabLst>
                <a:tab pos="623570" algn="l"/>
              </a:tabLst>
            </a:pPr>
            <a:r>
              <a:rPr sz="3950" dirty="0">
                <a:solidFill>
                  <a:srgbClr val="333333"/>
                </a:solidFill>
                <a:latin typeface="Arial"/>
                <a:cs typeface="Arial"/>
              </a:rPr>
              <a:t>High</a:t>
            </a:r>
            <a:r>
              <a:rPr sz="3950" spc="80" dirty="0">
                <a:solidFill>
                  <a:srgbClr val="333333"/>
                </a:solidFill>
                <a:latin typeface="Arial"/>
                <a:cs typeface="Arial"/>
              </a:rPr>
              <a:t> </a:t>
            </a:r>
            <a:r>
              <a:rPr sz="3950" spc="-10" dirty="0">
                <a:solidFill>
                  <a:srgbClr val="333333"/>
                </a:solidFill>
                <a:latin typeface="Arial"/>
                <a:cs typeface="Arial"/>
              </a:rPr>
              <a:t>morale</a:t>
            </a:r>
            <a:endParaRPr sz="3950">
              <a:latin typeface="Arial"/>
              <a:cs typeface="Arial"/>
            </a:endParaRPr>
          </a:p>
        </p:txBody>
      </p:sp>
      <p:pic>
        <p:nvPicPr>
          <p:cNvPr id="4" name="object 4"/>
          <p:cNvPicPr/>
          <p:nvPr/>
        </p:nvPicPr>
        <p:blipFill>
          <a:blip r:embed="rId3" cstate="print"/>
          <a:stretch>
            <a:fillRect/>
          </a:stretch>
        </p:blipFill>
        <p:spPr>
          <a:xfrm>
            <a:off x="10351608" y="3264916"/>
            <a:ext cx="5538158" cy="548119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27112" y="2267902"/>
            <a:ext cx="7722870" cy="6917278"/>
          </a:xfrm>
          <a:prstGeom prst="rect">
            <a:avLst/>
          </a:prstGeom>
        </p:spPr>
        <p:txBody>
          <a:bodyPr vert="horz" wrap="square" lIns="0" tIns="15240" rIns="0" bIns="0" rtlCol="0" anchor="t">
            <a:spAutoFit/>
          </a:bodyPr>
          <a:lstStyle/>
          <a:p>
            <a:pPr marL="12700" marR="5080">
              <a:lnSpc>
                <a:spcPct val="99600"/>
              </a:lnSpc>
              <a:spcBef>
                <a:spcPts val="120"/>
              </a:spcBef>
            </a:pPr>
            <a:r>
              <a:rPr sz="3600" dirty="0">
                <a:latin typeface="Arial"/>
                <a:cs typeface="Arial"/>
              </a:rPr>
              <a:t>Ensure</a:t>
            </a:r>
            <a:r>
              <a:rPr sz="3600" spc="-10" dirty="0">
                <a:latin typeface="Arial"/>
                <a:cs typeface="Arial"/>
              </a:rPr>
              <a:t> </a:t>
            </a:r>
            <a:r>
              <a:rPr sz="3600" dirty="0">
                <a:latin typeface="Arial"/>
                <a:cs typeface="Arial"/>
              </a:rPr>
              <a:t>your</a:t>
            </a:r>
            <a:r>
              <a:rPr sz="3600" spc="-35" dirty="0">
                <a:latin typeface="Arial"/>
                <a:cs typeface="Arial"/>
              </a:rPr>
              <a:t> </a:t>
            </a:r>
            <a:r>
              <a:rPr sz="3600" dirty="0">
                <a:latin typeface="Arial"/>
                <a:cs typeface="Arial"/>
              </a:rPr>
              <a:t>team</a:t>
            </a:r>
            <a:r>
              <a:rPr sz="3600" spc="-35" dirty="0">
                <a:latin typeface="Arial"/>
                <a:cs typeface="Arial"/>
              </a:rPr>
              <a:t> </a:t>
            </a:r>
            <a:r>
              <a:rPr sz="3600" dirty="0">
                <a:latin typeface="Arial"/>
                <a:cs typeface="Arial"/>
              </a:rPr>
              <a:t>knows</a:t>
            </a:r>
            <a:r>
              <a:rPr sz="3600" spc="-30" dirty="0">
                <a:latin typeface="Arial"/>
                <a:cs typeface="Arial"/>
              </a:rPr>
              <a:t> </a:t>
            </a:r>
            <a:r>
              <a:rPr sz="3600" dirty="0">
                <a:latin typeface="Arial"/>
                <a:cs typeface="Arial"/>
              </a:rPr>
              <a:t>the</a:t>
            </a:r>
            <a:r>
              <a:rPr sz="3600" spc="-15" dirty="0">
                <a:latin typeface="Arial"/>
                <a:cs typeface="Arial"/>
              </a:rPr>
              <a:t> </a:t>
            </a:r>
            <a:r>
              <a:rPr sz="3600" spc="-10" dirty="0">
                <a:latin typeface="Arial"/>
                <a:cs typeface="Arial"/>
              </a:rPr>
              <a:t>following </a:t>
            </a:r>
            <a:r>
              <a:rPr sz="3600" dirty="0">
                <a:latin typeface="Arial"/>
                <a:cs typeface="Arial"/>
              </a:rPr>
              <a:t>before</a:t>
            </a:r>
            <a:r>
              <a:rPr sz="3600" spc="-30" dirty="0">
                <a:latin typeface="Arial"/>
                <a:cs typeface="Arial"/>
              </a:rPr>
              <a:t> </a:t>
            </a:r>
            <a:r>
              <a:rPr sz="3600" dirty="0">
                <a:latin typeface="Arial"/>
                <a:cs typeface="Arial"/>
              </a:rPr>
              <a:t>your</a:t>
            </a:r>
            <a:r>
              <a:rPr sz="3600" spc="-45" dirty="0">
                <a:latin typeface="Arial"/>
                <a:cs typeface="Arial"/>
              </a:rPr>
              <a:t> </a:t>
            </a:r>
            <a:r>
              <a:rPr sz="3600" dirty="0">
                <a:latin typeface="Arial"/>
                <a:cs typeface="Arial"/>
              </a:rPr>
              <a:t>year</a:t>
            </a:r>
            <a:r>
              <a:rPr sz="3600" spc="25" dirty="0">
                <a:latin typeface="Arial"/>
                <a:cs typeface="Arial"/>
              </a:rPr>
              <a:t> </a:t>
            </a:r>
            <a:r>
              <a:rPr sz="3600" dirty="0">
                <a:latin typeface="Arial"/>
                <a:cs typeface="Arial"/>
              </a:rPr>
              <a:t>begins</a:t>
            </a:r>
            <a:r>
              <a:rPr sz="3600" spc="-20" dirty="0">
                <a:latin typeface="Arial"/>
                <a:cs typeface="Arial"/>
              </a:rPr>
              <a:t> </a:t>
            </a:r>
            <a:r>
              <a:rPr sz="3600" dirty="0">
                <a:latin typeface="Arial"/>
                <a:cs typeface="Arial"/>
              </a:rPr>
              <a:t>–</a:t>
            </a:r>
            <a:r>
              <a:rPr sz="3600" spc="-30" dirty="0">
                <a:latin typeface="Arial"/>
                <a:cs typeface="Arial"/>
              </a:rPr>
              <a:t> </a:t>
            </a:r>
            <a:r>
              <a:rPr sz="3600" dirty="0">
                <a:latin typeface="Arial"/>
                <a:cs typeface="Arial"/>
              </a:rPr>
              <a:t>these</a:t>
            </a:r>
            <a:r>
              <a:rPr sz="3600" spc="-35" dirty="0">
                <a:latin typeface="Arial"/>
                <a:cs typeface="Arial"/>
              </a:rPr>
              <a:t> </a:t>
            </a:r>
            <a:r>
              <a:rPr sz="3600" spc="-25" dirty="0">
                <a:latin typeface="Arial"/>
                <a:cs typeface="Arial"/>
              </a:rPr>
              <a:t>are </a:t>
            </a:r>
            <a:r>
              <a:rPr sz="3600" dirty="0">
                <a:latin typeface="Arial"/>
                <a:cs typeface="Arial"/>
              </a:rPr>
              <a:t>best</a:t>
            </a:r>
            <a:r>
              <a:rPr sz="3600" spc="-25" dirty="0">
                <a:latin typeface="Arial"/>
                <a:cs typeface="Arial"/>
              </a:rPr>
              <a:t> </a:t>
            </a:r>
            <a:r>
              <a:rPr sz="3600" dirty="0">
                <a:latin typeface="Arial"/>
                <a:cs typeface="Arial"/>
              </a:rPr>
              <a:t>communicated</a:t>
            </a:r>
            <a:r>
              <a:rPr sz="3600" spc="-40" dirty="0">
                <a:latin typeface="Arial"/>
                <a:cs typeface="Arial"/>
              </a:rPr>
              <a:t> </a:t>
            </a:r>
            <a:r>
              <a:rPr sz="3600" dirty="0">
                <a:latin typeface="Arial"/>
                <a:cs typeface="Arial"/>
              </a:rPr>
              <a:t>through</a:t>
            </a:r>
            <a:r>
              <a:rPr sz="3600" spc="-40" dirty="0">
                <a:latin typeface="Arial"/>
                <a:cs typeface="Arial"/>
              </a:rPr>
              <a:t> </a:t>
            </a:r>
            <a:r>
              <a:rPr sz="3600" dirty="0">
                <a:latin typeface="Arial"/>
                <a:cs typeface="Arial"/>
              </a:rPr>
              <a:t>a</a:t>
            </a:r>
            <a:r>
              <a:rPr sz="3600" spc="-35" dirty="0">
                <a:latin typeface="Arial"/>
                <a:cs typeface="Arial"/>
              </a:rPr>
              <a:t> </a:t>
            </a:r>
            <a:r>
              <a:rPr sz="3600" spc="-10" dirty="0">
                <a:latin typeface="Arial"/>
                <a:cs typeface="Arial"/>
              </a:rPr>
              <a:t>board </a:t>
            </a:r>
            <a:r>
              <a:rPr sz="3600" dirty="0">
                <a:latin typeface="Arial"/>
                <a:cs typeface="Arial"/>
              </a:rPr>
              <a:t>orientation</a:t>
            </a:r>
            <a:r>
              <a:rPr sz="3600" spc="-30" dirty="0">
                <a:latin typeface="Arial"/>
                <a:cs typeface="Arial"/>
              </a:rPr>
              <a:t> </a:t>
            </a:r>
            <a:r>
              <a:rPr sz="3600" dirty="0">
                <a:latin typeface="Arial"/>
                <a:cs typeface="Arial"/>
              </a:rPr>
              <a:t>and</a:t>
            </a:r>
            <a:r>
              <a:rPr sz="3600" spc="-25" dirty="0">
                <a:latin typeface="Arial"/>
                <a:cs typeface="Arial"/>
              </a:rPr>
              <a:t> </a:t>
            </a:r>
            <a:r>
              <a:rPr sz="3600" dirty="0">
                <a:latin typeface="Arial"/>
                <a:cs typeface="Arial"/>
              </a:rPr>
              <a:t>at Chapter</a:t>
            </a:r>
            <a:r>
              <a:rPr lang="en-US" sz="3600" spc="-45">
                <a:latin typeface="Arial"/>
                <a:cs typeface="Arial"/>
              </a:rPr>
              <a:t> R</a:t>
            </a:r>
            <a:r>
              <a:rPr lang="en-US" sz="3600" spc="-10">
                <a:latin typeface="Arial"/>
                <a:cs typeface="Arial"/>
              </a:rPr>
              <a:t>etreats</a:t>
            </a:r>
            <a:r>
              <a:rPr sz="3600" spc="-10" dirty="0">
                <a:latin typeface="Arial"/>
                <a:cs typeface="Arial"/>
              </a:rPr>
              <a:t>:</a:t>
            </a:r>
            <a:endParaRPr sz="3600" dirty="0">
              <a:latin typeface="Arial"/>
              <a:cs typeface="Arial"/>
            </a:endParaRPr>
          </a:p>
          <a:p>
            <a:pPr marL="623570" indent="-610870">
              <a:lnSpc>
                <a:spcPct val="100000"/>
              </a:lnSpc>
              <a:spcBef>
                <a:spcPts val="935"/>
              </a:spcBef>
              <a:buChar char="•"/>
              <a:tabLst>
                <a:tab pos="623570" algn="l"/>
              </a:tabLst>
            </a:pPr>
            <a:r>
              <a:rPr sz="3600" spc="-10" dirty="0">
                <a:latin typeface="Arial"/>
                <a:cs typeface="Arial"/>
              </a:rPr>
              <a:t>Requirements</a:t>
            </a:r>
            <a:endParaRPr sz="3600" dirty="0">
              <a:latin typeface="Arial"/>
              <a:cs typeface="Arial"/>
            </a:endParaRPr>
          </a:p>
          <a:p>
            <a:pPr marL="623570" indent="-610870">
              <a:lnSpc>
                <a:spcPct val="100000"/>
              </a:lnSpc>
              <a:spcBef>
                <a:spcPts val="860"/>
              </a:spcBef>
              <a:buChar char="•"/>
              <a:tabLst>
                <a:tab pos="623570" algn="l"/>
              </a:tabLst>
            </a:pPr>
            <a:r>
              <a:rPr sz="3600" spc="-10" dirty="0">
                <a:latin typeface="Arial"/>
                <a:cs typeface="Arial"/>
              </a:rPr>
              <a:t>Expectations</a:t>
            </a:r>
            <a:endParaRPr sz="3600" dirty="0">
              <a:latin typeface="Arial"/>
              <a:cs typeface="Arial"/>
            </a:endParaRPr>
          </a:p>
          <a:p>
            <a:pPr marL="623570" indent="-610870">
              <a:lnSpc>
                <a:spcPct val="100000"/>
              </a:lnSpc>
              <a:spcBef>
                <a:spcPts val="860"/>
              </a:spcBef>
              <a:buChar char="•"/>
              <a:tabLst>
                <a:tab pos="623570" algn="l"/>
              </a:tabLst>
            </a:pPr>
            <a:r>
              <a:rPr sz="3600" spc="-10" dirty="0">
                <a:latin typeface="Arial"/>
                <a:cs typeface="Arial"/>
              </a:rPr>
              <a:t>Accountability</a:t>
            </a:r>
            <a:endParaRPr sz="3600" dirty="0">
              <a:latin typeface="Arial"/>
              <a:cs typeface="Arial"/>
            </a:endParaRPr>
          </a:p>
          <a:p>
            <a:pPr marL="623570" indent="-610870">
              <a:lnSpc>
                <a:spcPct val="100000"/>
              </a:lnSpc>
              <a:spcBef>
                <a:spcPts val="860"/>
              </a:spcBef>
              <a:buChar char="•"/>
              <a:tabLst>
                <a:tab pos="623570" algn="l"/>
              </a:tabLst>
            </a:pPr>
            <a:r>
              <a:rPr sz="3600" dirty="0">
                <a:latin typeface="Arial"/>
                <a:cs typeface="Arial"/>
              </a:rPr>
              <a:t>Role</a:t>
            </a:r>
            <a:r>
              <a:rPr sz="3600" spc="-20" dirty="0">
                <a:latin typeface="Arial"/>
                <a:cs typeface="Arial"/>
              </a:rPr>
              <a:t> </a:t>
            </a:r>
            <a:r>
              <a:rPr sz="3600" spc="-10" dirty="0">
                <a:latin typeface="Arial"/>
                <a:cs typeface="Arial"/>
              </a:rPr>
              <a:t>Descriptions</a:t>
            </a:r>
            <a:endParaRPr lang="en-US" sz="3600" spc="-10" dirty="0">
              <a:latin typeface="Arial"/>
              <a:cs typeface="Arial"/>
            </a:endParaRPr>
          </a:p>
          <a:p>
            <a:pPr marL="623570" indent="-610870">
              <a:lnSpc>
                <a:spcPct val="100000"/>
              </a:lnSpc>
              <a:spcBef>
                <a:spcPts val="860"/>
              </a:spcBef>
              <a:buChar char="•"/>
              <a:tabLst>
                <a:tab pos="623570" algn="l"/>
              </a:tabLst>
            </a:pPr>
            <a:r>
              <a:rPr sz="3600" dirty="0">
                <a:latin typeface="Arial"/>
                <a:cs typeface="Arial"/>
              </a:rPr>
              <a:t>Role</a:t>
            </a:r>
            <a:r>
              <a:rPr sz="3600" spc="-30" dirty="0">
                <a:latin typeface="Arial"/>
                <a:cs typeface="Arial"/>
              </a:rPr>
              <a:t> </a:t>
            </a:r>
            <a:r>
              <a:rPr sz="3600" spc="-10" dirty="0">
                <a:latin typeface="Arial"/>
                <a:cs typeface="Arial"/>
              </a:rPr>
              <a:t>Readiness</a:t>
            </a:r>
            <a:endParaRPr sz="3600" dirty="0">
              <a:latin typeface="Arial"/>
              <a:cs typeface="Arial"/>
            </a:endParaRPr>
          </a:p>
          <a:p>
            <a:pPr marL="623570" indent="-610870">
              <a:lnSpc>
                <a:spcPct val="100000"/>
              </a:lnSpc>
              <a:spcBef>
                <a:spcPts val="860"/>
              </a:spcBef>
              <a:buChar char="•"/>
              <a:tabLst>
                <a:tab pos="623570" algn="l"/>
              </a:tabLst>
            </a:pPr>
            <a:r>
              <a:rPr sz="3600" dirty="0">
                <a:latin typeface="Arial"/>
                <a:cs typeface="Arial"/>
              </a:rPr>
              <a:t>Financial</a:t>
            </a:r>
            <a:r>
              <a:rPr sz="3600" spc="-225" dirty="0">
                <a:latin typeface="Arial"/>
                <a:cs typeface="Arial"/>
              </a:rPr>
              <a:t> </a:t>
            </a:r>
            <a:r>
              <a:rPr sz="3600" spc="-10" dirty="0">
                <a:latin typeface="Arial"/>
                <a:cs typeface="Arial"/>
              </a:rPr>
              <a:t>Acumen</a:t>
            </a:r>
            <a:endParaRPr sz="3600" dirty="0">
              <a:latin typeface="Arial"/>
              <a:cs typeface="Arial"/>
            </a:endParaRPr>
          </a:p>
          <a:p>
            <a:pPr marL="623570" indent="-610870">
              <a:lnSpc>
                <a:spcPct val="100000"/>
              </a:lnSpc>
              <a:spcBef>
                <a:spcPts val="860"/>
              </a:spcBef>
              <a:buChar char="•"/>
              <a:tabLst>
                <a:tab pos="623570" algn="l"/>
              </a:tabLst>
            </a:pPr>
            <a:r>
              <a:rPr sz="3600" dirty="0">
                <a:latin typeface="Arial"/>
                <a:cs typeface="Arial"/>
              </a:rPr>
              <a:t>Governance</a:t>
            </a:r>
            <a:r>
              <a:rPr sz="3600" spc="-55" dirty="0">
                <a:latin typeface="Arial"/>
                <a:cs typeface="Arial"/>
              </a:rPr>
              <a:t> </a:t>
            </a:r>
            <a:r>
              <a:rPr sz="3600" spc="-10" dirty="0">
                <a:latin typeface="Arial"/>
                <a:cs typeface="Arial"/>
              </a:rPr>
              <a:t>Documents</a:t>
            </a:r>
            <a:endParaRPr sz="3600" dirty="0">
              <a:latin typeface="Arial"/>
              <a:cs typeface="Arial"/>
            </a:endParaRPr>
          </a:p>
        </p:txBody>
      </p:sp>
      <p:sp>
        <p:nvSpPr>
          <p:cNvPr id="3" name="object 3"/>
          <p:cNvSpPr txBox="1">
            <a:spLocks noGrp="1"/>
          </p:cNvSpPr>
          <p:nvPr>
            <p:ph type="title"/>
          </p:nvPr>
        </p:nvSpPr>
        <p:spPr>
          <a:prstGeom prst="rect">
            <a:avLst/>
          </a:prstGeom>
        </p:spPr>
        <p:txBody>
          <a:bodyPr vert="horz" wrap="square" lIns="0" tIns="629538" rIns="0" bIns="0" rtlCol="0">
            <a:spAutoFit/>
          </a:bodyPr>
          <a:lstStyle/>
          <a:p>
            <a:pPr marL="223520">
              <a:lnSpc>
                <a:spcPct val="100000"/>
              </a:lnSpc>
              <a:spcBef>
                <a:spcPts val="105"/>
              </a:spcBef>
            </a:pPr>
            <a:r>
              <a:rPr spc="45" dirty="0"/>
              <a:t>L</a:t>
            </a:r>
            <a:r>
              <a:rPr spc="-545" dirty="0"/>
              <a:t>A</a:t>
            </a:r>
            <a:r>
              <a:rPr spc="85" dirty="0"/>
              <a:t>Y</a:t>
            </a:r>
            <a:r>
              <a:rPr spc="45" dirty="0"/>
              <a:t>ING</a:t>
            </a:r>
            <a:r>
              <a:rPr spc="-170" dirty="0"/>
              <a:t> </a:t>
            </a:r>
            <a:r>
              <a:rPr dirty="0"/>
              <a:t>THE</a:t>
            </a:r>
            <a:r>
              <a:rPr spc="-175" dirty="0"/>
              <a:t> </a:t>
            </a:r>
            <a:r>
              <a:rPr spc="-35" dirty="0"/>
              <a:t>FOUNDATION</a:t>
            </a:r>
          </a:p>
        </p:txBody>
      </p:sp>
      <p:pic>
        <p:nvPicPr>
          <p:cNvPr id="4" name="object 4"/>
          <p:cNvPicPr/>
          <p:nvPr/>
        </p:nvPicPr>
        <p:blipFill>
          <a:blip r:embed="rId3" cstate="print"/>
          <a:stretch>
            <a:fillRect/>
          </a:stretch>
        </p:blipFill>
        <p:spPr>
          <a:xfrm>
            <a:off x="9715500" y="2219325"/>
            <a:ext cx="7086600" cy="73152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72321" y="382"/>
            <a:ext cx="15097125" cy="1296483"/>
          </a:xfrm>
          <a:prstGeom prst="rect">
            <a:avLst/>
          </a:prstGeom>
        </p:spPr>
        <p:txBody>
          <a:bodyPr vert="horz" wrap="square" lIns="0" tIns="369544" rIns="0" bIns="0" rtlCol="0" anchor="t">
            <a:spAutoFit/>
          </a:bodyPr>
          <a:lstStyle/>
          <a:p>
            <a:pPr marL="12700">
              <a:lnSpc>
                <a:spcPct val="100000"/>
              </a:lnSpc>
              <a:spcBef>
                <a:spcPts val="2115"/>
              </a:spcBef>
            </a:pPr>
            <a:r>
              <a:rPr lang="en-US" spc="-459" dirty="0">
                <a:latin typeface="Arial"/>
                <a:cs typeface="Arial"/>
              </a:rPr>
              <a:t>SHARED</a:t>
            </a:r>
            <a:r>
              <a:rPr lang="en-US" spc="-190" dirty="0">
                <a:latin typeface="Arial"/>
                <a:cs typeface="Arial"/>
              </a:rPr>
              <a:t> </a:t>
            </a:r>
            <a:r>
              <a:rPr lang="en-US" spc="-130" dirty="0">
                <a:latin typeface="Arial"/>
                <a:cs typeface="Arial"/>
              </a:rPr>
              <a:t>RESPONSIBILITIES</a:t>
            </a:r>
            <a:r>
              <a:rPr lang="en-US" spc="-260" dirty="0">
                <a:latin typeface="Arial"/>
                <a:cs typeface="Arial"/>
              </a:rPr>
              <a:t> </a:t>
            </a:r>
            <a:r>
              <a:rPr lang="en-US" spc="-585" dirty="0">
                <a:latin typeface="Arial"/>
                <a:cs typeface="Arial"/>
              </a:rPr>
              <a:t>OF</a:t>
            </a:r>
            <a:r>
              <a:rPr lang="en-US" spc="-120" dirty="0">
                <a:latin typeface="Arial"/>
                <a:cs typeface="Arial"/>
              </a:rPr>
              <a:t> </a:t>
            </a:r>
            <a:r>
              <a:rPr lang="en-US" spc="-375" dirty="0">
                <a:latin typeface="Arial"/>
                <a:cs typeface="Arial"/>
              </a:rPr>
              <a:t>THE</a:t>
            </a:r>
            <a:r>
              <a:rPr lang="en-US" spc="-170" dirty="0">
                <a:latin typeface="Arial"/>
                <a:cs typeface="Arial"/>
              </a:rPr>
              <a:t> </a:t>
            </a:r>
            <a:r>
              <a:rPr lang="en-US" spc="-645" dirty="0">
                <a:latin typeface="Arial"/>
                <a:cs typeface="Arial"/>
              </a:rPr>
              <a:t>OTP</a:t>
            </a:r>
            <a:endParaRPr lang="en-US" sz="1800" dirty="0">
              <a:latin typeface="Arial"/>
              <a:cs typeface="Arial"/>
            </a:endParaRPr>
          </a:p>
        </p:txBody>
      </p:sp>
      <p:sp>
        <p:nvSpPr>
          <p:cNvPr id="3" name="object 3"/>
          <p:cNvSpPr/>
          <p:nvPr/>
        </p:nvSpPr>
        <p:spPr>
          <a:xfrm>
            <a:off x="1143000" y="3785150"/>
            <a:ext cx="7162800" cy="1812289"/>
          </a:xfrm>
          <a:custGeom>
            <a:avLst/>
            <a:gdLst/>
            <a:ahLst/>
            <a:cxnLst/>
            <a:rect l="l" t="t" r="r" b="b"/>
            <a:pathLst>
              <a:path w="7162800" h="1812289">
                <a:moveTo>
                  <a:pt x="1541991" y="0"/>
                </a:moveTo>
                <a:lnTo>
                  <a:pt x="1442508" y="144"/>
                </a:lnTo>
                <a:lnTo>
                  <a:pt x="1343024" y="966"/>
                </a:lnTo>
                <a:lnTo>
                  <a:pt x="1243541" y="2498"/>
                </a:lnTo>
                <a:lnTo>
                  <a:pt x="1144058" y="4770"/>
                </a:lnTo>
                <a:lnTo>
                  <a:pt x="1044574" y="7814"/>
                </a:lnTo>
                <a:lnTo>
                  <a:pt x="945091" y="11661"/>
                </a:lnTo>
                <a:lnTo>
                  <a:pt x="845608" y="16344"/>
                </a:lnTo>
                <a:lnTo>
                  <a:pt x="746125" y="21893"/>
                </a:lnTo>
                <a:lnTo>
                  <a:pt x="646641" y="28341"/>
                </a:lnTo>
                <a:lnTo>
                  <a:pt x="547158" y="35718"/>
                </a:lnTo>
                <a:lnTo>
                  <a:pt x="447675" y="44056"/>
                </a:lnTo>
                <a:lnTo>
                  <a:pt x="348191" y="53387"/>
                </a:lnTo>
                <a:lnTo>
                  <a:pt x="298450" y="58435"/>
                </a:lnTo>
                <a:lnTo>
                  <a:pt x="248708" y="63742"/>
                </a:lnTo>
                <a:lnTo>
                  <a:pt x="198966" y="69314"/>
                </a:lnTo>
                <a:lnTo>
                  <a:pt x="149225" y="75153"/>
                </a:lnTo>
                <a:lnTo>
                  <a:pt x="99483" y="81264"/>
                </a:lnTo>
                <a:lnTo>
                  <a:pt x="49741" y="87651"/>
                </a:lnTo>
                <a:lnTo>
                  <a:pt x="0" y="94318"/>
                </a:lnTo>
                <a:lnTo>
                  <a:pt x="0" y="1717505"/>
                </a:lnTo>
                <a:lnTo>
                  <a:pt x="49741" y="1710841"/>
                </a:lnTo>
                <a:lnTo>
                  <a:pt x="99483" y="1704456"/>
                </a:lnTo>
                <a:lnTo>
                  <a:pt x="149225" y="1698348"/>
                </a:lnTo>
                <a:lnTo>
                  <a:pt x="198966" y="1692511"/>
                </a:lnTo>
                <a:lnTo>
                  <a:pt x="248708" y="1686942"/>
                </a:lnTo>
                <a:lnTo>
                  <a:pt x="298450" y="1681637"/>
                </a:lnTo>
                <a:lnTo>
                  <a:pt x="348191" y="1676592"/>
                </a:lnTo>
                <a:lnTo>
                  <a:pt x="397933" y="1671802"/>
                </a:lnTo>
                <a:lnTo>
                  <a:pt x="497416" y="1662976"/>
                </a:lnTo>
                <a:lnTo>
                  <a:pt x="596900" y="1655127"/>
                </a:lnTo>
                <a:lnTo>
                  <a:pt x="696383" y="1648223"/>
                </a:lnTo>
                <a:lnTo>
                  <a:pt x="795866" y="1642233"/>
                </a:lnTo>
                <a:lnTo>
                  <a:pt x="895350" y="1637125"/>
                </a:lnTo>
                <a:lnTo>
                  <a:pt x="994833" y="1632867"/>
                </a:lnTo>
                <a:lnTo>
                  <a:pt x="1094316" y="1629429"/>
                </a:lnTo>
                <a:lnTo>
                  <a:pt x="1193800" y="1626779"/>
                </a:lnTo>
                <a:lnTo>
                  <a:pt x="1293283" y="1624885"/>
                </a:lnTo>
                <a:lnTo>
                  <a:pt x="1392766" y="1623715"/>
                </a:lnTo>
                <a:lnTo>
                  <a:pt x="1492250" y="1623239"/>
                </a:lnTo>
                <a:lnTo>
                  <a:pt x="1591733" y="1623424"/>
                </a:lnTo>
                <a:lnTo>
                  <a:pt x="1691216" y="1624240"/>
                </a:lnTo>
                <a:lnTo>
                  <a:pt x="1790700" y="1625654"/>
                </a:lnTo>
                <a:lnTo>
                  <a:pt x="1890183" y="1627635"/>
                </a:lnTo>
                <a:lnTo>
                  <a:pt x="1989666" y="1630152"/>
                </a:lnTo>
                <a:lnTo>
                  <a:pt x="2138891" y="1634863"/>
                </a:lnTo>
                <a:lnTo>
                  <a:pt x="2288116" y="1640601"/>
                </a:lnTo>
                <a:lnTo>
                  <a:pt x="2437341" y="1647261"/>
                </a:lnTo>
                <a:lnTo>
                  <a:pt x="2636308" y="1657391"/>
                </a:lnTo>
                <a:lnTo>
                  <a:pt x="2835275" y="1668718"/>
                </a:lnTo>
                <a:lnTo>
                  <a:pt x="3083983" y="1684176"/>
                </a:lnTo>
                <a:lnTo>
                  <a:pt x="4178300" y="1757255"/>
                </a:lnTo>
                <a:lnTo>
                  <a:pt x="4427008" y="1772179"/>
                </a:lnTo>
                <a:lnTo>
                  <a:pt x="4625975" y="1782936"/>
                </a:lnTo>
                <a:lnTo>
                  <a:pt x="4775200" y="1790149"/>
                </a:lnTo>
                <a:lnTo>
                  <a:pt x="4924425" y="1796510"/>
                </a:lnTo>
                <a:lnTo>
                  <a:pt x="5073650" y="1801915"/>
                </a:lnTo>
                <a:lnTo>
                  <a:pt x="5222875" y="1806256"/>
                </a:lnTo>
                <a:lnTo>
                  <a:pt x="5322358" y="1808506"/>
                </a:lnTo>
                <a:lnTo>
                  <a:pt x="5421841" y="1810205"/>
                </a:lnTo>
                <a:lnTo>
                  <a:pt x="5521325" y="1811321"/>
                </a:lnTo>
                <a:lnTo>
                  <a:pt x="5620808" y="1811823"/>
                </a:lnTo>
                <a:lnTo>
                  <a:pt x="5720291" y="1811678"/>
                </a:lnTo>
                <a:lnTo>
                  <a:pt x="5819775" y="1810856"/>
                </a:lnTo>
                <a:lnTo>
                  <a:pt x="5919258" y="1809325"/>
                </a:lnTo>
                <a:lnTo>
                  <a:pt x="6018741" y="1807053"/>
                </a:lnTo>
                <a:lnTo>
                  <a:pt x="6118225" y="1804009"/>
                </a:lnTo>
                <a:lnTo>
                  <a:pt x="6217708" y="1800161"/>
                </a:lnTo>
                <a:lnTo>
                  <a:pt x="6317191" y="1795478"/>
                </a:lnTo>
                <a:lnTo>
                  <a:pt x="6416675" y="1789929"/>
                </a:lnTo>
                <a:lnTo>
                  <a:pt x="6516158" y="1783482"/>
                </a:lnTo>
                <a:lnTo>
                  <a:pt x="6615641" y="1776104"/>
                </a:lnTo>
                <a:lnTo>
                  <a:pt x="6715125" y="1767766"/>
                </a:lnTo>
                <a:lnTo>
                  <a:pt x="6814608" y="1758435"/>
                </a:lnTo>
                <a:lnTo>
                  <a:pt x="6864350" y="1753388"/>
                </a:lnTo>
                <a:lnTo>
                  <a:pt x="6914091" y="1748080"/>
                </a:lnTo>
                <a:lnTo>
                  <a:pt x="6963833" y="1742509"/>
                </a:lnTo>
                <a:lnTo>
                  <a:pt x="7013575" y="1736669"/>
                </a:lnTo>
                <a:lnTo>
                  <a:pt x="7063316" y="1730558"/>
                </a:lnTo>
                <a:lnTo>
                  <a:pt x="7113058" y="1724171"/>
                </a:lnTo>
                <a:lnTo>
                  <a:pt x="7162800" y="1717505"/>
                </a:lnTo>
                <a:lnTo>
                  <a:pt x="7162800" y="94318"/>
                </a:lnTo>
                <a:lnTo>
                  <a:pt x="7113058" y="100982"/>
                </a:lnTo>
                <a:lnTo>
                  <a:pt x="7063316" y="107366"/>
                </a:lnTo>
                <a:lnTo>
                  <a:pt x="7013574" y="113474"/>
                </a:lnTo>
                <a:lnTo>
                  <a:pt x="6963833" y="119311"/>
                </a:lnTo>
                <a:lnTo>
                  <a:pt x="6914091" y="124880"/>
                </a:lnTo>
                <a:lnTo>
                  <a:pt x="6864349" y="130185"/>
                </a:lnTo>
                <a:lnTo>
                  <a:pt x="6814608" y="135231"/>
                </a:lnTo>
                <a:lnTo>
                  <a:pt x="6764866" y="140020"/>
                </a:lnTo>
                <a:lnTo>
                  <a:pt x="6665383" y="148846"/>
                </a:lnTo>
                <a:lnTo>
                  <a:pt x="6565900" y="156695"/>
                </a:lnTo>
                <a:lnTo>
                  <a:pt x="6466416" y="163599"/>
                </a:lnTo>
                <a:lnTo>
                  <a:pt x="6366933" y="169589"/>
                </a:lnTo>
                <a:lnTo>
                  <a:pt x="6267450" y="174697"/>
                </a:lnTo>
                <a:lnTo>
                  <a:pt x="6167966" y="178955"/>
                </a:lnTo>
                <a:lnTo>
                  <a:pt x="6068483" y="182393"/>
                </a:lnTo>
                <a:lnTo>
                  <a:pt x="5969000" y="185043"/>
                </a:lnTo>
                <a:lnTo>
                  <a:pt x="5869516" y="186937"/>
                </a:lnTo>
                <a:lnTo>
                  <a:pt x="5770033" y="188107"/>
                </a:lnTo>
                <a:lnTo>
                  <a:pt x="5670550" y="188583"/>
                </a:lnTo>
                <a:lnTo>
                  <a:pt x="5571066" y="188398"/>
                </a:lnTo>
                <a:lnTo>
                  <a:pt x="5471583" y="187582"/>
                </a:lnTo>
                <a:lnTo>
                  <a:pt x="5372100" y="186168"/>
                </a:lnTo>
                <a:lnTo>
                  <a:pt x="5272616" y="184187"/>
                </a:lnTo>
                <a:lnTo>
                  <a:pt x="5173133" y="181670"/>
                </a:lnTo>
                <a:lnTo>
                  <a:pt x="5023908" y="176960"/>
                </a:lnTo>
                <a:lnTo>
                  <a:pt x="4874683" y="171221"/>
                </a:lnTo>
                <a:lnTo>
                  <a:pt x="4725458" y="164561"/>
                </a:lnTo>
                <a:lnTo>
                  <a:pt x="4526491" y="154431"/>
                </a:lnTo>
                <a:lnTo>
                  <a:pt x="4327525" y="143104"/>
                </a:lnTo>
                <a:lnTo>
                  <a:pt x="4078816" y="127646"/>
                </a:lnTo>
                <a:lnTo>
                  <a:pt x="2984500" y="54567"/>
                </a:lnTo>
                <a:lnTo>
                  <a:pt x="2735791" y="39643"/>
                </a:lnTo>
                <a:lnTo>
                  <a:pt x="2536824" y="28886"/>
                </a:lnTo>
                <a:lnTo>
                  <a:pt x="2387599" y="21674"/>
                </a:lnTo>
                <a:lnTo>
                  <a:pt x="2238374" y="15312"/>
                </a:lnTo>
                <a:lnTo>
                  <a:pt x="2089149" y="9907"/>
                </a:lnTo>
                <a:lnTo>
                  <a:pt x="1939924" y="5566"/>
                </a:lnTo>
                <a:lnTo>
                  <a:pt x="1840441" y="3316"/>
                </a:lnTo>
                <a:lnTo>
                  <a:pt x="1740958" y="1617"/>
                </a:lnTo>
                <a:lnTo>
                  <a:pt x="1641474" y="501"/>
                </a:lnTo>
                <a:lnTo>
                  <a:pt x="1541991" y="0"/>
                </a:lnTo>
                <a:close/>
              </a:path>
            </a:pathLst>
          </a:custGeom>
          <a:solidFill>
            <a:srgbClr val="00AEEE"/>
          </a:solidFill>
        </p:spPr>
        <p:txBody>
          <a:bodyPr wrap="square" lIns="0" tIns="0" rIns="0" bIns="0" rtlCol="0"/>
          <a:lstStyle/>
          <a:p>
            <a:endParaRPr/>
          </a:p>
        </p:txBody>
      </p:sp>
      <p:sp>
        <p:nvSpPr>
          <p:cNvPr id="4" name="object 4"/>
          <p:cNvSpPr/>
          <p:nvPr/>
        </p:nvSpPr>
        <p:spPr>
          <a:xfrm>
            <a:off x="1143000" y="5747071"/>
            <a:ext cx="7162800" cy="1174115"/>
          </a:xfrm>
          <a:custGeom>
            <a:avLst/>
            <a:gdLst/>
            <a:ahLst/>
            <a:cxnLst/>
            <a:rect l="l" t="t" r="r" b="b"/>
            <a:pathLst>
              <a:path w="7162800" h="1174115">
                <a:moveTo>
                  <a:pt x="1502685" y="0"/>
                </a:moveTo>
                <a:lnTo>
                  <a:pt x="1402506" y="390"/>
                </a:lnTo>
                <a:lnTo>
                  <a:pt x="1302327" y="1444"/>
                </a:lnTo>
                <a:lnTo>
                  <a:pt x="1202148" y="3191"/>
                </a:lnTo>
                <a:lnTo>
                  <a:pt x="1101969" y="5662"/>
                </a:lnTo>
                <a:lnTo>
                  <a:pt x="1001790" y="8887"/>
                </a:lnTo>
                <a:lnTo>
                  <a:pt x="901611" y="12897"/>
                </a:lnTo>
                <a:lnTo>
                  <a:pt x="801432" y="17723"/>
                </a:lnTo>
                <a:lnTo>
                  <a:pt x="701253" y="23394"/>
                </a:lnTo>
                <a:lnTo>
                  <a:pt x="601074" y="29942"/>
                </a:lnTo>
                <a:lnTo>
                  <a:pt x="500895" y="37397"/>
                </a:lnTo>
                <a:lnTo>
                  <a:pt x="400716" y="45789"/>
                </a:lnTo>
                <a:lnTo>
                  <a:pt x="300537" y="55149"/>
                </a:lnTo>
                <a:lnTo>
                  <a:pt x="200358" y="65507"/>
                </a:lnTo>
                <a:lnTo>
                  <a:pt x="150268" y="71070"/>
                </a:lnTo>
                <a:lnTo>
                  <a:pt x="100179" y="76894"/>
                </a:lnTo>
                <a:lnTo>
                  <a:pt x="50089" y="82983"/>
                </a:lnTo>
                <a:lnTo>
                  <a:pt x="0" y="89340"/>
                </a:lnTo>
                <a:lnTo>
                  <a:pt x="0" y="1084766"/>
                </a:lnTo>
                <a:lnTo>
                  <a:pt x="50089" y="1078409"/>
                </a:lnTo>
                <a:lnTo>
                  <a:pt x="100179" y="1072320"/>
                </a:lnTo>
                <a:lnTo>
                  <a:pt x="150268" y="1066496"/>
                </a:lnTo>
                <a:lnTo>
                  <a:pt x="200358" y="1060933"/>
                </a:lnTo>
                <a:lnTo>
                  <a:pt x="250447" y="1055627"/>
                </a:lnTo>
                <a:lnTo>
                  <a:pt x="350626" y="1045772"/>
                </a:lnTo>
                <a:lnTo>
                  <a:pt x="450805" y="1036900"/>
                </a:lnTo>
                <a:lnTo>
                  <a:pt x="550984" y="1028980"/>
                </a:lnTo>
                <a:lnTo>
                  <a:pt x="651163" y="1021983"/>
                </a:lnTo>
                <a:lnTo>
                  <a:pt x="751342" y="1015877"/>
                </a:lnTo>
                <a:lnTo>
                  <a:pt x="851521" y="1010632"/>
                </a:lnTo>
                <a:lnTo>
                  <a:pt x="951700" y="1006218"/>
                </a:lnTo>
                <a:lnTo>
                  <a:pt x="1051879" y="1002604"/>
                </a:lnTo>
                <a:lnTo>
                  <a:pt x="1152058" y="999760"/>
                </a:lnTo>
                <a:lnTo>
                  <a:pt x="1252237" y="997654"/>
                </a:lnTo>
                <a:lnTo>
                  <a:pt x="1352416" y="996258"/>
                </a:lnTo>
                <a:lnTo>
                  <a:pt x="1452595" y="995540"/>
                </a:lnTo>
                <a:lnTo>
                  <a:pt x="1552774" y="995469"/>
                </a:lnTo>
                <a:lnTo>
                  <a:pt x="1652953" y="996016"/>
                </a:lnTo>
                <a:lnTo>
                  <a:pt x="1753132" y="997150"/>
                </a:lnTo>
                <a:lnTo>
                  <a:pt x="1853311" y="998839"/>
                </a:lnTo>
                <a:lnTo>
                  <a:pt x="1953490" y="1001055"/>
                </a:lnTo>
                <a:lnTo>
                  <a:pt x="2103759" y="1005298"/>
                </a:lnTo>
                <a:lnTo>
                  <a:pt x="2254027" y="1010552"/>
                </a:lnTo>
                <a:lnTo>
                  <a:pt x="2404296" y="1016715"/>
                </a:lnTo>
                <a:lnTo>
                  <a:pt x="2604654" y="1026169"/>
                </a:lnTo>
                <a:lnTo>
                  <a:pt x="2805012" y="1036811"/>
                </a:lnTo>
                <a:lnTo>
                  <a:pt x="3055460" y="1051413"/>
                </a:lnTo>
                <a:lnTo>
                  <a:pt x="4107339" y="1118119"/>
                </a:lnTo>
                <a:lnTo>
                  <a:pt x="4407876" y="1135481"/>
                </a:lnTo>
                <a:lnTo>
                  <a:pt x="4608234" y="1145849"/>
                </a:lnTo>
                <a:lnTo>
                  <a:pt x="4808593" y="1154966"/>
                </a:lnTo>
                <a:lnTo>
                  <a:pt x="4958861" y="1160838"/>
                </a:lnTo>
                <a:lnTo>
                  <a:pt x="5109130" y="1165767"/>
                </a:lnTo>
                <a:lnTo>
                  <a:pt x="5259398" y="1169649"/>
                </a:lnTo>
                <a:lnTo>
                  <a:pt x="5359577" y="1171606"/>
                </a:lnTo>
                <a:lnTo>
                  <a:pt x="5459756" y="1173021"/>
                </a:lnTo>
                <a:lnTo>
                  <a:pt x="5559935" y="1173865"/>
                </a:lnTo>
                <a:lnTo>
                  <a:pt x="5660114" y="1174107"/>
                </a:lnTo>
                <a:lnTo>
                  <a:pt x="5760293" y="1173717"/>
                </a:lnTo>
                <a:lnTo>
                  <a:pt x="5860472" y="1172663"/>
                </a:lnTo>
                <a:lnTo>
                  <a:pt x="5960651" y="1170916"/>
                </a:lnTo>
                <a:lnTo>
                  <a:pt x="6060830" y="1168445"/>
                </a:lnTo>
                <a:lnTo>
                  <a:pt x="6161009" y="1165220"/>
                </a:lnTo>
                <a:lnTo>
                  <a:pt x="6261188" y="1161210"/>
                </a:lnTo>
                <a:lnTo>
                  <a:pt x="6361367" y="1156384"/>
                </a:lnTo>
                <a:lnTo>
                  <a:pt x="6461546" y="1150712"/>
                </a:lnTo>
                <a:lnTo>
                  <a:pt x="6561725" y="1144164"/>
                </a:lnTo>
                <a:lnTo>
                  <a:pt x="6661904" y="1136710"/>
                </a:lnTo>
                <a:lnTo>
                  <a:pt x="6762083" y="1128318"/>
                </a:lnTo>
                <a:lnTo>
                  <a:pt x="6862262" y="1118958"/>
                </a:lnTo>
                <a:lnTo>
                  <a:pt x="6962441" y="1108599"/>
                </a:lnTo>
                <a:lnTo>
                  <a:pt x="7012531" y="1103037"/>
                </a:lnTo>
                <a:lnTo>
                  <a:pt x="7062620" y="1097213"/>
                </a:lnTo>
                <a:lnTo>
                  <a:pt x="7112710" y="1091124"/>
                </a:lnTo>
                <a:lnTo>
                  <a:pt x="7162800" y="1084766"/>
                </a:lnTo>
                <a:lnTo>
                  <a:pt x="7162800" y="89340"/>
                </a:lnTo>
                <a:lnTo>
                  <a:pt x="7112710" y="95698"/>
                </a:lnTo>
                <a:lnTo>
                  <a:pt x="7062620" y="101787"/>
                </a:lnTo>
                <a:lnTo>
                  <a:pt x="7012531" y="107611"/>
                </a:lnTo>
                <a:lnTo>
                  <a:pt x="6962441" y="113173"/>
                </a:lnTo>
                <a:lnTo>
                  <a:pt x="6912352" y="118479"/>
                </a:lnTo>
                <a:lnTo>
                  <a:pt x="6812173" y="128334"/>
                </a:lnTo>
                <a:lnTo>
                  <a:pt x="6711994" y="137207"/>
                </a:lnTo>
                <a:lnTo>
                  <a:pt x="6611815" y="145126"/>
                </a:lnTo>
                <a:lnTo>
                  <a:pt x="6511636" y="152124"/>
                </a:lnTo>
                <a:lnTo>
                  <a:pt x="6411457" y="158230"/>
                </a:lnTo>
                <a:lnTo>
                  <a:pt x="6311278" y="163475"/>
                </a:lnTo>
                <a:lnTo>
                  <a:pt x="6211099" y="167889"/>
                </a:lnTo>
                <a:lnTo>
                  <a:pt x="6110920" y="171503"/>
                </a:lnTo>
                <a:lnTo>
                  <a:pt x="6010741" y="174347"/>
                </a:lnTo>
                <a:lnTo>
                  <a:pt x="5910562" y="176452"/>
                </a:lnTo>
                <a:lnTo>
                  <a:pt x="5810383" y="177849"/>
                </a:lnTo>
                <a:lnTo>
                  <a:pt x="5710204" y="178567"/>
                </a:lnTo>
                <a:lnTo>
                  <a:pt x="5610025" y="178637"/>
                </a:lnTo>
                <a:lnTo>
                  <a:pt x="5509846" y="178091"/>
                </a:lnTo>
                <a:lnTo>
                  <a:pt x="5409667" y="176957"/>
                </a:lnTo>
                <a:lnTo>
                  <a:pt x="5309488" y="175267"/>
                </a:lnTo>
                <a:lnTo>
                  <a:pt x="5209309" y="173052"/>
                </a:lnTo>
                <a:lnTo>
                  <a:pt x="5059040" y="168809"/>
                </a:lnTo>
                <a:lnTo>
                  <a:pt x="4908772" y="163555"/>
                </a:lnTo>
                <a:lnTo>
                  <a:pt x="4758503" y="157391"/>
                </a:lnTo>
                <a:lnTo>
                  <a:pt x="4558145" y="147938"/>
                </a:lnTo>
                <a:lnTo>
                  <a:pt x="4357787" y="137296"/>
                </a:lnTo>
                <a:lnTo>
                  <a:pt x="4107339" y="122693"/>
                </a:lnTo>
                <a:lnTo>
                  <a:pt x="3055460" y="55987"/>
                </a:lnTo>
                <a:lnTo>
                  <a:pt x="2754923" y="38626"/>
                </a:lnTo>
                <a:lnTo>
                  <a:pt x="2554565" y="28258"/>
                </a:lnTo>
                <a:lnTo>
                  <a:pt x="2354206" y="19140"/>
                </a:lnTo>
                <a:lnTo>
                  <a:pt x="2203938" y="13269"/>
                </a:lnTo>
                <a:lnTo>
                  <a:pt x="2053669" y="8340"/>
                </a:lnTo>
                <a:lnTo>
                  <a:pt x="1903401" y="4457"/>
                </a:lnTo>
                <a:lnTo>
                  <a:pt x="1803222" y="2501"/>
                </a:lnTo>
                <a:lnTo>
                  <a:pt x="1703043" y="1085"/>
                </a:lnTo>
                <a:lnTo>
                  <a:pt x="1602864" y="241"/>
                </a:lnTo>
                <a:lnTo>
                  <a:pt x="1502685" y="0"/>
                </a:lnTo>
                <a:close/>
              </a:path>
            </a:pathLst>
          </a:custGeom>
          <a:solidFill>
            <a:srgbClr val="00AEEE"/>
          </a:solidFill>
        </p:spPr>
        <p:txBody>
          <a:bodyPr wrap="square" lIns="0" tIns="0" rIns="0" bIns="0" rtlCol="0"/>
          <a:lstStyle/>
          <a:p>
            <a:endParaRPr/>
          </a:p>
        </p:txBody>
      </p:sp>
      <p:sp>
        <p:nvSpPr>
          <p:cNvPr id="5" name="object 5"/>
          <p:cNvSpPr txBox="1"/>
          <p:nvPr/>
        </p:nvSpPr>
        <p:spPr>
          <a:xfrm>
            <a:off x="1441703" y="4398327"/>
            <a:ext cx="6575425" cy="574675"/>
          </a:xfrm>
          <a:prstGeom prst="rect">
            <a:avLst/>
          </a:prstGeom>
        </p:spPr>
        <p:txBody>
          <a:bodyPr vert="horz" wrap="square" lIns="0" tIns="12700" rIns="0" bIns="0" rtlCol="0">
            <a:spAutoFit/>
          </a:bodyPr>
          <a:lstStyle/>
          <a:p>
            <a:pPr marL="12700">
              <a:lnSpc>
                <a:spcPct val="100000"/>
              </a:lnSpc>
              <a:spcBef>
                <a:spcPts val="100"/>
              </a:spcBef>
            </a:pPr>
            <a:r>
              <a:rPr sz="3600" b="1" dirty="0">
                <a:solidFill>
                  <a:srgbClr val="FFFFFF"/>
                </a:solidFill>
                <a:latin typeface="Arial"/>
                <a:cs typeface="Arial"/>
              </a:rPr>
              <a:t>PERFORMANCE</a:t>
            </a:r>
            <a:r>
              <a:rPr sz="3600" b="1" spc="-25" dirty="0">
                <a:solidFill>
                  <a:srgbClr val="FFFFFF"/>
                </a:solidFill>
                <a:latin typeface="Arial"/>
                <a:cs typeface="Arial"/>
              </a:rPr>
              <a:t> STANDARDS</a:t>
            </a:r>
            <a:endParaRPr sz="3600">
              <a:latin typeface="Arial"/>
              <a:cs typeface="Arial"/>
            </a:endParaRPr>
          </a:p>
        </p:txBody>
      </p:sp>
      <p:sp>
        <p:nvSpPr>
          <p:cNvPr id="6" name="object 6"/>
          <p:cNvSpPr txBox="1"/>
          <p:nvPr/>
        </p:nvSpPr>
        <p:spPr>
          <a:xfrm>
            <a:off x="1425575" y="6085522"/>
            <a:ext cx="6087110" cy="391795"/>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FFFFFF"/>
                </a:solidFill>
                <a:latin typeface="Arial"/>
                <a:cs typeface="Arial"/>
              </a:rPr>
              <a:t>MEMBERSHIP</a:t>
            </a:r>
            <a:r>
              <a:rPr sz="2400" spc="-125" dirty="0">
                <a:solidFill>
                  <a:srgbClr val="FFFFFF"/>
                </a:solidFill>
                <a:latin typeface="Arial"/>
                <a:cs typeface="Arial"/>
              </a:rPr>
              <a:t> </a:t>
            </a:r>
            <a:r>
              <a:rPr sz="2400" spc="-25" dirty="0">
                <a:solidFill>
                  <a:srgbClr val="FFFFFF"/>
                </a:solidFill>
                <a:latin typeface="Arial"/>
                <a:cs typeface="Arial"/>
              </a:rPr>
              <a:t>SATISFACTION</a:t>
            </a:r>
            <a:r>
              <a:rPr sz="2400" spc="-35" dirty="0">
                <a:solidFill>
                  <a:srgbClr val="FFFFFF"/>
                </a:solidFill>
                <a:latin typeface="Arial"/>
                <a:cs typeface="Arial"/>
              </a:rPr>
              <a:t> </a:t>
            </a:r>
            <a:r>
              <a:rPr sz="2400" dirty="0">
                <a:solidFill>
                  <a:srgbClr val="FFFFFF"/>
                </a:solidFill>
                <a:latin typeface="Arial"/>
                <a:cs typeface="Arial"/>
              </a:rPr>
              <a:t>&amp;</a:t>
            </a:r>
            <a:r>
              <a:rPr sz="2400" spc="-65" dirty="0">
                <a:solidFill>
                  <a:srgbClr val="FFFFFF"/>
                </a:solidFill>
                <a:latin typeface="Arial"/>
                <a:cs typeface="Arial"/>
              </a:rPr>
              <a:t> </a:t>
            </a:r>
            <a:r>
              <a:rPr sz="2400" spc="-10" dirty="0">
                <a:solidFill>
                  <a:srgbClr val="FFFFFF"/>
                </a:solidFill>
                <a:latin typeface="Arial"/>
                <a:cs typeface="Arial"/>
              </a:rPr>
              <a:t>GROWTH</a:t>
            </a:r>
            <a:endParaRPr sz="2400">
              <a:latin typeface="Arial"/>
              <a:cs typeface="Arial"/>
            </a:endParaRPr>
          </a:p>
        </p:txBody>
      </p:sp>
      <p:sp>
        <p:nvSpPr>
          <p:cNvPr id="7" name="object 7"/>
          <p:cNvSpPr/>
          <p:nvPr/>
        </p:nvSpPr>
        <p:spPr>
          <a:xfrm>
            <a:off x="1143000" y="6851970"/>
            <a:ext cx="7162800" cy="1174115"/>
          </a:xfrm>
          <a:custGeom>
            <a:avLst/>
            <a:gdLst/>
            <a:ahLst/>
            <a:cxnLst/>
            <a:rect l="l" t="t" r="r" b="b"/>
            <a:pathLst>
              <a:path w="7162800" h="1174115">
                <a:moveTo>
                  <a:pt x="1502685" y="0"/>
                </a:moveTo>
                <a:lnTo>
                  <a:pt x="1402506" y="390"/>
                </a:lnTo>
                <a:lnTo>
                  <a:pt x="1302327" y="1444"/>
                </a:lnTo>
                <a:lnTo>
                  <a:pt x="1202148" y="3191"/>
                </a:lnTo>
                <a:lnTo>
                  <a:pt x="1101969" y="5662"/>
                </a:lnTo>
                <a:lnTo>
                  <a:pt x="1001790" y="8887"/>
                </a:lnTo>
                <a:lnTo>
                  <a:pt x="901611" y="12897"/>
                </a:lnTo>
                <a:lnTo>
                  <a:pt x="801432" y="17723"/>
                </a:lnTo>
                <a:lnTo>
                  <a:pt x="701253" y="23394"/>
                </a:lnTo>
                <a:lnTo>
                  <a:pt x="601074" y="29942"/>
                </a:lnTo>
                <a:lnTo>
                  <a:pt x="500895" y="37397"/>
                </a:lnTo>
                <a:lnTo>
                  <a:pt x="400716" y="45789"/>
                </a:lnTo>
                <a:lnTo>
                  <a:pt x="300537" y="55149"/>
                </a:lnTo>
                <a:lnTo>
                  <a:pt x="200358" y="65507"/>
                </a:lnTo>
                <a:lnTo>
                  <a:pt x="150268" y="71070"/>
                </a:lnTo>
                <a:lnTo>
                  <a:pt x="100179" y="76894"/>
                </a:lnTo>
                <a:lnTo>
                  <a:pt x="50089" y="82983"/>
                </a:lnTo>
                <a:lnTo>
                  <a:pt x="0" y="89340"/>
                </a:lnTo>
                <a:lnTo>
                  <a:pt x="0" y="1084766"/>
                </a:lnTo>
                <a:lnTo>
                  <a:pt x="50089" y="1078409"/>
                </a:lnTo>
                <a:lnTo>
                  <a:pt x="100179" y="1072320"/>
                </a:lnTo>
                <a:lnTo>
                  <a:pt x="150268" y="1066496"/>
                </a:lnTo>
                <a:lnTo>
                  <a:pt x="200358" y="1060933"/>
                </a:lnTo>
                <a:lnTo>
                  <a:pt x="250447" y="1055627"/>
                </a:lnTo>
                <a:lnTo>
                  <a:pt x="350626" y="1045772"/>
                </a:lnTo>
                <a:lnTo>
                  <a:pt x="450805" y="1036900"/>
                </a:lnTo>
                <a:lnTo>
                  <a:pt x="550984" y="1028980"/>
                </a:lnTo>
                <a:lnTo>
                  <a:pt x="651163" y="1021983"/>
                </a:lnTo>
                <a:lnTo>
                  <a:pt x="751342" y="1015877"/>
                </a:lnTo>
                <a:lnTo>
                  <a:pt x="851521" y="1010632"/>
                </a:lnTo>
                <a:lnTo>
                  <a:pt x="951700" y="1006218"/>
                </a:lnTo>
                <a:lnTo>
                  <a:pt x="1051879" y="1002604"/>
                </a:lnTo>
                <a:lnTo>
                  <a:pt x="1152058" y="999760"/>
                </a:lnTo>
                <a:lnTo>
                  <a:pt x="1252237" y="997654"/>
                </a:lnTo>
                <a:lnTo>
                  <a:pt x="1352416" y="996258"/>
                </a:lnTo>
                <a:lnTo>
                  <a:pt x="1452595" y="995540"/>
                </a:lnTo>
                <a:lnTo>
                  <a:pt x="1552774" y="995469"/>
                </a:lnTo>
                <a:lnTo>
                  <a:pt x="1652953" y="996016"/>
                </a:lnTo>
                <a:lnTo>
                  <a:pt x="1753132" y="997150"/>
                </a:lnTo>
                <a:lnTo>
                  <a:pt x="1853311" y="998839"/>
                </a:lnTo>
                <a:lnTo>
                  <a:pt x="1953490" y="1001055"/>
                </a:lnTo>
                <a:lnTo>
                  <a:pt x="2103759" y="1005298"/>
                </a:lnTo>
                <a:lnTo>
                  <a:pt x="2254027" y="1010552"/>
                </a:lnTo>
                <a:lnTo>
                  <a:pt x="2404296" y="1016715"/>
                </a:lnTo>
                <a:lnTo>
                  <a:pt x="2604654" y="1026169"/>
                </a:lnTo>
                <a:lnTo>
                  <a:pt x="2805012" y="1036811"/>
                </a:lnTo>
                <a:lnTo>
                  <a:pt x="3055460" y="1051413"/>
                </a:lnTo>
                <a:lnTo>
                  <a:pt x="4107339" y="1118119"/>
                </a:lnTo>
                <a:lnTo>
                  <a:pt x="4407876" y="1135481"/>
                </a:lnTo>
                <a:lnTo>
                  <a:pt x="4608234" y="1145849"/>
                </a:lnTo>
                <a:lnTo>
                  <a:pt x="4808593" y="1154966"/>
                </a:lnTo>
                <a:lnTo>
                  <a:pt x="4958861" y="1160838"/>
                </a:lnTo>
                <a:lnTo>
                  <a:pt x="5109130" y="1165767"/>
                </a:lnTo>
                <a:lnTo>
                  <a:pt x="5259398" y="1169649"/>
                </a:lnTo>
                <a:lnTo>
                  <a:pt x="5359577" y="1171606"/>
                </a:lnTo>
                <a:lnTo>
                  <a:pt x="5459756" y="1173021"/>
                </a:lnTo>
                <a:lnTo>
                  <a:pt x="5559935" y="1173865"/>
                </a:lnTo>
                <a:lnTo>
                  <a:pt x="5660114" y="1174107"/>
                </a:lnTo>
                <a:lnTo>
                  <a:pt x="5760293" y="1173717"/>
                </a:lnTo>
                <a:lnTo>
                  <a:pt x="5860472" y="1172663"/>
                </a:lnTo>
                <a:lnTo>
                  <a:pt x="5960651" y="1170916"/>
                </a:lnTo>
                <a:lnTo>
                  <a:pt x="6060830" y="1168445"/>
                </a:lnTo>
                <a:lnTo>
                  <a:pt x="6161009" y="1165220"/>
                </a:lnTo>
                <a:lnTo>
                  <a:pt x="6261188" y="1161210"/>
                </a:lnTo>
                <a:lnTo>
                  <a:pt x="6361367" y="1156384"/>
                </a:lnTo>
                <a:lnTo>
                  <a:pt x="6461546" y="1150712"/>
                </a:lnTo>
                <a:lnTo>
                  <a:pt x="6561725" y="1144164"/>
                </a:lnTo>
                <a:lnTo>
                  <a:pt x="6661904" y="1136710"/>
                </a:lnTo>
                <a:lnTo>
                  <a:pt x="6762083" y="1128318"/>
                </a:lnTo>
                <a:lnTo>
                  <a:pt x="6862262" y="1118958"/>
                </a:lnTo>
                <a:lnTo>
                  <a:pt x="6962441" y="1108599"/>
                </a:lnTo>
                <a:lnTo>
                  <a:pt x="7012531" y="1103037"/>
                </a:lnTo>
                <a:lnTo>
                  <a:pt x="7062620" y="1097213"/>
                </a:lnTo>
                <a:lnTo>
                  <a:pt x="7112710" y="1091124"/>
                </a:lnTo>
                <a:lnTo>
                  <a:pt x="7162800" y="1084766"/>
                </a:lnTo>
                <a:lnTo>
                  <a:pt x="7162800" y="89340"/>
                </a:lnTo>
                <a:lnTo>
                  <a:pt x="7112710" y="95698"/>
                </a:lnTo>
                <a:lnTo>
                  <a:pt x="7062620" y="101787"/>
                </a:lnTo>
                <a:lnTo>
                  <a:pt x="7012531" y="107611"/>
                </a:lnTo>
                <a:lnTo>
                  <a:pt x="6962441" y="113173"/>
                </a:lnTo>
                <a:lnTo>
                  <a:pt x="6912352" y="118479"/>
                </a:lnTo>
                <a:lnTo>
                  <a:pt x="6812173" y="128334"/>
                </a:lnTo>
                <a:lnTo>
                  <a:pt x="6711994" y="137207"/>
                </a:lnTo>
                <a:lnTo>
                  <a:pt x="6611815" y="145126"/>
                </a:lnTo>
                <a:lnTo>
                  <a:pt x="6511636" y="152124"/>
                </a:lnTo>
                <a:lnTo>
                  <a:pt x="6411457" y="158230"/>
                </a:lnTo>
                <a:lnTo>
                  <a:pt x="6311278" y="163475"/>
                </a:lnTo>
                <a:lnTo>
                  <a:pt x="6211099" y="167889"/>
                </a:lnTo>
                <a:lnTo>
                  <a:pt x="6110920" y="171503"/>
                </a:lnTo>
                <a:lnTo>
                  <a:pt x="6010741" y="174347"/>
                </a:lnTo>
                <a:lnTo>
                  <a:pt x="5910562" y="176452"/>
                </a:lnTo>
                <a:lnTo>
                  <a:pt x="5810383" y="177849"/>
                </a:lnTo>
                <a:lnTo>
                  <a:pt x="5710204" y="178567"/>
                </a:lnTo>
                <a:lnTo>
                  <a:pt x="5610025" y="178637"/>
                </a:lnTo>
                <a:lnTo>
                  <a:pt x="5509846" y="178091"/>
                </a:lnTo>
                <a:lnTo>
                  <a:pt x="5409667" y="176957"/>
                </a:lnTo>
                <a:lnTo>
                  <a:pt x="5309488" y="175267"/>
                </a:lnTo>
                <a:lnTo>
                  <a:pt x="5209309" y="173052"/>
                </a:lnTo>
                <a:lnTo>
                  <a:pt x="5059040" y="168809"/>
                </a:lnTo>
                <a:lnTo>
                  <a:pt x="4908772" y="163555"/>
                </a:lnTo>
                <a:lnTo>
                  <a:pt x="4758503" y="157391"/>
                </a:lnTo>
                <a:lnTo>
                  <a:pt x="4558145" y="147938"/>
                </a:lnTo>
                <a:lnTo>
                  <a:pt x="4357787" y="137296"/>
                </a:lnTo>
                <a:lnTo>
                  <a:pt x="4107339" y="122693"/>
                </a:lnTo>
                <a:lnTo>
                  <a:pt x="3055460" y="55987"/>
                </a:lnTo>
                <a:lnTo>
                  <a:pt x="2754923" y="38626"/>
                </a:lnTo>
                <a:lnTo>
                  <a:pt x="2554565" y="28258"/>
                </a:lnTo>
                <a:lnTo>
                  <a:pt x="2354206" y="19140"/>
                </a:lnTo>
                <a:lnTo>
                  <a:pt x="2203938" y="13269"/>
                </a:lnTo>
                <a:lnTo>
                  <a:pt x="2053669" y="8340"/>
                </a:lnTo>
                <a:lnTo>
                  <a:pt x="1903401" y="4457"/>
                </a:lnTo>
                <a:lnTo>
                  <a:pt x="1803222" y="2501"/>
                </a:lnTo>
                <a:lnTo>
                  <a:pt x="1703043" y="1085"/>
                </a:lnTo>
                <a:lnTo>
                  <a:pt x="1602864" y="241"/>
                </a:lnTo>
                <a:lnTo>
                  <a:pt x="1502685" y="0"/>
                </a:lnTo>
                <a:close/>
              </a:path>
            </a:pathLst>
          </a:custGeom>
          <a:solidFill>
            <a:srgbClr val="00AEEE"/>
          </a:solidFill>
        </p:spPr>
        <p:txBody>
          <a:bodyPr wrap="square" lIns="0" tIns="0" rIns="0" bIns="0" rtlCol="0"/>
          <a:lstStyle/>
          <a:p>
            <a:endParaRPr/>
          </a:p>
        </p:txBody>
      </p:sp>
      <p:sp>
        <p:nvSpPr>
          <p:cNvPr id="8" name="object 8"/>
          <p:cNvSpPr txBox="1"/>
          <p:nvPr/>
        </p:nvSpPr>
        <p:spPr>
          <a:xfrm>
            <a:off x="1425575" y="7190422"/>
            <a:ext cx="4317365" cy="391795"/>
          </a:xfrm>
          <a:prstGeom prst="rect">
            <a:avLst/>
          </a:prstGeom>
        </p:spPr>
        <p:txBody>
          <a:bodyPr vert="horz" wrap="square" lIns="0" tIns="12700" rIns="0" bIns="0" rtlCol="0">
            <a:spAutoFit/>
          </a:bodyPr>
          <a:lstStyle/>
          <a:p>
            <a:pPr marL="12700">
              <a:lnSpc>
                <a:spcPct val="100000"/>
              </a:lnSpc>
              <a:spcBef>
                <a:spcPts val="100"/>
              </a:spcBef>
            </a:pPr>
            <a:r>
              <a:rPr sz="2400" spc="-10" dirty="0">
                <a:solidFill>
                  <a:srgbClr val="FFFFFF"/>
                </a:solidFill>
                <a:latin typeface="Arial"/>
                <a:cs typeface="Arial"/>
              </a:rPr>
              <a:t>FINANCE</a:t>
            </a:r>
            <a:endParaRPr sz="2400" dirty="0">
              <a:latin typeface="Arial"/>
              <a:cs typeface="Arial"/>
            </a:endParaRPr>
          </a:p>
        </p:txBody>
      </p:sp>
      <p:sp>
        <p:nvSpPr>
          <p:cNvPr id="9" name="object 9"/>
          <p:cNvSpPr/>
          <p:nvPr/>
        </p:nvSpPr>
        <p:spPr>
          <a:xfrm>
            <a:off x="1143000" y="7956870"/>
            <a:ext cx="7162800" cy="1174115"/>
          </a:xfrm>
          <a:custGeom>
            <a:avLst/>
            <a:gdLst/>
            <a:ahLst/>
            <a:cxnLst/>
            <a:rect l="l" t="t" r="r" b="b"/>
            <a:pathLst>
              <a:path w="7162800" h="1174115">
                <a:moveTo>
                  <a:pt x="1502685" y="0"/>
                </a:moveTo>
                <a:lnTo>
                  <a:pt x="1402506" y="390"/>
                </a:lnTo>
                <a:lnTo>
                  <a:pt x="1302327" y="1444"/>
                </a:lnTo>
                <a:lnTo>
                  <a:pt x="1202148" y="3191"/>
                </a:lnTo>
                <a:lnTo>
                  <a:pt x="1101969" y="5662"/>
                </a:lnTo>
                <a:lnTo>
                  <a:pt x="1001790" y="8887"/>
                </a:lnTo>
                <a:lnTo>
                  <a:pt x="901611" y="12897"/>
                </a:lnTo>
                <a:lnTo>
                  <a:pt x="801432" y="17723"/>
                </a:lnTo>
                <a:lnTo>
                  <a:pt x="701253" y="23394"/>
                </a:lnTo>
                <a:lnTo>
                  <a:pt x="601074" y="29942"/>
                </a:lnTo>
                <a:lnTo>
                  <a:pt x="500895" y="37397"/>
                </a:lnTo>
                <a:lnTo>
                  <a:pt x="400716" y="45789"/>
                </a:lnTo>
                <a:lnTo>
                  <a:pt x="300537" y="55149"/>
                </a:lnTo>
                <a:lnTo>
                  <a:pt x="200358" y="65507"/>
                </a:lnTo>
                <a:lnTo>
                  <a:pt x="150268" y="71070"/>
                </a:lnTo>
                <a:lnTo>
                  <a:pt x="100179" y="76894"/>
                </a:lnTo>
                <a:lnTo>
                  <a:pt x="50089" y="82983"/>
                </a:lnTo>
                <a:lnTo>
                  <a:pt x="0" y="89340"/>
                </a:lnTo>
                <a:lnTo>
                  <a:pt x="0" y="1084741"/>
                </a:lnTo>
                <a:lnTo>
                  <a:pt x="50089" y="1078384"/>
                </a:lnTo>
                <a:lnTo>
                  <a:pt x="100179" y="1072296"/>
                </a:lnTo>
                <a:lnTo>
                  <a:pt x="150268" y="1066472"/>
                </a:lnTo>
                <a:lnTo>
                  <a:pt x="200358" y="1060910"/>
                </a:lnTo>
                <a:lnTo>
                  <a:pt x="250447" y="1055605"/>
                </a:lnTo>
                <a:lnTo>
                  <a:pt x="350626" y="1045750"/>
                </a:lnTo>
                <a:lnTo>
                  <a:pt x="450805" y="1036879"/>
                </a:lnTo>
                <a:lnTo>
                  <a:pt x="550984" y="1028961"/>
                </a:lnTo>
                <a:lnTo>
                  <a:pt x="651163" y="1021964"/>
                </a:lnTo>
                <a:lnTo>
                  <a:pt x="751342" y="1015859"/>
                </a:lnTo>
                <a:lnTo>
                  <a:pt x="851521" y="1010615"/>
                </a:lnTo>
                <a:lnTo>
                  <a:pt x="951700" y="1006202"/>
                </a:lnTo>
                <a:lnTo>
                  <a:pt x="1051879" y="1002589"/>
                </a:lnTo>
                <a:lnTo>
                  <a:pt x="1152058" y="999745"/>
                </a:lnTo>
                <a:lnTo>
                  <a:pt x="1252237" y="997641"/>
                </a:lnTo>
                <a:lnTo>
                  <a:pt x="1352416" y="996245"/>
                </a:lnTo>
                <a:lnTo>
                  <a:pt x="1452595" y="995528"/>
                </a:lnTo>
                <a:lnTo>
                  <a:pt x="1552774" y="995458"/>
                </a:lnTo>
                <a:lnTo>
                  <a:pt x="1652953" y="996006"/>
                </a:lnTo>
                <a:lnTo>
                  <a:pt x="1753132" y="997140"/>
                </a:lnTo>
                <a:lnTo>
                  <a:pt x="1853311" y="998831"/>
                </a:lnTo>
                <a:lnTo>
                  <a:pt x="1953490" y="1001047"/>
                </a:lnTo>
                <a:lnTo>
                  <a:pt x="2103759" y="1005291"/>
                </a:lnTo>
                <a:lnTo>
                  <a:pt x="2254027" y="1010546"/>
                </a:lnTo>
                <a:lnTo>
                  <a:pt x="2404296" y="1016710"/>
                </a:lnTo>
                <a:lnTo>
                  <a:pt x="2604654" y="1026164"/>
                </a:lnTo>
                <a:lnTo>
                  <a:pt x="2805012" y="1036807"/>
                </a:lnTo>
                <a:lnTo>
                  <a:pt x="3055460" y="1051411"/>
                </a:lnTo>
                <a:lnTo>
                  <a:pt x="4107339" y="1118118"/>
                </a:lnTo>
                <a:lnTo>
                  <a:pt x="4407876" y="1135479"/>
                </a:lnTo>
                <a:lnTo>
                  <a:pt x="4608234" y="1145846"/>
                </a:lnTo>
                <a:lnTo>
                  <a:pt x="4808593" y="1154964"/>
                </a:lnTo>
                <a:lnTo>
                  <a:pt x="4958861" y="1160834"/>
                </a:lnTo>
                <a:lnTo>
                  <a:pt x="5109130" y="1165762"/>
                </a:lnTo>
                <a:lnTo>
                  <a:pt x="5259398" y="1169644"/>
                </a:lnTo>
                <a:lnTo>
                  <a:pt x="5359577" y="1171600"/>
                </a:lnTo>
                <a:lnTo>
                  <a:pt x="5459756" y="1173015"/>
                </a:lnTo>
                <a:lnTo>
                  <a:pt x="5559935" y="1173858"/>
                </a:lnTo>
                <a:lnTo>
                  <a:pt x="5660114" y="1174099"/>
                </a:lnTo>
                <a:lnTo>
                  <a:pt x="5760293" y="1173708"/>
                </a:lnTo>
                <a:lnTo>
                  <a:pt x="5860472" y="1172654"/>
                </a:lnTo>
                <a:lnTo>
                  <a:pt x="5960651" y="1170906"/>
                </a:lnTo>
                <a:lnTo>
                  <a:pt x="6060830" y="1168434"/>
                </a:lnTo>
                <a:lnTo>
                  <a:pt x="6161009" y="1165208"/>
                </a:lnTo>
                <a:lnTo>
                  <a:pt x="6261188" y="1161196"/>
                </a:lnTo>
                <a:lnTo>
                  <a:pt x="6361367" y="1156369"/>
                </a:lnTo>
                <a:lnTo>
                  <a:pt x="6461546" y="1150697"/>
                </a:lnTo>
                <a:lnTo>
                  <a:pt x="6561725" y="1144148"/>
                </a:lnTo>
                <a:lnTo>
                  <a:pt x="6661904" y="1136691"/>
                </a:lnTo>
                <a:lnTo>
                  <a:pt x="6762083" y="1128298"/>
                </a:lnTo>
                <a:lnTo>
                  <a:pt x="6862262" y="1118937"/>
                </a:lnTo>
                <a:lnTo>
                  <a:pt x="6962441" y="1108577"/>
                </a:lnTo>
                <a:lnTo>
                  <a:pt x="7012531" y="1103013"/>
                </a:lnTo>
                <a:lnTo>
                  <a:pt x="7062620" y="1097189"/>
                </a:lnTo>
                <a:lnTo>
                  <a:pt x="7112710" y="1091099"/>
                </a:lnTo>
                <a:lnTo>
                  <a:pt x="7162800" y="1084741"/>
                </a:lnTo>
                <a:lnTo>
                  <a:pt x="7162800" y="89340"/>
                </a:lnTo>
                <a:lnTo>
                  <a:pt x="7112710" y="95698"/>
                </a:lnTo>
                <a:lnTo>
                  <a:pt x="7062620" y="101787"/>
                </a:lnTo>
                <a:lnTo>
                  <a:pt x="7012531" y="107611"/>
                </a:lnTo>
                <a:lnTo>
                  <a:pt x="6962441" y="113173"/>
                </a:lnTo>
                <a:lnTo>
                  <a:pt x="6912352" y="118479"/>
                </a:lnTo>
                <a:lnTo>
                  <a:pt x="6812173" y="128334"/>
                </a:lnTo>
                <a:lnTo>
                  <a:pt x="6711994" y="137207"/>
                </a:lnTo>
                <a:lnTo>
                  <a:pt x="6611815" y="145126"/>
                </a:lnTo>
                <a:lnTo>
                  <a:pt x="6511636" y="152124"/>
                </a:lnTo>
                <a:lnTo>
                  <a:pt x="6411457" y="158230"/>
                </a:lnTo>
                <a:lnTo>
                  <a:pt x="6311278" y="163475"/>
                </a:lnTo>
                <a:lnTo>
                  <a:pt x="6211099" y="167889"/>
                </a:lnTo>
                <a:lnTo>
                  <a:pt x="6110920" y="171503"/>
                </a:lnTo>
                <a:lnTo>
                  <a:pt x="6010741" y="174347"/>
                </a:lnTo>
                <a:lnTo>
                  <a:pt x="5910562" y="176452"/>
                </a:lnTo>
                <a:lnTo>
                  <a:pt x="5810383" y="177849"/>
                </a:lnTo>
                <a:lnTo>
                  <a:pt x="5710204" y="178567"/>
                </a:lnTo>
                <a:lnTo>
                  <a:pt x="5610025" y="178637"/>
                </a:lnTo>
                <a:lnTo>
                  <a:pt x="5509846" y="178091"/>
                </a:lnTo>
                <a:lnTo>
                  <a:pt x="5409667" y="176957"/>
                </a:lnTo>
                <a:lnTo>
                  <a:pt x="5309488" y="175267"/>
                </a:lnTo>
                <a:lnTo>
                  <a:pt x="5209309" y="173052"/>
                </a:lnTo>
                <a:lnTo>
                  <a:pt x="5059040" y="168809"/>
                </a:lnTo>
                <a:lnTo>
                  <a:pt x="4908772" y="163555"/>
                </a:lnTo>
                <a:lnTo>
                  <a:pt x="4758503" y="157391"/>
                </a:lnTo>
                <a:lnTo>
                  <a:pt x="4558145" y="147938"/>
                </a:lnTo>
                <a:lnTo>
                  <a:pt x="4357787" y="137296"/>
                </a:lnTo>
                <a:lnTo>
                  <a:pt x="4107339" y="122693"/>
                </a:lnTo>
                <a:lnTo>
                  <a:pt x="3055460" y="55987"/>
                </a:lnTo>
                <a:lnTo>
                  <a:pt x="2754923" y="38626"/>
                </a:lnTo>
                <a:lnTo>
                  <a:pt x="2554565" y="28258"/>
                </a:lnTo>
                <a:lnTo>
                  <a:pt x="2354206" y="19140"/>
                </a:lnTo>
                <a:lnTo>
                  <a:pt x="2203938" y="13269"/>
                </a:lnTo>
                <a:lnTo>
                  <a:pt x="2053669" y="8340"/>
                </a:lnTo>
                <a:lnTo>
                  <a:pt x="1903401" y="4457"/>
                </a:lnTo>
                <a:lnTo>
                  <a:pt x="1803222" y="2501"/>
                </a:lnTo>
                <a:lnTo>
                  <a:pt x="1703043" y="1085"/>
                </a:lnTo>
                <a:lnTo>
                  <a:pt x="1602864" y="241"/>
                </a:lnTo>
                <a:lnTo>
                  <a:pt x="1502685" y="0"/>
                </a:lnTo>
                <a:close/>
              </a:path>
            </a:pathLst>
          </a:custGeom>
          <a:solidFill>
            <a:srgbClr val="00AEEE"/>
          </a:solidFill>
        </p:spPr>
        <p:txBody>
          <a:bodyPr wrap="square" lIns="0" tIns="0" rIns="0" bIns="0" rtlCol="0"/>
          <a:lstStyle/>
          <a:p>
            <a:endParaRPr/>
          </a:p>
        </p:txBody>
      </p:sp>
      <p:sp>
        <p:nvSpPr>
          <p:cNvPr id="10" name="object 10"/>
          <p:cNvSpPr txBox="1"/>
          <p:nvPr/>
        </p:nvSpPr>
        <p:spPr>
          <a:xfrm>
            <a:off x="1425575" y="8292465"/>
            <a:ext cx="4020185" cy="391160"/>
          </a:xfrm>
          <a:prstGeom prst="rect">
            <a:avLst/>
          </a:prstGeom>
        </p:spPr>
        <p:txBody>
          <a:bodyPr vert="horz" wrap="square" lIns="0" tIns="12700" rIns="0" bIns="0" rtlCol="0">
            <a:spAutoFit/>
          </a:bodyPr>
          <a:lstStyle/>
          <a:p>
            <a:pPr marL="12700">
              <a:lnSpc>
                <a:spcPct val="100000"/>
              </a:lnSpc>
              <a:spcBef>
                <a:spcPts val="100"/>
              </a:spcBef>
            </a:pPr>
            <a:r>
              <a:rPr sz="2400" spc="-25" dirty="0">
                <a:solidFill>
                  <a:srgbClr val="FFFFFF"/>
                </a:solidFill>
                <a:latin typeface="Arial"/>
                <a:cs typeface="Arial"/>
              </a:rPr>
              <a:t>EDUCATIONAL</a:t>
            </a:r>
            <a:r>
              <a:rPr sz="2400" spc="-110" dirty="0">
                <a:solidFill>
                  <a:srgbClr val="FFFFFF"/>
                </a:solidFill>
                <a:latin typeface="Arial"/>
                <a:cs typeface="Arial"/>
              </a:rPr>
              <a:t> </a:t>
            </a:r>
            <a:r>
              <a:rPr lang="en-US" sz="2400" spc="-10" dirty="0">
                <a:solidFill>
                  <a:srgbClr val="FFFFFF"/>
                </a:solidFill>
                <a:latin typeface="Arial"/>
                <a:cs typeface="Arial"/>
              </a:rPr>
              <a:t>EVENTS</a:t>
            </a:r>
            <a:endParaRPr sz="2400" dirty="0">
              <a:latin typeface="Arial"/>
              <a:cs typeface="Arial"/>
            </a:endParaRPr>
          </a:p>
        </p:txBody>
      </p:sp>
      <p:sp>
        <p:nvSpPr>
          <p:cNvPr id="11" name="object 11"/>
          <p:cNvSpPr/>
          <p:nvPr/>
        </p:nvSpPr>
        <p:spPr>
          <a:xfrm>
            <a:off x="9982200" y="3785150"/>
            <a:ext cx="7162800" cy="1812289"/>
          </a:xfrm>
          <a:custGeom>
            <a:avLst/>
            <a:gdLst/>
            <a:ahLst/>
            <a:cxnLst/>
            <a:rect l="l" t="t" r="r" b="b"/>
            <a:pathLst>
              <a:path w="7162800" h="1812289">
                <a:moveTo>
                  <a:pt x="1541991" y="0"/>
                </a:moveTo>
                <a:lnTo>
                  <a:pt x="1442508" y="144"/>
                </a:lnTo>
                <a:lnTo>
                  <a:pt x="1343024" y="966"/>
                </a:lnTo>
                <a:lnTo>
                  <a:pt x="1243541" y="2498"/>
                </a:lnTo>
                <a:lnTo>
                  <a:pt x="1144058" y="4770"/>
                </a:lnTo>
                <a:lnTo>
                  <a:pt x="1044574" y="7814"/>
                </a:lnTo>
                <a:lnTo>
                  <a:pt x="945091" y="11661"/>
                </a:lnTo>
                <a:lnTo>
                  <a:pt x="845608" y="16344"/>
                </a:lnTo>
                <a:lnTo>
                  <a:pt x="746124" y="21893"/>
                </a:lnTo>
                <a:lnTo>
                  <a:pt x="646641" y="28341"/>
                </a:lnTo>
                <a:lnTo>
                  <a:pt x="547158" y="35718"/>
                </a:lnTo>
                <a:lnTo>
                  <a:pt x="447674" y="44056"/>
                </a:lnTo>
                <a:lnTo>
                  <a:pt x="348191" y="53387"/>
                </a:lnTo>
                <a:lnTo>
                  <a:pt x="298449" y="58435"/>
                </a:lnTo>
                <a:lnTo>
                  <a:pt x="248708" y="63742"/>
                </a:lnTo>
                <a:lnTo>
                  <a:pt x="198966" y="69314"/>
                </a:lnTo>
                <a:lnTo>
                  <a:pt x="149224" y="75153"/>
                </a:lnTo>
                <a:lnTo>
                  <a:pt x="99483" y="81264"/>
                </a:lnTo>
                <a:lnTo>
                  <a:pt x="49741" y="87651"/>
                </a:lnTo>
                <a:lnTo>
                  <a:pt x="0" y="94318"/>
                </a:lnTo>
                <a:lnTo>
                  <a:pt x="0" y="1717505"/>
                </a:lnTo>
                <a:lnTo>
                  <a:pt x="49741" y="1710841"/>
                </a:lnTo>
                <a:lnTo>
                  <a:pt x="99483" y="1704456"/>
                </a:lnTo>
                <a:lnTo>
                  <a:pt x="149224" y="1698348"/>
                </a:lnTo>
                <a:lnTo>
                  <a:pt x="198966" y="1692511"/>
                </a:lnTo>
                <a:lnTo>
                  <a:pt x="248708" y="1686942"/>
                </a:lnTo>
                <a:lnTo>
                  <a:pt x="298449" y="1681637"/>
                </a:lnTo>
                <a:lnTo>
                  <a:pt x="348191" y="1676592"/>
                </a:lnTo>
                <a:lnTo>
                  <a:pt x="397933" y="1671802"/>
                </a:lnTo>
                <a:lnTo>
                  <a:pt x="497416" y="1662976"/>
                </a:lnTo>
                <a:lnTo>
                  <a:pt x="596899" y="1655127"/>
                </a:lnTo>
                <a:lnTo>
                  <a:pt x="696383" y="1648223"/>
                </a:lnTo>
                <a:lnTo>
                  <a:pt x="795866" y="1642233"/>
                </a:lnTo>
                <a:lnTo>
                  <a:pt x="895349" y="1637125"/>
                </a:lnTo>
                <a:lnTo>
                  <a:pt x="994833" y="1632867"/>
                </a:lnTo>
                <a:lnTo>
                  <a:pt x="1094316" y="1629429"/>
                </a:lnTo>
                <a:lnTo>
                  <a:pt x="1193799" y="1626779"/>
                </a:lnTo>
                <a:lnTo>
                  <a:pt x="1293283" y="1624885"/>
                </a:lnTo>
                <a:lnTo>
                  <a:pt x="1392766" y="1623715"/>
                </a:lnTo>
                <a:lnTo>
                  <a:pt x="1492249" y="1623239"/>
                </a:lnTo>
                <a:lnTo>
                  <a:pt x="1591733" y="1623424"/>
                </a:lnTo>
                <a:lnTo>
                  <a:pt x="1691216" y="1624240"/>
                </a:lnTo>
                <a:lnTo>
                  <a:pt x="1790699" y="1625654"/>
                </a:lnTo>
                <a:lnTo>
                  <a:pt x="1890183" y="1627635"/>
                </a:lnTo>
                <a:lnTo>
                  <a:pt x="1989666" y="1630152"/>
                </a:lnTo>
                <a:lnTo>
                  <a:pt x="2138891" y="1634863"/>
                </a:lnTo>
                <a:lnTo>
                  <a:pt x="2288116" y="1640601"/>
                </a:lnTo>
                <a:lnTo>
                  <a:pt x="2437341" y="1647261"/>
                </a:lnTo>
                <a:lnTo>
                  <a:pt x="2636308" y="1657391"/>
                </a:lnTo>
                <a:lnTo>
                  <a:pt x="2835274" y="1668718"/>
                </a:lnTo>
                <a:lnTo>
                  <a:pt x="3083983" y="1684176"/>
                </a:lnTo>
                <a:lnTo>
                  <a:pt x="4178299" y="1757255"/>
                </a:lnTo>
                <a:lnTo>
                  <a:pt x="4427008" y="1772179"/>
                </a:lnTo>
                <a:lnTo>
                  <a:pt x="4625974" y="1782936"/>
                </a:lnTo>
                <a:lnTo>
                  <a:pt x="4775199" y="1790149"/>
                </a:lnTo>
                <a:lnTo>
                  <a:pt x="4924424" y="1796510"/>
                </a:lnTo>
                <a:lnTo>
                  <a:pt x="5073649" y="1801915"/>
                </a:lnTo>
                <a:lnTo>
                  <a:pt x="5222874" y="1806256"/>
                </a:lnTo>
                <a:lnTo>
                  <a:pt x="5322358" y="1808506"/>
                </a:lnTo>
                <a:lnTo>
                  <a:pt x="5421841" y="1810205"/>
                </a:lnTo>
                <a:lnTo>
                  <a:pt x="5521324" y="1811321"/>
                </a:lnTo>
                <a:lnTo>
                  <a:pt x="5620808" y="1811823"/>
                </a:lnTo>
                <a:lnTo>
                  <a:pt x="5720291" y="1811678"/>
                </a:lnTo>
                <a:lnTo>
                  <a:pt x="5819774" y="1810856"/>
                </a:lnTo>
                <a:lnTo>
                  <a:pt x="5919258" y="1809325"/>
                </a:lnTo>
                <a:lnTo>
                  <a:pt x="6018741" y="1807053"/>
                </a:lnTo>
                <a:lnTo>
                  <a:pt x="6118224" y="1804009"/>
                </a:lnTo>
                <a:lnTo>
                  <a:pt x="6217708" y="1800161"/>
                </a:lnTo>
                <a:lnTo>
                  <a:pt x="6317191" y="1795478"/>
                </a:lnTo>
                <a:lnTo>
                  <a:pt x="6416674" y="1789929"/>
                </a:lnTo>
                <a:lnTo>
                  <a:pt x="6516158" y="1783482"/>
                </a:lnTo>
                <a:lnTo>
                  <a:pt x="6615641" y="1776104"/>
                </a:lnTo>
                <a:lnTo>
                  <a:pt x="6715124" y="1767766"/>
                </a:lnTo>
                <a:lnTo>
                  <a:pt x="6814608" y="1758435"/>
                </a:lnTo>
                <a:lnTo>
                  <a:pt x="6864349" y="1753388"/>
                </a:lnTo>
                <a:lnTo>
                  <a:pt x="6914091" y="1748080"/>
                </a:lnTo>
                <a:lnTo>
                  <a:pt x="6963833" y="1742509"/>
                </a:lnTo>
                <a:lnTo>
                  <a:pt x="7013574" y="1736669"/>
                </a:lnTo>
                <a:lnTo>
                  <a:pt x="7063316" y="1730558"/>
                </a:lnTo>
                <a:lnTo>
                  <a:pt x="7113058" y="1724171"/>
                </a:lnTo>
                <a:lnTo>
                  <a:pt x="7162800" y="1717505"/>
                </a:lnTo>
                <a:lnTo>
                  <a:pt x="7162800" y="94318"/>
                </a:lnTo>
                <a:lnTo>
                  <a:pt x="7113058" y="100982"/>
                </a:lnTo>
                <a:lnTo>
                  <a:pt x="7063316" y="107366"/>
                </a:lnTo>
                <a:lnTo>
                  <a:pt x="7013575" y="113474"/>
                </a:lnTo>
                <a:lnTo>
                  <a:pt x="6963833" y="119311"/>
                </a:lnTo>
                <a:lnTo>
                  <a:pt x="6914091" y="124880"/>
                </a:lnTo>
                <a:lnTo>
                  <a:pt x="6864350" y="130185"/>
                </a:lnTo>
                <a:lnTo>
                  <a:pt x="6814608" y="135231"/>
                </a:lnTo>
                <a:lnTo>
                  <a:pt x="6764866" y="140020"/>
                </a:lnTo>
                <a:lnTo>
                  <a:pt x="6665383" y="148846"/>
                </a:lnTo>
                <a:lnTo>
                  <a:pt x="6565900" y="156695"/>
                </a:lnTo>
                <a:lnTo>
                  <a:pt x="6466416" y="163599"/>
                </a:lnTo>
                <a:lnTo>
                  <a:pt x="6366933" y="169589"/>
                </a:lnTo>
                <a:lnTo>
                  <a:pt x="6267450" y="174697"/>
                </a:lnTo>
                <a:lnTo>
                  <a:pt x="6167966" y="178955"/>
                </a:lnTo>
                <a:lnTo>
                  <a:pt x="6068483" y="182393"/>
                </a:lnTo>
                <a:lnTo>
                  <a:pt x="5969000" y="185043"/>
                </a:lnTo>
                <a:lnTo>
                  <a:pt x="5869516" y="186937"/>
                </a:lnTo>
                <a:lnTo>
                  <a:pt x="5770033" y="188107"/>
                </a:lnTo>
                <a:lnTo>
                  <a:pt x="5670550" y="188583"/>
                </a:lnTo>
                <a:lnTo>
                  <a:pt x="5571066" y="188398"/>
                </a:lnTo>
                <a:lnTo>
                  <a:pt x="5471583" y="187582"/>
                </a:lnTo>
                <a:lnTo>
                  <a:pt x="5372100" y="186168"/>
                </a:lnTo>
                <a:lnTo>
                  <a:pt x="5272616" y="184187"/>
                </a:lnTo>
                <a:lnTo>
                  <a:pt x="5173133" y="181670"/>
                </a:lnTo>
                <a:lnTo>
                  <a:pt x="5023908" y="176960"/>
                </a:lnTo>
                <a:lnTo>
                  <a:pt x="4874683" y="171221"/>
                </a:lnTo>
                <a:lnTo>
                  <a:pt x="4725458" y="164561"/>
                </a:lnTo>
                <a:lnTo>
                  <a:pt x="4526491" y="154431"/>
                </a:lnTo>
                <a:lnTo>
                  <a:pt x="4327524" y="143104"/>
                </a:lnTo>
                <a:lnTo>
                  <a:pt x="4078816" y="127646"/>
                </a:lnTo>
                <a:lnTo>
                  <a:pt x="2984499" y="54567"/>
                </a:lnTo>
                <a:lnTo>
                  <a:pt x="2735791" y="39643"/>
                </a:lnTo>
                <a:lnTo>
                  <a:pt x="2536824" y="28886"/>
                </a:lnTo>
                <a:lnTo>
                  <a:pt x="2387599" y="21674"/>
                </a:lnTo>
                <a:lnTo>
                  <a:pt x="2238374" y="15312"/>
                </a:lnTo>
                <a:lnTo>
                  <a:pt x="2089149" y="9907"/>
                </a:lnTo>
                <a:lnTo>
                  <a:pt x="1939924" y="5566"/>
                </a:lnTo>
                <a:lnTo>
                  <a:pt x="1840441" y="3316"/>
                </a:lnTo>
                <a:lnTo>
                  <a:pt x="1740958" y="1617"/>
                </a:lnTo>
                <a:lnTo>
                  <a:pt x="1641474" y="501"/>
                </a:lnTo>
                <a:lnTo>
                  <a:pt x="1541991" y="0"/>
                </a:lnTo>
                <a:close/>
              </a:path>
            </a:pathLst>
          </a:custGeom>
          <a:solidFill>
            <a:srgbClr val="006FC0"/>
          </a:solidFill>
        </p:spPr>
        <p:txBody>
          <a:bodyPr wrap="square" lIns="0" tIns="0" rIns="0" bIns="0" rtlCol="0"/>
          <a:lstStyle/>
          <a:p>
            <a:endParaRPr/>
          </a:p>
        </p:txBody>
      </p:sp>
      <p:sp>
        <p:nvSpPr>
          <p:cNvPr id="12" name="object 12"/>
          <p:cNvSpPr/>
          <p:nvPr/>
        </p:nvSpPr>
        <p:spPr>
          <a:xfrm>
            <a:off x="9982200" y="5747071"/>
            <a:ext cx="7162800" cy="1174115"/>
          </a:xfrm>
          <a:custGeom>
            <a:avLst/>
            <a:gdLst/>
            <a:ahLst/>
            <a:cxnLst/>
            <a:rect l="l" t="t" r="r" b="b"/>
            <a:pathLst>
              <a:path w="7162800" h="1174115">
                <a:moveTo>
                  <a:pt x="1502685" y="0"/>
                </a:moveTo>
                <a:lnTo>
                  <a:pt x="1402506" y="390"/>
                </a:lnTo>
                <a:lnTo>
                  <a:pt x="1302327" y="1444"/>
                </a:lnTo>
                <a:lnTo>
                  <a:pt x="1202148" y="3191"/>
                </a:lnTo>
                <a:lnTo>
                  <a:pt x="1101969" y="5662"/>
                </a:lnTo>
                <a:lnTo>
                  <a:pt x="1001790" y="8887"/>
                </a:lnTo>
                <a:lnTo>
                  <a:pt x="901611" y="12897"/>
                </a:lnTo>
                <a:lnTo>
                  <a:pt x="801432" y="17723"/>
                </a:lnTo>
                <a:lnTo>
                  <a:pt x="701253" y="23394"/>
                </a:lnTo>
                <a:lnTo>
                  <a:pt x="601074" y="29942"/>
                </a:lnTo>
                <a:lnTo>
                  <a:pt x="500895" y="37397"/>
                </a:lnTo>
                <a:lnTo>
                  <a:pt x="400716" y="45789"/>
                </a:lnTo>
                <a:lnTo>
                  <a:pt x="300537" y="55149"/>
                </a:lnTo>
                <a:lnTo>
                  <a:pt x="200358" y="65507"/>
                </a:lnTo>
                <a:lnTo>
                  <a:pt x="150268" y="71070"/>
                </a:lnTo>
                <a:lnTo>
                  <a:pt x="100179" y="76894"/>
                </a:lnTo>
                <a:lnTo>
                  <a:pt x="50089" y="82983"/>
                </a:lnTo>
                <a:lnTo>
                  <a:pt x="0" y="89340"/>
                </a:lnTo>
                <a:lnTo>
                  <a:pt x="0" y="1084766"/>
                </a:lnTo>
                <a:lnTo>
                  <a:pt x="50089" y="1078409"/>
                </a:lnTo>
                <a:lnTo>
                  <a:pt x="100179" y="1072320"/>
                </a:lnTo>
                <a:lnTo>
                  <a:pt x="150268" y="1066496"/>
                </a:lnTo>
                <a:lnTo>
                  <a:pt x="200358" y="1060933"/>
                </a:lnTo>
                <a:lnTo>
                  <a:pt x="250447" y="1055627"/>
                </a:lnTo>
                <a:lnTo>
                  <a:pt x="350626" y="1045772"/>
                </a:lnTo>
                <a:lnTo>
                  <a:pt x="450805" y="1036900"/>
                </a:lnTo>
                <a:lnTo>
                  <a:pt x="550984" y="1028980"/>
                </a:lnTo>
                <a:lnTo>
                  <a:pt x="651163" y="1021983"/>
                </a:lnTo>
                <a:lnTo>
                  <a:pt x="751342" y="1015877"/>
                </a:lnTo>
                <a:lnTo>
                  <a:pt x="851521" y="1010632"/>
                </a:lnTo>
                <a:lnTo>
                  <a:pt x="951700" y="1006218"/>
                </a:lnTo>
                <a:lnTo>
                  <a:pt x="1051879" y="1002604"/>
                </a:lnTo>
                <a:lnTo>
                  <a:pt x="1152058" y="999760"/>
                </a:lnTo>
                <a:lnTo>
                  <a:pt x="1252237" y="997654"/>
                </a:lnTo>
                <a:lnTo>
                  <a:pt x="1352416" y="996258"/>
                </a:lnTo>
                <a:lnTo>
                  <a:pt x="1452595" y="995540"/>
                </a:lnTo>
                <a:lnTo>
                  <a:pt x="1552774" y="995469"/>
                </a:lnTo>
                <a:lnTo>
                  <a:pt x="1652953" y="996016"/>
                </a:lnTo>
                <a:lnTo>
                  <a:pt x="1753132" y="997150"/>
                </a:lnTo>
                <a:lnTo>
                  <a:pt x="1853311" y="998839"/>
                </a:lnTo>
                <a:lnTo>
                  <a:pt x="1953490" y="1001055"/>
                </a:lnTo>
                <a:lnTo>
                  <a:pt x="2103759" y="1005298"/>
                </a:lnTo>
                <a:lnTo>
                  <a:pt x="2254027" y="1010552"/>
                </a:lnTo>
                <a:lnTo>
                  <a:pt x="2404296" y="1016715"/>
                </a:lnTo>
                <a:lnTo>
                  <a:pt x="2604654" y="1026169"/>
                </a:lnTo>
                <a:lnTo>
                  <a:pt x="2805012" y="1036811"/>
                </a:lnTo>
                <a:lnTo>
                  <a:pt x="3055460" y="1051413"/>
                </a:lnTo>
                <a:lnTo>
                  <a:pt x="4107339" y="1118119"/>
                </a:lnTo>
                <a:lnTo>
                  <a:pt x="4407876" y="1135481"/>
                </a:lnTo>
                <a:lnTo>
                  <a:pt x="4608234" y="1145849"/>
                </a:lnTo>
                <a:lnTo>
                  <a:pt x="4808593" y="1154966"/>
                </a:lnTo>
                <a:lnTo>
                  <a:pt x="4958861" y="1160838"/>
                </a:lnTo>
                <a:lnTo>
                  <a:pt x="5109130" y="1165767"/>
                </a:lnTo>
                <a:lnTo>
                  <a:pt x="5259398" y="1169649"/>
                </a:lnTo>
                <a:lnTo>
                  <a:pt x="5359577" y="1171606"/>
                </a:lnTo>
                <a:lnTo>
                  <a:pt x="5459756" y="1173021"/>
                </a:lnTo>
                <a:lnTo>
                  <a:pt x="5559935" y="1173865"/>
                </a:lnTo>
                <a:lnTo>
                  <a:pt x="5660114" y="1174107"/>
                </a:lnTo>
                <a:lnTo>
                  <a:pt x="5760293" y="1173717"/>
                </a:lnTo>
                <a:lnTo>
                  <a:pt x="5860472" y="1172663"/>
                </a:lnTo>
                <a:lnTo>
                  <a:pt x="5960651" y="1170916"/>
                </a:lnTo>
                <a:lnTo>
                  <a:pt x="6060830" y="1168445"/>
                </a:lnTo>
                <a:lnTo>
                  <a:pt x="6161009" y="1165220"/>
                </a:lnTo>
                <a:lnTo>
                  <a:pt x="6261188" y="1161210"/>
                </a:lnTo>
                <a:lnTo>
                  <a:pt x="6361367" y="1156384"/>
                </a:lnTo>
                <a:lnTo>
                  <a:pt x="6461546" y="1150712"/>
                </a:lnTo>
                <a:lnTo>
                  <a:pt x="6561725" y="1144164"/>
                </a:lnTo>
                <a:lnTo>
                  <a:pt x="6661904" y="1136710"/>
                </a:lnTo>
                <a:lnTo>
                  <a:pt x="6762083" y="1128318"/>
                </a:lnTo>
                <a:lnTo>
                  <a:pt x="6862262" y="1118958"/>
                </a:lnTo>
                <a:lnTo>
                  <a:pt x="6962441" y="1108599"/>
                </a:lnTo>
                <a:lnTo>
                  <a:pt x="7012531" y="1103037"/>
                </a:lnTo>
                <a:lnTo>
                  <a:pt x="7062620" y="1097213"/>
                </a:lnTo>
                <a:lnTo>
                  <a:pt x="7112710" y="1091124"/>
                </a:lnTo>
                <a:lnTo>
                  <a:pt x="7162800" y="1084766"/>
                </a:lnTo>
                <a:lnTo>
                  <a:pt x="7162800" y="89340"/>
                </a:lnTo>
                <a:lnTo>
                  <a:pt x="7112710" y="95698"/>
                </a:lnTo>
                <a:lnTo>
                  <a:pt x="7062620" y="101787"/>
                </a:lnTo>
                <a:lnTo>
                  <a:pt x="7012531" y="107611"/>
                </a:lnTo>
                <a:lnTo>
                  <a:pt x="6962441" y="113173"/>
                </a:lnTo>
                <a:lnTo>
                  <a:pt x="6912352" y="118479"/>
                </a:lnTo>
                <a:lnTo>
                  <a:pt x="6812173" y="128334"/>
                </a:lnTo>
                <a:lnTo>
                  <a:pt x="6711994" y="137207"/>
                </a:lnTo>
                <a:lnTo>
                  <a:pt x="6611815" y="145126"/>
                </a:lnTo>
                <a:lnTo>
                  <a:pt x="6511636" y="152124"/>
                </a:lnTo>
                <a:lnTo>
                  <a:pt x="6411457" y="158230"/>
                </a:lnTo>
                <a:lnTo>
                  <a:pt x="6311278" y="163475"/>
                </a:lnTo>
                <a:lnTo>
                  <a:pt x="6211099" y="167889"/>
                </a:lnTo>
                <a:lnTo>
                  <a:pt x="6110920" y="171503"/>
                </a:lnTo>
                <a:lnTo>
                  <a:pt x="6010741" y="174347"/>
                </a:lnTo>
                <a:lnTo>
                  <a:pt x="5910562" y="176452"/>
                </a:lnTo>
                <a:lnTo>
                  <a:pt x="5810383" y="177849"/>
                </a:lnTo>
                <a:lnTo>
                  <a:pt x="5710204" y="178567"/>
                </a:lnTo>
                <a:lnTo>
                  <a:pt x="5610025" y="178637"/>
                </a:lnTo>
                <a:lnTo>
                  <a:pt x="5509846" y="178091"/>
                </a:lnTo>
                <a:lnTo>
                  <a:pt x="5409667" y="176957"/>
                </a:lnTo>
                <a:lnTo>
                  <a:pt x="5309488" y="175267"/>
                </a:lnTo>
                <a:lnTo>
                  <a:pt x="5209309" y="173052"/>
                </a:lnTo>
                <a:lnTo>
                  <a:pt x="5059040" y="168809"/>
                </a:lnTo>
                <a:lnTo>
                  <a:pt x="4908772" y="163555"/>
                </a:lnTo>
                <a:lnTo>
                  <a:pt x="4758503" y="157391"/>
                </a:lnTo>
                <a:lnTo>
                  <a:pt x="4558145" y="147938"/>
                </a:lnTo>
                <a:lnTo>
                  <a:pt x="4357787" y="137296"/>
                </a:lnTo>
                <a:lnTo>
                  <a:pt x="4107339" y="122693"/>
                </a:lnTo>
                <a:lnTo>
                  <a:pt x="3055460" y="55987"/>
                </a:lnTo>
                <a:lnTo>
                  <a:pt x="2754923" y="38626"/>
                </a:lnTo>
                <a:lnTo>
                  <a:pt x="2554565" y="28258"/>
                </a:lnTo>
                <a:lnTo>
                  <a:pt x="2354206" y="19140"/>
                </a:lnTo>
                <a:lnTo>
                  <a:pt x="2203938" y="13269"/>
                </a:lnTo>
                <a:lnTo>
                  <a:pt x="2053669" y="8340"/>
                </a:lnTo>
                <a:lnTo>
                  <a:pt x="1903401" y="4457"/>
                </a:lnTo>
                <a:lnTo>
                  <a:pt x="1803222" y="2501"/>
                </a:lnTo>
                <a:lnTo>
                  <a:pt x="1703043" y="1085"/>
                </a:lnTo>
                <a:lnTo>
                  <a:pt x="1602864" y="241"/>
                </a:lnTo>
                <a:lnTo>
                  <a:pt x="1502685" y="0"/>
                </a:lnTo>
                <a:close/>
              </a:path>
            </a:pathLst>
          </a:custGeom>
          <a:solidFill>
            <a:srgbClr val="006FC0"/>
          </a:solidFill>
        </p:spPr>
        <p:txBody>
          <a:bodyPr wrap="square" lIns="0" tIns="0" rIns="0" bIns="0" rtlCol="0"/>
          <a:lstStyle/>
          <a:p>
            <a:endParaRPr/>
          </a:p>
        </p:txBody>
      </p:sp>
      <p:sp>
        <p:nvSpPr>
          <p:cNvPr id="13" name="object 13"/>
          <p:cNvSpPr txBox="1"/>
          <p:nvPr/>
        </p:nvSpPr>
        <p:spPr>
          <a:xfrm>
            <a:off x="10060305" y="4460557"/>
            <a:ext cx="6891655" cy="517525"/>
          </a:xfrm>
          <a:prstGeom prst="rect">
            <a:avLst/>
          </a:prstGeom>
        </p:spPr>
        <p:txBody>
          <a:bodyPr vert="horz" wrap="square" lIns="0" tIns="15875" rIns="0" bIns="0" rtlCol="0">
            <a:spAutoFit/>
          </a:bodyPr>
          <a:lstStyle/>
          <a:p>
            <a:pPr marL="12700">
              <a:lnSpc>
                <a:spcPct val="100000"/>
              </a:lnSpc>
              <a:spcBef>
                <a:spcPts val="125"/>
              </a:spcBef>
            </a:pPr>
            <a:r>
              <a:rPr sz="3200" b="1" spc="-20" dirty="0">
                <a:solidFill>
                  <a:srgbClr val="FFFFFF"/>
                </a:solidFill>
                <a:latin typeface="Arial"/>
                <a:cs typeface="Arial"/>
              </a:rPr>
              <a:t>NON-</a:t>
            </a:r>
            <a:r>
              <a:rPr sz="3200" b="1" spc="-10" dirty="0">
                <a:solidFill>
                  <a:srgbClr val="FFFFFF"/>
                </a:solidFill>
                <a:latin typeface="Arial"/>
                <a:cs typeface="Arial"/>
              </a:rPr>
              <a:t>PERFORMANCE</a:t>
            </a:r>
            <a:r>
              <a:rPr sz="3200" b="1" spc="-110" dirty="0">
                <a:solidFill>
                  <a:srgbClr val="FFFFFF"/>
                </a:solidFill>
                <a:latin typeface="Arial"/>
                <a:cs typeface="Arial"/>
              </a:rPr>
              <a:t> </a:t>
            </a:r>
            <a:r>
              <a:rPr sz="3200" b="1" spc="-10" dirty="0">
                <a:solidFill>
                  <a:srgbClr val="FFFFFF"/>
                </a:solidFill>
                <a:latin typeface="Arial"/>
                <a:cs typeface="Arial"/>
              </a:rPr>
              <a:t>STANDARDS</a:t>
            </a:r>
            <a:endParaRPr sz="3200">
              <a:latin typeface="Arial"/>
              <a:cs typeface="Arial"/>
            </a:endParaRPr>
          </a:p>
        </p:txBody>
      </p:sp>
      <p:sp>
        <p:nvSpPr>
          <p:cNvPr id="14" name="object 14"/>
          <p:cNvSpPr txBox="1"/>
          <p:nvPr/>
        </p:nvSpPr>
        <p:spPr>
          <a:xfrm>
            <a:off x="10269601" y="6085522"/>
            <a:ext cx="4083685" cy="391795"/>
          </a:xfrm>
          <a:prstGeom prst="rect">
            <a:avLst/>
          </a:prstGeom>
        </p:spPr>
        <p:txBody>
          <a:bodyPr vert="horz" wrap="square" lIns="0" tIns="12700" rIns="0" bIns="0" rtlCol="0">
            <a:spAutoFit/>
          </a:bodyPr>
          <a:lstStyle/>
          <a:p>
            <a:pPr marL="12700">
              <a:lnSpc>
                <a:spcPct val="100000"/>
              </a:lnSpc>
              <a:spcBef>
                <a:spcPts val="100"/>
              </a:spcBef>
            </a:pPr>
            <a:r>
              <a:rPr sz="2400" spc="-20" dirty="0">
                <a:solidFill>
                  <a:srgbClr val="FFFFFF"/>
                </a:solidFill>
                <a:latin typeface="Arial"/>
                <a:cs typeface="Arial"/>
              </a:rPr>
              <a:t>COMMUNICATION</a:t>
            </a:r>
            <a:r>
              <a:rPr sz="2400" spc="-25" dirty="0">
                <a:solidFill>
                  <a:srgbClr val="FFFFFF"/>
                </a:solidFill>
                <a:latin typeface="Arial"/>
                <a:cs typeface="Arial"/>
              </a:rPr>
              <a:t> </a:t>
            </a:r>
            <a:r>
              <a:rPr sz="2400" dirty="0">
                <a:solidFill>
                  <a:srgbClr val="FFFFFF"/>
                </a:solidFill>
                <a:latin typeface="Arial"/>
                <a:cs typeface="Arial"/>
              </a:rPr>
              <a:t>&amp;</a:t>
            </a:r>
            <a:r>
              <a:rPr sz="2400" spc="-30" dirty="0">
                <a:solidFill>
                  <a:srgbClr val="FFFFFF"/>
                </a:solidFill>
                <a:latin typeface="Arial"/>
                <a:cs typeface="Arial"/>
              </a:rPr>
              <a:t> </a:t>
            </a:r>
            <a:r>
              <a:rPr sz="2400" spc="-10" dirty="0">
                <a:solidFill>
                  <a:srgbClr val="FFFFFF"/>
                </a:solidFill>
                <a:latin typeface="Arial"/>
                <a:cs typeface="Arial"/>
              </a:rPr>
              <a:t>BRAND</a:t>
            </a:r>
            <a:endParaRPr sz="2400">
              <a:latin typeface="Arial"/>
              <a:cs typeface="Arial"/>
            </a:endParaRPr>
          </a:p>
        </p:txBody>
      </p:sp>
      <p:sp>
        <p:nvSpPr>
          <p:cNvPr id="15" name="object 15"/>
          <p:cNvSpPr/>
          <p:nvPr/>
        </p:nvSpPr>
        <p:spPr>
          <a:xfrm>
            <a:off x="9982200" y="6851970"/>
            <a:ext cx="7162800" cy="1174115"/>
          </a:xfrm>
          <a:custGeom>
            <a:avLst/>
            <a:gdLst/>
            <a:ahLst/>
            <a:cxnLst/>
            <a:rect l="l" t="t" r="r" b="b"/>
            <a:pathLst>
              <a:path w="7162800" h="1174115">
                <a:moveTo>
                  <a:pt x="1502685" y="0"/>
                </a:moveTo>
                <a:lnTo>
                  <a:pt x="1402506" y="390"/>
                </a:lnTo>
                <a:lnTo>
                  <a:pt x="1302327" y="1444"/>
                </a:lnTo>
                <a:lnTo>
                  <a:pt x="1202148" y="3191"/>
                </a:lnTo>
                <a:lnTo>
                  <a:pt x="1101969" y="5662"/>
                </a:lnTo>
                <a:lnTo>
                  <a:pt x="1001790" y="8887"/>
                </a:lnTo>
                <a:lnTo>
                  <a:pt x="901611" y="12897"/>
                </a:lnTo>
                <a:lnTo>
                  <a:pt x="801432" y="17723"/>
                </a:lnTo>
                <a:lnTo>
                  <a:pt x="701253" y="23394"/>
                </a:lnTo>
                <a:lnTo>
                  <a:pt x="601074" y="29942"/>
                </a:lnTo>
                <a:lnTo>
                  <a:pt x="500895" y="37397"/>
                </a:lnTo>
                <a:lnTo>
                  <a:pt x="400716" y="45789"/>
                </a:lnTo>
                <a:lnTo>
                  <a:pt x="300537" y="55149"/>
                </a:lnTo>
                <a:lnTo>
                  <a:pt x="200358" y="65507"/>
                </a:lnTo>
                <a:lnTo>
                  <a:pt x="150268" y="71070"/>
                </a:lnTo>
                <a:lnTo>
                  <a:pt x="100179" y="76894"/>
                </a:lnTo>
                <a:lnTo>
                  <a:pt x="50089" y="82983"/>
                </a:lnTo>
                <a:lnTo>
                  <a:pt x="0" y="89340"/>
                </a:lnTo>
                <a:lnTo>
                  <a:pt x="0" y="1084766"/>
                </a:lnTo>
                <a:lnTo>
                  <a:pt x="50089" y="1078409"/>
                </a:lnTo>
                <a:lnTo>
                  <a:pt x="100179" y="1072320"/>
                </a:lnTo>
                <a:lnTo>
                  <a:pt x="150268" y="1066496"/>
                </a:lnTo>
                <a:lnTo>
                  <a:pt x="200358" y="1060933"/>
                </a:lnTo>
                <a:lnTo>
                  <a:pt x="250447" y="1055627"/>
                </a:lnTo>
                <a:lnTo>
                  <a:pt x="350626" y="1045772"/>
                </a:lnTo>
                <a:lnTo>
                  <a:pt x="450805" y="1036900"/>
                </a:lnTo>
                <a:lnTo>
                  <a:pt x="550984" y="1028980"/>
                </a:lnTo>
                <a:lnTo>
                  <a:pt x="651163" y="1021983"/>
                </a:lnTo>
                <a:lnTo>
                  <a:pt x="751342" y="1015877"/>
                </a:lnTo>
                <a:lnTo>
                  <a:pt x="851521" y="1010632"/>
                </a:lnTo>
                <a:lnTo>
                  <a:pt x="951700" y="1006218"/>
                </a:lnTo>
                <a:lnTo>
                  <a:pt x="1051879" y="1002604"/>
                </a:lnTo>
                <a:lnTo>
                  <a:pt x="1152058" y="999760"/>
                </a:lnTo>
                <a:lnTo>
                  <a:pt x="1252237" y="997654"/>
                </a:lnTo>
                <a:lnTo>
                  <a:pt x="1352416" y="996258"/>
                </a:lnTo>
                <a:lnTo>
                  <a:pt x="1452595" y="995540"/>
                </a:lnTo>
                <a:lnTo>
                  <a:pt x="1552774" y="995469"/>
                </a:lnTo>
                <a:lnTo>
                  <a:pt x="1652953" y="996016"/>
                </a:lnTo>
                <a:lnTo>
                  <a:pt x="1753132" y="997150"/>
                </a:lnTo>
                <a:lnTo>
                  <a:pt x="1853311" y="998839"/>
                </a:lnTo>
                <a:lnTo>
                  <a:pt x="1953490" y="1001055"/>
                </a:lnTo>
                <a:lnTo>
                  <a:pt x="2103759" y="1005298"/>
                </a:lnTo>
                <a:lnTo>
                  <a:pt x="2254027" y="1010552"/>
                </a:lnTo>
                <a:lnTo>
                  <a:pt x="2404296" y="1016715"/>
                </a:lnTo>
                <a:lnTo>
                  <a:pt x="2604654" y="1026169"/>
                </a:lnTo>
                <a:lnTo>
                  <a:pt x="2805012" y="1036811"/>
                </a:lnTo>
                <a:lnTo>
                  <a:pt x="3055460" y="1051413"/>
                </a:lnTo>
                <a:lnTo>
                  <a:pt x="4107339" y="1118119"/>
                </a:lnTo>
                <a:lnTo>
                  <a:pt x="4407876" y="1135481"/>
                </a:lnTo>
                <a:lnTo>
                  <a:pt x="4608234" y="1145849"/>
                </a:lnTo>
                <a:lnTo>
                  <a:pt x="4808593" y="1154966"/>
                </a:lnTo>
                <a:lnTo>
                  <a:pt x="4958861" y="1160838"/>
                </a:lnTo>
                <a:lnTo>
                  <a:pt x="5109130" y="1165767"/>
                </a:lnTo>
                <a:lnTo>
                  <a:pt x="5259398" y="1169649"/>
                </a:lnTo>
                <a:lnTo>
                  <a:pt x="5359577" y="1171606"/>
                </a:lnTo>
                <a:lnTo>
                  <a:pt x="5459756" y="1173021"/>
                </a:lnTo>
                <a:lnTo>
                  <a:pt x="5559935" y="1173865"/>
                </a:lnTo>
                <a:lnTo>
                  <a:pt x="5660114" y="1174107"/>
                </a:lnTo>
                <a:lnTo>
                  <a:pt x="5760293" y="1173717"/>
                </a:lnTo>
                <a:lnTo>
                  <a:pt x="5860472" y="1172663"/>
                </a:lnTo>
                <a:lnTo>
                  <a:pt x="5960651" y="1170916"/>
                </a:lnTo>
                <a:lnTo>
                  <a:pt x="6060830" y="1168445"/>
                </a:lnTo>
                <a:lnTo>
                  <a:pt x="6161009" y="1165220"/>
                </a:lnTo>
                <a:lnTo>
                  <a:pt x="6261188" y="1161210"/>
                </a:lnTo>
                <a:lnTo>
                  <a:pt x="6361367" y="1156384"/>
                </a:lnTo>
                <a:lnTo>
                  <a:pt x="6461546" y="1150712"/>
                </a:lnTo>
                <a:lnTo>
                  <a:pt x="6561725" y="1144164"/>
                </a:lnTo>
                <a:lnTo>
                  <a:pt x="6661904" y="1136710"/>
                </a:lnTo>
                <a:lnTo>
                  <a:pt x="6762083" y="1128318"/>
                </a:lnTo>
                <a:lnTo>
                  <a:pt x="6862262" y="1118958"/>
                </a:lnTo>
                <a:lnTo>
                  <a:pt x="6962441" y="1108599"/>
                </a:lnTo>
                <a:lnTo>
                  <a:pt x="7012531" y="1103037"/>
                </a:lnTo>
                <a:lnTo>
                  <a:pt x="7062620" y="1097213"/>
                </a:lnTo>
                <a:lnTo>
                  <a:pt x="7112710" y="1091124"/>
                </a:lnTo>
                <a:lnTo>
                  <a:pt x="7162800" y="1084766"/>
                </a:lnTo>
                <a:lnTo>
                  <a:pt x="7162800" y="89340"/>
                </a:lnTo>
                <a:lnTo>
                  <a:pt x="7112710" y="95698"/>
                </a:lnTo>
                <a:lnTo>
                  <a:pt x="7062620" y="101787"/>
                </a:lnTo>
                <a:lnTo>
                  <a:pt x="7012531" y="107611"/>
                </a:lnTo>
                <a:lnTo>
                  <a:pt x="6962441" y="113173"/>
                </a:lnTo>
                <a:lnTo>
                  <a:pt x="6912352" y="118479"/>
                </a:lnTo>
                <a:lnTo>
                  <a:pt x="6812173" y="128334"/>
                </a:lnTo>
                <a:lnTo>
                  <a:pt x="6711994" y="137207"/>
                </a:lnTo>
                <a:lnTo>
                  <a:pt x="6611815" y="145126"/>
                </a:lnTo>
                <a:lnTo>
                  <a:pt x="6511636" y="152124"/>
                </a:lnTo>
                <a:lnTo>
                  <a:pt x="6411457" y="158230"/>
                </a:lnTo>
                <a:lnTo>
                  <a:pt x="6311278" y="163475"/>
                </a:lnTo>
                <a:lnTo>
                  <a:pt x="6211099" y="167889"/>
                </a:lnTo>
                <a:lnTo>
                  <a:pt x="6110920" y="171503"/>
                </a:lnTo>
                <a:lnTo>
                  <a:pt x="6010741" y="174347"/>
                </a:lnTo>
                <a:lnTo>
                  <a:pt x="5910562" y="176452"/>
                </a:lnTo>
                <a:lnTo>
                  <a:pt x="5810383" y="177849"/>
                </a:lnTo>
                <a:lnTo>
                  <a:pt x="5710204" y="178567"/>
                </a:lnTo>
                <a:lnTo>
                  <a:pt x="5610025" y="178637"/>
                </a:lnTo>
                <a:lnTo>
                  <a:pt x="5509846" y="178091"/>
                </a:lnTo>
                <a:lnTo>
                  <a:pt x="5409667" y="176957"/>
                </a:lnTo>
                <a:lnTo>
                  <a:pt x="5309488" y="175267"/>
                </a:lnTo>
                <a:lnTo>
                  <a:pt x="5209309" y="173052"/>
                </a:lnTo>
                <a:lnTo>
                  <a:pt x="5059040" y="168809"/>
                </a:lnTo>
                <a:lnTo>
                  <a:pt x="4908772" y="163555"/>
                </a:lnTo>
                <a:lnTo>
                  <a:pt x="4758503" y="157391"/>
                </a:lnTo>
                <a:lnTo>
                  <a:pt x="4558145" y="147938"/>
                </a:lnTo>
                <a:lnTo>
                  <a:pt x="4357787" y="137296"/>
                </a:lnTo>
                <a:lnTo>
                  <a:pt x="4107339" y="122693"/>
                </a:lnTo>
                <a:lnTo>
                  <a:pt x="3055460" y="55987"/>
                </a:lnTo>
                <a:lnTo>
                  <a:pt x="2754923" y="38626"/>
                </a:lnTo>
                <a:lnTo>
                  <a:pt x="2554565" y="28258"/>
                </a:lnTo>
                <a:lnTo>
                  <a:pt x="2354206" y="19140"/>
                </a:lnTo>
                <a:lnTo>
                  <a:pt x="2203938" y="13269"/>
                </a:lnTo>
                <a:lnTo>
                  <a:pt x="2053669" y="8340"/>
                </a:lnTo>
                <a:lnTo>
                  <a:pt x="1903401" y="4457"/>
                </a:lnTo>
                <a:lnTo>
                  <a:pt x="1803222" y="2501"/>
                </a:lnTo>
                <a:lnTo>
                  <a:pt x="1703043" y="1085"/>
                </a:lnTo>
                <a:lnTo>
                  <a:pt x="1602864" y="241"/>
                </a:lnTo>
                <a:lnTo>
                  <a:pt x="1502685" y="0"/>
                </a:lnTo>
                <a:close/>
              </a:path>
            </a:pathLst>
          </a:custGeom>
          <a:solidFill>
            <a:srgbClr val="006FC0"/>
          </a:solidFill>
        </p:spPr>
        <p:txBody>
          <a:bodyPr wrap="square" lIns="0" tIns="0" rIns="0" bIns="0" rtlCol="0"/>
          <a:lstStyle/>
          <a:p>
            <a:endParaRPr/>
          </a:p>
        </p:txBody>
      </p:sp>
      <p:sp>
        <p:nvSpPr>
          <p:cNvPr id="16" name="object 16"/>
          <p:cNvSpPr txBox="1"/>
          <p:nvPr/>
        </p:nvSpPr>
        <p:spPr>
          <a:xfrm>
            <a:off x="10269601" y="7190422"/>
            <a:ext cx="4488180" cy="391795"/>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FFFFFF"/>
                </a:solidFill>
                <a:latin typeface="Arial"/>
                <a:cs typeface="Arial"/>
              </a:rPr>
              <a:t>LEADERSHIP</a:t>
            </a:r>
            <a:r>
              <a:rPr sz="2400" spc="-125" dirty="0">
                <a:solidFill>
                  <a:srgbClr val="FFFFFF"/>
                </a:solidFill>
                <a:latin typeface="Arial"/>
                <a:cs typeface="Arial"/>
              </a:rPr>
              <a:t> </a:t>
            </a:r>
            <a:r>
              <a:rPr sz="2400" dirty="0">
                <a:solidFill>
                  <a:srgbClr val="FFFFFF"/>
                </a:solidFill>
                <a:latin typeface="Arial"/>
                <a:cs typeface="Arial"/>
              </a:rPr>
              <a:t>&amp;</a:t>
            </a:r>
            <a:r>
              <a:rPr sz="2400" spc="-50" dirty="0">
                <a:solidFill>
                  <a:srgbClr val="FFFFFF"/>
                </a:solidFill>
                <a:latin typeface="Arial"/>
                <a:cs typeface="Arial"/>
              </a:rPr>
              <a:t> </a:t>
            </a:r>
            <a:r>
              <a:rPr sz="2400" spc="-10" dirty="0">
                <a:solidFill>
                  <a:srgbClr val="FFFFFF"/>
                </a:solidFill>
                <a:latin typeface="Arial"/>
                <a:cs typeface="Arial"/>
              </a:rPr>
              <a:t>ENGAGEMENT</a:t>
            </a:r>
            <a:endParaRPr sz="2400">
              <a:latin typeface="Arial"/>
              <a:cs typeface="Arial"/>
            </a:endParaRPr>
          </a:p>
        </p:txBody>
      </p:sp>
      <p:grpSp>
        <p:nvGrpSpPr>
          <p:cNvPr id="17" name="object 17"/>
          <p:cNvGrpSpPr/>
          <p:nvPr/>
        </p:nvGrpSpPr>
        <p:grpSpPr>
          <a:xfrm>
            <a:off x="3638613" y="2886138"/>
            <a:ext cx="11020425" cy="19050"/>
            <a:chOff x="3638613" y="2886138"/>
            <a:chExt cx="11020425" cy="19050"/>
          </a:xfrm>
        </p:grpSpPr>
        <p:sp>
          <p:nvSpPr>
            <p:cNvPr id="18" name="object 18"/>
            <p:cNvSpPr/>
            <p:nvPr/>
          </p:nvSpPr>
          <p:spPr>
            <a:xfrm>
              <a:off x="3643376" y="2890901"/>
              <a:ext cx="11010900" cy="9525"/>
            </a:xfrm>
            <a:custGeom>
              <a:avLst/>
              <a:gdLst/>
              <a:ahLst/>
              <a:cxnLst/>
              <a:rect l="l" t="t" r="r" b="b"/>
              <a:pathLst>
                <a:path w="11010900" h="9525">
                  <a:moveTo>
                    <a:pt x="11010900" y="0"/>
                  </a:moveTo>
                  <a:lnTo>
                    <a:pt x="0" y="0"/>
                  </a:lnTo>
                  <a:lnTo>
                    <a:pt x="0" y="9525"/>
                  </a:lnTo>
                  <a:lnTo>
                    <a:pt x="11010900" y="9525"/>
                  </a:lnTo>
                  <a:lnTo>
                    <a:pt x="11010900" y="0"/>
                  </a:lnTo>
                  <a:close/>
                </a:path>
              </a:pathLst>
            </a:custGeom>
            <a:solidFill>
              <a:srgbClr val="92C545"/>
            </a:solidFill>
          </p:spPr>
          <p:txBody>
            <a:bodyPr wrap="square" lIns="0" tIns="0" rIns="0" bIns="0" rtlCol="0"/>
            <a:lstStyle/>
            <a:p>
              <a:endParaRPr/>
            </a:p>
          </p:txBody>
        </p:sp>
        <p:sp>
          <p:nvSpPr>
            <p:cNvPr id="19" name="object 19"/>
            <p:cNvSpPr/>
            <p:nvPr/>
          </p:nvSpPr>
          <p:spPr>
            <a:xfrm>
              <a:off x="3643376" y="2890901"/>
              <a:ext cx="11010900" cy="9525"/>
            </a:xfrm>
            <a:custGeom>
              <a:avLst/>
              <a:gdLst/>
              <a:ahLst/>
              <a:cxnLst/>
              <a:rect l="l" t="t" r="r" b="b"/>
              <a:pathLst>
                <a:path w="11010900" h="9525">
                  <a:moveTo>
                    <a:pt x="0" y="9525"/>
                  </a:moveTo>
                  <a:lnTo>
                    <a:pt x="11010900" y="9525"/>
                  </a:lnTo>
                  <a:lnTo>
                    <a:pt x="11010900" y="0"/>
                  </a:lnTo>
                  <a:lnTo>
                    <a:pt x="0" y="0"/>
                  </a:lnTo>
                  <a:lnTo>
                    <a:pt x="0" y="9525"/>
                  </a:lnTo>
                  <a:close/>
                </a:path>
              </a:pathLst>
            </a:custGeom>
            <a:ln w="9525">
              <a:solidFill>
                <a:srgbClr val="92C545"/>
              </a:solidFill>
            </a:ln>
          </p:spPr>
          <p:txBody>
            <a:bodyPr wrap="square" lIns="0" tIns="0" rIns="0" bIns="0" rtlCol="0"/>
            <a:lstStyle/>
            <a:p>
              <a:endParaRPr/>
            </a:p>
          </p:txBody>
        </p:sp>
      </p:grpSp>
      <p:sp>
        <p:nvSpPr>
          <p:cNvPr id="20" name="object 20"/>
          <p:cNvSpPr txBox="1"/>
          <p:nvPr/>
        </p:nvSpPr>
        <p:spPr>
          <a:xfrm>
            <a:off x="3042285" y="1948180"/>
            <a:ext cx="11824970" cy="861060"/>
          </a:xfrm>
          <a:prstGeom prst="rect">
            <a:avLst/>
          </a:prstGeom>
        </p:spPr>
        <p:txBody>
          <a:bodyPr vert="horz" wrap="square" lIns="0" tIns="16510" rIns="0" bIns="0" rtlCol="0" anchor="t">
            <a:spAutoFit/>
          </a:bodyPr>
          <a:lstStyle/>
          <a:p>
            <a:pPr marL="12700" algn="ctr">
              <a:lnSpc>
                <a:spcPct val="100000"/>
              </a:lnSpc>
              <a:spcBef>
                <a:spcPts val="130"/>
              </a:spcBef>
            </a:pPr>
            <a:r>
              <a:rPr lang="en-US" sz="5450" i="1" spc="-450" dirty="0">
                <a:solidFill>
                  <a:srgbClr val="92C545"/>
                </a:solidFill>
                <a:latin typeface="Arial"/>
                <a:cs typeface="Arial"/>
              </a:rPr>
              <a:t>METIC GOALS</a:t>
            </a:r>
            <a:endParaRPr sz="5450" dirty="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33425" y="2276475"/>
            <a:ext cx="3648075" cy="857250"/>
          </a:xfrm>
          <a:custGeom>
            <a:avLst/>
            <a:gdLst/>
            <a:ahLst/>
            <a:cxnLst/>
            <a:rect l="l" t="t" r="r" b="b"/>
            <a:pathLst>
              <a:path w="3648075" h="857250">
                <a:moveTo>
                  <a:pt x="3568191" y="0"/>
                </a:moveTo>
                <a:lnTo>
                  <a:pt x="79844" y="0"/>
                </a:lnTo>
                <a:lnTo>
                  <a:pt x="48766" y="6266"/>
                </a:lnTo>
                <a:lnTo>
                  <a:pt x="23387" y="23367"/>
                </a:lnTo>
                <a:lnTo>
                  <a:pt x="6274" y="48756"/>
                </a:lnTo>
                <a:lnTo>
                  <a:pt x="0" y="79882"/>
                </a:lnTo>
                <a:lnTo>
                  <a:pt x="0" y="777367"/>
                </a:lnTo>
                <a:lnTo>
                  <a:pt x="6274" y="808493"/>
                </a:lnTo>
                <a:lnTo>
                  <a:pt x="23387" y="833881"/>
                </a:lnTo>
                <a:lnTo>
                  <a:pt x="48766" y="850983"/>
                </a:lnTo>
                <a:lnTo>
                  <a:pt x="79844" y="857250"/>
                </a:lnTo>
                <a:lnTo>
                  <a:pt x="3568191" y="857250"/>
                </a:lnTo>
                <a:lnTo>
                  <a:pt x="3599318" y="850983"/>
                </a:lnTo>
                <a:lnTo>
                  <a:pt x="3624706" y="833882"/>
                </a:lnTo>
                <a:lnTo>
                  <a:pt x="3641808" y="808493"/>
                </a:lnTo>
                <a:lnTo>
                  <a:pt x="3648075" y="777367"/>
                </a:lnTo>
                <a:lnTo>
                  <a:pt x="3648075" y="79882"/>
                </a:lnTo>
                <a:lnTo>
                  <a:pt x="3641808" y="48756"/>
                </a:lnTo>
                <a:lnTo>
                  <a:pt x="3624706" y="23368"/>
                </a:lnTo>
                <a:lnTo>
                  <a:pt x="3599318" y="6266"/>
                </a:lnTo>
                <a:lnTo>
                  <a:pt x="3568191" y="0"/>
                </a:lnTo>
                <a:close/>
              </a:path>
            </a:pathLst>
          </a:custGeom>
          <a:solidFill>
            <a:srgbClr val="00ACEE"/>
          </a:solidFill>
        </p:spPr>
        <p:txBody>
          <a:bodyPr wrap="square" lIns="0" tIns="0" rIns="0" bIns="0" rtlCol="0"/>
          <a:lstStyle/>
          <a:p>
            <a:endParaRPr/>
          </a:p>
        </p:txBody>
      </p:sp>
      <p:sp>
        <p:nvSpPr>
          <p:cNvPr id="3" name="object 3"/>
          <p:cNvSpPr/>
          <p:nvPr/>
        </p:nvSpPr>
        <p:spPr>
          <a:xfrm>
            <a:off x="4600575" y="2276475"/>
            <a:ext cx="6353175" cy="857250"/>
          </a:xfrm>
          <a:custGeom>
            <a:avLst/>
            <a:gdLst/>
            <a:ahLst/>
            <a:cxnLst/>
            <a:rect l="l" t="t" r="r" b="b"/>
            <a:pathLst>
              <a:path w="6353175" h="857250">
                <a:moveTo>
                  <a:pt x="6273292" y="0"/>
                </a:moveTo>
                <a:lnTo>
                  <a:pt x="79883" y="0"/>
                </a:lnTo>
                <a:lnTo>
                  <a:pt x="48756" y="6266"/>
                </a:lnTo>
                <a:lnTo>
                  <a:pt x="23368" y="23367"/>
                </a:lnTo>
                <a:lnTo>
                  <a:pt x="6266" y="48756"/>
                </a:lnTo>
                <a:lnTo>
                  <a:pt x="0" y="79882"/>
                </a:lnTo>
                <a:lnTo>
                  <a:pt x="0" y="777367"/>
                </a:lnTo>
                <a:lnTo>
                  <a:pt x="6266" y="808493"/>
                </a:lnTo>
                <a:lnTo>
                  <a:pt x="23368" y="833881"/>
                </a:lnTo>
                <a:lnTo>
                  <a:pt x="48756" y="850983"/>
                </a:lnTo>
                <a:lnTo>
                  <a:pt x="79883" y="857250"/>
                </a:lnTo>
                <a:lnTo>
                  <a:pt x="6273292" y="857250"/>
                </a:lnTo>
                <a:lnTo>
                  <a:pt x="6304418" y="850983"/>
                </a:lnTo>
                <a:lnTo>
                  <a:pt x="6329807" y="833882"/>
                </a:lnTo>
                <a:lnTo>
                  <a:pt x="6346908" y="808493"/>
                </a:lnTo>
                <a:lnTo>
                  <a:pt x="6353175" y="777367"/>
                </a:lnTo>
                <a:lnTo>
                  <a:pt x="6353175" y="79882"/>
                </a:lnTo>
                <a:lnTo>
                  <a:pt x="6346908" y="48756"/>
                </a:lnTo>
                <a:lnTo>
                  <a:pt x="6329807" y="23368"/>
                </a:lnTo>
                <a:lnTo>
                  <a:pt x="6304418" y="6266"/>
                </a:lnTo>
                <a:lnTo>
                  <a:pt x="6273292" y="0"/>
                </a:lnTo>
                <a:close/>
              </a:path>
            </a:pathLst>
          </a:custGeom>
          <a:solidFill>
            <a:srgbClr val="9BBA58"/>
          </a:solidFill>
        </p:spPr>
        <p:txBody>
          <a:bodyPr wrap="square" lIns="0" tIns="0" rIns="0" bIns="0" rtlCol="0"/>
          <a:lstStyle/>
          <a:p>
            <a:endParaRPr/>
          </a:p>
        </p:txBody>
      </p:sp>
      <p:sp>
        <p:nvSpPr>
          <p:cNvPr id="4" name="object 4"/>
          <p:cNvSpPr/>
          <p:nvPr/>
        </p:nvSpPr>
        <p:spPr>
          <a:xfrm>
            <a:off x="11191875" y="2276475"/>
            <a:ext cx="6353175" cy="857250"/>
          </a:xfrm>
          <a:custGeom>
            <a:avLst/>
            <a:gdLst/>
            <a:ahLst/>
            <a:cxnLst/>
            <a:rect l="l" t="t" r="r" b="b"/>
            <a:pathLst>
              <a:path w="6353175" h="857250">
                <a:moveTo>
                  <a:pt x="6273292" y="0"/>
                </a:moveTo>
                <a:lnTo>
                  <a:pt x="79882" y="0"/>
                </a:lnTo>
                <a:lnTo>
                  <a:pt x="48756" y="6266"/>
                </a:lnTo>
                <a:lnTo>
                  <a:pt x="23368" y="23367"/>
                </a:lnTo>
                <a:lnTo>
                  <a:pt x="6266" y="48756"/>
                </a:lnTo>
                <a:lnTo>
                  <a:pt x="0" y="79882"/>
                </a:lnTo>
                <a:lnTo>
                  <a:pt x="0" y="777367"/>
                </a:lnTo>
                <a:lnTo>
                  <a:pt x="6266" y="808493"/>
                </a:lnTo>
                <a:lnTo>
                  <a:pt x="23367" y="833881"/>
                </a:lnTo>
                <a:lnTo>
                  <a:pt x="48756" y="850983"/>
                </a:lnTo>
                <a:lnTo>
                  <a:pt x="79882" y="857250"/>
                </a:lnTo>
                <a:lnTo>
                  <a:pt x="6273292" y="857250"/>
                </a:lnTo>
                <a:lnTo>
                  <a:pt x="6304418" y="850983"/>
                </a:lnTo>
                <a:lnTo>
                  <a:pt x="6329807" y="833882"/>
                </a:lnTo>
                <a:lnTo>
                  <a:pt x="6346908" y="808493"/>
                </a:lnTo>
                <a:lnTo>
                  <a:pt x="6353175" y="777367"/>
                </a:lnTo>
                <a:lnTo>
                  <a:pt x="6353175" y="79882"/>
                </a:lnTo>
                <a:lnTo>
                  <a:pt x="6346908" y="48756"/>
                </a:lnTo>
                <a:lnTo>
                  <a:pt x="6329807" y="23368"/>
                </a:lnTo>
                <a:lnTo>
                  <a:pt x="6304418" y="6266"/>
                </a:lnTo>
                <a:lnTo>
                  <a:pt x="6273292" y="0"/>
                </a:lnTo>
                <a:close/>
              </a:path>
            </a:pathLst>
          </a:custGeom>
          <a:solidFill>
            <a:srgbClr val="463C9D"/>
          </a:solidFill>
        </p:spPr>
        <p:txBody>
          <a:bodyPr wrap="square" lIns="0" tIns="0" rIns="0" bIns="0" rtlCol="0"/>
          <a:lstStyle/>
          <a:p>
            <a:endParaRPr/>
          </a:p>
        </p:txBody>
      </p:sp>
      <p:sp>
        <p:nvSpPr>
          <p:cNvPr id="5" name="object 5"/>
          <p:cNvSpPr/>
          <p:nvPr/>
        </p:nvSpPr>
        <p:spPr>
          <a:xfrm>
            <a:off x="733425" y="3219450"/>
            <a:ext cx="3648075" cy="857250"/>
          </a:xfrm>
          <a:custGeom>
            <a:avLst/>
            <a:gdLst/>
            <a:ahLst/>
            <a:cxnLst/>
            <a:rect l="l" t="t" r="r" b="b"/>
            <a:pathLst>
              <a:path w="3648075" h="857250">
                <a:moveTo>
                  <a:pt x="3568191" y="0"/>
                </a:moveTo>
                <a:lnTo>
                  <a:pt x="79844" y="0"/>
                </a:lnTo>
                <a:lnTo>
                  <a:pt x="48766" y="6266"/>
                </a:lnTo>
                <a:lnTo>
                  <a:pt x="23387" y="23367"/>
                </a:lnTo>
                <a:lnTo>
                  <a:pt x="6274" y="48756"/>
                </a:lnTo>
                <a:lnTo>
                  <a:pt x="0" y="79882"/>
                </a:lnTo>
                <a:lnTo>
                  <a:pt x="0" y="777366"/>
                </a:lnTo>
                <a:lnTo>
                  <a:pt x="6274" y="808493"/>
                </a:lnTo>
                <a:lnTo>
                  <a:pt x="23387" y="833881"/>
                </a:lnTo>
                <a:lnTo>
                  <a:pt x="48766" y="850983"/>
                </a:lnTo>
                <a:lnTo>
                  <a:pt x="79844" y="857250"/>
                </a:lnTo>
                <a:lnTo>
                  <a:pt x="3568191" y="857250"/>
                </a:lnTo>
                <a:lnTo>
                  <a:pt x="3599318" y="850983"/>
                </a:lnTo>
                <a:lnTo>
                  <a:pt x="3624706" y="833881"/>
                </a:lnTo>
                <a:lnTo>
                  <a:pt x="3641808" y="808493"/>
                </a:lnTo>
                <a:lnTo>
                  <a:pt x="3648075" y="777366"/>
                </a:lnTo>
                <a:lnTo>
                  <a:pt x="3648075" y="79882"/>
                </a:lnTo>
                <a:lnTo>
                  <a:pt x="3641808" y="48756"/>
                </a:lnTo>
                <a:lnTo>
                  <a:pt x="3624706" y="23368"/>
                </a:lnTo>
                <a:lnTo>
                  <a:pt x="3599318" y="6266"/>
                </a:lnTo>
                <a:lnTo>
                  <a:pt x="3568191" y="0"/>
                </a:lnTo>
                <a:close/>
              </a:path>
            </a:pathLst>
          </a:custGeom>
          <a:solidFill>
            <a:srgbClr val="00ACEE">
              <a:alpha val="25489"/>
            </a:srgbClr>
          </a:solidFill>
        </p:spPr>
        <p:txBody>
          <a:bodyPr wrap="square" lIns="0" tIns="0" rIns="0" bIns="0" rtlCol="0"/>
          <a:lstStyle/>
          <a:p>
            <a:endParaRPr/>
          </a:p>
        </p:txBody>
      </p:sp>
      <p:sp>
        <p:nvSpPr>
          <p:cNvPr id="6" name="object 6"/>
          <p:cNvSpPr/>
          <p:nvPr/>
        </p:nvSpPr>
        <p:spPr>
          <a:xfrm>
            <a:off x="733425" y="4191000"/>
            <a:ext cx="3648075" cy="857250"/>
          </a:xfrm>
          <a:custGeom>
            <a:avLst/>
            <a:gdLst/>
            <a:ahLst/>
            <a:cxnLst/>
            <a:rect l="l" t="t" r="r" b="b"/>
            <a:pathLst>
              <a:path w="3648075" h="857250">
                <a:moveTo>
                  <a:pt x="3568191" y="0"/>
                </a:moveTo>
                <a:lnTo>
                  <a:pt x="79844" y="0"/>
                </a:lnTo>
                <a:lnTo>
                  <a:pt x="48766" y="6266"/>
                </a:lnTo>
                <a:lnTo>
                  <a:pt x="23387" y="23368"/>
                </a:lnTo>
                <a:lnTo>
                  <a:pt x="6274" y="48756"/>
                </a:lnTo>
                <a:lnTo>
                  <a:pt x="0" y="79883"/>
                </a:lnTo>
                <a:lnTo>
                  <a:pt x="0" y="777366"/>
                </a:lnTo>
                <a:lnTo>
                  <a:pt x="6274" y="808493"/>
                </a:lnTo>
                <a:lnTo>
                  <a:pt x="23387" y="833881"/>
                </a:lnTo>
                <a:lnTo>
                  <a:pt x="48766" y="850983"/>
                </a:lnTo>
                <a:lnTo>
                  <a:pt x="79844" y="857250"/>
                </a:lnTo>
                <a:lnTo>
                  <a:pt x="3568191" y="857250"/>
                </a:lnTo>
                <a:lnTo>
                  <a:pt x="3599318" y="850983"/>
                </a:lnTo>
                <a:lnTo>
                  <a:pt x="3624706" y="833881"/>
                </a:lnTo>
                <a:lnTo>
                  <a:pt x="3641808" y="808493"/>
                </a:lnTo>
                <a:lnTo>
                  <a:pt x="3648075" y="777366"/>
                </a:lnTo>
                <a:lnTo>
                  <a:pt x="3648075" y="79883"/>
                </a:lnTo>
                <a:lnTo>
                  <a:pt x="3641808" y="48756"/>
                </a:lnTo>
                <a:lnTo>
                  <a:pt x="3624706" y="23368"/>
                </a:lnTo>
                <a:lnTo>
                  <a:pt x="3599318" y="6266"/>
                </a:lnTo>
                <a:lnTo>
                  <a:pt x="3568191" y="0"/>
                </a:lnTo>
                <a:close/>
              </a:path>
            </a:pathLst>
          </a:custGeom>
          <a:solidFill>
            <a:srgbClr val="00ACEE"/>
          </a:solidFill>
        </p:spPr>
        <p:txBody>
          <a:bodyPr wrap="square" lIns="0" tIns="0" rIns="0" bIns="0" rtlCol="0"/>
          <a:lstStyle/>
          <a:p>
            <a:endParaRPr/>
          </a:p>
        </p:txBody>
      </p:sp>
      <p:sp>
        <p:nvSpPr>
          <p:cNvPr id="7" name="object 7"/>
          <p:cNvSpPr/>
          <p:nvPr/>
        </p:nvSpPr>
        <p:spPr>
          <a:xfrm>
            <a:off x="733425" y="5172075"/>
            <a:ext cx="3648075" cy="495300"/>
          </a:xfrm>
          <a:custGeom>
            <a:avLst/>
            <a:gdLst/>
            <a:ahLst/>
            <a:cxnLst/>
            <a:rect l="l" t="t" r="r" b="b"/>
            <a:pathLst>
              <a:path w="3648075" h="495300">
                <a:moveTo>
                  <a:pt x="3601974" y="0"/>
                </a:moveTo>
                <a:lnTo>
                  <a:pt x="46126" y="0"/>
                </a:lnTo>
                <a:lnTo>
                  <a:pt x="28171" y="3631"/>
                </a:lnTo>
                <a:lnTo>
                  <a:pt x="13509" y="13525"/>
                </a:lnTo>
                <a:lnTo>
                  <a:pt x="3624" y="28182"/>
                </a:lnTo>
                <a:lnTo>
                  <a:pt x="0" y="46100"/>
                </a:lnTo>
                <a:lnTo>
                  <a:pt x="0" y="449199"/>
                </a:lnTo>
                <a:lnTo>
                  <a:pt x="3624" y="467117"/>
                </a:lnTo>
                <a:lnTo>
                  <a:pt x="13509" y="481774"/>
                </a:lnTo>
                <a:lnTo>
                  <a:pt x="28171" y="491668"/>
                </a:lnTo>
                <a:lnTo>
                  <a:pt x="46126" y="495300"/>
                </a:lnTo>
                <a:lnTo>
                  <a:pt x="3601974" y="495300"/>
                </a:lnTo>
                <a:lnTo>
                  <a:pt x="3619892" y="491668"/>
                </a:lnTo>
                <a:lnTo>
                  <a:pt x="3634549" y="481774"/>
                </a:lnTo>
                <a:lnTo>
                  <a:pt x="3644443" y="467117"/>
                </a:lnTo>
                <a:lnTo>
                  <a:pt x="3648075" y="449199"/>
                </a:lnTo>
                <a:lnTo>
                  <a:pt x="3648075" y="46100"/>
                </a:lnTo>
                <a:lnTo>
                  <a:pt x="3644443" y="28182"/>
                </a:lnTo>
                <a:lnTo>
                  <a:pt x="3634549" y="13525"/>
                </a:lnTo>
                <a:lnTo>
                  <a:pt x="3619892" y="3631"/>
                </a:lnTo>
                <a:lnTo>
                  <a:pt x="3601974" y="0"/>
                </a:lnTo>
                <a:close/>
              </a:path>
            </a:pathLst>
          </a:custGeom>
          <a:solidFill>
            <a:srgbClr val="00ACEE">
              <a:alpha val="25489"/>
            </a:srgbClr>
          </a:solidFill>
        </p:spPr>
        <p:txBody>
          <a:bodyPr wrap="square" lIns="0" tIns="0" rIns="0" bIns="0" rtlCol="0"/>
          <a:lstStyle/>
          <a:p>
            <a:endParaRPr/>
          </a:p>
        </p:txBody>
      </p:sp>
      <p:sp>
        <p:nvSpPr>
          <p:cNvPr id="8" name="object 8"/>
          <p:cNvSpPr/>
          <p:nvPr/>
        </p:nvSpPr>
        <p:spPr>
          <a:xfrm>
            <a:off x="733425" y="5791200"/>
            <a:ext cx="3648075" cy="495300"/>
          </a:xfrm>
          <a:custGeom>
            <a:avLst/>
            <a:gdLst/>
            <a:ahLst/>
            <a:cxnLst/>
            <a:rect l="l" t="t" r="r" b="b"/>
            <a:pathLst>
              <a:path w="3648075" h="495300">
                <a:moveTo>
                  <a:pt x="3601974" y="0"/>
                </a:moveTo>
                <a:lnTo>
                  <a:pt x="46126" y="0"/>
                </a:lnTo>
                <a:lnTo>
                  <a:pt x="28171" y="3631"/>
                </a:lnTo>
                <a:lnTo>
                  <a:pt x="13509" y="13525"/>
                </a:lnTo>
                <a:lnTo>
                  <a:pt x="3624" y="28182"/>
                </a:lnTo>
                <a:lnTo>
                  <a:pt x="0" y="46100"/>
                </a:lnTo>
                <a:lnTo>
                  <a:pt x="0" y="449199"/>
                </a:lnTo>
                <a:lnTo>
                  <a:pt x="3624" y="467117"/>
                </a:lnTo>
                <a:lnTo>
                  <a:pt x="13509" y="481774"/>
                </a:lnTo>
                <a:lnTo>
                  <a:pt x="28171" y="491668"/>
                </a:lnTo>
                <a:lnTo>
                  <a:pt x="46126" y="495300"/>
                </a:lnTo>
                <a:lnTo>
                  <a:pt x="3601974" y="495300"/>
                </a:lnTo>
                <a:lnTo>
                  <a:pt x="3619892" y="491668"/>
                </a:lnTo>
                <a:lnTo>
                  <a:pt x="3634549" y="481774"/>
                </a:lnTo>
                <a:lnTo>
                  <a:pt x="3644443" y="467117"/>
                </a:lnTo>
                <a:lnTo>
                  <a:pt x="3648075" y="449199"/>
                </a:lnTo>
                <a:lnTo>
                  <a:pt x="3648075" y="46100"/>
                </a:lnTo>
                <a:lnTo>
                  <a:pt x="3644443" y="28182"/>
                </a:lnTo>
                <a:lnTo>
                  <a:pt x="3634549" y="13525"/>
                </a:lnTo>
                <a:lnTo>
                  <a:pt x="3619892" y="3631"/>
                </a:lnTo>
                <a:lnTo>
                  <a:pt x="3601974" y="0"/>
                </a:lnTo>
                <a:close/>
              </a:path>
            </a:pathLst>
          </a:custGeom>
          <a:solidFill>
            <a:srgbClr val="00ACEE"/>
          </a:solidFill>
        </p:spPr>
        <p:txBody>
          <a:bodyPr wrap="square" lIns="0" tIns="0" rIns="0" bIns="0" rtlCol="0"/>
          <a:lstStyle/>
          <a:p>
            <a:endParaRPr/>
          </a:p>
        </p:txBody>
      </p:sp>
      <p:sp>
        <p:nvSpPr>
          <p:cNvPr id="9" name="object 9"/>
          <p:cNvSpPr/>
          <p:nvPr/>
        </p:nvSpPr>
        <p:spPr>
          <a:xfrm>
            <a:off x="733425" y="6400800"/>
            <a:ext cx="3648075" cy="495300"/>
          </a:xfrm>
          <a:custGeom>
            <a:avLst/>
            <a:gdLst/>
            <a:ahLst/>
            <a:cxnLst/>
            <a:rect l="l" t="t" r="r" b="b"/>
            <a:pathLst>
              <a:path w="3648075" h="495300">
                <a:moveTo>
                  <a:pt x="3601974" y="0"/>
                </a:moveTo>
                <a:lnTo>
                  <a:pt x="46126" y="0"/>
                </a:lnTo>
                <a:lnTo>
                  <a:pt x="28171" y="3631"/>
                </a:lnTo>
                <a:lnTo>
                  <a:pt x="13509" y="13525"/>
                </a:lnTo>
                <a:lnTo>
                  <a:pt x="3624" y="28182"/>
                </a:lnTo>
                <a:lnTo>
                  <a:pt x="0" y="46100"/>
                </a:lnTo>
                <a:lnTo>
                  <a:pt x="0" y="449199"/>
                </a:lnTo>
                <a:lnTo>
                  <a:pt x="3624" y="467117"/>
                </a:lnTo>
                <a:lnTo>
                  <a:pt x="13509" y="481774"/>
                </a:lnTo>
                <a:lnTo>
                  <a:pt x="28171" y="491668"/>
                </a:lnTo>
                <a:lnTo>
                  <a:pt x="46126" y="495300"/>
                </a:lnTo>
                <a:lnTo>
                  <a:pt x="3601974" y="495300"/>
                </a:lnTo>
                <a:lnTo>
                  <a:pt x="3619892" y="491668"/>
                </a:lnTo>
                <a:lnTo>
                  <a:pt x="3634549" y="481774"/>
                </a:lnTo>
                <a:lnTo>
                  <a:pt x="3644443" y="467117"/>
                </a:lnTo>
                <a:lnTo>
                  <a:pt x="3648075" y="449199"/>
                </a:lnTo>
                <a:lnTo>
                  <a:pt x="3648075" y="46100"/>
                </a:lnTo>
                <a:lnTo>
                  <a:pt x="3644443" y="28182"/>
                </a:lnTo>
                <a:lnTo>
                  <a:pt x="3634549" y="13525"/>
                </a:lnTo>
                <a:lnTo>
                  <a:pt x="3619892" y="3631"/>
                </a:lnTo>
                <a:lnTo>
                  <a:pt x="3601974" y="0"/>
                </a:lnTo>
                <a:close/>
              </a:path>
            </a:pathLst>
          </a:custGeom>
          <a:solidFill>
            <a:srgbClr val="00ACEE">
              <a:alpha val="25489"/>
            </a:srgbClr>
          </a:solidFill>
        </p:spPr>
        <p:txBody>
          <a:bodyPr wrap="square" lIns="0" tIns="0" rIns="0" bIns="0" rtlCol="0"/>
          <a:lstStyle/>
          <a:p>
            <a:endParaRPr/>
          </a:p>
        </p:txBody>
      </p:sp>
      <p:sp>
        <p:nvSpPr>
          <p:cNvPr id="10" name="object 10"/>
          <p:cNvSpPr/>
          <p:nvPr/>
        </p:nvSpPr>
        <p:spPr>
          <a:xfrm>
            <a:off x="733425" y="7019925"/>
            <a:ext cx="3648075" cy="485775"/>
          </a:xfrm>
          <a:custGeom>
            <a:avLst/>
            <a:gdLst/>
            <a:ahLst/>
            <a:cxnLst/>
            <a:rect l="l" t="t" r="r" b="b"/>
            <a:pathLst>
              <a:path w="3648075" h="485775">
                <a:moveTo>
                  <a:pt x="3602863" y="0"/>
                </a:moveTo>
                <a:lnTo>
                  <a:pt x="45250" y="0"/>
                </a:lnTo>
                <a:lnTo>
                  <a:pt x="27635" y="3563"/>
                </a:lnTo>
                <a:lnTo>
                  <a:pt x="13252" y="13271"/>
                </a:lnTo>
                <a:lnTo>
                  <a:pt x="3555" y="27646"/>
                </a:lnTo>
                <a:lnTo>
                  <a:pt x="0" y="45212"/>
                </a:lnTo>
                <a:lnTo>
                  <a:pt x="0" y="440563"/>
                </a:lnTo>
                <a:lnTo>
                  <a:pt x="3555" y="458128"/>
                </a:lnTo>
                <a:lnTo>
                  <a:pt x="13252" y="472503"/>
                </a:lnTo>
                <a:lnTo>
                  <a:pt x="27635" y="482211"/>
                </a:lnTo>
                <a:lnTo>
                  <a:pt x="45250" y="485775"/>
                </a:lnTo>
                <a:lnTo>
                  <a:pt x="3602863" y="485775"/>
                </a:lnTo>
                <a:lnTo>
                  <a:pt x="3620428" y="482211"/>
                </a:lnTo>
                <a:lnTo>
                  <a:pt x="3634803" y="472503"/>
                </a:lnTo>
                <a:lnTo>
                  <a:pt x="3644511" y="458128"/>
                </a:lnTo>
                <a:lnTo>
                  <a:pt x="3648075" y="440563"/>
                </a:lnTo>
                <a:lnTo>
                  <a:pt x="3648075" y="45212"/>
                </a:lnTo>
                <a:lnTo>
                  <a:pt x="3644511" y="27646"/>
                </a:lnTo>
                <a:lnTo>
                  <a:pt x="3634803" y="13271"/>
                </a:lnTo>
                <a:lnTo>
                  <a:pt x="3620428" y="3563"/>
                </a:lnTo>
                <a:lnTo>
                  <a:pt x="3602863" y="0"/>
                </a:lnTo>
                <a:close/>
              </a:path>
            </a:pathLst>
          </a:custGeom>
          <a:solidFill>
            <a:srgbClr val="00ACEE"/>
          </a:solidFill>
        </p:spPr>
        <p:txBody>
          <a:bodyPr wrap="square" lIns="0" tIns="0" rIns="0" bIns="0" rtlCol="0"/>
          <a:lstStyle/>
          <a:p>
            <a:endParaRPr/>
          </a:p>
        </p:txBody>
      </p:sp>
      <p:sp>
        <p:nvSpPr>
          <p:cNvPr id="11" name="object 11"/>
          <p:cNvSpPr/>
          <p:nvPr/>
        </p:nvSpPr>
        <p:spPr>
          <a:xfrm>
            <a:off x="4600575" y="3219450"/>
            <a:ext cx="6353175" cy="857250"/>
          </a:xfrm>
          <a:custGeom>
            <a:avLst/>
            <a:gdLst/>
            <a:ahLst/>
            <a:cxnLst/>
            <a:rect l="l" t="t" r="r" b="b"/>
            <a:pathLst>
              <a:path w="6353175" h="857250">
                <a:moveTo>
                  <a:pt x="6273292" y="0"/>
                </a:moveTo>
                <a:lnTo>
                  <a:pt x="79883" y="0"/>
                </a:lnTo>
                <a:lnTo>
                  <a:pt x="48756" y="6266"/>
                </a:lnTo>
                <a:lnTo>
                  <a:pt x="23368" y="23367"/>
                </a:lnTo>
                <a:lnTo>
                  <a:pt x="6266" y="48756"/>
                </a:lnTo>
                <a:lnTo>
                  <a:pt x="0" y="79882"/>
                </a:lnTo>
                <a:lnTo>
                  <a:pt x="0" y="777366"/>
                </a:lnTo>
                <a:lnTo>
                  <a:pt x="6266" y="808493"/>
                </a:lnTo>
                <a:lnTo>
                  <a:pt x="23368" y="833881"/>
                </a:lnTo>
                <a:lnTo>
                  <a:pt x="48756" y="850983"/>
                </a:lnTo>
                <a:lnTo>
                  <a:pt x="79883" y="857250"/>
                </a:lnTo>
                <a:lnTo>
                  <a:pt x="6273292" y="857250"/>
                </a:lnTo>
                <a:lnTo>
                  <a:pt x="6304418" y="850983"/>
                </a:lnTo>
                <a:lnTo>
                  <a:pt x="6329807" y="833881"/>
                </a:lnTo>
                <a:lnTo>
                  <a:pt x="6346908" y="808493"/>
                </a:lnTo>
                <a:lnTo>
                  <a:pt x="6353175" y="777366"/>
                </a:lnTo>
                <a:lnTo>
                  <a:pt x="6353175" y="79882"/>
                </a:lnTo>
                <a:lnTo>
                  <a:pt x="6346908" y="48756"/>
                </a:lnTo>
                <a:lnTo>
                  <a:pt x="6329807" y="23368"/>
                </a:lnTo>
                <a:lnTo>
                  <a:pt x="6304418" y="6266"/>
                </a:lnTo>
                <a:lnTo>
                  <a:pt x="6273292" y="0"/>
                </a:lnTo>
                <a:close/>
              </a:path>
            </a:pathLst>
          </a:custGeom>
          <a:solidFill>
            <a:srgbClr val="9BBA58">
              <a:alpha val="29019"/>
            </a:srgbClr>
          </a:solidFill>
        </p:spPr>
        <p:txBody>
          <a:bodyPr wrap="square" lIns="0" tIns="0" rIns="0" bIns="0" rtlCol="0"/>
          <a:lstStyle/>
          <a:p>
            <a:endParaRPr/>
          </a:p>
        </p:txBody>
      </p:sp>
      <p:sp>
        <p:nvSpPr>
          <p:cNvPr id="12" name="object 12"/>
          <p:cNvSpPr/>
          <p:nvPr/>
        </p:nvSpPr>
        <p:spPr>
          <a:xfrm>
            <a:off x="4600575" y="4191000"/>
            <a:ext cx="6353175" cy="857250"/>
          </a:xfrm>
          <a:custGeom>
            <a:avLst/>
            <a:gdLst/>
            <a:ahLst/>
            <a:cxnLst/>
            <a:rect l="l" t="t" r="r" b="b"/>
            <a:pathLst>
              <a:path w="6353175" h="857250">
                <a:moveTo>
                  <a:pt x="6273292" y="0"/>
                </a:moveTo>
                <a:lnTo>
                  <a:pt x="79883" y="0"/>
                </a:lnTo>
                <a:lnTo>
                  <a:pt x="48756" y="6266"/>
                </a:lnTo>
                <a:lnTo>
                  <a:pt x="23368" y="23368"/>
                </a:lnTo>
                <a:lnTo>
                  <a:pt x="6266" y="48756"/>
                </a:lnTo>
                <a:lnTo>
                  <a:pt x="0" y="79883"/>
                </a:lnTo>
                <a:lnTo>
                  <a:pt x="0" y="777366"/>
                </a:lnTo>
                <a:lnTo>
                  <a:pt x="6266" y="808493"/>
                </a:lnTo>
                <a:lnTo>
                  <a:pt x="23368" y="833881"/>
                </a:lnTo>
                <a:lnTo>
                  <a:pt x="48756" y="850983"/>
                </a:lnTo>
                <a:lnTo>
                  <a:pt x="79883" y="857250"/>
                </a:lnTo>
                <a:lnTo>
                  <a:pt x="6273292" y="857250"/>
                </a:lnTo>
                <a:lnTo>
                  <a:pt x="6304418" y="850983"/>
                </a:lnTo>
                <a:lnTo>
                  <a:pt x="6329807" y="833881"/>
                </a:lnTo>
                <a:lnTo>
                  <a:pt x="6346908" y="808493"/>
                </a:lnTo>
                <a:lnTo>
                  <a:pt x="6353175" y="777366"/>
                </a:lnTo>
                <a:lnTo>
                  <a:pt x="6353175" y="79883"/>
                </a:lnTo>
                <a:lnTo>
                  <a:pt x="6346908" y="48756"/>
                </a:lnTo>
                <a:lnTo>
                  <a:pt x="6329807" y="23368"/>
                </a:lnTo>
                <a:lnTo>
                  <a:pt x="6304418" y="6266"/>
                </a:lnTo>
                <a:lnTo>
                  <a:pt x="6273292" y="0"/>
                </a:lnTo>
                <a:close/>
              </a:path>
            </a:pathLst>
          </a:custGeom>
          <a:solidFill>
            <a:srgbClr val="9BBA58"/>
          </a:solidFill>
        </p:spPr>
        <p:txBody>
          <a:bodyPr wrap="square" lIns="0" tIns="0" rIns="0" bIns="0" rtlCol="0"/>
          <a:lstStyle/>
          <a:p>
            <a:endParaRPr/>
          </a:p>
        </p:txBody>
      </p:sp>
      <p:sp>
        <p:nvSpPr>
          <p:cNvPr id="13" name="object 13"/>
          <p:cNvSpPr/>
          <p:nvPr/>
        </p:nvSpPr>
        <p:spPr>
          <a:xfrm>
            <a:off x="4600575" y="5172075"/>
            <a:ext cx="6353175" cy="495300"/>
          </a:xfrm>
          <a:custGeom>
            <a:avLst/>
            <a:gdLst/>
            <a:ahLst/>
            <a:cxnLst/>
            <a:rect l="l" t="t" r="r" b="b"/>
            <a:pathLst>
              <a:path w="6353175" h="495300">
                <a:moveTo>
                  <a:pt x="6307074" y="0"/>
                </a:moveTo>
                <a:lnTo>
                  <a:pt x="46100" y="0"/>
                </a:lnTo>
                <a:lnTo>
                  <a:pt x="28182" y="3631"/>
                </a:lnTo>
                <a:lnTo>
                  <a:pt x="13525" y="13525"/>
                </a:lnTo>
                <a:lnTo>
                  <a:pt x="3631" y="28182"/>
                </a:lnTo>
                <a:lnTo>
                  <a:pt x="0" y="46100"/>
                </a:lnTo>
                <a:lnTo>
                  <a:pt x="0" y="449199"/>
                </a:lnTo>
                <a:lnTo>
                  <a:pt x="3631" y="467117"/>
                </a:lnTo>
                <a:lnTo>
                  <a:pt x="13525" y="481774"/>
                </a:lnTo>
                <a:lnTo>
                  <a:pt x="28182" y="491668"/>
                </a:lnTo>
                <a:lnTo>
                  <a:pt x="46100" y="495300"/>
                </a:lnTo>
                <a:lnTo>
                  <a:pt x="6307074" y="495300"/>
                </a:lnTo>
                <a:lnTo>
                  <a:pt x="6324992" y="491668"/>
                </a:lnTo>
                <a:lnTo>
                  <a:pt x="6339649" y="481774"/>
                </a:lnTo>
                <a:lnTo>
                  <a:pt x="6349543" y="467117"/>
                </a:lnTo>
                <a:lnTo>
                  <a:pt x="6353175" y="449199"/>
                </a:lnTo>
                <a:lnTo>
                  <a:pt x="6353175" y="46100"/>
                </a:lnTo>
                <a:lnTo>
                  <a:pt x="6349543" y="28182"/>
                </a:lnTo>
                <a:lnTo>
                  <a:pt x="6339649" y="13525"/>
                </a:lnTo>
                <a:lnTo>
                  <a:pt x="6324992" y="3631"/>
                </a:lnTo>
                <a:lnTo>
                  <a:pt x="6307074" y="0"/>
                </a:lnTo>
                <a:close/>
              </a:path>
            </a:pathLst>
          </a:custGeom>
          <a:solidFill>
            <a:srgbClr val="9BBA58">
              <a:alpha val="29019"/>
            </a:srgbClr>
          </a:solidFill>
        </p:spPr>
        <p:txBody>
          <a:bodyPr wrap="square" lIns="0" tIns="0" rIns="0" bIns="0" rtlCol="0"/>
          <a:lstStyle/>
          <a:p>
            <a:endParaRPr/>
          </a:p>
        </p:txBody>
      </p:sp>
      <p:sp>
        <p:nvSpPr>
          <p:cNvPr id="14" name="object 14"/>
          <p:cNvSpPr/>
          <p:nvPr/>
        </p:nvSpPr>
        <p:spPr>
          <a:xfrm>
            <a:off x="4600575" y="5791200"/>
            <a:ext cx="6353175" cy="495300"/>
          </a:xfrm>
          <a:custGeom>
            <a:avLst/>
            <a:gdLst/>
            <a:ahLst/>
            <a:cxnLst/>
            <a:rect l="l" t="t" r="r" b="b"/>
            <a:pathLst>
              <a:path w="6353175" h="495300">
                <a:moveTo>
                  <a:pt x="6307074" y="0"/>
                </a:moveTo>
                <a:lnTo>
                  <a:pt x="46100" y="0"/>
                </a:lnTo>
                <a:lnTo>
                  <a:pt x="28182" y="3631"/>
                </a:lnTo>
                <a:lnTo>
                  <a:pt x="13525" y="13525"/>
                </a:lnTo>
                <a:lnTo>
                  <a:pt x="3631" y="28182"/>
                </a:lnTo>
                <a:lnTo>
                  <a:pt x="0" y="46100"/>
                </a:lnTo>
                <a:lnTo>
                  <a:pt x="0" y="449199"/>
                </a:lnTo>
                <a:lnTo>
                  <a:pt x="3631" y="467117"/>
                </a:lnTo>
                <a:lnTo>
                  <a:pt x="13525" y="481774"/>
                </a:lnTo>
                <a:lnTo>
                  <a:pt x="28182" y="491668"/>
                </a:lnTo>
                <a:lnTo>
                  <a:pt x="46100" y="495300"/>
                </a:lnTo>
                <a:lnTo>
                  <a:pt x="6307074" y="495300"/>
                </a:lnTo>
                <a:lnTo>
                  <a:pt x="6324992" y="491668"/>
                </a:lnTo>
                <a:lnTo>
                  <a:pt x="6339649" y="481774"/>
                </a:lnTo>
                <a:lnTo>
                  <a:pt x="6349543" y="467117"/>
                </a:lnTo>
                <a:lnTo>
                  <a:pt x="6353175" y="449199"/>
                </a:lnTo>
                <a:lnTo>
                  <a:pt x="6353175" y="46100"/>
                </a:lnTo>
                <a:lnTo>
                  <a:pt x="6349543" y="28182"/>
                </a:lnTo>
                <a:lnTo>
                  <a:pt x="6339649" y="13525"/>
                </a:lnTo>
                <a:lnTo>
                  <a:pt x="6324992" y="3631"/>
                </a:lnTo>
                <a:lnTo>
                  <a:pt x="6307074" y="0"/>
                </a:lnTo>
                <a:close/>
              </a:path>
            </a:pathLst>
          </a:custGeom>
          <a:solidFill>
            <a:srgbClr val="9BBA58"/>
          </a:solidFill>
        </p:spPr>
        <p:txBody>
          <a:bodyPr wrap="square" lIns="0" tIns="0" rIns="0" bIns="0" rtlCol="0"/>
          <a:lstStyle/>
          <a:p>
            <a:endParaRPr/>
          </a:p>
        </p:txBody>
      </p:sp>
      <p:sp>
        <p:nvSpPr>
          <p:cNvPr id="15" name="object 15"/>
          <p:cNvSpPr/>
          <p:nvPr/>
        </p:nvSpPr>
        <p:spPr>
          <a:xfrm>
            <a:off x="4600575" y="6400800"/>
            <a:ext cx="6353175" cy="495300"/>
          </a:xfrm>
          <a:custGeom>
            <a:avLst/>
            <a:gdLst/>
            <a:ahLst/>
            <a:cxnLst/>
            <a:rect l="l" t="t" r="r" b="b"/>
            <a:pathLst>
              <a:path w="6353175" h="495300">
                <a:moveTo>
                  <a:pt x="6307074" y="0"/>
                </a:moveTo>
                <a:lnTo>
                  <a:pt x="46100" y="0"/>
                </a:lnTo>
                <a:lnTo>
                  <a:pt x="28182" y="3631"/>
                </a:lnTo>
                <a:lnTo>
                  <a:pt x="13525" y="13525"/>
                </a:lnTo>
                <a:lnTo>
                  <a:pt x="3631" y="28182"/>
                </a:lnTo>
                <a:lnTo>
                  <a:pt x="0" y="46100"/>
                </a:lnTo>
                <a:lnTo>
                  <a:pt x="0" y="449199"/>
                </a:lnTo>
                <a:lnTo>
                  <a:pt x="3631" y="467117"/>
                </a:lnTo>
                <a:lnTo>
                  <a:pt x="13525" y="481774"/>
                </a:lnTo>
                <a:lnTo>
                  <a:pt x="28182" y="491668"/>
                </a:lnTo>
                <a:lnTo>
                  <a:pt x="46100" y="495300"/>
                </a:lnTo>
                <a:lnTo>
                  <a:pt x="6307074" y="495300"/>
                </a:lnTo>
                <a:lnTo>
                  <a:pt x="6324992" y="491668"/>
                </a:lnTo>
                <a:lnTo>
                  <a:pt x="6339649" y="481774"/>
                </a:lnTo>
                <a:lnTo>
                  <a:pt x="6349543" y="467117"/>
                </a:lnTo>
                <a:lnTo>
                  <a:pt x="6353175" y="449199"/>
                </a:lnTo>
                <a:lnTo>
                  <a:pt x="6353175" y="46100"/>
                </a:lnTo>
                <a:lnTo>
                  <a:pt x="6349543" y="28182"/>
                </a:lnTo>
                <a:lnTo>
                  <a:pt x="6339649" y="13525"/>
                </a:lnTo>
                <a:lnTo>
                  <a:pt x="6324992" y="3631"/>
                </a:lnTo>
                <a:lnTo>
                  <a:pt x="6307074" y="0"/>
                </a:lnTo>
                <a:close/>
              </a:path>
            </a:pathLst>
          </a:custGeom>
          <a:solidFill>
            <a:srgbClr val="9BBA58">
              <a:alpha val="29019"/>
            </a:srgbClr>
          </a:solidFill>
        </p:spPr>
        <p:txBody>
          <a:bodyPr wrap="square" lIns="0" tIns="0" rIns="0" bIns="0" rtlCol="0"/>
          <a:lstStyle/>
          <a:p>
            <a:endParaRPr/>
          </a:p>
        </p:txBody>
      </p:sp>
      <p:sp>
        <p:nvSpPr>
          <p:cNvPr id="16" name="object 16"/>
          <p:cNvSpPr/>
          <p:nvPr/>
        </p:nvSpPr>
        <p:spPr>
          <a:xfrm>
            <a:off x="4600575" y="7019925"/>
            <a:ext cx="6353175" cy="485775"/>
          </a:xfrm>
          <a:custGeom>
            <a:avLst/>
            <a:gdLst/>
            <a:ahLst/>
            <a:cxnLst/>
            <a:rect l="l" t="t" r="r" b="b"/>
            <a:pathLst>
              <a:path w="6353175" h="485775">
                <a:moveTo>
                  <a:pt x="6307963" y="0"/>
                </a:moveTo>
                <a:lnTo>
                  <a:pt x="45212" y="0"/>
                </a:lnTo>
                <a:lnTo>
                  <a:pt x="27646" y="3563"/>
                </a:lnTo>
                <a:lnTo>
                  <a:pt x="13271" y="13271"/>
                </a:lnTo>
                <a:lnTo>
                  <a:pt x="3563" y="27646"/>
                </a:lnTo>
                <a:lnTo>
                  <a:pt x="0" y="45212"/>
                </a:lnTo>
                <a:lnTo>
                  <a:pt x="0" y="440563"/>
                </a:lnTo>
                <a:lnTo>
                  <a:pt x="3563" y="458128"/>
                </a:lnTo>
                <a:lnTo>
                  <a:pt x="13271" y="472503"/>
                </a:lnTo>
                <a:lnTo>
                  <a:pt x="27646" y="482211"/>
                </a:lnTo>
                <a:lnTo>
                  <a:pt x="45212" y="485775"/>
                </a:lnTo>
                <a:lnTo>
                  <a:pt x="6307963" y="485775"/>
                </a:lnTo>
                <a:lnTo>
                  <a:pt x="6325528" y="482211"/>
                </a:lnTo>
                <a:lnTo>
                  <a:pt x="6339903" y="472503"/>
                </a:lnTo>
                <a:lnTo>
                  <a:pt x="6349611" y="458128"/>
                </a:lnTo>
                <a:lnTo>
                  <a:pt x="6353175" y="440563"/>
                </a:lnTo>
                <a:lnTo>
                  <a:pt x="6353175" y="45212"/>
                </a:lnTo>
                <a:lnTo>
                  <a:pt x="6349611" y="27646"/>
                </a:lnTo>
                <a:lnTo>
                  <a:pt x="6339903" y="13271"/>
                </a:lnTo>
                <a:lnTo>
                  <a:pt x="6325528" y="3563"/>
                </a:lnTo>
                <a:lnTo>
                  <a:pt x="6307963" y="0"/>
                </a:lnTo>
                <a:close/>
              </a:path>
            </a:pathLst>
          </a:custGeom>
          <a:solidFill>
            <a:srgbClr val="9BBA58"/>
          </a:solidFill>
        </p:spPr>
        <p:txBody>
          <a:bodyPr wrap="square" lIns="0" tIns="0" rIns="0" bIns="0" rtlCol="0"/>
          <a:lstStyle/>
          <a:p>
            <a:endParaRPr/>
          </a:p>
        </p:txBody>
      </p:sp>
      <p:sp>
        <p:nvSpPr>
          <p:cNvPr id="17" name="object 17"/>
          <p:cNvSpPr/>
          <p:nvPr/>
        </p:nvSpPr>
        <p:spPr>
          <a:xfrm>
            <a:off x="11191875" y="3219450"/>
            <a:ext cx="6353175" cy="857250"/>
          </a:xfrm>
          <a:custGeom>
            <a:avLst/>
            <a:gdLst/>
            <a:ahLst/>
            <a:cxnLst/>
            <a:rect l="l" t="t" r="r" b="b"/>
            <a:pathLst>
              <a:path w="6353175" h="857250">
                <a:moveTo>
                  <a:pt x="6273292" y="0"/>
                </a:moveTo>
                <a:lnTo>
                  <a:pt x="79882" y="0"/>
                </a:lnTo>
                <a:lnTo>
                  <a:pt x="48756" y="6266"/>
                </a:lnTo>
                <a:lnTo>
                  <a:pt x="23368" y="23367"/>
                </a:lnTo>
                <a:lnTo>
                  <a:pt x="6266" y="48756"/>
                </a:lnTo>
                <a:lnTo>
                  <a:pt x="0" y="79882"/>
                </a:lnTo>
                <a:lnTo>
                  <a:pt x="0" y="777366"/>
                </a:lnTo>
                <a:lnTo>
                  <a:pt x="6266" y="808493"/>
                </a:lnTo>
                <a:lnTo>
                  <a:pt x="23367" y="833881"/>
                </a:lnTo>
                <a:lnTo>
                  <a:pt x="48756" y="850983"/>
                </a:lnTo>
                <a:lnTo>
                  <a:pt x="79882" y="857250"/>
                </a:lnTo>
                <a:lnTo>
                  <a:pt x="6273292" y="857250"/>
                </a:lnTo>
                <a:lnTo>
                  <a:pt x="6304418" y="850983"/>
                </a:lnTo>
                <a:lnTo>
                  <a:pt x="6329807" y="833881"/>
                </a:lnTo>
                <a:lnTo>
                  <a:pt x="6346908" y="808493"/>
                </a:lnTo>
                <a:lnTo>
                  <a:pt x="6353175" y="777366"/>
                </a:lnTo>
                <a:lnTo>
                  <a:pt x="6353175" y="79882"/>
                </a:lnTo>
                <a:lnTo>
                  <a:pt x="6346908" y="48756"/>
                </a:lnTo>
                <a:lnTo>
                  <a:pt x="6329807" y="23368"/>
                </a:lnTo>
                <a:lnTo>
                  <a:pt x="6304418" y="6266"/>
                </a:lnTo>
                <a:lnTo>
                  <a:pt x="6273292" y="0"/>
                </a:lnTo>
                <a:close/>
              </a:path>
            </a:pathLst>
          </a:custGeom>
          <a:solidFill>
            <a:srgbClr val="463C9D">
              <a:alpha val="28234"/>
            </a:srgbClr>
          </a:solidFill>
        </p:spPr>
        <p:txBody>
          <a:bodyPr wrap="square" lIns="0" tIns="0" rIns="0" bIns="0" rtlCol="0"/>
          <a:lstStyle/>
          <a:p>
            <a:endParaRPr/>
          </a:p>
        </p:txBody>
      </p:sp>
      <p:sp>
        <p:nvSpPr>
          <p:cNvPr id="18" name="object 18"/>
          <p:cNvSpPr/>
          <p:nvPr/>
        </p:nvSpPr>
        <p:spPr>
          <a:xfrm>
            <a:off x="11191875" y="4191000"/>
            <a:ext cx="6353175" cy="857250"/>
          </a:xfrm>
          <a:custGeom>
            <a:avLst/>
            <a:gdLst/>
            <a:ahLst/>
            <a:cxnLst/>
            <a:rect l="l" t="t" r="r" b="b"/>
            <a:pathLst>
              <a:path w="6353175" h="857250">
                <a:moveTo>
                  <a:pt x="6273292" y="0"/>
                </a:moveTo>
                <a:lnTo>
                  <a:pt x="79882" y="0"/>
                </a:lnTo>
                <a:lnTo>
                  <a:pt x="48756" y="6266"/>
                </a:lnTo>
                <a:lnTo>
                  <a:pt x="23368" y="23368"/>
                </a:lnTo>
                <a:lnTo>
                  <a:pt x="6266" y="48756"/>
                </a:lnTo>
                <a:lnTo>
                  <a:pt x="0" y="79883"/>
                </a:lnTo>
                <a:lnTo>
                  <a:pt x="0" y="777366"/>
                </a:lnTo>
                <a:lnTo>
                  <a:pt x="6266" y="808493"/>
                </a:lnTo>
                <a:lnTo>
                  <a:pt x="23367" y="833881"/>
                </a:lnTo>
                <a:lnTo>
                  <a:pt x="48756" y="850983"/>
                </a:lnTo>
                <a:lnTo>
                  <a:pt x="79882" y="857250"/>
                </a:lnTo>
                <a:lnTo>
                  <a:pt x="6273292" y="857250"/>
                </a:lnTo>
                <a:lnTo>
                  <a:pt x="6304418" y="850983"/>
                </a:lnTo>
                <a:lnTo>
                  <a:pt x="6329807" y="833881"/>
                </a:lnTo>
                <a:lnTo>
                  <a:pt x="6346908" y="808493"/>
                </a:lnTo>
                <a:lnTo>
                  <a:pt x="6353175" y="777366"/>
                </a:lnTo>
                <a:lnTo>
                  <a:pt x="6353175" y="79883"/>
                </a:lnTo>
                <a:lnTo>
                  <a:pt x="6346908" y="48756"/>
                </a:lnTo>
                <a:lnTo>
                  <a:pt x="6329807" y="23368"/>
                </a:lnTo>
                <a:lnTo>
                  <a:pt x="6304418" y="6266"/>
                </a:lnTo>
                <a:lnTo>
                  <a:pt x="6273292" y="0"/>
                </a:lnTo>
                <a:close/>
              </a:path>
            </a:pathLst>
          </a:custGeom>
          <a:solidFill>
            <a:srgbClr val="463C9D"/>
          </a:solidFill>
        </p:spPr>
        <p:txBody>
          <a:bodyPr wrap="square" lIns="0" tIns="0" rIns="0" bIns="0" rtlCol="0"/>
          <a:lstStyle/>
          <a:p>
            <a:endParaRPr/>
          </a:p>
        </p:txBody>
      </p:sp>
      <p:sp>
        <p:nvSpPr>
          <p:cNvPr id="19" name="object 19"/>
          <p:cNvSpPr/>
          <p:nvPr/>
        </p:nvSpPr>
        <p:spPr>
          <a:xfrm>
            <a:off x="11191875" y="5172075"/>
            <a:ext cx="6353175" cy="495300"/>
          </a:xfrm>
          <a:custGeom>
            <a:avLst/>
            <a:gdLst/>
            <a:ahLst/>
            <a:cxnLst/>
            <a:rect l="l" t="t" r="r" b="b"/>
            <a:pathLst>
              <a:path w="6353175" h="495300">
                <a:moveTo>
                  <a:pt x="6307073" y="0"/>
                </a:moveTo>
                <a:lnTo>
                  <a:pt x="46100" y="0"/>
                </a:lnTo>
                <a:lnTo>
                  <a:pt x="28182" y="3631"/>
                </a:lnTo>
                <a:lnTo>
                  <a:pt x="13525" y="13525"/>
                </a:lnTo>
                <a:lnTo>
                  <a:pt x="3631" y="28182"/>
                </a:lnTo>
                <a:lnTo>
                  <a:pt x="0" y="46100"/>
                </a:lnTo>
                <a:lnTo>
                  <a:pt x="0" y="449199"/>
                </a:lnTo>
                <a:lnTo>
                  <a:pt x="3631" y="467117"/>
                </a:lnTo>
                <a:lnTo>
                  <a:pt x="13525" y="481774"/>
                </a:lnTo>
                <a:lnTo>
                  <a:pt x="28182" y="491668"/>
                </a:lnTo>
                <a:lnTo>
                  <a:pt x="46100" y="495300"/>
                </a:lnTo>
                <a:lnTo>
                  <a:pt x="6307073" y="495300"/>
                </a:lnTo>
                <a:lnTo>
                  <a:pt x="6324992" y="491668"/>
                </a:lnTo>
                <a:lnTo>
                  <a:pt x="6339649" y="481774"/>
                </a:lnTo>
                <a:lnTo>
                  <a:pt x="6349543" y="467117"/>
                </a:lnTo>
                <a:lnTo>
                  <a:pt x="6353175" y="449199"/>
                </a:lnTo>
                <a:lnTo>
                  <a:pt x="6353175" y="46100"/>
                </a:lnTo>
                <a:lnTo>
                  <a:pt x="6349543" y="28182"/>
                </a:lnTo>
                <a:lnTo>
                  <a:pt x="6339649" y="13525"/>
                </a:lnTo>
                <a:lnTo>
                  <a:pt x="6324992" y="3631"/>
                </a:lnTo>
                <a:lnTo>
                  <a:pt x="6307073" y="0"/>
                </a:lnTo>
                <a:close/>
              </a:path>
            </a:pathLst>
          </a:custGeom>
          <a:solidFill>
            <a:srgbClr val="463C9D">
              <a:alpha val="28234"/>
            </a:srgbClr>
          </a:solidFill>
        </p:spPr>
        <p:txBody>
          <a:bodyPr wrap="square" lIns="0" tIns="0" rIns="0" bIns="0" rtlCol="0"/>
          <a:lstStyle/>
          <a:p>
            <a:endParaRPr/>
          </a:p>
        </p:txBody>
      </p:sp>
      <p:sp>
        <p:nvSpPr>
          <p:cNvPr id="20" name="object 20"/>
          <p:cNvSpPr/>
          <p:nvPr/>
        </p:nvSpPr>
        <p:spPr>
          <a:xfrm>
            <a:off x="11191875" y="5791200"/>
            <a:ext cx="6353175" cy="495300"/>
          </a:xfrm>
          <a:custGeom>
            <a:avLst/>
            <a:gdLst/>
            <a:ahLst/>
            <a:cxnLst/>
            <a:rect l="l" t="t" r="r" b="b"/>
            <a:pathLst>
              <a:path w="6353175" h="495300">
                <a:moveTo>
                  <a:pt x="6307073" y="0"/>
                </a:moveTo>
                <a:lnTo>
                  <a:pt x="46100" y="0"/>
                </a:lnTo>
                <a:lnTo>
                  <a:pt x="28182" y="3631"/>
                </a:lnTo>
                <a:lnTo>
                  <a:pt x="13525" y="13525"/>
                </a:lnTo>
                <a:lnTo>
                  <a:pt x="3631" y="28182"/>
                </a:lnTo>
                <a:lnTo>
                  <a:pt x="0" y="46100"/>
                </a:lnTo>
                <a:lnTo>
                  <a:pt x="0" y="449199"/>
                </a:lnTo>
                <a:lnTo>
                  <a:pt x="3631" y="467117"/>
                </a:lnTo>
                <a:lnTo>
                  <a:pt x="13525" y="481774"/>
                </a:lnTo>
                <a:lnTo>
                  <a:pt x="28182" y="491668"/>
                </a:lnTo>
                <a:lnTo>
                  <a:pt x="46100" y="495300"/>
                </a:lnTo>
                <a:lnTo>
                  <a:pt x="6307073" y="495300"/>
                </a:lnTo>
                <a:lnTo>
                  <a:pt x="6324992" y="491668"/>
                </a:lnTo>
                <a:lnTo>
                  <a:pt x="6339649" y="481774"/>
                </a:lnTo>
                <a:lnTo>
                  <a:pt x="6349543" y="467117"/>
                </a:lnTo>
                <a:lnTo>
                  <a:pt x="6353175" y="449199"/>
                </a:lnTo>
                <a:lnTo>
                  <a:pt x="6353175" y="46100"/>
                </a:lnTo>
                <a:lnTo>
                  <a:pt x="6349543" y="28182"/>
                </a:lnTo>
                <a:lnTo>
                  <a:pt x="6339649" y="13525"/>
                </a:lnTo>
                <a:lnTo>
                  <a:pt x="6324992" y="3631"/>
                </a:lnTo>
                <a:lnTo>
                  <a:pt x="6307073" y="0"/>
                </a:lnTo>
                <a:close/>
              </a:path>
            </a:pathLst>
          </a:custGeom>
          <a:solidFill>
            <a:srgbClr val="463C9D"/>
          </a:solidFill>
        </p:spPr>
        <p:txBody>
          <a:bodyPr wrap="square" lIns="0" tIns="0" rIns="0" bIns="0" rtlCol="0"/>
          <a:lstStyle/>
          <a:p>
            <a:endParaRPr/>
          </a:p>
        </p:txBody>
      </p:sp>
      <p:sp>
        <p:nvSpPr>
          <p:cNvPr id="21" name="object 21"/>
          <p:cNvSpPr/>
          <p:nvPr/>
        </p:nvSpPr>
        <p:spPr>
          <a:xfrm>
            <a:off x="11191875" y="6400800"/>
            <a:ext cx="6353175" cy="495300"/>
          </a:xfrm>
          <a:custGeom>
            <a:avLst/>
            <a:gdLst/>
            <a:ahLst/>
            <a:cxnLst/>
            <a:rect l="l" t="t" r="r" b="b"/>
            <a:pathLst>
              <a:path w="6353175" h="495300">
                <a:moveTo>
                  <a:pt x="6307073" y="0"/>
                </a:moveTo>
                <a:lnTo>
                  <a:pt x="46100" y="0"/>
                </a:lnTo>
                <a:lnTo>
                  <a:pt x="28182" y="3631"/>
                </a:lnTo>
                <a:lnTo>
                  <a:pt x="13525" y="13525"/>
                </a:lnTo>
                <a:lnTo>
                  <a:pt x="3631" y="28182"/>
                </a:lnTo>
                <a:lnTo>
                  <a:pt x="0" y="46100"/>
                </a:lnTo>
                <a:lnTo>
                  <a:pt x="0" y="449199"/>
                </a:lnTo>
                <a:lnTo>
                  <a:pt x="3631" y="467117"/>
                </a:lnTo>
                <a:lnTo>
                  <a:pt x="13525" y="481774"/>
                </a:lnTo>
                <a:lnTo>
                  <a:pt x="28182" y="491668"/>
                </a:lnTo>
                <a:lnTo>
                  <a:pt x="46100" y="495300"/>
                </a:lnTo>
                <a:lnTo>
                  <a:pt x="6307073" y="495300"/>
                </a:lnTo>
                <a:lnTo>
                  <a:pt x="6324992" y="491668"/>
                </a:lnTo>
                <a:lnTo>
                  <a:pt x="6339649" y="481774"/>
                </a:lnTo>
                <a:lnTo>
                  <a:pt x="6349543" y="467117"/>
                </a:lnTo>
                <a:lnTo>
                  <a:pt x="6353175" y="449199"/>
                </a:lnTo>
                <a:lnTo>
                  <a:pt x="6353175" y="46100"/>
                </a:lnTo>
                <a:lnTo>
                  <a:pt x="6349543" y="28182"/>
                </a:lnTo>
                <a:lnTo>
                  <a:pt x="6339649" y="13525"/>
                </a:lnTo>
                <a:lnTo>
                  <a:pt x="6324992" y="3631"/>
                </a:lnTo>
                <a:lnTo>
                  <a:pt x="6307073" y="0"/>
                </a:lnTo>
                <a:close/>
              </a:path>
            </a:pathLst>
          </a:custGeom>
          <a:solidFill>
            <a:srgbClr val="463C9D">
              <a:alpha val="28234"/>
            </a:srgbClr>
          </a:solidFill>
        </p:spPr>
        <p:txBody>
          <a:bodyPr wrap="square" lIns="0" tIns="0" rIns="0" bIns="0" rtlCol="0"/>
          <a:lstStyle/>
          <a:p>
            <a:endParaRPr/>
          </a:p>
        </p:txBody>
      </p:sp>
      <p:sp>
        <p:nvSpPr>
          <p:cNvPr id="22" name="object 22"/>
          <p:cNvSpPr/>
          <p:nvPr/>
        </p:nvSpPr>
        <p:spPr>
          <a:xfrm>
            <a:off x="11191875" y="7019925"/>
            <a:ext cx="6353175" cy="485775"/>
          </a:xfrm>
          <a:custGeom>
            <a:avLst/>
            <a:gdLst/>
            <a:ahLst/>
            <a:cxnLst/>
            <a:rect l="l" t="t" r="r" b="b"/>
            <a:pathLst>
              <a:path w="6353175" h="485775">
                <a:moveTo>
                  <a:pt x="6307963" y="0"/>
                </a:moveTo>
                <a:lnTo>
                  <a:pt x="45211" y="0"/>
                </a:lnTo>
                <a:lnTo>
                  <a:pt x="27646" y="3563"/>
                </a:lnTo>
                <a:lnTo>
                  <a:pt x="13271" y="13271"/>
                </a:lnTo>
                <a:lnTo>
                  <a:pt x="3563" y="27646"/>
                </a:lnTo>
                <a:lnTo>
                  <a:pt x="0" y="45212"/>
                </a:lnTo>
                <a:lnTo>
                  <a:pt x="0" y="440563"/>
                </a:lnTo>
                <a:lnTo>
                  <a:pt x="3563" y="458128"/>
                </a:lnTo>
                <a:lnTo>
                  <a:pt x="13271" y="472503"/>
                </a:lnTo>
                <a:lnTo>
                  <a:pt x="27646" y="482211"/>
                </a:lnTo>
                <a:lnTo>
                  <a:pt x="45211" y="485775"/>
                </a:lnTo>
                <a:lnTo>
                  <a:pt x="6307963" y="485775"/>
                </a:lnTo>
                <a:lnTo>
                  <a:pt x="6325528" y="482211"/>
                </a:lnTo>
                <a:lnTo>
                  <a:pt x="6339903" y="472503"/>
                </a:lnTo>
                <a:lnTo>
                  <a:pt x="6349611" y="458128"/>
                </a:lnTo>
                <a:lnTo>
                  <a:pt x="6353175" y="440563"/>
                </a:lnTo>
                <a:lnTo>
                  <a:pt x="6353175" y="45212"/>
                </a:lnTo>
                <a:lnTo>
                  <a:pt x="6349611" y="27646"/>
                </a:lnTo>
                <a:lnTo>
                  <a:pt x="6339903" y="13271"/>
                </a:lnTo>
                <a:lnTo>
                  <a:pt x="6325528" y="3563"/>
                </a:lnTo>
                <a:lnTo>
                  <a:pt x="6307963" y="0"/>
                </a:lnTo>
                <a:close/>
              </a:path>
            </a:pathLst>
          </a:custGeom>
          <a:solidFill>
            <a:srgbClr val="463C9D"/>
          </a:solidFill>
        </p:spPr>
        <p:txBody>
          <a:bodyPr wrap="square" lIns="0" tIns="0" rIns="0" bIns="0" rtlCol="0"/>
          <a:lstStyle/>
          <a:p>
            <a:endParaRPr/>
          </a:p>
        </p:txBody>
      </p:sp>
      <p:sp>
        <p:nvSpPr>
          <p:cNvPr id="23" name="object 23"/>
          <p:cNvSpPr txBox="1"/>
          <p:nvPr/>
        </p:nvSpPr>
        <p:spPr>
          <a:xfrm>
            <a:off x="1529714" y="2475801"/>
            <a:ext cx="2063114" cy="391795"/>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FFFFFF"/>
                </a:solidFill>
                <a:latin typeface="Arial"/>
                <a:cs typeface="Arial"/>
              </a:rPr>
              <a:t>Requirements</a:t>
            </a:r>
            <a:endParaRPr sz="2400">
              <a:latin typeface="Arial"/>
              <a:cs typeface="Arial"/>
            </a:endParaRPr>
          </a:p>
        </p:txBody>
      </p:sp>
      <p:sp>
        <p:nvSpPr>
          <p:cNvPr id="24" name="object 24"/>
          <p:cNvSpPr txBox="1"/>
          <p:nvPr/>
        </p:nvSpPr>
        <p:spPr>
          <a:xfrm>
            <a:off x="6859651" y="2504122"/>
            <a:ext cx="1297940" cy="391795"/>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FFFFFF"/>
                </a:solidFill>
                <a:latin typeface="Arial"/>
                <a:cs typeface="Arial"/>
              </a:rPr>
              <a:t>BEFORE</a:t>
            </a:r>
            <a:endParaRPr sz="2400">
              <a:latin typeface="Arial"/>
              <a:cs typeface="Arial"/>
            </a:endParaRPr>
          </a:p>
        </p:txBody>
      </p:sp>
      <p:sp>
        <p:nvSpPr>
          <p:cNvPr id="25" name="object 25"/>
          <p:cNvSpPr txBox="1"/>
          <p:nvPr/>
        </p:nvSpPr>
        <p:spPr>
          <a:xfrm>
            <a:off x="13746861" y="2475801"/>
            <a:ext cx="1045844" cy="391795"/>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FFFFFF"/>
                </a:solidFill>
                <a:latin typeface="Arial"/>
                <a:cs typeface="Arial"/>
              </a:rPr>
              <a:t>AFTER</a:t>
            </a:r>
            <a:endParaRPr sz="2400">
              <a:latin typeface="Arial"/>
              <a:cs typeface="Arial"/>
            </a:endParaRPr>
          </a:p>
        </p:txBody>
      </p:sp>
      <p:sp>
        <p:nvSpPr>
          <p:cNvPr id="26" name="object 26"/>
          <p:cNvSpPr txBox="1"/>
          <p:nvPr/>
        </p:nvSpPr>
        <p:spPr>
          <a:xfrm>
            <a:off x="884555" y="3256152"/>
            <a:ext cx="2720975" cy="788670"/>
          </a:xfrm>
          <a:prstGeom prst="rect">
            <a:avLst/>
          </a:prstGeom>
        </p:spPr>
        <p:txBody>
          <a:bodyPr vert="horz" wrap="square" lIns="0" tIns="12065" rIns="0" bIns="0" rtlCol="0">
            <a:spAutoFit/>
          </a:bodyPr>
          <a:lstStyle/>
          <a:p>
            <a:pPr marL="12700" marR="5080">
              <a:lnSpc>
                <a:spcPct val="147200"/>
              </a:lnSpc>
              <a:spcBef>
                <a:spcPts val="95"/>
              </a:spcBef>
            </a:pPr>
            <a:r>
              <a:rPr sz="1700" dirty="0">
                <a:latin typeface="Arial"/>
                <a:cs typeface="Arial"/>
              </a:rPr>
              <a:t>Chapter</a:t>
            </a:r>
            <a:r>
              <a:rPr sz="1700" spc="160" dirty="0">
                <a:latin typeface="Arial"/>
                <a:cs typeface="Arial"/>
              </a:rPr>
              <a:t> </a:t>
            </a:r>
            <a:r>
              <a:rPr sz="1700" dirty="0">
                <a:latin typeface="Arial"/>
                <a:cs typeface="Arial"/>
              </a:rPr>
              <a:t>member</a:t>
            </a:r>
            <a:r>
              <a:rPr sz="1700" spc="80" dirty="0">
                <a:latin typeface="Arial"/>
                <a:cs typeface="Arial"/>
              </a:rPr>
              <a:t> </a:t>
            </a:r>
            <a:r>
              <a:rPr sz="1700" spc="-10" dirty="0">
                <a:latin typeface="Arial"/>
                <a:cs typeface="Arial"/>
              </a:rPr>
              <a:t>minimum: </a:t>
            </a:r>
            <a:r>
              <a:rPr sz="1700" dirty="0">
                <a:latin typeface="Arial"/>
                <a:cs typeface="Arial"/>
              </a:rPr>
              <a:t>Club</a:t>
            </a:r>
            <a:r>
              <a:rPr sz="1700" spc="140" dirty="0">
                <a:latin typeface="Arial"/>
                <a:cs typeface="Arial"/>
              </a:rPr>
              <a:t> </a:t>
            </a:r>
            <a:r>
              <a:rPr sz="1700" dirty="0">
                <a:latin typeface="Arial"/>
                <a:cs typeface="Arial"/>
              </a:rPr>
              <a:t>member</a:t>
            </a:r>
            <a:r>
              <a:rPr sz="1700" spc="75" dirty="0">
                <a:latin typeface="Arial"/>
                <a:cs typeface="Arial"/>
              </a:rPr>
              <a:t> </a:t>
            </a:r>
            <a:r>
              <a:rPr sz="1700" spc="-10" dirty="0">
                <a:latin typeface="Arial"/>
                <a:cs typeface="Arial"/>
              </a:rPr>
              <a:t>minimum:</a:t>
            </a:r>
            <a:endParaRPr sz="1700">
              <a:latin typeface="Arial"/>
              <a:cs typeface="Arial"/>
            </a:endParaRPr>
          </a:p>
        </p:txBody>
      </p:sp>
      <p:sp>
        <p:nvSpPr>
          <p:cNvPr id="27" name="object 27"/>
          <p:cNvSpPr txBox="1"/>
          <p:nvPr/>
        </p:nvSpPr>
        <p:spPr>
          <a:xfrm>
            <a:off x="884555" y="4537011"/>
            <a:ext cx="2404745" cy="288925"/>
          </a:xfrm>
          <a:prstGeom prst="rect">
            <a:avLst/>
          </a:prstGeom>
        </p:spPr>
        <p:txBody>
          <a:bodyPr vert="horz" wrap="square" lIns="0" tIns="15875" rIns="0" bIns="0" rtlCol="0">
            <a:spAutoFit/>
          </a:bodyPr>
          <a:lstStyle/>
          <a:p>
            <a:pPr marL="12700">
              <a:lnSpc>
                <a:spcPct val="100000"/>
              </a:lnSpc>
              <a:spcBef>
                <a:spcPts val="125"/>
              </a:spcBef>
            </a:pPr>
            <a:r>
              <a:rPr sz="1700" dirty="0">
                <a:solidFill>
                  <a:srgbClr val="FFFFFF"/>
                </a:solidFill>
                <a:latin typeface="Arial"/>
                <a:cs typeface="Arial"/>
              </a:rPr>
              <a:t>Board</a:t>
            </a:r>
            <a:r>
              <a:rPr sz="1700" spc="114" dirty="0">
                <a:solidFill>
                  <a:srgbClr val="FFFFFF"/>
                </a:solidFill>
                <a:latin typeface="Arial"/>
                <a:cs typeface="Arial"/>
              </a:rPr>
              <a:t> </a:t>
            </a:r>
            <a:r>
              <a:rPr sz="1700" dirty="0">
                <a:solidFill>
                  <a:srgbClr val="FFFFFF"/>
                </a:solidFill>
                <a:latin typeface="Arial"/>
                <a:cs typeface="Arial"/>
              </a:rPr>
              <a:t>Officers</a:t>
            </a:r>
            <a:r>
              <a:rPr sz="1700" spc="65" dirty="0">
                <a:solidFill>
                  <a:srgbClr val="FFFFFF"/>
                </a:solidFill>
                <a:latin typeface="Arial"/>
                <a:cs typeface="Arial"/>
              </a:rPr>
              <a:t> </a:t>
            </a:r>
            <a:r>
              <a:rPr sz="1700" spc="-10" dirty="0">
                <a:solidFill>
                  <a:srgbClr val="FFFFFF"/>
                </a:solidFill>
                <a:latin typeface="Arial"/>
                <a:cs typeface="Arial"/>
              </a:rPr>
              <a:t>Minimum</a:t>
            </a:r>
            <a:endParaRPr sz="1700">
              <a:latin typeface="Arial"/>
              <a:cs typeface="Arial"/>
            </a:endParaRPr>
          </a:p>
        </p:txBody>
      </p:sp>
      <p:sp>
        <p:nvSpPr>
          <p:cNvPr id="28" name="object 28"/>
          <p:cNvSpPr txBox="1"/>
          <p:nvPr/>
        </p:nvSpPr>
        <p:spPr>
          <a:xfrm>
            <a:off x="884555" y="5279390"/>
            <a:ext cx="2462530" cy="288290"/>
          </a:xfrm>
          <a:prstGeom prst="rect">
            <a:avLst/>
          </a:prstGeom>
        </p:spPr>
        <p:txBody>
          <a:bodyPr vert="horz" wrap="square" lIns="0" tIns="15875" rIns="0" bIns="0" rtlCol="0">
            <a:spAutoFit/>
          </a:bodyPr>
          <a:lstStyle/>
          <a:p>
            <a:pPr marL="12700">
              <a:lnSpc>
                <a:spcPct val="100000"/>
              </a:lnSpc>
              <a:spcBef>
                <a:spcPts val="125"/>
              </a:spcBef>
            </a:pPr>
            <a:r>
              <a:rPr sz="1700" dirty="0">
                <a:latin typeface="Arial"/>
                <a:cs typeface="Arial"/>
              </a:rPr>
              <a:t>Board</a:t>
            </a:r>
            <a:r>
              <a:rPr sz="1700" spc="100" dirty="0">
                <a:latin typeface="Arial"/>
                <a:cs typeface="Arial"/>
              </a:rPr>
              <a:t> </a:t>
            </a:r>
            <a:r>
              <a:rPr sz="1700" dirty="0">
                <a:latin typeface="Arial"/>
                <a:cs typeface="Arial"/>
              </a:rPr>
              <a:t>Officers</a:t>
            </a:r>
            <a:r>
              <a:rPr sz="1700" spc="50" dirty="0">
                <a:latin typeface="Arial"/>
                <a:cs typeface="Arial"/>
              </a:rPr>
              <a:t> </a:t>
            </a:r>
            <a:r>
              <a:rPr sz="1700" spc="-10" dirty="0">
                <a:latin typeface="Arial"/>
                <a:cs typeface="Arial"/>
              </a:rPr>
              <a:t>Maximum</a:t>
            </a:r>
            <a:endParaRPr sz="1700">
              <a:latin typeface="Arial"/>
              <a:cs typeface="Arial"/>
            </a:endParaRPr>
          </a:p>
        </p:txBody>
      </p:sp>
      <p:sp>
        <p:nvSpPr>
          <p:cNvPr id="29" name="object 29"/>
          <p:cNvSpPr txBox="1"/>
          <p:nvPr/>
        </p:nvSpPr>
        <p:spPr>
          <a:xfrm>
            <a:off x="884555" y="5913754"/>
            <a:ext cx="2547620" cy="288290"/>
          </a:xfrm>
          <a:prstGeom prst="rect">
            <a:avLst/>
          </a:prstGeom>
        </p:spPr>
        <p:txBody>
          <a:bodyPr vert="horz" wrap="square" lIns="0" tIns="15875" rIns="0" bIns="0" rtlCol="0">
            <a:spAutoFit/>
          </a:bodyPr>
          <a:lstStyle/>
          <a:p>
            <a:pPr marL="12700">
              <a:lnSpc>
                <a:spcPct val="100000"/>
              </a:lnSpc>
              <a:spcBef>
                <a:spcPts val="125"/>
              </a:spcBef>
            </a:pPr>
            <a:r>
              <a:rPr sz="1700" dirty="0">
                <a:solidFill>
                  <a:srgbClr val="FFFFFF"/>
                </a:solidFill>
                <a:latin typeface="Arial"/>
                <a:cs typeface="Arial"/>
              </a:rPr>
              <a:t>Board</a:t>
            </a:r>
            <a:r>
              <a:rPr sz="1700" spc="120" dirty="0">
                <a:solidFill>
                  <a:srgbClr val="FFFFFF"/>
                </a:solidFill>
                <a:latin typeface="Arial"/>
                <a:cs typeface="Arial"/>
              </a:rPr>
              <a:t> </a:t>
            </a:r>
            <a:r>
              <a:rPr sz="1700" dirty="0">
                <a:solidFill>
                  <a:srgbClr val="FFFFFF"/>
                </a:solidFill>
                <a:latin typeface="Arial"/>
                <a:cs typeface="Arial"/>
              </a:rPr>
              <a:t>Meetings</a:t>
            </a:r>
            <a:r>
              <a:rPr sz="1700" spc="70" dirty="0">
                <a:solidFill>
                  <a:srgbClr val="FFFFFF"/>
                </a:solidFill>
                <a:latin typeface="Arial"/>
                <a:cs typeface="Arial"/>
              </a:rPr>
              <a:t> </a:t>
            </a:r>
            <a:r>
              <a:rPr sz="1700" spc="-10" dirty="0">
                <a:solidFill>
                  <a:srgbClr val="FFFFFF"/>
                </a:solidFill>
                <a:latin typeface="Arial"/>
                <a:cs typeface="Arial"/>
              </a:rPr>
              <a:t>Minimum</a:t>
            </a:r>
            <a:endParaRPr sz="1700">
              <a:latin typeface="Arial"/>
              <a:cs typeface="Arial"/>
            </a:endParaRPr>
          </a:p>
        </p:txBody>
      </p:sp>
      <p:sp>
        <p:nvSpPr>
          <p:cNvPr id="30" name="object 30"/>
          <p:cNvSpPr txBox="1"/>
          <p:nvPr/>
        </p:nvSpPr>
        <p:spPr>
          <a:xfrm>
            <a:off x="884555" y="6500240"/>
            <a:ext cx="2719070" cy="288290"/>
          </a:xfrm>
          <a:prstGeom prst="rect">
            <a:avLst/>
          </a:prstGeom>
        </p:spPr>
        <p:txBody>
          <a:bodyPr vert="horz" wrap="square" lIns="0" tIns="15875" rIns="0" bIns="0" rtlCol="0">
            <a:spAutoFit/>
          </a:bodyPr>
          <a:lstStyle/>
          <a:p>
            <a:pPr marL="12700">
              <a:lnSpc>
                <a:spcPct val="100000"/>
              </a:lnSpc>
              <a:spcBef>
                <a:spcPts val="125"/>
              </a:spcBef>
            </a:pPr>
            <a:r>
              <a:rPr sz="1700" dirty="0">
                <a:latin typeface="Arial"/>
                <a:cs typeface="Arial"/>
              </a:rPr>
              <a:t>Education</a:t>
            </a:r>
            <a:r>
              <a:rPr sz="1700" spc="85" dirty="0">
                <a:latin typeface="Arial"/>
                <a:cs typeface="Arial"/>
              </a:rPr>
              <a:t> </a:t>
            </a:r>
            <a:r>
              <a:rPr sz="1700" dirty="0">
                <a:latin typeface="Arial"/>
                <a:cs typeface="Arial"/>
              </a:rPr>
              <a:t>Events</a:t>
            </a:r>
            <a:r>
              <a:rPr sz="1700" spc="114" dirty="0">
                <a:latin typeface="Arial"/>
                <a:cs typeface="Arial"/>
              </a:rPr>
              <a:t> </a:t>
            </a:r>
            <a:r>
              <a:rPr sz="1700" spc="-10" dirty="0">
                <a:latin typeface="Arial"/>
                <a:cs typeface="Arial"/>
              </a:rPr>
              <a:t>Minimum</a:t>
            </a:r>
            <a:endParaRPr sz="1700">
              <a:latin typeface="Arial"/>
              <a:cs typeface="Arial"/>
            </a:endParaRPr>
          </a:p>
        </p:txBody>
      </p:sp>
      <p:sp>
        <p:nvSpPr>
          <p:cNvPr id="31" name="object 31"/>
          <p:cNvSpPr txBox="1"/>
          <p:nvPr/>
        </p:nvSpPr>
        <p:spPr>
          <a:xfrm>
            <a:off x="884555" y="7145972"/>
            <a:ext cx="2198370" cy="288925"/>
          </a:xfrm>
          <a:prstGeom prst="rect">
            <a:avLst/>
          </a:prstGeom>
        </p:spPr>
        <p:txBody>
          <a:bodyPr vert="horz" wrap="square" lIns="0" tIns="15875" rIns="0" bIns="0" rtlCol="0">
            <a:spAutoFit/>
          </a:bodyPr>
          <a:lstStyle/>
          <a:p>
            <a:pPr marL="12700">
              <a:lnSpc>
                <a:spcPct val="100000"/>
              </a:lnSpc>
              <a:spcBef>
                <a:spcPts val="125"/>
              </a:spcBef>
            </a:pPr>
            <a:r>
              <a:rPr sz="1700" dirty="0">
                <a:solidFill>
                  <a:srgbClr val="FFFFFF"/>
                </a:solidFill>
                <a:latin typeface="Arial"/>
                <a:cs typeface="Arial"/>
              </a:rPr>
              <a:t>Performance</a:t>
            </a:r>
            <a:r>
              <a:rPr sz="1700" spc="195" dirty="0">
                <a:solidFill>
                  <a:srgbClr val="FFFFFF"/>
                </a:solidFill>
                <a:latin typeface="Arial"/>
                <a:cs typeface="Arial"/>
              </a:rPr>
              <a:t> </a:t>
            </a:r>
            <a:r>
              <a:rPr sz="1700" spc="-10" dirty="0">
                <a:solidFill>
                  <a:srgbClr val="FFFFFF"/>
                </a:solidFill>
                <a:latin typeface="Arial"/>
                <a:cs typeface="Arial"/>
              </a:rPr>
              <a:t>Reviews</a:t>
            </a:r>
            <a:endParaRPr sz="1700">
              <a:latin typeface="Arial"/>
              <a:cs typeface="Arial"/>
            </a:endParaRPr>
          </a:p>
        </p:txBody>
      </p:sp>
      <p:sp>
        <p:nvSpPr>
          <p:cNvPr id="32" name="object 32"/>
          <p:cNvSpPr txBox="1"/>
          <p:nvPr/>
        </p:nvSpPr>
        <p:spPr>
          <a:xfrm>
            <a:off x="4833239" y="3256152"/>
            <a:ext cx="5861685" cy="788670"/>
          </a:xfrm>
          <a:prstGeom prst="rect">
            <a:avLst/>
          </a:prstGeom>
        </p:spPr>
        <p:txBody>
          <a:bodyPr vert="horz" wrap="square" lIns="0" tIns="133985" rIns="0" bIns="0" rtlCol="0">
            <a:spAutoFit/>
          </a:bodyPr>
          <a:lstStyle/>
          <a:p>
            <a:pPr marL="12700">
              <a:lnSpc>
                <a:spcPct val="100000"/>
              </a:lnSpc>
              <a:spcBef>
                <a:spcPts val="1055"/>
              </a:spcBef>
            </a:pPr>
            <a:r>
              <a:rPr sz="1700" dirty="0">
                <a:latin typeface="Arial"/>
                <a:cs typeface="Arial"/>
              </a:rPr>
              <a:t>50</a:t>
            </a:r>
            <a:r>
              <a:rPr sz="1700" spc="85" dirty="0">
                <a:latin typeface="Arial"/>
                <a:cs typeface="Arial"/>
              </a:rPr>
              <a:t> </a:t>
            </a:r>
            <a:r>
              <a:rPr sz="1700" dirty="0">
                <a:latin typeface="Arial"/>
                <a:cs typeface="Arial"/>
              </a:rPr>
              <a:t>(standard</a:t>
            </a:r>
            <a:r>
              <a:rPr sz="1700" spc="90" dirty="0">
                <a:latin typeface="Arial"/>
                <a:cs typeface="Arial"/>
              </a:rPr>
              <a:t> </a:t>
            </a:r>
            <a:r>
              <a:rPr sz="1700" spc="-10" dirty="0">
                <a:latin typeface="Arial"/>
                <a:cs typeface="Arial"/>
              </a:rPr>
              <a:t>rebate)</a:t>
            </a:r>
            <a:endParaRPr sz="1700">
              <a:latin typeface="Arial"/>
              <a:cs typeface="Arial"/>
            </a:endParaRPr>
          </a:p>
          <a:p>
            <a:pPr marL="12700">
              <a:lnSpc>
                <a:spcPct val="100000"/>
              </a:lnSpc>
              <a:spcBef>
                <a:spcPts val="965"/>
              </a:spcBef>
            </a:pPr>
            <a:r>
              <a:rPr sz="1700" dirty="0">
                <a:latin typeface="Arial"/>
                <a:cs typeface="Arial"/>
              </a:rPr>
              <a:t>30</a:t>
            </a:r>
            <a:r>
              <a:rPr sz="1700" spc="140" dirty="0">
                <a:latin typeface="Arial"/>
                <a:cs typeface="Arial"/>
              </a:rPr>
              <a:t> </a:t>
            </a:r>
            <a:r>
              <a:rPr sz="1700" dirty="0">
                <a:latin typeface="Arial"/>
                <a:cs typeface="Arial"/>
              </a:rPr>
              <a:t>(reduced</a:t>
            </a:r>
            <a:r>
              <a:rPr sz="1700" spc="60" dirty="0">
                <a:latin typeface="Arial"/>
                <a:cs typeface="Arial"/>
              </a:rPr>
              <a:t> </a:t>
            </a:r>
            <a:r>
              <a:rPr sz="1700" dirty="0">
                <a:latin typeface="Arial"/>
                <a:cs typeface="Arial"/>
              </a:rPr>
              <a:t>bylaws/policies;</a:t>
            </a:r>
            <a:r>
              <a:rPr sz="1700" spc="95" dirty="0">
                <a:latin typeface="Arial"/>
                <a:cs typeface="Arial"/>
              </a:rPr>
              <a:t> </a:t>
            </a:r>
            <a:r>
              <a:rPr sz="1700" dirty="0">
                <a:latin typeface="Arial"/>
                <a:cs typeface="Arial"/>
              </a:rPr>
              <a:t>start-up</a:t>
            </a:r>
            <a:r>
              <a:rPr sz="1700" spc="145" dirty="0">
                <a:latin typeface="Arial"/>
                <a:cs typeface="Arial"/>
              </a:rPr>
              <a:t> </a:t>
            </a:r>
            <a:r>
              <a:rPr sz="1700" dirty="0">
                <a:latin typeface="Arial"/>
                <a:cs typeface="Arial"/>
              </a:rPr>
              <a:t>rebate</a:t>
            </a:r>
            <a:r>
              <a:rPr sz="1700" spc="60" dirty="0">
                <a:latin typeface="Arial"/>
                <a:cs typeface="Arial"/>
              </a:rPr>
              <a:t> </a:t>
            </a:r>
            <a:r>
              <a:rPr sz="1700" dirty="0">
                <a:latin typeface="Arial"/>
                <a:cs typeface="Arial"/>
              </a:rPr>
              <a:t>&amp;</a:t>
            </a:r>
            <a:r>
              <a:rPr sz="1700" spc="105" dirty="0">
                <a:latin typeface="Arial"/>
                <a:cs typeface="Arial"/>
              </a:rPr>
              <a:t> </a:t>
            </a:r>
            <a:r>
              <a:rPr sz="1700" dirty="0">
                <a:latin typeface="Arial"/>
                <a:cs typeface="Arial"/>
              </a:rPr>
              <a:t>$1K</a:t>
            </a:r>
            <a:r>
              <a:rPr sz="1700" spc="100" dirty="0">
                <a:latin typeface="Arial"/>
                <a:cs typeface="Arial"/>
              </a:rPr>
              <a:t> </a:t>
            </a:r>
            <a:r>
              <a:rPr sz="1700" spc="-10" dirty="0">
                <a:latin typeface="Arial"/>
                <a:cs typeface="Arial"/>
              </a:rPr>
              <a:t>funding)</a:t>
            </a:r>
            <a:endParaRPr sz="1700">
              <a:latin typeface="Arial"/>
              <a:cs typeface="Arial"/>
            </a:endParaRPr>
          </a:p>
        </p:txBody>
      </p:sp>
      <p:sp>
        <p:nvSpPr>
          <p:cNvPr id="33" name="object 33"/>
          <p:cNvSpPr txBox="1"/>
          <p:nvPr/>
        </p:nvSpPr>
        <p:spPr>
          <a:xfrm>
            <a:off x="4889500" y="4301363"/>
            <a:ext cx="5912485" cy="693420"/>
          </a:xfrm>
          <a:prstGeom prst="rect">
            <a:avLst/>
          </a:prstGeom>
        </p:spPr>
        <p:txBody>
          <a:bodyPr vert="horz" wrap="square" lIns="0" tIns="12065" rIns="0" bIns="0" rtlCol="0">
            <a:spAutoFit/>
          </a:bodyPr>
          <a:lstStyle/>
          <a:p>
            <a:pPr marL="12700" marR="5080">
              <a:lnSpc>
                <a:spcPct val="128800"/>
              </a:lnSpc>
              <a:spcBef>
                <a:spcPts val="95"/>
              </a:spcBef>
            </a:pPr>
            <a:r>
              <a:rPr sz="1700" dirty="0">
                <a:solidFill>
                  <a:srgbClr val="FFFFFF"/>
                </a:solidFill>
                <a:latin typeface="Arial"/>
                <a:cs typeface="Arial"/>
              </a:rPr>
              <a:t>7</a:t>
            </a:r>
            <a:r>
              <a:rPr sz="1700" spc="100" dirty="0">
                <a:solidFill>
                  <a:srgbClr val="FFFFFF"/>
                </a:solidFill>
                <a:latin typeface="Arial"/>
                <a:cs typeface="Arial"/>
              </a:rPr>
              <a:t> </a:t>
            </a:r>
            <a:r>
              <a:rPr sz="1700" dirty="0">
                <a:solidFill>
                  <a:srgbClr val="FFFFFF"/>
                </a:solidFill>
                <a:latin typeface="Arial"/>
                <a:cs typeface="Arial"/>
              </a:rPr>
              <a:t>Minimum</a:t>
            </a:r>
            <a:r>
              <a:rPr sz="1700" spc="85" dirty="0">
                <a:solidFill>
                  <a:srgbClr val="FFFFFF"/>
                </a:solidFill>
                <a:latin typeface="Arial"/>
                <a:cs typeface="Arial"/>
              </a:rPr>
              <a:t> </a:t>
            </a:r>
            <a:r>
              <a:rPr sz="1700" dirty="0">
                <a:solidFill>
                  <a:srgbClr val="FFFFFF"/>
                </a:solidFill>
                <a:latin typeface="Arial"/>
                <a:cs typeface="Arial"/>
              </a:rPr>
              <a:t>Officers:</a:t>
            </a:r>
            <a:r>
              <a:rPr sz="1700" spc="60" dirty="0">
                <a:solidFill>
                  <a:srgbClr val="FFFFFF"/>
                </a:solidFill>
                <a:latin typeface="Arial"/>
                <a:cs typeface="Arial"/>
              </a:rPr>
              <a:t> </a:t>
            </a:r>
            <a:r>
              <a:rPr sz="1700" dirty="0">
                <a:solidFill>
                  <a:srgbClr val="FFFFFF"/>
                </a:solidFill>
                <a:latin typeface="Arial"/>
                <a:cs typeface="Arial"/>
              </a:rPr>
              <a:t>OOP,</a:t>
            </a:r>
            <a:r>
              <a:rPr sz="1700" spc="60" dirty="0">
                <a:solidFill>
                  <a:srgbClr val="FFFFFF"/>
                </a:solidFill>
                <a:latin typeface="Arial"/>
                <a:cs typeface="Arial"/>
              </a:rPr>
              <a:t> </a:t>
            </a:r>
            <a:r>
              <a:rPr sz="1700" dirty="0">
                <a:solidFill>
                  <a:srgbClr val="FFFFFF"/>
                </a:solidFill>
                <a:latin typeface="Arial"/>
                <a:cs typeface="Arial"/>
              </a:rPr>
              <a:t>VP</a:t>
            </a:r>
            <a:r>
              <a:rPr sz="1700" spc="65" dirty="0">
                <a:solidFill>
                  <a:srgbClr val="FFFFFF"/>
                </a:solidFill>
                <a:latin typeface="Arial"/>
                <a:cs typeface="Arial"/>
              </a:rPr>
              <a:t> </a:t>
            </a:r>
            <a:r>
              <a:rPr sz="1700" dirty="0">
                <a:solidFill>
                  <a:srgbClr val="FFFFFF"/>
                </a:solidFill>
                <a:latin typeface="Arial"/>
                <a:cs typeface="Arial"/>
              </a:rPr>
              <a:t>Finance,</a:t>
            </a:r>
            <a:r>
              <a:rPr sz="1700" spc="65" dirty="0">
                <a:solidFill>
                  <a:srgbClr val="FFFFFF"/>
                </a:solidFill>
                <a:latin typeface="Arial"/>
                <a:cs typeface="Arial"/>
              </a:rPr>
              <a:t> </a:t>
            </a:r>
            <a:r>
              <a:rPr sz="1700" dirty="0">
                <a:solidFill>
                  <a:srgbClr val="FFFFFF"/>
                </a:solidFill>
                <a:latin typeface="Arial"/>
                <a:cs typeface="Arial"/>
              </a:rPr>
              <a:t>VP</a:t>
            </a:r>
            <a:r>
              <a:rPr sz="1700" spc="65" dirty="0">
                <a:solidFill>
                  <a:srgbClr val="FFFFFF"/>
                </a:solidFill>
                <a:latin typeface="Arial"/>
                <a:cs typeface="Arial"/>
              </a:rPr>
              <a:t> </a:t>
            </a:r>
            <a:r>
              <a:rPr sz="1700" dirty="0">
                <a:solidFill>
                  <a:srgbClr val="FFFFFF"/>
                </a:solidFill>
                <a:latin typeface="Arial"/>
                <a:cs typeface="Arial"/>
              </a:rPr>
              <a:t>Membership,</a:t>
            </a:r>
            <a:r>
              <a:rPr sz="1700" spc="60" dirty="0">
                <a:solidFill>
                  <a:srgbClr val="FFFFFF"/>
                </a:solidFill>
                <a:latin typeface="Arial"/>
                <a:cs typeface="Arial"/>
              </a:rPr>
              <a:t> </a:t>
            </a:r>
            <a:r>
              <a:rPr sz="1700" spc="-25" dirty="0">
                <a:solidFill>
                  <a:srgbClr val="FFFFFF"/>
                </a:solidFill>
                <a:latin typeface="Arial"/>
                <a:cs typeface="Arial"/>
              </a:rPr>
              <a:t>VP </a:t>
            </a:r>
            <a:r>
              <a:rPr sz="1700" dirty="0">
                <a:solidFill>
                  <a:srgbClr val="FFFFFF"/>
                </a:solidFill>
                <a:latin typeface="Arial"/>
                <a:cs typeface="Arial"/>
              </a:rPr>
              <a:t>Marketing,</a:t>
            </a:r>
            <a:r>
              <a:rPr sz="1700" spc="95" dirty="0">
                <a:solidFill>
                  <a:srgbClr val="FFFFFF"/>
                </a:solidFill>
                <a:latin typeface="Arial"/>
                <a:cs typeface="Arial"/>
              </a:rPr>
              <a:t> </a:t>
            </a:r>
            <a:r>
              <a:rPr sz="1700" dirty="0">
                <a:solidFill>
                  <a:srgbClr val="FFFFFF"/>
                </a:solidFill>
                <a:latin typeface="Arial"/>
                <a:cs typeface="Arial"/>
              </a:rPr>
              <a:t>VP</a:t>
            </a:r>
            <a:r>
              <a:rPr sz="1700" spc="100" dirty="0">
                <a:solidFill>
                  <a:srgbClr val="FFFFFF"/>
                </a:solidFill>
                <a:latin typeface="Arial"/>
                <a:cs typeface="Arial"/>
              </a:rPr>
              <a:t> </a:t>
            </a:r>
            <a:r>
              <a:rPr sz="1700" spc="-10" dirty="0">
                <a:solidFill>
                  <a:srgbClr val="FFFFFF"/>
                </a:solidFill>
                <a:latin typeface="Arial"/>
                <a:cs typeface="Arial"/>
              </a:rPr>
              <a:t>Education</a:t>
            </a:r>
            <a:endParaRPr sz="1700">
              <a:latin typeface="Arial"/>
              <a:cs typeface="Arial"/>
            </a:endParaRPr>
          </a:p>
        </p:txBody>
      </p:sp>
      <p:sp>
        <p:nvSpPr>
          <p:cNvPr id="34" name="object 34"/>
          <p:cNvSpPr txBox="1"/>
          <p:nvPr/>
        </p:nvSpPr>
        <p:spPr>
          <a:xfrm>
            <a:off x="4889500" y="5279390"/>
            <a:ext cx="273050" cy="288290"/>
          </a:xfrm>
          <a:prstGeom prst="rect">
            <a:avLst/>
          </a:prstGeom>
        </p:spPr>
        <p:txBody>
          <a:bodyPr vert="horz" wrap="square" lIns="0" tIns="15875" rIns="0" bIns="0" rtlCol="0">
            <a:spAutoFit/>
          </a:bodyPr>
          <a:lstStyle/>
          <a:p>
            <a:pPr marL="12700">
              <a:lnSpc>
                <a:spcPct val="100000"/>
              </a:lnSpc>
              <a:spcBef>
                <a:spcPts val="125"/>
              </a:spcBef>
            </a:pPr>
            <a:r>
              <a:rPr sz="1700" spc="-25" dirty="0">
                <a:latin typeface="Arial"/>
                <a:cs typeface="Arial"/>
              </a:rPr>
              <a:t>25</a:t>
            </a:r>
            <a:endParaRPr sz="1700">
              <a:latin typeface="Arial"/>
              <a:cs typeface="Arial"/>
            </a:endParaRPr>
          </a:p>
        </p:txBody>
      </p:sp>
      <p:sp>
        <p:nvSpPr>
          <p:cNvPr id="35" name="object 35"/>
          <p:cNvSpPr txBox="1"/>
          <p:nvPr/>
        </p:nvSpPr>
        <p:spPr>
          <a:xfrm>
            <a:off x="4889500" y="5913754"/>
            <a:ext cx="147320" cy="288290"/>
          </a:xfrm>
          <a:prstGeom prst="rect">
            <a:avLst/>
          </a:prstGeom>
        </p:spPr>
        <p:txBody>
          <a:bodyPr vert="horz" wrap="square" lIns="0" tIns="15875" rIns="0" bIns="0" rtlCol="0">
            <a:spAutoFit/>
          </a:bodyPr>
          <a:lstStyle/>
          <a:p>
            <a:pPr marL="12700">
              <a:lnSpc>
                <a:spcPct val="100000"/>
              </a:lnSpc>
              <a:spcBef>
                <a:spcPts val="125"/>
              </a:spcBef>
            </a:pPr>
            <a:r>
              <a:rPr sz="1700" spc="-50" dirty="0">
                <a:solidFill>
                  <a:srgbClr val="FFFFFF"/>
                </a:solidFill>
                <a:latin typeface="Arial"/>
                <a:cs typeface="Arial"/>
              </a:rPr>
              <a:t>6</a:t>
            </a:r>
            <a:endParaRPr sz="1700">
              <a:latin typeface="Arial"/>
              <a:cs typeface="Arial"/>
            </a:endParaRPr>
          </a:p>
        </p:txBody>
      </p:sp>
      <p:sp>
        <p:nvSpPr>
          <p:cNvPr id="36" name="object 36"/>
          <p:cNvSpPr txBox="1"/>
          <p:nvPr/>
        </p:nvSpPr>
        <p:spPr>
          <a:xfrm>
            <a:off x="4889500" y="6500240"/>
            <a:ext cx="1719580" cy="288290"/>
          </a:xfrm>
          <a:prstGeom prst="rect">
            <a:avLst/>
          </a:prstGeom>
        </p:spPr>
        <p:txBody>
          <a:bodyPr vert="horz" wrap="square" lIns="0" tIns="15875" rIns="0" bIns="0" rtlCol="0">
            <a:spAutoFit/>
          </a:bodyPr>
          <a:lstStyle/>
          <a:p>
            <a:pPr marL="12700">
              <a:lnSpc>
                <a:spcPct val="100000"/>
              </a:lnSpc>
              <a:spcBef>
                <a:spcPts val="125"/>
              </a:spcBef>
            </a:pPr>
            <a:r>
              <a:rPr sz="1700" dirty="0">
                <a:latin typeface="Arial"/>
                <a:cs typeface="Arial"/>
              </a:rPr>
              <a:t>6</a:t>
            </a:r>
            <a:r>
              <a:rPr sz="1700" spc="114" dirty="0">
                <a:latin typeface="Arial"/>
                <a:cs typeface="Arial"/>
              </a:rPr>
              <a:t> </a:t>
            </a:r>
            <a:r>
              <a:rPr sz="1700" dirty="0">
                <a:latin typeface="Arial"/>
                <a:cs typeface="Arial"/>
              </a:rPr>
              <a:t>(pre-</a:t>
            </a:r>
            <a:r>
              <a:rPr sz="1700" spc="-10" dirty="0">
                <a:latin typeface="Arial"/>
                <a:cs typeface="Arial"/>
              </a:rPr>
              <a:t>pandemic)</a:t>
            </a:r>
            <a:endParaRPr sz="1700">
              <a:latin typeface="Arial"/>
              <a:cs typeface="Arial"/>
            </a:endParaRPr>
          </a:p>
        </p:txBody>
      </p:sp>
      <p:sp>
        <p:nvSpPr>
          <p:cNvPr id="37" name="object 37"/>
          <p:cNvSpPr txBox="1"/>
          <p:nvPr/>
        </p:nvSpPr>
        <p:spPr>
          <a:xfrm>
            <a:off x="4889500" y="7145972"/>
            <a:ext cx="2536825" cy="288925"/>
          </a:xfrm>
          <a:prstGeom prst="rect">
            <a:avLst/>
          </a:prstGeom>
        </p:spPr>
        <p:txBody>
          <a:bodyPr vert="horz" wrap="square" lIns="0" tIns="15875" rIns="0" bIns="0" rtlCol="0">
            <a:spAutoFit/>
          </a:bodyPr>
          <a:lstStyle/>
          <a:p>
            <a:pPr marL="12700">
              <a:lnSpc>
                <a:spcPct val="100000"/>
              </a:lnSpc>
              <a:spcBef>
                <a:spcPts val="125"/>
              </a:spcBef>
            </a:pPr>
            <a:r>
              <a:rPr sz="1700" dirty="0">
                <a:solidFill>
                  <a:srgbClr val="FFFFFF"/>
                </a:solidFill>
                <a:latin typeface="Arial"/>
                <a:cs typeface="Arial"/>
              </a:rPr>
              <a:t>2X</a:t>
            </a:r>
            <a:r>
              <a:rPr sz="1700" spc="114" dirty="0">
                <a:solidFill>
                  <a:srgbClr val="FFFFFF"/>
                </a:solidFill>
                <a:latin typeface="Arial"/>
                <a:cs typeface="Arial"/>
              </a:rPr>
              <a:t> </a:t>
            </a:r>
            <a:r>
              <a:rPr sz="1700" dirty="0">
                <a:solidFill>
                  <a:srgbClr val="FFFFFF"/>
                </a:solidFill>
                <a:latin typeface="Arial"/>
                <a:cs typeface="Arial"/>
              </a:rPr>
              <a:t>(mid-year</a:t>
            </a:r>
            <a:r>
              <a:rPr sz="1700" spc="85" dirty="0">
                <a:solidFill>
                  <a:srgbClr val="FFFFFF"/>
                </a:solidFill>
                <a:latin typeface="Arial"/>
                <a:cs typeface="Arial"/>
              </a:rPr>
              <a:t> </a:t>
            </a:r>
            <a:r>
              <a:rPr sz="1700" dirty="0">
                <a:solidFill>
                  <a:srgbClr val="FFFFFF"/>
                </a:solidFill>
                <a:latin typeface="Arial"/>
                <a:cs typeface="Arial"/>
              </a:rPr>
              <a:t>and</a:t>
            </a:r>
            <a:r>
              <a:rPr sz="1700" spc="160" dirty="0">
                <a:solidFill>
                  <a:srgbClr val="FFFFFF"/>
                </a:solidFill>
                <a:latin typeface="Arial"/>
                <a:cs typeface="Arial"/>
              </a:rPr>
              <a:t> </a:t>
            </a:r>
            <a:r>
              <a:rPr sz="1700" spc="-10" dirty="0">
                <a:solidFill>
                  <a:srgbClr val="FFFFFF"/>
                </a:solidFill>
                <a:latin typeface="Arial"/>
                <a:cs typeface="Arial"/>
              </a:rPr>
              <a:t>annual)</a:t>
            </a:r>
            <a:endParaRPr sz="1700">
              <a:latin typeface="Arial"/>
              <a:cs typeface="Arial"/>
            </a:endParaRPr>
          </a:p>
        </p:txBody>
      </p:sp>
      <p:sp>
        <p:nvSpPr>
          <p:cNvPr id="38" name="object 38"/>
          <p:cNvSpPr txBox="1"/>
          <p:nvPr/>
        </p:nvSpPr>
        <p:spPr>
          <a:xfrm>
            <a:off x="11458575" y="3217354"/>
            <a:ext cx="5861050" cy="768985"/>
          </a:xfrm>
          <a:prstGeom prst="rect">
            <a:avLst/>
          </a:prstGeom>
        </p:spPr>
        <p:txBody>
          <a:bodyPr vert="horz" wrap="square" lIns="0" tIns="124460" rIns="0" bIns="0" rtlCol="0">
            <a:spAutoFit/>
          </a:bodyPr>
          <a:lstStyle/>
          <a:p>
            <a:pPr marL="12700">
              <a:lnSpc>
                <a:spcPct val="100000"/>
              </a:lnSpc>
              <a:spcBef>
                <a:spcPts val="980"/>
              </a:spcBef>
            </a:pPr>
            <a:r>
              <a:rPr sz="1700" dirty="0">
                <a:latin typeface="Arial"/>
                <a:cs typeface="Arial"/>
              </a:rPr>
              <a:t>40</a:t>
            </a:r>
            <a:r>
              <a:rPr sz="1700" spc="114" dirty="0">
                <a:latin typeface="Arial"/>
                <a:cs typeface="Arial"/>
              </a:rPr>
              <a:t> </a:t>
            </a:r>
            <a:r>
              <a:rPr sz="1700" dirty="0">
                <a:latin typeface="Arial"/>
                <a:cs typeface="Arial"/>
              </a:rPr>
              <a:t>(standard</a:t>
            </a:r>
            <a:r>
              <a:rPr sz="1700" spc="114" dirty="0">
                <a:latin typeface="Arial"/>
                <a:cs typeface="Arial"/>
              </a:rPr>
              <a:t> </a:t>
            </a:r>
            <a:r>
              <a:rPr sz="1700" spc="-10" dirty="0">
                <a:latin typeface="Arial"/>
                <a:cs typeface="Arial"/>
              </a:rPr>
              <a:t>rebate)</a:t>
            </a:r>
            <a:endParaRPr sz="1700">
              <a:latin typeface="Arial"/>
              <a:cs typeface="Arial"/>
            </a:endParaRPr>
          </a:p>
          <a:p>
            <a:pPr marL="12700">
              <a:lnSpc>
                <a:spcPct val="100000"/>
              </a:lnSpc>
              <a:spcBef>
                <a:spcPts val="885"/>
              </a:spcBef>
            </a:pPr>
            <a:r>
              <a:rPr sz="1700" dirty="0">
                <a:latin typeface="Arial"/>
                <a:cs typeface="Arial"/>
              </a:rPr>
              <a:t>20</a:t>
            </a:r>
            <a:r>
              <a:rPr sz="1700" spc="165" dirty="0">
                <a:latin typeface="Arial"/>
                <a:cs typeface="Arial"/>
              </a:rPr>
              <a:t> </a:t>
            </a:r>
            <a:r>
              <a:rPr sz="1700" dirty="0">
                <a:latin typeface="Arial"/>
                <a:cs typeface="Arial"/>
              </a:rPr>
              <a:t>(reduced</a:t>
            </a:r>
            <a:r>
              <a:rPr sz="1700" spc="80" dirty="0">
                <a:latin typeface="Arial"/>
                <a:cs typeface="Arial"/>
              </a:rPr>
              <a:t> </a:t>
            </a:r>
            <a:r>
              <a:rPr sz="1700" dirty="0">
                <a:latin typeface="Arial"/>
                <a:cs typeface="Arial"/>
              </a:rPr>
              <a:t>bylaws/policies;</a:t>
            </a:r>
            <a:r>
              <a:rPr sz="1700" spc="120" dirty="0">
                <a:latin typeface="Arial"/>
                <a:cs typeface="Arial"/>
              </a:rPr>
              <a:t> </a:t>
            </a:r>
            <a:r>
              <a:rPr sz="1700" dirty="0">
                <a:latin typeface="Arial"/>
                <a:cs typeface="Arial"/>
              </a:rPr>
              <a:t>start-up</a:t>
            </a:r>
            <a:r>
              <a:rPr sz="1700" spc="170" dirty="0">
                <a:latin typeface="Arial"/>
                <a:cs typeface="Arial"/>
              </a:rPr>
              <a:t> </a:t>
            </a:r>
            <a:r>
              <a:rPr sz="1700" dirty="0">
                <a:latin typeface="Arial"/>
                <a:cs typeface="Arial"/>
              </a:rPr>
              <a:t>rebate</a:t>
            </a:r>
            <a:r>
              <a:rPr sz="1700" spc="80" dirty="0">
                <a:latin typeface="Arial"/>
                <a:cs typeface="Arial"/>
              </a:rPr>
              <a:t> </a:t>
            </a:r>
            <a:r>
              <a:rPr sz="1700" dirty="0">
                <a:latin typeface="Arial"/>
                <a:cs typeface="Arial"/>
              </a:rPr>
              <a:t>&amp;</a:t>
            </a:r>
            <a:r>
              <a:rPr sz="1700" spc="120" dirty="0">
                <a:latin typeface="Arial"/>
                <a:cs typeface="Arial"/>
              </a:rPr>
              <a:t> </a:t>
            </a:r>
            <a:r>
              <a:rPr sz="1700" dirty="0">
                <a:latin typeface="Arial"/>
                <a:cs typeface="Arial"/>
              </a:rPr>
              <a:t>$1K</a:t>
            </a:r>
            <a:r>
              <a:rPr sz="1700" spc="125" dirty="0">
                <a:latin typeface="Arial"/>
                <a:cs typeface="Arial"/>
              </a:rPr>
              <a:t> </a:t>
            </a:r>
            <a:r>
              <a:rPr sz="1700" spc="-10" dirty="0">
                <a:latin typeface="Arial"/>
                <a:cs typeface="Arial"/>
              </a:rPr>
              <a:t>funding)</a:t>
            </a:r>
            <a:endParaRPr sz="1700">
              <a:latin typeface="Arial"/>
              <a:cs typeface="Arial"/>
            </a:endParaRPr>
          </a:p>
        </p:txBody>
      </p:sp>
      <p:sp>
        <p:nvSpPr>
          <p:cNvPr id="39" name="object 39"/>
          <p:cNvSpPr txBox="1"/>
          <p:nvPr/>
        </p:nvSpPr>
        <p:spPr>
          <a:xfrm>
            <a:off x="11458575" y="4253738"/>
            <a:ext cx="5497830" cy="693420"/>
          </a:xfrm>
          <a:prstGeom prst="rect">
            <a:avLst/>
          </a:prstGeom>
        </p:spPr>
        <p:txBody>
          <a:bodyPr vert="horz" wrap="square" lIns="0" tIns="12065" rIns="0" bIns="0" rtlCol="0">
            <a:spAutoFit/>
          </a:bodyPr>
          <a:lstStyle/>
          <a:p>
            <a:pPr marL="12700" marR="5080">
              <a:lnSpc>
                <a:spcPct val="128800"/>
              </a:lnSpc>
              <a:spcBef>
                <a:spcPts val="95"/>
              </a:spcBef>
            </a:pPr>
            <a:r>
              <a:rPr sz="1700" dirty="0">
                <a:solidFill>
                  <a:srgbClr val="FFFFFF"/>
                </a:solidFill>
                <a:latin typeface="Arial"/>
                <a:cs typeface="Arial"/>
              </a:rPr>
              <a:t>5</a:t>
            </a:r>
            <a:r>
              <a:rPr sz="1700" spc="80" dirty="0">
                <a:solidFill>
                  <a:srgbClr val="FFFFFF"/>
                </a:solidFill>
                <a:latin typeface="Arial"/>
                <a:cs typeface="Arial"/>
              </a:rPr>
              <a:t> </a:t>
            </a:r>
            <a:r>
              <a:rPr sz="1700" dirty="0">
                <a:solidFill>
                  <a:srgbClr val="FFFFFF"/>
                </a:solidFill>
                <a:latin typeface="Arial"/>
                <a:cs typeface="Arial"/>
              </a:rPr>
              <a:t>Minimum</a:t>
            </a:r>
            <a:r>
              <a:rPr sz="1700" spc="55" dirty="0">
                <a:solidFill>
                  <a:srgbClr val="FFFFFF"/>
                </a:solidFill>
                <a:latin typeface="Arial"/>
                <a:cs typeface="Arial"/>
              </a:rPr>
              <a:t> </a:t>
            </a:r>
            <a:r>
              <a:rPr sz="1700" dirty="0">
                <a:solidFill>
                  <a:srgbClr val="FFFFFF"/>
                </a:solidFill>
                <a:latin typeface="Arial"/>
                <a:cs typeface="Arial"/>
              </a:rPr>
              <a:t>Officers:</a:t>
            </a:r>
            <a:r>
              <a:rPr sz="1700" spc="40" dirty="0">
                <a:solidFill>
                  <a:srgbClr val="FFFFFF"/>
                </a:solidFill>
                <a:latin typeface="Arial"/>
                <a:cs typeface="Arial"/>
              </a:rPr>
              <a:t> </a:t>
            </a:r>
            <a:r>
              <a:rPr sz="1700" dirty="0">
                <a:solidFill>
                  <a:srgbClr val="FFFFFF"/>
                </a:solidFill>
                <a:latin typeface="Arial"/>
                <a:cs typeface="Arial"/>
              </a:rPr>
              <a:t>OOP,</a:t>
            </a:r>
            <a:r>
              <a:rPr sz="1700" spc="40" dirty="0">
                <a:solidFill>
                  <a:srgbClr val="FFFFFF"/>
                </a:solidFill>
                <a:latin typeface="Arial"/>
                <a:cs typeface="Arial"/>
              </a:rPr>
              <a:t> </a:t>
            </a:r>
            <a:r>
              <a:rPr sz="1700" dirty="0">
                <a:solidFill>
                  <a:srgbClr val="FFFFFF"/>
                </a:solidFill>
                <a:latin typeface="Arial"/>
                <a:cs typeface="Arial"/>
              </a:rPr>
              <a:t>VP</a:t>
            </a:r>
            <a:r>
              <a:rPr sz="1700" spc="45" dirty="0">
                <a:solidFill>
                  <a:srgbClr val="FFFFFF"/>
                </a:solidFill>
                <a:latin typeface="Arial"/>
                <a:cs typeface="Arial"/>
              </a:rPr>
              <a:t> </a:t>
            </a:r>
            <a:r>
              <a:rPr sz="1700" dirty="0">
                <a:solidFill>
                  <a:srgbClr val="FFFFFF"/>
                </a:solidFill>
                <a:latin typeface="Arial"/>
                <a:cs typeface="Arial"/>
              </a:rPr>
              <a:t>Finance,</a:t>
            </a:r>
            <a:r>
              <a:rPr sz="1700" spc="35" dirty="0">
                <a:solidFill>
                  <a:srgbClr val="FFFFFF"/>
                </a:solidFill>
                <a:latin typeface="Arial"/>
                <a:cs typeface="Arial"/>
              </a:rPr>
              <a:t> </a:t>
            </a:r>
            <a:r>
              <a:rPr sz="1700" dirty="0">
                <a:solidFill>
                  <a:srgbClr val="FFFFFF"/>
                </a:solidFill>
                <a:latin typeface="Arial"/>
                <a:cs typeface="Arial"/>
              </a:rPr>
              <a:t>VP</a:t>
            </a:r>
            <a:r>
              <a:rPr sz="1700" spc="45" dirty="0">
                <a:solidFill>
                  <a:srgbClr val="FFFFFF"/>
                </a:solidFill>
                <a:latin typeface="Arial"/>
                <a:cs typeface="Arial"/>
              </a:rPr>
              <a:t> </a:t>
            </a:r>
            <a:r>
              <a:rPr sz="1700" spc="-10" dirty="0">
                <a:solidFill>
                  <a:srgbClr val="FFFFFF"/>
                </a:solidFill>
                <a:latin typeface="Arial"/>
                <a:cs typeface="Arial"/>
              </a:rPr>
              <a:t>Membership </a:t>
            </a:r>
            <a:r>
              <a:rPr sz="1700" dirty="0">
                <a:solidFill>
                  <a:srgbClr val="FFFFFF"/>
                </a:solidFill>
                <a:latin typeface="Arial"/>
                <a:cs typeface="Arial"/>
              </a:rPr>
              <a:t>Roles</a:t>
            </a:r>
            <a:r>
              <a:rPr sz="1700" spc="80" dirty="0">
                <a:solidFill>
                  <a:srgbClr val="FFFFFF"/>
                </a:solidFill>
                <a:latin typeface="Arial"/>
                <a:cs typeface="Arial"/>
              </a:rPr>
              <a:t> </a:t>
            </a:r>
            <a:r>
              <a:rPr sz="1700" dirty="0">
                <a:solidFill>
                  <a:srgbClr val="FFFFFF"/>
                </a:solidFill>
                <a:latin typeface="Arial"/>
                <a:cs typeface="Arial"/>
              </a:rPr>
              <a:t>only:</a:t>
            </a:r>
            <a:r>
              <a:rPr sz="1700" spc="95" dirty="0">
                <a:solidFill>
                  <a:srgbClr val="FFFFFF"/>
                </a:solidFill>
                <a:latin typeface="Arial"/>
                <a:cs typeface="Arial"/>
              </a:rPr>
              <a:t> </a:t>
            </a:r>
            <a:r>
              <a:rPr sz="1700" dirty="0">
                <a:solidFill>
                  <a:srgbClr val="FFFFFF"/>
                </a:solidFill>
                <a:latin typeface="Arial"/>
                <a:cs typeface="Arial"/>
              </a:rPr>
              <a:t>VP</a:t>
            </a:r>
            <a:r>
              <a:rPr sz="1700" spc="15" dirty="0">
                <a:solidFill>
                  <a:srgbClr val="FFFFFF"/>
                </a:solidFill>
                <a:latin typeface="Arial"/>
                <a:cs typeface="Arial"/>
              </a:rPr>
              <a:t> </a:t>
            </a:r>
            <a:r>
              <a:rPr sz="1700" dirty="0">
                <a:solidFill>
                  <a:srgbClr val="FFFFFF"/>
                </a:solidFill>
                <a:latin typeface="Arial"/>
                <a:cs typeface="Arial"/>
              </a:rPr>
              <a:t>Marketing,</a:t>
            </a:r>
            <a:r>
              <a:rPr sz="1700" spc="95" dirty="0">
                <a:solidFill>
                  <a:srgbClr val="FFFFFF"/>
                </a:solidFill>
                <a:latin typeface="Arial"/>
                <a:cs typeface="Arial"/>
              </a:rPr>
              <a:t> </a:t>
            </a:r>
            <a:r>
              <a:rPr sz="1700" dirty="0">
                <a:solidFill>
                  <a:srgbClr val="FFFFFF"/>
                </a:solidFill>
                <a:latin typeface="Arial"/>
                <a:cs typeface="Arial"/>
              </a:rPr>
              <a:t>VP</a:t>
            </a:r>
            <a:r>
              <a:rPr sz="1700" spc="100" dirty="0">
                <a:solidFill>
                  <a:srgbClr val="FFFFFF"/>
                </a:solidFill>
                <a:latin typeface="Arial"/>
                <a:cs typeface="Arial"/>
              </a:rPr>
              <a:t> </a:t>
            </a:r>
            <a:r>
              <a:rPr sz="1700" spc="-10" dirty="0">
                <a:solidFill>
                  <a:srgbClr val="FFFFFF"/>
                </a:solidFill>
                <a:latin typeface="Arial"/>
                <a:cs typeface="Arial"/>
              </a:rPr>
              <a:t>Education</a:t>
            </a:r>
            <a:endParaRPr sz="1700">
              <a:latin typeface="Arial"/>
              <a:cs typeface="Arial"/>
            </a:endParaRPr>
          </a:p>
        </p:txBody>
      </p:sp>
      <p:sp>
        <p:nvSpPr>
          <p:cNvPr id="40" name="object 40"/>
          <p:cNvSpPr txBox="1"/>
          <p:nvPr/>
        </p:nvSpPr>
        <p:spPr>
          <a:xfrm>
            <a:off x="11458575" y="5266435"/>
            <a:ext cx="273050" cy="288290"/>
          </a:xfrm>
          <a:prstGeom prst="rect">
            <a:avLst/>
          </a:prstGeom>
        </p:spPr>
        <p:txBody>
          <a:bodyPr vert="horz" wrap="square" lIns="0" tIns="15875" rIns="0" bIns="0" rtlCol="0">
            <a:spAutoFit/>
          </a:bodyPr>
          <a:lstStyle/>
          <a:p>
            <a:pPr marL="12700">
              <a:lnSpc>
                <a:spcPct val="100000"/>
              </a:lnSpc>
              <a:spcBef>
                <a:spcPts val="125"/>
              </a:spcBef>
            </a:pPr>
            <a:r>
              <a:rPr sz="1700" spc="-25" dirty="0">
                <a:latin typeface="Arial"/>
                <a:cs typeface="Arial"/>
              </a:rPr>
              <a:t>20</a:t>
            </a:r>
            <a:endParaRPr sz="1700">
              <a:latin typeface="Arial"/>
              <a:cs typeface="Arial"/>
            </a:endParaRPr>
          </a:p>
        </p:txBody>
      </p:sp>
      <p:sp>
        <p:nvSpPr>
          <p:cNvPr id="41" name="object 41"/>
          <p:cNvSpPr txBox="1"/>
          <p:nvPr/>
        </p:nvSpPr>
        <p:spPr>
          <a:xfrm>
            <a:off x="11458575" y="5900673"/>
            <a:ext cx="147320" cy="288290"/>
          </a:xfrm>
          <a:prstGeom prst="rect">
            <a:avLst/>
          </a:prstGeom>
        </p:spPr>
        <p:txBody>
          <a:bodyPr vert="horz" wrap="square" lIns="0" tIns="15875" rIns="0" bIns="0" rtlCol="0">
            <a:spAutoFit/>
          </a:bodyPr>
          <a:lstStyle/>
          <a:p>
            <a:pPr marL="12700">
              <a:lnSpc>
                <a:spcPct val="100000"/>
              </a:lnSpc>
              <a:spcBef>
                <a:spcPts val="125"/>
              </a:spcBef>
            </a:pPr>
            <a:r>
              <a:rPr sz="1700" spc="-50" dirty="0">
                <a:solidFill>
                  <a:srgbClr val="FFFFFF"/>
                </a:solidFill>
                <a:latin typeface="Arial"/>
                <a:cs typeface="Arial"/>
              </a:rPr>
              <a:t>4</a:t>
            </a:r>
            <a:endParaRPr sz="1700">
              <a:latin typeface="Arial"/>
              <a:cs typeface="Arial"/>
            </a:endParaRPr>
          </a:p>
        </p:txBody>
      </p:sp>
      <p:sp>
        <p:nvSpPr>
          <p:cNvPr id="42" name="object 42"/>
          <p:cNvSpPr txBox="1"/>
          <p:nvPr/>
        </p:nvSpPr>
        <p:spPr>
          <a:xfrm>
            <a:off x="11458575" y="6503987"/>
            <a:ext cx="147955" cy="288925"/>
          </a:xfrm>
          <a:prstGeom prst="rect">
            <a:avLst/>
          </a:prstGeom>
        </p:spPr>
        <p:txBody>
          <a:bodyPr vert="horz" wrap="square" lIns="0" tIns="15875" rIns="0" bIns="0" rtlCol="0">
            <a:spAutoFit/>
          </a:bodyPr>
          <a:lstStyle/>
          <a:p>
            <a:pPr marL="12700">
              <a:lnSpc>
                <a:spcPct val="100000"/>
              </a:lnSpc>
              <a:spcBef>
                <a:spcPts val="125"/>
              </a:spcBef>
            </a:pPr>
            <a:r>
              <a:rPr sz="1700" spc="-50" dirty="0">
                <a:latin typeface="Arial"/>
                <a:cs typeface="Arial"/>
              </a:rPr>
              <a:t>4</a:t>
            </a:r>
            <a:endParaRPr sz="1700">
              <a:latin typeface="Arial"/>
              <a:cs typeface="Arial"/>
            </a:endParaRPr>
          </a:p>
        </p:txBody>
      </p:sp>
      <p:sp>
        <p:nvSpPr>
          <p:cNvPr id="43" name="object 43"/>
          <p:cNvSpPr txBox="1"/>
          <p:nvPr/>
        </p:nvSpPr>
        <p:spPr>
          <a:xfrm>
            <a:off x="11458575" y="7130097"/>
            <a:ext cx="1115695" cy="277640"/>
          </a:xfrm>
          <a:prstGeom prst="rect">
            <a:avLst/>
          </a:prstGeom>
        </p:spPr>
        <p:txBody>
          <a:bodyPr vert="horz" wrap="square" lIns="0" tIns="15875" rIns="0" bIns="0" rtlCol="0" anchor="t">
            <a:spAutoFit/>
          </a:bodyPr>
          <a:lstStyle/>
          <a:p>
            <a:pPr marL="12700">
              <a:spcBef>
                <a:spcPts val="125"/>
              </a:spcBef>
            </a:pPr>
            <a:r>
              <a:rPr sz="1700" spc="-10" dirty="0">
                <a:solidFill>
                  <a:srgbClr val="FFFFFF"/>
                </a:solidFill>
                <a:latin typeface="Arial"/>
                <a:cs typeface="Arial"/>
              </a:rPr>
              <a:t>1X(annual)</a:t>
            </a:r>
            <a:endParaRPr lang="en-US" sz="1700">
              <a:latin typeface="Arial"/>
              <a:cs typeface="Arial"/>
            </a:endParaRPr>
          </a:p>
        </p:txBody>
      </p:sp>
      <p:sp>
        <p:nvSpPr>
          <p:cNvPr id="44" name="object 44"/>
          <p:cNvSpPr/>
          <p:nvPr/>
        </p:nvSpPr>
        <p:spPr>
          <a:xfrm>
            <a:off x="733425" y="8248650"/>
            <a:ext cx="3648075" cy="495300"/>
          </a:xfrm>
          <a:custGeom>
            <a:avLst/>
            <a:gdLst/>
            <a:ahLst/>
            <a:cxnLst/>
            <a:rect l="l" t="t" r="r" b="b"/>
            <a:pathLst>
              <a:path w="3648075" h="495300">
                <a:moveTo>
                  <a:pt x="3601974" y="0"/>
                </a:moveTo>
                <a:lnTo>
                  <a:pt x="46126" y="0"/>
                </a:lnTo>
                <a:lnTo>
                  <a:pt x="28171" y="3631"/>
                </a:lnTo>
                <a:lnTo>
                  <a:pt x="13509" y="13525"/>
                </a:lnTo>
                <a:lnTo>
                  <a:pt x="3624" y="28182"/>
                </a:lnTo>
                <a:lnTo>
                  <a:pt x="0" y="46100"/>
                </a:lnTo>
                <a:lnTo>
                  <a:pt x="0" y="449199"/>
                </a:lnTo>
                <a:lnTo>
                  <a:pt x="3624" y="467117"/>
                </a:lnTo>
                <a:lnTo>
                  <a:pt x="13509" y="481774"/>
                </a:lnTo>
                <a:lnTo>
                  <a:pt x="28171" y="491668"/>
                </a:lnTo>
                <a:lnTo>
                  <a:pt x="46126" y="495300"/>
                </a:lnTo>
                <a:lnTo>
                  <a:pt x="3601974" y="495300"/>
                </a:lnTo>
                <a:lnTo>
                  <a:pt x="3619892" y="491668"/>
                </a:lnTo>
                <a:lnTo>
                  <a:pt x="3634549" y="481774"/>
                </a:lnTo>
                <a:lnTo>
                  <a:pt x="3644443" y="467117"/>
                </a:lnTo>
                <a:lnTo>
                  <a:pt x="3648075" y="449199"/>
                </a:lnTo>
                <a:lnTo>
                  <a:pt x="3648075" y="46100"/>
                </a:lnTo>
                <a:lnTo>
                  <a:pt x="3644443" y="28182"/>
                </a:lnTo>
                <a:lnTo>
                  <a:pt x="3634549" y="13525"/>
                </a:lnTo>
                <a:lnTo>
                  <a:pt x="3619892" y="3631"/>
                </a:lnTo>
                <a:lnTo>
                  <a:pt x="3601974" y="0"/>
                </a:lnTo>
                <a:close/>
              </a:path>
            </a:pathLst>
          </a:custGeom>
          <a:solidFill>
            <a:srgbClr val="00ACEE"/>
          </a:solidFill>
        </p:spPr>
        <p:txBody>
          <a:bodyPr wrap="square" lIns="0" tIns="0" rIns="0" bIns="0" rtlCol="0"/>
          <a:lstStyle/>
          <a:p>
            <a:endParaRPr/>
          </a:p>
        </p:txBody>
      </p:sp>
      <p:sp>
        <p:nvSpPr>
          <p:cNvPr id="45" name="object 45"/>
          <p:cNvSpPr/>
          <p:nvPr/>
        </p:nvSpPr>
        <p:spPr>
          <a:xfrm>
            <a:off x="4600575" y="8248650"/>
            <a:ext cx="6353175" cy="495300"/>
          </a:xfrm>
          <a:custGeom>
            <a:avLst/>
            <a:gdLst/>
            <a:ahLst/>
            <a:cxnLst/>
            <a:rect l="l" t="t" r="r" b="b"/>
            <a:pathLst>
              <a:path w="6353175" h="495300">
                <a:moveTo>
                  <a:pt x="6307074" y="0"/>
                </a:moveTo>
                <a:lnTo>
                  <a:pt x="46100" y="0"/>
                </a:lnTo>
                <a:lnTo>
                  <a:pt x="28182" y="3631"/>
                </a:lnTo>
                <a:lnTo>
                  <a:pt x="13525" y="13525"/>
                </a:lnTo>
                <a:lnTo>
                  <a:pt x="3631" y="28182"/>
                </a:lnTo>
                <a:lnTo>
                  <a:pt x="0" y="46100"/>
                </a:lnTo>
                <a:lnTo>
                  <a:pt x="0" y="449199"/>
                </a:lnTo>
                <a:lnTo>
                  <a:pt x="3631" y="467117"/>
                </a:lnTo>
                <a:lnTo>
                  <a:pt x="13525" y="481774"/>
                </a:lnTo>
                <a:lnTo>
                  <a:pt x="28182" y="491668"/>
                </a:lnTo>
                <a:lnTo>
                  <a:pt x="46100" y="495300"/>
                </a:lnTo>
                <a:lnTo>
                  <a:pt x="6307074" y="495300"/>
                </a:lnTo>
                <a:lnTo>
                  <a:pt x="6324992" y="491668"/>
                </a:lnTo>
                <a:lnTo>
                  <a:pt x="6339649" y="481774"/>
                </a:lnTo>
                <a:lnTo>
                  <a:pt x="6349543" y="467117"/>
                </a:lnTo>
                <a:lnTo>
                  <a:pt x="6353175" y="449199"/>
                </a:lnTo>
                <a:lnTo>
                  <a:pt x="6353175" y="46100"/>
                </a:lnTo>
                <a:lnTo>
                  <a:pt x="6349543" y="28182"/>
                </a:lnTo>
                <a:lnTo>
                  <a:pt x="6339649" y="13525"/>
                </a:lnTo>
                <a:lnTo>
                  <a:pt x="6324992" y="3631"/>
                </a:lnTo>
                <a:lnTo>
                  <a:pt x="6307074" y="0"/>
                </a:lnTo>
                <a:close/>
              </a:path>
            </a:pathLst>
          </a:custGeom>
          <a:solidFill>
            <a:srgbClr val="9BBA58"/>
          </a:solidFill>
        </p:spPr>
        <p:txBody>
          <a:bodyPr wrap="square" lIns="0" tIns="0" rIns="0" bIns="0" rtlCol="0"/>
          <a:lstStyle/>
          <a:p>
            <a:endParaRPr/>
          </a:p>
        </p:txBody>
      </p:sp>
      <p:sp>
        <p:nvSpPr>
          <p:cNvPr id="46" name="object 46"/>
          <p:cNvSpPr/>
          <p:nvPr/>
        </p:nvSpPr>
        <p:spPr>
          <a:xfrm>
            <a:off x="11191875" y="8248650"/>
            <a:ext cx="6353175" cy="495300"/>
          </a:xfrm>
          <a:custGeom>
            <a:avLst/>
            <a:gdLst/>
            <a:ahLst/>
            <a:cxnLst/>
            <a:rect l="l" t="t" r="r" b="b"/>
            <a:pathLst>
              <a:path w="6353175" h="495300">
                <a:moveTo>
                  <a:pt x="6307073" y="0"/>
                </a:moveTo>
                <a:lnTo>
                  <a:pt x="46100" y="0"/>
                </a:lnTo>
                <a:lnTo>
                  <a:pt x="28182" y="3631"/>
                </a:lnTo>
                <a:lnTo>
                  <a:pt x="13525" y="13525"/>
                </a:lnTo>
                <a:lnTo>
                  <a:pt x="3631" y="28182"/>
                </a:lnTo>
                <a:lnTo>
                  <a:pt x="0" y="46100"/>
                </a:lnTo>
                <a:lnTo>
                  <a:pt x="0" y="449199"/>
                </a:lnTo>
                <a:lnTo>
                  <a:pt x="3631" y="467117"/>
                </a:lnTo>
                <a:lnTo>
                  <a:pt x="13525" y="481774"/>
                </a:lnTo>
                <a:lnTo>
                  <a:pt x="28182" y="491668"/>
                </a:lnTo>
                <a:lnTo>
                  <a:pt x="46100" y="495300"/>
                </a:lnTo>
                <a:lnTo>
                  <a:pt x="6307073" y="495300"/>
                </a:lnTo>
                <a:lnTo>
                  <a:pt x="6324992" y="491668"/>
                </a:lnTo>
                <a:lnTo>
                  <a:pt x="6339649" y="481774"/>
                </a:lnTo>
                <a:lnTo>
                  <a:pt x="6349543" y="467117"/>
                </a:lnTo>
                <a:lnTo>
                  <a:pt x="6353175" y="449199"/>
                </a:lnTo>
                <a:lnTo>
                  <a:pt x="6353175" y="46100"/>
                </a:lnTo>
                <a:lnTo>
                  <a:pt x="6349543" y="28182"/>
                </a:lnTo>
                <a:lnTo>
                  <a:pt x="6339649" y="13525"/>
                </a:lnTo>
                <a:lnTo>
                  <a:pt x="6324992" y="3631"/>
                </a:lnTo>
                <a:lnTo>
                  <a:pt x="6307073" y="0"/>
                </a:lnTo>
                <a:close/>
              </a:path>
            </a:pathLst>
          </a:custGeom>
          <a:solidFill>
            <a:srgbClr val="463C9D"/>
          </a:solidFill>
        </p:spPr>
        <p:txBody>
          <a:bodyPr wrap="square" lIns="0" tIns="0" rIns="0" bIns="0" rtlCol="0"/>
          <a:lstStyle/>
          <a:p>
            <a:endParaRPr/>
          </a:p>
        </p:txBody>
      </p:sp>
      <p:sp>
        <p:nvSpPr>
          <p:cNvPr id="47" name="object 47"/>
          <p:cNvSpPr txBox="1"/>
          <p:nvPr/>
        </p:nvSpPr>
        <p:spPr>
          <a:xfrm>
            <a:off x="884555" y="8378507"/>
            <a:ext cx="2256790" cy="288925"/>
          </a:xfrm>
          <a:prstGeom prst="rect">
            <a:avLst/>
          </a:prstGeom>
        </p:spPr>
        <p:txBody>
          <a:bodyPr vert="horz" wrap="square" lIns="0" tIns="15875" rIns="0" bIns="0" rtlCol="0">
            <a:spAutoFit/>
          </a:bodyPr>
          <a:lstStyle/>
          <a:p>
            <a:pPr marL="12700">
              <a:lnSpc>
                <a:spcPct val="100000"/>
              </a:lnSpc>
              <a:spcBef>
                <a:spcPts val="125"/>
              </a:spcBef>
            </a:pPr>
            <a:r>
              <a:rPr sz="1700" dirty="0">
                <a:solidFill>
                  <a:srgbClr val="FFFFFF"/>
                </a:solidFill>
                <a:latin typeface="Arial"/>
                <a:cs typeface="Arial"/>
              </a:rPr>
              <a:t>Financial</a:t>
            </a:r>
            <a:r>
              <a:rPr sz="1700" spc="30" dirty="0">
                <a:solidFill>
                  <a:srgbClr val="FFFFFF"/>
                </a:solidFill>
                <a:latin typeface="Arial"/>
                <a:cs typeface="Arial"/>
              </a:rPr>
              <a:t> </a:t>
            </a:r>
            <a:r>
              <a:rPr sz="1700" dirty="0">
                <a:solidFill>
                  <a:srgbClr val="FFFFFF"/>
                </a:solidFill>
                <a:latin typeface="Arial"/>
                <a:cs typeface="Arial"/>
              </a:rPr>
              <a:t>Audit</a:t>
            </a:r>
            <a:r>
              <a:rPr sz="1700" spc="95" dirty="0">
                <a:solidFill>
                  <a:srgbClr val="FFFFFF"/>
                </a:solidFill>
                <a:latin typeface="Arial"/>
                <a:cs typeface="Arial"/>
              </a:rPr>
              <a:t> </a:t>
            </a:r>
            <a:r>
              <a:rPr sz="1700" spc="-10" dirty="0">
                <a:solidFill>
                  <a:srgbClr val="FFFFFF"/>
                </a:solidFill>
                <a:latin typeface="Arial"/>
                <a:cs typeface="Arial"/>
              </a:rPr>
              <a:t>Review</a:t>
            </a:r>
            <a:endParaRPr sz="1700">
              <a:latin typeface="Arial"/>
              <a:cs typeface="Arial"/>
            </a:endParaRPr>
          </a:p>
        </p:txBody>
      </p:sp>
      <p:sp>
        <p:nvSpPr>
          <p:cNvPr id="48" name="object 48"/>
          <p:cNvSpPr txBox="1"/>
          <p:nvPr/>
        </p:nvSpPr>
        <p:spPr>
          <a:xfrm>
            <a:off x="4889500" y="8378507"/>
            <a:ext cx="927735" cy="288925"/>
          </a:xfrm>
          <a:prstGeom prst="rect">
            <a:avLst/>
          </a:prstGeom>
        </p:spPr>
        <p:txBody>
          <a:bodyPr vert="horz" wrap="square" lIns="0" tIns="15875" rIns="0" bIns="0" rtlCol="0">
            <a:spAutoFit/>
          </a:bodyPr>
          <a:lstStyle/>
          <a:p>
            <a:pPr marL="12700">
              <a:lnSpc>
                <a:spcPct val="100000"/>
              </a:lnSpc>
              <a:spcBef>
                <a:spcPts val="125"/>
              </a:spcBef>
            </a:pPr>
            <a:r>
              <a:rPr sz="1700" spc="-10" dirty="0">
                <a:solidFill>
                  <a:srgbClr val="FFFFFF"/>
                </a:solidFill>
                <a:latin typeface="Arial"/>
                <a:cs typeface="Arial"/>
              </a:rPr>
              <a:t>Required</a:t>
            </a:r>
            <a:endParaRPr sz="1700">
              <a:latin typeface="Arial"/>
              <a:cs typeface="Arial"/>
            </a:endParaRPr>
          </a:p>
        </p:txBody>
      </p:sp>
      <p:sp>
        <p:nvSpPr>
          <p:cNvPr id="49" name="object 49"/>
          <p:cNvSpPr txBox="1"/>
          <p:nvPr/>
        </p:nvSpPr>
        <p:spPr>
          <a:xfrm>
            <a:off x="11458575" y="8365426"/>
            <a:ext cx="2214245" cy="288925"/>
          </a:xfrm>
          <a:prstGeom prst="rect">
            <a:avLst/>
          </a:prstGeom>
        </p:spPr>
        <p:txBody>
          <a:bodyPr vert="horz" wrap="square" lIns="0" tIns="15875" rIns="0" bIns="0" rtlCol="0">
            <a:spAutoFit/>
          </a:bodyPr>
          <a:lstStyle/>
          <a:p>
            <a:pPr marL="12700">
              <a:lnSpc>
                <a:spcPct val="100000"/>
              </a:lnSpc>
              <a:spcBef>
                <a:spcPts val="125"/>
              </a:spcBef>
            </a:pPr>
            <a:r>
              <a:rPr sz="1700" spc="-10" dirty="0">
                <a:solidFill>
                  <a:srgbClr val="FFFFFF"/>
                </a:solidFill>
                <a:latin typeface="Arial"/>
                <a:cs typeface="Arial"/>
              </a:rPr>
              <a:t>Discretionary/Optional</a:t>
            </a:r>
            <a:endParaRPr sz="1700">
              <a:latin typeface="Arial"/>
              <a:cs typeface="Arial"/>
            </a:endParaRPr>
          </a:p>
        </p:txBody>
      </p:sp>
      <p:sp>
        <p:nvSpPr>
          <p:cNvPr id="50" name="object 50"/>
          <p:cNvSpPr/>
          <p:nvPr/>
        </p:nvSpPr>
        <p:spPr>
          <a:xfrm>
            <a:off x="733425" y="7629525"/>
            <a:ext cx="3648075" cy="495300"/>
          </a:xfrm>
          <a:custGeom>
            <a:avLst/>
            <a:gdLst/>
            <a:ahLst/>
            <a:cxnLst/>
            <a:rect l="l" t="t" r="r" b="b"/>
            <a:pathLst>
              <a:path w="3648075" h="495300">
                <a:moveTo>
                  <a:pt x="3601974" y="0"/>
                </a:moveTo>
                <a:lnTo>
                  <a:pt x="46126" y="0"/>
                </a:lnTo>
                <a:lnTo>
                  <a:pt x="28171" y="3631"/>
                </a:lnTo>
                <a:lnTo>
                  <a:pt x="13509" y="13525"/>
                </a:lnTo>
                <a:lnTo>
                  <a:pt x="3624" y="28182"/>
                </a:lnTo>
                <a:lnTo>
                  <a:pt x="0" y="46100"/>
                </a:lnTo>
                <a:lnTo>
                  <a:pt x="0" y="449199"/>
                </a:lnTo>
                <a:lnTo>
                  <a:pt x="3624" y="467117"/>
                </a:lnTo>
                <a:lnTo>
                  <a:pt x="13509" y="481774"/>
                </a:lnTo>
                <a:lnTo>
                  <a:pt x="28171" y="491668"/>
                </a:lnTo>
                <a:lnTo>
                  <a:pt x="46126" y="495300"/>
                </a:lnTo>
                <a:lnTo>
                  <a:pt x="3601974" y="495300"/>
                </a:lnTo>
                <a:lnTo>
                  <a:pt x="3619892" y="491668"/>
                </a:lnTo>
                <a:lnTo>
                  <a:pt x="3634549" y="481774"/>
                </a:lnTo>
                <a:lnTo>
                  <a:pt x="3644443" y="467117"/>
                </a:lnTo>
                <a:lnTo>
                  <a:pt x="3648075" y="449199"/>
                </a:lnTo>
                <a:lnTo>
                  <a:pt x="3648075" y="46100"/>
                </a:lnTo>
                <a:lnTo>
                  <a:pt x="3644443" y="28182"/>
                </a:lnTo>
                <a:lnTo>
                  <a:pt x="3634549" y="13525"/>
                </a:lnTo>
                <a:lnTo>
                  <a:pt x="3619892" y="3631"/>
                </a:lnTo>
                <a:lnTo>
                  <a:pt x="3601974" y="0"/>
                </a:lnTo>
                <a:close/>
              </a:path>
            </a:pathLst>
          </a:custGeom>
          <a:solidFill>
            <a:srgbClr val="00ACEE">
              <a:alpha val="25489"/>
            </a:srgbClr>
          </a:solidFill>
        </p:spPr>
        <p:txBody>
          <a:bodyPr wrap="square" lIns="0" tIns="0" rIns="0" bIns="0" rtlCol="0"/>
          <a:lstStyle/>
          <a:p>
            <a:endParaRPr/>
          </a:p>
        </p:txBody>
      </p:sp>
      <p:sp>
        <p:nvSpPr>
          <p:cNvPr id="51" name="object 51"/>
          <p:cNvSpPr/>
          <p:nvPr/>
        </p:nvSpPr>
        <p:spPr>
          <a:xfrm>
            <a:off x="4600575" y="7629525"/>
            <a:ext cx="6353175" cy="495300"/>
          </a:xfrm>
          <a:custGeom>
            <a:avLst/>
            <a:gdLst/>
            <a:ahLst/>
            <a:cxnLst/>
            <a:rect l="l" t="t" r="r" b="b"/>
            <a:pathLst>
              <a:path w="6353175" h="495300">
                <a:moveTo>
                  <a:pt x="6307074" y="0"/>
                </a:moveTo>
                <a:lnTo>
                  <a:pt x="46100" y="0"/>
                </a:lnTo>
                <a:lnTo>
                  <a:pt x="28182" y="3631"/>
                </a:lnTo>
                <a:lnTo>
                  <a:pt x="13525" y="13525"/>
                </a:lnTo>
                <a:lnTo>
                  <a:pt x="3631" y="28182"/>
                </a:lnTo>
                <a:lnTo>
                  <a:pt x="0" y="46100"/>
                </a:lnTo>
                <a:lnTo>
                  <a:pt x="0" y="449199"/>
                </a:lnTo>
                <a:lnTo>
                  <a:pt x="3631" y="467117"/>
                </a:lnTo>
                <a:lnTo>
                  <a:pt x="13525" y="481774"/>
                </a:lnTo>
                <a:lnTo>
                  <a:pt x="28182" y="491668"/>
                </a:lnTo>
                <a:lnTo>
                  <a:pt x="46100" y="495300"/>
                </a:lnTo>
                <a:lnTo>
                  <a:pt x="6307074" y="495300"/>
                </a:lnTo>
                <a:lnTo>
                  <a:pt x="6324992" y="491668"/>
                </a:lnTo>
                <a:lnTo>
                  <a:pt x="6339649" y="481774"/>
                </a:lnTo>
                <a:lnTo>
                  <a:pt x="6349543" y="467117"/>
                </a:lnTo>
                <a:lnTo>
                  <a:pt x="6353175" y="449199"/>
                </a:lnTo>
                <a:lnTo>
                  <a:pt x="6353175" y="46100"/>
                </a:lnTo>
                <a:lnTo>
                  <a:pt x="6349543" y="28182"/>
                </a:lnTo>
                <a:lnTo>
                  <a:pt x="6339649" y="13525"/>
                </a:lnTo>
                <a:lnTo>
                  <a:pt x="6324992" y="3631"/>
                </a:lnTo>
                <a:lnTo>
                  <a:pt x="6307074" y="0"/>
                </a:lnTo>
                <a:close/>
              </a:path>
            </a:pathLst>
          </a:custGeom>
          <a:solidFill>
            <a:srgbClr val="9BBA58">
              <a:alpha val="29019"/>
            </a:srgbClr>
          </a:solidFill>
        </p:spPr>
        <p:txBody>
          <a:bodyPr wrap="square" lIns="0" tIns="0" rIns="0" bIns="0" rtlCol="0"/>
          <a:lstStyle/>
          <a:p>
            <a:endParaRPr/>
          </a:p>
        </p:txBody>
      </p:sp>
      <p:sp>
        <p:nvSpPr>
          <p:cNvPr id="52" name="object 52"/>
          <p:cNvSpPr/>
          <p:nvPr/>
        </p:nvSpPr>
        <p:spPr>
          <a:xfrm>
            <a:off x="11191875" y="7629525"/>
            <a:ext cx="6353175" cy="495300"/>
          </a:xfrm>
          <a:custGeom>
            <a:avLst/>
            <a:gdLst/>
            <a:ahLst/>
            <a:cxnLst/>
            <a:rect l="l" t="t" r="r" b="b"/>
            <a:pathLst>
              <a:path w="6353175" h="495300">
                <a:moveTo>
                  <a:pt x="6307073" y="0"/>
                </a:moveTo>
                <a:lnTo>
                  <a:pt x="46100" y="0"/>
                </a:lnTo>
                <a:lnTo>
                  <a:pt x="28182" y="3631"/>
                </a:lnTo>
                <a:lnTo>
                  <a:pt x="13525" y="13525"/>
                </a:lnTo>
                <a:lnTo>
                  <a:pt x="3631" y="28182"/>
                </a:lnTo>
                <a:lnTo>
                  <a:pt x="0" y="46100"/>
                </a:lnTo>
                <a:lnTo>
                  <a:pt x="0" y="449199"/>
                </a:lnTo>
                <a:lnTo>
                  <a:pt x="3631" y="467117"/>
                </a:lnTo>
                <a:lnTo>
                  <a:pt x="13525" y="481774"/>
                </a:lnTo>
                <a:lnTo>
                  <a:pt x="28182" y="491668"/>
                </a:lnTo>
                <a:lnTo>
                  <a:pt x="46100" y="495300"/>
                </a:lnTo>
                <a:lnTo>
                  <a:pt x="6307073" y="495300"/>
                </a:lnTo>
                <a:lnTo>
                  <a:pt x="6324992" y="491668"/>
                </a:lnTo>
                <a:lnTo>
                  <a:pt x="6339649" y="481774"/>
                </a:lnTo>
                <a:lnTo>
                  <a:pt x="6349543" y="467117"/>
                </a:lnTo>
                <a:lnTo>
                  <a:pt x="6353175" y="449199"/>
                </a:lnTo>
                <a:lnTo>
                  <a:pt x="6353175" y="46100"/>
                </a:lnTo>
                <a:lnTo>
                  <a:pt x="6349543" y="28182"/>
                </a:lnTo>
                <a:lnTo>
                  <a:pt x="6339649" y="13525"/>
                </a:lnTo>
                <a:lnTo>
                  <a:pt x="6324992" y="3631"/>
                </a:lnTo>
                <a:lnTo>
                  <a:pt x="6307073" y="0"/>
                </a:lnTo>
                <a:close/>
              </a:path>
            </a:pathLst>
          </a:custGeom>
          <a:solidFill>
            <a:srgbClr val="463C9D">
              <a:alpha val="28234"/>
            </a:srgbClr>
          </a:solidFill>
        </p:spPr>
        <p:txBody>
          <a:bodyPr wrap="square" lIns="0" tIns="0" rIns="0" bIns="0" rtlCol="0"/>
          <a:lstStyle/>
          <a:p>
            <a:endParaRPr/>
          </a:p>
        </p:txBody>
      </p:sp>
      <p:sp>
        <p:nvSpPr>
          <p:cNvPr id="53" name="object 53"/>
          <p:cNvSpPr txBox="1"/>
          <p:nvPr/>
        </p:nvSpPr>
        <p:spPr>
          <a:xfrm>
            <a:off x="884555" y="7728584"/>
            <a:ext cx="1617980" cy="288290"/>
          </a:xfrm>
          <a:prstGeom prst="rect">
            <a:avLst/>
          </a:prstGeom>
        </p:spPr>
        <p:txBody>
          <a:bodyPr vert="horz" wrap="square" lIns="0" tIns="15875" rIns="0" bIns="0" rtlCol="0">
            <a:spAutoFit/>
          </a:bodyPr>
          <a:lstStyle/>
          <a:p>
            <a:pPr marL="12700">
              <a:lnSpc>
                <a:spcPct val="100000"/>
              </a:lnSpc>
              <a:spcBef>
                <a:spcPts val="125"/>
              </a:spcBef>
            </a:pPr>
            <a:r>
              <a:rPr sz="1700" spc="-10" dirty="0">
                <a:latin typeface="Arial"/>
                <a:cs typeface="Arial"/>
              </a:rPr>
              <a:t>Retreats</a:t>
            </a:r>
            <a:endParaRPr sz="1700" dirty="0">
              <a:latin typeface="Arial"/>
              <a:cs typeface="Arial"/>
            </a:endParaRPr>
          </a:p>
        </p:txBody>
      </p:sp>
      <p:sp>
        <p:nvSpPr>
          <p:cNvPr id="54" name="object 54"/>
          <p:cNvSpPr txBox="1"/>
          <p:nvPr/>
        </p:nvSpPr>
        <p:spPr>
          <a:xfrm>
            <a:off x="4889500" y="7728584"/>
            <a:ext cx="2578735" cy="288290"/>
          </a:xfrm>
          <a:prstGeom prst="rect">
            <a:avLst/>
          </a:prstGeom>
        </p:spPr>
        <p:txBody>
          <a:bodyPr vert="horz" wrap="square" lIns="0" tIns="15875" rIns="0" bIns="0" rtlCol="0">
            <a:spAutoFit/>
          </a:bodyPr>
          <a:lstStyle/>
          <a:p>
            <a:pPr marL="12700">
              <a:lnSpc>
                <a:spcPct val="100000"/>
              </a:lnSpc>
              <a:spcBef>
                <a:spcPts val="125"/>
              </a:spcBef>
            </a:pPr>
            <a:r>
              <a:rPr sz="1700" dirty="0">
                <a:latin typeface="Arial"/>
                <a:cs typeface="Arial"/>
              </a:rPr>
              <a:t>2X</a:t>
            </a:r>
            <a:r>
              <a:rPr sz="1700" spc="100" dirty="0">
                <a:latin typeface="Arial"/>
                <a:cs typeface="Arial"/>
              </a:rPr>
              <a:t> </a:t>
            </a:r>
            <a:r>
              <a:rPr sz="1700" dirty="0">
                <a:latin typeface="Arial"/>
                <a:cs typeface="Arial"/>
              </a:rPr>
              <a:t>(annual</a:t>
            </a:r>
            <a:r>
              <a:rPr sz="1700" spc="125" dirty="0">
                <a:latin typeface="Arial"/>
                <a:cs typeface="Arial"/>
              </a:rPr>
              <a:t> </a:t>
            </a:r>
            <a:r>
              <a:rPr sz="1700" dirty="0">
                <a:latin typeface="Arial"/>
                <a:cs typeface="Arial"/>
              </a:rPr>
              <a:t>plus</a:t>
            </a:r>
            <a:r>
              <a:rPr sz="1700" spc="85" dirty="0">
                <a:latin typeface="Arial"/>
                <a:cs typeface="Arial"/>
              </a:rPr>
              <a:t> </a:t>
            </a:r>
            <a:r>
              <a:rPr sz="1700" dirty="0">
                <a:latin typeface="Arial"/>
                <a:cs typeface="Arial"/>
              </a:rPr>
              <a:t>mid-</a:t>
            </a:r>
            <a:r>
              <a:rPr sz="1700" spc="-20" dirty="0">
                <a:latin typeface="Arial"/>
                <a:cs typeface="Arial"/>
              </a:rPr>
              <a:t>year)</a:t>
            </a:r>
            <a:endParaRPr sz="1700">
              <a:latin typeface="Arial"/>
              <a:cs typeface="Arial"/>
            </a:endParaRPr>
          </a:p>
        </p:txBody>
      </p:sp>
      <p:sp>
        <p:nvSpPr>
          <p:cNvPr id="55" name="object 55"/>
          <p:cNvSpPr txBox="1"/>
          <p:nvPr/>
        </p:nvSpPr>
        <p:spPr>
          <a:xfrm>
            <a:off x="11458575" y="7732331"/>
            <a:ext cx="6086475" cy="277640"/>
          </a:xfrm>
          <a:prstGeom prst="rect">
            <a:avLst/>
          </a:prstGeom>
        </p:spPr>
        <p:txBody>
          <a:bodyPr vert="horz" wrap="square" lIns="0" tIns="15875" rIns="0" bIns="0" rtlCol="0">
            <a:spAutoFit/>
          </a:bodyPr>
          <a:lstStyle/>
          <a:p>
            <a:pPr marL="12700">
              <a:lnSpc>
                <a:spcPct val="100000"/>
              </a:lnSpc>
              <a:spcBef>
                <a:spcPts val="125"/>
              </a:spcBef>
            </a:pPr>
            <a:r>
              <a:rPr sz="1700" dirty="0">
                <a:latin typeface="Arial"/>
                <a:cs typeface="Arial"/>
              </a:rPr>
              <a:t>1X</a:t>
            </a:r>
            <a:r>
              <a:rPr sz="1700" spc="105" dirty="0">
                <a:latin typeface="Arial"/>
                <a:cs typeface="Arial"/>
              </a:rPr>
              <a:t> </a:t>
            </a:r>
            <a:r>
              <a:rPr sz="1700" dirty="0">
                <a:latin typeface="Arial"/>
                <a:cs typeface="Arial"/>
              </a:rPr>
              <a:t>(annual</a:t>
            </a:r>
            <a:r>
              <a:rPr sz="1700" spc="120" dirty="0">
                <a:latin typeface="Arial"/>
                <a:cs typeface="Arial"/>
              </a:rPr>
              <a:t> </a:t>
            </a:r>
            <a:r>
              <a:rPr sz="1700" dirty="0">
                <a:latin typeface="Arial"/>
                <a:cs typeface="Arial"/>
              </a:rPr>
              <a:t>with</a:t>
            </a:r>
            <a:r>
              <a:rPr sz="1700" spc="150" dirty="0">
                <a:latin typeface="Arial"/>
                <a:cs typeface="Arial"/>
              </a:rPr>
              <a:t> </a:t>
            </a:r>
            <a:r>
              <a:rPr sz="1700" dirty="0">
                <a:latin typeface="Arial"/>
                <a:cs typeface="Arial"/>
              </a:rPr>
              <a:t>mid-year</a:t>
            </a:r>
            <a:r>
              <a:rPr sz="1700" spc="70" dirty="0">
                <a:latin typeface="Arial"/>
                <a:cs typeface="Arial"/>
              </a:rPr>
              <a:t> </a:t>
            </a:r>
            <a:r>
              <a:rPr sz="1700" dirty="0">
                <a:latin typeface="Arial"/>
                <a:cs typeface="Arial"/>
              </a:rPr>
              <a:t>being</a:t>
            </a:r>
            <a:r>
              <a:rPr sz="1700" spc="145" dirty="0">
                <a:latin typeface="Arial"/>
                <a:cs typeface="Arial"/>
              </a:rPr>
              <a:t> </a:t>
            </a:r>
            <a:r>
              <a:rPr sz="1700" spc="-10" dirty="0">
                <a:latin typeface="Arial"/>
                <a:cs typeface="Arial"/>
              </a:rPr>
              <a:t>optional</a:t>
            </a:r>
            <a:r>
              <a:rPr lang="en-US" sz="1700" spc="-10" dirty="0">
                <a:latin typeface="Arial"/>
                <a:cs typeface="Arial"/>
              </a:rPr>
              <a:t> but recommended</a:t>
            </a:r>
            <a:r>
              <a:rPr sz="1700" spc="-10" dirty="0">
                <a:latin typeface="Arial"/>
                <a:cs typeface="Arial"/>
              </a:rPr>
              <a:t>)</a:t>
            </a:r>
            <a:endParaRPr sz="1700" dirty="0">
              <a:latin typeface="Arial"/>
              <a:cs typeface="Arial"/>
            </a:endParaRPr>
          </a:p>
        </p:txBody>
      </p:sp>
      <p:sp>
        <p:nvSpPr>
          <p:cNvPr id="56" name="object 56"/>
          <p:cNvSpPr/>
          <p:nvPr/>
        </p:nvSpPr>
        <p:spPr>
          <a:xfrm>
            <a:off x="733425" y="8867775"/>
            <a:ext cx="3648075" cy="485775"/>
          </a:xfrm>
          <a:custGeom>
            <a:avLst/>
            <a:gdLst/>
            <a:ahLst/>
            <a:cxnLst/>
            <a:rect l="l" t="t" r="r" b="b"/>
            <a:pathLst>
              <a:path w="3648075" h="485775">
                <a:moveTo>
                  <a:pt x="3602863" y="0"/>
                </a:moveTo>
                <a:lnTo>
                  <a:pt x="45250" y="0"/>
                </a:lnTo>
                <a:lnTo>
                  <a:pt x="27635" y="3563"/>
                </a:lnTo>
                <a:lnTo>
                  <a:pt x="13252" y="13271"/>
                </a:lnTo>
                <a:lnTo>
                  <a:pt x="3555" y="27646"/>
                </a:lnTo>
                <a:lnTo>
                  <a:pt x="0" y="45212"/>
                </a:lnTo>
                <a:lnTo>
                  <a:pt x="0" y="440524"/>
                </a:lnTo>
                <a:lnTo>
                  <a:pt x="3555" y="458139"/>
                </a:lnTo>
                <a:lnTo>
                  <a:pt x="13252" y="472522"/>
                </a:lnTo>
                <a:lnTo>
                  <a:pt x="27635" y="482219"/>
                </a:lnTo>
                <a:lnTo>
                  <a:pt x="45250" y="485775"/>
                </a:lnTo>
                <a:lnTo>
                  <a:pt x="3602863" y="485775"/>
                </a:lnTo>
                <a:lnTo>
                  <a:pt x="3620428" y="482219"/>
                </a:lnTo>
                <a:lnTo>
                  <a:pt x="3634803" y="472522"/>
                </a:lnTo>
                <a:lnTo>
                  <a:pt x="3644511" y="458139"/>
                </a:lnTo>
                <a:lnTo>
                  <a:pt x="3648075" y="440524"/>
                </a:lnTo>
                <a:lnTo>
                  <a:pt x="3648075" y="45212"/>
                </a:lnTo>
                <a:lnTo>
                  <a:pt x="3644511" y="27646"/>
                </a:lnTo>
                <a:lnTo>
                  <a:pt x="3634803" y="13271"/>
                </a:lnTo>
                <a:lnTo>
                  <a:pt x="3620428" y="3563"/>
                </a:lnTo>
                <a:lnTo>
                  <a:pt x="3602863" y="0"/>
                </a:lnTo>
                <a:close/>
              </a:path>
            </a:pathLst>
          </a:custGeom>
          <a:solidFill>
            <a:srgbClr val="00ACEE">
              <a:alpha val="25489"/>
            </a:srgbClr>
          </a:solidFill>
        </p:spPr>
        <p:txBody>
          <a:bodyPr wrap="square" lIns="0" tIns="0" rIns="0" bIns="0" rtlCol="0"/>
          <a:lstStyle/>
          <a:p>
            <a:endParaRPr/>
          </a:p>
        </p:txBody>
      </p:sp>
      <p:sp>
        <p:nvSpPr>
          <p:cNvPr id="57" name="object 57"/>
          <p:cNvSpPr/>
          <p:nvPr/>
        </p:nvSpPr>
        <p:spPr>
          <a:xfrm>
            <a:off x="4600575" y="8867775"/>
            <a:ext cx="6353175" cy="485775"/>
          </a:xfrm>
          <a:custGeom>
            <a:avLst/>
            <a:gdLst/>
            <a:ahLst/>
            <a:cxnLst/>
            <a:rect l="l" t="t" r="r" b="b"/>
            <a:pathLst>
              <a:path w="6353175" h="485775">
                <a:moveTo>
                  <a:pt x="6307963" y="0"/>
                </a:moveTo>
                <a:lnTo>
                  <a:pt x="45212" y="0"/>
                </a:lnTo>
                <a:lnTo>
                  <a:pt x="27646" y="3563"/>
                </a:lnTo>
                <a:lnTo>
                  <a:pt x="13271" y="13271"/>
                </a:lnTo>
                <a:lnTo>
                  <a:pt x="3563" y="27646"/>
                </a:lnTo>
                <a:lnTo>
                  <a:pt x="0" y="45212"/>
                </a:lnTo>
                <a:lnTo>
                  <a:pt x="0" y="440524"/>
                </a:lnTo>
                <a:lnTo>
                  <a:pt x="3563" y="458139"/>
                </a:lnTo>
                <a:lnTo>
                  <a:pt x="13271" y="472522"/>
                </a:lnTo>
                <a:lnTo>
                  <a:pt x="27646" y="482219"/>
                </a:lnTo>
                <a:lnTo>
                  <a:pt x="45212" y="485775"/>
                </a:lnTo>
                <a:lnTo>
                  <a:pt x="6307963" y="485775"/>
                </a:lnTo>
                <a:lnTo>
                  <a:pt x="6325528" y="482219"/>
                </a:lnTo>
                <a:lnTo>
                  <a:pt x="6339903" y="472522"/>
                </a:lnTo>
                <a:lnTo>
                  <a:pt x="6349611" y="458139"/>
                </a:lnTo>
                <a:lnTo>
                  <a:pt x="6353175" y="440524"/>
                </a:lnTo>
                <a:lnTo>
                  <a:pt x="6353175" y="45212"/>
                </a:lnTo>
                <a:lnTo>
                  <a:pt x="6349611" y="27646"/>
                </a:lnTo>
                <a:lnTo>
                  <a:pt x="6339903" y="13271"/>
                </a:lnTo>
                <a:lnTo>
                  <a:pt x="6325528" y="3563"/>
                </a:lnTo>
                <a:lnTo>
                  <a:pt x="6307963" y="0"/>
                </a:lnTo>
                <a:close/>
              </a:path>
            </a:pathLst>
          </a:custGeom>
          <a:solidFill>
            <a:srgbClr val="9BBA58">
              <a:alpha val="29019"/>
            </a:srgbClr>
          </a:solidFill>
        </p:spPr>
        <p:txBody>
          <a:bodyPr wrap="square" lIns="0" tIns="0" rIns="0" bIns="0" rtlCol="0"/>
          <a:lstStyle/>
          <a:p>
            <a:endParaRPr/>
          </a:p>
        </p:txBody>
      </p:sp>
      <p:sp>
        <p:nvSpPr>
          <p:cNvPr id="58" name="object 58"/>
          <p:cNvSpPr/>
          <p:nvPr/>
        </p:nvSpPr>
        <p:spPr>
          <a:xfrm>
            <a:off x="11191875" y="8867775"/>
            <a:ext cx="6353175" cy="485775"/>
          </a:xfrm>
          <a:custGeom>
            <a:avLst/>
            <a:gdLst/>
            <a:ahLst/>
            <a:cxnLst/>
            <a:rect l="l" t="t" r="r" b="b"/>
            <a:pathLst>
              <a:path w="6353175" h="485775">
                <a:moveTo>
                  <a:pt x="6307963" y="0"/>
                </a:moveTo>
                <a:lnTo>
                  <a:pt x="45211" y="0"/>
                </a:lnTo>
                <a:lnTo>
                  <a:pt x="27646" y="3563"/>
                </a:lnTo>
                <a:lnTo>
                  <a:pt x="13271" y="13271"/>
                </a:lnTo>
                <a:lnTo>
                  <a:pt x="3563" y="27646"/>
                </a:lnTo>
                <a:lnTo>
                  <a:pt x="0" y="45212"/>
                </a:lnTo>
                <a:lnTo>
                  <a:pt x="0" y="440524"/>
                </a:lnTo>
                <a:lnTo>
                  <a:pt x="3563" y="458139"/>
                </a:lnTo>
                <a:lnTo>
                  <a:pt x="13271" y="472522"/>
                </a:lnTo>
                <a:lnTo>
                  <a:pt x="27646" y="482219"/>
                </a:lnTo>
                <a:lnTo>
                  <a:pt x="45211" y="485775"/>
                </a:lnTo>
                <a:lnTo>
                  <a:pt x="6307963" y="485775"/>
                </a:lnTo>
                <a:lnTo>
                  <a:pt x="6325528" y="482219"/>
                </a:lnTo>
                <a:lnTo>
                  <a:pt x="6339903" y="472522"/>
                </a:lnTo>
                <a:lnTo>
                  <a:pt x="6349611" y="458139"/>
                </a:lnTo>
                <a:lnTo>
                  <a:pt x="6353175" y="440524"/>
                </a:lnTo>
                <a:lnTo>
                  <a:pt x="6353175" y="45212"/>
                </a:lnTo>
                <a:lnTo>
                  <a:pt x="6349611" y="27646"/>
                </a:lnTo>
                <a:lnTo>
                  <a:pt x="6339903" y="13271"/>
                </a:lnTo>
                <a:lnTo>
                  <a:pt x="6325528" y="3563"/>
                </a:lnTo>
                <a:lnTo>
                  <a:pt x="6307963" y="0"/>
                </a:lnTo>
                <a:close/>
              </a:path>
            </a:pathLst>
          </a:custGeom>
          <a:solidFill>
            <a:srgbClr val="463C9D">
              <a:alpha val="28234"/>
            </a:srgbClr>
          </a:solidFill>
        </p:spPr>
        <p:txBody>
          <a:bodyPr wrap="square" lIns="0" tIns="0" rIns="0" bIns="0" rtlCol="0"/>
          <a:lstStyle/>
          <a:p>
            <a:endParaRPr/>
          </a:p>
        </p:txBody>
      </p:sp>
      <p:sp>
        <p:nvSpPr>
          <p:cNvPr id="59" name="object 59"/>
          <p:cNvSpPr txBox="1"/>
          <p:nvPr/>
        </p:nvSpPr>
        <p:spPr>
          <a:xfrm>
            <a:off x="884555" y="8964294"/>
            <a:ext cx="2493645" cy="288925"/>
          </a:xfrm>
          <a:prstGeom prst="rect">
            <a:avLst/>
          </a:prstGeom>
        </p:spPr>
        <p:txBody>
          <a:bodyPr vert="horz" wrap="square" lIns="0" tIns="15875" rIns="0" bIns="0" rtlCol="0">
            <a:spAutoFit/>
          </a:bodyPr>
          <a:lstStyle/>
          <a:p>
            <a:pPr marL="12700">
              <a:lnSpc>
                <a:spcPct val="100000"/>
              </a:lnSpc>
              <a:spcBef>
                <a:spcPts val="125"/>
              </a:spcBef>
            </a:pPr>
            <a:r>
              <a:rPr sz="1700" dirty="0">
                <a:latin typeface="Arial"/>
                <a:cs typeface="Arial"/>
              </a:rPr>
              <a:t>Board</a:t>
            </a:r>
            <a:r>
              <a:rPr sz="1700" spc="155" dirty="0">
                <a:latin typeface="Arial"/>
                <a:cs typeface="Arial"/>
              </a:rPr>
              <a:t> </a:t>
            </a:r>
            <a:r>
              <a:rPr sz="1700" dirty="0">
                <a:latin typeface="Arial"/>
                <a:cs typeface="Arial"/>
              </a:rPr>
              <a:t>Meeting</a:t>
            </a:r>
            <a:r>
              <a:rPr sz="1700" spc="-15" dirty="0">
                <a:latin typeface="Arial"/>
                <a:cs typeface="Arial"/>
              </a:rPr>
              <a:t> </a:t>
            </a:r>
            <a:r>
              <a:rPr sz="1700" spc="-10" dirty="0">
                <a:latin typeface="Arial"/>
                <a:cs typeface="Arial"/>
              </a:rPr>
              <a:t>Absences</a:t>
            </a:r>
            <a:endParaRPr sz="1700">
              <a:latin typeface="Arial"/>
              <a:cs typeface="Arial"/>
            </a:endParaRPr>
          </a:p>
        </p:txBody>
      </p:sp>
      <p:sp>
        <p:nvSpPr>
          <p:cNvPr id="60" name="object 60"/>
          <p:cNvSpPr txBox="1"/>
          <p:nvPr/>
        </p:nvSpPr>
        <p:spPr>
          <a:xfrm>
            <a:off x="4889500" y="8964294"/>
            <a:ext cx="4323715" cy="288925"/>
          </a:xfrm>
          <a:prstGeom prst="rect">
            <a:avLst/>
          </a:prstGeom>
        </p:spPr>
        <p:txBody>
          <a:bodyPr vert="horz" wrap="square" lIns="0" tIns="15875" rIns="0" bIns="0" rtlCol="0">
            <a:spAutoFit/>
          </a:bodyPr>
          <a:lstStyle/>
          <a:p>
            <a:pPr marL="12700">
              <a:lnSpc>
                <a:spcPct val="100000"/>
              </a:lnSpc>
              <a:spcBef>
                <a:spcPts val="125"/>
              </a:spcBef>
            </a:pPr>
            <a:r>
              <a:rPr sz="1700" dirty="0">
                <a:latin typeface="Arial"/>
                <a:cs typeface="Arial"/>
              </a:rPr>
              <a:t>Two</a:t>
            </a:r>
            <a:r>
              <a:rPr sz="1700" spc="80" dirty="0">
                <a:latin typeface="Arial"/>
                <a:cs typeface="Arial"/>
              </a:rPr>
              <a:t> </a:t>
            </a:r>
            <a:r>
              <a:rPr sz="1700" dirty="0">
                <a:latin typeface="Arial"/>
                <a:cs typeface="Arial"/>
              </a:rPr>
              <a:t>back-to-back</a:t>
            </a:r>
            <a:r>
              <a:rPr sz="1700" spc="110" dirty="0">
                <a:latin typeface="Arial"/>
                <a:cs typeface="Arial"/>
              </a:rPr>
              <a:t> </a:t>
            </a:r>
            <a:r>
              <a:rPr sz="1700" dirty="0">
                <a:latin typeface="Arial"/>
                <a:cs typeface="Arial"/>
              </a:rPr>
              <a:t>deemed</a:t>
            </a:r>
            <a:r>
              <a:rPr sz="1700" spc="170" dirty="0">
                <a:latin typeface="Arial"/>
                <a:cs typeface="Arial"/>
              </a:rPr>
              <a:t> </a:t>
            </a:r>
            <a:r>
              <a:rPr sz="1700" dirty="0">
                <a:latin typeface="Arial"/>
                <a:cs typeface="Arial"/>
              </a:rPr>
              <a:t>BOD</a:t>
            </a:r>
            <a:r>
              <a:rPr sz="1700" spc="100" dirty="0">
                <a:latin typeface="Arial"/>
                <a:cs typeface="Arial"/>
              </a:rPr>
              <a:t> </a:t>
            </a:r>
            <a:r>
              <a:rPr sz="1700" spc="-10" dirty="0">
                <a:latin typeface="Arial"/>
                <a:cs typeface="Arial"/>
              </a:rPr>
              <a:t>resignation</a:t>
            </a:r>
            <a:endParaRPr sz="1700">
              <a:latin typeface="Arial"/>
              <a:cs typeface="Arial"/>
            </a:endParaRPr>
          </a:p>
        </p:txBody>
      </p:sp>
      <p:sp>
        <p:nvSpPr>
          <p:cNvPr id="61" name="object 61"/>
          <p:cNvSpPr txBox="1"/>
          <p:nvPr/>
        </p:nvSpPr>
        <p:spPr>
          <a:xfrm>
            <a:off x="11458575" y="8969057"/>
            <a:ext cx="4176395" cy="288290"/>
          </a:xfrm>
          <a:prstGeom prst="rect">
            <a:avLst/>
          </a:prstGeom>
        </p:spPr>
        <p:txBody>
          <a:bodyPr vert="horz" wrap="square" lIns="0" tIns="15875" rIns="0" bIns="0" rtlCol="0">
            <a:spAutoFit/>
          </a:bodyPr>
          <a:lstStyle/>
          <a:p>
            <a:pPr marL="12700">
              <a:lnSpc>
                <a:spcPct val="100000"/>
              </a:lnSpc>
              <a:spcBef>
                <a:spcPts val="125"/>
              </a:spcBef>
            </a:pPr>
            <a:r>
              <a:rPr sz="1700" dirty="0">
                <a:latin typeface="Arial"/>
                <a:cs typeface="Arial"/>
              </a:rPr>
              <a:t>Flexibility</a:t>
            </a:r>
            <a:r>
              <a:rPr sz="1700" spc="145" dirty="0">
                <a:latin typeface="Arial"/>
                <a:cs typeface="Arial"/>
              </a:rPr>
              <a:t> </a:t>
            </a:r>
            <a:r>
              <a:rPr sz="1700" dirty="0">
                <a:latin typeface="Arial"/>
                <a:cs typeface="Arial"/>
              </a:rPr>
              <a:t>in</a:t>
            </a:r>
            <a:r>
              <a:rPr sz="1700" spc="45" dirty="0">
                <a:latin typeface="Arial"/>
                <a:cs typeface="Arial"/>
              </a:rPr>
              <a:t> </a:t>
            </a:r>
            <a:r>
              <a:rPr sz="1700" dirty="0">
                <a:latin typeface="Arial"/>
                <a:cs typeface="Arial"/>
              </a:rPr>
              <a:t>attendance</a:t>
            </a:r>
            <a:r>
              <a:rPr sz="1700" spc="40" dirty="0">
                <a:latin typeface="Arial"/>
                <a:cs typeface="Arial"/>
              </a:rPr>
              <a:t> </a:t>
            </a:r>
            <a:r>
              <a:rPr sz="1700" dirty="0">
                <a:latin typeface="Arial"/>
                <a:cs typeface="Arial"/>
              </a:rPr>
              <a:t>of</a:t>
            </a:r>
            <a:r>
              <a:rPr sz="1700" spc="75" dirty="0">
                <a:latin typeface="Arial"/>
                <a:cs typeface="Arial"/>
              </a:rPr>
              <a:t> </a:t>
            </a:r>
            <a:r>
              <a:rPr sz="1700" dirty="0">
                <a:latin typeface="Arial"/>
                <a:cs typeface="Arial"/>
              </a:rPr>
              <a:t>board</a:t>
            </a:r>
            <a:r>
              <a:rPr sz="1700" spc="120" dirty="0">
                <a:latin typeface="Arial"/>
                <a:cs typeface="Arial"/>
              </a:rPr>
              <a:t> </a:t>
            </a:r>
            <a:r>
              <a:rPr sz="1700" spc="-10" dirty="0">
                <a:latin typeface="Arial"/>
                <a:cs typeface="Arial"/>
              </a:rPr>
              <a:t>meetings</a:t>
            </a:r>
            <a:endParaRPr sz="1700">
              <a:latin typeface="Arial"/>
              <a:cs typeface="Arial"/>
            </a:endParaRPr>
          </a:p>
        </p:txBody>
      </p:sp>
      <p:sp>
        <p:nvSpPr>
          <p:cNvPr id="62" name="object 62"/>
          <p:cNvSpPr/>
          <p:nvPr/>
        </p:nvSpPr>
        <p:spPr>
          <a:xfrm>
            <a:off x="742950" y="9477375"/>
            <a:ext cx="3638550" cy="495300"/>
          </a:xfrm>
          <a:custGeom>
            <a:avLst/>
            <a:gdLst/>
            <a:ahLst/>
            <a:cxnLst/>
            <a:rect l="l" t="t" r="r" b="b"/>
            <a:pathLst>
              <a:path w="3638550" h="495300">
                <a:moveTo>
                  <a:pt x="3592449" y="0"/>
                </a:moveTo>
                <a:lnTo>
                  <a:pt x="46126" y="0"/>
                </a:lnTo>
                <a:lnTo>
                  <a:pt x="28171" y="3624"/>
                </a:lnTo>
                <a:lnTo>
                  <a:pt x="13509" y="13509"/>
                </a:lnTo>
                <a:lnTo>
                  <a:pt x="3624" y="28171"/>
                </a:lnTo>
                <a:lnTo>
                  <a:pt x="0" y="46126"/>
                </a:lnTo>
                <a:lnTo>
                  <a:pt x="0" y="449173"/>
                </a:lnTo>
                <a:lnTo>
                  <a:pt x="3624" y="467128"/>
                </a:lnTo>
                <a:lnTo>
                  <a:pt x="13509" y="481790"/>
                </a:lnTo>
                <a:lnTo>
                  <a:pt x="28171" y="491675"/>
                </a:lnTo>
                <a:lnTo>
                  <a:pt x="46126" y="495300"/>
                </a:lnTo>
                <a:lnTo>
                  <a:pt x="3592449" y="495300"/>
                </a:lnTo>
                <a:lnTo>
                  <a:pt x="3610367" y="491675"/>
                </a:lnTo>
                <a:lnTo>
                  <a:pt x="3625024" y="481790"/>
                </a:lnTo>
                <a:lnTo>
                  <a:pt x="3634918" y="467128"/>
                </a:lnTo>
                <a:lnTo>
                  <a:pt x="3638550" y="449173"/>
                </a:lnTo>
                <a:lnTo>
                  <a:pt x="3638550" y="46126"/>
                </a:lnTo>
                <a:lnTo>
                  <a:pt x="3634918" y="28171"/>
                </a:lnTo>
                <a:lnTo>
                  <a:pt x="3625024" y="13509"/>
                </a:lnTo>
                <a:lnTo>
                  <a:pt x="3610367" y="3624"/>
                </a:lnTo>
                <a:lnTo>
                  <a:pt x="3592449" y="0"/>
                </a:lnTo>
                <a:close/>
              </a:path>
            </a:pathLst>
          </a:custGeom>
          <a:solidFill>
            <a:srgbClr val="00ACEE"/>
          </a:solidFill>
        </p:spPr>
        <p:txBody>
          <a:bodyPr wrap="square" lIns="0" tIns="0" rIns="0" bIns="0" rtlCol="0"/>
          <a:lstStyle/>
          <a:p>
            <a:endParaRPr/>
          </a:p>
        </p:txBody>
      </p:sp>
      <p:sp>
        <p:nvSpPr>
          <p:cNvPr id="63" name="object 63"/>
          <p:cNvSpPr/>
          <p:nvPr/>
        </p:nvSpPr>
        <p:spPr>
          <a:xfrm>
            <a:off x="4600575" y="9477375"/>
            <a:ext cx="6362700" cy="495300"/>
          </a:xfrm>
          <a:custGeom>
            <a:avLst/>
            <a:gdLst/>
            <a:ahLst/>
            <a:cxnLst/>
            <a:rect l="l" t="t" r="r" b="b"/>
            <a:pathLst>
              <a:path w="6362700" h="495300">
                <a:moveTo>
                  <a:pt x="6316599" y="0"/>
                </a:moveTo>
                <a:lnTo>
                  <a:pt x="46100" y="0"/>
                </a:lnTo>
                <a:lnTo>
                  <a:pt x="28182" y="3624"/>
                </a:lnTo>
                <a:lnTo>
                  <a:pt x="13525" y="13511"/>
                </a:lnTo>
                <a:lnTo>
                  <a:pt x="3631" y="28176"/>
                </a:lnTo>
                <a:lnTo>
                  <a:pt x="0" y="46139"/>
                </a:lnTo>
                <a:lnTo>
                  <a:pt x="0" y="449160"/>
                </a:lnTo>
                <a:lnTo>
                  <a:pt x="3631" y="467123"/>
                </a:lnTo>
                <a:lnTo>
                  <a:pt x="13525" y="481788"/>
                </a:lnTo>
                <a:lnTo>
                  <a:pt x="28182" y="491675"/>
                </a:lnTo>
                <a:lnTo>
                  <a:pt x="46100" y="495300"/>
                </a:lnTo>
                <a:lnTo>
                  <a:pt x="6316599" y="495300"/>
                </a:lnTo>
                <a:lnTo>
                  <a:pt x="6334517" y="491675"/>
                </a:lnTo>
                <a:lnTo>
                  <a:pt x="6349174" y="481788"/>
                </a:lnTo>
                <a:lnTo>
                  <a:pt x="6359068" y="467123"/>
                </a:lnTo>
                <a:lnTo>
                  <a:pt x="6362700" y="449160"/>
                </a:lnTo>
                <a:lnTo>
                  <a:pt x="6362700" y="46139"/>
                </a:lnTo>
                <a:lnTo>
                  <a:pt x="6359068" y="28176"/>
                </a:lnTo>
                <a:lnTo>
                  <a:pt x="6349174" y="13511"/>
                </a:lnTo>
                <a:lnTo>
                  <a:pt x="6334517" y="3624"/>
                </a:lnTo>
                <a:lnTo>
                  <a:pt x="6316599" y="0"/>
                </a:lnTo>
                <a:close/>
              </a:path>
            </a:pathLst>
          </a:custGeom>
          <a:solidFill>
            <a:srgbClr val="9BBA58"/>
          </a:solidFill>
        </p:spPr>
        <p:txBody>
          <a:bodyPr wrap="square" lIns="0" tIns="0" rIns="0" bIns="0" rtlCol="0"/>
          <a:lstStyle/>
          <a:p>
            <a:endParaRPr/>
          </a:p>
        </p:txBody>
      </p:sp>
      <p:sp>
        <p:nvSpPr>
          <p:cNvPr id="64" name="object 64"/>
          <p:cNvSpPr/>
          <p:nvPr/>
        </p:nvSpPr>
        <p:spPr>
          <a:xfrm>
            <a:off x="11191875" y="9477375"/>
            <a:ext cx="6362700" cy="495300"/>
          </a:xfrm>
          <a:custGeom>
            <a:avLst/>
            <a:gdLst/>
            <a:ahLst/>
            <a:cxnLst/>
            <a:rect l="l" t="t" r="r" b="b"/>
            <a:pathLst>
              <a:path w="6362700" h="495300">
                <a:moveTo>
                  <a:pt x="6316598" y="0"/>
                </a:moveTo>
                <a:lnTo>
                  <a:pt x="46100" y="0"/>
                </a:lnTo>
                <a:lnTo>
                  <a:pt x="28182" y="3624"/>
                </a:lnTo>
                <a:lnTo>
                  <a:pt x="13525" y="13511"/>
                </a:lnTo>
                <a:lnTo>
                  <a:pt x="3631" y="28176"/>
                </a:lnTo>
                <a:lnTo>
                  <a:pt x="0" y="46139"/>
                </a:lnTo>
                <a:lnTo>
                  <a:pt x="0" y="449160"/>
                </a:lnTo>
                <a:lnTo>
                  <a:pt x="3631" y="467123"/>
                </a:lnTo>
                <a:lnTo>
                  <a:pt x="13525" y="481788"/>
                </a:lnTo>
                <a:lnTo>
                  <a:pt x="28182" y="491675"/>
                </a:lnTo>
                <a:lnTo>
                  <a:pt x="46100" y="495300"/>
                </a:lnTo>
                <a:lnTo>
                  <a:pt x="6316598" y="495300"/>
                </a:lnTo>
                <a:lnTo>
                  <a:pt x="6334517" y="491675"/>
                </a:lnTo>
                <a:lnTo>
                  <a:pt x="6349174" y="481788"/>
                </a:lnTo>
                <a:lnTo>
                  <a:pt x="6359068" y="467123"/>
                </a:lnTo>
                <a:lnTo>
                  <a:pt x="6362700" y="449160"/>
                </a:lnTo>
                <a:lnTo>
                  <a:pt x="6362700" y="46139"/>
                </a:lnTo>
                <a:lnTo>
                  <a:pt x="6359068" y="28176"/>
                </a:lnTo>
                <a:lnTo>
                  <a:pt x="6349174" y="13511"/>
                </a:lnTo>
                <a:lnTo>
                  <a:pt x="6334517" y="3624"/>
                </a:lnTo>
                <a:lnTo>
                  <a:pt x="6316598" y="0"/>
                </a:lnTo>
                <a:close/>
              </a:path>
            </a:pathLst>
          </a:custGeom>
          <a:solidFill>
            <a:srgbClr val="463C9D"/>
          </a:solidFill>
        </p:spPr>
        <p:txBody>
          <a:bodyPr wrap="square" lIns="0" tIns="0" rIns="0" bIns="0" rtlCol="0"/>
          <a:lstStyle/>
          <a:p>
            <a:endParaRPr/>
          </a:p>
        </p:txBody>
      </p:sp>
      <p:sp>
        <p:nvSpPr>
          <p:cNvPr id="65" name="object 65"/>
          <p:cNvSpPr txBox="1"/>
          <p:nvPr/>
        </p:nvSpPr>
        <p:spPr>
          <a:xfrm>
            <a:off x="888682" y="9594215"/>
            <a:ext cx="3024505" cy="288925"/>
          </a:xfrm>
          <a:prstGeom prst="rect">
            <a:avLst/>
          </a:prstGeom>
        </p:spPr>
        <p:txBody>
          <a:bodyPr vert="horz" wrap="square" lIns="0" tIns="15875" rIns="0" bIns="0" rtlCol="0">
            <a:spAutoFit/>
          </a:bodyPr>
          <a:lstStyle/>
          <a:p>
            <a:pPr marL="12700">
              <a:lnSpc>
                <a:spcPct val="100000"/>
              </a:lnSpc>
              <a:spcBef>
                <a:spcPts val="125"/>
              </a:spcBef>
            </a:pPr>
            <a:r>
              <a:rPr sz="1700" dirty="0">
                <a:solidFill>
                  <a:srgbClr val="FFFFFF"/>
                </a:solidFill>
                <a:latin typeface="Arial"/>
                <a:cs typeface="Arial"/>
              </a:rPr>
              <a:t>Global</a:t>
            </a:r>
            <a:r>
              <a:rPr sz="1700" spc="114" dirty="0">
                <a:solidFill>
                  <a:srgbClr val="FFFFFF"/>
                </a:solidFill>
                <a:latin typeface="Arial"/>
                <a:cs typeface="Arial"/>
              </a:rPr>
              <a:t> </a:t>
            </a:r>
            <a:r>
              <a:rPr sz="1700" dirty="0">
                <a:solidFill>
                  <a:srgbClr val="FFFFFF"/>
                </a:solidFill>
                <a:latin typeface="Arial"/>
                <a:cs typeface="Arial"/>
              </a:rPr>
              <a:t>and</a:t>
            </a:r>
            <a:r>
              <a:rPr sz="1700" spc="135" dirty="0">
                <a:solidFill>
                  <a:srgbClr val="FFFFFF"/>
                </a:solidFill>
                <a:latin typeface="Arial"/>
                <a:cs typeface="Arial"/>
              </a:rPr>
              <a:t> </a:t>
            </a:r>
            <a:r>
              <a:rPr sz="1700" dirty="0">
                <a:solidFill>
                  <a:srgbClr val="FFFFFF"/>
                </a:solidFill>
                <a:latin typeface="Arial"/>
                <a:cs typeface="Arial"/>
              </a:rPr>
              <a:t>Chapter</a:t>
            </a:r>
            <a:r>
              <a:rPr sz="1700" spc="65" dirty="0">
                <a:solidFill>
                  <a:srgbClr val="FFFFFF"/>
                </a:solidFill>
                <a:latin typeface="Arial"/>
                <a:cs typeface="Arial"/>
              </a:rPr>
              <a:t> </a:t>
            </a:r>
            <a:r>
              <a:rPr sz="1700" spc="-10" dirty="0">
                <a:solidFill>
                  <a:srgbClr val="FFFFFF"/>
                </a:solidFill>
                <a:latin typeface="Arial"/>
                <a:cs typeface="Arial"/>
              </a:rPr>
              <a:t>Standards</a:t>
            </a:r>
            <a:endParaRPr sz="1700">
              <a:latin typeface="Arial"/>
              <a:cs typeface="Arial"/>
            </a:endParaRPr>
          </a:p>
        </p:txBody>
      </p:sp>
      <p:sp>
        <p:nvSpPr>
          <p:cNvPr id="66" name="object 66"/>
          <p:cNvSpPr txBox="1"/>
          <p:nvPr/>
        </p:nvSpPr>
        <p:spPr>
          <a:xfrm>
            <a:off x="4893564" y="9594215"/>
            <a:ext cx="2996565" cy="288925"/>
          </a:xfrm>
          <a:prstGeom prst="rect">
            <a:avLst/>
          </a:prstGeom>
        </p:spPr>
        <p:txBody>
          <a:bodyPr vert="horz" wrap="square" lIns="0" tIns="15875" rIns="0" bIns="0" rtlCol="0">
            <a:spAutoFit/>
          </a:bodyPr>
          <a:lstStyle/>
          <a:p>
            <a:pPr marL="12700">
              <a:lnSpc>
                <a:spcPct val="100000"/>
              </a:lnSpc>
              <a:spcBef>
                <a:spcPts val="125"/>
              </a:spcBef>
            </a:pPr>
            <a:r>
              <a:rPr sz="1700" dirty="0">
                <a:latin typeface="Arial"/>
                <a:cs typeface="Arial"/>
              </a:rPr>
              <a:t>Integrated</a:t>
            </a:r>
            <a:r>
              <a:rPr sz="1700" spc="165" dirty="0">
                <a:latin typeface="Arial"/>
                <a:cs typeface="Arial"/>
              </a:rPr>
              <a:t> </a:t>
            </a:r>
            <a:r>
              <a:rPr sz="1700" dirty="0">
                <a:latin typeface="Arial"/>
                <a:cs typeface="Arial"/>
              </a:rPr>
              <a:t>bylaws</a:t>
            </a:r>
            <a:r>
              <a:rPr sz="1700" spc="105" dirty="0">
                <a:latin typeface="Arial"/>
                <a:cs typeface="Arial"/>
              </a:rPr>
              <a:t> </a:t>
            </a:r>
            <a:r>
              <a:rPr sz="1700" dirty="0">
                <a:latin typeface="Arial"/>
                <a:cs typeface="Arial"/>
              </a:rPr>
              <a:t>and</a:t>
            </a:r>
            <a:r>
              <a:rPr sz="1700" spc="75" dirty="0">
                <a:latin typeface="Arial"/>
                <a:cs typeface="Arial"/>
              </a:rPr>
              <a:t> </a:t>
            </a:r>
            <a:r>
              <a:rPr sz="1700" spc="-10" dirty="0">
                <a:latin typeface="Arial"/>
                <a:cs typeface="Arial"/>
              </a:rPr>
              <a:t>policies</a:t>
            </a:r>
            <a:endParaRPr sz="1700">
              <a:latin typeface="Arial"/>
              <a:cs typeface="Arial"/>
            </a:endParaRPr>
          </a:p>
        </p:txBody>
      </p:sp>
      <p:sp>
        <p:nvSpPr>
          <p:cNvPr id="67" name="object 67"/>
          <p:cNvSpPr txBox="1"/>
          <p:nvPr/>
        </p:nvSpPr>
        <p:spPr>
          <a:xfrm>
            <a:off x="11462766" y="9586277"/>
            <a:ext cx="4739640" cy="288290"/>
          </a:xfrm>
          <a:prstGeom prst="rect">
            <a:avLst/>
          </a:prstGeom>
        </p:spPr>
        <p:txBody>
          <a:bodyPr vert="horz" wrap="square" lIns="0" tIns="15875" rIns="0" bIns="0" rtlCol="0">
            <a:spAutoFit/>
          </a:bodyPr>
          <a:lstStyle/>
          <a:p>
            <a:pPr marL="12700">
              <a:lnSpc>
                <a:spcPct val="100000"/>
              </a:lnSpc>
              <a:spcBef>
                <a:spcPts val="125"/>
              </a:spcBef>
            </a:pPr>
            <a:r>
              <a:rPr sz="1700" dirty="0">
                <a:solidFill>
                  <a:srgbClr val="FFFFFF"/>
                </a:solidFill>
                <a:latin typeface="Arial"/>
                <a:cs typeface="Arial"/>
              </a:rPr>
              <a:t>Separated</a:t>
            </a:r>
            <a:r>
              <a:rPr sz="1700" spc="80" dirty="0">
                <a:solidFill>
                  <a:srgbClr val="FFFFFF"/>
                </a:solidFill>
                <a:latin typeface="Arial"/>
                <a:cs typeface="Arial"/>
              </a:rPr>
              <a:t> </a:t>
            </a:r>
            <a:r>
              <a:rPr sz="1700" dirty="0">
                <a:solidFill>
                  <a:srgbClr val="FFFFFF"/>
                </a:solidFill>
                <a:latin typeface="Arial"/>
                <a:cs typeface="Arial"/>
              </a:rPr>
              <a:t>bylaws</a:t>
            </a:r>
            <a:r>
              <a:rPr sz="1700" spc="105" dirty="0">
                <a:solidFill>
                  <a:srgbClr val="FFFFFF"/>
                </a:solidFill>
                <a:latin typeface="Arial"/>
                <a:cs typeface="Arial"/>
              </a:rPr>
              <a:t> </a:t>
            </a:r>
            <a:r>
              <a:rPr sz="1700" dirty="0">
                <a:solidFill>
                  <a:srgbClr val="FFFFFF"/>
                </a:solidFill>
                <a:latin typeface="Arial"/>
                <a:cs typeface="Arial"/>
              </a:rPr>
              <a:t>and</a:t>
            </a:r>
            <a:r>
              <a:rPr sz="1700" spc="165" dirty="0">
                <a:solidFill>
                  <a:srgbClr val="FFFFFF"/>
                </a:solidFill>
                <a:latin typeface="Arial"/>
                <a:cs typeface="Arial"/>
              </a:rPr>
              <a:t> </a:t>
            </a:r>
            <a:r>
              <a:rPr sz="1700" dirty="0">
                <a:solidFill>
                  <a:srgbClr val="FFFFFF"/>
                </a:solidFill>
                <a:latin typeface="Arial"/>
                <a:cs typeface="Arial"/>
              </a:rPr>
              <a:t>policies;</a:t>
            </a:r>
            <a:r>
              <a:rPr sz="1700" spc="-60" dirty="0">
                <a:solidFill>
                  <a:srgbClr val="FFFFFF"/>
                </a:solidFill>
                <a:latin typeface="Arial"/>
                <a:cs typeface="Arial"/>
              </a:rPr>
              <a:t> </a:t>
            </a:r>
            <a:r>
              <a:rPr sz="1700" dirty="0">
                <a:solidFill>
                  <a:srgbClr val="FFFFFF"/>
                </a:solidFill>
                <a:latin typeface="Arial"/>
                <a:cs typeface="Arial"/>
              </a:rPr>
              <a:t>Appendix</a:t>
            </a:r>
            <a:r>
              <a:rPr sz="1700" spc="105" dirty="0">
                <a:solidFill>
                  <a:srgbClr val="FFFFFF"/>
                </a:solidFill>
                <a:latin typeface="Arial"/>
                <a:cs typeface="Arial"/>
              </a:rPr>
              <a:t> </a:t>
            </a:r>
            <a:r>
              <a:rPr sz="1700" spc="-10" dirty="0">
                <a:solidFill>
                  <a:srgbClr val="FFFFFF"/>
                </a:solidFill>
                <a:latin typeface="Arial"/>
                <a:cs typeface="Arial"/>
              </a:rPr>
              <a:t>added</a:t>
            </a:r>
            <a:endParaRPr sz="1700">
              <a:latin typeface="Arial"/>
              <a:cs typeface="Arial"/>
            </a:endParaRPr>
          </a:p>
        </p:txBody>
      </p:sp>
      <p:sp>
        <p:nvSpPr>
          <p:cNvPr id="68" name="object 68"/>
          <p:cNvSpPr txBox="1">
            <a:spLocks noGrp="1"/>
          </p:cNvSpPr>
          <p:nvPr>
            <p:ph type="title"/>
          </p:nvPr>
        </p:nvSpPr>
        <p:spPr>
          <a:prstGeom prst="rect">
            <a:avLst/>
          </a:prstGeom>
        </p:spPr>
        <p:txBody>
          <a:bodyPr vert="horz" wrap="square" lIns="0" tIns="629538" rIns="0" bIns="0" rtlCol="0">
            <a:spAutoFit/>
          </a:bodyPr>
          <a:lstStyle/>
          <a:p>
            <a:pPr marL="12700">
              <a:lnSpc>
                <a:spcPct val="100000"/>
              </a:lnSpc>
              <a:spcBef>
                <a:spcPts val="105"/>
              </a:spcBef>
            </a:pPr>
            <a:r>
              <a:rPr dirty="0"/>
              <a:t>BYLAW</a:t>
            </a:r>
            <a:r>
              <a:rPr spc="-340" dirty="0"/>
              <a:t> </a:t>
            </a:r>
            <a:r>
              <a:rPr spc="-30" dirty="0"/>
              <a:t>SIMPLIFICATION</a:t>
            </a:r>
            <a:r>
              <a:rPr spc="-345" dirty="0"/>
              <a:t> </a:t>
            </a:r>
            <a:r>
              <a:rPr spc="-10" dirty="0"/>
              <a:t>CHANGES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8744294" y="2387645"/>
            <a:ext cx="8362950" cy="6170930"/>
          </a:xfrm>
          <a:prstGeom prst="rect">
            <a:avLst/>
          </a:prstGeom>
        </p:spPr>
        <p:txBody>
          <a:bodyPr vert="horz" wrap="square" lIns="0" tIns="34925" rIns="0" bIns="0" rtlCol="0" anchor="t">
            <a:spAutoFit/>
          </a:bodyPr>
          <a:lstStyle/>
          <a:p>
            <a:pPr marL="469900" marR="1806575" indent="-457200">
              <a:lnSpc>
                <a:spcPts val="4280"/>
              </a:lnSpc>
              <a:spcBef>
                <a:spcPts val="275"/>
              </a:spcBef>
              <a:buFont typeface="Arial"/>
              <a:buChar char="•"/>
              <a:tabLst>
                <a:tab pos="469900" algn="l"/>
              </a:tabLst>
            </a:pPr>
            <a:r>
              <a:rPr dirty="0"/>
              <a:t>Paid</a:t>
            </a:r>
            <a:r>
              <a:rPr spc="-30" dirty="0"/>
              <a:t> </a:t>
            </a:r>
            <a:r>
              <a:rPr dirty="0"/>
              <a:t>vendor</a:t>
            </a:r>
            <a:r>
              <a:rPr spc="-45" dirty="0"/>
              <a:t> </a:t>
            </a:r>
            <a:r>
              <a:rPr dirty="0"/>
              <a:t>contracted</a:t>
            </a:r>
            <a:r>
              <a:rPr spc="-25" dirty="0"/>
              <a:t> </a:t>
            </a:r>
            <a:r>
              <a:rPr dirty="0"/>
              <a:t>by</a:t>
            </a:r>
            <a:r>
              <a:rPr spc="30" dirty="0"/>
              <a:t> </a:t>
            </a:r>
            <a:r>
              <a:rPr spc="-25" dirty="0"/>
              <a:t>the </a:t>
            </a:r>
            <a:r>
              <a:rPr dirty="0"/>
              <a:t>Chapter's</a:t>
            </a:r>
            <a:r>
              <a:rPr spc="-50" dirty="0"/>
              <a:t> </a:t>
            </a:r>
            <a:r>
              <a:rPr spc="-25" dirty="0"/>
              <a:t>BOD</a:t>
            </a:r>
          </a:p>
          <a:p>
            <a:pPr marL="469265" indent="-456565">
              <a:spcBef>
                <a:spcPts val="725"/>
              </a:spcBef>
              <a:buChar char="•"/>
              <a:tabLst>
                <a:tab pos="469265" algn="l"/>
              </a:tabLst>
            </a:pPr>
            <a:r>
              <a:rPr dirty="0"/>
              <a:t>Scope</a:t>
            </a:r>
            <a:r>
              <a:rPr spc="-40" dirty="0"/>
              <a:t> </a:t>
            </a:r>
            <a:r>
              <a:rPr dirty="0"/>
              <a:t>of</a:t>
            </a:r>
            <a:r>
              <a:rPr lang="en-US" spc="5"/>
              <a:t> s</a:t>
            </a:r>
            <a:r>
              <a:rPr lang="en-US"/>
              <a:t>ervices</a:t>
            </a:r>
            <a:r>
              <a:rPr spc="-40" dirty="0"/>
              <a:t> </a:t>
            </a:r>
            <a:endParaRPr lang="en-US" spc="-40" dirty="0"/>
          </a:p>
          <a:p>
            <a:pPr marL="469265" indent="-456565">
              <a:lnSpc>
                <a:spcPct val="100000"/>
              </a:lnSpc>
              <a:spcBef>
                <a:spcPts val="725"/>
              </a:spcBef>
              <a:buChar char="•"/>
              <a:tabLst>
                <a:tab pos="469265" algn="l"/>
              </a:tabLst>
            </a:pPr>
            <a:r>
              <a:rPr dirty="0"/>
              <a:t>Clear</a:t>
            </a:r>
            <a:r>
              <a:rPr spc="-65" dirty="0"/>
              <a:t> </a:t>
            </a:r>
            <a:r>
              <a:rPr dirty="0"/>
              <a:t>division</a:t>
            </a:r>
            <a:r>
              <a:rPr spc="-40" dirty="0"/>
              <a:t> </a:t>
            </a:r>
            <a:r>
              <a:rPr dirty="0"/>
              <a:t>of</a:t>
            </a:r>
            <a:r>
              <a:rPr spc="-10" dirty="0"/>
              <a:t> </a:t>
            </a:r>
            <a:r>
              <a:rPr dirty="0"/>
              <a:t>labor</a:t>
            </a:r>
            <a:endParaRPr spc="-10" dirty="0"/>
          </a:p>
          <a:p>
            <a:pPr marL="469900" marR="1637664" indent="-457200">
              <a:lnSpc>
                <a:spcPts val="4280"/>
              </a:lnSpc>
              <a:spcBef>
                <a:spcPts val="1035"/>
              </a:spcBef>
              <a:buChar char="•"/>
              <a:tabLst>
                <a:tab pos="469900" algn="l"/>
              </a:tabLst>
            </a:pPr>
            <a:r>
              <a:rPr dirty="0"/>
              <a:t>Compensation</a:t>
            </a:r>
            <a:r>
              <a:rPr spc="-80" dirty="0"/>
              <a:t> </a:t>
            </a:r>
            <a:r>
              <a:rPr dirty="0"/>
              <a:t>determined</a:t>
            </a:r>
            <a:r>
              <a:rPr spc="-70" dirty="0"/>
              <a:t> </a:t>
            </a:r>
            <a:r>
              <a:rPr spc="-25" dirty="0"/>
              <a:t>and </a:t>
            </a:r>
            <a:r>
              <a:rPr dirty="0"/>
              <a:t>approved</a:t>
            </a:r>
            <a:r>
              <a:rPr spc="-30" dirty="0"/>
              <a:t> </a:t>
            </a:r>
            <a:r>
              <a:rPr dirty="0"/>
              <a:t>by</a:t>
            </a:r>
            <a:r>
              <a:rPr spc="-40" dirty="0"/>
              <a:t> </a:t>
            </a:r>
            <a:r>
              <a:rPr spc="-25" dirty="0"/>
              <a:t>BOD</a:t>
            </a:r>
          </a:p>
          <a:p>
            <a:pPr marL="469265" indent="-456565">
              <a:lnSpc>
                <a:spcPct val="100000"/>
              </a:lnSpc>
              <a:spcBef>
                <a:spcPts val="725"/>
              </a:spcBef>
              <a:buChar char="•"/>
              <a:tabLst>
                <a:tab pos="469265" algn="l"/>
              </a:tabLst>
            </a:pPr>
            <a:r>
              <a:rPr dirty="0"/>
              <a:t>Annual</a:t>
            </a:r>
            <a:r>
              <a:rPr spc="-40" dirty="0"/>
              <a:t> </a:t>
            </a:r>
            <a:r>
              <a:rPr dirty="0"/>
              <a:t>performance</a:t>
            </a:r>
            <a:r>
              <a:rPr spc="-30" dirty="0"/>
              <a:t> </a:t>
            </a:r>
            <a:r>
              <a:rPr dirty="0"/>
              <a:t>review</a:t>
            </a:r>
            <a:r>
              <a:rPr spc="-25" dirty="0"/>
              <a:t> </a:t>
            </a:r>
            <a:r>
              <a:rPr dirty="0"/>
              <a:t>with</a:t>
            </a:r>
            <a:r>
              <a:rPr spc="-30" dirty="0"/>
              <a:t> </a:t>
            </a:r>
            <a:r>
              <a:rPr spc="-25" dirty="0"/>
              <a:t>O</a:t>
            </a:r>
            <a:r>
              <a:rPr lang="en-US" spc="-25" dirty="0"/>
              <a:t>T</a:t>
            </a:r>
            <a:r>
              <a:rPr spc="-25" dirty="0"/>
              <a:t>P</a:t>
            </a:r>
          </a:p>
          <a:p>
            <a:pPr>
              <a:lnSpc>
                <a:spcPct val="100000"/>
              </a:lnSpc>
              <a:spcBef>
                <a:spcPts val="2110"/>
              </a:spcBef>
            </a:pPr>
            <a:endParaRPr spc="-25" dirty="0"/>
          </a:p>
          <a:p>
            <a:pPr marL="821690" marR="482600" indent="-88900">
              <a:lnSpc>
                <a:spcPts val="4280"/>
              </a:lnSpc>
            </a:pPr>
            <a:r>
              <a:rPr b="1" spc="-20" dirty="0">
                <a:solidFill>
                  <a:srgbClr val="00AEEE"/>
                </a:solidFill>
                <a:latin typeface="Arial"/>
                <a:cs typeface="Arial"/>
              </a:rPr>
              <a:t>Your</a:t>
            </a:r>
            <a:r>
              <a:rPr b="1" spc="-85" dirty="0">
                <a:solidFill>
                  <a:srgbClr val="00AEEE"/>
                </a:solidFill>
                <a:latin typeface="Arial"/>
                <a:cs typeface="Arial"/>
              </a:rPr>
              <a:t> </a:t>
            </a:r>
            <a:r>
              <a:rPr b="1" dirty="0">
                <a:solidFill>
                  <a:srgbClr val="00AEEE"/>
                </a:solidFill>
                <a:latin typeface="Arial"/>
                <a:cs typeface="Arial"/>
              </a:rPr>
              <a:t>Chapter</a:t>
            </a:r>
            <a:r>
              <a:rPr b="1" spc="-204" dirty="0">
                <a:solidFill>
                  <a:srgbClr val="00AEEE"/>
                </a:solidFill>
                <a:latin typeface="Arial"/>
                <a:cs typeface="Arial"/>
              </a:rPr>
              <a:t> </a:t>
            </a:r>
            <a:r>
              <a:rPr b="1" dirty="0">
                <a:solidFill>
                  <a:srgbClr val="00AEEE"/>
                </a:solidFill>
                <a:latin typeface="Arial"/>
                <a:cs typeface="Arial"/>
              </a:rPr>
              <a:t>Administrator</a:t>
            </a:r>
            <a:r>
              <a:rPr b="1" spc="-70" dirty="0">
                <a:solidFill>
                  <a:srgbClr val="00AEEE"/>
                </a:solidFill>
                <a:latin typeface="Arial"/>
                <a:cs typeface="Arial"/>
              </a:rPr>
              <a:t> </a:t>
            </a:r>
            <a:r>
              <a:rPr b="1" dirty="0">
                <a:solidFill>
                  <a:srgbClr val="00AEEE"/>
                </a:solidFill>
                <a:latin typeface="Arial"/>
                <a:cs typeface="Arial"/>
              </a:rPr>
              <a:t>is</a:t>
            </a:r>
            <a:r>
              <a:rPr b="1" spc="-70" dirty="0">
                <a:solidFill>
                  <a:srgbClr val="00AEEE"/>
                </a:solidFill>
                <a:latin typeface="Arial"/>
                <a:cs typeface="Arial"/>
              </a:rPr>
              <a:t> </a:t>
            </a:r>
            <a:r>
              <a:rPr b="1" spc="-25" dirty="0">
                <a:solidFill>
                  <a:srgbClr val="00AEEE"/>
                </a:solidFill>
                <a:latin typeface="Arial"/>
                <a:cs typeface="Arial"/>
              </a:rPr>
              <a:t>an </a:t>
            </a:r>
            <a:r>
              <a:rPr b="1" dirty="0">
                <a:solidFill>
                  <a:srgbClr val="00AEEE"/>
                </a:solidFill>
                <a:latin typeface="Arial"/>
                <a:cs typeface="Arial"/>
              </a:rPr>
              <a:t>important resource</a:t>
            </a:r>
            <a:r>
              <a:rPr b="1" spc="-40" dirty="0">
                <a:solidFill>
                  <a:srgbClr val="00AEEE"/>
                </a:solidFill>
                <a:latin typeface="Arial"/>
                <a:cs typeface="Arial"/>
              </a:rPr>
              <a:t> </a:t>
            </a:r>
            <a:r>
              <a:rPr b="1" dirty="0">
                <a:solidFill>
                  <a:srgbClr val="00AEEE"/>
                </a:solidFill>
                <a:latin typeface="Arial"/>
                <a:cs typeface="Arial"/>
              </a:rPr>
              <a:t>and</a:t>
            </a:r>
            <a:r>
              <a:rPr b="1" spc="-80" dirty="0">
                <a:solidFill>
                  <a:srgbClr val="00AEEE"/>
                </a:solidFill>
                <a:latin typeface="Arial"/>
                <a:cs typeface="Arial"/>
              </a:rPr>
              <a:t> </a:t>
            </a:r>
            <a:r>
              <a:rPr b="1" spc="-10" dirty="0">
                <a:solidFill>
                  <a:srgbClr val="00AEEE"/>
                </a:solidFill>
                <a:latin typeface="Arial"/>
                <a:cs typeface="Arial"/>
              </a:rPr>
              <a:t>partner!</a:t>
            </a:r>
          </a:p>
        </p:txBody>
      </p:sp>
      <p:sp>
        <p:nvSpPr>
          <p:cNvPr id="3" name="object 3"/>
          <p:cNvSpPr txBox="1">
            <a:spLocks noGrp="1"/>
          </p:cNvSpPr>
          <p:nvPr>
            <p:ph type="title"/>
          </p:nvPr>
        </p:nvSpPr>
        <p:spPr>
          <a:xfrm>
            <a:off x="994092" y="-152018"/>
            <a:ext cx="15097125" cy="1549398"/>
          </a:xfrm>
          <a:prstGeom prst="rect">
            <a:avLst/>
          </a:prstGeom>
        </p:spPr>
        <p:txBody>
          <a:bodyPr vert="horz" wrap="square" lIns="0" tIns="620013" rIns="0" bIns="0" rtlCol="0" anchor="t">
            <a:spAutoFit/>
          </a:bodyPr>
          <a:lstStyle/>
          <a:p>
            <a:pPr marL="12700">
              <a:lnSpc>
                <a:spcPct val="100000"/>
              </a:lnSpc>
              <a:spcBef>
                <a:spcPts val="105"/>
              </a:spcBef>
            </a:pPr>
            <a:r>
              <a:rPr lang="en-US" spc="-420" dirty="0">
                <a:latin typeface="Arial"/>
                <a:cs typeface="Arial"/>
              </a:rPr>
              <a:t>CHAPTER</a:t>
            </a:r>
            <a:r>
              <a:rPr lang="en-US" spc="-175" dirty="0">
                <a:latin typeface="Arial"/>
                <a:cs typeface="Arial"/>
              </a:rPr>
              <a:t> </a:t>
            </a:r>
            <a:r>
              <a:rPr lang="en-US" spc="-35" dirty="0">
                <a:latin typeface="Arial"/>
                <a:cs typeface="Arial"/>
              </a:rPr>
              <a:t>A</a:t>
            </a:r>
            <a:r>
              <a:rPr lang="en-US" spc="-80" dirty="0">
                <a:latin typeface="Arial"/>
                <a:cs typeface="Arial"/>
              </a:rPr>
              <a:t>D</a:t>
            </a:r>
            <a:r>
              <a:rPr lang="en-US" spc="-130" dirty="0">
                <a:latin typeface="Arial"/>
                <a:cs typeface="Arial"/>
              </a:rPr>
              <a:t>M</a:t>
            </a:r>
            <a:r>
              <a:rPr lang="en-US" spc="-20" dirty="0">
                <a:latin typeface="Arial"/>
                <a:cs typeface="Arial"/>
              </a:rPr>
              <a:t>I</a:t>
            </a:r>
            <a:r>
              <a:rPr lang="en-US" spc="-135" dirty="0">
                <a:latin typeface="Arial"/>
                <a:cs typeface="Arial"/>
              </a:rPr>
              <a:t>N</a:t>
            </a:r>
            <a:r>
              <a:rPr lang="en-US" spc="-85" dirty="0">
                <a:latin typeface="Arial"/>
                <a:cs typeface="Arial"/>
              </a:rPr>
              <a:t>I</a:t>
            </a:r>
            <a:r>
              <a:rPr lang="en-US" spc="-160" dirty="0">
                <a:latin typeface="Arial"/>
                <a:cs typeface="Arial"/>
              </a:rPr>
              <a:t>S</a:t>
            </a:r>
            <a:r>
              <a:rPr lang="en-US" spc="-135" dirty="0">
                <a:latin typeface="Arial"/>
                <a:cs typeface="Arial"/>
              </a:rPr>
              <a:t>T</a:t>
            </a:r>
            <a:r>
              <a:rPr lang="en-US" spc="-90" dirty="0">
                <a:latin typeface="Arial"/>
                <a:cs typeface="Arial"/>
              </a:rPr>
              <a:t>R</a:t>
            </a:r>
            <a:r>
              <a:rPr lang="en-US" spc="-595" dirty="0">
                <a:latin typeface="Arial"/>
                <a:cs typeface="Arial"/>
              </a:rPr>
              <a:t>A</a:t>
            </a:r>
            <a:r>
              <a:rPr lang="en-US" spc="-65" dirty="0">
                <a:latin typeface="Arial"/>
                <a:cs typeface="Arial"/>
              </a:rPr>
              <a:t>T</a:t>
            </a:r>
            <a:r>
              <a:rPr lang="en-US" spc="-85" dirty="0">
                <a:latin typeface="Arial"/>
                <a:cs typeface="Arial"/>
              </a:rPr>
              <a:t>I</a:t>
            </a:r>
            <a:r>
              <a:rPr lang="en-US" spc="-114" dirty="0">
                <a:latin typeface="Arial"/>
                <a:cs typeface="Arial"/>
              </a:rPr>
              <a:t>O</a:t>
            </a:r>
            <a:r>
              <a:rPr lang="en-US" spc="-80" dirty="0">
                <a:latin typeface="Arial"/>
                <a:cs typeface="Arial"/>
              </a:rPr>
              <a:t>N</a:t>
            </a:r>
          </a:p>
        </p:txBody>
      </p:sp>
      <p:pic>
        <p:nvPicPr>
          <p:cNvPr id="4" name="object 4"/>
          <p:cNvPicPr/>
          <p:nvPr/>
        </p:nvPicPr>
        <p:blipFill>
          <a:blip r:embed="rId3" cstate="print"/>
          <a:stretch>
            <a:fillRect/>
          </a:stretch>
        </p:blipFill>
        <p:spPr>
          <a:xfrm>
            <a:off x="933450" y="2219325"/>
            <a:ext cx="6477000" cy="73152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676650" y="4486275"/>
            <a:ext cx="11049000" cy="9525"/>
          </a:xfrm>
          <a:custGeom>
            <a:avLst/>
            <a:gdLst/>
            <a:ahLst/>
            <a:cxnLst/>
            <a:rect l="l" t="t" r="r" b="b"/>
            <a:pathLst>
              <a:path w="11049000" h="9525">
                <a:moveTo>
                  <a:pt x="11049000" y="0"/>
                </a:moveTo>
                <a:lnTo>
                  <a:pt x="0" y="0"/>
                </a:lnTo>
                <a:lnTo>
                  <a:pt x="0" y="9525"/>
                </a:lnTo>
                <a:lnTo>
                  <a:pt x="11049000" y="9525"/>
                </a:lnTo>
                <a:lnTo>
                  <a:pt x="11049000" y="0"/>
                </a:lnTo>
                <a:close/>
              </a:path>
            </a:pathLst>
          </a:custGeom>
          <a:solidFill>
            <a:srgbClr val="11B3EB"/>
          </a:solidFill>
        </p:spPr>
        <p:txBody>
          <a:bodyPr wrap="square" lIns="0" tIns="0" rIns="0" bIns="0" rtlCol="0"/>
          <a:lstStyle/>
          <a:p>
            <a:endParaRPr/>
          </a:p>
        </p:txBody>
      </p:sp>
      <p:sp>
        <p:nvSpPr>
          <p:cNvPr id="3" name="object 3"/>
          <p:cNvSpPr txBox="1"/>
          <p:nvPr/>
        </p:nvSpPr>
        <p:spPr>
          <a:xfrm>
            <a:off x="4621784" y="3172396"/>
            <a:ext cx="9455785" cy="1249680"/>
          </a:xfrm>
          <a:prstGeom prst="rect">
            <a:avLst/>
          </a:prstGeom>
        </p:spPr>
        <p:txBody>
          <a:bodyPr vert="horz" wrap="square" lIns="0" tIns="16510" rIns="0" bIns="0" rtlCol="0">
            <a:spAutoFit/>
          </a:bodyPr>
          <a:lstStyle/>
          <a:p>
            <a:pPr marL="12700">
              <a:lnSpc>
                <a:spcPct val="100000"/>
              </a:lnSpc>
              <a:spcBef>
                <a:spcPts val="130"/>
              </a:spcBef>
            </a:pPr>
            <a:r>
              <a:rPr sz="8000" i="1" dirty="0">
                <a:solidFill>
                  <a:srgbClr val="11B3EB"/>
                </a:solidFill>
                <a:latin typeface="Arial"/>
                <a:cs typeface="Arial"/>
              </a:rPr>
              <a:t>Policies</a:t>
            </a:r>
            <a:r>
              <a:rPr sz="8000" i="1" spc="-305" dirty="0">
                <a:solidFill>
                  <a:srgbClr val="11B3EB"/>
                </a:solidFill>
                <a:latin typeface="Arial"/>
                <a:cs typeface="Arial"/>
              </a:rPr>
              <a:t> </a:t>
            </a:r>
            <a:r>
              <a:rPr sz="8000" i="1" spc="-270" dirty="0">
                <a:solidFill>
                  <a:srgbClr val="11B3EB"/>
                </a:solidFill>
                <a:latin typeface="Arial"/>
                <a:cs typeface="Arial"/>
              </a:rPr>
              <a:t>&amp;</a:t>
            </a:r>
            <a:r>
              <a:rPr sz="8000" i="1" spc="-285" dirty="0">
                <a:solidFill>
                  <a:srgbClr val="11B3EB"/>
                </a:solidFill>
                <a:latin typeface="Arial"/>
                <a:cs typeface="Arial"/>
              </a:rPr>
              <a:t> </a:t>
            </a:r>
            <a:r>
              <a:rPr sz="8000" i="1" spc="-10" dirty="0">
                <a:solidFill>
                  <a:srgbClr val="11B3EB"/>
                </a:solidFill>
                <a:latin typeface="Arial"/>
                <a:cs typeface="Arial"/>
              </a:rPr>
              <a:t>Guidelines</a:t>
            </a:r>
            <a:endParaRPr sz="8000">
              <a:latin typeface="Arial"/>
              <a:cs typeface="Arial"/>
            </a:endParaRPr>
          </a:p>
        </p:txBody>
      </p:sp>
      <p:sp>
        <p:nvSpPr>
          <p:cNvPr id="4" name="object 4"/>
          <p:cNvSpPr txBox="1"/>
          <p:nvPr/>
        </p:nvSpPr>
        <p:spPr>
          <a:xfrm>
            <a:off x="3667125" y="4495341"/>
            <a:ext cx="4239895" cy="3475990"/>
          </a:xfrm>
          <a:prstGeom prst="rect">
            <a:avLst/>
          </a:prstGeom>
        </p:spPr>
        <p:txBody>
          <a:bodyPr vert="horz" wrap="square" lIns="0" tIns="328930" rIns="0" bIns="0" rtlCol="0">
            <a:spAutoFit/>
          </a:bodyPr>
          <a:lstStyle/>
          <a:p>
            <a:pPr marL="26670">
              <a:lnSpc>
                <a:spcPct val="100000"/>
              </a:lnSpc>
              <a:spcBef>
                <a:spcPts val="2590"/>
              </a:spcBef>
            </a:pPr>
            <a:r>
              <a:rPr sz="5000" b="1" spc="-25" dirty="0">
                <a:solidFill>
                  <a:srgbClr val="00AFEF"/>
                </a:solidFill>
                <a:latin typeface="Arial"/>
                <a:cs typeface="Arial"/>
              </a:rPr>
              <a:t>01</a:t>
            </a:r>
            <a:endParaRPr sz="5000">
              <a:latin typeface="Arial"/>
              <a:cs typeface="Arial"/>
            </a:endParaRPr>
          </a:p>
          <a:p>
            <a:pPr marL="12700" marR="5080">
              <a:lnSpc>
                <a:spcPct val="86000"/>
              </a:lnSpc>
              <a:spcBef>
                <a:spcPts val="2160"/>
              </a:spcBef>
            </a:pPr>
            <a:r>
              <a:rPr sz="3200" dirty="0">
                <a:latin typeface="Arial"/>
                <a:cs typeface="Arial"/>
              </a:rPr>
              <a:t>Contract</a:t>
            </a:r>
            <a:r>
              <a:rPr sz="3200" spc="-25" dirty="0">
                <a:latin typeface="Arial"/>
                <a:cs typeface="Arial"/>
              </a:rPr>
              <a:t> </a:t>
            </a:r>
            <a:r>
              <a:rPr sz="3200" spc="-10" dirty="0">
                <a:latin typeface="Arial"/>
                <a:cs typeface="Arial"/>
              </a:rPr>
              <a:t>language </a:t>
            </a:r>
            <a:r>
              <a:rPr sz="3200" dirty="0">
                <a:latin typeface="Arial"/>
                <a:cs typeface="Arial"/>
              </a:rPr>
              <a:t>includes</a:t>
            </a:r>
            <a:r>
              <a:rPr sz="3200" spc="-95" dirty="0">
                <a:latin typeface="Arial"/>
                <a:cs typeface="Arial"/>
              </a:rPr>
              <a:t> </a:t>
            </a:r>
            <a:r>
              <a:rPr sz="3200" dirty="0">
                <a:latin typeface="Arial"/>
                <a:cs typeface="Arial"/>
              </a:rPr>
              <a:t>terms</a:t>
            </a:r>
            <a:r>
              <a:rPr sz="3200" spc="-30" dirty="0">
                <a:latin typeface="Arial"/>
                <a:cs typeface="Arial"/>
              </a:rPr>
              <a:t> </a:t>
            </a:r>
            <a:r>
              <a:rPr sz="3200" dirty="0">
                <a:latin typeface="Arial"/>
                <a:cs typeface="Arial"/>
              </a:rPr>
              <a:t>from</a:t>
            </a:r>
            <a:r>
              <a:rPr sz="3200" spc="-55" dirty="0">
                <a:latin typeface="Arial"/>
                <a:cs typeface="Arial"/>
              </a:rPr>
              <a:t> </a:t>
            </a:r>
            <a:r>
              <a:rPr sz="3200" spc="-25" dirty="0">
                <a:latin typeface="Arial"/>
                <a:cs typeface="Arial"/>
              </a:rPr>
              <a:t>the </a:t>
            </a:r>
            <a:r>
              <a:rPr sz="3200" dirty="0">
                <a:latin typeface="Arial"/>
                <a:cs typeface="Arial"/>
              </a:rPr>
              <a:t>MPI</a:t>
            </a:r>
            <a:r>
              <a:rPr sz="3200" spc="-55" dirty="0">
                <a:latin typeface="Arial"/>
                <a:cs typeface="Arial"/>
              </a:rPr>
              <a:t> </a:t>
            </a:r>
            <a:r>
              <a:rPr sz="3200" dirty="0">
                <a:latin typeface="Arial"/>
                <a:cs typeface="Arial"/>
              </a:rPr>
              <a:t>Chapter</a:t>
            </a:r>
            <a:r>
              <a:rPr sz="3200" spc="-75" dirty="0">
                <a:latin typeface="Arial"/>
                <a:cs typeface="Arial"/>
              </a:rPr>
              <a:t> </a:t>
            </a:r>
            <a:r>
              <a:rPr sz="3200" spc="-10" dirty="0">
                <a:latin typeface="Arial"/>
                <a:cs typeface="Arial"/>
              </a:rPr>
              <a:t>Policy </a:t>
            </a:r>
            <a:r>
              <a:rPr sz="3200" dirty="0">
                <a:latin typeface="Arial"/>
                <a:cs typeface="Arial"/>
              </a:rPr>
              <a:t>Manual</a:t>
            </a:r>
            <a:r>
              <a:rPr sz="3200" spc="-5" dirty="0">
                <a:latin typeface="Arial"/>
                <a:cs typeface="Arial"/>
              </a:rPr>
              <a:t> </a:t>
            </a:r>
            <a:r>
              <a:rPr sz="3200" dirty="0">
                <a:latin typeface="Arial"/>
                <a:cs typeface="Arial"/>
              </a:rPr>
              <a:t>found</a:t>
            </a:r>
            <a:r>
              <a:rPr sz="3200" spc="-30" dirty="0">
                <a:latin typeface="Arial"/>
                <a:cs typeface="Arial"/>
              </a:rPr>
              <a:t> </a:t>
            </a:r>
            <a:r>
              <a:rPr sz="3200" dirty="0">
                <a:latin typeface="Arial"/>
                <a:cs typeface="Arial"/>
              </a:rPr>
              <a:t>on</a:t>
            </a:r>
            <a:r>
              <a:rPr sz="3200" spc="-95" dirty="0">
                <a:latin typeface="Arial"/>
                <a:cs typeface="Arial"/>
              </a:rPr>
              <a:t> </a:t>
            </a:r>
            <a:r>
              <a:rPr sz="3200" spc="-25" dirty="0">
                <a:latin typeface="Arial"/>
                <a:cs typeface="Arial"/>
              </a:rPr>
              <a:t>the </a:t>
            </a:r>
            <a:r>
              <a:rPr sz="3200" spc="-20" dirty="0">
                <a:latin typeface="Arial"/>
                <a:cs typeface="Arial"/>
              </a:rPr>
              <a:t>CLRP</a:t>
            </a:r>
            <a:endParaRPr sz="3200">
              <a:latin typeface="Arial"/>
              <a:cs typeface="Arial"/>
            </a:endParaRPr>
          </a:p>
        </p:txBody>
      </p:sp>
      <p:sp>
        <p:nvSpPr>
          <p:cNvPr id="5" name="object 5"/>
          <p:cNvSpPr txBox="1"/>
          <p:nvPr/>
        </p:nvSpPr>
        <p:spPr>
          <a:xfrm>
            <a:off x="10490581" y="4495341"/>
            <a:ext cx="3834129" cy="2653290"/>
          </a:xfrm>
          <a:prstGeom prst="rect">
            <a:avLst/>
          </a:prstGeom>
        </p:spPr>
        <p:txBody>
          <a:bodyPr vert="horz" wrap="square" lIns="0" tIns="328930" rIns="0" bIns="0" rtlCol="0">
            <a:spAutoFit/>
          </a:bodyPr>
          <a:lstStyle/>
          <a:p>
            <a:pPr marL="12700">
              <a:lnSpc>
                <a:spcPct val="100000"/>
              </a:lnSpc>
              <a:spcBef>
                <a:spcPts val="2590"/>
              </a:spcBef>
            </a:pPr>
            <a:r>
              <a:rPr sz="5000" b="1" spc="-25" dirty="0">
                <a:solidFill>
                  <a:srgbClr val="00AFEF"/>
                </a:solidFill>
                <a:latin typeface="Arial"/>
                <a:cs typeface="Arial"/>
              </a:rPr>
              <a:t>02</a:t>
            </a:r>
            <a:endParaRPr sz="5000" dirty="0">
              <a:latin typeface="Arial"/>
              <a:cs typeface="Arial"/>
            </a:endParaRPr>
          </a:p>
          <a:p>
            <a:pPr marL="12700" marR="5080">
              <a:lnSpc>
                <a:spcPts val="3300"/>
              </a:lnSpc>
              <a:spcBef>
                <a:spcPts val="2180"/>
              </a:spcBef>
            </a:pPr>
            <a:r>
              <a:rPr sz="3200" dirty="0">
                <a:latin typeface="Arial"/>
                <a:cs typeface="Arial"/>
              </a:rPr>
              <a:t>Must</a:t>
            </a:r>
            <a:r>
              <a:rPr sz="3200" spc="-75" dirty="0">
                <a:latin typeface="Arial"/>
                <a:cs typeface="Arial"/>
              </a:rPr>
              <a:t> </a:t>
            </a:r>
            <a:r>
              <a:rPr sz="3200" dirty="0">
                <a:latin typeface="Arial"/>
                <a:cs typeface="Arial"/>
              </a:rPr>
              <a:t>provide</a:t>
            </a:r>
            <a:r>
              <a:rPr sz="3200" spc="-5" dirty="0">
                <a:latin typeface="Arial"/>
                <a:cs typeface="Arial"/>
              </a:rPr>
              <a:t> </a:t>
            </a:r>
            <a:r>
              <a:rPr sz="3200" dirty="0">
                <a:latin typeface="Arial"/>
                <a:cs typeface="Arial"/>
              </a:rPr>
              <a:t>proof</a:t>
            </a:r>
            <a:r>
              <a:rPr sz="3200" spc="-5" dirty="0">
                <a:latin typeface="Arial"/>
                <a:cs typeface="Arial"/>
              </a:rPr>
              <a:t> </a:t>
            </a:r>
            <a:r>
              <a:rPr sz="3200" spc="-25" dirty="0">
                <a:latin typeface="Arial"/>
                <a:cs typeface="Arial"/>
              </a:rPr>
              <a:t>of  </a:t>
            </a:r>
            <a:r>
              <a:rPr sz="3200" dirty="0">
                <a:latin typeface="Arial"/>
                <a:cs typeface="Arial"/>
              </a:rPr>
              <a:t>general</a:t>
            </a:r>
            <a:r>
              <a:rPr sz="3200" spc="-55" dirty="0">
                <a:latin typeface="Arial"/>
                <a:cs typeface="Arial"/>
              </a:rPr>
              <a:t> </a:t>
            </a:r>
            <a:r>
              <a:rPr sz="3200" spc="-10" dirty="0">
                <a:latin typeface="Arial"/>
                <a:cs typeface="Arial"/>
              </a:rPr>
              <a:t>liability insurance</a:t>
            </a:r>
            <a:endParaRPr sz="3200" dirty="0">
              <a:latin typeface="Arial"/>
              <a:cs typeface="Arial"/>
            </a:endParaRPr>
          </a:p>
        </p:txBody>
      </p:sp>
      <p:sp>
        <p:nvSpPr>
          <p:cNvPr id="6" name="object 6"/>
          <p:cNvSpPr txBox="1">
            <a:spLocks noGrp="1"/>
          </p:cNvSpPr>
          <p:nvPr>
            <p:ph type="title"/>
          </p:nvPr>
        </p:nvSpPr>
        <p:spPr>
          <a:xfrm>
            <a:off x="939663" y="382"/>
            <a:ext cx="15097125" cy="1296444"/>
          </a:xfrm>
          <a:prstGeom prst="rect">
            <a:avLst/>
          </a:prstGeom>
        </p:spPr>
        <p:txBody>
          <a:bodyPr vert="horz" wrap="square" lIns="0" tIns="369506" rIns="0" bIns="0" rtlCol="0" anchor="t">
            <a:spAutoFit/>
          </a:bodyPr>
          <a:lstStyle/>
          <a:p>
            <a:pPr marL="12700">
              <a:lnSpc>
                <a:spcPct val="100000"/>
              </a:lnSpc>
              <a:spcBef>
                <a:spcPts val="105"/>
              </a:spcBef>
            </a:pPr>
            <a:r>
              <a:rPr lang="en-US" spc="-425" dirty="0">
                <a:latin typeface="Arial"/>
                <a:cs typeface="Arial"/>
              </a:rPr>
              <a:t>CHAPTER</a:t>
            </a:r>
            <a:r>
              <a:rPr lang="en-US" spc="-155" dirty="0">
                <a:latin typeface="Arial"/>
                <a:cs typeface="Arial"/>
              </a:rPr>
              <a:t> </a:t>
            </a:r>
            <a:r>
              <a:rPr lang="en-US" spc="-165" dirty="0">
                <a:latin typeface="Arial"/>
                <a:cs typeface="Arial"/>
              </a:rPr>
              <a:t>A</a:t>
            </a:r>
            <a:r>
              <a:rPr lang="en-US" spc="-210" dirty="0">
                <a:latin typeface="Arial"/>
                <a:cs typeface="Arial"/>
              </a:rPr>
              <a:t>D</a:t>
            </a:r>
            <a:r>
              <a:rPr lang="en-US" spc="-265" dirty="0">
                <a:latin typeface="Arial"/>
                <a:cs typeface="Arial"/>
              </a:rPr>
              <a:t>M</a:t>
            </a:r>
            <a:r>
              <a:rPr lang="en-US" spc="-150" dirty="0">
                <a:latin typeface="Arial"/>
                <a:cs typeface="Arial"/>
              </a:rPr>
              <a:t>I</a:t>
            </a:r>
            <a:r>
              <a:rPr lang="en-US" spc="-265" dirty="0">
                <a:latin typeface="Arial"/>
                <a:cs typeface="Arial"/>
              </a:rPr>
              <a:t>N</a:t>
            </a:r>
            <a:r>
              <a:rPr lang="en-US" spc="-215" dirty="0">
                <a:latin typeface="Arial"/>
                <a:cs typeface="Arial"/>
              </a:rPr>
              <a:t>I</a:t>
            </a:r>
            <a:r>
              <a:rPr lang="en-US" spc="-290" dirty="0">
                <a:latin typeface="Arial"/>
                <a:cs typeface="Arial"/>
              </a:rPr>
              <a:t>S</a:t>
            </a:r>
            <a:r>
              <a:rPr lang="en-US" spc="-265" dirty="0">
                <a:latin typeface="Arial"/>
                <a:cs typeface="Arial"/>
              </a:rPr>
              <a:t>T</a:t>
            </a:r>
            <a:r>
              <a:rPr lang="en-US" spc="-220" dirty="0">
                <a:latin typeface="Arial"/>
                <a:cs typeface="Arial"/>
              </a:rPr>
              <a:t>R</a:t>
            </a:r>
            <a:r>
              <a:rPr lang="en-US" spc="-730" dirty="0">
                <a:latin typeface="Arial"/>
                <a:cs typeface="Arial"/>
              </a:rPr>
              <a:t>A</a:t>
            </a:r>
            <a:r>
              <a:rPr lang="en-US" spc="-425" dirty="0">
                <a:latin typeface="Arial"/>
                <a:cs typeface="Arial"/>
              </a:rPr>
              <a:t>T</a:t>
            </a:r>
            <a:r>
              <a:rPr lang="en-US" spc="-165" dirty="0">
                <a:latin typeface="Arial"/>
                <a:cs typeface="Arial"/>
              </a:rPr>
              <a:t>O</a:t>
            </a:r>
            <a:r>
              <a:rPr lang="en-US" spc="-210" dirty="0">
                <a:latin typeface="Arial"/>
                <a:cs typeface="Arial"/>
              </a:rPr>
              <a:t>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E8D459A3DC5BE46A4BE75D0DA0B31EF" ma:contentTypeVersion="24" ma:contentTypeDescription="Create a new document." ma:contentTypeScope="" ma:versionID="133db86f9b0caef44dc04284276eb015">
  <xsd:schema xmlns:xsd="http://www.w3.org/2001/XMLSchema" xmlns:xs="http://www.w3.org/2001/XMLSchema" xmlns:p="http://schemas.microsoft.com/office/2006/metadata/properties" xmlns:ns1="http://schemas.microsoft.com/sharepoint/v3" xmlns:ns2="e33d90dc-c7ac-497f-92e2-e3498c137b2f" xmlns:ns3="aad401c1-1c12-4c0d-bc41-33f007f14bcb" targetNamespace="http://schemas.microsoft.com/office/2006/metadata/properties" ma:root="true" ma:fieldsID="cc3b082edbd744fdcc83f348b4ac3b79" ns1:_="" ns2:_="" ns3:_="">
    <xsd:import namespace="http://schemas.microsoft.com/sharepoint/v3"/>
    <xsd:import namespace="e33d90dc-c7ac-497f-92e2-e3498c137b2f"/>
    <xsd:import namespace="aad401c1-1c12-4c0d-bc41-33f007f14bc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Location" minOccurs="0"/>
                <xsd:element ref="ns3:TaxCatchAll" minOccurs="0"/>
                <xsd:element ref="ns2:lcf76f155ced4ddcb4097134ff3c332f"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element ref="ns2:DateSav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3d90dc-c7ac-497f-92e2-e3498c137b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b839da0d-f77e-4699-8082-78dcea77790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DateSaved" ma:index="29" nillable="true" ma:displayName="Date Created" ma:default="[today]" ma:description="This is the date the file was initially created and saved to SharePoint. " ma:format="DateOnly" ma:internalName="DateSav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ad401c1-1c12-4c0d-bc41-33f007f14bc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241e806f-573c-4121-991f-eb85f2bb5c60}" ma:internalName="TaxCatchAll" ma:showField="CatchAllData" ma:web="aad401c1-1c12-4c0d-bc41-33f007f14bc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33d90dc-c7ac-497f-92e2-e3498c137b2f">
      <Terms xmlns="http://schemas.microsoft.com/office/infopath/2007/PartnerControls"/>
    </lcf76f155ced4ddcb4097134ff3c332f>
    <TaxCatchAll xmlns="aad401c1-1c12-4c0d-bc41-33f007f14bcb" xsi:nil="true"/>
    <DateSaved xmlns="e33d90dc-c7ac-497f-92e2-e3498c137b2f">2026-07-08T15:44:34+00:00</DateSaved>
    <_ip_UnifiedCompliancePolicyProperties xmlns="http://schemas.microsoft.com/sharepoint/v3" xsi:nil="true"/>
  </documentManagement>
</p:properties>
</file>

<file path=customXml/itemProps1.xml><?xml version="1.0" encoding="utf-8"?>
<ds:datastoreItem xmlns:ds="http://schemas.openxmlformats.org/officeDocument/2006/customXml" ds:itemID="{B2FD4BBD-B6BD-431E-9725-1605B1FED625}">
  <ds:schemaRefs>
    <ds:schemaRef ds:uri="http://schemas.microsoft.com/sharepoint/v3/contenttype/forms"/>
  </ds:schemaRefs>
</ds:datastoreItem>
</file>

<file path=customXml/itemProps2.xml><?xml version="1.0" encoding="utf-8"?>
<ds:datastoreItem xmlns:ds="http://schemas.openxmlformats.org/officeDocument/2006/customXml" ds:itemID="{4DE8524C-97AE-4F70-9EF9-A681B4329E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33d90dc-c7ac-497f-92e2-e3498c137b2f"/>
    <ds:schemaRef ds:uri="aad401c1-1c12-4c0d-bc41-33f007f14b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AF20CE1-1752-4C32-BF64-77A0A2E6C8A6}">
  <ds:schemaRefs>
    <ds:schemaRef ds:uri="http://schemas.microsoft.com/office/2006/documentManagement/types"/>
    <ds:schemaRef ds:uri="aad401c1-1c12-4c0d-bc41-33f007f14bcb"/>
    <ds:schemaRef ds:uri="http://purl.org/dc/elements/1.1/"/>
    <ds:schemaRef ds:uri="http://www.w3.org/XML/1998/namespace"/>
    <ds:schemaRef ds:uri="http://schemas.microsoft.com/office/infopath/2007/PartnerControls"/>
    <ds:schemaRef ds:uri="http://schemas.openxmlformats.org/package/2006/metadata/core-properties"/>
    <ds:schemaRef ds:uri="http://purl.org/dc/terms/"/>
    <ds:schemaRef ds:uri="http://purl.org/dc/dcmitype/"/>
    <ds:schemaRef ds:uri="http://schemas.microsoft.com/sharepoint/v3"/>
    <ds:schemaRef ds:uri="e33d90dc-c7ac-497f-92e2-e3498c137b2f"/>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104</TotalTime>
  <Words>4234</Words>
  <Application>Microsoft Office PowerPoint</Application>
  <PresentationFormat>Custom</PresentationFormat>
  <Paragraphs>351</Paragraphs>
  <Slides>26</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26</vt:i4>
      </vt:variant>
    </vt:vector>
  </HeadingPairs>
  <TitlesOfParts>
    <vt:vector size="32" baseType="lpstr">
      <vt:lpstr>Aptos</vt:lpstr>
      <vt:lpstr>Arial</vt:lpstr>
      <vt:lpstr>Calibri</vt:lpstr>
      <vt:lpstr>Courier New</vt:lpstr>
      <vt:lpstr>Office Theme</vt:lpstr>
      <vt:lpstr>Office Theme</vt:lpstr>
      <vt:lpstr>OFFICE OF THE PRESIDENT HANDBOOK</vt:lpstr>
      <vt:lpstr>OFFICE OF THE PRESIDENT ROLES OVERVIEW</vt:lpstr>
      <vt:lpstr>OFFICE OF THE PRESIDENT ROLES</vt:lpstr>
      <vt:lpstr>LEADERSHIP RESPONSIBILITIES</vt:lpstr>
      <vt:lpstr>LAYING THE FOUNDATION</vt:lpstr>
      <vt:lpstr>SHARED RESPONSIBILITIES OF THE OTP</vt:lpstr>
      <vt:lpstr>BYLAW SIMPLIFICATION CHANGES</vt:lpstr>
      <vt:lpstr>CHAPTER ADMINISTRATION</vt:lpstr>
      <vt:lpstr>CHAPTER ADMINISTRATOR</vt:lpstr>
      <vt:lpstr>THE CHAPTER OPERATIONS TEAM IS YOUR MPI GLOBAL PARTNER</vt:lpstr>
      <vt:lpstr>CHAPTER SUPPORT FRAMEWORK</vt:lpstr>
      <vt:lpstr>CHAPTER LEADERS RESOURCE PAGE (CLRP)</vt:lpstr>
      <vt:lpstr>FINANCIAL OVERSIGHT</vt:lpstr>
      <vt:lpstr>TAXES/ANNUAL REVIEW</vt:lpstr>
      <vt:lpstr>PowerPoint Presentation</vt:lpstr>
      <vt:lpstr>MEDIA &amp; OPTICS</vt:lpstr>
      <vt:lpstr>OFFICE OF THE PRESIDENT HANDBOOK</vt:lpstr>
      <vt:lpstr>MPI COMMUNITY FORUM: By Department</vt:lpstr>
      <vt:lpstr>OFFICE OF THE PRESIDENT BEST PRACTICES</vt:lpstr>
      <vt:lpstr>PRESIDENT</vt:lpstr>
      <vt:lpstr>PRESIDENT </vt:lpstr>
      <vt:lpstr>PRESIDENT</vt:lpstr>
      <vt:lpstr>PRESIDENT ELECT</vt:lpstr>
      <vt:lpstr>IMMEDIATE PAST PRESIDENT</vt:lpstr>
      <vt:lpstr>IMMEDIATE PAST PRESIDENT</vt:lpstr>
      <vt:lpstr>OFFICE OF THE PRESIDENT BEST PRACTICES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THE PRESIDENT HANDBOOK</dc:title>
  <cp:lastModifiedBy>Timothy Gunn</cp:lastModifiedBy>
  <cp:revision>10</cp:revision>
  <dcterms:created xsi:type="dcterms:W3CDTF">2024-08-26T20:22:45Z</dcterms:created>
  <dcterms:modified xsi:type="dcterms:W3CDTF">2026-08-24T17:27:25Z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2024-08-26T00:00:00Z</vt:filetime>
  </property>
  <property fmtid="{D5CDD505-2E9C-101B-9397-08002B2CF9AE}" pid="3" name="LastSaved">
    <vt:filetime>2024-08-26T00:00:00Z</vt:filetime>
  </property>
  <property fmtid="{D5CDD505-2E9C-101B-9397-08002B2CF9AE}" pid="4" name="ContentTypeId">
    <vt:lpwstr>0x0101006E8D459A3DC5BE46A4BE75D0DA0B31EF</vt:lpwstr>
  </property>
  <property fmtid="{D5CDD505-2E9C-101B-9397-08002B2CF9AE}" pid="5" name="MediaServiceImageTags">
    <vt:lpwstr/>
  </property>
</Properties>
</file>