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77" r:id="rId5"/>
    <p:sldId id="257" r:id="rId6"/>
    <p:sldId id="271" r:id="rId7"/>
    <p:sldId id="272" r:id="rId8"/>
    <p:sldId id="273" r:id="rId9"/>
    <p:sldId id="274" r:id="rId10"/>
    <p:sldId id="275" r:id="rId11"/>
    <p:sldId id="276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3366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9D6E1-6128-43E0-8F81-3B24A33D4081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D78DD-7E22-4CB7-8205-C1AA9CCB7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434EE-8F78-45BA-BB6B-9B50DF024018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833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434EE-8F78-45BA-BB6B-9B50DF024018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103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434EE-8F78-45BA-BB6B-9B50DF024018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828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434EE-8F78-45BA-BB6B-9B50DF024018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247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434EE-8F78-45BA-BB6B-9B50DF024018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164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434EE-8F78-45BA-BB6B-9B50DF024018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974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4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4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95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28800" y="129800"/>
            <a:ext cx="9855200" cy="914400"/>
          </a:xfrm>
          <a:prstGeom prst="rect">
            <a:avLst/>
          </a:prstGeom>
        </p:spPr>
        <p:txBody>
          <a:bodyPr anchor="b"/>
          <a:lstStyle>
            <a:lvl1pPr marL="739775" indent="-739775" algn="r">
              <a:defRPr kumimoji="0" lang="en-US" sz="4000" b="1" i="0" u="none" strike="noStrike" kern="0" cap="none" spc="0" normalizeH="0" baseline="0" noProof="0" smtClean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19200"/>
            <a:ext cx="9855200" cy="5181600"/>
          </a:xfrm>
          <a:prstGeom prst="rect">
            <a:avLst/>
          </a:prstGeom>
          <a:noFill/>
        </p:spPr>
        <p:txBody>
          <a:bodyPr/>
          <a:lstStyle>
            <a:lvl1pPr>
              <a:buClr>
                <a:schemeClr val="accent5"/>
              </a:buClr>
              <a:defRPr sz="2800">
                <a:solidFill>
                  <a:schemeClr val="accent5"/>
                </a:solidFill>
              </a:defRPr>
            </a:lvl1pPr>
            <a:lvl2pPr>
              <a:buClr>
                <a:schemeClr val="accent1">
                  <a:lumMod val="65000"/>
                </a:schemeClr>
              </a:buClr>
              <a:defRPr sz="2400">
                <a:solidFill>
                  <a:schemeClr val="accent1">
                    <a:lumMod val="65000"/>
                  </a:schemeClr>
                </a:solidFill>
              </a:defRPr>
            </a:lvl2pPr>
            <a:lvl3pPr>
              <a:buClr>
                <a:schemeClr val="accent5"/>
              </a:buClr>
              <a:defRPr sz="2000">
                <a:solidFill>
                  <a:schemeClr val="accent5"/>
                </a:solidFill>
              </a:defRPr>
            </a:lvl3pPr>
            <a:lvl4pPr>
              <a:buClr>
                <a:schemeClr val="accent1">
                  <a:lumMod val="65000"/>
                </a:schemeClr>
              </a:buClr>
              <a:defRPr>
                <a:solidFill>
                  <a:schemeClr val="accent1">
                    <a:lumMod val="65000"/>
                  </a:schemeClr>
                </a:solidFill>
              </a:defRPr>
            </a:lvl4pPr>
            <a:lvl5pPr>
              <a:buClr>
                <a:schemeClr val="accent5"/>
              </a:buClr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373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6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39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39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5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1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4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6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ED39F-41FA-41BD-A09E-EE79F5E77364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560D6-A63D-477F-8506-6E66BE93E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645" y="5793744"/>
            <a:ext cx="2168891" cy="106425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82045" y="2865748"/>
            <a:ext cx="2666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 CHAPTER LOGO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50350" y="788256"/>
            <a:ext cx="61839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5B9BD5"/>
                </a:solidFill>
              </a:rPr>
              <a:t>ANNUAL RETREAT</a:t>
            </a:r>
          </a:p>
          <a:p>
            <a:r>
              <a:rPr lang="en-US" sz="3600" dirty="0">
                <a:solidFill>
                  <a:srgbClr val="5B9BD5"/>
                </a:solidFill>
              </a:rPr>
              <a:t>Month date-date, 2017</a:t>
            </a:r>
          </a:p>
          <a:p>
            <a:r>
              <a:rPr lang="en-US" sz="3600" dirty="0">
                <a:solidFill>
                  <a:srgbClr val="5B9BD5"/>
                </a:solidFill>
              </a:rPr>
              <a:t>Location, city, state</a:t>
            </a:r>
          </a:p>
          <a:p>
            <a:endParaRPr lang="en-US" sz="3600" dirty="0">
              <a:solidFill>
                <a:srgbClr val="5B9BD5"/>
              </a:solidFill>
            </a:endParaRPr>
          </a:p>
          <a:p>
            <a:endParaRPr lang="en-US" sz="3600" dirty="0">
              <a:solidFill>
                <a:srgbClr val="5B9BD5"/>
              </a:solidFill>
            </a:endParaRPr>
          </a:p>
          <a:p>
            <a:r>
              <a:rPr lang="en-US" sz="3600" dirty="0">
                <a:solidFill>
                  <a:srgbClr val="5B9BD5"/>
                </a:solidFill>
              </a:rPr>
              <a:t>Chapter President: first last name</a:t>
            </a:r>
          </a:p>
          <a:p>
            <a:r>
              <a:rPr lang="en-US" sz="3600" dirty="0">
                <a:solidFill>
                  <a:srgbClr val="5B9BD5"/>
                </a:solidFill>
              </a:rPr>
              <a:t>Facilitated by: first last name</a:t>
            </a:r>
            <a:endParaRPr lang="en-US" dirty="0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766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56285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79906" y="2187782"/>
            <a:ext cx="471209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200" b="1" cap="small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[Department]</a:t>
            </a:r>
            <a:endParaRPr lang="en-US" sz="62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9729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Team Members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79224" y="1812899"/>
            <a:ext cx="9670542" cy="4444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/>
            <a:r>
              <a:rPr lang="en-US" b="1" dirty="0">
                <a:solidFill>
                  <a:schemeClr val="accent1"/>
                </a:solidFill>
              </a:rPr>
              <a:t>Vice President [insert name]</a:t>
            </a:r>
            <a:endParaRPr lang="en-US" dirty="0">
              <a:solidFill>
                <a:schemeClr val="accent1"/>
              </a:solidFill>
            </a:endParaRPr>
          </a:p>
          <a:p>
            <a:pPr fontAlgn="t"/>
            <a:r>
              <a:rPr lang="en-US" dirty="0">
                <a:solidFill>
                  <a:schemeClr val="accent1"/>
                </a:solidFill>
              </a:rPr>
              <a:t>Director, ___________ [insert name]</a:t>
            </a:r>
          </a:p>
          <a:p>
            <a:r>
              <a:rPr lang="en-US" dirty="0">
                <a:solidFill>
                  <a:schemeClr val="accent1"/>
                </a:solidFill>
              </a:rPr>
              <a:t>Director, ___________[insert name]</a:t>
            </a:r>
          </a:p>
          <a:p>
            <a:pPr fontAlgn="t"/>
            <a:r>
              <a:rPr lang="en-US" dirty="0">
                <a:solidFill>
                  <a:schemeClr val="accent1"/>
                </a:solidFill>
              </a:rPr>
              <a:t>Committee Chair, ___________[insert name]</a:t>
            </a:r>
          </a:p>
          <a:p>
            <a:pPr fontAlgn="t"/>
            <a:r>
              <a:rPr lang="en-US" dirty="0">
                <a:solidFill>
                  <a:schemeClr val="accent1"/>
                </a:solidFill>
              </a:rPr>
              <a:t>Committee Chair, ___________[insert name]</a:t>
            </a:r>
          </a:p>
          <a:p>
            <a:pPr fontAlgn="t"/>
            <a:r>
              <a:rPr lang="en-US" dirty="0">
                <a:solidFill>
                  <a:schemeClr val="accent1"/>
                </a:solidFill>
              </a:rPr>
              <a:t>Committee Chair, ___________[insert name]</a:t>
            </a:r>
          </a:p>
          <a:p>
            <a:pPr fontAlgn="t"/>
            <a:r>
              <a:rPr lang="en-US" dirty="0">
                <a:solidFill>
                  <a:schemeClr val="accent1"/>
                </a:solidFill>
              </a:rPr>
              <a:t>Committee Chair, ___________[insert name]</a:t>
            </a:r>
          </a:p>
          <a:p>
            <a:pPr fontAlgn="t"/>
            <a:r>
              <a:rPr lang="en-US" dirty="0">
                <a:solidFill>
                  <a:schemeClr val="accent1"/>
                </a:solidFill>
              </a:rPr>
              <a:t>Committee Chair, ___________[insert name]</a:t>
            </a: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645" y="5793744"/>
            <a:ext cx="2168891" cy="106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83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dirty="0"/>
              <a:t>Team Successes</a:t>
            </a:r>
            <a:endParaRPr lang="en-US" dirty="0">
              <a:solidFill>
                <a:srgbClr val="7EA02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66733" y="1219200"/>
            <a:ext cx="9855200" cy="5181600"/>
          </a:xfrm>
          <a:prstGeom prst="rect">
            <a:avLst/>
          </a:prstGeo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 </a:t>
            </a:r>
          </a:p>
          <a:p>
            <a:pPr marL="457200" indent="-457200">
              <a:buAutoNum type="arabicPeriod"/>
            </a:pPr>
            <a:r>
              <a:rPr lang="en-US" dirty="0"/>
              <a:t> </a:t>
            </a:r>
          </a:p>
          <a:p>
            <a:pPr marL="457200" indent="-457200">
              <a:buAutoNum type="arabicPeriod"/>
            </a:pPr>
            <a:r>
              <a:rPr lang="en-US" dirty="0"/>
              <a:t> </a:t>
            </a:r>
          </a:p>
          <a:p>
            <a:pPr marL="457200" indent="-45720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-358768" y="6400800"/>
            <a:ext cx="2540000" cy="457200"/>
          </a:xfrm>
        </p:spPr>
        <p:txBody>
          <a:bodyPr/>
          <a:lstStyle/>
          <a:p>
            <a:fld id="{C626F0F3-96A8-4080-AE67-3B6E4F4467E9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645" y="5793744"/>
            <a:ext cx="2168891" cy="106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855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dirty="0"/>
              <a:t>Team Challenges</a:t>
            </a:r>
            <a:endParaRPr lang="en-US" dirty="0">
              <a:solidFill>
                <a:srgbClr val="7EA02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34887" y="1389585"/>
            <a:ext cx="9855200" cy="51816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/>
              <a:t>1.  </a:t>
            </a:r>
          </a:p>
          <a:p>
            <a:pPr marL="0" indent="0">
              <a:buNone/>
            </a:pPr>
            <a:r>
              <a:rPr lang="en-US" dirty="0"/>
              <a:t>2. </a:t>
            </a:r>
          </a:p>
          <a:p>
            <a:pPr marL="0" indent="0">
              <a:buNone/>
            </a:pPr>
            <a:r>
              <a:rPr lang="en-US" dirty="0"/>
              <a:t>3. </a:t>
            </a:r>
          </a:p>
          <a:p>
            <a:pPr lvl="2"/>
            <a:endParaRPr lang="en-US" dirty="0"/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-358768" y="6400800"/>
            <a:ext cx="2540000" cy="457200"/>
          </a:xfrm>
        </p:spPr>
        <p:txBody>
          <a:bodyPr/>
          <a:lstStyle/>
          <a:p>
            <a:fld id="{C626F0F3-96A8-4080-AE67-3B6E4F4467E9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645" y="5793744"/>
            <a:ext cx="2168891" cy="106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230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SMART Goals</a:t>
            </a:r>
            <a:endParaRPr lang="en-US" dirty="0">
              <a:solidFill>
                <a:srgbClr val="7EA02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-358768" y="6400800"/>
            <a:ext cx="2540000" cy="457200"/>
          </a:xfrm>
        </p:spPr>
        <p:txBody>
          <a:bodyPr/>
          <a:lstStyle/>
          <a:p>
            <a:fld id="{C626F0F3-96A8-4080-AE67-3B6E4F4467E9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1167266" y="1168202"/>
            <a:ext cx="9862329" cy="748923"/>
          </a:xfrm>
          <a:prstGeom prst="rect">
            <a:avLst/>
          </a:prstGeom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Char char="•"/>
              <a:defRPr sz="28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65000"/>
                </a:schemeClr>
              </a:buClr>
              <a:buFont typeface="Arial" panose="020B0604020202020204" pitchFamily="34" charset="0"/>
              <a:buChar char="~"/>
              <a:defRPr sz="2400">
                <a:solidFill>
                  <a:schemeClr val="accent1">
                    <a:lumMod val="65000"/>
                  </a:schemeClr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Char char="•"/>
              <a:defRPr sz="2000">
                <a:solidFill>
                  <a:schemeClr val="accent5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65000"/>
                </a:schemeClr>
              </a:buClr>
              <a:buFont typeface="Arial" panose="020B0604020202020204" pitchFamily="34" charset="0"/>
              <a:buChar char="~"/>
              <a:defRPr sz="2000">
                <a:solidFill>
                  <a:schemeClr val="accent1">
                    <a:lumMod val="65000"/>
                  </a:schemeClr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accent5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defTabSz="584200" fontAlgn="auto" latinLnBrk="1" hangingPunct="0">
              <a:spcBef>
                <a:spcPts val="0"/>
              </a:spcBef>
              <a:spcAft>
                <a:spcPts val="0"/>
              </a:spcAft>
              <a:buClrTx/>
              <a:buFontTx/>
              <a:buNone/>
            </a:pPr>
            <a:r>
              <a:rPr lang="en-US" sz="1400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These goals need to </a:t>
            </a:r>
            <a:r>
              <a:rPr lang="en-US" sz="1400" b="1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be</a:t>
            </a:r>
            <a:r>
              <a:rPr lang="en-US" sz="1400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 </a:t>
            </a:r>
            <a:r>
              <a:rPr lang="en-US" sz="1400" b="1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pulled directly from the draft business plan </a:t>
            </a:r>
            <a:r>
              <a:rPr lang="en-US" sz="1400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created for this retreat from this department, need to be tied back to the Metrics, and need to be </a:t>
            </a:r>
            <a:r>
              <a:rPr lang="en-US" sz="1400" b="1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S</a:t>
            </a:r>
            <a:r>
              <a:rPr lang="en-US" sz="1400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pecific, </a:t>
            </a:r>
            <a:r>
              <a:rPr lang="en-US" sz="1400" b="1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M</a:t>
            </a:r>
            <a:r>
              <a:rPr lang="en-US" sz="1400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easureable, </a:t>
            </a:r>
            <a:r>
              <a:rPr lang="en-US" sz="1400" b="1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A</a:t>
            </a:r>
            <a:r>
              <a:rPr lang="en-US" sz="1400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chievable, </a:t>
            </a:r>
            <a:r>
              <a:rPr lang="en-US" sz="1400" b="1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R</a:t>
            </a:r>
            <a:r>
              <a:rPr lang="en-US" sz="1400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ealistic &amp; </a:t>
            </a:r>
            <a:r>
              <a:rPr lang="en-US" sz="1400" b="1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T</a:t>
            </a:r>
            <a:r>
              <a:rPr lang="en-US" sz="1400" i="1" kern="0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ime-Based. If you need to add additiona</a:t>
            </a:r>
            <a:r>
              <a:rPr lang="en-US" sz="1400" i="1" kern="0" dirty="0">
                <a:solidFill>
                  <a:schemeClr val="accent1"/>
                </a:solidFill>
                <a:latin typeface="Arial"/>
                <a:cs typeface="Arial"/>
              </a:rPr>
              <a:t>l slides for this item, please do so.</a:t>
            </a:r>
            <a:endParaRPr lang="en-US" sz="1400" i="1" kern="0" dirty="0">
              <a:solidFill>
                <a:schemeClr val="accent1"/>
              </a:solidFill>
              <a:latin typeface="Arial"/>
              <a:cs typeface="Arial"/>
              <a:sym typeface="Helvetica Light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368564"/>
              </p:ext>
            </p:extLst>
          </p:nvPr>
        </p:nvGraphicFramePr>
        <p:xfrm>
          <a:off x="1167266" y="2366140"/>
          <a:ext cx="9976202" cy="271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9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4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4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3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4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91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11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Arial Black"/>
                          <a:cs typeface="Arial Black"/>
                        </a:rPr>
                        <a:t>Goal/Objective #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Arial Black"/>
                          <a:cs typeface="Arial Black"/>
                        </a:rPr>
                        <a:t>Description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Arial Black"/>
                          <a:cs typeface="Arial Black"/>
                        </a:rPr>
                        <a:t>Position Responsible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Arial Black"/>
                          <a:cs typeface="Arial Black"/>
                        </a:rPr>
                        <a:t>Budget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Arial Black"/>
                          <a:cs typeface="Arial Black"/>
                        </a:rPr>
                        <a:t>Expense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Arial Black"/>
                          <a:cs typeface="Arial Black"/>
                        </a:rPr>
                        <a:t>Budget</a:t>
                      </a:r>
                      <a:br>
                        <a:rPr lang="en-US" sz="1400" b="1" dirty="0">
                          <a:solidFill>
                            <a:schemeClr val="accent1"/>
                          </a:solidFill>
                          <a:latin typeface="Arial Black"/>
                          <a:cs typeface="Arial Black"/>
                        </a:rPr>
                      </a:br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Arial Black"/>
                          <a:cs typeface="Arial Black"/>
                        </a:rPr>
                        <a:t>Revenue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Arial Black"/>
                          <a:cs typeface="Arial Black"/>
                        </a:rPr>
                        <a:t>Due Date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597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597"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597"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597"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597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597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645" y="5793744"/>
            <a:ext cx="2168891" cy="106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130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Budget Adjustments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-358768" y="6400800"/>
            <a:ext cx="2540000" cy="457200"/>
          </a:xfrm>
        </p:spPr>
        <p:txBody>
          <a:bodyPr/>
          <a:lstStyle/>
          <a:p>
            <a:fld id="{C626F0F3-96A8-4080-AE67-3B6E4F4467E9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1905000"/>
            <a:ext cx="7848600" cy="2667000"/>
          </a:xfrm>
          <a:prstGeom prst="rect">
            <a:avLst/>
          </a:prstGeom>
        </p:spPr>
        <p:txBody>
          <a:bodyPr/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2400" b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kern="0" dirty="0">
                <a:solidFill>
                  <a:srgbClr val="000000"/>
                </a:solidFill>
              </a:rPr>
              <a:t> </a:t>
            </a:r>
          </a:p>
          <a:p>
            <a:r>
              <a:rPr lang="en-US" kern="0" dirty="0">
                <a:solidFill>
                  <a:srgbClr val="000000"/>
                </a:solidFill>
              </a:rPr>
              <a:t> </a:t>
            </a:r>
          </a:p>
          <a:p>
            <a:r>
              <a:rPr lang="en-US" kern="0" dirty="0">
                <a:solidFill>
                  <a:srgbClr val="000000"/>
                </a:solidFill>
              </a:rPr>
              <a:t>  </a:t>
            </a:r>
          </a:p>
          <a:p>
            <a:endParaRPr lang="en-US" kern="0" dirty="0">
              <a:solidFill>
                <a:srgbClr val="000000"/>
              </a:solidFill>
            </a:endParaRPr>
          </a:p>
          <a:p>
            <a:pPr marL="457200" indent="-457200">
              <a:buFontTx/>
              <a:buAutoNum type="arabicPeriod"/>
            </a:pPr>
            <a:endParaRPr lang="en-US" kern="0" dirty="0">
              <a:solidFill>
                <a:srgbClr val="000000"/>
              </a:solidFill>
            </a:endParaRPr>
          </a:p>
        </p:txBody>
      </p:sp>
      <p:sp>
        <p:nvSpPr>
          <p:cNvPr id="8" name="Content Placeholder 7"/>
          <p:cNvSpPr txBox="1">
            <a:spLocks noGrp="1"/>
          </p:cNvSpPr>
          <p:nvPr>
            <p:ph idx="1"/>
          </p:nvPr>
        </p:nvSpPr>
        <p:spPr>
          <a:xfrm>
            <a:off x="1054100" y="1153536"/>
            <a:ext cx="9855200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indent="0" algn="ctr" defTabSz="584200" latinLnBrk="1" hangingPunct="0">
              <a:buNone/>
            </a:pPr>
            <a:r>
              <a:rPr lang="en-US" sz="2000" b="1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We would like to make the following request for budget adjustments: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45231" y="1795664"/>
            <a:ext cx="9875520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rtl="0" latinLnBrk="1" hangingPunct="0"/>
            <a:r>
              <a:rPr lang="en-US" i="1" dirty="0">
                <a:solidFill>
                  <a:schemeClr val="accent1"/>
                </a:solidFill>
                <a:latin typeface="Arial"/>
                <a:cs typeface="Arial"/>
              </a:rPr>
              <a:t>Remember:  These motions can not be made at the retreat as it is not an official board meeting.  It can be done at the next Official meeting of the board.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94704" y="2873000"/>
            <a:ext cx="8712579" cy="3766981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Char char="•"/>
              <a:defRPr sz="28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65000"/>
                </a:schemeClr>
              </a:buClr>
              <a:buFont typeface="Arial" panose="020B0604020202020204" pitchFamily="34" charset="0"/>
              <a:buChar char="~"/>
              <a:defRPr sz="2400">
                <a:solidFill>
                  <a:schemeClr val="accent1">
                    <a:lumMod val="65000"/>
                  </a:schemeClr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Char char="•"/>
              <a:defRPr sz="2000">
                <a:solidFill>
                  <a:schemeClr val="accent5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65000"/>
                </a:schemeClr>
              </a:buClr>
              <a:buFont typeface="Arial" panose="020B0604020202020204" pitchFamily="34" charset="0"/>
              <a:buChar char="~"/>
              <a:defRPr sz="2000">
                <a:solidFill>
                  <a:schemeClr val="accent1">
                    <a:lumMod val="65000"/>
                  </a:schemeClr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accent5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kern="0"/>
              <a:t>1.</a:t>
            </a:r>
          </a:p>
          <a:p>
            <a:pPr marL="0" indent="0">
              <a:buFontTx/>
              <a:buNone/>
            </a:pPr>
            <a:r>
              <a:rPr lang="en-US" kern="0"/>
              <a:t>2.</a:t>
            </a:r>
          </a:p>
          <a:p>
            <a:pPr marL="0" indent="0">
              <a:buFontTx/>
              <a:buNone/>
            </a:pPr>
            <a:r>
              <a:rPr lang="en-US" kern="0"/>
              <a:t>3.</a:t>
            </a:r>
          </a:p>
          <a:p>
            <a:pPr marL="0" indent="0">
              <a:buFontTx/>
              <a:buNone/>
            </a:pPr>
            <a:r>
              <a:rPr lang="en-US" kern="0"/>
              <a:t>4.</a:t>
            </a:r>
          </a:p>
          <a:p>
            <a:pPr marL="0" indent="0">
              <a:buFontTx/>
              <a:buNone/>
            </a:pPr>
            <a:r>
              <a:rPr lang="en-US" kern="0"/>
              <a:t>5.</a:t>
            </a:r>
            <a:endParaRPr lang="en-US" kern="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645" y="5793744"/>
            <a:ext cx="2168891" cy="106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8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Succession Plan - Who We Are Mentoring?</a:t>
            </a:r>
            <a:endParaRPr lang="en-US" dirty="0">
              <a:solidFill>
                <a:srgbClr val="7EA02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55890" y="2567537"/>
            <a:ext cx="9855200" cy="39684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</a:p>
          <a:p>
            <a:pPr marL="0" indent="0">
              <a:buNone/>
            </a:pPr>
            <a:r>
              <a:rPr lang="en-US" dirty="0"/>
              <a:t>2. </a:t>
            </a:r>
          </a:p>
          <a:p>
            <a:pPr marL="0" indent="0">
              <a:buNone/>
            </a:pPr>
            <a:r>
              <a:rPr lang="en-US" dirty="0"/>
              <a:t>3. </a:t>
            </a:r>
          </a:p>
          <a:p>
            <a:pPr marL="0" indent="0">
              <a:buNone/>
            </a:pPr>
            <a:r>
              <a:rPr lang="en-US" dirty="0"/>
              <a:t>4.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-358768" y="6400800"/>
            <a:ext cx="2540000" cy="457200"/>
          </a:xfrm>
        </p:spPr>
        <p:txBody>
          <a:bodyPr/>
          <a:lstStyle/>
          <a:p>
            <a:fld id="{C626F0F3-96A8-4080-AE67-3B6E4F4467E9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81232" y="1210627"/>
            <a:ext cx="8163612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en-US" sz="2000" b="1" dirty="0">
                <a:solidFill>
                  <a:schemeClr val="accent1"/>
                </a:solidFill>
                <a:latin typeface="Arial"/>
                <a:cs typeface="Arial"/>
                <a:sym typeface="Helvetica Light"/>
              </a:rPr>
              <a:t>The current “pipeline of talent” we have on our team is: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9601" y="1714761"/>
            <a:ext cx="9477807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rtl="0" latinLnBrk="1" hangingPunct="0"/>
            <a:r>
              <a:rPr lang="en-US" i="1" dirty="0">
                <a:solidFill>
                  <a:schemeClr val="accent1"/>
                </a:solidFill>
                <a:latin typeface="Arial"/>
                <a:cs typeface="Arial"/>
              </a:rPr>
              <a:t>Most likely candidates for future Board, Chair Position (from committee members) as well as identifying current committee strengths &amp; weaknesses</a:t>
            </a:r>
            <a:endParaRPr lang="en-US" i="1" dirty="0">
              <a:solidFill>
                <a:schemeClr val="accent1"/>
              </a:solidFill>
              <a:latin typeface="Arial"/>
              <a:cs typeface="Arial"/>
              <a:sym typeface="Helvetica Ligh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645" y="5793744"/>
            <a:ext cx="2168891" cy="106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700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d1a5e76f-743d-4519-960e-b5eef1ab8f53" descr="B1FC8968-E2CB-498C-A2B9-AEAC227C2316@attloc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19754" y="-11113"/>
            <a:ext cx="12208549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645" y="5793744"/>
            <a:ext cx="2168891" cy="106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6173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E5FED0E1FD0948B71F33B840EC159F" ma:contentTypeVersion="3" ma:contentTypeDescription="Create a new document." ma:contentTypeScope="" ma:versionID="eea0cb70c1a6b913fd763ab41a45b49b">
  <xsd:schema xmlns:xsd="http://www.w3.org/2001/XMLSchema" xmlns:xs="http://www.w3.org/2001/XMLSchema" xmlns:p="http://schemas.microsoft.com/office/2006/metadata/properties" xmlns:ns2="50c13646-5d71-4f1a-9c72-8bfc5ff8ddf2" xmlns:ns3="40b1418a-77b0-43bb-862e-adfd5d537241" targetNamespace="http://schemas.microsoft.com/office/2006/metadata/properties" ma:root="true" ma:fieldsID="0d5c9fbdb44cb93a9510156d5f3cb1e5" ns2:_="" ns3:_="">
    <xsd:import namespace="50c13646-5d71-4f1a-9c72-8bfc5ff8ddf2"/>
    <xsd:import namespace="40b1418a-77b0-43bb-862e-adfd5d53724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13646-5d71-4f1a-9c72-8bfc5ff8ddf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1418a-77b0-43bb-862e-adfd5d537241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C4A3C1-9DD5-4681-8FF9-9B8E1DA5BE75}">
  <ds:schemaRefs>
    <ds:schemaRef ds:uri="50c13646-5d71-4f1a-9c72-8bfc5ff8ddf2"/>
    <ds:schemaRef ds:uri="http://schemas.microsoft.com/office/infopath/2007/PartnerControls"/>
    <ds:schemaRef ds:uri="http://purl.org/dc/dcmitype/"/>
    <ds:schemaRef ds:uri="http://schemas.microsoft.com/office/2006/documentManagement/types"/>
    <ds:schemaRef ds:uri="40b1418a-77b0-43bb-862e-adfd5d537241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171BA71-61FC-475C-A858-65AD2AD9F3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c13646-5d71-4f1a-9c72-8bfc5ff8ddf2"/>
    <ds:schemaRef ds:uri="40b1418a-77b0-43bb-862e-adfd5d5372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B2DC3B-06E1-4FC2-A503-0FEA48497B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293</Words>
  <Application>Microsoft Office PowerPoint</Application>
  <PresentationFormat>Widescreen</PresentationFormat>
  <Paragraphs>64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 Unicode MS</vt:lpstr>
      <vt:lpstr>Arial</vt:lpstr>
      <vt:lpstr>Arial Black</vt:lpstr>
      <vt:lpstr>Calibri</vt:lpstr>
      <vt:lpstr>Calibri Light</vt:lpstr>
      <vt:lpstr>Century Gothic</vt:lpstr>
      <vt:lpstr>Helvetica Light</vt:lpstr>
      <vt:lpstr>Office Theme</vt:lpstr>
      <vt:lpstr>PowerPoint Presentation</vt:lpstr>
      <vt:lpstr>PowerPoint Presentation</vt:lpstr>
      <vt:lpstr>Team Members</vt:lpstr>
      <vt:lpstr>Team Successes</vt:lpstr>
      <vt:lpstr>Team Challenges</vt:lpstr>
      <vt:lpstr>SMART Goals</vt:lpstr>
      <vt:lpstr>Budget Adjustments</vt:lpstr>
      <vt:lpstr>Succession Plan - Who We Are Mentoring?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 Mockli</dc:creator>
  <cp:lastModifiedBy>Timothy Gunn</cp:lastModifiedBy>
  <cp:revision>21</cp:revision>
  <dcterms:created xsi:type="dcterms:W3CDTF">2016-11-29T17:10:19Z</dcterms:created>
  <dcterms:modified xsi:type="dcterms:W3CDTF">2017-03-16T13:43:39Z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0x01010051E5FED0E1FD0948B71F33B840EC159F</vt:lpwstr>
  </property>
</Properties>
</file>