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 id="2147483714" r:id="rId5"/>
    <p:sldMasterId id="2147483660" r:id="rId6"/>
    <p:sldMasterId id="2147483756" r:id="rId7"/>
    <p:sldMasterId id="2147483780" r:id="rId8"/>
  </p:sldMasterIdLst>
  <p:notesMasterIdLst>
    <p:notesMasterId r:id="rId36"/>
  </p:notesMasterIdLst>
  <p:sldIdLst>
    <p:sldId id="7708" r:id="rId9"/>
    <p:sldId id="7647" r:id="rId10"/>
    <p:sldId id="7689" r:id="rId11"/>
    <p:sldId id="7690" r:id="rId12"/>
    <p:sldId id="7686" r:id="rId13"/>
    <p:sldId id="262" r:id="rId14"/>
    <p:sldId id="270" r:id="rId15"/>
    <p:sldId id="271" r:id="rId16"/>
    <p:sldId id="7687" r:id="rId17"/>
    <p:sldId id="7688" r:id="rId18"/>
    <p:sldId id="7691" r:id="rId19"/>
    <p:sldId id="4097" r:id="rId20"/>
    <p:sldId id="7692" r:id="rId21"/>
    <p:sldId id="7693" r:id="rId22"/>
    <p:sldId id="7694" r:id="rId23"/>
    <p:sldId id="7695" r:id="rId24"/>
    <p:sldId id="7696" r:id="rId25"/>
    <p:sldId id="7697" r:id="rId26"/>
    <p:sldId id="7699" r:id="rId27"/>
    <p:sldId id="7700" r:id="rId28"/>
    <p:sldId id="7702" r:id="rId29"/>
    <p:sldId id="7703" r:id="rId30"/>
    <p:sldId id="7704" r:id="rId31"/>
    <p:sldId id="7701" r:id="rId32"/>
    <p:sldId id="7705" r:id="rId33"/>
    <p:sldId id="7698" r:id="rId34"/>
    <p:sldId id="770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A9D18E"/>
    <a:srgbClr val="738A9F"/>
    <a:srgbClr val="B2DDDB"/>
    <a:srgbClr val="F69456"/>
    <a:srgbClr val="FFDC78"/>
    <a:srgbClr val="F2F2F2"/>
    <a:srgbClr val="AD481B"/>
    <a:srgbClr val="512107"/>
    <a:srgbClr val="55230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3BFE4D-28F6-4704-A211-AAEC7E8B61F4}" v="859" dt="2023-10-13T21:05:26.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74" autoAdjust="0"/>
    <p:restoredTop sz="84430" autoAdjust="0"/>
  </p:normalViewPr>
  <p:slideViewPr>
    <p:cSldViewPr snapToGrid="0">
      <p:cViewPr varScale="1">
        <p:scale>
          <a:sx n="96" d="100"/>
          <a:sy n="96" d="100"/>
        </p:scale>
        <p:origin x="1164" y="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618BE2-D979-4DE6-87D5-12236C76D4B6}" type="datetimeFigureOut">
              <a:rPr lang="en-US" smtClean="0"/>
              <a:t>5/13/2024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86A30-5926-4C07-BF88-0DC7FFA162AD}" type="slidenum">
              <a:rPr lang="en-US" smtClean="0"/>
              <a:t>‹#›</a:t>
            </a:fld>
            <a:endParaRPr lang="en-US"/>
          </a:p>
        </p:txBody>
      </p:sp>
    </p:spTree>
    <p:extLst>
      <p:ext uri="{BB962C8B-B14F-4D97-AF65-F5344CB8AC3E}">
        <p14:creationId xmlns:p14="http://schemas.microsoft.com/office/powerpoint/2010/main" val="386639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iavm.org/career-learning/certifications/certified-venue-professional/" TargetMode="External"/><Relationship Id="rId2" Type="http://schemas.openxmlformats.org/officeDocument/2006/relationships/slide" Target="../slides/slide13.xml"/><Relationship Id="rId1" Type="http://schemas.openxmlformats.org/officeDocument/2006/relationships/notesMaster" Target="../notesMasters/notesMaster1.xml"/><Relationship Id="rId6" Type="http://schemas.openxmlformats.org/officeDocument/2006/relationships/hyperlink" Target="https://www.nivassoc.org/" TargetMode="External"/><Relationship Id="rId5" Type="http://schemas.openxmlformats.org/officeDocument/2006/relationships/hyperlink" Target="https://iavm.org/" TargetMode="External"/><Relationship Id="rId4" Type="http://schemas.openxmlformats.org/officeDocument/2006/relationships/hyperlink" Target="https://iavm.org/career-learning/certifications/cve/"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nace.net/cpce"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internationalcaterers.org/" TargetMode="External"/><Relationship Id="rId5" Type="http://schemas.openxmlformats.org/officeDocument/2006/relationships/hyperlink" Target="https://www.nace.net/" TargetMode="External"/><Relationship Id="rId4" Type="http://schemas.openxmlformats.org/officeDocument/2006/relationships/hyperlink" Target="https://www.eventscouncil.org/CMP/About-CMP"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avixa.org/certific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avixa.or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eventscouncil.org/CMP/About-CMP" TargetMode="External"/><Relationship Id="rId2" Type="http://schemas.openxmlformats.org/officeDocument/2006/relationships/slide" Target="../slides/slide16.xml"/><Relationship Id="rId1" Type="http://schemas.openxmlformats.org/officeDocument/2006/relationships/notesMaster" Target="../notesMasters/notesMaster1.xml"/><Relationship Id="rId6" Type="http://schemas.openxmlformats.org/officeDocument/2006/relationships/hyperlink" Target="https://www.mpi.org/" TargetMode="External"/><Relationship Id="rId5" Type="http://schemas.openxmlformats.org/officeDocument/2006/relationships/hyperlink" Target="https://www.iaee.com/" TargetMode="External"/><Relationship Id="rId4" Type="http://schemas.openxmlformats.org/officeDocument/2006/relationships/hyperlink" Target="https://www.mpi.org/education/emerging-meeting-professiona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destinationsinternational.org/pdm-certificate"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ttra.com/" TargetMode="External"/><Relationship Id="rId5" Type="http://schemas.openxmlformats.org/officeDocument/2006/relationships/hyperlink" Target="https://destinationsinternational.org/" TargetMode="External"/><Relationship Id="rId4" Type="http://schemas.openxmlformats.org/officeDocument/2006/relationships/hyperlink" Target="https://destinationsinternational.org/cdm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ahlei.org/product/certified-hospitality-sales-professional-chsp/" TargetMode="External"/><Relationship Id="rId2" Type="http://schemas.openxmlformats.org/officeDocument/2006/relationships/slide" Target="../slides/slide18.xml"/><Relationship Id="rId1" Type="http://schemas.openxmlformats.org/officeDocument/2006/relationships/notesMaster" Target="../notesMasters/notesMaster1.xml"/><Relationship Id="rId6" Type="http://schemas.openxmlformats.org/officeDocument/2006/relationships/hyperlink" Target="https://www.ahla.com/" TargetMode="External"/><Relationship Id="rId5" Type="http://schemas.openxmlformats.org/officeDocument/2006/relationships/hyperlink" Target="https://global.hsmai.org/" TargetMode="External"/><Relationship Id="rId4" Type="http://schemas.openxmlformats.org/officeDocument/2006/relationships/hyperlink" Target="https://hsmaiacademy.org/certifications/"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8" Type="http://schemas.openxmlformats.org/officeDocument/2006/relationships/hyperlink" Target="https://www.mpi.org/" TargetMode="External"/><Relationship Id="rId3" Type="http://schemas.openxmlformats.org/officeDocument/2006/relationships/hyperlink" Target="https://www.eventscouncil.org/CMP/About-CMP" TargetMode="External"/><Relationship Id="rId7" Type="http://schemas.openxmlformats.org/officeDocument/2006/relationships/hyperlink" Target="https://ileahub.com/"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iaee.com/" TargetMode="External"/><Relationship Id="rId5" Type="http://schemas.openxmlformats.org/officeDocument/2006/relationships/hyperlink" Target="https://www.mpi.org/education/emerging-meeting-professional" TargetMode="External"/><Relationship Id="rId10" Type="http://schemas.openxmlformats.org/officeDocument/2006/relationships/hyperlink" Target="https://siteglobal.com/" TargetMode="External"/><Relationship Id="rId4" Type="http://schemas.openxmlformats.org/officeDocument/2006/relationships/hyperlink" Target="https://www.mpi.org/education/certificate-meeting-management" TargetMode="External"/><Relationship Id="rId9" Type="http://schemas.openxmlformats.org/officeDocument/2006/relationships/hyperlink" Target="https://www.pcma.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Welcome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86A30-5926-4C07-BF88-0DC7FFA162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8964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Venue Manager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Venue managers oversee the operations, maintenance and overall management of venue or event spaces. This role requires a blend of leadership, organizational skills, customer service and attention to detail to ensure that events run smoothly, and guests have a positive experience.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Education:</a:t>
            </a:r>
            <a:r>
              <a:rPr lang="en-US" sz="1800" dirty="0">
                <a:effectLst/>
                <a:latin typeface="Calibri" panose="020F0502020204030204" pitchFamily="34" charset="0"/>
                <a:ea typeface="Times New Roman" panose="02020603050405020304" pitchFamily="18" charset="0"/>
              </a:rPr>
              <a:t> A bachelor’s degree in hospitality management, event management, business administration or a related field is often preferred.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Certification: </a:t>
            </a:r>
            <a:r>
              <a:rPr lang="en-US" sz="1800" dirty="0">
                <a:effectLst/>
                <a:latin typeface="Calibri" panose="020F0502020204030204" pitchFamily="34" charset="0"/>
                <a:ea typeface="Times New Roman" panose="02020603050405020304" pitchFamily="18" charset="0"/>
              </a:rPr>
              <a:t>Relevant certifications in venue management enhance qualifications. They include the </a:t>
            </a:r>
            <a:r>
              <a:rPr lang="en-US" sz="1800" u="sng" dirty="0">
                <a:solidFill>
                  <a:srgbClr val="0563C1"/>
                </a:solidFill>
                <a:effectLst/>
                <a:latin typeface="Calibri" panose="020F0502020204030204" pitchFamily="34" charset="0"/>
                <a:ea typeface="Times New Roman" panose="02020603050405020304" pitchFamily="18" charset="0"/>
                <a:hlinkClick r:id="rId3"/>
              </a:rPr>
              <a:t>Certified Venue Professional</a:t>
            </a:r>
            <a:r>
              <a:rPr lang="en-US" sz="1800" dirty="0">
                <a:effectLst/>
                <a:latin typeface="Calibri" panose="020F0502020204030204" pitchFamily="34" charset="0"/>
                <a:ea typeface="Times New Roman" panose="02020603050405020304" pitchFamily="18" charset="0"/>
              </a:rPr>
              <a:t> (CVP) and </a:t>
            </a:r>
            <a:r>
              <a:rPr lang="en-US" sz="1800" u="sng" dirty="0">
                <a:solidFill>
                  <a:srgbClr val="0563C1"/>
                </a:solidFill>
                <a:effectLst/>
                <a:latin typeface="Calibri" panose="020F0502020204030204" pitchFamily="34" charset="0"/>
                <a:ea typeface="Times New Roman" panose="02020603050405020304" pitchFamily="18" charset="0"/>
                <a:hlinkClick r:id="rId4"/>
              </a:rPr>
              <a:t>Certified Venue Executive</a:t>
            </a:r>
            <a:r>
              <a:rPr lang="en-US" sz="1800" dirty="0">
                <a:effectLst/>
                <a:latin typeface="Calibri" panose="020F0502020204030204" pitchFamily="34" charset="0"/>
                <a:ea typeface="Times New Roman" panose="02020603050405020304" pitchFamily="18" charset="0"/>
              </a:rPr>
              <a:t> (CVE) designations.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Skills:</a:t>
            </a:r>
            <a:r>
              <a:rPr lang="en-US" sz="1800" dirty="0">
                <a:effectLst/>
                <a:latin typeface="Calibri" panose="020F0502020204030204" pitchFamily="34" charset="0"/>
                <a:ea typeface="Times New Roman" panose="02020603050405020304" pitchFamily="18" charset="0"/>
              </a:rPr>
              <a:t> Strong communication, leadership, problem-solving and multitasking abilities are crucial. Proficiency in managing teams, customer service and working with vendors are also essential.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Typical roles and responsibilities for venue managers include the following.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Venue Operations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Budget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Client Feedback</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Customer Relations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Health &amp; Safety Compliance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Event Coordination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Contract Negotiation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Logistical Planning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Staff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Marketing &amp; Promotion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Ticketing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Venue managers have many career growth opportunities.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Senior Venue Manager:</a:t>
            </a:r>
            <a:r>
              <a:rPr lang="en-US" sz="1800" dirty="0">
                <a:effectLst/>
                <a:latin typeface="Calibri" panose="020F0502020204030204" pitchFamily="34" charset="0"/>
                <a:ea typeface="Times New Roman" panose="02020603050405020304" pitchFamily="18" charset="0"/>
              </a:rPr>
              <a:t> With experience, venue managers can advance to senior positions overseeing larger and more complex venues.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Hospitality Management:</a:t>
            </a:r>
            <a:r>
              <a:rPr lang="en-US" sz="1800" dirty="0">
                <a:effectLst/>
                <a:latin typeface="Calibri" panose="020F0502020204030204" pitchFamily="34" charset="0"/>
                <a:ea typeface="Times New Roman" panose="02020603050405020304" pitchFamily="18" charset="0"/>
              </a:rPr>
              <a:t> Venue managers may expand into broader roles within the hospitality industry, such as hotel or resort management.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Consulting/Freelancing:</a:t>
            </a:r>
            <a:r>
              <a:rPr lang="en-US" sz="1800" dirty="0">
                <a:effectLst/>
                <a:latin typeface="Calibri" panose="020F0502020204030204" pitchFamily="34" charset="0"/>
                <a:ea typeface="Times New Roman" panose="02020603050405020304" pitchFamily="18" charset="0"/>
              </a:rPr>
              <a:t> Experienced venue managers can become consultants, providing expertise to other venues or event management companies.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Specialization:</a:t>
            </a:r>
            <a:r>
              <a:rPr lang="en-US" sz="1800" dirty="0">
                <a:effectLst/>
                <a:latin typeface="Calibri" panose="020F0502020204030204" pitchFamily="34" charset="0"/>
                <a:ea typeface="Times New Roman" panose="02020603050405020304" pitchFamily="18" charset="0"/>
              </a:rPr>
              <a:t> Some venue managers specialize in specific types of venues, such as wedding venues, performing arts centers, conference and convention centers or sports facilities.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Ownership:</a:t>
            </a:r>
            <a:r>
              <a:rPr lang="en-US" sz="1800" dirty="0">
                <a:effectLst/>
                <a:latin typeface="Calibri" panose="020F0502020204030204" pitchFamily="34" charset="0"/>
                <a:ea typeface="Times New Roman" panose="02020603050405020304" pitchFamily="18" charset="0"/>
              </a:rPr>
              <a:t> Experienced professionals may choose to become entrepreneurs by owning and operating their own event venues.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Venue managers can join professional associations to hone their skills, meet their peers and network and build relationships with vendors and suppliers.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5"/>
              </a:rPr>
              <a:t>International Association of Venue Managers</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(auditoriums, arenas, convention centers, stadiums, performing arts centers, university complexes and amphitheaters)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6"/>
              </a:rPr>
              <a:t>National Independent Venue Association</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(independent music and comedy venues and performing arts centers)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13</a:t>
            </a:fld>
            <a:endParaRPr lang="en-US"/>
          </a:p>
        </p:txBody>
      </p:sp>
    </p:spTree>
    <p:extLst>
      <p:ext uri="{BB962C8B-B14F-4D97-AF65-F5344CB8AC3E}">
        <p14:creationId xmlns:p14="http://schemas.microsoft.com/office/powerpoint/2010/main" val="2416315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Catering Manager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Catering managers handle food and beverage services for events. They coordinate with chefs, create menus and ensure a seamless dining experience. A catering manager is responsible for overseeing all aspects of catering operations, including menu planning, food preparation, staffing and ensuring exceptional customer service.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Education:</a:t>
            </a:r>
            <a:r>
              <a:rPr lang="en-US" sz="1800" dirty="0">
                <a:effectLst/>
                <a:latin typeface="Calibri" panose="020F0502020204030204" pitchFamily="34" charset="0"/>
                <a:ea typeface="Times New Roman" panose="02020603050405020304" pitchFamily="18" charset="0"/>
              </a:rPr>
              <a:t> A bachelor’s degree in hospitality management, culinary arts, business administration or a related field is preferred.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Certification:</a:t>
            </a:r>
            <a:r>
              <a:rPr lang="en-US" sz="1800" dirty="0">
                <a:effectLst/>
                <a:latin typeface="Calibri" panose="020F0502020204030204" pitchFamily="34" charset="0"/>
                <a:ea typeface="Times New Roman" panose="02020603050405020304" pitchFamily="18" charset="0"/>
              </a:rPr>
              <a:t> Certifications for catering managers include </a:t>
            </a:r>
            <a:r>
              <a:rPr lang="en-US" sz="1800" u="sng" dirty="0">
                <a:solidFill>
                  <a:srgbClr val="0563C1"/>
                </a:solidFill>
                <a:effectLst/>
                <a:latin typeface="Calibri" panose="020F0502020204030204" pitchFamily="34" charset="0"/>
                <a:ea typeface="Times New Roman" panose="02020603050405020304" pitchFamily="18" charset="0"/>
                <a:hlinkClick r:id="rId3"/>
              </a:rPr>
              <a:t>Certified Professional in Catering and Events</a:t>
            </a:r>
            <a:r>
              <a:rPr lang="en-US" sz="1800" dirty="0">
                <a:effectLst/>
                <a:latin typeface="Calibri" panose="020F0502020204030204" pitchFamily="34" charset="0"/>
                <a:ea typeface="Times New Roman" panose="02020603050405020304" pitchFamily="18" charset="0"/>
              </a:rPr>
              <a:t> (CPCE) and the </a:t>
            </a:r>
            <a:r>
              <a:rPr lang="en-US" sz="1800" u="sng" dirty="0">
                <a:solidFill>
                  <a:srgbClr val="0563C1"/>
                </a:solidFill>
                <a:effectLst/>
                <a:latin typeface="Calibri" panose="020F0502020204030204" pitchFamily="34" charset="0"/>
                <a:ea typeface="Times New Roman" panose="02020603050405020304" pitchFamily="18" charset="0"/>
                <a:hlinkClick r:id="rId4"/>
              </a:rPr>
              <a:t>Certified Meeting Professional</a:t>
            </a:r>
            <a:r>
              <a:rPr lang="en-US" sz="1800" dirty="0">
                <a:effectLst/>
                <a:latin typeface="Calibri" panose="020F0502020204030204" pitchFamily="34" charset="0"/>
                <a:ea typeface="Times New Roman" panose="02020603050405020304" pitchFamily="18" charset="0"/>
              </a:rPr>
              <a:t> (CMP), which serves all types of event professionals.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Skills:</a:t>
            </a:r>
            <a:r>
              <a:rPr lang="en-US" sz="1800" dirty="0">
                <a:effectLst/>
                <a:latin typeface="Calibri" panose="020F0502020204030204" pitchFamily="34" charset="0"/>
                <a:ea typeface="Times New Roman" panose="02020603050405020304" pitchFamily="18" charset="0"/>
              </a:rPr>
              <a:t> Strong communication, organization, leadership, problem-solving and customer service skills are essential. Knowledge of food safety regulations and culinary trends is also important.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Typical roles and responsibilities for catering managers include the following.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Menu Planning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Food Preparation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Staff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Logistics Coordination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Budget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Vendor Coordination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Client Communication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Event Execution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Food Safety Compliance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Post-Event Evaluation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Catering managers have many career growth opportunities.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Senior Catering Manager:</a:t>
            </a:r>
            <a:r>
              <a:rPr lang="en-US" sz="1800" dirty="0">
                <a:effectLst/>
                <a:latin typeface="Calibri" panose="020F0502020204030204" pitchFamily="34" charset="0"/>
                <a:ea typeface="Times New Roman" panose="02020603050405020304" pitchFamily="18" charset="0"/>
              </a:rPr>
              <a:t> With experience, catering managers can advance to oversee larger teams, more complex events and broader operations.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Event Planning:</a:t>
            </a:r>
            <a:r>
              <a:rPr lang="en-US" sz="1800" dirty="0">
                <a:effectLst/>
                <a:latin typeface="Calibri" panose="020F0502020204030204" pitchFamily="34" charset="0"/>
                <a:ea typeface="Times New Roman" panose="02020603050405020304" pitchFamily="18" charset="0"/>
              </a:rPr>
              <a:t> Transitioning into event planning roles can provide a broader understanding of event logistics and coordination.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Hospitality Management:</a:t>
            </a:r>
            <a:r>
              <a:rPr lang="en-US" sz="1800" dirty="0">
                <a:effectLst/>
                <a:latin typeface="Calibri" panose="020F0502020204030204" pitchFamily="34" charset="0"/>
                <a:ea typeface="Times New Roman" panose="02020603050405020304" pitchFamily="18" charset="0"/>
              </a:rPr>
              <a:t> Progressing into roles such as restaurant or hotel management allows for a broader scope of responsibilities within the hospitality industry.</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Entrepreneurship:</a:t>
            </a:r>
            <a:r>
              <a:rPr lang="en-US" sz="1800" dirty="0">
                <a:effectLst/>
                <a:latin typeface="Calibri" panose="020F0502020204030204" pitchFamily="34" charset="0"/>
                <a:ea typeface="Times New Roman" panose="02020603050405020304" pitchFamily="18" charset="0"/>
              </a:rPr>
              <a:t> Some catering managers choose to start their own catering businesses, offering specialized menus and services to clients.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Culinary Arts:</a:t>
            </a:r>
            <a:r>
              <a:rPr lang="en-US" sz="1800" dirty="0">
                <a:effectLst/>
                <a:latin typeface="Calibri" panose="020F0502020204030204" pitchFamily="34" charset="0"/>
                <a:ea typeface="Times New Roman" panose="02020603050405020304" pitchFamily="18" charset="0"/>
              </a:rPr>
              <a:t> Transitioning into culinary roles, such as executive chef or culinary instructor, can leverage the culinary expertise gained as a catering manager.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Catering managers can join professional associations to hone their skills, meet their peers and network and build relationships with vendors and suppliers.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5"/>
              </a:rPr>
              <a:t>National Association of Catering &amp; Events</a:t>
            </a:r>
            <a:r>
              <a:rPr lang="en-US" sz="1800" dirty="0">
                <a:effectLst/>
                <a:latin typeface="Calibri" panose="020F0502020204030204" pitchFamily="34" charset="0"/>
                <a:ea typeface="Times New Roman" panose="02020603050405020304" pitchFamily="18" charset="0"/>
              </a:rPr>
              <a:t> (catering and event professionals)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6"/>
              </a:rPr>
              <a:t>International Caterers Association</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(caterers)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14</a:t>
            </a:fld>
            <a:endParaRPr lang="en-US"/>
          </a:p>
        </p:txBody>
      </p:sp>
    </p:spTree>
    <p:extLst>
      <p:ext uri="{BB962C8B-B14F-4D97-AF65-F5344CB8AC3E}">
        <p14:creationId xmlns:p14="http://schemas.microsoft.com/office/powerpoint/2010/main" val="35227521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Audiovisual Technician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An audiovisual technician is responsible for setting up, operating and maintaining audio and visual equipment used in various events, presentations and productions. This role ensures that sound, lighting and visual elements are of high quality, enhancing the overall experience for attendees and participants.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Education:</a:t>
            </a:r>
            <a:r>
              <a:rPr lang="en-US" sz="1800" dirty="0">
                <a:effectLst/>
                <a:latin typeface="Calibri" panose="020F0502020204030204" pitchFamily="34" charset="0"/>
                <a:ea typeface="Times New Roman" panose="02020603050405020304" pitchFamily="18" charset="0"/>
              </a:rPr>
              <a:t> A high school diploma or equivalent is often the minimum requirement.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Certification:</a:t>
            </a:r>
            <a:r>
              <a:rPr lang="en-US" sz="1800" dirty="0">
                <a:effectLst/>
                <a:latin typeface="Calibri" panose="020F0502020204030204" pitchFamily="34" charset="0"/>
                <a:ea typeface="Times New Roman" panose="02020603050405020304" pitchFamily="18" charset="0"/>
              </a:rPr>
              <a:t> </a:t>
            </a:r>
            <a:r>
              <a:rPr lang="en-US" sz="1800" u="sng" dirty="0">
                <a:solidFill>
                  <a:srgbClr val="0563C1"/>
                </a:solidFill>
                <a:effectLst/>
                <a:latin typeface="Calibri" panose="020F0502020204030204" pitchFamily="34" charset="0"/>
                <a:ea typeface="Times New Roman" panose="02020603050405020304" pitchFamily="18" charset="0"/>
                <a:hlinkClick r:id="rId3"/>
              </a:rPr>
              <a:t>Certified Technology Specialist</a:t>
            </a:r>
            <a:r>
              <a:rPr lang="en-US" sz="1800" dirty="0">
                <a:effectLst/>
                <a:latin typeface="Calibri" panose="020F0502020204030204" pitchFamily="34" charset="0"/>
                <a:ea typeface="Times New Roman" panose="02020603050405020304" pitchFamily="18" charset="0"/>
              </a:rPr>
              <a:t> holders demonstrate knowledge in general technology solutions.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Skills:</a:t>
            </a:r>
            <a:r>
              <a:rPr lang="en-US" sz="1800" dirty="0">
                <a:effectLst/>
                <a:latin typeface="Calibri" panose="020F0502020204030204" pitchFamily="34" charset="0"/>
                <a:ea typeface="Times New Roman" panose="02020603050405020304" pitchFamily="18" charset="0"/>
              </a:rPr>
              <a:t> Strong technical skills in audio, lighting and visual equipment operation are essential. Problem-solving, attention to detail, communication and teamwork skills are also important.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Typical roles and responsibilities for audiovisual technicians include the following.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Equipment Setup</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Systems Testing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Operation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Troubleshooting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Collaboration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Maintenance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Equipment Inventory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Safety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Audiovisual technicians have many career growth opportunities.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Lead Audiovisual Technician:</a:t>
            </a:r>
            <a:r>
              <a:rPr lang="en-US" sz="1800" dirty="0">
                <a:effectLst/>
                <a:latin typeface="Calibri" panose="020F0502020204030204" pitchFamily="34" charset="0"/>
                <a:ea typeface="Times New Roman" panose="02020603050405020304" pitchFamily="18" charset="0"/>
              </a:rPr>
              <a:t> With experience, technicians can take on leadership roles, overseeing a team of technicians and coordinating technical aspects of larger events.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Audiovisual Specialist:</a:t>
            </a:r>
            <a:r>
              <a:rPr lang="en-US" sz="1800" dirty="0">
                <a:effectLst/>
                <a:latin typeface="Calibri" panose="020F0502020204030204" pitchFamily="34" charset="0"/>
                <a:ea typeface="Times New Roman" panose="02020603050405020304" pitchFamily="18" charset="0"/>
              </a:rPr>
              <a:t> Specializing in specific areas such as lighting design, sound engineering or projection mapping can open doors to more specialized roles.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Event Production Manager:</a:t>
            </a:r>
            <a:r>
              <a:rPr lang="en-US" sz="1800" dirty="0">
                <a:effectLst/>
                <a:latin typeface="Calibri" panose="020F0502020204030204" pitchFamily="34" charset="0"/>
                <a:ea typeface="Times New Roman" panose="02020603050405020304" pitchFamily="18" charset="0"/>
              </a:rPr>
              <a:t> Transitioning into event production involves managing the technical aspects of entire events, including coordination with multiple teams.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Corporate Audiovisual Technician:</a:t>
            </a:r>
            <a:r>
              <a:rPr lang="en-US" sz="1800" dirty="0">
                <a:effectLst/>
                <a:latin typeface="Calibri" panose="020F0502020204030204" pitchFamily="34" charset="0"/>
                <a:ea typeface="Times New Roman" panose="02020603050405020304" pitchFamily="18" charset="0"/>
              </a:rPr>
              <a:t> In corporate settings, technicians can work in-house, managing audiovisual needs for presentations, meetings, and conferences.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Technology Integration:</a:t>
            </a:r>
            <a:r>
              <a:rPr lang="en-US" sz="1800" dirty="0">
                <a:effectLst/>
                <a:latin typeface="Calibri" panose="020F0502020204030204" pitchFamily="34" charset="0"/>
                <a:ea typeface="Times New Roman" panose="02020603050405020304" pitchFamily="18" charset="0"/>
              </a:rPr>
              <a:t> Moving into roles related to technology integration, such as IT support or systems integration, leverages technical skills gained as an audiovisual technician.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Audiovisual technicians can join a professional association to hone their skills, meet their peers and network and build relationships with vendors and suppliers.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4"/>
              </a:rPr>
              <a:t>Audiovisual and Integrated Experiences Association</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(tech companies and managers)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15</a:t>
            </a:fld>
            <a:endParaRPr lang="en-US"/>
          </a:p>
        </p:txBody>
      </p:sp>
    </p:spTree>
    <p:extLst>
      <p:ext uri="{BB962C8B-B14F-4D97-AF65-F5344CB8AC3E}">
        <p14:creationId xmlns:p14="http://schemas.microsoft.com/office/powerpoint/2010/main" val="24999373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Convention Services Manager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 convention services manager is typically a venue employee responsible for helping clients coordinate and manage all logistical aspects of conventions, conferences and large-scale events. This role involves collaborating with clients, vendors and internal teams to ensure that client events run smoothly, meet expectations and provide seamless experiences for attendees.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Education:</a:t>
            </a:r>
            <a:r>
              <a:rPr lang="en-US" sz="1800" dirty="0">
                <a:effectLst/>
                <a:latin typeface="Calibri" panose="020F0502020204030204" pitchFamily="34" charset="0"/>
                <a:ea typeface="Times New Roman" panose="02020603050405020304" pitchFamily="18" charset="0"/>
              </a:rPr>
              <a:t> A bachelor’s degree in hospitality management, event planning, business administration or a related field is preferred.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Certification:</a:t>
            </a:r>
            <a:r>
              <a:rPr lang="en-US" sz="1800" dirty="0">
                <a:effectLst/>
                <a:latin typeface="Calibri" panose="020F0502020204030204" pitchFamily="34" charset="0"/>
                <a:ea typeface="Times New Roman" panose="02020603050405020304" pitchFamily="18" charset="0"/>
              </a:rPr>
              <a:t> Convention services managers can earn their </a:t>
            </a:r>
            <a:r>
              <a:rPr lang="en-US" sz="1800" u="sng" dirty="0">
                <a:solidFill>
                  <a:srgbClr val="0563C1"/>
                </a:solidFill>
                <a:effectLst/>
                <a:latin typeface="Calibri" panose="020F0502020204030204" pitchFamily="34" charset="0"/>
                <a:ea typeface="Times New Roman" panose="02020603050405020304" pitchFamily="18" charset="0"/>
                <a:hlinkClick r:id="rId3"/>
              </a:rPr>
              <a:t>Certified Meeting Professional</a:t>
            </a:r>
            <a:r>
              <a:rPr lang="en-US" sz="1800" dirty="0">
                <a:effectLst/>
                <a:latin typeface="Calibri" panose="020F0502020204030204" pitchFamily="34" charset="0"/>
                <a:ea typeface="Times New Roman" panose="02020603050405020304" pitchFamily="18" charset="0"/>
              </a:rPr>
              <a:t> (CMP) designation. Individuals who are just starting may also want to consider the </a:t>
            </a:r>
            <a:r>
              <a:rPr lang="en-US" sz="1800" u="sng" dirty="0">
                <a:solidFill>
                  <a:srgbClr val="0563C1"/>
                </a:solidFill>
                <a:effectLst/>
                <a:latin typeface="Calibri" panose="020F0502020204030204" pitchFamily="34" charset="0"/>
                <a:ea typeface="Times New Roman" panose="02020603050405020304" pitchFamily="18" charset="0"/>
                <a:hlinkClick r:id="rId4"/>
              </a:rPr>
              <a:t>Emerging Meeting Professional</a:t>
            </a:r>
            <a:r>
              <a:rPr lang="en-US"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Skills:</a:t>
            </a:r>
            <a:r>
              <a:rPr lang="en-US" sz="1800" dirty="0">
                <a:effectLst/>
                <a:latin typeface="Calibri" panose="020F0502020204030204" pitchFamily="34" charset="0"/>
                <a:ea typeface="Times New Roman" panose="02020603050405020304" pitchFamily="18" charset="0"/>
              </a:rPr>
              <a:t> Strong organizational, communication, negotiation, problem-solving and multitasking skills are essential.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Typical roles and responsibilities for convention service managers include the following.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Client Collaboration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Logistics Coordination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Vendor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Event Planning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Budget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Onsite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Attendee Experience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Risk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Internal Collaboration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Post-Event Evaluation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Convention services managers have many career growth opportunities.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Senior Convention Services Manager:</a:t>
            </a:r>
            <a:r>
              <a:rPr lang="en-US" sz="1800" dirty="0">
                <a:effectLst/>
                <a:latin typeface="Calibri" panose="020F0502020204030204" pitchFamily="34" charset="0"/>
                <a:ea typeface="Times New Roman" panose="02020603050405020304" pitchFamily="18" charset="0"/>
              </a:rPr>
              <a:t> With experience, convention services managers can take on larger events, more complex logistics, and increased responsibilities.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Event Director:</a:t>
            </a:r>
            <a:r>
              <a:rPr lang="en-US" sz="1800" dirty="0">
                <a:effectLst/>
                <a:latin typeface="Calibri" panose="020F0502020204030204" pitchFamily="34" charset="0"/>
                <a:ea typeface="Times New Roman" panose="02020603050405020304" pitchFamily="18" charset="0"/>
              </a:rPr>
              <a:t> Transitioning into an event director role involves overseeing a portfolio of events and managing teams of convention services managers.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Venue Management:</a:t>
            </a:r>
            <a:r>
              <a:rPr lang="en-US" sz="1800" dirty="0">
                <a:effectLst/>
                <a:latin typeface="Calibri" panose="020F0502020204030204" pitchFamily="34" charset="0"/>
                <a:ea typeface="Times New Roman" panose="02020603050405020304" pitchFamily="18" charset="0"/>
              </a:rPr>
              <a:t> Progressing into roles focused on managing event venues or facilities provides a broader understanding of event logistics and operations.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Hospitality Management:</a:t>
            </a:r>
            <a:r>
              <a:rPr lang="en-US" sz="1800" dirty="0">
                <a:effectLst/>
                <a:latin typeface="Calibri" panose="020F0502020204030204" pitchFamily="34" charset="0"/>
                <a:ea typeface="Times New Roman" panose="02020603050405020304" pitchFamily="18" charset="0"/>
              </a:rPr>
              <a:t> Advancing into broader roles within the hospitality industry, such as hotel or resort management, can leverage event planning skills.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Convention services managers can join professional associations to hone their skills, meet their peers and network and build relationships with vendors and suppliers.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5"/>
              </a:rPr>
              <a:t>International Association of Exhibitions and Events</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(trade shows and expositions)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6"/>
              </a:rPr>
              <a:t>Meeting Professionals International</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(all meeting and event types)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16</a:t>
            </a:fld>
            <a:endParaRPr lang="en-US"/>
          </a:p>
        </p:txBody>
      </p:sp>
    </p:spTree>
    <p:extLst>
      <p:ext uri="{BB962C8B-B14F-4D97-AF65-F5344CB8AC3E}">
        <p14:creationId xmlns:p14="http://schemas.microsoft.com/office/powerpoint/2010/main" val="40690066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Destination Marketer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 destination marketer is responsible for promoting and marketing a specific location, such as a city, region or tourist destination, to attract leisure and business travelers and meetings and events. This role involves creating compelling marketing campaigns, showcasing unique attractions and collaborating with stakeholders to boost tourism and economic growth.</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Education:</a:t>
            </a:r>
            <a:r>
              <a:rPr lang="en-US" sz="1800" dirty="0">
                <a:effectLst/>
                <a:latin typeface="Calibri" panose="020F0502020204030204" pitchFamily="34" charset="0"/>
                <a:ea typeface="Times New Roman" panose="02020603050405020304" pitchFamily="18" charset="0"/>
              </a:rPr>
              <a:t> A bachelor’s degree in marketing, tourism management, hospitality, communications or a related field is common.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Certification:</a:t>
            </a:r>
            <a:r>
              <a:rPr lang="en-US" sz="1800" dirty="0">
                <a:effectLst/>
                <a:latin typeface="Calibri" panose="020F0502020204030204" pitchFamily="34" charset="0"/>
                <a:ea typeface="Times New Roman" panose="02020603050405020304" pitchFamily="18" charset="0"/>
              </a:rPr>
              <a:t> Destination marketers can earn certifications as a </a:t>
            </a:r>
            <a:r>
              <a:rPr lang="en-US" sz="1800" u="sng" dirty="0">
                <a:solidFill>
                  <a:srgbClr val="0563C1"/>
                </a:solidFill>
                <a:effectLst/>
                <a:latin typeface="Calibri" panose="020F0502020204030204" pitchFamily="34" charset="0"/>
                <a:ea typeface="Times New Roman" panose="02020603050405020304" pitchFamily="18" charset="0"/>
                <a:hlinkClick r:id="rId3"/>
              </a:rPr>
              <a:t>Professional in Destination Management</a:t>
            </a:r>
            <a:r>
              <a:rPr lang="en-US" sz="1800" dirty="0">
                <a:effectLst/>
                <a:latin typeface="Calibri" panose="020F0502020204030204" pitchFamily="34" charset="0"/>
                <a:ea typeface="Times New Roman" panose="02020603050405020304" pitchFamily="18" charset="0"/>
              </a:rPr>
              <a:t> and a </a:t>
            </a:r>
            <a:r>
              <a:rPr lang="en-US" sz="1800" u="sng" dirty="0">
                <a:solidFill>
                  <a:srgbClr val="0563C1"/>
                </a:solidFill>
                <a:effectLst/>
                <a:latin typeface="Calibri" panose="020F0502020204030204" pitchFamily="34" charset="0"/>
                <a:ea typeface="Times New Roman" panose="02020603050405020304" pitchFamily="18" charset="0"/>
                <a:hlinkClick r:id="rId4"/>
              </a:rPr>
              <a:t>Certified Destination Management Executive</a:t>
            </a:r>
            <a:r>
              <a:rPr lang="en-US" sz="1800" dirty="0">
                <a:effectLst/>
                <a:latin typeface="Calibri" panose="020F0502020204030204" pitchFamily="34" charset="0"/>
                <a:ea typeface="Times New Roman" panose="02020603050405020304" pitchFamily="18" charset="0"/>
              </a:rPr>
              <a: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Skills:</a:t>
            </a:r>
            <a:r>
              <a:rPr lang="en-US" sz="1800" dirty="0">
                <a:effectLst/>
                <a:latin typeface="Calibri" panose="020F0502020204030204" pitchFamily="34" charset="0"/>
                <a:ea typeface="Times New Roman" panose="02020603050405020304" pitchFamily="18" charset="0"/>
              </a:rPr>
              <a:t> Strong marketing, communication, project management, creativity and analytical skills are essential. Familiarity with digital marketing tools and trends is also valuable.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Typical roles and responsibilities for destination marketers include the following.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Marketing Strategy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Campaign Development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Tourism Development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Content Creation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Stakeholder Collaboration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Performance Measurement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Public Relations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Digital Marketing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Market Research</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Event Promotion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Destination marketers have many career growth opportunities.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Executive Director/CEO:</a:t>
            </a:r>
            <a:r>
              <a:rPr lang="en-US" sz="1800" dirty="0">
                <a:effectLst/>
                <a:latin typeface="Calibri" panose="020F0502020204030204" pitchFamily="34" charset="0"/>
                <a:ea typeface="Times New Roman" panose="02020603050405020304" pitchFamily="18" charset="0"/>
              </a:rPr>
              <a:t> With experience, destination marketers can advance to executive leadership roles, overseeing large teams and organizations.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Director of Tourism Marketing:</a:t>
            </a:r>
            <a:r>
              <a:rPr lang="en-US" sz="1800" dirty="0">
                <a:effectLst/>
                <a:latin typeface="Calibri" panose="020F0502020204030204" pitchFamily="34" charset="0"/>
                <a:ea typeface="Times New Roman" panose="02020603050405020304" pitchFamily="18" charset="0"/>
              </a:rPr>
              <a:t> Transitioning into this role involves overseeing all marketing efforts for a destination, including strategic planning and collaboration with various stakeholders.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Tourism Board Executive:</a:t>
            </a:r>
            <a:r>
              <a:rPr lang="en-US" sz="1800" dirty="0">
                <a:effectLst/>
                <a:latin typeface="Calibri" panose="020F0502020204030204" pitchFamily="34" charset="0"/>
                <a:ea typeface="Times New Roman" panose="02020603050405020304" pitchFamily="18" charset="0"/>
              </a:rPr>
              <a:t> Progressing into roles within local or regional tourism boards allows for broader involvement in tourism strategy and economic development.</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Entrepreneurship:</a:t>
            </a:r>
            <a:r>
              <a:rPr lang="en-US" sz="1800" dirty="0">
                <a:effectLst/>
                <a:latin typeface="Calibri" panose="020F0502020204030204" pitchFamily="34" charset="0"/>
                <a:ea typeface="Times New Roman" panose="02020603050405020304" pitchFamily="18" charset="0"/>
              </a:rPr>
              <a:t> Some professionals choose to start their own marketing agencies or businesses focused on destination marketing and tourism promotion.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Destination marketers can join professional associations to hone their skills, meet their peers and network and build relationships with vendors and suppliers.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Calibri" panose="020F0502020204030204" pitchFamily="34" charset="0"/>
                <a:ea typeface="Times New Roman" panose="02020603050405020304" pitchFamily="18" charset="0"/>
                <a:hlinkClick r:id="rId5"/>
              </a:rPr>
              <a:t>Destinations International</a:t>
            </a:r>
            <a:r>
              <a:rPr lang="en-US" sz="1800" dirty="0">
                <a:effectLst/>
                <a:latin typeface="Calibri" panose="020F0502020204030204" pitchFamily="34" charset="0"/>
                <a:ea typeface="Times New Roman" panose="02020603050405020304" pitchFamily="18" charset="0"/>
              </a:rPr>
              <a:t> (destination sales and executives)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Calibri" panose="020F0502020204030204" pitchFamily="34" charset="0"/>
                <a:ea typeface="Times New Roman" panose="02020603050405020304" pitchFamily="18" charset="0"/>
                <a:hlinkClick r:id="rId6"/>
              </a:rPr>
              <a:t>Travel and Tourism Research Association</a:t>
            </a:r>
            <a:r>
              <a:rPr lang="en-US" sz="1800" dirty="0">
                <a:effectLst/>
                <a:latin typeface="Calibri" panose="020F0502020204030204" pitchFamily="34" charset="0"/>
                <a:ea typeface="Times New Roman" panose="02020603050405020304" pitchFamily="18" charset="0"/>
              </a:rPr>
              <a:t> (destination data and research professionals)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17</a:t>
            </a:fld>
            <a:endParaRPr lang="en-US"/>
          </a:p>
        </p:txBody>
      </p:sp>
    </p:spTree>
    <p:extLst>
      <p:ext uri="{BB962C8B-B14F-4D97-AF65-F5344CB8AC3E}">
        <p14:creationId xmlns:p14="http://schemas.microsoft.com/office/powerpoint/2010/main" val="31952504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Hotel Sales Manager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 hotel sales manager drives revenue through the sale of hotel rooms, event spaces and related services. They are responsible for developing and executing sales strategies to attract guests and groups, meeting revenue targets and ensuring the overall success of the hotel.</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Education:</a:t>
            </a:r>
            <a:r>
              <a:rPr lang="en-US" sz="1800" dirty="0">
                <a:effectLst/>
                <a:latin typeface="Calibri" panose="020F0502020204030204" pitchFamily="34" charset="0"/>
                <a:ea typeface="Times New Roman" panose="02020603050405020304" pitchFamily="18" charset="0"/>
              </a:rPr>
              <a:t> A bachelor’s degree in hospitality management, business administration, marketing or a related field is typically preferred.</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Certification: </a:t>
            </a:r>
            <a:r>
              <a:rPr lang="en-US" sz="1800" dirty="0">
                <a:effectLst/>
                <a:latin typeface="Calibri" panose="020F0502020204030204" pitchFamily="34" charset="0"/>
                <a:ea typeface="Times New Roman" panose="02020603050405020304" pitchFamily="18" charset="0"/>
              </a:rPr>
              <a:t>Hotel sales managers can earn certifications such as </a:t>
            </a:r>
            <a:r>
              <a:rPr lang="en-US" sz="1800" u="sng" dirty="0">
                <a:solidFill>
                  <a:srgbClr val="0563C1"/>
                </a:solidFill>
                <a:effectLst/>
                <a:latin typeface="Calibri" panose="020F0502020204030204" pitchFamily="34" charset="0"/>
                <a:ea typeface="Times New Roman" panose="02020603050405020304" pitchFamily="18" charset="0"/>
                <a:hlinkClick r:id="rId3"/>
              </a:rPr>
              <a:t>Certified Hospitality Sales Professional</a:t>
            </a:r>
            <a:r>
              <a:rPr lang="en-US" sz="1800" dirty="0">
                <a:effectLst/>
                <a:latin typeface="Calibri" panose="020F0502020204030204" pitchFamily="34" charset="0"/>
                <a:ea typeface="Times New Roman" panose="02020603050405020304" pitchFamily="18" charset="0"/>
              </a:rPr>
              <a:t> (CHSP) and a number of </a:t>
            </a:r>
            <a:r>
              <a:rPr lang="en-US" sz="1800" u="sng" dirty="0">
                <a:solidFill>
                  <a:srgbClr val="0563C1"/>
                </a:solidFill>
                <a:effectLst/>
                <a:latin typeface="Calibri" panose="020F0502020204030204" pitchFamily="34" charset="0"/>
                <a:ea typeface="Times New Roman" panose="02020603050405020304" pitchFamily="18" charset="0"/>
                <a:hlinkClick r:id="rId4"/>
              </a:rPr>
              <a:t>specialty certifications</a:t>
            </a:r>
            <a:r>
              <a:rPr lang="en-US" sz="1800" dirty="0">
                <a:effectLst/>
                <a:latin typeface="Calibri" panose="020F0502020204030204" pitchFamily="34" charset="0"/>
                <a:ea typeface="Times New Roman" panose="02020603050405020304" pitchFamily="18" charset="0"/>
              </a:rPr>
              <a:t> from HSMAI.:</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Skills:</a:t>
            </a:r>
            <a:r>
              <a:rPr lang="en-US" sz="1800" dirty="0">
                <a:effectLst/>
                <a:latin typeface="Calibri" panose="020F0502020204030204" pitchFamily="34" charset="0"/>
                <a:ea typeface="Times New Roman" panose="02020603050405020304" pitchFamily="18" charset="0"/>
              </a:rPr>
              <a:t> Excellent verbal and written communication skills, negotiation, customer focus, sales techniques (like prospecting, lead generation and closing deals), teamwork and technology.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Typical roles and responsibilities for hotel sales managers include the following.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Sales Strategy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Client Acquisition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Relationship Building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Proposal Creation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Revenue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Market Analysis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Customer Feedback</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Budget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Team Leadership</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Event Promotion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Hotel sales managers have many career growth opportunities.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Senior Sales Manager:</a:t>
            </a:r>
            <a:r>
              <a:rPr lang="en-US" sz="1800" dirty="0">
                <a:effectLst/>
                <a:latin typeface="Calibri" panose="020F0502020204030204" pitchFamily="34" charset="0"/>
                <a:ea typeface="Times New Roman" panose="02020603050405020304" pitchFamily="18" charset="0"/>
              </a:rPr>
              <a:t> Progress to a more senior sales management role with increased responsibilities, overseeing multiple properties or larger market segments.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Director of Sales:</a:t>
            </a:r>
            <a:r>
              <a:rPr lang="en-US" sz="1800" dirty="0">
                <a:effectLst/>
                <a:latin typeface="Calibri" panose="020F0502020204030204" pitchFamily="34" charset="0"/>
                <a:ea typeface="Times New Roman" panose="02020603050405020304" pitchFamily="18" charset="0"/>
              </a:rPr>
              <a:t> Gain responsibility for the sales department of a hotel or a hotel chain, developing and implementing sales strategies at a higher level.</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Regional Sales Manager:</a:t>
            </a:r>
            <a:r>
              <a:rPr lang="en-US" sz="1800" dirty="0">
                <a:effectLst/>
                <a:latin typeface="Calibri" panose="020F0502020204030204" pitchFamily="34" charset="0"/>
                <a:ea typeface="Times New Roman" panose="02020603050405020304" pitchFamily="18" charset="0"/>
              </a:rPr>
              <a:t> Manage sales efforts across multiple hotels in a specific region.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General Manager:</a:t>
            </a:r>
            <a:r>
              <a:rPr lang="en-US" sz="1800" dirty="0">
                <a:effectLst/>
                <a:latin typeface="Calibri" panose="020F0502020204030204" pitchFamily="34" charset="0"/>
                <a:ea typeface="Times New Roman" panose="02020603050405020304" pitchFamily="18" charset="0"/>
              </a:rPr>
              <a:t> Transition into a broader hotel management role overseeing all aspects of hotel operations.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Hospitality Sales Consultant:</a:t>
            </a:r>
            <a:r>
              <a:rPr lang="en-US" sz="1800" dirty="0">
                <a:effectLst/>
                <a:latin typeface="Calibri" panose="020F0502020204030204" pitchFamily="34" charset="0"/>
                <a:ea typeface="Times New Roman" panose="02020603050405020304" pitchFamily="18" charset="0"/>
              </a:rPr>
              <a:t> Utilize expertise to provide consulting services to hotels or start your own consulting business.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Entrepreneurship:</a:t>
            </a:r>
            <a:r>
              <a:rPr lang="en-US" sz="1800" dirty="0">
                <a:effectLst/>
                <a:latin typeface="Calibri" panose="020F0502020204030204" pitchFamily="34" charset="0"/>
                <a:ea typeface="Times New Roman" panose="02020603050405020304" pitchFamily="18" charset="0"/>
              </a:rPr>
              <a:t> Explore opportunities to own or operate your own hotel or hospitality-related business.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Hotel sales managers can join professional associations to hone their skills, meet their peers and network and build relationships with vendors and suppliers.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Calibri" panose="020F0502020204030204" pitchFamily="34" charset="0"/>
                <a:ea typeface="Times New Roman" panose="02020603050405020304" pitchFamily="18" charset="0"/>
                <a:hlinkClick r:id="rId5"/>
              </a:rPr>
              <a:t>HSMAI</a:t>
            </a:r>
            <a:r>
              <a:rPr lang="en-US" sz="1800" dirty="0">
                <a:effectLst/>
                <a:latin typeface="Calibri" panose="020F0502020204030204" pitchFamily="34" charset="0"/>
                <a:ea typeface="Times New Roman" panose="02020603050405020304" pitchFamily="18" charset="0"/>
              </a:rPr>
              <a:t> (hotel sales and marketing executives)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u="sng" dirty="0">
                <a:solidFill>
                  <a:srgbClr val="0563C1"/>
                </a:solidFill>
                <a:effectLst/>
                <a:latin typeface="Calibri" panose="020F0502020204030204" pitchFamily="34" charset="0"/>
                <a:ea typeface="Times New Roman" panose="02020603050405020304" pitchFamily="18" charset="0"/>
                <a:hlinkClick r:id="rId6"/>
              </a:rPr>
              <a:t>American Hotel &amp; Lodging Association</a:t>
            </a: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78486A30-5926-4C07-BF88-0DC7FFA162AD}" type="slidenum">
              <a:rPr lang="en-US" smtClean="0"/>
              <a:t>18</a:t>
            </a:fld>
            <a:endParaRPr lang="en-US"/>
          </a:p>
        </p:txBody>
      </p:sp>
    </p:spTree>
    <p:extLst>
      <p:ext uri="{BB962C8B-B14F-4D97-AF65-F5344CB8AC3E}">
        <p14:creationId xmlns:p14="http://schemas.microsoft.com/office/powerpoint/2010/main" val="9710224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planning process is not exhaustive herein. It is just meant to get students to start thinking about the logistics behind the design of experiences.</a:t>
            </a:r>
          </a:p>
        </p:txBody>
      </p:sp>
      <p:sp>
        <p:nvSpPr>
          <p:cNvPr id="4" name="Slide Number Placeholder 3"/>
          <p:cNvSpPr>
            <a:spLocks noGrp="1"/>
          </p:cNvSpPr>
          <p:nvPr>
            <p:ph type="sldNum" sz="quarter" idx="5"/>
          </p:nvPr>
        </p:nvSpPr>
        <p:spPr/>
        <p:txBody>
          <a:bodyPr/>
          <a:lstStyle/>
          <a:p>
            <a:fld id="{78486A30-5926-4C07-BF88-0DC7FFA162AD}" type="slidenum">
              <a:rPr lang="en-US" smtClean="0"/>
              <a:t>19</a:t>
            </a:fld>
            <a:endParaRPr lang="en-US"/>
          </a:p>
        </p:txBody>
      </p:sp>
    </p:spTree>
    <p:extLst>
      <p:ext uri="{BB962C8B-B14F-4D97-AF65-F5344CB8AC3E}">
        <p14:creationId xmlns:p14="http://schemas.microsoft.com/office/powerpoint/2010/main" val="3640679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these types of events and have the students choose one in groups.</a:t>
            </a:r>
          </a:p>
        </p:txBody>
      </p:sp>
      <p:sp>
        <p:nvSpPr>
          <p:cNvPr id="4" name="Slide Number Placeholder 3"/>
          <p:cNvSpPr>
            <a:spLocks noGrp="1"/>
          </p:cNvSpPr>
          <p:nvPr>
            <p:ph type="sldNum" sz="quarter" idx="5"/>
          </p:nvPr>
        </p:nvSpPr>
        <p:spPr/>
        <p:txBody>
          <a:bodyPr/>
          <a:lstStyle/>
          <a:p>
            <a:fld id="{78486A30-5926-4C07-BF88-0DC7FFA162AD}" type="slidenum">
              <a:rPr lang="en-US" smtClean="0"/>
              <a:t>20</a:t>
            </a:fld>
            <a:endParaRPr lang="en-US"/>
          </a:p>
        </p:txBody>
      </p:sp>
    </p:spTree>
    <p:extLst>
      <p:ext uri="{BB962C8B-B14F-4D97-AF65-F5344CB8AC3E}">
        <p14:creationId xmlns:p14="http://schemas.microsoft.com/office/powerpoint/2010/main" val="9182036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these questions and have the students answer in their groups.</a:t>
            </a:r>
          </a:p>
        </p:txBody>
      </p:sp>
      <p:sp>
        <p:nvSpPr>
          <p:cNvPr id="4" name="Slide Number Placeholder 3"/>
          <p:cNvSpPr>
            <a:spLocks noGrp="1"/>
          </p:cNvSpPr>
          <p:nvPr>
            <p:ph type="sldNum" sz="quarter" idx="5"/>
          </p:nvPr>
        </p:nvSpPr>
        <p:spPr/>
        <p:txBody>
          <a:bodyPr/>
          <a:lstStyle/>
          <a:p>
            <a:fld id="{78486A30-5926-4C07-BF88-0DC7FFA162AD}" type="slidenum">
              <a:rPr lang="en-US" smtClean="0"/>
              <a:t>21</a:t>
            </a:fld>
            <a:endParaRPr lang="en-US"/>
          </a:p>
        </p:txBody>
      </p:sp>
    </p:spTree>
    <p:extLst>
      <p:ext uri="{BB962C8B-B14F-4D97-AF65-F5344CB8AC3E}">
        <p14:creationId xmlns:p14="http://schemas.microsoft.com/office/powerpoint/2010/main" val="20991288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these questions and have the students answer in their groups.</a:t>
            </a:r>
          </a:p>
        </p:txBody>
      </p:sp>
      <p:sp>
        <p:nvSpPr>
          <p:cNvPr id="4" name="Slide Number Placeholder 3"/>
          <p:cNvSpPr>
            <a:spLocks noGrp="1"/>
          </p:cNvSpPr>
          <p:nvPr>
            <p:ph type="sldNum" sz="quarter" idx="5"/>
          </p:nvPr>
        </p:nvSpPr>
        <p:spPr/>
        <p:txBody>
          <a:bodyPr/>
          <a:lstStyle/>
          <a:p>
            <a:fld id="{78486A30-5926-4C07-BF88-0DC7FFA162AD}" type="slidenum">
              <a:rPr lang="en-US" smtClean="0"/>
              <a:t>22</a:t>
            </a:fld>
            <a:endParaRPr lang="en-US"/>
          </a:p>
        </p:txBody>
      </p:sp>
    </p:spTree>
    <p:extLst>
      <p:ext uri="{BB962C8B-B14F-4D97-AF65-F5344CB8AC3E}">
        <p14:creationId xmlns:p14="http://schemas.microsoft.com/office/powerpoint/2010/main" val="35855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Events Industry Council &amp; Oxford Economics</a:t>
            </a:r>
          </a:p>
        </p:txBody>
      </p:sp>
      <p:sp>
        <p:nvSpPr>
          <p:cNvPr id="4" name="Slide Number Placeholder 3"/>
          <p:cNvSpPr>
            <a:spLocks noGrp="1"/>
          </p:cNvSpPr>
          <p:nvPr>
            <p:ph type="sldNum" sz="quarter" idx="10"/>
          </p:nvPr>
        </p:nvSpPr>
        <p:spPr/>
        <p:txBody>
          <a:bodyPr/>
          <a:lstStyle/>
          <a:p>
            <a:fld id="{49C5E715-9539-40E6-887F-26BD97ADD398}" type="slidenum">
              <a:rPr lang="en-US" smtClean="0"/>
              <a:t>5</a:t>
            </a:fld>
            <a:endParaRPr lang="en-US"/>
          </a:p>
        </p:txBody>
      </p:sp>
    </p:spTree>
    <p:extLst>
      <p:ext uri="{BB962C8B-B14F-4D97-AF65-F5344CB8AC3E}">
        <p14:creationId xmlns:p14="http://schemas.microsoft.com/office/powerpoint/2010/main" val="3289925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Describe these expenses and have the students discuss in groups. </a:t>
            </a:r>
          </a:p>
        </p:txBody>
      </p:sp>
      <p:sp>
        <p:nvSpPr>
          <p:cNvPr id="4" name="Slide Number Placeholder 3"/>
          <p:cNvSpPr>
            <a:spLocks noGrp="1"/>
          </p:cNvSpPr>
          <p:nvPr>
            <p:ph type="sldNum" sz="quarter" idx="5"/>
          </p:nvPr>
        </p:nvSpPr>
        <p:spPr/>
        <p:txBody>
          <a:bodyPr/>
          <a:lstStyle/>
          <a:p>
            <a:fld id="{78486A30-5926-4C07-BF88-0DC7FFA162AD}" type="slidenum">
              <a:rPr lang="en-US" smtClean="0"/>
              <a:t>23</a:t>
            </a:fld>
            <a:endParaRPr lang="en-US"/>
          </a:p>
        </p:txBody>
      </p:sp>
    </p:spTree>
    <p:extLst>
      <p:ext uri="{BB962C8B-B14F-4D97-AF65-F5344CB8AC3E}">
        <p14:creationId xmlns:p14="http://schemas.microsoft.com/office/powerpoint/2010/main" val="18951890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these questions and have the students answer in their groups.</a:t>
            </a:r>
          </a:p>
        </p:txBody>
      </p:sp>
      <p:sp>
        <p:nvSpPr>
          <p:cNvPr id="4" name="Slide Number Placeholder 3"/>
          <p:cNvSpPr>
            <a:spLocks noGrp="1"/>
          </p:cNvSpPr>
          <p:nvPr>
            <p:ph type="sldNum" sz="quarter" idx="5"/>
          </p:nvPr>
        </p:nvSpPr>
        <p:spPr/>
        <p:txBody>
          <a:bodyPr/>
          <a:lstStyle/>
          <a:p>
            <a:fld id="{78486A30-5926-4C07-BF88-0DC7FFA162AD}" type="slidenum">
              <a:rPr lang="en-US" smtClean="0"/>
              <a:t>24</a:t>
            </a:fld>
            <a:endParaRPr lang="en-US"/>
          </a:p>
        </p:txBody>
      </p:sp>
    </p:spTree>
    <p:extLst>
      <p:ext uri="{BB962C8B-B14F-4D97-AF65-F5344CB8AC3E}">
        <p14:creationId xmlns:p14="http://schemas.microsoft.com/office/powerpoint/2010/main" val="19934391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the groups of students share the events they have been working on.</a:t>
            </a:r>
          </a:p>
        </p:txBody>
      </p:sp>
      <p:sp>
        <p:nvSpPr>
          <p:cNvPr id="4" name="Slide Number Placeholder 3"/>
          <p:cNvSpPr>
            <a:spLocks noGrp="1"/>
          </p:cNvSpPr>
          <p:nvPr>
            <p:ph type="sldNum" sz="quarter" idx="5"/>
          </p:nvPr>
        </p:nvSpPr>
        <p:spPr/>
        <p:txBody>
          <a:bodyPr/>
          <a:lstStyle/>
          <a:p>
            <a:fld id="{78486A30-5926-4C07-BF88-0DC7FFA162AD}" type="slidenum">
              <a:rPr lang="en-US" smtClean="0"/>
              <a:t>25</a:t>
            </a:fld>
            <a:endParaRPr lang="en-US"/>
          </a:p>
        </p:txBody>
      </p:sp>
    </p:spTree>
    <p:extLst>
      <p:ext uri="{BB962C8B-B14F-4D97-AF65-F5344CB8AC3E}">
        <p14:creationId xmlns:p14="http://schemas.microsoft.com/office/powerpoint/2010/main" val="1956620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26</a:t>
            </a:fld>
            <a:endParaRPr lang="en-US"/>
          </a:p>
        </p:txBody>
      </p:sp>
    </p:spTree>
    <p:extLst>
      <p:ext uri="{BB962C8B-B14F-4D97-AF65-F5344CB8AC3E}">
        <p14:creationId xmlns:p14="http://schemas.microsoft.com/office/powerpoint/2010/main" val="34539144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a:t>Welcome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486A30-5926-4C07-BF88-0DC7FFA162A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0266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Ask the students this question. Then show the next slides.</a:t>
            </a:r>
          </a:p>
        </p:txBody>
      </p:sp>
      <p:sp>
        <p:nvSpPr>
          <p:cNvPr id="4" name="Slide Number Placeholder 3"/>
          <p:cNvSpPr>
            <a:spLocks noGrp="1"/>
          </p:cNvSpPr>
          <p:nvPr>
            <p:ph type="sldNum" sz="quarter" idx="5"/>
          </p:nvPr>
        </p:nvSpPr>
        <p:spPr/>
        <p:txBody>
          <a:bodyPr/>
          <a:lstStyle/>
          <a:p>
            <a:fld id="{78486A30-5926-4C07-BF88-0DC7FFA162AD}" type="slidenum">
              <a:rPr lang="en-US" smtClean="0"/>
              <a:t>6</a:t>
            </a:fld>
            <a:endParaRPr lang="en-US"/>
          </a:p>
        </p:txBody>
      </p:sp>
    </p:spTree>
    <p:extLst>
      <p:ext uri="{BB962C8B-B14F-4D97-AF65-F5344CB8AC3E}">
        <p14:creationId xmlns:p14="http://schemas.microsoft.com/office/powerpoint/2010/main" val="2978661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7</a:t>
            </a:fld>
            <a:endParaRPr lang="en-US"/>
          </a:p>
        </p:txBody>
      </p:sp>
    </p:spTree>
    <p:extLst>
      <p:ext uri="{BB962C8B-B14F-4D97-AF65-F5344CB8AC3E}">
        <p14:creationId xmlns:p14="http://schemas.microsoft.com/office/powerpoint/2010/main" val="24580159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Times New Roman" panose="02020603050405020304" pitchFamily="18" charset="0"/>
              </a:rPr>
              <a:t>There are many different types of meetings and events.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i="1" dirty="0">
                <a:effectLst/>
                <a:latin typeface="Calibri" panose="020F0502020204030204" pitchFamily="34" charset="0"/>
                <a:ea typeface="Times New Roman" panose="02020603050405020304" pitchFamily="18" charset="0"/>
              </a:rPr>
              <a:t>Meetings:</a:t>
            </a:r>
            <a:r>
              <a:rPr lang="en-US" sz="1200" dirty="0">
                <a:effectLst/>
                <a:latin typeface="Calibri" panose="020F0502020204030204" pitchFamily="34" charset="0"/>
                <a:ea typeface="Times New Roman" panose="02020603050405020304" pitchFamily="18" charset="0"/>
              </a:rPr>
              <a:t> Gatherings of people for discussions, information sharing, decision-making and problem-solving. Meetings can range from small internal team meetings to larger company-wide assemblies.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i="1" dirty="0">
                <a:effectLst/>
                <a:latin typeface="Calibri" panose="020F0502020204030204" pitchFamily="34" charset="0"/>
                <a:ea typeface="Times New Roman" panose="02020603050405020304" pitchFamily="18" charset="0"/>
              </a:rPr>
              <a:t>Incentives:</a:t>
            </a:r>
            <a:r>
              <a:rPr lang="en-US" sz="1200" dirty="0">
                <a:effectLst/>
                <a:latin typeface="Calibri" panose="020F0502020204030204" pitchFamily="34" charset="0"/>
                <a:ea typeface="Times New Roman" panose="02020603050405020304" pitchFamily="18" charset="0"/>
              </a:rPr>
              <a:t> Incentive events are designed to motivate and reward employees, partners or clients for achieving specific goals. These events can include incentive trips, recognition ceremonies and performance-based incentives.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i="1" dirty="0">
                <a:effectLst/>
                <a:latin typeface="Calibri" panose="020F0502020204030204" pitchFamily="34" charset="0"/>
                <a:ea typeface="Times New Roman" panose="02020603050405020304" pitchFamily="18" charset="0"/>
              </a:rPr>
              <a:t>Conferences:</a:t>
            </a:r>
            <a:r>
              <a:rPr lang="en-US" sz="1200" dirty="0">
                <a:effectLst/>
                <a:latin typeface="Calibri" panose="020F0502020204030204" pitchFamily="34" charset="0"/>
                <a:ea typeface="Times New Roman" panose="02020603050405020304" pitchFamily="18" charset="0"/>
              </a:rPr>
              <a:t> Conferences focus on specific topics, industries or fields of interest. They often feature keynote speakers, workshops, presentations and networking opportunities for attendees to learn and exchange insights.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i="1" dirty="0">
                <a:effectLst/>
                <a:latin typeface="Calibri" panose="020F0502020204030204" pitchFamily="34" charset="0"/>
                <a:ea typeface="Times New Roman" panose="02020603050405020304" pitchFamily="18" charset="0"/>
              </a:rPr>
              <a:t>Exhibitions and Trade Shows:</a:t>
            </a:r>
            <a:r>
              <a:rPr lang="en-US" sz="1200" dirty="0">
                <a:effectLst/>
                <a:latin typeface="Calibri" panose="020F0502020204030204" pitchFamily="34" charset="0"/>
                <a:ea typeface="Times New Roman" panose="02020603050405020304" pitchFamily="18" charset="0"/>
              </a:rPr>
              <a:t> These events provide a platform for businesses and organizations to showcase their products, services and innovations to a targeted audience. Attendees can explore exhibits, learn about industry trends and network with potential partners.</a:t>
            </a:r>
            <a:endParaRPr lang="en-US" sz="12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200" i="1" dirty="0">
                <a:effectLst/>
                <a:latin typeface="Calibri" panose="020F0502020204030204" pitchFamily="34" charset="0"/>
                <a:ea typeface="Times New Roman" panose="02020603050405020304" pitchFamily="18" charset="0"/>
              </a:rPr>
              <a:t>Special Events: </a:t>
            </a:r>
            <a:r>
              <a:rPr lang="en-US" sz="1200" dirty="0">
                <a:effectLst/>
                <a:latin typeface="Calibri" panose="020F0502020204030204" pitchFamily="34" charset="0"/>
                <a:ea typeface="Times New Roman" panose="02020603050405020304" pitchFamily="18" charset="0"/>
              </a:rPr>
              <a:t>Special events are unique and memorable occasions that are organized for a specific purpose, audience or celebration. They include everything from weddings, graduations and family reunions to cultural, religious and music festivals.</a:t>
            </a:r>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8</a:t>
            </a:fld>
            <a:endParaRPr lang="en-US"/>
          </a:p>
        </p:txBody>
      </p:sp>
    </p:spTree>
    <p:extLst>
      <p:ext uri="{BB962C8B-B14F-4D97-AF65-F5344CB8AC3E}">
        <p14:creationId xmlns:p14="http://schemas.microsoft.com/office/powerpoint/2010/main" val="2886814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Creativity and Innovation:</a:t>
            </a:r>
            <a:r>
              <a:rPr lang="en-US" sz="1800" dirty="0">
                <a:effectLst/>
                <a:latin typeface="Calibri" panose="020F0502020204030204" pitchFamily="34" charset="0"/>
                <a:ea typeface="Times New Roman" panose="02020603050405020304" pitchFamily="18" charset="0"/>
              </a:rPr>
              <a:t> Designing unique event themes, décor, unique formats and experiences showcases your imaginative ideas and turns them into reality.</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Diverse Projects:</a:t>
            </a:r>
            <a:r>
              <a:rPr lang="en-US" sz="1800" dirty="0">
                <a:effectLst/>
                <a:latin typeface="Calibri" panose="020F0502020204030204" pitchFamily="34" charset="0"/>
                <a:ea typeface="Times New Roman" panose="02020603050405020304" pitchFamily="18" charset="0"/>
              </a:rPr>
              <a:t> The meeting industry encompasses a variety of events, from corporate conferences to weddings to trade shows. This diversity ensures that no two projects are the same and keeps the work engaging and stimulating.</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Impactful Experiences:</a:t>
            </a:r>
            <a:r>
              <a:rPr lang="en-US" sz="1800" dirty="0">
                <a:effectLst/>
                <a:latin typeface="Calibri" panose="020F0502020204030204" pitchFamily="34" charset="0"/>
                <a:ea typeface="Times New Roman" panose="02020603050405020304" pitchFamily="18" charset="0"/>
              </a:rPr>
              <a:t> You create memorable and meaningful experiences for individuals and groups. Your work contributes to shaping moments that people remember and cherish. Contributing to successful gatherings that bring people together is highly rewarding.</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Collaborative Environment:</a:t>
            </a:r>
            <a:r>
              <a:rPr lang="en-US" sz="1800" dirty="0">
                <a:effectLst/>
                <a:latin typeface="Calibri" panose="020F0502020204030204" pitchFamily="34" charset="0"/>
                <a:ea typeface="Times New Roman" panose="02020603050405020304" pitchFamily="18" charset="0"/>
              </a:rPr>
              <a:t> Event planning requires working with diverse teams, including clients, vendors and fellow professionals. Collaboration enhances networking and exposes you to new perspectives and ideas.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Constant Learning:</a:t>
            </a:r>
            <a:r>
              <a:rPr lang="en-US" sz="1800" dirty="0">
                <a:effectLst/>
                <a:latin typeface="Calibri" panose="020F0502020204030204" pitchFamily="34" charset="0"/>
                <a:ea typeface="Times New Roman" panose="02020603050405020304" pitchFamily="18" charset="0"/>
              </a:rPr>
              <a:t> The meeting industry is ever evolving, with new technologies, trends and tools emerging regularly. This environment encourages continuous learning and adaptation.</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Travel &amp; International Opportunities:</a:t>
            </a:r>
            <a:r>
              <a:rPr lang="en-US" sz="1800" dirty="0">
                <a:effectLst/>
                <a:latin typeface="Calibri" panose="020F0502020204030204" pitchFamily="34" charset="0"/>
                <a:ea typeface="Times New Roman" panose="02020603050405020304" pitchFamily="18" charset="0"/>
              </a:rPr>
              <a:t> Events are held regionally, nationally and globally and you can explore opportunities to work on national and international projects, visit different places and experience other cultures.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sz="1800" i="1" dirty="0">
                <a:effectLst/>
                <a:latin typeface="Calibri" panose="020F0502020204030204" pitchFamily="34" charset="0"/>
                <a:ea typeface="Times New Roman" panose="02020603050405020304" pitchFamily="18" charset="0"/>
              </a:rPr>
              <a:t>Growth Potential:</a:t>
            </a:r>
            <a:r>
              <a:rPr lang="en-US" sz="1800" dirty="0">
                <a:effectLst/>
                <a:latin typeface="Calibri" panose="020F0502020204030204" pitchFamily="34" charset="0"/>
                <a:ea typeface="Times New Roman" panose="02020603050405020304" pitchFamily="18" charset="0"/>
              </a:rPr>
              <a:t> Events are essential parts of various industries, so there are many opportunities for career growth and advancement.</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9</a:t>
            </a:fld>
            <a:endParaRPr lang="en-US"/>
          </a:p>
        </p:txBody>
      </p:sp>
    </p:spTree>
    <p:extLst>
      <p:ext uri="{BB962C8B-B14F-4D97-AF65-F5344CB8AC3E}">
        <p14:creationId xmlns:p14="http://schemas.microsoft.com/office/powerpoint/2010/main" val="1256070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10</a:t>
            </a:fld>
            <a:endParaRPr lang="en-US"/>
          </a:p>
        </p:txBody>
      </p:sp>
    </p:spTree>
    <p:extLst>
      <p:ext uri="{BB962C8B-B14F-4D97-AF65-F5344CB8AC3E}">
        <p14:creationId xmlns:p14="http://schemas.microsoft.com/office/powerpoint/2010/main" val="3512523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students this question. Then show the following slides.</a:t>
            </a:r>
          </a:p>
        </p:txBody>
      </p:sp>
      <p:sp>
        <p:nvSpPr>
          <p:cNvPr id="4" name="Slide Number Placeholder 3"/>
          <p:cNvSpPr>
            <a:spLocks noGrp="1"/>
          </p:cNvSpPr>
          <p:nvPr>
            <p:ph type="sldNum" sz="quarter" idx="5"/>
          </p:nvPr>
        </p:nvSpPr>
        <p:spPr/>
        <p:txBody>
          <a:bodyPr/>
          <a:lstStyle/>
          <a:p>
            <a:fld id="{78486A30-5926-4C07-BF88-0DC7FFA162AD}" type="slidenum">
              <a:rPr lang="en-US" smtClean="0"/>
              <a:t>11</a:t>
            </a:fld>
            <a:endParaRPr lang="en-US"/>
          </a:p>
        </p:txBody>
      </p:sp>
    </p:spTree>
    <p:extLst>
      <p:ext uri="{BB962C8B-B14F-4D97-AF65-F5344CB8AC3E}">
        <p14:creationId xmlns:p14="http://schemas.microsoft.com/office/powerpoint/2010/main" val="206508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b="1" dirty="0">
                <a:effectLst/>
                <a:latin typeface="Calibri" panose="020F0502020204030204" pitchFamily="34" charset="0"/>
                <a:ea typeface="Times New Roman" panose="02020603050405020304" pitchFamily="18" charset="0"/>
              </a:rPr>
              <a:t>Event Planner/Coordinator</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An event planner is responsible for coordinating and executing various types of events, conferences, meetings and gatherings for organizations or clients. They ensure that every detail is planned and executed to create seamless and successful events.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Education:</a:t>
            </a:r>
            <a:r>
              <a:rPr lang="en-US" sz="1800" dirty="0">
                <a:effectLst/>
                <a:latin typeface="Calibri" panose="020F0502020204030204" pitchFamily="34" charset="0"/>
                <a:ea typeface="Times New Roman" panose="02020603050405020304" pitchFamily="18" charset="0"/>
              </a:rPr>
              <a:t> A bachelor’s degree in event management, hospitality, business administration or a related field is often preferred but people can land entry-level roles without a degree.</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Certification:</a:t>
            </a:r>
            <a:r>
              <a:rPr lang="en-US" sz="1800" dirty="0">
                <a:effectLst/>
                <a:latin typeface="Calibri" panose="020F0502020204030204" pitchFamily="34" charset="0"/>
                <a:ea typeface="Times New Roman" panose="02020603050405020304" pitchFamily="18" charset="0"/>
              </a:rPr>
              <a:t> Professional certifications, such as </a:t>
            </a:r>
            <a:r>
              <a:rPr lang="en-US" sz="1800" u="sng" dirty="0">
                <a:solidFill>
                  <a:srgbClr val="0563C1"/>
                </a:solidFill>
                <a:effectLst/>
                <a:latin typeface="Calibri" panose="020F0502020204030204" pitchFamily="34" charset="0"/>
                <a:ea typeface="Times New Roman" panose="02020603050405020304" pitchFamily="18" charset="0"/>
                <a:hlinkClick r:id="rId3"/>
              </a:rPr>
              <a:t>Certified Meeting Professional</a:t>
            </a:r>
            <a:r>
              <a:rPr lang="en-US" sz="1800" dirty="0">
                <a:effectLst/>
                <a:latin typeface="Calibri" panose="020F0502020204030204" pitchFamily="34" charset="0"/>
                <a:ea typeface="Times New Roman" panose="02020603050405020304" pitchFamily="18" charset="0"/>
              </a:rPr>
              <a:t> (CMP), can enhance job prospects and demonstrate expertise in the field. Senior-level professionals often earn their </a:t>
            </a:r>
            <a:r>
              <a:rPr lang="en-US" sz="1800" u="sng" dirty="0">
                <a:solidFill>
                  <a:srgbClr val="0563C1"/>
                </a:solidFill>
                <a:effectLst/>
                <a:latin typeface="Calibri" panose="020F0502020204030204" pitchFamily="34" charset="0"/>
                <a:ea typeface="Times New Roman" panose="02020603050405020304" pitchFamily="18" charset="0"/>
                <a:hlinkClick r:id="rId4"/>
              </a:rPr>
              <a:t>Certificate in Meeting Management</a:t>
            </a:r>
            <a:r>
              <a:rPr lang="en-US" sz="1800" dirty="0">
                <a:effectLst/>
                <a:latin typeface="Calibri" panose="020F0502020204030204" pitchFamily="34" charset="0"/>
                <a:ea typeface="Times New Roman" panose="02020603050405020304" pitchFamily="18" charset="0"/>
              </a:rPr>
              <a:t> (CMM) from MPI. Individuals who are just starting can also earn an </a:t>
            </a:r>
            <a:r>
              <a:rPr lang="en-US" sz="1800" u="sng" dirty="0">
                <a:solidFill>
                  <a:srgbClr val="0563C1"/>
                </a:solidFill>
                <a:effectLst/>
                <a:latin typeface="Calibri" panose="020F0502020204030204" pitchFamily="34" charset="0"/>
                <a:ea typeface="Times New Roman" panose="02020603050405020304" pitchFamily="18" charset="0"/>
                <a:hlinkClick r:id="rId5"/>
              </a:rPr>
              <a:t>Emerging Meeting Professional</a:t>
            </a:r>
            <a:r>
              <a:rPr lang="en-US" sz="1800" dirty="0">
                <a:effectLst/>
                <a:latin typeface="Calibri" panose="020F0502020204030204" pitchFamily="34" charset="0"/>
                <a:ea typeface="Times New Roman" panose="02020603050405020304" pitchFamily="18" charset="0"/>
              </a:rPr>
              <a:t> designation from MPI.</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Skills:</a:t>
            </a:r>
            <a:r>
              <a:rPr lang="en-US" sz="1800" dirty="0">
                <a:effectLst/>
                <a:latin typeface="Calibri" panose="020F0502020204030204" pitchFamily="34" charset="0"/>
                <a:ea typeface="Times New Roman" panose="02020603050405020304" pitchFamily="18" charset="0"/>
              </a:rPr>
              <a:t> Strong organizational, communication, negotiation, time management and problem-solving skills are essential. Proficiency in event management software and familiarity with industry trends is also beneficial.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Typical roles and responsibilities for event planners include the following.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Event Strategy &amp; Planning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Venue &amp; Site Selection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Contract Negotiations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Budget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Logistics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Safety &amp; Preparedness</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Program Development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Onsite Coordination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Food and Beverage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Promotion &amp; Marketing</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Attendee Management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Post-Event Evaluation</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Event planners have many career growth opportunities.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Senior Meeting Planner:</a:t>
            </a:r>
            <a:r>
              <a:rPr lang="en-US" sz="1800" dirty="0">
                <a:effectLst/>
                <a:latin typeface="Calibri" panose="020F0502020204030204" pitchFamily="34" charset="0"/>
                <a:ea typeface="Times New Roman" panose="02020603050405020304" pitchFamily="18" charset="0"/>
              </a:rPr>
              <a:t> With experience, meeting planners can take on more complex and larger-scale events. They can oversee teams and lead event planning efforts and focus on event design and business strategy.</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Event Director/Vice President/CEO:</a:t>
            </a:r>
            <a:r>
              <a:rPr lang="en-US" sz="1800" dirty="0">
                <a:effectLst/>
                <a:latin typeface="Calibri" panose="020F0502020204030204" pitchFamily="34" charset="0"/>
                <a:ea typeface="Times New Roman" panose="02020603050405020304" pitchFamily="18" charset="0"/>
              </a:rPr>
              <a:t> In this senior leadership role, individuals manage strategic event planning, budgets and teams on a departmental or organizational level and often oversee large portfolios of meetings and events.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Freelance/Consultant:</a:t>
            </a:r>
            <a:r>
              <a:rPr lang="en-US" sz="1800" dirty="0">
                <a:effectLst/>
                <a:latin typeface="Calibri" panose="020F0502020204030204" pitchFamily="34" charset="0"/>
                <a:ea typeface="Times New Roman" panose="02020603050405020304" pitchFamily="18" charset="0"/>
              </a:rPr>
              <a:t> Experienced meeting planners can become self-employed, own businesses or work as consultants, managing events for various clients.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dirty="0">
                <a:effectLst/>
                <a:latin typeface="Calibri" panose="020F0502020204030204" pitchFamily="34" charset="0"/>
                <a:ea typeface="Times New Roman" panose="02020603050405020304" pitchFamily="18" charset="0"/>
              </a:rPr>
              <a:t>Specialization:</a:t>
            </a:r>
            <a:r>
              <a:rPr lang="en-US" sz="1800" dirty="0">
                <a:effectLst/>
                <a:latin typeface="Calibri" panose="020F0502020204030204" pitchFamily="34" charset="0"/>
                <a:ea typeface="Times New Roman" panose="02020603050405020304" pitchFamily="18" charset="0"/>
              </a:rPr>
              <a:t> Some meeting planners choose to specialize in specific event types, such as weddings, corporate conferences or trade shows. Meeting planners can also specialize in areas of event design, like sustainability, catering (food, beverage and menu design), inclusion and diversity.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Times New Roman" panose="02020603050405020304" pitchFamily="18" charset="0"/>
              </a:rPr>
              <a:t>Event planners can join professional associations to hone their skills, meet their peers and network and build relationships with vendors and suppliers. </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6"/>
              </a:rPr>
              <a:t>International Association of Exhibitions and Events</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(trade shows and expositions)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7"/>
              </a:rPr>
              <a:t>International Live Events Association</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(special events)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8"/>
              </a:rPr>
              <a:t>Meeting Professionals International</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(all meeting and event types)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9"/>
              </a:rPr>
              <a:t>Professional Convention Management Association</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(business events)</a:t>
            </a:r>
            <a:endParaRPr lang="en-US" sz="18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1" u="sng" dirty="0">
                <a:solidFill>
                  <a:srgbClr val="0563C1"/>
                </a:solidFill>
                <a:effectLst/>
                <a:latin typeface="Calibri" panose="020F0502020204030204" pitchFamily="34" charset="0"/>
                <a:ea typeface="Times New Roman" panose="02020603050405020304" pitchFamily="18" charset="0"/>
                <a:hlinkClick r:id="rId10"/>
              </a:rPr>
              <a:t>SITE Global</a:t>
            </a:r>
            <a:r>
              <a:rPr lang="en-US" sz="1800" i="1" dirty="0">
                <a:effectLst/>
                <a:latin typeface="Calibri" panose="020F0502020204030204" pitchFamily="34" charset="0"/>
                <a:ea typeface="Times New Roman" panose="02020603050405020304" pitchFamily="18" charset="0"/>
              </a:rPr>
              <a:t> </a:t>
            </a:r>
            <a:r>
              <a:rPr lang="en-US" sz="1800" dirty="0">
                <a:effectLst/>
                <a:latin typeface="Calibri" panose="020F0502020204030204" pitchFamily="34" charset="0"/>
                <a:ea typeface="Times New Roman" panose="02020603050405020304" pitchFamily="18" charset="0"/>
              </a:rPr>
              <a:t>(incentive events)</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78486A30-5926-4C07-BF88-0DC7FFA162AD}" type="slidenum">
              <a:rPr lang="en-US" smtClean="0"/>
              <a:t>12</a:t>
            </a:fld>
            <a:endParaRPr lang="en-US"/>
          </a:p>
        </p:txBody>
      </p:sp>
    </p:spTree>
    <p:extLst>
      <p:ext uri="{BB962C8B-B14F-4D97-AF65-F5344CB8AC3E}">
        <p14:creationId xmlns:p14="http://schemas.microsoft.com/office/powerpoint/2010/main" val="19753181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F889800-DE7F-D25E-F049-617DCAD51987}"/>
              </a:ext>
            </a:extLst>
          </p:cNvPr>
          <p:cNvPicPr>
            <a:picLocks noChangeAspect="1"/>
          </p:cNvPicPr>
          <p:nvPr userDrawn="1"/>
        </p:nvPicPr>
        <p:blipFill rotWithShape="1">
          <a:blip r:embed="rId2"/>
          <a:srcRect l="85202" t="85673" r="14426"/>
          <a:stretch/>
        </p:blipFill>
        <p:spPr>
          <a:xfrm>
            <a:off x="10290629" y="5471886"/>
            <a:ext cx="1240971" cy="1524000"/>
          </a:xfrm>
          <a:prstGeom prst="rect">
            <a:avLst/>
          </a:prstGeom>
          <a:effectLst>
            <a:softEdge rad="127000"/>
          </a:effectLst>
        </p:spPr>
      </p:pic>
      <p:pic>
        <p:nvPicPr>
          <p:cNvPr id="3" name="Picture 2">
            <a:extLst>
              <a:ext uri="{FF2B5EF4-FFF2-40B4-BE49-F238E27FC236}">
                <a16:creationId xmlns:a16="http://schemas.microsoft.com/office/drawing/2014/main" id="{7A55F06D-AA3B-A861-C274-B91082B45F2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475467" y="6367787"/>
            <a:ext cx="914836" cy="353530"/>
          </a:xfrm>
          <a:prstGeom prst="rect">
            <a:avLst/>
          </a:prstGeom>
        </p:spPr>
      </p:pic>
    </p:spTree>
    <p:extLst>
      <p:ext uri="{BB962C8B-B14F-4D97-AF65-F5344CB8AC3E}">
        <p14:creationId xmlns:p14="http://schemas.microsoft.com/office/powerpoint/2010/main" val="1764040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1D7D-4585-E641-809C-23D35DCFF3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CAC8B-B0AF-CD43-A3FC-FB0840CC94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B6DFD-A5B6-DD45-BBB8-93F109F27176}"/>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64DB1DD2-3EDB-394C-B9BC-4CE82B2D8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201EF-C4D9-C148-BF56-04748C636B56}"/>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403346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D6A2D-3C63-0E41-AB7D-DAC6DCA76B6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02C394-D946-1E48-8234-E6063B59026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A55DA-58D0-B849-9249-F00031AA1144}"/>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E8F6A448-170D-7F43-B1DC-809E6D45A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7720E-BDE3-004F-B2C8-716A279E31E4}"/>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827268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lvl1pPr algn="ctr">
              <a:defRPr>
                <a:solidFill>
                  <a:schemeClr val="tx1"/>
                </a:solidFill>
              </a:defRPr>
            </a:lvl1p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544237" indent="0" algn="ctr">
              <a:buNone/>
              <a:defRPr>
                <a:solidFill>
                  <a:schemeClr val="tx1">
                    <a:tint val="75000"/>
                  </a:schemeClr>
                </a:solidFill>
              </a:defRPr>
            </a:lvl2pPr>
            <a:lvl3pPr marL="1088473" indent="0" algn="ctr">
              <a:buNone/>
              <a:defRPr>
                <a:solidFill>
                  <a:schemeClr val="tx1">
                    <a:tint val="75000"/>
                  </a:schemeClr>
                </a:solidFill>
              </a:defRPr>
            </a:lvl3pPr>
            <a:lvl4pPr marL="1632711" indent="0" algn="ctr">
              <a:buNone/>
              <a:defRPr>
                <a:solidFill>
                  <a:schemeClr val="tx1">
                    <a:tint val="75000"/>
                  </a:schemeClr>
                </a:solidFill>
              </a:defRPr>
            </a:lvl4pPr>
            <a:lvl5pPr marL="2176947" indent="0" algn="ctr">
              <a:buNone/>
              <a:defRPr>
                <a:solidFill>
                  <a:schemeClr val="tx1">
                    <a:tint val="75000"/>
                  </a:schemeClr>
                </a:solidFill>
              </a:defRPr>
            </a:lvl5pPr>
            <a:lvl6pPr marL="2721184" indent="0" algn="ctr">
              <a:buNone/>
              <a:defRPr>
                <a:solidFill>
                  <a:schemeClr val="tx1">
                    <a:tint val="75000"/>
                  </a:schemeClr>
                </a:solidFill>
              </a:defRPr>
            </a:lvl6pPr>
            <a:lvl7pPr marL="3265420" indent="0" algn="ctr">
              <a:buNone/>
              <a:defRPr>
                <a:solidFill>
                  <a:schemeClr val="tx1">
                    <a:tint val="75000"/>
                  </a:schemeClr>
                </a:solidFill>
              </a:defRPr>
            </a:lvl7pPr>
            <a:lvl8pPr marL="3809657" indent="0" algn="ctr">
              <a:buNone/>
              <a:defRPr>
                <a:solidFill>
                  <a:schemeClr val="tx1">
                    <a:tint val="75000"/>
                  </a:schemeClr>
                </a:solidFill>
              </a:defRPr>
            </a:lvl8pPr>
            <a:lvl9pPr marL="4353894"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1A0C67F-57C5-42A1-8B66-921D6EB00FDF}"/>
              </a:ext>
            </a:extLst>
          </p:cNvPr>
          <p:cNvSpPr>
            <a:spLocks noGrp="1"/>
          </p:cNvSpPr>
          <p:nvPr>
            <p:ph type="dt" sz="half" idx="10"/>
          </p:nvPr>
        </p:nvSpPr>
        <p:spPr>
          <a:xfrm>
            <a:off x="609865" y="6356615"/>
            <a:ext cx="2844271" cy="365125"/>
          </a:xfrm>
          <a:prstGeom prst="rect">
            <a:avLst/>
          </a:prstGeom>
        </p:spPr>
        <p:txBody>
          <a:bodyPr/>
          <a:lstStyle>
            <a:lvl1pPr>
              <a:defRPr/>
            </a:lvl1pPr>
          </a:lstStyle>
          <a:p>
            <a:pPr>
              <a:defRPr/>
            </a:pPr>
            <a:fld id="{A1A56070-03F5-4A3E-BB53-843250B09E8C}" type="datetimeFigureOut">
              <a:rPr lang="en-US" altLang="en-US"/>
              <a:pPr>
                <a:defRPr/>
              </a:pPr>
              <a:t>5/13/2024</a:t>
            </a:fld>
            <a:endParaRPr lang="en-US" altLang="en-US"/>
          </a:p>
        </p:txBody>
      </p:sp>
      <p:sp>
        <p:nvSpPr>
          <p:cNvPr id="5" name="Footer Placeholder 4">
            <a:extLst>
              <a:ext uri="{FF2B5EF4-FFF2-40B4-BE49-F238E27FC236}">
                <a16:creationId xmlns:a16="http://schemas.microsoft.com/office/drawing/2014/main" id="{B7C87C0A-A183-4B49-94E9-CA2324D0D04C}"/>
              </a:ext>
            </a:extLst>
          </p:cNvPr>
          <p:cNvSpPr>
            <a:spLocks noGrp="1"/>
          </p:cNvSpPr>
          <p:nvPr>
            <p:ph type="ftr" sz="quarter" idx="11"/>
          </p:nvPr>
        </p:nvSpPr>
        <p:spPr>
          <a:xfrm>
            <a:off x="4165865" y="6356615"/>
            <a:ext cx="3860271" cy="365125"/>
          </a:xfrm>
          <a:prstGeom prst="rect">
            <a:avLst/>
          </a:prstGeom>
        </p:spPr>
        <p:txBody>
          <a:bodyPr/>
          <a:lstStyle>
            <a:lvl1pPr>
              <a:defRPr/>
            </a:lvl1pPr>
          </a:lstStyle>
          <a:p>
            <a:pPr>
              <a:defRPr/>
            </a:pPr>
            <a:endParaRPr lang="en-US"/>
          </a:p>
        </p:txBody>
      </p:sp>
    </p:spTree>
    <p:extLst>
      <p:ext uri="{BB962C8B-B14F-4D97-AF65-F5344CB8AC3E}">
        <p14:creationId xmlns:p14="http://schemas.microsoft.com/office/powerpoint/2010/main" val="1657597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uyer Persona 2">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F82C6DA0-5B74-724B-9352-7EF529CD74CB}"/>
              </a:ext>
            </a:extLst>
          </p:cNvPr>
          <p:cNvSpPr>
            <a:spLocks noGrp="1"/>
          </p:cNvSpPr>
          <p:nvPr>
            <p:ph type="pic" sz="quarter" idx="10"/>
          </p:nvPr>
        </p:nvSpPr>
        <p:spPr>
          <a:xfrm>
            <a:off x="2319" y="1340"/>
            <a:ext cx="3511688" cy="6851952"/>
          </a:xfrm>
          <a:custGeom>
            <a:avLst/>
            <a:gdLst>
              <a:gd name="connsiteX0" fmla="*/ 0 w 7021546"/>
              <a:gd name="connsiteY0" fmla="*/ 0 h 13703904"/>
              <a:gd name="connsiteX1" fmla="*/ 7021546 w 7021546"/>
              <a:gd name="connsiteY1" fmla="*/ 0 h 13703904"/>
              <a:gd name="connsiteX2" fmla="*/ 7021546 w 7021546"/>
              <a:gd name="connsiteY2" fmla="*/ 13703904 h 13703904"/>
              <a:gd name="connsiteX3" fmla="*/ 0 w 7021546"/>
              <a:gd name="connsiteY3" fmla="*/ 13703904 h 13703904"/>
            </a:gdLst>
            <a:ahLst/>
            <a:cxnLst>
              <a:cxn ang="0">
                <a:pos x="connsiteX0" y="connsiteY0"/>
              </a:cxn>
              <a:cxn ang="0">
                <a:pos x="connsiteX1" y="connsiteY1"/>
              </a:cxn>
              <a:cxn ang="0">
                <a:pos x="connsiteX2" y="connsiteY2"/>
              </a:cxn>
              <a:cxn ang="0">
                <a:pos x="connsiteX3" y="connsiteY3"/>
              </a:cxn>
            </a:cxnLst>
            <a:rect l="l" t="t" r="r" b="b"/>
            <a:pathLst>
              <a:path w="7021546" h="13703904">
                <a:moveTo>
                  <a:pt x="0" y="0"/>
                </a:moveTo>
                <a:lnTo>
                  <a:pt x="7021546" y="0"/>
                </a:lnTo>
                <a:lnTo>
                  <a:pt x="7021546" y="13703904"/>
                </a:lnTo>
                <a:lnTo>
                  <a:pt x="0" y="13703904"/>
                </a:lnTo>
                <a:close/>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nchor="ctr">
            <a:noAutofit/>
          </a:bodyPr>
          <a:lstStyle>
            <a:lvl1pPr marL="0" indent="0" algn="ctr">
              <a:buNone/>
              <a:defRPr lang="en-US" sz="1200" b="0" i="0">
                <a:latin typeface="Poppins" pitchFamily="2" charset="77"/>
                <a:ea typeface="+mn-ea"/>
                <a:cs typeface="Poppins" pitchFamily="2" charset="77"/>
              </a:defRPr>
            </a:lvl1pPr>
          </a:lstStyle>
          <a:p>
            <a:pPr marL="0" lvl="0"/>
            <a:endParaRPr lang="en-US"/>
          </a:p>
        </p:txBody>
      </p:sp>
    </p:spTree>
    <p:extLst>
      <p:ext uri="{BB962C8B-B14F-4D97-AF65-F5344CB8AC3E}">
        <p14:creationId xmlns:p14="http://schemas.microsoft.com/office/powerpoint/2010/main" val="14574092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37335-32AE-7B7C-58D0-64DB0DFA1E45}"/>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F631D1-2978-3F51-79CF-6D4D990B0F86}"/>
              </a:ext>
            </a:extLst>
          </p:cNvPr>
          <p:cNvSpPr/>
          <p:nvPr userDrawn="1"/>
        </p:nvSpPr>
        <p:spPr>
          <a:xfrm>
            <a:off x="0" y="258302"/>
            <a:ext cx="12192000" cy="1461615"/>
          </a:xfrm>
          <a:prstGeom prst="rect">
            <a:avLst/>
          </a:prstGeom>
          <a:solidFill>
            <a:srgbClr val="00B0F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2E28797-4B27-B3D0-2855-BBB20CE2C134}"/>
              </a:ext>
            </a:extLst>
          </p:cNvPr>
          <p:cNvCxnSpPr/>
          <p:nvPr userDrawn="1"/>
        </p:nvCxnSpPr>
        <p:spPr>
          <a:xfrm>
            <a:off x="2346536" y="539312"/>
            <a:ext cx="0" cy="9942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Placeholder 12">
            <a:extLst>
              <a:ext uri="{FF2B5EF4-FFF2-40B4-BE49-F238E27FC236}">
                <a16:creationId xmlns:a16="http://schemas.microsoft.com/office/drawing/2014/main" id="{5E426B05-113C-3E81-BCB8-1B2FFA5B0CF3}"/>
              </a:ext>
            </a:extLst>
          </p:cNvPr>
          <p:cNvSpPr>
            <a:spLocks noGrp="1"/>
          </p:cNvSpPr>
          <p:nvPr>
            <p:ph type="title"/>
          </p:nvPr>
        </p:nvSpPr>
        <p:spPr>
          <a:xfrm>
            <a:off x="2550842" y="326327"/>
            <a:ext cx="9169275" cy="1325563"/>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Speaker name</a:t>
            </a:r>
          </a:p>
        </p:txBody>
      </p:sp>
    </p:spTree>
    <p:extLst>
      <p:ext uri="{BB962C8B-B14F-4D97-AF65-F5344CB8AC3E}">
        <p14:creationId xmlns:p14="http://schemas.microsoft.com/office/powerpoint/2010/main" val="67526864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37335-32AE-7B7C-58D0-64DB0DFA1E45}"/>
              </a:ext>
            </a:extLst>
          </p:cNvPr>
          <p:cNvSpPr/>
          <p:nvPr userDrawn="1"/>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F631D1-2978-3F51-79CF-6D4D990B0F86}"/>
              </a:ext>
            </a:extLst>
          </p:cNvPr>
          <p:cNvSpPr/>
          <p:nvPr userDrawn="1"/>
        </p:nvSpPr>
        <p:spPr>
          <a:xfrm>
            <a:off x="0" y="258302"/>
            <a:ext cx="12192000" cy="1461615"/>
          </a:xfrm>
          <a:prstGeom prst="rect">
            <a:avLst/>
          </a:prstGeom>
          <a:solidFill>
            <a:srgbClr val="00B0F0">
              <a:alpha val="9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E2E28797-4B27-B3D0-2855-BBB20CE2C134}"/>
              </a:ext>
            </a:extLst>
          </p:cNvPr>
          <p:cNvCxnSpPr/>
          <p:nvPr userDrawn="1"/>
        </p:nvCxnSpPr>
        <p:spPr>
          <a:xfrm>
            <a:off x="2346536" y="539312"/>
            <a:ext cx="0" cy="9942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Placeholder 12">
            <a:extLst>
              <a:ext uri="{FF2B5EF4-FFF2-40B4-BE49-F238E27FC236}">
                <a16:creationId xmlns:a16="http://schemas.microsoft.com/office/drawing/2014/main" id="{5E426B05-113C-3E81-BCB8-1B2FFA5B0CF3}"/>
              </a:ext>
            </a:extLst>
          </p:cNvPr>
          <p:cNvSpPr>
            <a:spLocks noGrp="1"/>
          </p:cNvSpPr>
          <p:nvPr>
            <p:ph type="title"/>
          </p:nvPr>
        </p:nvSpPr>
        <p:spPr>
          <a:xfrm>
            <a:off x="2550842" y="326327"/>
            <a:ext cx="9169275" cy="1325563"/>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Speaker name</a:t>
            </a:r>
          </a:p>
        </p:txBody>
      </p:sp>
    </p:spTree>
    <p:extLst>
      <p:ext uri="{BB962C8B-B14F-4D97-AF65-F5344CB8AC3E}">
        <p14:creationId xmlns:p14="http://schemas.microsoft.com/office/powerpoint/2010/main" val="2727052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BB29-B390-A442-95D7-CAA91939EB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4E76B3-8730-EC4B-A8A0-061D36609D0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A43ECE-1C4F-5448-BC8A-A8515BDBED6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9A62C5-C838-3F45-97C1-5D72C74FBDA0}"/>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6" name="Footer Placeholder 5">
            <a:extLst>
              <a:ext uri="{FF2B5EF4-FFF2-40B4-BE49-F238E27FC236}">
                <a16:creationId xmlns:a16="http://schemas.microsoft.com/office/drawing/2014/main" id="{49B84FBE-789C-334D-ADC7-C9DE394E5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0A996-1C42-F543-BA7C-E0B2000431D0}"/>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2361022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A40E3-9D31-4148-BFBD-D54F71A6477B}"/>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5BAD7D4-E8F0-184A-88D4-B5AC4A883DAA}"/>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C6A1D97-403F-EC4C-8A96-51BB6A9A9F5D}"/>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5" name="Footer Placeholder 4">
            <a:extLst>
              <a:ext uri="{FF2B5EF4-FFF2-40B4-BE49-F238E27FC236}">
                <a16:creationId xmlns:a16="http://schemas.microsoft.com/office/drawing/2014/main" id="{AD42CB45-5938-9642-A37A-992DC987DA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BBCBF6E-8ADB-4747-A15C-4288BD1AC8A6}"/>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2377770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E376A1-4FCD-254A-A3E5-F8377FEB036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990BE31-814F-344F-A257-88AB8BF95929}"/>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B7A316-798B-FD48-8941-D0A40B27DA93}"/>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5" name="Footer Placeholder 4">
            <a:extLst>
              <a:ext uri="{FF2B5EF4-FFF2-40B4-BE49-F238E27FC236}">
                <a16:creationId xmlns:a16="http://schemas.microsoft.com/office/drawing/2014/main" id="{E4617A45-838E-D548-9D7D-E260A6FF28C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90B991-1C14-FB4E-B6E9-EE859D1F5290}"/>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3177276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EE97B4-2F2F-8041-8335-C204BFD3E8D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F3DD87B2-B0B7-A640-8FE7-4C0155238ED2}"/>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E3FC22C-D0E8-E345-A192-BE1DA39AF403}"/>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0CDC10-B5C1-8D41-AE01-8C5B19FB7CEC}"/>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6" name="Footer Placeholder 5">
            <a:extLst>
              <a:ext uri="{FF2B5EF4-FFF2-40B4-BE49-F238E27FC236}">
                <a16:creationId xmlns:a16="http://schemas.microsoft.com/office/drawing/2014/main" id="{46CB93BE-DC6D-2947-A233-F09D1CFEA14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9735075-E1A2-C648-BC0A-B1F48E4AFD0F}"/>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2219871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2804-DC34-FA4B-8ED2-DC25EEEA16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7FF55E-D9BC-9346-93E2-5FCE588A6E63}"/>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41E72E-22CE-5B40-B874-B3D9822E2388}"/>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EEB1884C-8183-6C49-944A-BC5040E8B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A619F-C0AD-AD45-9A9C-88A3679F744A}"/>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249842971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82D56-35BF-DD4F-A567-566E518EB7CF}"/>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CC5261B-335A-994D-B502-5B0FB434CA3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EF386-C323-954E-BAD7-7DA5FD1E07A9}"/>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51A179-3D71-0548-AFF3-BCE13539B1BE}"/>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0B21D3-E5AA-844B-A21A-44CDC51A578E}"/>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A9377B-39D0-B047-AA4B-7708D9C0BB20}"/>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8" name="Footer Placeholder 7">
            <a:extLst>
              <a:ext uri="{FF2B5EF4-FFF2-40B4-BE49-F238E27FC236}">
                <a16:creationId xmlns:a16="http://schemas.microsoft.com/office/drawing/2014/main" id="{BFB954CC-1162-9A42-8EFA-DAEF8AA2CA3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615A37EE-B4AC-ED48-A422-30793ABC8B0F}"/>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581523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2D2148-062B-864E-8CC3-F6691218C29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83EA637-B485-164E-AE90-5ED308882D1C}"/>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4" name="Footer Placeholder 3">
            <a:extLst>
              <a:ext uri="{FF2B5EF4-FFF2-40B4-BE49-F238E27FC236}">
                <a16:creationId xmlns:a16="http://schemas.microsoft.com/office/drawing/2014/main" id="{F379D820-960C-EC43-A7DF-3B0ABA3039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D654261-F11B-B649-BCDA-D700F54F385C}"/>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2227468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F60F86-F14E-C043-9C74-B83F115B96B6}"/>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3" name="Footer Placeholder 2">
            <a:extLst>
              <a:ext uri="{FF2B5EF4-FFF2-40B4-BE49-F238E27FC236}">
                <a16:creationId xmlns:a16="http://schemas.microsoft.com/office/drawing/2014/main" id="{E9B68EFE-DBB1-C544-AE45-D4DABBA9B79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84039FE-B161-A94F-90A0-13C8C313F55B}"/>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1034698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F648A-C993-084E-993E-615729E152C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9112B-A602-9844-8179-F9797FEAF41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93A824-C774-264B-9E47-728CE27D2396}"/>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62D56B-AA57-004F-BB2A-07B286122503}"/>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6" name="Footer Placeholder 5">
            <a:extLst>
              <a:ext uri="{FF2B5EF4-FFF2-40B4-BE49-F238E27FC236}">
                <a16:creationId xmlns:a16="http://schemas.microsoft.com/office/drawing/2014/main" id="{41B61A34-D7DB-D348-B75D-2ADA62ADE11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E6A1A13-FED4-114C-839D-C1316573B876}"/>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888455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5FAC27-AAAE-A84C-9924-0D872E45279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9E6CAF-7700-3746-8F4B-87F296129D9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2ED0CB-C0C8-714A-89CF-8F713015E39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929905-9CBD-AA44-BF53-91F6BA3C4655}"/>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6" name="Footer Placeholder 5">
            <a:extLst>
              <a:ext uri="{FF2B5EF4-FFF2-40B4-BE49-F238E27FC236}">
                <a16:creationId xmlns:a16="http://schemas.microsoft.com/office/drawing/2014/main" id="{70BD7D48-EA27-BC4F-81F0-EA8FF40554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062BFB7-01B3-7D43-B97D-5E3C064CBDBC}"/>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34524563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FE3A9-057F-F14D-B0CD-B8C1FA182E6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3DF800D-E8AF-FA4F-AE5E-AAB26BAA2215}"/>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22832F-AB3E-F849-8D49-73140A2A561D}"/>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5" name="Footer Placeholder 4">
            <a:extLst>
              <a:ext uri="{FF2B5EF4-FFF2-40B4-BE49-F238E27FC236}">
                <a16:creationId xmlns:a16="http://schemas.microsoft.com/office/drawing/2014/main" id="{E7F25C13-36D4-2844-9532-850738BE01D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28406C1-0D76-6147-91AD-C5980B43A3FC}"/>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10348513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ACC2C88-3B3E-D249-81A4-5BF119D68D21}"/>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3935DBE-070C-4746-8640-6F1859FB9A66}"/>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FD6836-DD2F-8C43-B987-F0C7DFBE8518}"/>
              </a:ext>
            </a:extLst>
          </p:cNvPr>
          <p:cNvSpPr>
            <a:spLocks noGrp="1"/>
          </p:cNvSpPr>
          <p:nvPr>
            <p:ph type="dt" sz="half" idx="10"/>
          </p:nvPr>
        </p:nvSpPr>
        <p:spPr>
          <a:xfrm>
            <a:off x="838200" y="6356350"/>
            <a:ext cx="2743200" cy="365125"/>
          </a:xfrm>
          <a:prstGeom prst="rect">
            <a:avLst/>
          </a:prstGeom>
        </p:spPr>
        <p:txBody>
          <a:bodyPr/>
          <a:lstStyle/>
          <a:p>
            <a:fld id="{0241B033-026C-6740-9137-6E2450ED55EA}" type="datetimeFigureOut">
              <a:rPr lang="en-US" smtClean="0"/>
              <a:t>5/13/2024</a:t>
            </a:fld>
            <a:endParaRPr lang="en-US"/>
          </a:p>
        </p:txBody>
      </p:sp>
      <p:sp>
        <p:nvSpPr>
          <p:cNvPr id="5" name="Footer Placeholder 4">
            <a:extLst>
              <a:ext uri="{FF2B5EF4-FFF2-40B4-BE49-F238E27FC236}">
                <a16:creationId xmlns:a16="http://schemas.microsoft.com/office/drawing/2014/main" id="{2071C1F4-74C1-C54E-A34D-2719B7950EA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F6329B4-9B07-B743-9616-C365C2DE8692}"/>
              </a:ext>
            </a:extLst>
          </p:cNvPr>
          <p:cNvSpPr>
            <a:spLocks noGrp="1"/>
          </p:cNvSpPr>
          <p:nvPr>
            <p:ph type="sldNum" sz="quarter" idx="12"/>
          </p:nvPr>
        </p:nvSpPr>
        <p:spPr>
          <a:xfrm>
            <a:off x="8610600" y="6356350"/>
            <a:ext cx="2743200" cy="365125"/>
          </a:xfrm>
          <a:prstGeom prst="rect">
            <a:avLst/>
          </a:prstGeom>
        </p:spPr>
        <p:txBody>
          <a:bodyPr/>
          <a:lstStyle/>
          <a:p>
            <a:fld id="{35A1DD07-FDFE-7D49-A097-D3FE6CCB55B8}" type="slidenum">
              <a:rPr lang="en-US" smtClean="0"/>
              <a:t>‹#›</a:t>
            </a:fld>
            <a:endParaRPr lang="en-US"/>
          </a:p>
        </p:txBody>
      </p:sp>
    </p:spTree>
    <p:extLst>
      <p:ext uri="{BB962C8B-B14F-4D97-AF65-F5344CB8AC3E}">
        <p14:creationId xmlns:p14="http://schemas.microsoft.com/office/powerpoint/2010/main" val="37852699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161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030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2804-DC34-FA4B-8ED2-DC25EEEA167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4F7FF55E-D9BC-9346-93E2-5FCE588A6E63}"/>
              </a:ext>
            </a:extLst>
          </p:cNvPr>
          <p:cNvSpPr>
            <a:spLocks noGrp="1"/>
          </p:cNvSpPr>
          <p:nvPr>
            <p:ph idx="1"/>
          </p:nvPr>
        </p:nvSpPr>
        <p:spPr>
          <a:xfrm>
            <a:off x="838200" y="1825625"/>
            <a:ext cx="10515600" cy="435133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141E72E-22CE-5B40-B874-B3D9822E2388}"/>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EEB1884C-8183-6C49-944A-BC5040E8B8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DA619F-C0AD-AD45-9A9C-88A3679F744A}"/>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221769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C030-65C8-BF4E-ADE7-6A962AE1097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E3BC92C5-4E98-A845-A307-FA83B2A806B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E8FF5D-1F16-3B4E-978B-ECAB3B60E9DA}"/>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397A05EA-7C9C-E24A-BFF3-AB6210B00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BAA43-7D00-644B-822E-A622670F7E33}"/>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32440480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0C030-65C8-BF4E-ADE7-6A962AE1097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3BC92C5-4E98-A845-A307-FA83B2A806B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1CE8FF5D-1F16-3B4E-978B-ECAB3B60E9DA}"/>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397A05EA-7C9C-E24A-BFF3-AB6210B000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8BAA43-7D00-644B-822E-A622670F7E33}"/>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17339805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BB29-B390-A442-95D7-CAA91939EB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4E76B3-8730-EC4B-A8A0-061D36609D0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A43ECE-1C4F-5448-BC8A-A8515BDBED6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9A62C5-C838-3F45-97C1-5D72C74FBDA0}"/>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6" name="Footer Placeholder 5">
            <a:extLst>
              <a:ext uri="{FF2B5EF4-FFF2-40B4-BE49-F238E27FC236}">
                <a16:creationId xmlns:a16="http://schemas.microsoft.com/office/drawing/2014/main" id="{49B84FBE-789C-334D-ADC7-C9DE394E5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0A996-1C42-F543-BA7C-E0B2000431D0}"/>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2189736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6F4-0006-AF48-9B16-3377C742E1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A736802-CCDA-8A4A-876C-80B3D96A7A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D8F290-8768-3147-B635-D2E83326C29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433F97-A77D-3B41-BC20-A3CBD04EE5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6C6EBD-AC3A-AD4B-BC8B-AFB306E5A8A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FF930C-BC28-2D47-8047-F26462F6EC37}"/>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8" name="Footer Placeholder 7">
            <a:extLst>
              <a:ext uri="{FF2B5EF4-FFF2-40B4-BE49-F238E27FC236}">
                <a16:creationId xmlns:a16="http://schemas.microsoft.com/office/drawing/2014/main" id="{61B74BF9-5FE6-FD4C-A661-168E7AF4FC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B40DF4-CC4F-EC47-B461-83604677BCC8}"/>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1165241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8944-B39E-AA42-8167-B59CEAE3B5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36C0BD2-884E-2B4F-8489-EBCA294A4E3D}"/>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4" name="Footer Placeholder 3">
            <a:extLst>
              <a:ext uri="{FF2B5EF4-FFF2-40B4-BE49-F238E27FC236}">
                <a16:creationId xmlns:a16="http://schemas.microsoft.com/office/drawing/2014/main" id="{1CDF7724-80A0-0044-8B14-BD7889849C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2560EE-8A8A-7645-BC32-A29CC10C1F87}"/>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15357187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D27DE-B733-7549-AF08-50709A6F4DF1}"/>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3" name="Footer Placeholder 2">
            <a:extLst>
              <a:ext uri="{FF2B5EF4-FFF2-40B4-BE49-F238E27FC236}">
                <a16:creationId xmlns:a16="http://schemas.microsoft.com/office/drawing/2014/main" id="{B13F0AB7-1F72-7843-9265-1E58260EC3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FC63CF-10A1-4647-8B6C-5D0710F54B78}"/>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28112361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5A5C-BCB2-C043-B74F-2131364D92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ACCB36-6AF9-5C44-AE8F-F3784EB271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D604A-AEF3-F64F-A1AC-E2865DD983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8B80DC-3849-C14F-B72A-2FC3B2873190}"/>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6" name="Footer Placeholder 5">
            <a:extLst>
              <a:ext uri="{FF2B5EF4-FFF2-40B4-BE49-F238E27FC236}">
                <a16:creationId xmlns:a16="http://schemas.microsoft.com/office/drawing/2014/main" id="{3BF1D0A5-098C-E84E-BF39-C1B45DE69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75355-8EE1-CF46-8F8F-31DF82EE7557}"/>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18848118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748C-E405-7E42-A575-673E78B250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1711E-4BAE-4941-A4E3-37A7F6BDC4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A3ED90-811A-144F-A752-493C2984669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E58DF0-A25B-E943-A9D4-0A58EAB6B6EA}"/>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6" name="Footer Placeholder 5">
            <a:extLst>
              <a:ext uri="{FF2B5EF4-FFF2-40B4-BE49-F238E27FC236}">
                <a16:creationId xmlns:a16="http://schemas.microsoft.com/office/drawing/2014/main" id="{24D78331-BABE-D142-9B8C-D5E1054A2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26578-FE19-EA46-B1B3-7847EB0BFB21}"/>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35508946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71D7D-4585-E641-809C-23D35DCFF38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C7CAC8B-B0AF-CD43-A3FC-FB0840CC943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3B6DFD-A5B6-DD45-BBB8-93F109F27176}"/>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64DB1DD2-3EDB-394C-B9BC-4CE82B2D82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C201EF-C4D9-C148-BF56-04748C636B56}"/>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38255363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D8D6A2D-3C63-0E41-AB7D-DAC6DCA76B6D}"/>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402C394-D946-1E48-8234-E6063B59026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DA55DA-58D0-B849-9249-F00031AA1144}"/>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E8F6A448-170D-7F43-B1DC-809E6D45AB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D7720E-BDE3-004F-B2C8-716A279E31E4}"/>
              </a:ext>
            </a:extLst>
          </p:cNvPr>
          <p:cNvSpPr>
            <a:spLocks noGrp="1"/>
          </p:cNvSpPr>
          <p:nvPr>
            <p:ph type="sldNum" sz="quarter" idx="12"/>
          </p:nvPr>
        </p:nvSpPr>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3153716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DBB29-B390-A442-95D7-CAA91939EB2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A4E76B3-8730-EC4B-A8A0-061D36609D00}"/>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A43ECE-1C4F-5448-BC8A-A8515BDBED67}"/>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9A62C5-C838-3F45-97C1-5D72C74FBDA0}"/>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6" name="Footer Placeholder 5">
            <a:extLst>
              <a:ext uri="{FF2B5EF4-FFF2-40B4-BE49-F238E27FC236}">
                <a16:creationId xmlns:a16="http://schemas.microsoft.com/office/drawing/2014/main" id="{49B84FBE-789C-334D-ADC7-C9DE394E5D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0A996-1C42-F543-BA7C-E0B2000431D0}"/>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1509305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0C6F4-0006-AF48-9B16-3377C742E19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1A736802-CCDA-8A4A-876C-80B3D96A7AF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CD8F290-8768-3147-B635-D2E83326C294}"/>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9433F97-A77D-3B41-BC20-A3CBD04EE5B3}"/>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26C6EBD-AC3A-AD4B-BC8B-AFB306E5A8A0}"/>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FF930C-BC28-2D47-8047-F26462F6EC37}"/>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8" name="Footer Placeholder 7">
            <a:extLst>
              <a:ext uri="{FF2B5EF4-FFF2-40B4-BE49-F238E27FC236}">
                <a16:creationId xmlns:a16="http://schemas.microsoft.com/office/drawing/2014/main" id="{61B74BF9-5FE6-FD4C-A661-168E7AF4FC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DB40DF4-CC4F-EC47-B461-83604677BCC8}"/>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2162436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B8944-B39E-AA42-8167-B59CEAE3B5D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36C0BD2-884E-2B4F-8489-EBCA294A4E3D}"/>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4" name="Footer Placeholder 3">
            <a:extLst>
              <a:ext uri="{FF2B5EF4-FFF2-40B4-BE49-F238E27FC236}">
                <a16:creationId xmlns:a16="http://schemas.microsoft.com/office/drawing/2014/main" id="{1CDF7724-80A0-0044-8B14-BD7889849C5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2560EE-8A8A-7645-BC32-A29CC10C1F87}"/>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382385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9D27DE-B733-7549-AF08-50709A6F4DF1}"/>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3" name="Footer Placeholder 2">
            <a:extLst>
              <a:ext uri="{FF2B5EF4-FFF2-40B4-BE49-F238E27FC236}">
                <a16:creationId xmlns:a16="http://schemas.microsoft.com/office/drawing/2014/main" id="{B13F0AB7-1F72-7843-9265-1E58260EC3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FC63CF-10A1-4647-8B6C-5D0710F54B78}"/>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986533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C5A5C-BCB2-C043-B74F-2131364D92F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ACCB36-6AF9-5C44-AE8F-F3784EB271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D604A-AEF3-F64F-A1AC-E2865DD9832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8B80DC-3849-C14F-B72A-2FC3B2873190}"/>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6" name="Footer Placeholder 5">
            <a:extLst>
              <a:ext uri="{FF2B5EF4-FFF2-40B4-BE49-F238E27FC236}">
                <a16:creationId xmlns:a16="http://schemas.microsoft.com/office/drawing/2014/main" id="{3BF1D0A5-098C-E84E-BF39-C1B45DE692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C75355-8EE1-CF46-8F8F-31DF82EE7557}"/>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2764839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6748C-E405-7E42-A575-673E78B2502E}"/>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C1711E-4BAE-4941-A4E3-37A7F6BDC46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1A3ED90-811A-144F-A752-493C2984669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CE58DF0-A25B-E943-A9D4-0A58EAB6B6EA}"/>
              </a:ext>
            </a:extLst>
          </p:cNvPr>
          <p:cNvSpPr>
            <a:spLocks noGrp="1"/>
          </p:cNvSpPr>
          <p:nvPr>
            <p:ph type="dt" sz="half" idx="10"/>
          </p:nvPr>
        </p:nvSpPr>
        <p:spPr/>
        <p:txBody>
          <a:bodyPr/>
          <a:lstStyle/>
          <a:p>
            <a:fld id="{E3C13140-B3D7-0243-8DF6-9778BCFDB81C}" type="datetimeFigureOut">
              <a:rPr lang="en-US" smtClean="0"/>
              <a:t>5/13/2024</a:t>
            </a:fld>
            <a:endParaRPr lang="en-US"/>
          </a:p>
        </p:txBody>
      </p:sp>
      <p:sp>
        <p:nvSpPr>
          <p:cNvPr id="6" name="Footer Placeholder 5">
            <a:extLst>
              <a:ext uri="{FF2B5EF4-FFF2-40B4-BE49-F238E27FC236}">
                <a16:creationId xmlns:a16="http://schemas.microsoft.com/office/drawing/2014/main" id="{24D78331-BABE-D142-9B8C-D5E1054A26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26578-FE19-EA46-B1B3-7847EB0BFB21}"/>
              </a:ext>
            </a:extLst>
          </p:cNvPr>
          <p:cNvSpPr>
            <a:spLocks noGrp="1"/>
          </p:cNvSpPr>
          <p:nvPr>
            <p:ph type="sldNum" sz="quarter" idx="12"/>
          </p:nvPr>
        </p:nvSpPr>
        <p:spPr>
          <a:xfrm>
            <a:off x="8610600" y="6356350"/>
            <a:ext cx="2743200" cy="365125"/>
          </a:xfrm>
          <a:prstGeom prst="rect">
            <a:avLst/>
          </a:prstGeom>
        </p:spPr>
        <p:txBody>
          <a:bodyPr/>
          <a:lstStyle/>
          <a:p>
            <a:fld id="{FD6BF456-1F2E-6B40-812B-E22BCC8DA2CC}" type="slidenum">
              <a:rPr lang="en-US" smtClean="0"/>
              <a:t>‹#›</a:t>
            </a:fld>
            <a:endParaRPr lang="en-US"/>
          </a:p>
        </p:txBody>
      </p:sp>
    </p:spTree>
    <p:extLst>
      <p:ext uri="{BB962C8B-B14F-4D97-AF65-F5344CB8AC3E}">
        <p14:creationId xmlns:p14="http://schemas.microsoft.com/office/powerpoint/2010/main" val="2824017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5.jpe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4.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5.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8F90186-360D-7D44-A481-16B54AEF85C3}"/>
              </a:ext>
            </a:extLst>
          </p:cNvPr>
          <p:cNvPicPr>
            <a:picLocks noChangeAspect="1"/>
          </p:cNvPicPr>
          <p:nvPr userDrawn="1"/>
        </p:nvPicPr>
        <p:blipFill>
          <a:blip r:embed="rId16"/>
          <a:stretch>
            <a:fillRect/>
          </a:stretch>
        </p:blipFill>
        <p:spPr>
          <a:xfrm>
            <a:off x="-48127" y="0"/>
            <a:ext cx="12288253" cy="6912142"/>
          </a:xfrm>
          <a:prstGeom prst="rect">
            <a:avLst/>
          </a:prstGeom>
        </p:spPr>
      </p:pic>
      <p:sp>
        <p:nvSpPr>
          <p:cNvPr id="4" name="Date Placeholder 3">
            <a:extLst>
              <a:ext uri="{FF2B5EF4-FFF2-40B4-BE49-F238E27FC236}">
                <a16:creationId xmlns:a16="http://schemas.microsoft.com/office/drawing/2014/main" id="{D3A13ED4-3F00-CA4E-8EE1-A54F93979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C86090EF-D98F-3B4D-8F2D-82BBBCC2B1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2" name="Title Placeholder 1">
            <a:extLst>
              <a:ext uri="{FF2B5EF4-FFF2-40B4-BE49-F238E27FC236}">
                <a16:creationId xmlns:a16="http://schemas.microsoft.com/office/drawing/2014/main" id="{D76129A7-AE37-FD43-A56C-6A4655B15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89B82-63F7-1741-9A83-BA1D817D6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a:extLst>
              <a:ext uri="{FF2B5EF4-FFF2-40B4-BE49-F238E27FC236}">
                <a16:creationId xmlns:a16="http://schemas.microsoft.com/office/drawing/2014/main" id="{251EEF73-8903-FCFA-6091-65CB20127026}"/>
              </a:ext>
            </a:extLst>
          </p:cNvPr>
          <p:cNvPicPr>
            <a:picLocks noChangeAspect="1"/>
          </p:cNvPicPr>
          <p:nvPr userDrawn="1"/>
        </p:nvPicPr>
        <p:blipFill rotWithShape="1">
          <a:blip r:embed="rId16"/>
          <a:srcRect l="85202" t="85673" r="14426"/>
          <a:stretch/>
        </p:blipFill>
        <p:spPr>
          <a:xfrm>
            <a:off x="10290629" y="5471886"/>
            <a:ext cx="1240971" cy="1524000"/>
          </a:xfrm>
          <a:prstGeom prst="rect">
            <a:avLst/>
          </a:prstGeom>
          <a:effectLst>
            <a:softEdge rad="127000"/>
          </a:effectLst>
        </p:spPr>
      </p:pic>
      <p:pic>
        <p:nvPicPr>
          <p:cNvPr id="9" name="Picture 8">
            <a:extLst>
              <a:ext uri="{FF2B5EF4-FFF2-40B4-BE49-F238E27FC236}">
                <a16:creationId xmlns:a16="http://schemas.microsoft.com/office/drawing/2014/main" id="{3421FA5B-01D9-B093-743C-EC496DC980F3}"/>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10475467" y="6367787"/>
            <a:ext cx="914836" cy="353530"/>
          </a:xfrm>
          <a:prstGeom prst="rect">
            <a:avLst/>
          </a:prstGeom>
        </p:spPr>
      </p:pic>
    </p:spTree>
    <p:extLst>
      <p:ext uri="{BB962C8B-B14F-4D97-AF65-F5344CB8AC3E}">
        <p14:creationId xmlns:p14="http://schemas.microsoft.com/office/powerpoint/2010/main" val="501072391"/>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797" r:id="rId12"/>
    <p:sldLayoutId id="2147483798" r:id="rId13"/>
    <p:sldLayoutId id="214748379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8722BA6-A941-C047-B595-51D97E2852BC}"/>
              </a:ext>
            </a:extLst>
          </p:cNvPr>
          <p:cNvSpPr/>
          <p:nvPr userDrawn="1"/>
        </p:nvSpPr>
        <p:spPr>
          <a:xfrm>
            <a:off x="0" y="3278220"/>
            <a:ext cx="12192000" cy="1461615"/>
          </a:xfrm>
          <a:prstGeom prst="rect">
            <a:avLst/>
          </a:prstGeom>
          <a:solidFill>
            <a:srgbClr val="00B0F0">
              <a:alpha val="8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AAA42ACB-2A74-BF4A-A1F1-34BABAFBA05C}"/>
              </a:ext>
            </a:extLst>
          </p:cNvPr>
          <p:cNvCxnSpPr/>
          <p:nvPr userDrawn="1"/>
        </p:nvCxnSpPr>
        <p:spPr>
          <a:xfrm>
            <a:off x="2346536" y="3559230"/>
            <a:ext cx="0" cy="99429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58C199BF-E4EB-7749-809F-840B66EF33FB}"/>
              </a:ext>
            </a:extLst>
          </p:cNvPr>
          <p:cNvPicPr>
            <a:picLocks noChangeAspect="1"/>
          </p:cNvPicPr>
          <p:nvPr userDrawn="1"/>
        </p:nvPicPr>
        <p:blipFill>
          <a:blip r:embed="rId3"/>
          <a:stretch>
            <a:fillRect/>
          </a:stretch>
        </p:blipFill>
        <p:spPr>
          <a:xfrm>
            <a:off x="471882" y="2964730"/>
            <a:ext cx="1670349" cy="2161629"/>
          </a:xfrm>
          <a:prstGeom prst="rect">
            <a:avLst/>
          </a:prstGeom>
        </p:spPr>
      </p:pic>
      <p:sp>
        <p:nvSpPr>
          <p:cNvPr id="13" name="Title Placeholder 12">
            <a:extLst>
              <a:ext uri="{FF2B5EF4-FFF2-40B4-BE49-F238E27FC236}">
                <a16:creationId xmlns:a16="http://schemas.microsoft.com/office/drawing/2014/main" id="{5B6680BF-FC9F-4849-A006-D0290A165CB6}"/>
              </a:ext>
            </a:extLst>
          </p:cNvPr>
          <p:cNvSpPr>
            <a:spLocks noGrp="1"/>
          </p:cNvSpPr>
          <p:nvPr>
            <p:ph type="title"/>
          </p:nvPr>
        </p:nvSpPr>
        <p:spPr>
          <a:xfrm>
            <a:off x="2550842" y="3346245"/>
            <a:ext cx="10515600" cy="1325563"/>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Speaker name</a:t>
            </a:r>
          </a:p>
        </p:txBody>
      </p:sp>
    </p:spTree>
    <p:extLst>
      <p:ext uri="{BB962C8B-B14F-4D97-AF65-F5344CB8AC3E}">
        <p14:creationId xmlns:p14="http://schemas.microsoft.com/office/powerpoint/2010/main" val="3468224045"/>
      </p:ext>
    </p:extLst>
  </p:cSld>
  <p:clrMap bg1="lt1" tx1="dk1" bg2="lt2" tx2="dk2" accent1="accent1" accent2="accent2" accent3="accent3" accent4="accent4" accent5="accent5" accent6="accent6" hlink="hlink" folHlink="folHlink"/>
  <p:sldLayoutIdLst>
    <p:sldLayoutId id="2147483715" r:id="rId1"/>
  </p:sldLayoutIdLst>
  <p:txStyles>
    <p:titleStyle>
      <a:lvl1pPr algn="l" defTabSz="9144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Content Placeholder 4" descr="A picture containing graphical user interface&#10;&#10;Description automatically generated">
            <a:extLst>
              <a:ext uri="{FF2B5EF4-FFF2-40B4-BE49-F238E27FC236}">
                <a16:creationId xmlns:a16="http://schemas.microsoft.com/office/drawing/2014/main" id="{ECE9AD17-984B-4149-893A-895917BB4CFA}"/>
              </a:ext>
            </a:extLst>
          </p:cNvPr>
          <p:cNvPicPr>
            <a:picLocks noChangeAspect="1"/>
          </p:cNvPicPr>
          <p:nvPr userDrawn="1"/>
        </p:nvPicPr>
        <p:blipFill>
          <a:blip r:embed="rId3"/>
          <a:stretch>
            <a:fillRect/>
          </a:stretch>
        </p:blipFill>
        <p:spPr>
          <a:xfrm>
            <a:off x="-101165" y="-56818"/>
            <a:ext cx="12293009" cy="6914818"/>
          </a:xfrm>
          <a:prstGeom prst="rect">
            <a:avLst/>
          </a:prstGeom>
        </p:spPr>
      </p:pic>
      <p:sp>
        <p:nvSpPr>
          <p:cNvPr id="4" name="Date Placeholder 3">
            <a:extLst>
              <a:ext uri="{FF2B5EF4-FFF2-40B4-BE49-F238E27FC236}">
                <a16:creationId xmlns:a16="http://schemas.microsoft.com/office/drawing/2014/main" id="{D3A13ED4-3F00-CA4E-8EE1-A54F93979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C86090EF-D98F-3B4D-8F2D-82BBBCC2B1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D324A-8AFC-244D-AACD-EBFD825C0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BF456-1F2E-6B40-812B-E22BCC8DA2CC}" type="slidenum">
              <a:rPr lang="en-US" smtClean="0"/>
              <a:t>‹#›</a:t>
            </a:fld>
            <a:endParaRPr lang="en-US"/>
          </a:p>
        </p:txBody>
      </p:sp>
      <p:sp>
        <p:nvSpPr>
          <p:cNvPr id="2" name="Title Placeholder 1">
            <a:extLst>
              <a:ext uri="{FF2B5EF4-FFF2-40B4-BE49-F238E27FC236}">
                <a16:creationId xmlns:a16="http://schemas.microsoft.com/office/drawing/2014/main" id="{D76129A7-AE37-FD43-A56C-6A4655B15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89B82-63F7-1741-9A83-BA1D817D6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348442"/>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descr="A picture containing text, person&#10;&#10;Description automatically generated">
            <a:extLst>
              <a:ext uri="{FF2B5EF4-FFF2-40B4-BE49-F238E27FC236}">
                <a16:creationId xmlns:a16="http://schemas.microsoft.com/office/drawing/2014/main" id="{1EE2EC1A-B1CF-3640-B258-4A0DE67E6E0D}"/>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00E571D-D3D9-094B-917C-F3FDA2893E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A065D14-5BBF-7649-B731-245D39805F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17127"/>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800100" indent="-342900" algn="l" defTabSz="914400" rtl="0" eaLnBrk="1" latinLnBrk="0" hangingPunct="1">
        <a:lnSpc>
          <a:spcPct val="90000"/>
        </a:lnSpc>
        <a:spcBef>
          <a:spcPts val="500"/>
        </a:spcBef>
        <a:buFont typeface="Courier New" panose="02070309020205020404" pitchFamily="49" charset="0"/>
        <a:buChar char="o"/>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Content Placeholder 4" descr="A picture containing graphical user interface&#10;&#10;Description automatically generated">
            <a:extLst>
              <a:ext uri="{FF2B5EF4-FFF2-40B4-BE49-F238E27FC236}">
                <a16:creationId xmlns:a16="http://schemas.microsoft.com/office/drawing/2014/main" id="{ECE9AD17-984B-4149-893A-895917BB4CFA}"/>
              </a:ext>
            </a:extLst>
          </p:cNvPr>
          <p:cNvPicPr>
            <a:picLocks noChangeAspect="1"/>
          </p:cNvPicPr>
          <p:nvPr userDrawn="1"/>
        </p:nvPicPr>
        <p:blipFill>
          <a:blip r:embed="rId13"/>
          <a:stretch>
            <a:fillRect/>
          </a:stretch>
        </p:blipFill>
        <p:spPr>
          <a:xfrm>
            <a:off x="-101009" y="-56818"/>
            <a:ext cx="12293009" cy="6914818"/>
          </a:xfrm>
          <a:prstGeom prst="rect">
            <a:avLst/>
          </a:prstGeom>
        </p:spPr>
      </p:pic>
      <p:sp>
        <p:nvSpPr>
          <p:cNvPr id="4" name="Date Placeholder 3">
            <a:extLst>
              <a:ext uri="{FF2B5EF4-FFF2-40B4-BE49-F238E27FC236}">
                <a16:creationId xmlns:a16="http://schemas.microsoft.com/office/drawing/2014/main" id="{D3A13ED4-3F00-CA4E-8EE1-A54F93979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C13140-B3D7-0243-8DF6-9778BCFDB81C}" type="datetimeFigureOut">
              <a:rPr lang="en-US" smtClean="0"/>
              <a:t>5/13/2024</a:t>
            </a:fld>
            <a:endParaRPr lang="en-US"/>
          </a:p>
        </p:txBody>
      </p:sp>
      <p:sp>
        <p:nvSpPr>
          <p:cNvPr id="5" name="Footer Placeholder 4">
            <a:extLst>
              <a:ext uri="{FF2B5EF4-FFF2-40B4-BE49-F238E27FC236}">
                <a16:creationId xmlns:a16="http://schemas.microsoft.com/office/drawing/2014/main" id="{C86090EF-D98F-3B4D-8F2D-82BBBCC2B1E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D324A-8AFC-244D-AACD-EBFD825C03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BF456-1F2E-6B40-812B-E22BCC8DA2CC}" type="slidenum">
              <a:rPr lang="en-US" smtClean="0"/>
              <a:t>‹#›</a:t>
            </a:fld>
            <a:endParaRPr lang="en-US"/>
          </a:p>
        </p:txBody>
      </p:sp>
      <p:sp>
        <p:nvSpPr>
          <p:cNvPr id="2" name="Title Placeholder 1">
            <a:extLst>
              <a:ext uri="{FF2B5EF4-FFF2-40B4-BE49-F238E27FC236}">
                <a16:creationId xmlns:a16="http://schemas.microsoft.com/office/drawing/2014/main" id="{D76129A7-AE37-FD43-A56C-6A4655B15E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E89B82-63F7-1741-9A83-BA1D817D66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88514497"/>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Courier New" panose="02070309020205020404" pitchFamily="49" charset="0"/>
        <a:buChar char="o"/>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pitchFamily="2" charset="2"/>
        <a:buChar char="Ø"/>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13.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ABAA-9D13-D65A-0DA8-C387C85DC803}"/>
              </a:ext>
            </a:extLst>
          </p:cNvPr>
          <p:cNvSpPr>
            <a:spLocks noGrp="1"/>
          </p:cNvSpPr>
          <p:nvPr>
            <p:ph type="title"/>
          </p:nvPr>
        </p:nvSpPr>
        <p:spPr>
          <a:xfrm>
            <a:off x="2847623" y="471935"/>
            <a:ext cx="7966151" cy="1239060"/>
          </a:xfrm>
        </p:spPr>
        <p:txBody>
          <a:bodyPr>
            <a:normAutofit/>
          </a:bodyPr>
          <a:lstStyle/>
          <a:p>
            <a:pPr>
              <a:lnSpc>
                <a:spcPct val="80000"/>
              </a:lnSpc>
            </a:pPr>
            <a:r>
              <a:rPr lang="en-US" sz="3600" i="0" dirty="0">
                <a:solidFill>
                  <a:schemeClr val="bg1"/>
                </a:solidFill>
                <a:effectLst/>
                <a:latin typeface="Montserrat" panose="00000500000000000000" pitchFamily="2" charset="0"/>
              </a:rPr>
              <a:t>YOUR FUTURE CAREER IN</a:t>
            </a:r>
            <a:br>
              <a:rPr lang="en-US" b="0" i="0" dirty="0">
                <a:solidFill>
                  <a:schemeClr val="bg1"/>
                </a:solidFill>
                <a:effectLst/>
                <a:latin typeface="Montserrat" panose="00000500000000000000" pitchFamily="2" charset="0"/>
              </a:rPr>
            </a:br>
            <a:r>
              <a:rPr lang="en-US" sz="5400" b="1" i="0" dirty="0">
                <a:solidFill>
                  <a:schemeClr val="bg1"/>
                </a:solidFill>
                <a:effectLst/>
                <a:latin typeface="Montserrat" panose="00000500000000000000" pitchFamily="2" charset="0"/>
              </a:rPr>
              <a:t>Meetings &amp; Events</a:t>
            </a:r>
            <a:endParaRPr lang="en-US" b="1" i="0" dirty="0">
              <a:solidFill>
                <a:schemeClr val="bg1"/>
              </a:solidFill>
              <a:effectLst/>
              <a:latin typeface="Montserrat" panose="00000500000000000000" pitchFamily="2" charset="0"/>
            </a:endParaRPr>
          </a:p>
        </p:txBody>
      </p:sp>
      <p:pic>
        <p:nvPicPr>
          <p:cNvPr id="5" name="Picture 4">
            <a:extLst>
              <a:ext uri="{FF2B5EF4-FFF2-40B4-BE49-F238E27FC236}">
                <a16:creationId xmlns:a16="http://schemas.microsoft.com/office/drawing/2014/main" id="{5ADDD737-0667-7574-1AE3-564B8B783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90" y="628571"/>
            <a:ext cx="1984723" cy="770174"/>
          </a:xfrm>
          <a:prstGeom prst="rect">
            <a:avLst/>
          </a:prstGeom>
        </p:spPr>
      </p:pic>
      <p:pic>
        <p:nvPicPr>
          <p:cNvPr id="535" name="Picture 534">
            <a:extLst>
              <a:ext uri="{FF2B5EF4-FFF2-40B4-BE49-F238E27FC236}">
                <a16:creationId xmlns:a16="http://schemas.microsoft.com/office/drawing/2014/main" id="{90D31D9A-34A1-87C1-B5FA-C4C741A4048C}"/>
              </a:ext>
            </a:extLst>
          </p:cNvPr>
          <p:cNvPicPr>
            <a:picLocks noChangeAspect="1"/>
          </p:cNvPicPr>
          <p:nvPr/>
        </p:nvPicPr>
        <p:blipFill>
          <a:blip r:embed="rId4"/>
          <a:stretch>
            <a:fillRect/>
          </a:stretch>
        </p:blipFill>
        <p:spPr>
          <a:xfrm>
            <a:off x="1958332" y="1879438"/>
            <a:ext cx="6381264" cy="4598264"/>
          </a:xfrm>
          <a:prstGeom prst="rect">
            <a:avLst/>
          </a:prstGeom>
        </p:spPr>
      </p:pic>
      <p:grpSp>
        <p:nvGrpSpPr>
          <p:cNvPr id="3" name="Group 2">
            <a:extLst>
              <a:ext uri="{FF2B5EF4-FFF2-40B4-BE49-F238E27FC236}">
                <a16:creationId xmlns:a16="http://schemas.microsoft.com/office/drawing/2014/main" id="{19DD8A49-0EE6-AAA1-9B71-E0FA7CCA5107}"/>
              </a:ext>
            </a:extLst>
          </p:cNvPr>
          <p:cNvGrpSpPr>
            <a:grpSpLocks noChangeAspect="1"/>
          </p:cNvGrpSpPr>
          <p:nvPr/>
        </p:nvGrpSpPr>
        <p:grpSpPr>
          <a:xfrm>
            <a:off x="2185313" y="1814065"/>
            <a:ext cx="7136420" cy="4572000"/>
            <a:chOff x="11341100" y="4413250"/>
            <a:chExt cx="11495088" cy="7364413"/>
          </a:xfrm>
        </p:grpSpPr>
        <p:grpSp>
          <p:nvGrpSpPr>
            <p:cNvPr id="6" name="Group 5">
              <a:extLst>
                <a:ext uri="{FF2B5EF4-FFF2-40B4-BE49-F238E27FC236}">
                  <a16:creationId xmlns:a16="http://schemas.microsoft.com/office/drawing/2014/main" id="{7CFFB2AF-CD50-37E0-84A7-B87B55D014F5}"/>
                </a:ext>
              </a:extLst>
            </p:cNvPr>
            <p:cNvGrpSpPr/>
            <p:nvPr/>
          </p:nvGrpSpPr>
          <p:grpSpPr>
            <a:xfrm>
              <a:off x="12247563" y="4772025"/>
              <a:ext cx="4829175" cy="3968750"/>
              <a:chOff x="12247563" y="4772025"/>
              <a:chExt cx="4829175" cy="3968750"/>
            </a:xfrm>
            <a:solidFill>
              <a:srgbClr val="9FB6BE"/>
            </a:solidFill>
          </p:grpSpPr>
          <p:sp>
            <p:nvSpPr>
              <p:cNvPr id="528" name="Freeform 7">
                <a:extLst>
                  <a:ext uri="{FF2B5EF4-FFF2-40B4-BE49-F238E27FC236}">
                    <a16:creationId xmlns:a16="http://schemas.microsoft.com/office/drawing/2014/main" id="{9143C0B1-F4C2-E46F-0845-FAEE426FC03E}"/>
                  </a:ext>
                </a:extLst>
              </p:cNvPr>
              <p:cNvSpPr>
                <a:spLocks/>
              </p:cNvSpPr>
              <p:nvPr/>
            </p:nvSpPr>
            <p:spPr bwMode="auto">
              <a:xfrm>
                <a:off x="12558713" y="8655050"/>
                <a:ext cx="57150" cy="85725"/>
              </a:xfrm>
              <a:custGeom>
                <a:avLst/>
                <a:gdLst>
                  <a:gd name="T0" fmla="*/ 63 w 75"/>
                  <a:gd name="T1" fmla="*/ 112 h 112"/>
                  <a:gd name="T2" fmla="*/ 54 w 75"/>
                  <a:gd name="T3" fmla="*/ 107 h 112"/>
                  <a:gd name="T4" fmla="*/ 3 w 75"/>
                  <a:gd name="T5" fmla="*/ 17 h 112"/>
                  <a:gd name="T6" fmla="*/ 7 w 75"/>
                  <a:gd name="T7" fmla="*/ 3 h 112"/>
                  <a:gd name="T8" fmla="*/ 21 w 75"/>
                  <a:gd name="T9" fmla="*/ 7 h 112"/>
                  <a:gd name="T10" fmla="*/ 72 w 75"/>
                  <a:gd name="T11" fmla="*/ 97 h 112"/>
                  <a:gd name="T12" fmla="*/ 68 w 75"/>
                  <a:gd name="T13" fmla="*/ 111 h 112"/>
                  <a:gd name="T14" fmla="*/ 63 w 75"/>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12">
                    <a:moveTo>
                      <a:pt x="63" y="112"/>
                    </a:moveTo>
                    <a:cubicBezTo>
                      <a:pt x="59" y="112"/>
                      <a:pt x="56" y="110"/>
                      <a:pt x="54" y="107"/>
                    </a:cubicBezTo>
                    <a:cubicBezTo>
                      <a:pt x="37" y="77"/>
                      <a:pt x="20" y="47"/>
                      <a:pt x="3" y="17"/>
                    </a:cubicBezTo>
                    <a:cubicBezTo>
                      <a:pt x="0" y="12"/>
                      <a:pt x="2" y="6"/>
                      <a:pt x="7" y="3"/>
                    </a:cubicBezTo>
                    <a:cubicBezTo>
                      <a:pt x="12" y="0"/>
                      <a:pt x="19" y="2"/>
                      <a:pt x="21" y="7"/>
                    </a:cubicBezTo>
                    <a:cubicBezTo>
                      <a:pt x="38" y="37"/>
                      <a:pt x="55" y="67"/>
                      <a:pt x="72" y="97"/>
                    </a:cubicBezTo>
                    <a:cubicBezTo>
                      <a:pt x="75" y="102"/>
                      <a:pt x="73" y="108"/>
                      <a:pt x="68" y="111"/>
                    </a:cubicBezTo>
                    <a:cubicBezTo>
                      <a:pt x="66" y="112"/>
                      <a:pt x="65" y="112"/>
                      <a:pt x="63"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9" name="Freeform 8">
                <a:extLst>
                  <a:ext uri="{FF2B5EF4-FFF2-40B4-BE49-F238E27FC236}">
                    <a16:creationId xmlns:a16="http://schemas.microsoft.com/office/drawing/2014/main" id="{AEBA8173-2059-02F7-C6EC-C83467F9C4E2}"/>
                  </a:ext>
                </a:extLst>
              </p:cNvPr>
              <p:cNvSpPr>
                <a:spLocks noEditPoints="1"/>
              </p:cNvSpPr>
              <p:nvPr/>
            </p:nvSpPr>
            <p:spPr bwMode="auto">
              <a:xfrm>
                <a:off x="12247563" y="4772025"/>
                <a:ext cx="4829175" cy="3760788"/>
              </a:xfrm>
              <a:custGeom>
                <a:avLst/>
                <a:gdLst>
                  <a:gd name="T0" fmla="*/ 3755 w 6345"/>
                  <a:gd name="T1" fmla="*/ 2 h 4942"/>
                  <a:gd name="T2" fmla="*/ 3550 w 6345"/>
                  <a:gd name="T3" fmla="*/ 24 h 4942"/>
                  <a:gd name="T4" fmla="*/ 3949 w 6345"/>
                  <a:gd name="T5" fmla="*/ 21 h 4942"/>
                  <a:gd name="T6" fmla="*/ 4164 w 6345"/>
                  <a:gd name="T7" fmla="*/ 53 h 4942"/>
                  <a:gd name="T8" fmla="*/ 3344 w 6345"/>
                  <a:gd name="T9" fmla="*/ 15 h 4942"/>
                  <a:gd name="T10" fmla="*/ 3141 w 6345"/>
                  <a:gd name="T11" fmla="*/ 58 h 4942"/>
                  <a:gd name="T12" fmla="*/ 4356 w 6345"/>
                  <a:gd name="T13" fmla="*/ 73 h 4942"/>
                  <a:gd name="T14" fmla="*/ 4567 w 6345"/>
                  <a:gd name="T15" fmla="*/ 127 h 4942"/>
                  <a:gd name="T16" fmla="*/ 2937 w 6345"/>
                  <a:gd name="T17" fmla="*/ 71 h 4942"/>
                  <a:gd name="T18" fmla="*/ 2739 w 6345"/>
                  <a:gd name="T19" fmla="*/ 136 h 4942"/>
                  <a:gd name="T20" fmla="*/ 4755 w 6345"/>
                  <a:gd name="T21" fmla="*/ 167 h 4942"/>
                  <a:gd name="T22" fmla="*/ 4960 w 6345"/>
                  <a:gd name="T23" fmla="*/ 245 h 4942"/>
                  <a:gd name="T24" fmla="*/ 2538 w 6345"/>
                  <a:gd name="T25" fmla="*/ 171 h 4942"/>
                  <a:gd name="T26" fmla="*/ 2347 w 6345"/>
                  <a:gd name="T27" fmla="*/ 257 h 4942"/>
                  <a:gd name="T28" fmla="*/ 5142 w 6345"/>
                  <a:gd name="T29" fmla="*/ 305 h 4942"/>
                  <a:gd name="T30" fmla="*/ 5338 w 6345"/>
                  <a:gd name="T31" fmla="*/ 404 h 4942"/>
                  <a:gd name="T32" fmla="*/ 2153 w 6345"/>
                  <a:gd name="T33" fmla="*/ 314 h 4942"/>
                  <a:gd name="T34" fmla="*/ 1971 w 6345"/>
                  <a:gd name="T35" fmla="*/ 421 h 4942"/>
                  <a:gd name="T36" fmla="*/ 5511 w 6345"/>
                  <a:gd name="T37" fmla="*/ 484 h 4942"/>
                  <a:gd name="T38" fmla="*/ 5696 w 6345"/>
                  <a:gd name="T39" fmla="*/ 605 h 4942"/>
                  <a:gd name="T40" fmla="*/ 1786 w 6345"/>
                  <a:gd name="T41" fmla="*/ 498 h 4942"/>
                  <a:gd name="T42" fmla="*/ 1616 w 6345"/>
                  <a:gd name="T43" fmla="*/ 624 h 4942"/>
                  <a:gd name="T44" fmla="*/ 5858 w 6345"/>
                  <a:gd name="T45" fmla="*/ 703 h 4942"/>
                  <a:gd name="T46" fmla="*/ 6029 w 6345"/>
                  <a:gd name="T47" fmla="*/ 844 h 4942"/>
                  <a:gd name="T48" fmla="*/ 1441 w 6345"/>
                  <a:gd name="T49" fmla="*/ 721 h 4942"/>
                  <a:gd name="T50" fmla="*/ 1285 w 6345"/>
                  <a:gd name="T51" fmla="*/ 866 h 4942"/>
                  <a:gd name="T52" fmla="*/ 6178 w 6345"/>
                  <a:gd name="T53" fmla="*/ 960 h 4942"/>
                  <a:gd name="T54" fmla="*/ 6334 w 6345"/>
                  <a:gd name="T55" fmla="*/ 1119 h 4942"/>
                  <a:gd name="T56" fmla="*/ 1124 w 6345"/>
                  <a:gd name="T57" fmla="*/ 982 h 4942"/>
                  <a:gd name="T58" fmla="*/ 984 w 6345"/>
                  <a:gd name="T59" fmla="*/ 1143 h 4942"/>
                  <a:gd name="T60" fmla="*/ 838 w 6345"/>
                  <a:gd name="T61" fmla="*/ 1277 h 4942"/>
                  <a:gd name="T62" fmla="*/ 716 w 6345"/>
                  <a:gd name="T63" fmla="*/ 1453 h 4942"/>
                  <a:gd name="T64" fmla="*/ 588 w 6345"/>
                  <a:gd name="T65" fmla="*/ 1603 h 4942"/>
                  <a:gd name="T66" fmla="*/ 486 w 6345"/>
                  <a:gd name="T67" fmla="*/ 1792 h 4942"/>
                  <a:gd name="T68" fmla="*/ 377 w 6345"/>
                  <a:gd name="T69" fmla="*/ 1957 h 4942"/>
                  <a:gd name="T70" fmla="*/ 298 w 6345"/>
                  <a:gd name="T71" fmla="*/ 2157 h 4942"/>
                  <a:gd name="T72" fmla="*/ 211 w 6345"/>
                  <a:gd name="T73" fmla="*/ 2333 h 4942"/>
                  <a:gd name="T74" fmla="*/ 155 w 6345"/>
                  <a:gd name="T75" fmla="*/ 2542 h 4942"/>
                  <a:gd name="T76" fmla="*/ 91 w 6345"/>
                  <a:gd name="T77" fmla="*/ 2727 h 4942"/>
                  <a:gd name="T78" fmla="*/ 60 w 6345"/>
                  <a:gd name="T79" fmla="*/ 2941 h 4942"/>
                  <a:gd name="T80" fmla="*/ 21 w 6345"/>
                  <a:gd name="T81" fmla="*/ 3132 h 4942"/>
                  <a:gd name="T82" fmla="*/ 15 w 6345"/>
                  <a:gd name="T83" fmla="*/ 3348 h 4942"/>
                  <a:gd name="T84" fmla="*/ 10 w 6345"/>
                  <a:gd name="T85" fmla="*/ 3532 h 4942"/>
                  <a:gd name="T86" fmla="*/ 20 w 6345"/>
                  <a:gd name="T87" fmla="*/ 3758 h 4942"/>
                  <a:gd name="T88" fmla="*/ 30 w 6345"/>
                  <a:gd name="T89" fmla="*/ 3953 h 4942"/>
                  <a:gd name="T90" fmla="*/ 75 w 6345"/>
                  <a:gd name="T91" fmla="*/ 4164 h 4942"/>
                  <a:gd name="T92" fmla="*/ 109 w 6345"/>
                  <a:gd name="T93" fmla="*/ 4357 h 4942"/>
                  <a:gd name="T94" fmla="*/ 180 w 6345"/>
                  <a:gd name="T95" fmla="*/ 4561 h 4942"/>
                  <a:gd name="T96" fmla="*/ 237 w 6345"/>
                  <a:gd name="T97" fmla="*/ 4747 h 4942"/>
                  <a:gd name="T98" fmla="*/ 332 w 6345"/>
                  <a:gd name="T99" fmla="*/ 4941 h 4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45" h="4942">
                    <a:moveTo>
                      <a:pt x="3550" y="24"/>
                    </a:moveTo>
                    <a:cubicBezTo>
                      <a:pt x="3544" y="24"/>
                      <a:pt x="3540" y="19"/>
                      <a:pt x="3539" y="14"/>
                    </a:cubicBezTo>
                    <a:cubicBezTo>
                      <a:pt x="3539" y="8"/>
                      <a:pt x="3544" y="3"/>
                      <a:pt x="3549" y="3"/>
                    </a:cubicBezTo>
                    <a:cubicBezTo>
                      <a:pt x="3617" y="1"/>
                      <a:pt x="3687" y="0"/>
                      <a:pt x="3755" y="2"/>
                    </a:cubicBezTo>
                    <a:cubicBezTo>
                      <a:pt x="3761" y="2"/>
                      <a:pt x="3765" y="7"/>
                      <a:pt x="3765" y="12"/>
                    </a:cubicBezTo>
                    <a:cubicBezTo>
                      <a:pt x="3765" y="18"/>
                      <a:pt x="3760" y="23"/>
                      <a:pt x="3755" y="23"/>
                    </a:cubicBezTo>
                    <a:cubicBezTo>
                      <a:pt x="3687" y="21"/>
                      <a:pt x="3618" y="21"/>
                      <a:pt x="3550" y="24"/>
                    </a:cubicBezTo>
                    <a:cubicBezTo>
                      <a:pt x="3550" y="24"/>
                      <a:pt x="3550" y="24"/>
                      <a:pt x="3550" y="24"/>
                    </a:cubicBezTo>
                    <a:close/>
                    <a:moveTo>
                      <a:pt x="4164" y="53"/>
                    </a:moveTo>
                    <a:cubicBezTo>
                      <a:pt x="4163" y="53"/>
                      <a:pt x="4163" y="53"/>
                      <a:pt x="4163" y="53"/>
                    </a:cubicBezTo>
                    <a:cubicBezTo>
                      <a:pt x="4095" y="44"/>
                      <a:pt x="4027" y="37"/>
                      <a:pt x="3959" y="32"/>
                    </a:cubicBezTo>
                    <a:cubicBezTo>
                      <a:pt x="3953" y="32"/>
                      <a:pt x="3949" y="27"/>
                      <a:pt x="3949" y="21"/>
                    </a:cubicBezTo>
                    <a:cubicBezTo>
                      <a:pt x="3950" y="16"/>
                      <a:pt x="3955" y="11"/>
                      <a:pt x="3961" y="12"/>
                    </a:cubicBezTo>
                    <a:cubicBezTo>
                      <a:pt x="4029" y="17"/>
                      <a:pt x="4098" y="24"/>
                      <a:pt x="4165" y="33"/>
                    </a:cubicBezTo>
                    <a:cubicBezTo>
                      <a:pt x="4171" y="33"/>
                      <a:pt x="4175" y="38"/>
                      <a:pt x="4174" y="44"/>
                    </a:cubicBezTo>
                    <a:cubicBezTo>
                      <a:pt x="4173" y="49"/>
                      <a:pt x="4169" y="53"/>
                      <a:pt x="4164" y="53"/>
                    </a:cubicBezTo>
                    <a:close/>
                    <a:moveTo>
                      <a:pt x="3141" y="58"/>
                    </a:moveTo>
                    <a:cubicBezTo>
                      <a:pt x="3136" y="58"/>
                      <a:pt x="3132" y="54"/>
                      <a:pt x="3131" y="49"/>
                    </a:cubicBezTo>
                    <a:cubicBezTo>
                      <a:pt x="3130" y="43"/>
                      <a:pt x="3134" y="38"/>
                      <a:pt x="3140" y="37"/>
                    </a:cubicBezTo>
                    <a:cubicBezTo>
                      <a:pt x="3207" y="28"/>
                      <a:pt x="3276" y="20"/>
                      <a:pt x="3344" y="15"/>
                    </a:cubicBezTo>
                    <a:cubicBezTo>
                      <a:pt x="3350" y="14"/>
                      <a:pt x="3355" y="18"/>
                      <a:pt x="3355" y="24"/>
                    </a:cubicBezTo>
                    <a:cubicBezTo>
                      <a:pt x="3356" y="30"/>
                      <a:pt x="3352" y="35"/>
                      <a:pt x="3346" y="35"/>
                    </a:cubicBezTo>
                    <a:cubicBezTo>
                      <a:pt x="3278" y="41"/>
                      <a:pt x="3210" y="49"/>
                      <a:pt x="3143" y="58"/>
                    </a:cubicBezTo>
                    <a:cubicBezTo>
                      <a:pt x="3142" y="58"/>
                      <a:pt x="3142" y="58"/>
                      <a:pt x="3141" y="58"/>
                    </a:cubicBezTo>
                    <a:moveTo>
                      <a:pt x="4567" y="127"/>
                    </a:moveTo>
                    <a:cubicBezTo>
                      <a:pt x="4566" y="127"/>
                      <a:pt x="4566" y="127"/>
                      <a:pt x="4565" y="127"/>
                    </a:cubicBezTo>
                    <a:cubicBezTo>
                      <a:pt x="4499" y="111"/>
                      <a:pt x="4432" y="97"/>
                      <a:pt x="4365" y="85"/>
                    </a:cubicBezTo>
                    <a:cubicBezTo>
                      <a:pt x="4359" y="84"/>
                      <a:pt x="4355" y="78"/>
                      <a:pt x="4356" y="73"/>
                    </a:cubicBezTo>
                    <a:cubicBezTo>
                      <a:pt x="4357" y="67"/>
                      <a:pt x="4363" y="63"/>
                      <a:pt x="4368" y="64"/>
                    </a:cubicBezTo>
                    <a:cubicBezTo>
                      <a:pt x="4436" y="77"/>
                      <a:pt x="4503" y="91"/>
                      <a:pt x="4570" y="107"/>
                    </a:cubicBezTo>
                    <a:cubicBezTo>
                      <a:pt x="4575" y="108"/>
                      <a:pt x="4579" y="114"/>
                      <a:pt x="4577" y="119"/>
                    </a:cubicBezTo>
                    <a:cubicBezTo>
                      <a:pt x="4576" y="124"/>
                      <a:pt x="4572" y="127"/>
                      <a:pt x="4567" y="127"/>
                    </a:cubicBezTo>
                    <a:close/>
                    <a:moveTo>
                      <a:pt x="2739" y="136"/>
                    </a:moveTo>
                    <a:cubicBezTo>
                      <a:pt x="2734" y="136"/>
                      <a:pt x="2730" y="133"/>
                      <a:pt x="2729" y="128"/>
                    </a:cubicBezTo>
                    <a:cubicBezTo>
                      <a:pt x="2727" y="123"/>
                      <a:pt x="2731" y="117"/>
                      <a:pt x="2736" y="116"/>
                    </a:cubicBezTo>
                    <a:cubicBezTo>
                      <a:pt x="2802" y="99"/>
                      <a:pt x="2870" y="84"/>
                      <a:pt x="2937" y="71"/>
                    </a:cubicBezTo>
                    <a:cubicBezTo>
                      <a:pt x="2943" y="70"/>
                      <a:pt x="2948" y="74"/>
                      <a:pt x="2949" y="79"/>
                    </a:cubicBezTo>
                    <a:cubicBezTo>
                      <a:pt x="2950" y="85"/>
                      <a:pt x="2947" y="90"/>
                      <a:pt x="2941" y="91"/>
                    </a:cubicBezTo>
                    <a:cubicBezTo>
                      <a:pt x="2874" y="104"/>
                      <a:pt x="2807" y="119"/>
                      <a:pt x="2741" y="136"/>
                    </a:cubicBezTo>
                    <a:cubicBezTo>
                      <a:pt x="2740" y="136"/>
                      <a:pt x="2740" y="136"/>
                      <a:pt x="2739" y="136"/>
                    </a:cubicBezTo>
                    <a:close/>
                    <a:moveTo>
                      <a:pt x="4960" y="245"/>
                    </a:moveTo>
                    <a:cubicBezTo>
                      <a:pt x="4959" y="245"/>
                      <a:pt x="4958" y="245"/>
                      <a:pt x="4957" y="244"/>
                    </a:cubicBezTo>
                    <a:cubicBezTo>
                      <a:pt x="4893" y="221"/>
                      <a:pt x="4828" y="200"/>
                      <a:pt x="4762" y="180"/>
                    </a:cubicBezTo>
                    <a:cubicBezTo>
                      <a:pt x="4757" y="179"/>
                      <a:pt x="4754" y="173"/>
                      <a:pt x="4755" y="167"/>
                    </a:cubicBezTo>
                    <a:cubicBezTo>
                      <a:pt x="4757" y="162"/>
                      <a:pt x="4763" y="159"/>
                      <a:pt x="4768" y="160"/>
                    </a:cubicBezTo>
                    <a:cubicBezTo>
                      <a:pt x="4834" y="180"/>
                      <a:pt x="4900" y="202"/>
                      <a:pt x="4964" y="225"/>
                    </a:cubicBezTo>
                    <a:cubicBezTo>
                      <a:pt x="4969" y="227"/>
                      <a:pt x="4972" y="232"/>
                      <a:pt x="4970" y="238"/>
                    </a:cubicBezTo>
                    <a:cubicBezTo>
                      <a:pt x="4968" y="242"/>
                      <a:pt x="4964" y="245"/>
                      <a:pt x="4960" y="245"/>
                    </a:cubicBezTo>
                    <a:close/>
                    <a:moveTo>
                      <a:pt x="2347" y="257"/>
                    </a:moveTo>
                    <a:cubicBezTo>
                      <a:pt x="2343" y="257"/>
                      <a:pt x="2339" y="255"/>
                      <a:pt x="2337" y="250"/>
                    </a:cubicBezTo>
                    <a:cubicBezTo>
                      <a:pt x="2335" y="245"/>
                      <a:pt x="2338" y="239"/>
                      <a:pt x="2343" y="237"/>
                    </a:cubicBezTo>
                    <a:cubicBezTo>
                      <a:pt x="2407" y="213"/>
                      <a:pt x="2473" y="191"/>
                      <a:pt x="2538" y="171"/>
                    </a:cubicBezTo>
                    <a:cubicBezTo>
                      <a:pt x="2544" y="169"/>
                      <a:pt x="2549" y="172"/>
                      <a:pt x="2551" y="178"/>
                    </a:cubicBezTo>
                    <a:cubicBezTo>
                      <a:pt x="2553" y="183"/>
                      <a:pt x="2550" y="189"/>
                      <a:pt x="2544" y="191"/>
                    </a:cubicBezTo>
                    <a:cubicBezTo>
                      <a:pt x="2479" y="211"/>
                      <a:pt x="2414" y="233"/>
                      <a:pt x="2351" y="257"/>
                    </a:cubicBezTo>
                    <a:cubicBezTo>
                      <a:pt x="2349" y="257"/>
                      <a:pt x="2348" y="257"/>
                      <a:pt x="2347" y="257"/>
                    </a:cubicBezTo>
                    <a:close/>
                    <a:moveTo>
                      <a:pt x="5338" y="404"/>
                    </a:moveTo>
                    <a:cubicBezTo>
                      <a:pt x="5336" y="404"/>
                      <a:pt x="5335" y="404"/>
                      <a:pt x="5333" y="403"/>
                    </a:cubicBezTo>
                    <a:cubicBezTo>
                      <a:pt x="5273" y="374"/>
                      <a:pt x="5210" y="345"/>
                      <a:pt x="5147" y="319"/>
                    </a:cubicBezTo>
                    <a:cubicBezTo>
                      <a:pt x="5142" y="316"/>
                      <a:pt x="5140" y="310"/>
                      <a:pt x="5142" y="305"/>
                    </a:cubicBezTo>
                    <a:cubicBezTo>
                      <a:pt x="5144" y="300"/>
                      <a:pt x="5150" y="297"/>
                      <a:pt x="5155" y="300"/>
                    </a:cubicBezTo>
                    <a:cubicBezTo>
                      <a:pt x="5218" y="326"/>
                      <a:pt x="5281" y="355"/>
                      <a:pt x="5343" y="385"/>
                    </a:cubicBezTo>
                    <a:cubicBezTo>
                      <a:pt x="5348" y="387"/>
                      <a:pt x="5350" y="394"/>
                      <a:pt x="5347" y="399"/>
                    </a:cubicBezTo>
                    <a:cubicBezTo>
                      <a:pt x="5346" y="402"/>
                      <a:pt x="5342" y="404"/>
                      <a:pt x="5338" y="404"/>
                    </a:cubicBezTo>
                    <a:close/>
                    <a:moveTo>
                      <a:pt x="1971" y="421"/>
                    </a:moveTo>
                    <a:cubicBezTo>
                      <a:pt x="1967" y="421"/>
                      <a:pt x="1964" y="418"/>
                      <a:pt x="1962" y="415"/>
                    </a:cubicBezTo>
                    <a:cubicBezTo>
                      <a:pt x="1959" y="410"/>
                      <a:pt x="1961" y="404"/>
                      <a:pt x="1966" y="401"/>
                    </a:cubicBezTo>
                    <a:cubicBezTo>
                      <a:pt x="2027" y="370"/>
                      <a:pt x="2090" y="341"/>
                      <a:pt x="2153" y="314"/>
                    </a:cubicBezTo>
                    <a:cubicBezTo>
                      <a:pt x="2158" y="312"/>
                      <a:pt x="2164" y="314"/>
                      <a:pt x="2166" y="319"/>
                    </a:cubicBezTo>
                    <a:cubicBezTo>
                      <a:pt x="2169" y="324"/>
                      <a:pt x="2166" y="331"/>
                      <a:pt x="2161" y="333"/>
                    </a:cubicBezTo>
                    <a:cubicBezTo>
                      <a:pt x="2099" y="360"/>
                      <a:pt x="2036" y="389"/>
                      <a:pt x="1976" y="419"/>
                    </a:cubicBezTo>
                    <a:cubicBezTo>
                      <a:pt x="1974" y="420"/>
                      <a:pt x="1973" y="421"/>
                      <a:pt x="1971" y="421"/>
                    </a:cubicBezTo>
                    <a:close/>
                    <a:moveTo>
                      <a:pt x="5696" y="605"/>
                    </a:moveTo>
                    <a:cubicBezTo>
                      <a:pt x="5694" y="605"/>
                      <a:pt x="5692" y="604"/>
                      <a:pt x="5690" y="603"/>
                    </a:cubicBezTo>
                    <a:cubicBezTo>
                      <a:pt x="5633" y="567"/>
                      <a:pt x="5574" y="532"/>
                      <a:pt x="5515" y="498"/>
                    </a:cubicBezTo>
                    <a:cubicBezTo>
                      <a:pt x="5510" y="496"/>
                      <a:pt x="5508" y="489"/>
                      <a:pt x="5511" y="484"/>
                    </a:cubicBezTo>
                    <a:cubicBezTo>
                      <a:pt x="5513" y="479"/>
                      <a:pt x="5520" y="478"/>
                      <a:pt x="5525" y="480"/>
                    </a:cubicBezTo>
                    <a:cubicBezTo>
                      <a:pt x="5584" y="514"/>
                      <a:pt x="5644" y="549"/>
                      <a:pt x="5701" y="586"/>
                    </a:cubicBezTo>
                    <a:cubicBezTo>
                      <a:pt x="5706" y="589"/>
                      <a:pt x="5708" y="595"/>
                      <a:pt x="5705" y="600"/>
                    </a:cubicBezTo>
                    <a:cubicBezTo>
                      <a:pt x="5703" y="603"/>
                      <a:pt x="5699" y="605"/>
                      <a:pt x="5696" y="605"/>
                    </a:cubicBezTo>
                    <a:close/>
                    <a:moveTo>
                      <a:pt x="1616" y="624"/>
                    </a:moveTo>
                    <a:cubicBezTo>
                      <a:pt x="1612" y="624"/>
                      <a:pt x="1609" y="622"/>
                      <a:pt x="1607" y="619"/>
                    </a:cubicBezTo>
                    <a:cubicBezTo>
                      <a:pt x="1604" y="614"/>
                      <a:pt x="1605" y="608"/>
                      <a:pt x="1610" y="605"/>
                    </a:cubicBezTo>
                    <a:cubicBezTo>
                      <a:pt x="1667" y="568"/>
                      <a:pt x="1726" y="532"/>
                      <a:pt x="1786" y="498"/>
                    </a:cubicBezTo>
                    <a:cubicBezTo>
                      <a:pt x="1790" y="495"/>
                      <a:pt x="1797" y="497"/>
                      <a:pt x="1800" y="502"/>
                    </a:cubicBezTo>
                    <a:cubicBezTo>
                      <a:pt x="1802" y="507"/>
                      <a:pt x="1801" y="513"/>
                      <a:pt x="1796" y="516"/>
                    </a:cubicBezTo>
                    <a:cubicBezTo>
                      <a:pt x="1737" y="550"/>
                      <a:pt x="1678" y="585"/>
                      <a:pt x="1621" y="622"/>
                    </a:cubicBezTo>
                    <a:cubicBezTo>
                      <a:pt x="1620" y="623"/>
                      <a:pt x="1618" y="624"/>
                      <a:pt x="1616" y="624"/>
                    </a:cubicBezTo>
                    <a:close/>
                    <a:moveTo>
                      <a:pt x="6029" y="844"/>
                    </a:moveTo>
                    <a:cubicBezTo>
                      <a:pt x="6027" y="844"/>
                      <a:pt x="6025" y="843"/>
                      <a:pt x="6023" y="841"/>
                    </a:cubicBezTo>
                    <a:cubicBezTo>
                      <a:pt x="5970" y="799"/>
                      <a:pt x="5915" y="757"/>
                      <a:pt x="5860" y="718"/>
                    </a:cubicBezTo>
                    <a:cubicBezTo>
                      <a:pt x="5855" y="714"/>
                      <a:pt x="5854" y="708"/>
                      <a:pt x="5858" y="703"/>
                    </a:cubicBezTo>
                    <a:cubicBezTo>
                      <a:pt x="5861" y="699"/>
                      <a:pt x="5867" y="698"/>
                      <a:pt x="5872" y="701"/>
                    </a:cubicBezTo>
                    <a:cubicBezTo>
                      <a:pt x="5927" y="741"/>
                      <a:pt x="5983" y="783"/>
                      <a:pt x="6036" y="825"/>
                    </a:cubicBezTo>
                    <a:cubicBezTo>
                      <a:pt x="6040" y="829"/>
                      <a:pt x="6041" y="835"/>
                      <a:pt x="6037" y="840"/>
                    </a:cubicBezTo>
                    <a:cubicBezTo>
                      <a:pt x="6035" y="842"/>
                      <a:pt x="6032" y="844"/>
                      <a:pt x="6029" y="844"/>
                    </a:cubicBezTo>
                    <a:close/>
                    <a:moveTo>
                      <a:pt x="1285" y="866"/>
                    </a:moveTo>
                    <a:cubicBezTo>
                      <a:pt x="1282" y="866"/>
                      <a:pt x="1279" y="864"/>
                      <a:pt x="1277" y="862"/>
                    </a:cubicBezTo>
                    <a:cubicBezTo>
                      <a:pt x="1274" y="857"/>
                      <a:pt x="1274" y="851"/>
                      <a:pt x="1279" y="847"/>
                    </a:cubicBezTo>
                    <a:cubicBezTo>
                      <a:pt x="1331" y="804"/>
                      <a:pt x="1386" y="762"/>
                      <a:pt x="1441" y="721"/>
                    </a:cubicBezTo>
                    <a:cubicBezTo>
                      <a:pt x="1446" y="718"/>
                      <a:pt x="1452" y="719"/>
                      <a:pt x="1456" y="724"/>
                    </a:cubicBezTo>
                    <a:cubicBezTo>
                      <a:pt x="1459" y="728"/>
                      <a:pt x="1458" y="735"/>
                      <a:pt x="1453" y="738"/>
                    </a:cubicBezTo>
                    <a:cubicBezTo>
                      <a:pt x="1399" y="778"/>
                      <a:pt x="1344" y="820"/>
                      <a:pt x="1292" y="863"/>
                    </a:cubicBezTo>
                    <a:cubicBezTo>
                      <a:pt x="1290" y="865"/>
                      <a:pt x="1288" y="866"/>
                      <a:pt x="1285" y="866"/>
                    </a:cubicBezTo>
                    <a:close/>
                    <a:moveTo>
                      <a:pt x="6334" y="1119"/>
                    </a:moveTo>
                    <a:cubicBezTo>
                      <a:pt x="6331" y="1119"/>
                      <a:pt x="6328" y="1118"/>
                      <a:pt x="6326" y="1116"/>
                    </a:cubicBezTo>
                    <a:cubicBezTo>
                      <a:pt x="6279" y="1067"/>
                      <a:pt x="6229" y="1020"/>
                      <a:pt x="6178" y="974"/>
                    </a:cubicBezTo>
                    <a:cubicBezTo>
                      <a:pt x="6174" y="970"/>
                      <a:pt x="6174" y="964"/>
                      <a:pt x="6178" y="960"/>
                    </a:cubicBezTo>
                    <a:cubicBezTo>
                      <a:pt x="6181" y="955"/>
                      <a:pt x="6188" y="955"/>
                      <a:pt x="6192" y="959"/>
                    </a:cubicBezTo>
                    <a:cubicBezTo>
                      <a:pt x="6243" y="1005"/>
                      <a:pt x="6293" y="1053"/>
                      <a:pt x="6341" y="1101"/>
                    </a:cubicBezTo>
                    <a:cubicBezTo>
                      <a:pt x="6345" y="1105"/>
                      <a:pt x="6345" y="1112"/>
                      <a:pt x="6341" y="1116"/>
                    </a:cubicBezTo>
                    <a:cubicBezTo>
                      <a:pt x="6339" y="1118"/>
                      <a:pt x="6336" y="1119"/>
                      <a:pt x="6334" y="1119"/>
                    </a:cubicBezTo>
                    <a:close/>
                    <a:moveTo>
                      <a:pt x="984" y="1143"/>
                    </a:moveTo>
                    <a:cubicBezTo>
                      <a:pt x="981" y="1143"/>
                      <a:pt x="979" y="1142"/>
                      <a:pt x="977" y="1140"/>
                    </a:cubicBezTo>
                    <a:cubicBezTo>
                      <a:pt x="973" y="1136"/>
                      <a:pt x="973" y="1130"/>
                      <a:pt x="977" y="1126"/>
                    </a:cubicBezTo>
                    <a:cubicBezTo>
                      <a:pt x="1024" y="1077"/>
                      <a:pt x="1074" y="1028"/>
                      <a:pt x="1124" y="982"/>
                    </a:cubicBezTo>
                    <a:cubicBezTo>
                      <a:pt x="1128" y="978"/>
                      <a:pt x="1134" y="979"/>
                      <a:pt x="1138" y="983"/>
                    </a:cubicBezTo>
                    <a:cubicBezTo>
                      <a:pt x="1142" y="987"/>
                      <a:pt x="1142" y="993"/>
                      <a:pt x="1138" y="997"/>
                    </a:cubicBezTo>
                    <a:cubicBezTo>
                      <a:pt x="1088" y="1043"/>
                      <a:pt x="1039" y="1091"/>
                      <a:pt x="991" y="1140"/>
                    </a:cubicBezTo>
                    <a:cubicBezTo>
                      <a:pt x="989" y="1142"/>
                      <a:pt x="987" y="1143"/>
                      <a:pt x="984" y="1143"/>
                    </a:cubicBezTo>
                    <a:close/>
                    <a:moveTo>
                      <a:pt x="716" y="1453"/>
                    </a:moveTo>
                    <a:cubicBezTo>
                      <a:pt x="714" y="1453"/>
                      <a:pt x="712" y="1452"/>
                      <a:pt x="710" y="1451"/>
                    </a:cubicBezTo>
                    <a:cubicBezTo>
                      <a:pt x="705" y="1448"/>
                      <a:pt x="704" y="1441"/>
                      <a:pt x="708" y="1437"/>
                    </a:cubicBezTo>
                    <a:cubicBezTo>
                      <a:pt x="749" y="1382"/>
                      <a:pt x="793" y="1329"/>
                      <a:pt x="838" y="1277"/>
                    </a:cubicBezTo>
                    <a:cubicBezTo>
                      <a:pt x="842" y="1273"/>
                      <a:pt x="848" y="1272"/>
                      <a:pt x="852" y="1276"/>
                    </a:cubicBezTo>
                    <a:cubicBezTo>
                      <a:pt x="857" y="1280"/>
                      <a:pt x="857" y="1286"/>
                      <a:pt x="853" y="1291"/>
                    </a:cubicBezTo>
                    <a:cubicBezTo>
                      <a:pt x="809" y="1342"/>
                      <a:pt x="766" y="1395"/>
                      <a:pt x="724" y="1449"/>
                    </a:cubicBezTo>
                    <a:cubicBezTo>
                      <a:pt x="722" y="1452"/>
                      <a:pt x="719" y="1453"/>
                      <a:pt x="716" y="1453"/>
                    </a:cubicBezTo>
                    <a:close/>
                    <a:moveTo>
                      <a:pt x="486" y="1792"/>
                    </a:moveTo>
                    <a:cubicBezTo>
                      <a:pt x="484" y="1792"/>
                      <a:pt x="482" y="1792"/>
                      <a:pt x="481" y="1791"/>
                    </a:cubicBezTo>
                    <a:cubicBezTo>
                      <a:pt x="476" y="1788"/>
                      <a:pt x="474" y="1782"/>
                      <a:pt x="477" y="1777"/>
                    </a:cubicBezTo>
                    <a:cubicBezTo>
                      <a:pt x="512" y="1718"/>
                      <a:pt x="549" y="1660"/>
                      <a:pt x="588" y="1603"/>
                    </a:cubicBezTo>
                    <a:cubicBezTo>
                      <a:pt x="591" y="1599"/>
                      <a:pt x="597" y="1597"/>
                      <a:pt x="602" y="1601"/>
                    </a:cubicBezTo>
                    <a:cubicBezTo>
                      <a:pt x="607" y="1604"/>
                      <a:pt x="608" y="1610"/>
                      <a:pt x="605" y="1615"/>
                    </a:cubicBezTo>
                    <a:cubicBezTo>
                      <a:pt x="567" y="1671"/>
                      <a:pt x="530" y="1729"/>
                      <a:pt x="495" y="1787"/>
                    </a:cubicBezTo>
                    <a:cubicBezTo>
                      <a:pt x="493" y="1791"/>
                      <a:pt x="490" y="1792"/>
                      <a:pt x="486" y="1792"/>
                    </a:cubicBezTo>
                    <a:close/>
                    <a:moveTo>
                      <a:pt x="298" y="2157"/>
                    </a:moveTo>
                    <a:cubicBezTo>
                      <a:pt x="296" y="2157"/>
                      <a:pt x="295" y="2157"/>
                      <a:pt x="294" y="2156"/>
                    </a:cubicBezTo>
                    <a:cubicBezTo>
                      <a:pt x="288" y="2154"/>
                      <a:pt x="286" y="2148"/>
                      <a:pt x="288" y="2142"/>
                    </a:cubicBezTo>
                    <a:cubicBezTo>
                      <a:pt x="316" y="2080"/>
                      <a:pt x="346" y="2018"/>
                      <a:pt x="377" y="1957"/>
                    </a:cubicBezTo>
                    <a:cubicBezTo>
                      <a:pt x="380" y="1952"/>
                      <a:pt x="386" y="1950"/>
                      <a:pt x="391" y="1952"/>
                    </a:cubicBezTo>
                    <a:cubicBezTo>
                      <a:pt x="396" y="1955"/>
                      <a:pt x="398" y="1961"/>
                      <a:pt x="396" y="1966"/>
                    </a:cubicBezTo>
                    <a:cubicBezTo>
                      <a:pt x="364" y="2027"/>
                      <a:pt x="335" y="2089"/>
                      <a:pt x="307" y="2151"/>
                    </a:cubicBezTo>
                    <a:cubicBezTo>
                      <a:pt x="305" y="2155"/>
                      <a:pt x="302" y="2157"/>
                      <a:pt x="298" y="2157"/>
                    </a:cubicBezTo>
                    <a:close/>
                    <a:moveTo>
                      <a:pt x="155" y="2542"/>
                    </a:moveTo>
                    <a:cubicBezTo>
                      <a:pt x="154" y="2542"/>
                      <a:pt x="153" y="2541"/>
                      <a:pt x="152" y="2541"/>
                    </a:cubicBezTo>
                    <a:cubicBezTo>
                      <a:pt x="146" y="2539"/>
                      <a:pt x="143" y="2534"/>
                      <a:pt x="145" y="2528"/>
                    </a:cubicBezTo>
                    <a:cubicBezTo>
                      <a:pt x="165" y="2463"/>
                      <a:pt x="187" y="2397"/>
                      <a:pt x="211" y="2333"/>
                    </a:cubicBezTo>
                    <a:cubicBezTo>
                      <a:pt x="213" y="2328"/>
                      <a:pt x="219" y="2325"/>
                      <a:pt x="224" y="2327"/>
                    </a:cubicBezTo>
                    <a:cubicBezTo>
                      <a:pt x="229" y="2329"/>
                      <a:pt x="232" y="2335"/>
                      <a:pt x="230" y="2340"/>
                    </a:cubicBezTo>
                    <a:cubicBezTo>
                      <a:pt x="206" y="2404"/>
                      <a:pt x="184" y="2469"/>
                      <a:pt x="165" y="2534"/>
                    </a:cubicBezTo>
                    <a:cubicBezTo>
                      <a:pt x="163" y="2539"/>
                      <a:pt x="159" y="2542"/>
                      <a:pt x="155" y="2542"/>
                    </a:cubicBezTo>
                    <a:moveTo>
                      <a:pt x="60" y="2941"/>
                    </a:moveTo>
                    <a:cubicBezTo>
                      <a:pt x="59" y="2941"/>
                      <a:pt x="59" y="2941"/>
                      <a:pt x="58" y="2941"/>
                    </a:cubicBezTo>
                    <a:cubicBezTo>
                      <a:pt x="52" y="2940"/>
                      <a:pt x="49" y="2934"/>
                      <a:pt x="50" y="2929"/>
                    </a:cubicBezTo>
                    <a:cubicBezTo>
                      <a:pt x="61" y="2861"/>
                      <a:pt x="75" y="2794"/>
                      <a:pt x="91" y="2727"/>
                    </a:cubicBezTo>
                    <a:cubicBezTo>
                      <a:pt x="92" y="2722"/>
                      <a:pt x="98" y="2718"/>
                      <a:pt x="103" y="2720"/>
                    </a:cubicBezTo>
                    <a:cubicBezTo>
                      <a:pt x="109" y="2721"/>
                      <a:pt x="112" y="2726"/>
                      <a:pt x="111" y="2732"/>
                    </a:cubicBezTo>
                    <a:cubicBezTo>
                      <a:pt x="95" y="2798"/>
                      <a:pt x="82" y="2865"/>
                      <a:pt x="70" y="2932"/>
                    </a:cubicBezTo>
                    <a:cubicBezTo>
                      <a:pt x="69" y="2937"/>
                      <a:pt x="65" y="2941"/>
                      <a:pt x="60" y="2941"/>
                    </a:cubicBezTo>
                    <a:close/>
                    <a:moveTo>
                      <a:pt x="15" y="3348"/>
                    </a:moveTo>
                    <a:lnTo>
                      <a:pt x="14" y="3348"/>
                    </a:lnTo>
                    <a:cubicBezTo>
                      <a:pt x="8" y="3348"/>
                      <a:pt x="4" y="3343"/>
                      <a:pt x="4" y="3337"/>
                    </a:cubicBezTo>
                    <a:cubicBezTo>
                      <a:pt x="8" y="3269"/>
                      <a:pt x="13" y="3200"/>
                      <a:pt x="21" y="3132"/>
                    </a:cubicBezTo>
                    <a:cubicBezTo>
                      <a:pt x="21" y="3127"/>
                      <a:pt x="26" y="3122"/>
                      <a:pt x="32" y="3123"/>
                    </a:cubicBezTo>
                    <a:cubicBezTo>
                      <a:pt x="38" y="3124"/>
                      <a:pt x="42" y="3129"/>
                      <a:pt x="41" y="3135"/>
                    </a:cubicBezTo>
                    <a:cubicBezTo>
                      <a:pt x="34" y="3202"/>
                      <a:pt x="28" y="3270"/>
                      <a:pt x="25" y="3338"/>
                    </a:cubicBezTo>
                    <a:cubicBezTo>
                      <a:pt x="25" y="3344"/>
                      <a:pt x="20" y="3348"/>
                      <a:pt x="15" y="3348"/>
                    </a:cubicBezTo>
                    <a:moveTo>
                      <a:pt x="19" y="3758"/>
                    </a:moveTo>
                    <a:cubicBezTo>
                      <a:pt x="14" y="3758"/>
                      <a:pt x="9" y="3754"/>
                      <a:pt x="9" y="3748"/>
                    </a:cubicBezTo>
                    <a:cubicBezTo>
                      <a:pt x="4" y="3680"/>
                      <a:pt x="1" y="3611"/>
                      <a:pt x="0" y="3543"/>
                    </a:cubicBezTo>
                    <a:cubicBezTo>
                      <a:pt x="0" y="3537"/>
                      <a:pt x="5" y="3532"/>
                      <a:pt x="10" y="3532"/>
                    </a:cubicBezTo>
                    <a:lnTo>
                      <a:pt x="11" y="3532"/>
                    </a:lnTo>
                    <a:cubicBezTo>
                      <a:pt x="16" y="3532"/>
                      <a:pt x="21" y="3537"/>
                      <a:pt x="21" y="3543"/>
                    </a:cubicBezTo>
                    <a:cubicBezTo>
                      <a:pt x="22" y="3611"/>
                      <a:pt x="24" y="3679"/>
                      <a:pt x="29" y="3747"/>
                    </a:cubicBezTo>
                    <a:cubicBezTo>
                      <a:pt x="30" y="3753"/>
                      <a:pt x="25" y="3758"/>
                      <a:pt x="20" y="3758"/>
                    </a:cubicBezTo>
                    <a:cubicBezTo>
                      <a:pt x="19" y="3758"/>
                      <a:pt x="19" y="3758"/>
                      <a:pt x="19" y="3758"/>
                    </a:cubicBezTo>
                    <a:moveTo>
                      <a:pt x="73" y="4164"/>
                    </a:moveTo>
                    <a:cubicBezTo>
                      <a:pt x="68" y="4164"/>
                      <a:pt x="64" y="4161"/>
                      <a:pt x="63" y="4156"/>
                    </a:cubicBezTo>
                    <a:cubicBezTo>
                      <a:pt x="50" y="4089"/>
                      <a:pt x="39" y="4021"/>
                      <a:pt x="30" y="3953"/>
                    </a:cubicBezTo>
                    <a:cubicBezTo>
                      <a:pt x="29" y="3947"/>
                      <a:pt x="33" y="3942"/>
                      <a:pt x="38" y="3941"/>
                    </a:cubicBezTo>
                    <a:cubicBezTo>
                      <a:pt x="44" y="3941"/>
                      <a:pt x="49" y="3945"/>
                      <a:pt x="50" y="3950"/>
                    </a:cubicBezTo>
                    <a:cubicBezTo>
                      <a:pt x="59" y="4018"/>
                      <a:pt x="70" y="4085"/>
                      <a:pt x="83" y="4152"/>
                    </a:cubicBezTo>
                    <a:cubicBezTo>
                      <a:pt x="84" y="4158"/>
                      <a:pt x="81" y="4163"/>
                      <a:pt x="75" y="4164"/>
                    </a:cubicBezTo>
                    <a:cubicBezTo>
                      <a:pt x="74" y="4164"/>
                      <a:pt x="74" y="4164"/>
                      <a:pt x="73" y="4164"/>
                    </a:cubicBezTo>
                    <a:close/>
                    <a:moveTo>
                      <a:pt x="177" y="4561"/>
                    </a:moveTo>
                    <a:cubicBezTo>
                      <a:pt x="172" y="4561"/>
                      <a:pt x="168" y="4558"/>
                      <a:pt x="167" y="4554"/>
                    </a:cubicBezTo>
                    <a:cubicBezTo>
                      <a:pt x="145" y="4489"/>
                      <a:pt x="126" y="4423"/>
                      <a:pt x="109" y="4357"/>
                    </a:cubicBezTo>
                    <a:cubicBezTo>
                      <a:pt x="107" y="4351"/>
                      <a:pt x="111" y="4345"/>
                      <a:pt x="116" y="4344"/>
                    </a:cubicBezTo>
                    <a:cubicBezTo>
                      <a:pt x="122" y="4343"/>
                      <a:pt x="127" y="4346"/>
                      <a:pt x="129" y="4351"/>
                    </a:cubicBezTo>
                    <a:cubicBezTo>
                      <a:pt x="146" y="4417"/>
                      <a:pt x="165" y="4483"/>
                      <a:pt x="186" y="4548"/>
                    </a:cubicBezTo>
                    <a:cubicBezTo>
                      <a:pt x="188" y="4553"/>
                      <a:pt x="185" y="4559"/>
                      <a:pt x="180" y="4561"/>
                    </a:cubicBezTo>
                    <a:cubicBezTo>
                      <a:pt x="179" y="4561"/>
                      <a:pt x="178" y="4561"/>
                      <a:pt x="177" y="4561"/>
                    </a:cubicBezTo>
                    <a:close/>
                    <a:moveTo>
                      <a:pt x="328" y="4942"/>
                    </a:moveTo>
                    <a:cubicBezTo>
                      <a:pt x="324" y="4942"/>
                      <a:pt x="320" y="4940"/>
                      <a:pt x="318" y="4936"/>
                    </a:cubicBezTo>
                    <a:cubicBezTo>
                      <a:pt x="289" y="4874"/>
                      <a:pt x="262" y="4811"/>
                      <a:pt x="237" y="4747"/>
                    </a:cubicBezTo>
                    <a:cubicBezTo>
                      <a:pt x="235" y="4742"/>
                      <a:pt x="237" y="4736"/>
                      <a:pt x="243" y="4734"/>
                    </a:cubicBezTo>
                    <a:cubicBezTo>
                      <a:pt x="248" y="4732"/>
                      <a:pt x="254" y="4735"/>
                      <a:pt x="256" y="4740"/>
                    </a:cubicBezTo>
                    <a:cubicBezTo>
                      <a:pt x="281" y="4803"/>
                      <a:pt x="308" y="4866"/>
                      <a:pt x="337" y="4928"/>
                    </a:cubicBezTo>
                    <a:cubicBezTo>
                      <a:pt x="339" y="4933"/>
                      <a:pt x="337" y="4939"/>
                      <a:pt x="332" y="4941"/>
                    </a:cubicBezTo>
                    <a:cubicBezTo>
                      <a:pt x="331" y="4942"/>
                      <a:pt x="329" y="4942"/>
                      <a:pt x="328" y="49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sp>
          <p:nvSpPr>
            <p:cNvPr id="7" name="Freeform 9">
              <a:extLst>
                <a:ext uri="{FF2B5EF4-FFF2-40B4-BE49-F238E27FC236}">
                  <a16:creationId xmlns:a16="http://schemas.microsoft.com/office/drawing/2014/main" id="{CF2DE4F1-8922-1791-7D13-ECFC2B473FFE}"/>
                </a:ext>
              </a:extLst>
            </p:cNvPr>
            <p:cNvSpPr>
              <a:spLocks/>
            </p:cNvSpPr>
            <p:nvPr/>
          </p:nvSpPr>
          <p:spPr bwMode="auto">
            <a:xfrm>
              <a:off x="17167225" y="5721350"/>
              <a:ext cx="68263" cy="77788"/>
            </a:xfrm>
            <a:custGeom>
              <a:avLst/>
              <a:gdLst>
                <a:gd name="T0" fmla="*/ 79 w 90"/>
                <a:gd name="T1" fmla="*/ 101 h 101"/>
                <a:gd name="T2" fmla="*/ 71 w 90"/>
                <a:gd name="T3" fmla="*/ 97 h 101"/>
                <a:gd name="T4" fmla="*/ 4 w 90"/>
                <a:gd name="T5" fmla="*/ 19 h 101"/>
                <a:gd name="T6" fmla="*/ 5 w 90"/>
                <a:gd name="T7" fmla="*/ 4 h 101"/>
                <a:gd name="T8" fmla="*/ 20 w 90"/>
                <a:gd name="T9" fmla="*/ 5 h 101"/>
                <a:gd name="T10" fmla="*/ 87 w 90"/>
                <a:gd name="T11" fmla="*/ 84 h 101"/>
                <a:gd name="T12" fmla="*/ 85 w 90"/>
                <a:gd name="T13" fmla="*/ 98 h 101"/>
                <a:gd name="T14" fmla="*/ 79 w 9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01">
                  <a:moveTo>
                    <a:pt x="79" y="101"/>
                  </a:moveTo>
                  <a:cubicBezTo>
                    <a:pt x="76" y="101"/>
                    <a:pt x="73" y="99"/>
                    <a:pt x="71" y="97"/>
                  </a:cubicBezTo>
                  <a:cubicBezTo>
                    <a:pt x="49" y="71"/>
                    <a:pt x="27" y="44"/>
                    <a:pt x="4" y="19"/>
                  </a:cubicBezTo>
                  <a:cubicBezTo>
                    <a:pt x="0" y="14"/>
                    <a:pt x="1" y="8"/>
                    <a:pt x="5" y="4"/>
                  </a:cubicBezTo>
                  <a:cubicBezTo>
                    <a:pt x="9" y="0"/>
                    <a:pt x="16" y="1"/>
                    <a:pt x="20" y="5"/>
                  </a:cubicBezTo>
                  <a:cubicBezTo>
                    <a:pt x="42" y="31"/>
                    <a:pt x="65" y="57"/>
                    <a:pt x="87" y="84"/>
                  </a:cubicBezTo>
                  <a:cubicBezTo>
                    <a:pt x="90" y="88"/>
                    <a:pt x="90" y="95"/>
                    <a:pt x="85" y="98"/>
                  </a:cubicBezTo>
                  <a:cubicBezTo>
                    <a:pt x="83" y="100"/>
                    <a:pt x="81" y="101"/>
                    <a:pt x="79" y="101"/>
                  </a:cubicBezTo>
                  <a:close/>
                </a:path>
              </a:pathLst>
            </a:custGeom>
            <a:solidFill>
              <a:srgbClr val="9FB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8" name="Freeform 10">
              <a:extLst>
                <a:ext uri="{FF2B5EF4-FFF2-40B4-BE49-F238E27FC236}">
                  <a16:creationId xmlns:a16="http://schemas.microsoft.com/office/drawing/2014/main" id="{F3CEE0D1-A252-8B2D-E8C8-FAD5A1D7020D}"/>
                </a:ext>
              </a:extLst>
            </p:cNvPr>
            <p:cNvSpPr>
              <a:spLocks/>
            </p:cNvSpPr>
            <p:nvPr/>
          </p:nvSpPr>
          <p:spPr bwMode="auto">
            <a:xfrm>
              <a:off x="20293013" y="6148388"/>
              <a:ext cx="95250" cy="17463"/>
            </a:xfrm>
            <a:custGeom>
              <a:avLst/>
              <a:gdLst>
                <a:gd name="T0" fmla="*/ 114 w 124"/>
                <a:gd name="T1" fmla="*/ 23 h 23"/>
                <a:gd name="T2" fmla="*/ 113 w 124"/>
                <a:gd name="T3" fmla="*/ 23 h 23"/>
                <a:gd name="T4" fmla="*/ 11 w 124"/>
                <a:gd name="T5" fmla="*/ 21 h 23"/>
                <a:gd name="T6" fmla="*/ 0 w 124"/>
                <a:gd name="T7" fmla="*/ 11 h 23"/>
                <a:gd name="T8" fmla="*/ 11 w 124"/>
                <a:gd name="T9" fmla="*/ 0 h 23"/>
                <a:gd name="T10" fmla="*/ 114 w 124"/>
                <a:gd name="T11" fmla="*/ 2 h 23"/>
                <a:gd name="T12" fmla="*/ 124 w 124"/>
                <a:gd name="T13" fmla="*/ 12 h 23"/>
                <a:gd name="T14" fmla="*/ 114 w 12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3">
                  <a:moveTo>
                    <a:pt x="114" y="23"/>
                  </a:moveTo>
                  <a:lnTo>
                    <a:pt x="113" y="23"/>
                  </a:lnTo>
                  <a:cubicBezTo>
                    <a:pt x="79" y="21"/>
                    <a:pt x="45" y="21"/>
                    <a:pt x="11" y="21"/>
                  </a:cubicBezTo>
                  <a:cubicBezTo>
                    <a:pt x="5" y="21"/>
                    <a:pt x="0" y="16"/>
                    <a:pt x="0" y="11"/>
                  </a:cubicBezTo>
                  <a:cubicBezTo>
                    <a:pt x="0" y="5"/>
                    <a:pt x="5" y="0"/>
                    <a:pt x="11" y="0"/>
                  </a:cubicBezTo>
                  <a:cubicBezTo>
                    <a:pt x="45" y="0"/>
                    <a:pt x="80" y="1"/>
                    <a:pt x="114" y="2"/>
                  </a:cubicBezTo>
                  <a:cubicBezTo>
                    <a:pt x="120" y="2"/>
                    <a:pt x="124" y="7"/>
                    <a:pt x="124" y="12"/>
                  </a:cubicBezTo>
                  <a:cubicBezTo>
                    <a:pt x="124" y="18"/>
                    <a:pt x="119" y="23"/>
                    <a:pt x="114" y="23"/>
                  </a:cubicBezTo>
                  <a:close/>
                </a:path>
              </a:pathLst>
            </a:custGeom>
            <a:solidFill>
              <a:srgbClr val="9FB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nvGrpSpPr>
            <p:cNvPr id="9" name="Group 8">
              <a:extLst>
                <a:ext uri="{FF2B5EF4-FFF2-40B4-BE49-F238E27FC236}">
                  <a16:creationId xmlns:a16="http://schemas.microsoft.com/office/drawing/2014/main" id="{B65C696A-3C1C-1D76-7657-27232A42E138}"/>
                </a:ext>
              </a:extLst>
            </p:cNvPr>
            <p:cNvGrpSpPr/>
            <p:nvPr/>
          </p:nvGrpSpPr>
          <p:grpSpPr>
            <a:xfrm>
              <a:off x="20526375" y="6159500"/>
              <a:ext cx="2309813" cy="4660900"/>
              <a:chOff x="20526375" y="6159500"/>
              <a:chExt cx="2309813" cy="4660900"/>
            </a:xfrm>
            <a:solidFill>
              <a:srgbClr val="9FB6BE"/>
            </a:solidFill>
          </p:grpSpPr>
          <p:sp>
            <p:nvSpPr>
              <p:cNvPr id="526" name="Freeform 11">
                <a:extLst>
                  <a:ext uri="{FF2B5EF4-FFF2-40B4-BE49-F238E27FC236}">
                    <a16:creationId xmlns:a16="http://schemas.microsoft.com/office/drawing/2014/main" id="{43289FE9-14FC-0749-384C-6DAE57F6CD5C}"/>
                  </a:ext>
                </a:extLst>
              </p:cNvPr>
              <p:cNvSpPr>
                <a:spLocks noEditPoints="1"/>
              </p:cNvSpPr>
              <p:nvPr/>
            </p:nvSpPr>
            <p:spPr bwMode="auto">
              <a:xfrm>
                <a:off x="20526375" y="6159500"/>
                <a:ext cx="2309813" cy="4525963"/>
              </a:xfrm>
              <a:custGeom>
                <a:avLst/>
                <a:gdLst>
                  <a:gd name="T0" fmla="*/ 10 w 3036"/>
                  <a:gd name="T1" fmla="*/ 21 h 5947"/>
                  <a:gd name="T2" fmla="*/ 214 w 3036"/>
                  <a:gd name="T3" fmla="*/ 25 h 5947"/>
                  <a:gd name="T4" fmla="*/ 609 w 3036"/>
                  <a:gd name="T5" fmla="*/ 132 h 5947"/>
                  <a:gd name="T6" fmla="*/ 402 w 3036"/>
                  <a:gd name="T7" fmla="*/ 70 h 5947"/>
                  <a:gd name="T8" fmla="*/ 619 w 3036"/>
                  <a:gd name="T9" fmla="*/ 124 h 5947"/>
                  <a:gd name="T10" fmla="*/ 989 w 3036"/>
                  <a:gd name="T11" fmla="*/ 266 h 5947"/>
                  <a:gd name="T12" fmla="*/ 807 w 3036"/>
                  <a:gd name="T13" fmla="*/ 173 h 5947"/>
                  <a:gd name="T14" fmla="*/ 993 w 3036"/>
                  <a:gd name="T15" fmla="*/ 266 h 5947"/>
                  <a:gd name="T16" fmla="*/ 1174 w 3036"/>
                  <a:gd name="T17" fmla="*/ 350 h 5947"/>
                  <a:gd name="T18" fmla="*/ 1363 w 3036"/>
                  <a:gd name="T19" fmla="*/ 428 h 5947"/>
                  <a:gd name="T20" fmla="*/ 1697 w 3036"/>
                  <a:gd name="T21" fmla="*/ 671 h 5947"/>
                  <a:gd name="T22" fmla="*/ 1522 w 3036"/>
                  <a:gd name="T23" fmla="*/ 538 h 5947"/>
                  <a:gd name="T24" fmla="*/ 1705 w 3036"/>
                  <a:gd name="T25" fmla="*/ 667 h 5947"/>
                  <a:gd name="T26" fmla="*/ 1999 w 3036"/>
                  <a:gd name="T27" fmla="*/ 931 h 5947"/>
                  <a:gd name="T28" fmla="*/ 1863 w 3036"/>
                  <a:gd name="T29" fmla="*/ 780 h 5947"/>
                  <a:gd name="T30" fmla="*/ 2007 w 3036"/>
                  <a:gd name="T31" fmla="*/ 934 h 5947"/>
                  <a:gd name="T32" fmla="*/ 2141 w 3036"/>
                  <a:gd name="T33" fmla="*/ 1076 h 5947"/>
                  <a:gd name="T34" fmla="*/ 2290 w 3036"/>
                  <a:gd name="T35" fmla="*/ 1216 h 5947"/>
                  <a:gd name="T36" fmla="*/ 2518 w 3036"/>
                  <a:gd name="T37" fmla="*/ 1563 h 5947"/>
                  <a:gd name="T38" fmla="*/ 2399 w 3036"/>
                  <a:gd name="T39" fmla="*/ 1376 h 5947"/>
                  <a:gd name="T40" fmla="*/ 2524 w 3036"/>
                  <a:gd name="T41" fmla="*/ 1562 h 5947"/>
                  <a:gd name="T42" fmla="*/ 2704 w 3036"/>
                  <a:gd name="T43" fmla="*/ 1914 h 5947"/>
                  <a:gd name="T44" fmla="*/ 2630 w 3036"/>
                  <a:gd name="T45" fmla="*/ 1723 h 5947"/>
                  <a:gd name="T46" fmla="*/ 2713 w 3036"/>
                  <a:gd name="T47" fmla="*/ 1920 h 5947"/>
                  <a:gd name="T48" fmla="*/ 2784 w 3036"/>
                  <a:gd name="T49" fmla="*/ 2099 h 5947"/>
                  <a:gd name="T50" fmla="*/ 2872 w 3036"/>
                  <a:gd name="T51" fmla="*/ 2283 h 5947"/>
                  <a:gd name="T52" fmla="*/ 2964 w 3036"/>
                  <a:gd name="T53" fmla="*/ 2690 h 5947"/>
                  <a:gd name="T54" fmla="*/ 2917 w 3036"/>
                  <a:gd name="T55" fmla="*/ 2471 h 5947"/>
                  <a:gd name="T56" fmla="*/ 2966 w 3036"/>
                  <a:gd name="T57" fmla="*/ 2690 h 5947"/>
                  <a:gd name="T58" fmla="*/ 3007 w 3036"/>
                  <a:gd name="T59" fmla="*/ 3083 h 5947"/>
                  <a:gd name="T60" fmla="*/ 3007 w 3036"/>
                  <a:gd name="T61" fmla="*/ 2879 h 5947"/>
                  <a:gd name="T62" fmla="*/ 3017 w 3036"/>
                  <a:gd name="T63" fmla="*/ 3093 h 5947"/>
                  <a:gd name="T64" fmla="*/ 3011 w 3036"/>
                  <a:gd name="T65" fmla="*/ 3488 h 5947"/>
                  <a:gd name="T66" fmla="*/ 3025 w 3036"/>
                  <a:gd name="T67" fmla="*/ 3275 h 5947"/>
                  <a:gd name="T68" fmla="*/ 3036 w 3036"/>
                  <a:gd name="T69" fmla="*/ 3318 h 5947"/>
                  <a:gd name="T70" fmla="*/ 2976 w 3036"/>
                  <a:gd name="T71" fmla="*/ 3903 h 5947"/>
                  <a:gd name="T72" fmla="*/ 2995 w 3036"/>
                  <a:gd name="T73" fmla="*/ 3690 h 5947"/>
                  <a:gd name="T74" fmla="*/ 2986 w 3036"/>
                  <a:gd name="T75" fmla="*/ 3894 h 5947"/>
                  <a:gd name="T76" fmla="*/ 2879 w 3036"/>
                  <a:gd name="T77" fmla="*/ 4298 h 5947"/>
                  <a:gd name="T78" fmla="*/ 2937 w 3036"/>
                  <a:gd name="T79" fmla="*/ 4082 h 5947"/>
                  <a:gd name="T80" fmla="*/ 2882 w 3036"/>
                  <a:gd name="T81" fmla="*/ 4298 h 5947"/>
                  <a:gd name="T82" fmla="*/ 2730 w 3036"/>
                  <a:gd name="T83" fmla="*/ 4664 h 5947"/>
                  <a:gd name="T84" fmla="*/ 2826 w 3036"/>
                  <a:gd name="T85" fmla="*/ 4484 h 5947"/>
                  <a:gd name="T86" fmla="*/ 2552 w 3036"/>
                  <a:gd name="T87" fmla="*/ 5039 h 5947"/>
                  <a:gd name="T88" fmla="*/ 2642 w 3036"/>
                  <a:gd name="T89" fmla="*/ 4847 h 5947"/>
                  <a:gd name="T90" fmla="*/ 2560 w 3036"/>
                  <a:gd name="T91" fmla="*/ 5034 h 5947"/>
                  <a:gd name="T92" fmla="*/ 2315 w 3036"/>
                  <a:gd name="T93" fmla="*/ 5372 h 5947"/>
                  <a:gd name="T94" fmla="*/ 2447 w 3036"/>
                  <a:gd name="T95" fmla="*/ 5191 h 5947"/>
                  <a:gd name="T96" fmla="*/ 2321 w 3036"/>
                  <a:gd name="T97" fmla="*/ 5374 h 5947"/>
                  <a:gd name="T98" fmla="*/ 2044 w 3036"/>
                  <a:gd name="T99" fmla="*/ 5660 h 5947"/>
                  <a:gd name="T100" fmla="*/ 2199 w 3036"/>
                  <a:gd name="T101" fmla="*/ 5526 h 5947"/>
                  <a:gd name="T102" fmla="*/ 1747 w 3036"/>
                  <a:gd name="T103" fmla="*/ 5947 h 5947"/>
                  <a:gd name="T104" fmla="*/ 1897 w 3036"/>
                  <a:gd name="T105" fmla="*/ 5799 h 5947"/>
                  <a:gd name="T106" fmla="*/ 1753 w 3036"/>
                  <a:gd name="T107" fmla="*/ 5945 h 5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6" h="5947">
                    <a:moveTo>
                      <a:pt x="212" y="46"/>
                    </a:moveTo>
                    <a:cubicBezTo>
                      <a:pt x="212" y="46"/>
                      <a:pt x="211" y="46"/>
                      <a:pt x="211" y="45"/>
                    </a:cubicBezTo>
                    <a:cubicBezTo>
                      <a:pt x="144" y="35"/>
                      <a:pt x="77" y="27"/>
                      <a:pt x="10" y="21"/>
                    </a:cubicBezTo>
                    <a:cubicBezTo>
                      <a:pt x="4" y="20"/>
                      <a:pt x="0" y="15"/>
                      <a:pt x="0" y="10"/>
                    </a:cubicBezTo>
                    <a:cubicBezTo>
                      <a:pt x="1" y="4"/>
                      <a:pt x="6" y="0"/>
                      <a:pt x="12" y="0"/>
                    </a:cubicBezTo>
                    <a:cubicBezTo>
                      <a:pt x="79" y="6"/>
                      <a:pt x="147" y="15"/>
                      <a:pt x="214" y="25"/>
                    </a:cubicBezTo>
                    <a:cubicBezTo>
                      <a:pt x="220" y="26"/>
                      <a:pt x="223" y="31"/>
                      <a:pt x="223" y="37"/>
                    </a:cubicBezTo>
                    <a:cubicBezTo>
                      <a:pt x="222" y="42"/>
                      <a:pt x="217" y="46"/>
                      <a:pt x="212" y="46"/>
                    </a:cubicBezTo>
                    <a:close/>
                    <a:moveTo>
                      <a:pt x="609" y="132"/>
                    </a:moveTo>
                    <a:cubicBezTo>
                      <a:pt x="609" y="132"/>
                      <a:pt x="608" y="132"/>
                      <a:pt x="607" y="131"/>
                    </a:cubicBezTo>
                    <a:cubicBezTo>
                      <a:pt x="542" y="113"/>
                      <a:pt x="476" y="97"/>
                      <a:pt x="410" y="82"/>
                    </a:cubicBezTo>
                    <a:cubicBezTo>
                      <a:pt x="404" y="81"/>
                      <a:pt x="401" y="76"/>
                      <a:pt x="402" y="70"/>
                    </a:cubicBezTo>
                    <a:cubicBezTo>
                      <a:pt x="403" y="64"/>
                      <a:pt x="409" y="61"/>
                      <a:pt x="414" y="62"/>
                    </a:cubicBezTo>
                    <a:cubicBezTo>
                      <a:pt x="481" y="76"/>
                      <a:pt x="547" y="93"/>
                      <a:pt x="612" y="111"/>
                    </a:cubicBezTo>
                    <a:cubicBezTo>
                      <a:pt x="618" y="113"/>
                      <a:pt x="621" y="119"/>
                      <a:pt x="619" y="124"/>
                    </a:cubicBezTo>
                    <a:cubicBezTo>
                      <a:pt x="618" y="129"/>
                      <a:pt x="614" y="132"/>
                      <a:pt x="609" y="132"/>
                    </a:cubicBezTo>
                    <a:close/>
                    <a:moveTo>
                      <a:pt x="993" y="266"/>
                    </a:moveTo>
                    <a:cubicBezTo>
                      <a:pt x="992" y="266"/>
                      <a:pt x="991" y="266"/>
                      <a:pt x="989" y="266"/>
                    </a:cubicBezTo>
                    <a:cubicBezTo>
                      <a:pt x="927" y="239"/>
                      <a:pt x="864" y="215"/>
                      <a:pt x="800" y="193"/>
                    </a:cubicBezTo>
                    <a:cubicBezTo>
                      <a:pt x="795" y="191"/>
                      <a:pt x="792" y="185"/>
                      <a:pt x="794" y="179"/>
                    </a:cubicBezTo>
                    <a:cubicBezTo>
                      <a:pt x="796" y="174"/>
                      <a:pt x="802" y="171"/>
                      <a:pt x="807" y="173"/>
                    </a:cubicBezTo>
                    <a:cubicBezTo>
                      <a:pt x="871" y="195"/>
                      <a:pt x="935" y="220"/>
                      <a:pt x="997" y="246"/>
                    </a:cubicBezTo>
                    <a:cubicBezTo>
                      <a:pt x="1003" y="249"/>
                      <a:pt x="1005" y="255"/>
                      <a:pt x="1003" y="260"/>
                    </a:cubicBezTo>
                    <a:cubicBezTo>
                      <a:pt x="1001" y="264"/>
                      <a:pt x="997" y="266"/>
                      <a:pt x="993" y="266"/>
                    </a:cubicBezTo>
                    <a:close/>
                    <a:moveTo>
                      <a:pt x="1358" y="447"/>
                    </a:moveTo>
                    <a:cubicBezTo>
                      <a:pt x="1356" y="447"/>
                      <a:pt x="1354" y="447"/>
                      <a:pt x="1353" y="446"/>
                    </a:cubicBezTo>
                    <a:cubicBezTo>
                      <a:pt x="1294" y="412"/>
                      <a:pt x="1234" y="380"/>
                      <a:pt x="1174" y="350"/>
                    </a:cubicBezTo>
                    <a:cubicBezTo>
                      <a:pt x="1169" y="347"/>
                      <a:pt x="1167" y="341"/>
                      <a:pt x="1169" y="336"/>
                    </a:cubicBezTo>
                    <a:cubicBezTo>
                      <a:pt x="1172" y="331"/>
                      <a:pt x="1178" y="329"/>
                      <a:pt x="1183" y="332"/>
                    </a:cubicBezTo>
                    <a:cubicBezTo>
                      <a:pt x="1244" y="362"/>
                      <a:pt x="1304" y="394"/>
                      <a:pt x="1363" y="428"/>
                    </a:cubicBezTo>
                    <a:cubicBezTo>
                      <a:pt x="1368" y="431"/>
                      <a:pt x="1370" y="437"/>
                      <a:pt x="1367" y="442"/>
                    </a:cubicBezTo>
                    <a:cubicBezTo>
                      <a:pt x="1365" y="445"/>
                      <a:pt x="1361" y="447"/>
                      <a:pt x="1358" y="447"/>
                    </a:cubicBezTo>
                    <a:close/>
                    <a:moveTo>
                      <a:pt x="1697" y="671"/>
                    </a:moveTo>
                    <a:cubicBezTo>
                      <a:pt x="1695" y="671"/>
                      <a:pt x="1693" y="670"/>
                      <a:pt x="1691" y="669"/>
                    </a:cubicBezTo>
                    <a:cubicBezTo>
                      <a:pt x="1637" y="628"/>
                      <a:pt x="1581" y="589"/>
                      <a:pt x="1525" y="552"/>
                    </a:cubicBezTo>
                    <a:cubicBezTo>
                      <a:pt x="1520" y="549"/>
                      <a:pt x="1519" y="543"/>
                      <a:pt x="1522" y="538"/>
                    </a:cubicBezTo>
                    <a:cubicBezTo>
                      <a:pt x="1525" y="533"/>
                      <a:pt x="1532" y="532"/>
                      <a:pt x="1537" y="535"/>
                    </a:cubicBezTo>
                    <a:cubicBezTo>
                      <a:pt x="1593" y="572"/>
                      <a:pt x="1649" y="612"/>
                      <a:pt x="1703" y="652"/>
                    </a:cubicBezTo>
                    <a:cubicBezTo>
                      <a:pt x="1708" y="656"/>
                      <a:pt x="1709" y="662"/>
                      <a:pt x="1705" y="667"/>
                    </a:cubicBezTo>
                    <a:cubicBezTo>
                      <a:pt x="1703" y="669"/>
                      <a:pt x="1700" y="671"/>
                      <a:pt x="1697" y="671"/>
                    </a:cubicBezTo>
                    <a:close/>
                    <a:moveTo>
                      <a:pt x="2007" y="934"/>
                    </a:moveTo>
                    <a:cubicBezTo>
                      <a:pt x="2004" y="934"/>
                      <a:pt x="2001" y="933"/>
                      <a:pt x="1999" y="931"/>
                    </a:cubicBezTo>
                    <a:cubicBezTo>
                      <a:pt x="1951" y="885"/>
                      <a:pt x="1900" y="839"/>
                      <a:pt x="1849" y="795"/>
                    </a:cubicBezTo>
                    <a:cubicBezTo>
                      <a:pt x="1845" y="792"/>
                      <a:pt x="1844" y="785"/>
                      <a:pt x="1848" y="781"/>
                    </a:cubicBezTo>
                    <a:cubicBezTo>
                      <a:pt x="1852" y="777"/>
                      <a:pt x="1858" y="776"/>
                      <a:pt x="1863" y="780"/>
                    </a:cubicBezTo>
                    <a:cubicBezTo>
                      <a:pt x="1914" y="824"/>
                      <a:pt x="1965" y="870"/>
                      <a:pt x="2014" y="917"/>
                    </a:cubicBezTo>
                    <a:cubicBezTo>
                      <a:pt x="2018" y="920"/>
                      <a:pt x="2018" y="927"/>
                      <a:pt x="2014" y="931"/>
                    </a:cubicBezTo>
                    <a:cubicBezTo>
                      <a:pt x="2012" y="933"/>
                      <a:pt x="2009" y="934"/>
                      <a:pt x="2007" y="934"/>
                    </a:cubicBezTo>
                    <a:close/>
                    <a:moveTo>
                      <a:pt x="2282" y="1233"/>
                    </a:moveTo>
                    <a:cubicBezTo>
                      <a:pt x="2279" y="1233"/>
                      <a:pt x="2276" y="1232"/>
                      <a:pt x="2274" y="1229"/>
                    </a:cubicBezTo>
                    <a:cubicBezTo>
                      <a:pt x="2231" y="1177"/>
                      <a:pt x="2187" y="1126"/>
                      <a:pt x="2141" y="1076"/>
                    </a:cubicBezTo>
                    <a:cubicBezTo>
                      <a:pt x="2137" y="1072"/>
                      <a:pt x="2138" y="1066"/>
                      <a:pt x="2142" y="1062"/>
                    </a:cubicBezTo>
                    <a:cubicBezTo>
                      <a:pt x="2146" y="1058"/>
                      <a:pt x="2153" y="1058"/>
                      <a:pt x="2156" y="1062"/>
                    </a:cubicBezTo>
                    <a:cubicBezTo>
                      <a:pt x="2202" y="1112"/>
                      <a:pt x="2247" y="1164"/>
                      <a:pt x="2290" y="1216"/>
                    </a:cubicBezTo>
                    <a:cubicBezTo>
                      <a:pt x="2293" y="1221"/>
                      <a:pt x="2293" y="1227"/>
                      <a:pt x="2288" y="1231"/>
                    </a:cubicBezTo>
                    <a:cubicBezTo>
                      <a:pt x="2286" y="1232"/>
                      <a:pt x="2284" y="1233"/>
                      <a:pt x="2282" y="1233"/>
                    </a:cubicBezTo>
                    <a:close/>
                    <a:moveTo>
                      <a:pt x="2518" y="1563"/>
                    </a:moveTo>
                    <a:cubicBezTo>
                      <a:pt x="2515" y="1563"/>
                      <a:pt x="2512" y="1562"/>
                      <a:pt x="2510" y="1558"/>
                    </a:cubicBezTo>
                    <a:cubicBezTo>
                      <a:pt x="2474" y="1502"/>
                      <a:pt x="2436" y="1445"/>
                      <a:pt x="2397" y="1390"/>
                    </a:cubicBezTo>
                    <a:cubicBezTo>
                      <a:pt x="2393" y="1386"/>
                      <a:pt x="2395" y="1379"/>
                      <a:pt x="2399" y="1376"/>
                    </a:cubicBezTo>
                    <a:cubicBezTo>
                      <a:pt x="2404" y="1373"/>
                      <a:pt x="2410" y="1374"/>
                      <a:pt x="2414" y="1378"/>
                    </a:cubicBezTo>
                    <a:cubicBezTo>
                      <a:pt x="2453" y="1433"/>
                      <a:pt x="2491" y="1490"/>
                      <a:pt x="2527" y="1547"/>
                    </a:cubicBezTo>
                    <a:cubicBezTo>
                      <a:pt x="2530" y="1552"/>
                      <a:pt x="2529" y="1559"/>
                      <a:pt x="2524" y="1562"/>
                    </a:cubicBezTo>
                    <a:cubicBezTo>
                      <a:pt x="2522" y="1563"/>
                      <a:pt x="2520" y="1563"/>
                      <a:pt x="2518" y="1563"/>
                    </a:cubicBezTo>
                    <a:close/>
                    <a:moveTo>
                      <a:pt x="2713" y="1920"/>
                    </a:moveTo>
                    <a:cubicBezTo>
                      <a:pt x="2709" y="1920"/>
                      <a:pt x="2705" y="1917"/>
                      <a:pt x="2704" y="1914"/>
                    </a:cubicBezTo>
                    <a:cubicBezTo>
                      <a:pt x="2675" y="1853"/>
                      <a:pt x="2644" y="1792"/>
                      <a:pt x="2612" y="1733"/>
                    </a:cubicBezTo>
                    <a:cubicBezTo>
                      <a:pt x="2609" y="1728"/>
                      <a:pt x="2611" y="1722"/>
                      <a:pt x="2616" y="1719"/>
                    </a:cubicBezTo>
                    <a:cubicBezTo>
                      <a:pt x="2621" y="1716"/>
                      <a:pt x="2628" y="1718"/>
                      <a:pt x="2630" y="1723"/>
                    </a:cubicBezTo>
                    <a:cubicBezTo>
                      <a:pt x="2663" y="1783"/>
                      <a:pt x="2694" y="1844"/>
                      <a:pt x="2722" y="1905"/>
                    </a:cubicBezTo>
                    <a:cubicBezTo>
                      <a:pt x="2725" y="1910"/>
                      <a:pt x="2723" y="1916"/>
                      <a:pt x="2717" y="1919"/>
                    </a:cubicBezTo>
                    <a:cubicBezTo>
                      <a:pt x="2716" y="1919"/>
                      <a:pt x="2715" y="1920"/>
                      <a:pt x="2713" y="1920"/>
                    </a:cubicBezTo>
                    <a:close/>
                    <a:moveTo>
                      <a:pt x="2862" y="2297"/>
                    </a:moveTo>
                    <a:cubicBezTo>
                      <a:pt x="2858" y="2297"/>
                      <a:pt x="2854" y="2294"/>
                      <a:pt x="2853" y="2290"/>
                    </a:cubicBezTo>
                    <a:cubicBezTo>
                      <a:pt x="2832" y="2226"/>
                      <a:pt x="2809" y="2162"/>
                      <a:pt x="2784" y="2099"/>
                    </a:cubicBezTo>
                    <a:cubicBezTo>
                      <a:pt x="2782" y="2094"/>
                      <a:pt x="2784" y="2088"/>
                      <a:pt x="2790" y="2086"/>
                    </a:cubicBezTo>
                    <a:cubicBezTo>
                      <a:pt x="2795" y="2084"/>
                      <a:pt x="2801" y="2086"/>
                      <a:pt x="2803" y="2092"/>
                    </a:cubicBezTo>
                    <a:cubicBezTo>
                      <a:pt x="2828" y="2154"/>
                      <a:pt x="2851" y="2219"/>
                      <a:pt x="2872" y="2283"/>
                    </a:cubicBezTo>
                    <a:cubicBezTo>
                      <a:pt x="2874" y="2289"/>
                      <a:pt x="2871" y="2294"/>
                      <a:pt x="2866" y="2296"/>
                    </a:cubicBezTo>
                    <a:cubicBezTo>
                      <a:pt x="2865" y="2297"/>
                      <a:pt x="2863" y="2297"/>
                      <a:pt x="2862" y="2297"/>
                    </a:cubicBezTo>
                    <a:moveTo>
                      <a:pt x="2964" y="2690"/>
                    </a:moveTo>
                    <a:cubicBezTo>
                      <a:pt x="2960" y="2690"/>
                      <a:pt x="2955" y="2687"/>
                      <a:pt x="2954" y="2682"/>
                    </a:cubicBezTo>
                    <a:cubicBezTo>
                      <a:pt x="2941" y="2616"/>
                      <a:pt x="2926" y="2549"/>
                      <a:pt x="2909" y="2484"/>
                    </a:cubicBezTo>
                    <a:cubicBezTo>
                      <a:pt x="2908" y="2478"/>
                      <a:pt x="2911" y="2473"/>
                      <a:pt x="2917" y="2471"/>
                    </a:cubicBezTo>
                    <a:cubicBezTo>
                      <a:pt x="2922" y="2470"/>
                      <a:pt x="2928" y="2473"/>
                      <a:pt x="2929" y="2479"/>
                    </a:cubicBezTo>
                    <a:cubicBezTo>
                      <a:pt x="2946" y="2544"/>
                      <a:pt x="2962" y="2611"/>
                      <a:pt x="2975" y="2678"/>
                    </a:cubicBezTo>
                    <a:cubicBezTo>
                      <a:pt x="2976" y="2683"/>
                      <a:pt x="2972" y="2689"/>
                      <a:pt x="2966" y="2690"/>
                    </a:cubicBezTo>
                    <a:cubicBezTo>
                      <a:pt x="2966" y="2690"/>
                      <a:pt x="2965" y="2690"/>
                      <a:pt x="2964" y="2690"/>
                    </a:cubicBezTo>
                    <a:moveTo>
                      <a:pt x="3017" y="3093"/>
                    </a:moveTo>
                    <a:cubicBezTo>
                      <a:pt x="3012" y="3093"/>
                      <a:pt x="3008" y="3089"/>
                      <a:pt x="3007" y="3083"/>
                    </a:cubicBezTo>
                    <a:cubicBezTo>
                      <a:pt x="3002" y="3016"/>
                      <a:pt x="2996" y="2948"/>
                      <a:pt x="2987" y="2882"/>
                    </a:cubicBezTo>
                    <a:cubicBezTo>
                      <a:pt x="2986" y="2876"/>
                      <a:pt x="2990" y="2871"/>
                      <a:pt x="2996" y="2870"/>
                    </a:cubicBezTo>
                    <a:cubicBezTo>
                      <a:pt x="3002" y="2869"/>
                      <a:pt x="3007" y="2873"/>
                      <a:pt x="3007" y="2879"/>
                    </a:cubicBezTo>
                    <a:cubicBezTo>
                      <a:pt x="3016" y="2946"/>
                      <a:pt x="3023" y="3014"/>
                      <a:pt x="3028" y="3082"/>
                    </a:cubicBezTo>
                    <a:cubicBezTo>
                      <a:pt x="3028" y="3087"/>
                      <a:pt x="3024" y="3092"/>
                      <a:pt x="3018" y="3093"/>
                    </a:cubicBezTo>
                    <a:cubicBezTo>
                      <a:pt x="3018" y="3093"/>
                      <a:pt x="3018" y="3093"/>
                      <a:pt x="3017" y="3093"/>
                    </a:cubicBezTo>
                    <a:close/>
                    <a:moveTo>
                      <a:pt x="3021" y="3499"/>
                    </a:moveTo>
                    <a:cubicBezTo>
                      <a:pt x="3021" y="3499"/>
                      <a:pt x="3021" y="3499"/>
                      <a:pt x="3021" y="3499"/>
                    </a:cubicBezTo>
                    <a:cubicBezTo>
                      <a:pt x="3015" y="3499"/>
                      <a:pt x="3011" y="3494"/>
                      <a:pt x="3011" y="3488"/>
                    </a:cubicBezTo>
                    <a:cubicBezTo>
                      <a:pt x="3014" y="3432"/>
                      <a:pt x="3015" y="3374"/>
                      <a:pt x="3015" y="3318"/>
                    </a:cubicBezTo>
                    <a:cubicBezTo>
                      <a:pt x="3015" y="3307"/>
                      <a:pt x="3015" y="3296"/>
                      <a:pt x="3015" y="3286"/>
                    </a:cubicBezTo>
                    <a:cubicBezTo>
                      <a:pt x="3015" y="3280"/>
                      <a:pt x="3020" y="3275"/>
                      <a:pt x="3025" y="3275"/>
                    </a:cubicBezTo>
                    <a:lnTo>
                      <a:pt x="3026" y="3275"/>
                    </a:lnTo>
                    <a:cubicBezTo>
                      <a:pt x="3031" y="3275"/>
                      <a:pt x="3036" y="3280"/>
                      <a:pt x="3036" y="3285"/>
                    </a:cubicBezTo>
                    <a:cubicBezTo>
                      <a:pt x="3036" y="3296"/>
                      <a:pt x="3036" y="3307"/>
                      <a:pt x="3036" y="3318"/>
                    </a:cubicBezTo>
                    <a:cubicBezTo>
                      <a:pt x="3036" y="3375"/>
                      <a:pt x="3035" y="3433"/>
                      <a:pt x="3032" y="3489"/>
                    </a:cubicBezTo>
                    <a:cubicBezTo>
                      <a:pt x="3031" y="3495"/>
                      <a:pt x="3027" y="3499"/>
                      <a:pt x="3021" y="3499"/>
                    </a:cubicBezTo>
                    <a:close/>
                    <a:moveTo>
                      <a:pt x="2976" y="3903"/>
                    </a:moveTo>
                    <a:cubicBezTo>
                      <a:pt x="2976" y="3903"/>
                      <a:pt x="2975" y="3903"/>
                      <a:pt x="2974" y="3903"/>
                    </a:cubicBezTo>
                    <a:cubicBezTo>
                      <a:pt x="2969" y="3902"/>
                      <a:pt x="2965" y="3896"/>
                      <a:pt x="2966" y="3891"/>
                    </a:cubicBezTo>
                    <a:cubicBezTo>
                      <a:pt x="2978" y="3825"/>
                      <a:pt x="2987" y="3757"/>
                      <a:pt x="2995" y="3690"/>
                    </a:cubicBezTo>
                    <a:cubicBezTo>
                      <a:pt x="2995" y="3684"/>
                      <a:pt x="3000" y="3680"/>
                      <a:pt x="3006" y="3681"/>
                    </a:cubicBezTo>
                    <a:cubicBezTo>
                      <a:pt x="3012" y="3682"/>
                      <a:pt x="3016" y="3687"/>
                      <a:pt x="3015" y="3692"/>
                    </a:cubicBezTo>
                    <a:cubicBezTo>
                      <a:pt x="3008" y="3760"/>
                      <a:pt x="2998" y="3828"/>
                      <a:pt x="2986" y="3894"/>
                    </a:cubicBezTo>
                    <a:cubicBezTo>
                      <a:pt x="2985" y="3899"/>
                      <a:pt x="2981" y="3903"/>
                      <a:pt x="2976" y="3903"/>
                    </a:cubicBezTo>
                    <a:close/>
                    <a:moveTo>
                      <a:pt x="2882" y="4298"/>
                    </a:moveTo>
                    <a:cubicBezTo>
                      <a:pt x="2881" y="4298"/>
                      <a:pt x="2880" y="4298"/>
                      <a:pt x="2879" y="4298"/>
                    </a:cubicBezTo>
                    <a:cubicBezTo>
                      <a:pt x="2873" y="4296"/>
                      <a:pt x="2870" y="4290"/>
                      <a:pt x="2872" y="4285"/>
                    </a:cubicBezTo>
                    <a:cubicBezTo>
                      <a:pt x="2892" y="4220"/>
                      <a:pt x="2909" y="4155"/>
                      <a:pt x="2925" y="4089"/>
                    </a:cubicBezTo>
                    <a:cubicBezTo>
                      <a:pt x="2926" y="4084"/>
                      <a:pt x="2932" y="4080"/>
                      <a:pt x="2937" y="4082"/>
                    </a:cubicBezTo>
                    <a:cubicBezTo>
                      <a:pt x="2943" y="4083"/>
                      <a:pt x="2946" y="4088"/>
                      <a:pt x="2945" y="4094"/>
                    </a:cubicBezTo>
                    <a:cubicBezTo>
                      <a:pt x="2929" y="4160"/>
                      <a:pt x="2911" y="4226"/>
                      <a:pt x="2892" y="4291"/>
                    </a:cubicBezTo>
                    <a:cubicBezTo>
                      <a:pt x="2890" y="4295"/>
                      <a:pt x="2886" y="4298"/>
                      <a:pt x="2882" y="4298"/>
                    </a:cubicBezTo>
                    <a:close/>
                    <a:moveTo>
                      <a:pt x="2740" y="4679"/>
                    </a:moveTo>
                    <a:cubicBezTo>
                      <a:pt x="2738" y="4679"/>
                      <a:pt x="2737" y="4679"/>
                      <a:pt x="2735" y="4678"/>
                    </a:cubicBezTo>
                    <a:cubicBezTo>
                      <a:pt x="2730" y="4676"/>
                      <a:pt x="2728" y="4669"/>
                      <a:pt x="2730" y="4664"/>
                    </a:cubicBezTo>
                    <a:cubicBezTo>
                      <a:pt x="2758" y="4603"/>
                      <a:pt x="2783" y="4540"/>
                      <a:pt x="2807" y="4477"/>
                    </a:cubicBezTo>
                    <a:cubicBezTo>
                      <a:pt x="2809" y="4471"/>
                      <a:pt x="2815" y="4469"/>
                      <a:pt x="2820" y="4471"/>
                    </a:cubicBezTo>
                    <a:cubicBezTo>
                      <a:pt x="2826" y="4473"/>
                      <a:pt x="2828" y="4479"/>
                      <a:pt x="2826" y="4484"/>
                    </a:cubicBezTo>
                    <a:cubicBezTo>
                      <a:pt x="2803" y="4547"/>
                      <a:pt x="2777" y="4611"/>
                      <a:pt x="2749" y="4673"/>
                    </a:cubicBezTo>
                    <a:cubicBezTo>
                      <a:pt x="2747" y="4676"/>
                      <a:pt x="2744" y="4679"/>
                      <a:pt x="2740" y="4679"/>
                    </a:cubicBezTo>
                    <a:moveTo>
                      <a:pt x="2552" y="5039"/>
                    </a:moveTo>
                    <a:cubicBezTo>
                      <a:pt x="2550" y="5039"/>
                      <a:pt x="2548" y="5039"/>
                      <a:pt x="2546" y="5038"/>
                    </a:cubicBezTo>
                    <a:cubicBezTo>
                      <a:pt x="2541" y="5035"/>
                      <a:pt x="2540" y="5028"/>
                      <a:pt x="2543" y="5023"/>
                    </a:cubicBezTo>
                    <a:cubicBezTo>
                      <a:pt x="2577" y="4966"/>
                      <a:pt x="2611" y="4906"/>
                      <a:pt x="2642" y="4847"/>
                    </a:cubicBezTo>
                    <a:cubicBezTo>
                      <a:pt x="2645" y="4842"/>
                      <a:pt x="2651" y="4840"/>
                      <a:pt x="2656" y="4842"/>
                    </a:cubicBezTo>
                    <a:cubicBezTo>
                      <a:pt x="2661" y="4845"/>
                      <a:pt x="2663" y="4851"/>
                      <a:pt x="2660" y="4856"/>
                    </a:cubicBezTo>
                    <a:cubicBezTo>
                      <a:pt x="2629" y="4916"/>
                      <a:pt x="2595" y="4976"/>
                      <a:pt x="2560" y="5034"/>
                    </a:cubicBezTo>
                    <a:cubicBezTo>
                      <a:pt x="2559" y="5037"/>
                      <a:pt x="2555" y="5039"/>
                      <a:pt x="2552" y="5039"/>
                    </a:cubicBezTo>
                    <a:close/>
                    <a:moveTo>
                      <a:pt x="2321" y="5374"/>
                    </a:moveTo>
                    <a:cubicBezTo>
                      <a:pt x="2319" y="5374"/>
                      <a:pt x="2317" y="5373"/>
                      <a:pt x="2315" y="5372"/>
                    </a:cubicBezTo>
                    <a:cubicBezTo>
                      <a:pt x="2310" y="5368"/>
                      <a:pt x="2309" y="5362"/>
                      <a:pt x="2313" y="5357"/>
                    </a:cubicBezTo>
                    <a:cubicBezTo>
                      <a:pt x="2354" y="5304"/>
                      <a:pt x="2395" y="5249"/>
                      <a:pt x="2433" y="5194"/>
                    </a:cubicBezTo>
                    <a:cubicBezTo>
                      <a:pt x="2436" y="5189"/>
                      <a:pt x="2443" y="5188"/>
                      <a:pt x="2447" y="5191"/>
                    </a:cubicBezTo>
                    <a:cubicBezTo>
                      <a:pt x="2452" y="5194"/>
                      <a:pt x="2453" y="5201"/>
                      <a:pt x="2450" y="5206"/>
                    </a:cubicBezTo>
                    <a:cubicBezTo>
                      <a:pt x="2412" y="5261"/>
                      <a:pt x="2371" y="5317"/>
                      <a:pt x="2329" y="5370"/>
                    </a:cubicBezTo>
                    <a:cubicBezTo>
                      <a:pt x="2327" y="5372"/>
                      <a:pt x="2324" y="5374"/>
                      <a:pt x="2321" y="5374"/>
                    </a:cubicBezTo>
                    <a:close/>
                    <a:moveTo>
                      <a:pt x="2052" y="5678"/>
                    </a:moveTo>
                    <a:cubicBezTo>
                      <a:pt x="2049" y="5678"/>
                      <a:pt x="2046" y="5677"/>
                      <a:pt x="2044" y="5675"/>
                    </a:cubicBezTo>
                    <a:cubicBezTo>
                      <a:pt x="2040" y="5671"/>
                      <a:pt x="2040" y="5664"/>
                      <a:pt x="2044" y="5660"/>
                    </a:cubicBezTo>
                    <a:cubicBezTo>
                      <a:pt x="2092" y="5613"/>
                      <a:pt x="2139" y="5563"/>
                      <a:pt x="2183" y="5513"/>
                    </a:cubicBezTo>
                    <a:cubicBezTo>
                      <a:pt x="2187" y="5508"/>
                      <a:pt x="2194" y="5508"/>
                      <a:pt x="2198" y="5512"/>
                    </a:cubicBezTo>
                    <a:cubicBezTo>
                      <a:pt x="2202" y="5516"/>
                      <a:pt x="2202" y="5522"/>
                      <a:pt x="2199" y="5526"/>
                    </a:cubicBezTo>
                    <a:cubicBezTo>
                      <a:pt x="2154" y="5577"/>
                      <a:pt x="2107" y="5627"/>
                      <a:pt x="2059" y="5675"/>
                    </a:cubicBezTo>
                    <a:cubicBezTo>
                      <a:pt x="2057" y="5677"/>
                      <a:pt x="2054" y="5678"/>
                      <a:pt x="2052" y="5678"/>
                    </a:cubicBezTo>
                    <a:moveTo>
                      <a:pt x="1747" y="5947"/>
                    </a:moveTo>
                    <a:cubicBezTo>
                      <a:pt x="1744" y="5947"/>
                      <a:pt x="1741" y="5946"/>
                      <a:pt x="1739" y="5943"/>
                    </a:cubicBezTo>
                    <a:cubicBezTo>
                      <a:pt x="1735" y="5939"/>
                      <a:pt x="1736" y="5932"/>
                      <a:pt x="1741" y="5929"/>
                    </a:cubicBezTo>
                    <a:cubicBezTo>
                      <a:pt x="1794" y="5887"/>
                      <a:pt x="1846" y="5844"/>
                      <a:pt x="1897" y="5799"/>
                    </a:cubicBezTo>
                    <a:cubicBezTo>
                      <a:pt x="1901" y="5795"/>
                      <a:pt x="1907" y="5796"/>
                      <a:pt x="1911" y="5800"/>
                    </a:cubicBezTo>
                    <a:cubicBezTo>
                      <a:pt x="1915" y="5804"/>
                      <a:pt x="1915" y="5811"/>
                      <a:pt x="1910" y="5815"/>
                    </a:cubicBezTo>
                    <a:cubicBezTo>
                      <a:pt x="1860" y="5859"/>
                      <a:pt x="1807" y="5903"/>
                      <a:pt x="1753" y="5945"/>
                    </a:cubicBezTo>
                    <a:cubicBezTo>
                      <a:pt x="1752" y="5946"/>
                      <a:pt x="1749" y="5947"/>
                      <a:pt x="1747" y="59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7" name="Freeform 12">
                <a:extLst>
                  <a:ext uri="{FF2B5EF4-FFF2-40B4-BE49-F238E27FC236}">
                    <a16:creationId xmlns:a16="http://schemas.microsoft.com/office/drawing/2014/main" id="{69E3FFFC-5DEE-54A1-447B-933FAFD57B5D}"/>
                  </a:ext>
                </a:extLst>
              </p:cNvPr>
              <p:cNvSpPr>
                <a:spLocks/>
              </p:cNvSpPr>
              <p:nvPr/>
            </p:nvSpPr>
            <p:spPr bwMode="auto">
              <a:xfrm>
                <a:off x="21655088" y="10760075"/>
                <a:ext cx="84138" cy="60325"/>
              </a:xfrm>
              <a:custGeom>
                <a:avLst/>
                <a:gdLst>
                  <a:gd name="T0" fmla="*/ 12 w 109"/>
                  <a:gd name="T1" fmla="*/ 79 h 79"/>
                  <a:gd name="T2" fmla="*/ 3 w 109"/>
                  <a:gd name="T3" fmla="*/ 75 h 79"/>
                  <a:gd name="T4" fmla="*/ 6 w 109"/>
                  <a:gd name="T5" fmla="*/ 60 h 79"/>
                  <a:gd name="T6" fmla="*/ 92 w 109"/>
                  <a:gd name="T7" fmla="*/ 4 h 79"/>
                  <a:gd name="T8" fmla="*/ 106 w 109"/>
                  <a:gd name="T9" fmla="*/ 6 h 79"/>
                  <a:gd name="T10" fmla="*/ 103 w 109"/>
                  <a:gd name="T11" fmla="*/ 21 h 79"/>
                  <a:gd name="T12" fmla="*/ 17 w 109"/>
                  <a:gd name="T13" fmla="*/ 78 h 79"/>
                  <a:gd name="T14" fmla="*/ 12 w 109"/>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79">
                    <a:moveTo>
                      <a:pt x="12" y="79"/>
                    </a:moveTo>
                    <a:cubicBezTo>
                      <a:pt x="8" y="79"/>
                      <a:pt x="5" y="78"/>
                      <a:pt x="3" y="75"/>
                    </a:cubicBezTo>
                    <a:cubicBezTo>
                      <a:pt x="0" y="70"/>
                      <a:pt x="1" y="64"/>
                      <a:pt x="6" y="60"/>
                    </a:cubicBezTo>
                    <a:cubicBezTo>
                      <a:pt x="35" y="42"/>
                      <a:pt x="64" y="23"/>
                      <a:pt x="92" y="4"/>
                    </a:cubicBezTo>
                    <a:cubicBezTo>
                      <a:pt x="97" y="0"/>
                      <a:pt x="103" y="1"/>
                      <a:pt x="106" y="6"/>
                    </a:cubicBezTo>
                    <a:cubicBezTo>
                      <a:pt x="109" y="11"/>
                      <a:pt x="108" y="17"/>
                      <a:pt x="103" y="21"/>
                    </a:cubicBezTo>
                    <a:cubicBezTo>
                      <a:pt x="75" y="40"/>
                      <a:pt x="46" y="59"/>
                      <a:pt x="17" y="78"/>
                    </a:cubicBezTo>
                    <a:cubicBezTo>
                      <a:pt x="15" y="79"/>
                      <a:pt x="14" y="79"/>
                      <a:pt x="1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sp>
          <p:nvSpPr>
            <p:cNvPr id="10" name="Freeform 15">
              <a:extLst>
                <a:ext uri="{FF2B5EF4-FFF2-40B4-BE49-F238E27FC236}">
                  <a16:creationId xmlns:a16="http://schemas.microsoft.com/office/drawing/2014/main" id="{AB31D4FA-A34D-36DE-1CBE-1B1D61B958A7}"/>
                </a:ext>
              </a:extLst>
            </p:cNvPr>
            <p:cNvSpPr>
              <a:spLocks/>
            </p:cNvSpPr>
            <p:nvPr/>
          </p:nvSpPr>
          <p:spPr bwMode="auto">
            <a:xfrm>
              <a:off x="11341100" y="5018088"/>
              <a:ext cx="1138238" cy="1136650"/>
            </a:xfrm>
            <a:custGeom>
              <a:avLst/>
              <a:gdLst>
                <a:gd name="T0" fmla="*/ 1229 w 1495"/>
                <a:gd name="T1" fmla="*/ 1228 h 1494"/>
                <a:gd name="T2" fmla="*/ 266 w 1495"/>
                <a:gd name="T3" fmla="*/ 1228 h 1494"/>
                <a:gd name="T4" fmla="*/ 266 w 1495"/>
                <a:gd name="T5" fmla="*/ 266 h 1494"/>
                <a:gd name="T6" fmla="*/ 1229 w 1495"/>
                <a:gd name="T7" fmla="*/ 266 h 1494"/>
                <a:gd name="T8" fmla="*/ 1229 w 1495"/>
                <a:gd name="T9" fmla="*/ 1228 h 1494"/>
              </a:gdLst>
              <a:ahLst/>
              <a:cxnLst>
                <a:cxn ang="0">
                  <a:pos x="T0" y="T1"/>
                </a:cxn>
                <a:cxn ang="0">
                  <a:pos x="T2" y="T3"/>
                </a:cxn>
                <a:cxn ang="0">
                  <a:pos x="T4" y="T5"/>
                </a:cxn>
                <a:cxn ang="0">
                  <a:pos x="T6" y="T7"/>
                </a:cxn>
                <a:cxn ang="0">
                  <a:pos x="T8" y="T9"/>
                </a:cxn>
              </a:cxnLst>
              <a:rect l="0" t="0" r="r" b="b"/>
              <a:pathLst>
                <a:path w="1495" h="1494">
                  <a:moveTo>
                    <a:pt x="1229" y="1228"/>
                  </a:moveTo>
                  <a:cubicBezTo>
                    <a:pt x="963" y="1494"/>
                    <a:pt x="532" y="1494"/>
                    <a:pt x="266" y="1228"/>
                  </a:cubicBezTo>
                  <a:cubicBezTo>
                    <a:pt x="0" y="963"/>
                    <a:pt x="0" y="531"/>
                    <a:pt x="266" y="266"/>
                  </a:cubicBezTo>
                  <a:cubicBezTo>
                    <a:pt x="532" y="0"/>
                    <a:pt x="963" y="0"/>
                    <a:pt x="1229" y="266"/>
                  </a:cubicBezTo>
                  <a:cubicBezTo>
                    <a:pt x="1495" y="531"/>
                    <a:pt x="1495" y="963"/>
                    <a:pt x="1229" y="1228"/>
                  </a:cubicBezTo>
                  <a:close/>
                </a:path>
              </a:pathLst>
            </a:custGeom>
            <a:solidFill>
              <a:srgbClr val="FFC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1" name="Freeform: Shape 10">
              <a:extLst>
                <a:ext uri="{FF2B5EF4-FFF2-40B4-BE49-F238E27FC236}">
                  <a16:creationId xmlns:a16="http://schemas.microsoft.com/office/drawing/2014/main" id="{2A3549E6-2B24-81C7-5292-CE716FD70567}"/>
                </a:ext>
              </a:extLst>
            </p:cNvPr>
            <p:cNvSpPr>
              <a:spLocks/>
            </p:cNvSpPr>
            <p:nvPr/>
          </p:nvSpPr>
          <p:spPr bwMode="auto">
            <a:xfrm>
              <a:off x="11579225" y="5381100"/>
              <a:ext cx="536841" cy="537101"/>
            </a:xfrm>
            <a:custGeom>
              <a:avLst/>
              <a:gdLst>
                <a:gd name="connsiteX0" fmla="*/ 158285 w 536841"/>
                <a:gd name="connsiteY0" fmla="*/ 154206 h 537101"/>
                <a:gd name="connsiteX1" fmla="*/ 317142 w 536841"/>
                <a:gd name="connsiteY1" fmla="*/ 219960 h 537101"/>
                <a:gd name="connsiteX2" fmla="*/ 317142 w 536841"/>
                <a:gd name="connsiteY2" fmla="*/ 537101 h 537101"/>
                <a:gd name="connsiteX3" fmla="*/ 0 w 536841"/>
                <a:gd name="connsiteY3" fmla="*/ 219960 h 537101"/>
                <a:gd name="connsiteX4" fmla="*/ 158285 w 536841"/>
                <a:gd name="connsiteY4" fmla="*/ 154206 h 537101"/>
                <a:gd name="connsiteX5" fmla="*/ 426658 w 536841"/>
                <a:gd name="connsiteY5" fmla="*/ 0 h 537101"/>
                <a:gd name="connsiteX6" fmla="*/ 504300 w 536841"/>
                <a:gd name="connsiteY6" fmla="*/ 31760 h 537101"/>
                <a:gd name="connsiteX7" fmla="*/ 504300 w 536841"/>
                <a:gd name="connsiteY7" fmla="*/ 186023 h 537101"/>
                <a:gd name="connsiteX8" fmla="*/ 349015 w 536841"/>
                <a:gd name="connsiteY8" fmla="*/ 186023 h 537101"/>
                <a:gd name="connsiteX9" fmla="*/ 349015 w 536841"/>
                <a:gd name="connsiteY9" fmla="*/ 31760 h 537101"/>
                <a:gd name="connsiteX10" fmla="*/ 426658 w 536841"/>
                <a:gd name="connsiteY10" fmla="*/ 0 h 53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841" h="537101">
                  <a:moveTo>
                    <a:pt x="158285" y="154206"/>
                  </a:moveTo>
                  <a:cubicBezTo>
                    <a:pt x="215748" y="154206"/>
                    <a:pt x="273306" y="176124"/>
                    <a:pt x="317142" y="219960"/>
                  </a:cubicBezTo>
                  <a:cubicBezTo>
                    <a:pt x="404813" y="307631"/>
                    <a:pt x="404813" y="449430"/>
                    <a:pt x="317142" y="537101"/>
                  </a:cubicBezTo>
                  <a:lnTo>
                    <a:pt x="0" y="219960"/>
                  </a:lnTo>
                  <a:cubicBezTo>
                    <a:pt x="43455" y="176124"/>
                    <a:pt x="100822" y="154206"/>
                    <a:pt x="158285" y="154206"/>
                  </a:cubicBezTo>
                  <a:close/>
                  <a:moveTo>
                    <a:pt x="426658" y="0"/>
                  </a:moveTo>
                  <a:cubicBezTo>
                    <a:pt x="454822" y="0"/>
                    <a:pt x="482987" y="10586"/>
                    <a:pt x="504300" y="31760"/>
                  </a:cubicBezTo>
                  <a:cubicBezTo>
                    <a:pt x="547688" y="74862"/>
                    <a:pt x="547688" y="143676"/>
                    <a:pt x="504300" y="186023"/>
                  </a:cubicBezTo>
                  <a:cubicBezTo>
                    <a:pt x="461673" y="229126"/>
                    <a:pt x="391642" y="229126"/>
                    <a:pt x="349015" y="186023"/>
                  </a:cubicBezTo>
                  <a:cubicBezTo>
                    <a:pt x="306388" y="143676"/>
                    <a:pt x="306388" y="74862"/>
                    <a:pt x="349015" y="31760"/>
                  </a:cubicBezTo>
                  <a:cubicBezTo>
                    <a:pt x="370329" y="10586"/>
                    <a:pt x="398493" y="0"/>
                    <a:pt x="4266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12" name="Freeform 18">
              <a:extLst>
                <a:ext uri="{FF2B5EF4-FFF2-40B4-BE49-F238E27FC236}">
                  <a16:creationId xmlns:a16="http://schemas.microsoft.com/office/drawing/2014/main" id="{309B3A16-389D-0CB6-10DE-F0A8614F83F9}"/>
                </a:ext>
              </a:extLst>
            </p:cNvPr>
            <p:cNvSpPr>
              <a:spLocks/>
            </p:cNvSpPr>
            <p:nvPr/>
          </p:nvSpPr>
          <p:spPr bwMode="auto">
            <a:xfrm>
              <a:off x="21001038" y="4413250"/>
              <a:ext cx="1584325" cy="1584325"/>
            </a:xfrm>
            <a:custGeom>
              <a:avLst/>
              <a:gdLst>
                <a:gd name="T0" fmla="*/ 1711 w 2081"/>
                <a:gd name="T1" fmla="*/ 370 h 2081"/>
                <a:gd name="T2" fmla="*/ 1711 w 2081"/>
                <a:gd name="T3" fmla="*/ 1711 h 2081"/>
                <a:gd name="T4" fmla="*/ 370 w 2081"/>
                <a:gd name="T5" fmla="*/ 1711 h 2081"/>
                <a:gd name="T6" fmla="*/ 370 w 2081"/>
                <a:gd name="T7" fmla="*/ 370 h 2081"/>
                <a:gd name="T8" fmla="*/ 1711 w 2081"/>
                <a:gd name="T9" fmla="*/ 370 h 2081"/>
              </a:gdLst>
              <a:ahLst/>
              <a:cxnLst>
                <a:cxn ang="0">
                  <a:pos x="T0" y="T1"/>
                </a:cxn>
                <a:cxn ang="0">
                  <a:pos x="T2" y="T3"/>
                </a:cxn>
                <a:cxn ang="0">
                  <a:pos x="T4" y="T5"/>
                </a:cxn>
                <a:cxn ang="0">
                  <a:pos x="T6" y="T7"/>
                </a:cxn>
                <a:cxn ang="0">
                  <a:pos x="T8" y="T9"/>
                </a:cxn>
              </a:cxnLst>
              <a:rect l="0" t="0" r="r" b="b"/>
              <a:pathLst>
                <a:path w="2081" h="2081">
                  <a:moveTo>
                    <a:pt x="1711" y="370"/>
                  </a:moveTo>
                  <a:cubicBezTo>
                    <a:pt x="2081" y="741"/>
                    <a:pt x="2081" y="1341"/>
                    <a:pt x="1711" y="1711"/>
                  </a:cubicBezTo>
                  <a:cubicBezTo>
                    <a:pt x="1341" y="2081"/>
                    <a:pt x="740" y="2081"/>
                    <a:pt x="370" y="1711"/>
                  </a:cubicBezTo>
                  <a:cubicBezTo>
                    <a:pt x="0" y="1341"/>
                    <a:pt x="0" y="741"/>
                    <a:pt x="370" y="370"/>
                  </a:cubicBezTo>
                  <a:cubicBezTo>
                    <a:pt x="740" y="0"/>
                    <a:pt x="1341" y="0"/>
                    <a:pt x="1711" y="370"/>
                  </a:cubicBezTo>
                  <a:close/>
                </a:path>
              </a:pathLst>
            </a:custGeom>
            <a:solidFill>
              <a:srgbClr val="026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3" name="Freeform: Shape 12">
              <a:extLst>
                <a:ext uri="{FF2B5EF4-FFF2-40B4-BE49-F238E27FC236}">
                  <a16:creationId xmlns:a16="http://schemas.microsoft.com/office/drawing/2014/main" id="{57467707-B300-0D89-3214-626B2073E720}"/>
                </a:ext>
              </a:extLst>
            </p:cNvPr>
            <p:cNvSpPr>
              <a:spLocks/>
            </p:cNvSpPr>
            <p:nvPr/>
          </p:nvSpPr>
          <p:spPr bwMode="auto">
            <a:xfrm>
              <a:off x="21363700" y="4776788"/>
              <a:ext cx="707469" cy="708218"/>
            </a:xfrm>
            <a:custGeom>
              <a:avLst/>
              <a:gdLst>
                <a:gd name="connsiteX0" fmla="*/ 611776 w 707469"/>
                <a:gd name="connsiteY0" fmla="*/ 518729 h 708218"/>
                <a:gd name="connsiteX1" fmla="*/ 679364 w 707469"/>
                <a:gd name="connsiteY1" fmla="*/ 546152 h 708218"/>
                <a:gd name="connsiteX2" fmla="*/ 679364 w 707469"/>
                <a:gd name="connsiteY2" fmla="*/ 680224 h 708218"/>
                <a:gd name="connsiteX3" fmla="*/ 544762 w 707469"/>
                <a:gd name="connsiteY3" fmla="*/ 680224 h 708218"/>
                <a:gd name="connsiteX4" fmla="*/ 544762 w 707469"/>
                <a:gd name="connsiteY4" fmla="*/ 546152 h 708218"/>
                <a:gd name="connsiteX5" fmla="*/ 611776 w 707469"/>
                <a:gd name="connsiteY5" fmla="*/ 518729 h 708218"/>
                <a:gd name="connsiteX6" fmla="*/ 594606 w 707469"/>
                <a:gd name="connsiteY6" fmla="*/ 351596 h 708218"/>
                <a:gd name="connsiteX7" fmla="*/ 613652 w 707469"/>
                <a:gd name="connsiteY7" fmla="*/ 369059 h 708218"/>
                <a:gd name="connsiteX8" fmla="*/ 596890 w 707469"/>
                <a:gd name="connsiteY8" fmla="*/ 387281 h 708218"/>
                <a:gd name="connsiteX9" fmla="*/ 451384 w 707469"/>
                <a:gd name="connsiteY9" fmla="*/ 452575 h 708218"/>
                <a:gd name="connsiteX10" fmla="*/ 385868 w 707469"/>
                <a:gd name="connsiteY10" fmla="*/ 596072 h 708218"/>
                <a:gd name="connsiteX11" fmla="*/ 367584 w 707469"/>
                <a:gd name="connsiteY11" fmla="*/ 612775 h 708218"/>
                <a:gd name="connsiteX12" fmla="*/ 349300 w 707469"/>
                <a:gd name="connsiteY12" fmla="*/ 593794 h 708218"/>
                <a:gd name="connsiteX13" fmla="*/ 426244 w 707469"/>
                <a:gd name="connsiteY13" fmla="*/ 427521 h 708218"/>
                <a:gd name="connsiteX14" fmla="*/ 594606 w 707469"/>
                <a:gd name="connsiteY14" fmla="*/ 351596 h 708218"/>
                <a:gd name="connsiteX15" fmla="*/ 594650 w 707469"/>
                <a:gd name="connsiteY15" fmla="*/ 186497 h 708218"/>
                <a:gd name="connsiteX16" fmla="*/ 613650 w 707469"/>
                <a:gd name="connsiteY16" fmla="*/ 203973 h 708218"/>
                <a:gd name="connsiteX17" fmla="*/ 596930 w 707469"/>
                <a:gd name="connsiteY17" fmla="*/ 222210 h 708218"/>
                <a:gd name="connsiteX18" fmla="*/ 335500 w 707469"/>
                <a:gd name="connsiteY18" fmla="*/ 336188 h 708218"/>
                <a:gd name="connsiteX19" fmla="*/ 221504 w 707469"/>
                <a:gd name="connsiteY19" fmla="*/ 596058 h 708218"/>
                <a:gd name="connsiteX20" fmla="*/ 203264 w 707469"/>
                <a:gd name="connsiteY20" fmla="*/ 612775 h 708218"/>
                <a:gd name="connsiteX21" fmla="*/ 185024 w 707469"/>
                <a:gd name="connsiteY21" fmla="*/ 593779 h 708218"/>
                <a:gd name="connsiteX22" fmla="*/ 309660 w 707469"/>
                <a:gd name="connsiteY22" fmla="*/ 311113 h 708218"/>
                <a:gd name="connsiteX23" fmla="*/ 594650 w 707469"/>
                <a:gd name="connsiteY23" fmla="*/ 186497 h 708218"/>
                <a:gd name="connsiteX24" fmla="*/ 595402 w 707469"/>
                <a:gd name="connsiteY24" fmla="*/ 0 h 708218"/>
                <a:gd name="connsiteX25" fmla="*/ 613652 w 707469"/>
                <a:gd name="connsiteY25" fmla="*/ 18269 h 708218"/>
                <a:gd name="connsiteX26" fmla="*/ 596162 w 707469"/>
                <a:gd name="connsiteY26" fmla="*/ 35777 h 708218"/>
                <a:gd name="connsiteX27" fmla="*/ 203822 w 707469"/>
                <a:gd name="connsiteY27" fmla="*/ 204766 h 708218"/>
                <a:gd name="connsiteX28" fmla="*/ 35784 w 707469"/>
                <a:gd name="connsiteY28" fmla="*/ 595267 h 708218"/>
                <a:gd name="connsiteX29" fmla="*/ 17536 w 707469"/>
                <a:gd name="connsiteY29" fmla="*/ 612775 h 708218"/>
                <a:gd name="connsiteX30" fmla="*/ 48 w 707469"/>
                <a:gd name="connsiteY30" fmla="*/ 594506 h 708218"/>
                <a:gd name="connsiteX31" fmla="*/ 178730 w 707469"/>
                <a:gd name="connsiteY31" fmla="*/ 178884 h 708218"/>
                <a:gd name="connsiteX32" fmla="*/ 595402 w 707469"/>
                <a:gd name="connsiteY32" fmla="*/ 0 h 70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7469" h="708218">
                  <a:moveTo>
                    <a:pt x="611776" y="518729"/>
                  </a:moveTo>
                  <a:cubicBezTo>
                    <a:pt x="636154" y="518729"/>
                    <a:pt x="660628" y="527870"/>
                    <a:pt x="679364" y="546152"/>
                  </a:cubicBezTo>
                  <a:cubicBezTo>
                    <a:pt x="716838" y="583479"/>
                    <a:pt x="716838" y="643659"/>
                    <a:pt x="679364" y="680224"/>
                  </a:cubicBezTo>
                  <a:cubicBezTo>
                    <a:pt x="641890" y="717550"/>
                    <a:pt x="581472" y="717550"/>
                    <a:pt x="544762" y="680224"/>
                  </a:cubicBezTo>
                  <a:cubicBezTo>
                    <a:pt x="507288" y="643659"/>
                    <a:pt x="507288" y="583479"/>
                    <a:pt x="544762" y="546152"/>
                  </a:cubicBezTo>
                  <a:cubicBezTo>
                    <a:pt x="563118" y="527870"/>
                    <a:pt x="587400" y="518729"/>
                    <a:pt x="611776" y="518729"/>
                  </a:cubicBezTo>
                  <a:close/>
                  <a:moveTo>
                    <a:pt x="594606" y="351596"/>
                  </a:moveTo>
                  <a:cubicBezTo>
                    <a:pt x="604510" y="350837"/>
                    <a:pt x="613652" y="359189"/>
                    <a:pt x="613652" y="369059"/>
                  </a:cubicBezTo>
                  <a:cubicBezTo>
                    <a:pt x="613652" y="378929"/>
                    <a:pt x="606032" y="386522"/>
                    <a:pt x="596890" y="387281"/>
                  </a:cubicBezTo>
                  <a:cubicBezTo>
                    <a:pt x="543564" y="390318"/>
                    <a:pt x="491760" y="412336"/>
                    <a:pt x="451384" y="452575"/>
                  </a:cubicBezTo>
                  <a:cubicBezTo>
                    <a:pt x="411008" y="492815"/>
                    <a:pt x="389676" y="543684"/>
                    <a:pt x="385868" y="596072"/>
                  </a:cubicBezTo>
                  <a:cubicBezTo>
                    <a:pt x="385106" y="605183"/>
                    <a:pt x="376726" y="612775"/>
                    <a:pt x="367584" y="612775"/>
                  </a:cubicBezTo>
                  <a:cubicBezTo>
                    <a:pt x="356918" y="612775"/>
                    <a:pt x="348538" y="603664"/>
                    <a:pt x="349300" y="593794"/>
                  </a:cubicBezTo>
                  <a:cubicBezTo>
                    <a:pt x="353870" y="533055"/>
                    <a:pt x="379772" y="473834"/>
                    <a:pt x="426244" y="427521"/>
                  </a:cubicBezTo>
                  <a:cubicBezTo>
                    <a:pt x="472714" y="380448"/>
                    <a:pt x="532898" y="355393"/>
                    <a:pt x="594606" y="351596"/>
                  </a:cubicBezTo>
                  <a:close/>
                  <a:moveTo>
                    <a:pt x="594650" y="186497"/>
                  </a:moveTo>
                  <a:cubicBezTo>
                    <a:pt x="605290" y="185737"/>
                    <a:pt x="613650" y="194095"/>
                    <a:pt x="613650" y="203973"/>
                  </a:cubicBezTo>
                  <a:cubicBezTo>
                    <a:pt x="613650" y="213851"/>
                    <a:pt x="606050" y="221450"/>
                    <a:pt x="596930" y="222210"/>
                  </a:cubicBezTo>
                  <a:cubicBezTo>
                    <a:pt x="501934" y="226009"/>
                    <a:pt x="407698" y="264002"/>
                    <a:pt x="335500" y="336188"/>
                  </a:cubicBezTo>
                  <a:cubicBezTo>
                    <a:pt x="263302" y="408374"/>
                    <a:pt x="225304" y="501077"/>
                    <a:pt x="221504" y="596058"/>
                  </a:cubicBezTo>
                  <a:cubicBezTo>
                    <a:pt x="220744" y="605177"/>
                    <a:pt x="213144" y="612775"/>
                    <a:pt x="203264" y="612775"/>
                  </a:cubicBezTo>
                  <a:cubicBezTo>
                    <a:pt x="192624" y="612775"/>
                    <a:pt x="185024" y="604417"/>
                    <a:pt x="185024" y="593779"/>
                  </a:cubicBezTo>
                  <a:cubicBezTo>
                    <a:pt x="189584" y="491199"/>
                    <a:pt x="231384" y="389378"/>
                    <a:pt x="309660" y="311113"/>
                  </a:cubicBezTo>
                  <a:cubicBezTo>
                    <a:pt x="388698" y="232088"/>
                    <a:pt x="491294" y="190296"/>
                    <a:pt x="594650" y="186497"/>
                  </a:cubicBezTo>
                  <a:close/>
                  <a:moveTo>
                    <a:pt x="595402" y="0"/>
                  </a:moveTo>
                  <a:cubicBezTo>
                    <a:pt x="605288" y="0"/>
                    <a:pt x="613652" y="7612"/>
                    <a:pt x="613652" y="18269"/>
                  </a:cubicBezTo>
                  <a:cubicBezTo>
                    <a:pt x="613652" y="28165"/>
                    <a:pt x="606048" y="35777"/>
                    <a:pt x="596162" y="35777"/>
                  </a:cubicBezTo>
                  <a:cubicBezTo>
                    <a:pt x="453218" y="39583"/>
                    <a:pt x="312552" y="95912"/>
                    <a:pt x="203822" y="204766"/>
                  </a:cubicBezTo>
                  <a:cubicBezTo>
                    <a:pt x="95852" y="312858"/>
                    <a:pt x="40346" y="452921"/>
                    <a:pt x="35784" y="595267"/>
                  </a:cubicBezTo>
                  <a:cubicBezTo>
                    <a:pt x="35024" y="605163"/>
                    <a:pt x="27420" y="612775"/>
                    <a:pt x="17536" y="612775"/>
                  </a:cubicBezTo>
                  <a:cubicBezTo>
                    <a:pt x="7652" y="612775"/>
                    <a:pt x="-712" y="604402"/>
                    <a:pt x="48" y="594506"/>
                  </a:cubicBezTo>
                  <a:cubicBezTo>
                    <a:pt x="4610" y="443786"/>
                    <a:pt x="63918" y="293827"/>
                    <a:pt x="178730" y="178884"/>
                  </a:cubicBezTo>
                  <a:cubicBezTo>
                    <a:pt x="294304" y="63941"/>
                    <a:pt x="444092" y="3806"/>
                    <a:pt x="59540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14" name="Freeform 23">
              <a:extLst>
                <a:ext uri="{FF2B5EF4-FFF2-40B4-BE49-F238E27FC236}">
                  <a16:creationId xmlns:a16="http://schemas.microsoft.com/office/drawing/2014/main" id="{D3C95E9D-0A99-3E51-773B-6E26E4BF7028}"/>
                </a:ext>
              </a:extLst>
            </p:cNvPr>
            <p:cNvSpPr>
              <a:spLocks noEditPoints="1"/>
            </p:cNvSpPr>
            <p:nvPr/>
          </p:nvSpPr>
          <p:spPr bwMode="auto">
            <a:xfrm>
              <a:off x="18705513" y="4638675"/>
              <a:ext cx="2073275" cy="2073275"/>
            </a:xfrm>
            <a:custGeom>
              <a:avLst/>
              <a:gdLst>
                <a:gd name="T0" fmla="*/ 2004 w 2723"/>
                <a:gd name="T1" fmla="*/ 1362 h 2724"/>
                <a:gd name="T2" fmla="*/ 1361 w 2723"/>
                <a:gd name="T3" fmla="*/ 2004 h 2724"/>
                <a:gd name="T4" fmla="*/ 719 w 2723"/>
                <a:gd name="T5" fmla="*/ 1362 h 2724"/>
                <a:gd name="T6" fmla="*/ 1361 w 2723"/>
                <a:gd name="T7" fmla="*/ 720 h 2724"/>
                <a:gd name="T8" fmla="*/ 2004 w 2723"/>
                <a:gd name="T9" fmla="*/ 1362 h 2724"/>
                <a:gd name="T10" fmla="*/ 2723 w 2723"/>
                <a:gd name="T11" fmla="*/ 1661 h 2724"/>
                <a:gd name="T12" fmla="*/ 2723 w 2723"/>
                <a:gd name="T13" fmla="*/ 1063 h 2724"/>
                <a:gd name="T14" fmla="*/ 2383 w 2723"/>
                <a:gd name="T15" fmla="*/ 1063 h 2724"/>
                <a:gd name="T16" fmla="*/ 2295 w 2723"/>
                <a:gd name="T17" fmla="*/ 851 h 2724"/>
                <a:gd name="T18" fmla="*/ 2536 w 2723"/>
                <a:gd name="T19" fmla="*/ 611 h 2724"/>
                <a:gd name="T20" fmla="*/ 2113 w 2723"/>
                <a:gd name="T21" fmla="*/ 188 h 2724"/>
                <a:gd name="T22" fmla="*/ 1872 w 2723"/>
                <a:gd name="T23" fmla="*/ 428 h 2724"/>
                <a:gd name="T24" fmla="*/ 1660 w 2723"/>
                <a:gd name="T25" fmla="*/ 341 h 2724"/>
                <a:gd name="T26" fmla="*/ 1660 w 2723"/>
                <a:gd name="T27" fmla="*/ 0 h 2724"/>
                <a:gd name="T28" fmla="*/ 1062 w 2723"/>
                <a:gd name="T29" fmla="*/ 0 h 2724"/>
                <a:gd name="T30" fmla="*/ 1062 w 2723"/>
                <a:gd name="T31" fmla="*/ 341 h 2724"/>
                <a:gd name="T32" fmla="*/ 851 w 2723"/>
                <a:gd name="T33" fmla="*/ 428 h 2724"/>
                <a:gd name="T34" fmla="*/ 610 w 2723"/>
                <a:gd name="T35" fmla="*/ 188 h 2724"/>
                <a:gd name="T36" fmla="*/ 187 w 2723"/>
                <a:gd name="T37" fmla="*/ 611 h 2724"/>
                <a:gd name="T38" fmla="*/ 428 w 2723"/>
                <a:gd name="T39" fmla="*/ 851 h 2724"/>
                <a:gd name="T40" fmla="*/ 340 w 2723"/>
                <a:gd name="T41" fmla="*/ 1063 h 2724"/>
                <a:gd name="T42" fmla="*/ 0 w 2723"/>
                <a:gd name="T43" fmla="*/ 1063 h 2724"/>
                <a:gd name="T44" fmla="*/ 0 w 2723"/>
                <a:gd name="T45" fmla="*/ 1661 h 2724"/>
                <a:gd name="T46" fmla="*/ 340 w 2723"/>
                <a:gd name="T47" fmla="*/ 1661 h 2724"/>
                <a:gd name="T48" fmla="*/ 428 w 2723"/>
                <a:gd name="T49" fmla="*/ 1873 h 2724"/>
                <a:gd name="T50" fmla="*/ 187 w 2723"/>
                <a:gd name="T51" fmla="*/ 2113 h 2724"/>
                <a:gd name="T52" fmla="*/ 610 w 2723"/>
                <a:gd name="T53" fmla="*/ 2536 h 2724"/>
                <a:gd name="T54" fmla="*/ 851 w 2723"/>
                <a:gd name="T55" fmla="*/ 2296 h 2724"/>
                <a:gd name="T56" fmla="*/ 1062 w 2723"/>
                <a:gd name="T57" fmla="*/ 2383 h 2724"/>
                <a:gd name="T58" fmla="*/ 1062 w 2723"/>
                <a:gd name="T59" fmla="*/ 2724 h 2724"/>
                <a:gd name="T60" fmla="*/ 1660 w 2723"/>
                <a:gd name="T61" fmla="*/ 2724 h 2724"/>
                <a:gd name="T62" fmla="*/ 1660 w 2723"/>
                <a:gd name="T63" fmla="*/ 2383 h 2724"/>
                <a:gd name="T64" fmla="*/ 1872 w 2723"/>
                <a:gd name="T65" fmla="*/ 2296 h 2724"/>
                <a:gd name="T66" fmla="*/ 2113 w 2723"/>
                <a:gd name="T67" fmla="*/ 2536 h 2724"/>
                <a:gd name="T68" fmla="*/ 2536 w 2723"/>
                <a:gd name="T69" fmla="*/ 2113 h 2724"/>
                <a:gd name="T70" fmla="*/ 2295 w 2723"/>
                <a:gd name="T71" fmla="*/ 1873 h 2724"/>
                <a:gd name="T72" fmla="*/ 2383 w 2723"/>
                <a:gd name="T73" fmla="*/ 1661 h 2724"/>
                <a:gd name="T74" fmla="*/ 2723 w 2723"/>
                <a:gd name="T75" fmla="*/ 1661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3" h="2724">
                  <a:moveTo>
                    <a:pt x="2004" y="1362"/>
                  </a:moveTo>
                  <a:cubicBezTo>
                    <a:pt x="2004" y="1717"/>
                    <a:pt x="1716" y="2004"/>
                    <a:pt x="1361" y="2004"/>
                  </a:cubicBezTo>
                  <a:cubicBezTo>
                    <a:pt x="1007" y="2004"/>
                    <a:pt x="719" y="1717"/>
                    <a:pt x="719" y="1362"/>
                  </a:cubicBezTo>
                  <a:cubicBezTo>
                    <a:pt x="719" y="1007"/>
                    <a:pt x="1007" y="720"/>
                    <a:pt x="1361" y="720"/>
                  </a:cubicBezTo>
                  <a:cubicBezTo>
                    <a:pt x="1716" y="720"/>
                    <a:pt x="2004" y="1007"/>
                    <a:pt x="2004" y="1362"/>
                  </a:cubicBezTo>
                  <a:close/>
                  <a:moveTo>
                    <a:pt x="2723" y="1661"/>
                  </a:moveTo>
                  <a:lnTo>
                    <a:pt x="2723" y="1063"/>
                  </a:lnTo>
                  <a:lnTo>
                    <a:pt x="2383" y="1063"/>
                  </a:lnTo>
                  <a:cubicBezTo>
                    <a:pt x="2361" y="989"/>
                    <a:pt x="2332" y="919"/>
                    <a:pt x="2295" y="851"/>
                  </a:cubicBezTo>
                  <a:lnTo>
                    <a:pt x="2536" y="611"/>
                  </a:lnTo>
                  <a:lnTo>
                    <a:pt x="2113" y="188"/>
                  </a:lnTo>
                  <a:lnTo>
                    <a:pt x="1872" y="428"/>
                  </a:lnTo>
                  <a:cubicBezTo>
                    <a:pt x="1805" y="392"/>
                    <a:pt x="1734" y="362"/>
                    <a:pt x="1660" y="341"/>
                  </a:cubicBezTo>
                  <a:lnTo>
                    <a:pt x="1660" y="0"/>
                  </a:lnTo>
                  <a:lnTo>
                    <a:pt x="1062" y="0"/>
                  </a:lnTo>
                  <a:lnTo>
                    <a:pt x="1062" y="341"/>
                  </a:lnTo>
                  <a:cubicBezTo>
                    <a:pt x="989" y="362"/>
                    <a:pt x="918" y="392"/>
                    <a:pt x="851" y="428"/>
                  </a:cubicBezTo>
                  <a:lnTo>
                    <a:pt x="610" y="188"/>
                  </a:lnTo>
                  <a:lnTo>
                    <a:pt x="187" y="611"/>
                  </a:lnTo>
                  <a:lnTo>
                    <a:pt x="428" y="851"/>
                  </a:lnTo>
                  <a:cubicBezTo>
                    <a:pt x="391" y="919"/>
                    <a:pt x="362" y="989"/>
                    <a:pt x="340" y="1063"/>
                  </a:cubicBezTo>
                  <a:lnTo>
                    <a:pt x="0" y="1063"/>
                  </a:lnTo>
                  <a:lnTo>
                    <a:pt x="0" y="1661"/>
                  </a:lnTo>
                  <a:lnTo>
                    <a:pt x="340" y="1661"/>
                  </a:lnTo>
                  <a:cubicBezTo>
                    <a:pt x="362" y="1735"/>
                    <a:pt x="391" y="1805"/>
                    <a:pt x="428" y="1873"/>
                  </a:cubicBezTo>
                  <a:lnTo>
                    <a:pt x="187" y="2113"/>
                  </a:lnTo>
                  <a:lnTo>
                    <a:pt x="610" y="2536"/>
                  </a:lnTo>
                  <a:lnTo>
                    <a:pt x="851" y="2296"/>
                  </a:lnTo>
                  <a:cubicBezTo>
                    <a:pt x="918" y="2332"/>
                    <a:pt x="989" y="2362"/>
                    <a:pt x="1062" y="2383"/>
                  </a:cubicBezTo>
                  <a:lnTo>
                    <a:pt x="1062" y="2724"/>
                  </a:lnTo>
                  <a:lnTo>
                    <a:pt x="1660" y="2724"/>
                  </a:lnTo>
                  <a:lnTo>
                    <a:pt x="1660" y="2383"/>
                  </a:lnTo>
                  <a:cubicBezTo>
                    <a:pt x="1734" y="2362"/>
                    <a:pt x="1805" y="2332"/>
                    <a:pt x="1872" y="2296"/>
                  </a:cubicBezTo>
                  <a:lnTo>
                    <a:pt x="2113" y="2536"/>
                  </a:lnTo>
                  <a:lnTo>
                    <a:pt x="2536" y="2113"/>
                  </a:lnTo>
                  <a:lnTo>
                    <a:pt x="2295" y="1873"/>
                  </a:lnTo>
                  <a:cubicBezTo>
                    <a:pt x="2332" y="1805"/>
                    <a:pt x="2361" y="1735"/>
                    <a:pt x="2383" y="1661"/>
                  </a:cubicBezTo>
                  <a:lnTo>
                    <a:pt x="2723" y="1661"/>
                  </a:lnTo>
                  <a:close/>
                </a:path>
              </a:pathLst>
            </a:custGeom>
            <a:solidFill>
              <a:srgbClr val="FFD6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5" name="Freeform 24">
              <a:extLst>
                <a:ext uri="{FF2B5EF4-FFF2-40B4-BE49-F238E27FC236}">
                  <a16:creationId xmlns:a16="http://schemas.microsoft.com/office/drawing/2014/main" id="{201FC39B-0B33-F025-AED5-4DD7B7A27F84}"/>
                </a:ext>
              </a:extLst>
            </p:cNvPr>
            <p:cNvSpPr>
              <a:spLocks noEditPoints="1"/>
            </p:cNvSpPr>
            <p:nvPr/>
          </p:nvSpPr>
          <p:spPr bwMode="auto">
            <a:xfrm>
              <a:off x="19459575" y="7191375"/>
              <a:ext cx="2106613" cy="2105025"/>
            </a:xfrm>
            <a:custGeom>
              <a:avLst/>
              <a:gdLst>
                <a:gd name="T0" fmla="*/ 1597 w 2767"/>
                <a:gd name="T1" fmla="*/ 777 h 2767"/>
                <a:gd name="T2" fmla="*/ 1989 w 2767"/>
                <a:gd name="T3" fmla="*/ 1597 h 2767"/>
                <a:gd name="T4" fmla="*/ 1169 w 2767"/>
                <a:gd name="T5" fmla="*/ 1989 h 2767"/>
                <a:gd name="T6" fmla="*/ 778 w 2767"/>
                <a:gd name="T7" fmla="*/ 1169 h 2767"/>
                <a:gd name="T8" fmla="*/ 1597 w 2767"/>
                <a:gd name="T9" fmla="*/ 777 h 2767"/>
                <a:gd name="T10" fmla="*/ 2119 w 2767"/>
                <a:gd name="T11" fmla="*/ 199 h 2767"/>
                <a:gd name="T12" fmla="*/ 1555 w 2767"/>
                <a:gd name="T13" fmla="*/ 0 h 2767"/>
                <a:gd name="T14" fmla="*/ 1442 w 2767"/>
                <a:gd name="T15" fmla="*/ 321 h 2767"/>
                <a:gd name="T16" fmla="*/ 1213 w 2767"/>
                <a:gd name="T17" fmla="*/ 333 h 2767"/>
                <a:gd name="T18" fmla="*/ 1066 w 2767"/>
                <a:gd name="T19" fmla="*/ 26 h 2767"/>
                <a:gd name="T20" fmla="*/ 526 w 2767"/>
                <a:gd name="T21" fmla="*/ 284 h 2767"/>
                <a:gd name="T22" fmla="*/ 673 w 2767"/>
                <a:gd name="T23" fmla="*/ 591 h 2767"/>
                <a:gd name="T24" fmla="*/ 520 w 2767"/>
                <a:gd name="T25" fmla="*/ 761 h 2767"/>
                <a:gd name="T26" fmla="*/ 199 w 2767"/>
                <a:gd name="T27" fmla="*/ 648 h 2767"/>
                <a:gd name="T28" fmla="*/ 0 w 2767"/>
                <a:gd name="T29" fmla="*/ 1212 h 2767"/>
                <a:gd name="T30" fmla="*/ 321 w 2767"/>
                <a:gd name="T31" fmla="*/ 1325 h 2767"/>
                <a:gd name="T32" fmla="*/ 333 w 2767"/>
                <a:gd name="T33" fmla="*/ 1554 h 2767"/>
                <a:gd name="T34" fmla="*/ 26 w 2767"/>
                <a:gd name="T35" fmla="*/ 1700 h 2767"/>
                <a:gd name="T36" fmla="*/ 284 w 2767"/>
                <a:gd name="T37" fmla="*/ 2240 h 2767"/>
                <a:gd name="T38" fmla="*/ 591 w 2767"/>
                <a:gd name="T39" fmla="*/ 2093 h 2767"/>
                <a:gd name="T40" fmla="*/ 761 w 2767"/>
                <a:gd name="T41" fmla="*/ 2246 h 2767"/>
                <a:gd name="T42" fmla="*/ 648 w 2767"/>
                <a:gd name="T43" fmla="*/ 2567 h 2767"/>
                <a:gd name="T44" fmla="*/ 1212 w 2767"/>
                <a:gd name="T45" fmla="*/ 2767 h 2767"/>
                <a:gd name="T46" fmla="*/ 1325 w 2767"/>
                <a:gd name="T47" fmla="*/ 2446 h 2767"/>
                <a:gd name="T48" fmla="*/ 1554 w 2767"/>
                <a:gd name="T49" fmla="*/ 2434 h 2767"/>
                <a:gd name="T50" fmla="*/ 1700 w 2767"/>
                <a:gd name="T51" fmla="*/ 2741 h 2767"/>
                <a:gd name="T52" fmla="*/ 2240 w 2767"/>
                <a:gd name="T53" fmla="*/ 2483 h 2767"/>
                <a:gd name="T54" fmla="*/ 2093 w 2767"/>
                <a:gd name="T55" fmla="*/ 2176 h 2767"/>
                <a:gd name="T56" fmla="*/ 2247 w 2767"/>
                <a:gd name="T57" fmla="*/ 2005 h 2767"/>
                <a:gd name="T58" fmla="*/ 2567 w 2767"/>
                <a:gd name="T59" fmla="*/ 2119 h 2767"/>
                <a:gd name="T60" fmla="*/ 2767 w 2767"/>
                <a:gd name="T61" fmla="*/ 1555 h 2767"/>
                <a:gd name="T62" fmla="*/ 2446 w 2767"/>
                <a:gd name="T63" fmla="*/ 1441 h 2767"/>
                <a:gd name="T64" fmla="*/ 2434 w 2767"/>
                <a:gd name="T65" fmla="*/ 1213 h 2767"/>
                <a:gd name="T66" fmla="*/ 2741 w 2767"/>
                <a:gd name="T67" fmla="*/ 1066 h 2767"/>
                <a:gd name="T68" fmla="*/ 2483 w 2767"/>
                <a:gd name="T69" fmla="*/ 526 h 2767"/>
                <a:gd name="T70" fmla="*/ 2176 w 2767"/>
                <a:gd name="T71" fmla="*/ 673 h 2767"/>
                <a:gd name="T72" fmla="*/ 2005 w 2767"/>
                <a:gd name="T73" fmla="*/ 520 h 2767"/>
                <a:gd name="T74" fmla="*/ 2119 w 2767"/>
                <a:gd name="T75" fmla="*/ 199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7" h="2767">
                  <a:moveTo>
                    <a:pt x="1597" y="777"/>
                  </a:moveTo>
                  <a:cubicBezTo>
                    <a:pt x="1932" y="896"/>
                    <a:pt x="2107" y="1263"/>
                    <a:pt x="1989" y="1597"/>
                  </a:cubicBezTo>
                  <a:cubicBezTo>
                    <a:pt x="1871" y="1932"/>
                    <a:pt x="1504" y="2107"/>
                    <a:pt x="1169" y="1989"/>
                  </a:cubicBezTo>
                  <a:cubicBezTo>
                    <a:pt x="835" y="1871"/>
                    <a:pt x="659" y="1504"/>
                    <a:pt x="778" y="1169"/>
                  </a:cubicBezTo>
                  <a:cubicBezTo>
                    <a:pt x="896" y="835"/>
                    <a:pt x="1263" y="659"/>
                    <a:pt x="1597" y="777"/>
                  </a:cubicBezTo>
                  <a:close/>
                  <a:moveTo>
                    <a:pt x="2119" y="199"/>
                  </a:moveTo>
                  <a:lnTo>
                    <a:pt x="1555" y="0"/>
                  </a:lnTo>
                  <a:lnTo>
                    <a:pt x="1442" y="321"/>
                  </a:lnTo>
                  <a:cubicBezTo>
                    <a:pt x="1365" y="316"/>
                    <a:pt x="1288" y="320"/>
                    <a:pt x="1213" y="333"/>
                  </a:cubicBezTo>
                  <a:lnTo>
                    <a:pt x="1066" y="26"/>
                  </a:lnTo>
                  <a:lnTo>
                    <a:pt x="526" y="284"/>
                  </a:lnTo>
                  <a:lnTo>
                    <a:pt x="673" y="591"/>
                  </a:lnTo>
                  <a:cubicBezTo>
                    <a:pt x="616" y="642"/>
                    <a:pt x="565" y="699"/>
                    <a:pt x="520" y="761"/>
                  </a:cubicBezTo>
                  <a:lnTo>
                    <a:pt x="199" y="648"/>
                  </a:lnTo>
                  <a:lnTo>
                    <a:pt x="0" y="1212"/>
                  </a:lnTo>
                  <a:lnTo>
                    <a:pt x="321" y="1325"/>
                  </a:lnTo>
                  <a:cubicBezTo>
                    <a:pt x="316" y="1401"/>
                    <a:pt x="321" y="1478"/>
                    <a:pt x="333" y="1554"/>
                  </a:cubicBezTo>
                  <a:lnTo>
                    <a:pt x="26" y="1700"/>
                  </a:lnTo>
                  <a:lnTo>
                    <a:pt x="284" y="2240"/>
                  </a:lnTo>
                  <a:lnTo>
                    <a:pt x="591" y="2093"/>
                  </a:lnTo>
                  <a:cubicBezTo>
                    <a:pt x="642" y="2150"/>
                    <a:pt x="699" y="2202"/>
                    <a:pt x="761" y="2246"/>
                  </a:cubicBezTo>
                  <a:lnTo>
                    <a:pt x="648" y="2567"/>
                  </a:lnTo>
                  <a:lnTo>
                    <a:pt x="1212" y="2767"/>
                  </a:lnTo>
                  <a:lnTo>
                    <a:pt x="1325" y="2446"/>
                  </a:lnTo>
                  <a:cubicBezTo>
                    <a:pt x="1401" y="2450"/>
                    <a:pt x="1478" y="2446"/>
                    <a:pt x="1554" y="2434"/>
                  </a:cubicBezTo>
                  <a:lnTo>
                    <a:pt x="1700" y="2741"/>
                  </a:lnTo>
                  <a:lnTo>
                    <a:pt x="2240" y="2483"/>
                  </a:lnTo>
                  <a:lnTo>
                    <a:pt x="2093" y="2176"/>
                  </a:lnTo>
                  <a:cubicBezTo>
                    <a:pt x="2150" y="2125"/>
                    <a:pt x="2202" y="2068"/>
                    <a:pt x="2247" y="2005"/>
                  </a:cubicBezTo>
                  <a:lnTo>
                    <a:pt x="2567" y="2119"/>
                  </a:lnTo>
                  <a:lnTo>
                    <a:pt x="2767" y="1555"/>
                  </a:lnTo>
                  <a:lnTo>
                    <a:pt x="2446" y="1441"/>
                  </a:lnTo>
                  <a:cubicBezTo>
                    <a:pt x="2450" y="1365"/>
                    <a:pt x="2446" y="1288"/>
                    <a:pt x="2434" y="1213"/>
                  </a:cubicBezTo>
                  <a:lnTo>
                    <a:pt x="2741" y="1066"/>
                  </a:lnTo>
                  <a:lnTo>
                    <a:pt x="2483" y="526"/>
                  </a:lnTo>
                  <a:lnTo>
                    <a:pt x="2176" y="673"/>
                  </a:lnTo>
                  <a:cubicBezTo>
                    <a:pt x="2125" y="616"/>
                    <a:pt x="2068" y="565"/>
                    <a:pt x="2005" y="520"/>
                  </a:cubicBezTo>
                  <a:lnTo>
                    <a:pt x="2119" y="199"/>
                  </a:lnTo>
                  <a:close/>
                </a:path>
              </a:pathLst>
            </a:custGeom>
            <a:solidFill>
              <a:srgbClr val="FFA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6" name="Freeform 25">
              <a:extLst>
                <a:ext uri="{FF2B5EF4-FFF2-40B4-BE49-F238E27FC236}">
                  <a16:creationId xmlns:a16="http://schemas.microsoft.com/office/drawing/2014/main" id="{77707707-C188-BB2D-C724-09656E0B79FB}"/>
                </a:ext>
              </a:extLst>
            </p:cNvPr>
            <p:cNvSpPr>
              <a:spLocks/>
            </p:cNvSpPr>
            <p:nvPr/>
          </p:nvSpPr>
          <p:spPr bwMode="auto">
            <a:xfrm>
              <a:off x="11433175" y="5108575"/>
              <a:ext cx="955675" cy="954088"/>
            </a:xfrm>
            <a:custGeom>
              <a:avLst/>
              <a:gdLst>
                <a:gd name="T0" fmla="*/ 1032 w 1255"/>
                <a:gd name="T1" fmla="*/ 1031 h 1254"/>
                <a:gd name="T2" fmla="*/ 223 w 1255"/>
                <a:gd name="T3" fmla="*/ 1031 h 1254"/>
                <a:gd name="T4" fmla="*/ 223 w 1255"/>
                <a:gd name="T5" fmla="*/ 223 h 1254"/>
                <a:gd name="T6" fmla="*/ 1032 w 1255"/>
                <a:gd name="T7" fmla="*/ 223 h 1254"/>
                <a:gd name="T8" fmla="*/ 1032 w 1255"/>
                <a:gd name="T9" fmla="*/ 1031 h 1254"/>
              </a:gdLst>
              <a:ahLst/>
              <a:cxnLst>
                <a:cxn ang="0">
                  <a:pos x="T0" y="T1"/>
                </a:cxn>
                <a:cxn ang="0">
                  <a:pos x="T2" y="T3"/>
                </a:cxn>
                <a:cxn ang="0">
                  <a:pos x="T4" y="T5"/>
                </a:cxn>
                <a:cxn ang="0">
                  <a:pos x="T6" y="T7"/>
                </a:cxn>
                <a:cxn ang="0">
                  <a:pos x="T8" y="T9"/>
                </a:cxn>
              </a:cxnLst>
              <a:rect l="0" t="0" r="r" b="b"/>
              <a:pathLst>
                <a:path w="1255" h="1254">
                  <a:moveTo>
                    <a:pt x="1032" y="1031"/>
                  </a:moveTo>
                  <a:cubicBezTo>
                    <a:pt x="808" y="1254"/>
                    <a:pt x="446" y="1254"/>
                    <a:pt x="223" y="1031"/>
                  </a:cubicBezTo>
                  <a:cubicBezTo>
                    <a:pt x="0" y="808"/>
                    <a:pt x="0" y="446"/>
                    <a:pt x="223" y="223"/>
                  </a:cubicBezTo>
                  <a:cubicBezTo>
                    <a:pt x="446" y="0"/>
                    <a:pt x="808" y="0"/>
                    <a:pt x="1032" y="223"/>
                  </a:cubicBezTo>
                  <a:cubicBezTo>
                    <a:pt x="1255" y="446"/>
                    <a:pt x="1255" y="808"/>
                    <a:pt x="1032" y="1031"/>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7" name="Freeform 28">
              <a:extLst>
                <a:ext uri="{FF2B5EF4-FFF2-40B4-BE49-F238E27FC236}">
                  <a16:creationId xmlns:a16="http://schemas.microsoft.com/office/drawing/2014/main" id="{9DE2669D-3E8B-3322-FF5C-07F877CC02FF}"/>
                </a:ext>
              </a:extLst>
            </p:cNvPr>
            <p:cNvSpPr>
              <a:spLocks/>
            </p:cNvSpPr>
            <p:nvPr/>
          </p:nvSpPr>
          <p:spPr bwMode="auto">
            <a:xfrm>
              <a:off x="21110575" y="4524375"/>
              <a:ext cx="1363663" cy="1362075"/>
            </a:xfrm>
            <a:custGeom>
              <a:avLst/>
              <a:gdLst>
                <a:gd name="T0" fmla="*/ 1472 w 1791"/>
                <a:gd name="T1" fmla="*/ 318 h 1790"/>
                <a:gd name="T2" fmla="*/ 1472 w 1791"/>
                <a:gd name="T3" fmla="*/ 1471 h 1790"/>
                <a:gd name="T4" fmla="*/ 319 w 1791"/>
                <a:gd name="T5" fmla="*/ 1471 h 1790"/>
                <a:gd name="T6" fmla="*/ 319 w 1791"/>
                <a:gd name="T7" fmla="*/ 318 h 1790"/>
                <a:gd name="T8" fmla="*/ 1472 w 1791"/>
                <a:gd name="T9" fmla="*/ 318 h 1790"/>
              </a:gdLst>
              <a:ahLst/>
              <a:cxnLst>
                <a:cxn ang="0">
                  <a:pos x="T0" y="T1"/>
                </a:cxn>
                <a:cxn ang="0">
                  <a:pos x="T2" y="T3"/>
                </a:cxn>
                <a:cxn ang="0">
                  <a:pos x="T4" y="T5"/>
                </a:cxn>
                <a:cxn ang="0">
                  <a:pos x="T6" y="T7"/>
                </a:cxn>
                <a:cxn ang="0">
                  <a:pos x="T8" y="T9"/>
                </a:cxn>
              </a:cxnLst>
              <a:rect l="0" t="0" r="r" b="b"/>
              <a:pathLst>
                <a:path w="1791" h="1790">
                  <a:moveTo>
                    <a:pt x="1472" y="318"/>
                  </a:moveTo>
                  <a:cubicBezTo>
                    <a:pt x="1791" y="637"/>
                    <a:pt x="1791" y="1153"/>
                    <a:pt x="1472" y="1471"/>
                  </a:cubicBezTo>
                  <a:cubicBezTo>
                    <a:pt x="1154" y="1790"/>
                    <a:pt x="637" y="1790"/>
                    <a:pt x="319" y="1471"/>
                  </a:cubicBezTo>
                  <a:cubicBezTo>
                    <a:pt x="0" y="1153"/>
                    <a:pt x="0" y="637"/>
                    <a:pt x="319" y="318"/>
                  </a:cubicBezTo>
                  <a:cubicBezTo>
                    <a:pt x="637" y="0"/>
                    <a:pt x="1154" y="0"/>
                    <a:pt x="1472" y="318"/>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29" name="Freeform 43">
              <a:extLst>
                <a:ext uri="{FF2B5EF4-FFF2-40B4-BE49-F238E27FC236}">
                  <a16:creationId xmlns:a16="http://schemas.microsoft.com/office/drawing/2014/main" id="{EC90DF04-F213-2C37-B073-369821CF698A}"/>
                </a:ext>
              </a:extLst>
            </p:cNvPr>
            <p:cNvSpPr>
              <a:spLocks/>
            </p:cNvSpPr>
            <p:nvPr/>
          </p:nvSpPr>
          <p:spPr bwMode="auto">
            <a:xfrm>
              <a:off x="16613188" y="7837488"/>
              <a:ext cx="317500" cy="304800"/>
            </a:xfrm>
            <a:custGeom>
              <a:avLst/>
              <a:gdLst>
                <a:gd name="T0" fmla="*/ 281 w 417"/>
                <a:gd name="T1" fmla="*/ 400 h 400"/>
                <a:gd name="T2" fmla="*/ 156 w 417"/>
                <a:gd name="T3" fmla="*/ 356 h 400"/>
                <a:gd name="T4" fmla="*/ 105 w 417"/>
                <a:gd name="T5" fmla="*/ 239 h 400"/>
                <a:gd name="T6" fmla="*/ 0 w 417"/>
                <a:gd name="T7" fmla="*/ 143 h 400"/>
                <a:gd name="T8" fmla="*/ 121 w 417"/>
                <a:gd name="T9" fmla="*/ 0 h 400"/>
                <a:gd name="T10" fmla="*/ 244 w 417"/>
                <a:gd name="T11" fmla="*/ 110 h 400"/>
                <a:gd name="T12" fmla="*/ 290 w 417"/>
                <a:gd name="T13" fmla="*/ 118 h 400"/>
                <a:gd name="T14" fmla="*/ 364 w 417"/>
                <a:gd name="T15" fmla="*/ 167 h 400"/>
                <a:gd name="T16" fmla="*/ 417 w 417"/>
                <a:gd name="T17" fmla="*/ 252 h 400"/>
                <a:gd name="T18" fmla="*/ 281 w 417"/>
                <a:gd name="T19"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00">
                  <a:moveTo>
                    <a:pt x="281" y="400"/>
                  </a:moveTo>
                  <a:lnTo>
                    <a:pt x="156" y="356"/>
                  </a:lnTo>
                  <a:lnTo>
                    <a:pt x="105" y="239"/>
                  </a:lnTo>
                  <a:lnTo>
                    <a:pt x="0" y="143"/>
                  </a:lnTo>
                  <a:lnTo>
                    <a:pt x="121" y="0"/>
                  </a:lnTo>
                  <a:lnTo>
                    <a:pt x="244" y="110"/>
                  </a:lnTo>
                  <a:lnTo>
                    <a:pt x="290" y="118"/>
                  </a:lnTo>
                  <a:cubicBezTo>
                    <a:pt x="321" y="123"/>
                    <a:pt x="348" y="140"/>
                    <a:pt x="364" y="167"/>
                  </a:cubicBezTo>
                  <a:lnTo>
                    <a:pt x="417" y="252"/>
                  </a:lnTo>
                  <a:lnTo>
                    <a:pt x="281" y="400"/>
                  </a:ln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0" name="Freeform 44">
              <a:extLst>
                <a:ext uri="{FF2B5EF4-FFF2-40B4-BE49-F238E27FC236}">
                  <a16:creationId xmlns:a16="http://schemas.microsoft.com/office/drawing/2014/main" id="{0CF71A76-B5C0-C925-E1C3-6E555D6CA924}"/>
                </a:ext>
              </a:extLst>
            </p:cNvPr>
            <p:cNvSpPr>
              <a:spLocks/>
            </p:cNvSpPr>
            <p:nvPr/>
          </p:nvSpPr>
          <p:spPr bwMode="auto">
            <a:xfrm>
              <a:off x="16613188" y="7837488"/>
              <a:ext cx="317500" cy="304800"/>
            </a:xfrm>
            <a:custGeom>
              <a:avLst/>
              <a:gdLst>
                <a:gd name="T0" fmla="*/ 281 w 417"/>
                <a:gd name="T1" fmla="*/ 400 h 400"/>
                <a:gd name="T2" fmla="*/ 156 w 417"/>
                <a:gd name="T3" fmla="*/ 356 h 400"/>
                <a:gd name="T4" fmla="*/ 105 w 417"/>
                <a:gd name="T5" fmla="*/ 239 h 400"/>
                <a:gd name="T6" fmla="*/ 0 w 417"/>
                <a:gd name="T7" fmla="*/ 143 h 400"/>
                <a:gd name="T8" fmla="*/ 121 w 417"/>
                <a:gd name="T9" fmla="*/ 0 h 400"/>
                <a:gd name="T10" fmla="*/ 244 w 417"/>
                <a:gd name="T11" fmla="*/ 110 h 400"/>
                <a:gd name="T12" fmla="*/ 290 w 417"/>
                <a:gd name="T13" fmla="*/ 118 h 400"/>
                <a:gd name="T14" fmla="*/ 364 w 417"/>
                <a:gd name="T15" fmla="*/ 167 h 400"/>
                <a:gd name="T16" fmla="*/ 417 w 417"/>
                <a:gd name="T17" fmla="*/ 252 h 400"/>
                <a:gd name="T18" fmla="*/ 281 w 417"/>
                <a:gd name="T19"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00">
                  <a:moveTo>
                    <a:pt x="281" y="400"/>
                  </a:moveTo>
                  <a:lnTo>
                    <a:pt x="156" y="356"/>
                  </a:lnTo>
                  <a:lnTo>
                    <a:pt x="105" y="239"/>
                  </a:lnTo>
                  <a:lnTo>
                    <a:pt x="0" y="143"/>
                  </a:lnTo>
                  <a:lnTo>
                    <a:pt x="121" y="0"/>
                  </a:lnTo>
                  <a:lnTo>
                    <a:pt x="244" y="110"/>
                  </a:lnTo>
                  <a:lnTo>
                    <a:pt x="290" y="118"/>
                  </a:lnTo>
                  <a:cubicBezTo>
                    <a:pt x="321" y="123"/>
                    <a:pt x="348" y="140"/>
                    <a:pt x="364" y="167"/>
                  </a:cubicBezTo>
                  <a:lnTo>
                    <a:pt x="417" y="252"/>
                  </a:lnTo>
                  <a:lnTo>
                    <a:pt x="281" y="400"/>
                  </a:lnTo>
                  <a:close/>
                </a:path>
              </a:pathLst>
            </a:custGeom>
            <a:solidFill>
              <a:srgbClr val="A31443">
                <a:alpha val="50000"/>
              </a:srgbClr>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1" name="Freeform 45">
              <a:extLst>
                <a:ext uri="{FF2B5EF4-FFF2-40B4-BE49-F238E27FC236}">
                  <a16:creationId xmlns:a16="http://schemas.microsoft.com/office/drawing/2014/main" id="{8E0FF29C-C418-EB1E-916F-36BDB4A6405C}"/>
                </a:ext>
              </a:extLst>
            </p:cNvPr>
            <p:cNvSpPr>
              <a:spLocks/>
            </p:cNvSpPr>
            <p:nvPr/>
          </p:nvSpPr>
          <p:spPr bwMode="auto">
            <a:xfrm>
              <a:off x="16567150" y="7912100"/>
              <a:ext cx="406400" cy="276225"/>
            </a:xfrm>
            <a:custGeom>
              <a:avLst/>
              <a:gdLst>
                <a:gd name="T0" fmla="*/ 535 w 535"/>
                <a:gd name="T1" fmla="*/ 165 h 362"/>
                <a:gd name="T2" fmla="*/ 404 w 535"/>
                <a:gd name="T3" fmla="*/ 140 h 362"/>
                <a:gd name="T4" fmla="*/ 337 w 535"/>
                <a:gd name="T5" fmla="*/ 43 h 362"/>
                <a:gd name="T6" fmla="*/ 267 w 535"/>
                <a:gd name="T7" fmla="*/ 4 h 362"/>
                <a:gd name="T8" fmla="*/ 204 w 535"/>
                <a:gd name="T9" fmla="*/ 0 h 362"/>
                <a:gd name="T10" fmla="*/ 0 w 535"/>
                <a:gd name="T11" fmla="*/ 229 h 362"/>
                <a:gd name="T12" fmla="*/ 148 w 535"/>
                <a:gd name="T13" fmla="*/ 321 h 362"/>
                <a:gd name="T14" fmla="*/ 317 w 535"/>
                <a:gd name="T15" fmla="*/ 317 h 362"/>
                <a:gd name="T16" fmla="*/ 480 w 535"/>
                <a:gd name="T17" fmla="*/ 362 h 362"/>
                <a:gd name="T18" fmla="*/ 535 w 535"/>
                <a:gd name="T19" fmla="*/ 16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362">
                  <a:moveTo>
                    <a:pt x="535" y="165"/>
                  </a:moveTo>
                  <a:lnTo>
                    <a:pt x="404" y="140"/>
                  </a:lnTo>
                  <a:lnTo>
                    <a:pt x="337" y="43"/>
                  </a:lnTo>
                  <a:cubicBezTo>
                    <a:pt x="321" y="20"/>
                    <a:pt x="295" y="6"/>
                    <a:pt x="267" y="4"/>
                  </a:cubicBezTo>
                  <a:lnTo>
                    <a:pt x="204" y="0"/>
                  </a:lnTo>
                  <a:lnTo>
                    <a:pt x="0" y="229"/>
                  </a:lnTo>
                  <a:lnTo>
                    <a:pt x="148" y="321"/>
                  </a:lnTo>
                  <a:lnTo>
                    <a:pt x="317" y="317"/>
                  </a:lnTo>
                  <a:lnTo>
                    <a:pt x="480" y="362"/>
                  </a:lnTo>
                  <a:lnTo>
                    <a:pt x="535" y="165"/>
                  </a:ln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2" name="Freeform 46">
              <a:extLst>
                <a:ext uri="{FF2B5EF4-FFF2-40B4-BE49-F238E27FC236}">
                  <a16:creationId xmlns:a16="http://schemas.microsoft.com/office/drawing/2014/main" id="{0ABA12A7-5CF4-7FA4-0799-DE74833C5DE6}"/>
                </a:ext>
              </a:extLst>
            </p:cNvPr>
            <p:cNvSpPr>
              <a:spLocks/>
            </p:cNvSpPr>
            <p:nvPr/>
          </p:nvSpPr>
          <p:spPr bwMode="auto">
            <a:xfrm>
              <a:off x="15968663" y="6842125"/>
              <a:ext cx="793750" cy="1141413"/>
            </a:xfrm>
            <a:custGeom>
              <a:avLst/>
              <a:gdLst>
                <a:gd name="T0" fmla="*/ 216 w 1043"/>
                <a:gd name="T1" fmla="*/ 43 h 1499"/>
                <a:gd name="T2" fmla="*/ 565 w 1043"/>
                <a:gd name="T3" fmla="*/ 906 h 1499"/>
                <a:gd name="T4" fmla="*/ 1043 w 1043"/>
                <a:gd name="T5" fmla="*/ 1340 h 1499"/>
                <a:gd name="T6" fmla="*/ 861 w 1043"/>
                <a:gd name="T7" fmla="*/ 1499 h 1499"/>
                <a:gd name="T8" fmla="*/ 309 w 1043"/>
                <a:gd name="T9" fmla="*/ 1094 h 1499"/>
                <a:gd name="T10" fmla="*/ 11 w 1043"/>
                <a:gd name="T11" fmla="*/ 289 h 1499"/>
                <a:gd name="T12" fmla="*/ 216 w 1043"/>
                <a:gd name="T13" fmla="*/ 43 h 1499"/>
              </a:gdLst>
              <a:ahLst/>
              <a:cxnLst>
                <a:cxn ang="0">
                  <a:pos x="T0" y="T1"/>
                </a:cxn>
                <a:cxn ang="0">
                  <a:pos x="T2" y="T3"/>
                </a:cxn>
                <a:cxn ang="0">
                  <a:pos x="T4" y="T5"/>
                </a:cxn>
                <a:cxn ang="0">
                  <a:pos x="T6" y="T7"/>
                </a:cxn>
                <a:cxn ang="0">
                  <a:pos x="T8" y="T9"/>
                </a:cxn>
                <a:cxn ang="0">
                  <a:pos x="T10" y="T11"/>
                </a:cxn>
                <a:cxn ang="0">
                  <a:pos x="T12" y="T13"/>
                </a:cxn>
              </a:cxnLst>
              <a:rect l="0" t="0" r="r" b="b"/>
              <a:pathLst>
                <a:path w="1043" h="1499">
                  <a:moveTo>
                    <a:pt x="216" y="43"/>
                  </a:moveTo>
                  <a:lnTo>
                    <a:pt x="565" y="906"/>
                  </a:lnTo>
                  <a:lnTo>
                    <a:pt x="1043" y="1340"/>
                  </a:lnTo>
                  <a:lnTo>
                    <a:pt x="861" y="1499"/>
                  </a:lnTo>
                  <a:lnTo>
                    <a:pt x="309" y="1094"/>
                  </a:lnTo>
                  <a:cubicBezTo>
                    <a:pt x="309" y="1094"/>
                    <a:pt x="20" y="508"/>
                    <a:pt x="11" y="289"/>
                  </a:cubicBezTo>
                  <a:cubicBezTo>
                    <a:pt x="0" y="0"/>
                    <a:pt x="216" y="43"/>
                    <a:pt x="216" y="43"/>
                  </a:cubicBezTo>
                  <a:close/>
                </a:path>
              </a:pathLst>
            </a:custGeom>
            <a:solidFill>
              <a:srgbClr val="ED8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3" name="Freeform 47">
              <a:extLst>
                <a:ext uri="{FF2B5EF4-FFF2-40B4-BE49-F238E27FC236}">
                  <a16:creationId xmlns:a16="http://schemas.microsoft.com/office/drawing/2014/main" id="{0C7FC245-6A7E-C6D3-85A0-5E4018E8C2A7}"/>
                </a:ext>
              </a:extLst>
            </p:cNvPr>
            <p:cNvSpPr>
              <a:spLocks/>
            </p:cNvSpPr>
            <p:nvPr/>
          </p:nvSpPr>
          <p:spPr bwMode="auto">
            <a:xfrm>
              <a:off x="16436975" y="7872413"/>
              <a:ext cx="412750" cy="342900"/>
            </a:xfrm>
            <a:custGeom>
              <a:avLst/>
              <a:gdLst>
                <a:gd name="T0" fmla="*/ 48 w 544"/>
                <a:gd name="T1" fmla="*/ 43 h 451"/>
                <a:gd name="T2" fmla="*/ 159 w 544"/>
                <a:gd name="T3" fmla="*/ 67 h 451"/>
                <a:gd name="T4" fmla="*/ 292 w 544"/>
                <a:gd name="T5" fmla="*/ 11 h 451"/>
                <a:gd name="T6" fmla="*/ 375 w 544"/>
                <a:gd name="T7" fmla="*/ 53 h 451"/>
                <a:gd name="T8" fmla="*/ 377 w 544"/>
                <a:gd name="T9" fmla="*/ 94 h 451"/>
                <a:gd name="T10" fmla="*/ 508 w 544"/>
                <a:gd name="T11" fmla="*/ 204 h 451"/>
                <a:gd name="T12" fmla="*/ 537 w 544"/>
                <a:gd name="T13" fmla="*/ 303 h 451"/>
                <a:gd name="T14" fmla="*/ 502 w 544"/>
                <a:gd name="T15" fmla="*/ 347 h 451"/>
                <a:gd name="T16" fmla="*/ 485 w 544"/>
                <a:gd name="T17" fmla="*/ 383 h 451"/>
                <a:gd name="T18" fmla="*/ 442 w 544"/>
                <a:gd name="T19" fmla="*/ 380 h 451"/>
                <a:gd name="T20" fmla="*/ 424 w 544"/>
                <a:gd name="T21" fmla="*/ 410 h 451"/>
                <a:gd name="T22" fmla="*/ 378 w 544"/>
                <a:gd name="T23" fmla="*/ 405 h 451"/>
                <a:gd name="T24" fmla="*/ 368 w 544"/>
                <a:gd name="T25" fmla="*/ 436 h 451"/>
                <a:gd name="T26" fmla="*/ 289 w 544"/>
                <a:gd name="T27" fmla="*/ 407 h 451"/>
                <a:gd name="T28" fmla="*/ 171 w 544"/>
                <a:gd name="T29" fmla="*/ 282 h 451"/>
                <a:gd name="T30" fmla="*/ 0 w 544"/>
                <a:gd name="T31" fmla="*/ 257 h 451"/>
                <a:gd name="T32" fmla="*/ 48 w 544"/>
                <a:gd name="T33" fmla="*/ 4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451">
                  <a:moveTo>
                    <a:pt x="48" y="43"/>
                  </a:moveTo>
                  <a:lnTo>
                    <a:pt x="159" y="67"/>
                  </a:lnTo>
                  <a:cubicBezTo>
                    <a:pt x="159" y="67"/>
                    <a:pt x="235" y="0"/>
                    <a:pt x="292" y="11"/>
                  </a:cubicBezTo>
                  <a:lnTo>
                    <a:pt x="375" y="53"/>
                  </a:lnTo>
                  <a:lnTo>
                    <a:pt x="377" y="94"/>
                  </a:lnTo>
                  <a:lnTo>
                    <a:pt x="508" y="204"/>
                  </a:lnTo>
                  <a:lnTo>
                    <a:pt x="537" y="303"/>
                  </a:lnTo>
                  <a:cubicBezTo>
                    <a:pt x="544" y="325"/>
                    <a:pt x="526" y="348"/>
                    <a:pt x="502" y="347"/>
                  </a:cubicBezTo>
                  <a:cubicBezTo>
                    <a:pt x="502" y="347"/>
                    <a:pt x="503" y="374"/>
                    <a:pt x="485" y="383"/>
                  </a:cubicBezTo>
                  <a:cubicBezTo>
                    <a:pt x="467" y="392"/>
                    <a:pt x="442" y="380"/>
                    <a:pt x="442" y="380"/>
                  </a:cubicBezTo>
                  <a:cubicBezTo>
                    <a:pt x="442" y="380"/>
                    <a:pt x="436" y="404"/>
                    <a:pt x="424" y="410"/>
                  </a:cubicBezTo>
                  <a:cubicBezTo>
                    <a:pt x="410" y="418"/>
                    <a:pt x="378" y="405"/>
                    <a:pt x="378" y="405"/>
                  </a:cubicBezTo>
                  <a:cubicBezTo>
                    <a:pt x="378" y="405"/>
                    <a:pt x="382" y="429"/>
                    <a:pt x="368" y="436"/>
                  </a:cubicBezTo>
                  <a:cubicBezTo>
                    <a:pt x="336" y="451"/>
                    <a:pt x="289" y="407"/>
                    <a:pt x="289" y="407"/>
                  </a:cubicBezTo>
                  <a:lnTo>
                    <a:pt x="171" y="282"/>
                  </a:lnTo>
                  <a:lnTo>
                    <a:pt x="0" y="257"/>
                  </a:lnTo>
                  <a:lnTo>
                    <a:pt x="48" y="43"/>
                  </a:lnTo>
                  <a:close/>
                </a:path>
              </a:pathLst>
            </a:custGeom>
            <a:solidFill>
              <a:srgbClr val="F7D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4" name="Freeform: Shape 33">
              <a:extLst>
                <a:ext uri="{FF2B5EF4-FFF2-40B4-BE49-F238E27FC236}">
                  <a16:creationId xmlns:a16="http://schemas.microsoft.com/office/drawing/2014/main" id="{448412D3-2D72-46BC-97A5-B2D7618C5F42}"/>
                </a:ext>
              </a:extLst>
            </p:cNvPr>
            <p:cNvSpPr>
              <a:spLocks noChangeArrowheads="1"/>
            </p:cNvSpPr>
            <p:nvPr/>
          </p:nvSpPr>
          <p:spPr bwMode="auto">
            <a:xfrm>
              <a:off x="15473363" y="11274425"/>
              <a:ext cx="850900" cy="295275"/>
            </a:xfrm>
            <a:custGeom>
              <a:avLst/>
              <a:gdLst>
                <a:gd name="connsiteX0" fmla="*/ 576262 w 850900"/>
                <a:gd name="connsiteY0" fmla="*/ 0 h 295275"/>
                <a:gd name="connsiteX1" fmla="*/ 850900 w 850900"/>
                <a:gd name="connsiteY1" fmla="*/ 0 h 295275"/>
                <a:gd name="connsiteX2" fmla="*/ 850900 w 850900"/>
                <a:gd name="connsiteY2" fmla="*/ 295275 h 295275"/>
                <a:gd name="connsiteX3" fmla="*/ 576262 w 850900"/>
                <a:gd name="connsiteY3" fmla="*/ 295275 h 295275"/>
                <a:gd name="connsiteX4" fmla="*/ 0 w 850900"/>
                <a:gd name="connsiteY4" fmla="*/ 0 h 295275"/>
                <a:gd name="connsiteX5" fmla="*/ 274638 w 850900"/>
                <a:gd name="connsiteY5" fmla="*/ 0 h 295275"/>
                <a:gd name="connsiteX6" fmla="*/ 274638 w 850900"/>
                <a:gd name="connsiteY6" fmla="*/ 295275 h 295275"/>
                <a:gd name="connsiteX7" fmla="*/ 0 w 850900"/>
                <a:gd name="connsiteY7"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900" h="295275">
                  <a:moveTo>
                    <a:pt x="576262" y="0"/>
                  </a:moveTo>
                  <a:lnTo>
                    <a:pt x="850900" y="0"/>
                  </a:lnTo>
                  <a:lnTo>
                    <a:pt x="850900" y="295275"/>
                  </a:lnTo>
                  <a:lnTo>
                    <a:pt x="576262" y="295275"/>
                  </a:lnTo>
                  <a:close/>
                  <a:moveTo>
                    <a:pt x="0" y="0"/>
                  </a:moveTo>
                  <a:lnTo>
                    <a:pt x="274638" y="0"/>
                  </a:lnTo>
                  <a:lnTo>
                    <a:pt x="274638" y="295275"/>
                  </a:lnTo>
                  <a:lnTo>
                    <a:pt x="0" y="295275"/>
                  </a:lnTo>
                  <a:close/>
                </a:path>
              </a:pathLst>
            </a:custGeom>
            <a:solidFill>
              <a:srgbClr val="F4B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35" name="Freeform 50">
              <a:extLst>
                <a:ext uri="{FF2B5EF4-FFF2-40B4-BE49-F238E27FC236}">
                  <a16:creationId xmlns:a16="http://schemas.microsoft.com/office/drawing/2014/main" id="{AF59D1D1-06FF-862D-D3DE-285B0E977707}"/>
                </a:ext>
              </a:extLst>
            </p:cNvPr>
            <p:cNvSpPr>
              <a:spLocks/>
            </p:cNvSpPr>
            <p:nvPr/>
          </p:nvSpPr>
          <p:spPr bwMode="auto">
            <a:xfrm>
              <a:off x="16021050" y="11418888"/>
              <a:ext cx="715963" cy="311150"/>
            </a:xfrm>
            <a:custGeom>
              <a:avLst/>
              <a:gdLst>
                <a:gd name="T0" fmla="*/ 942 w 942"/>
                <a:gd name="T1" fmla="*/ 409 h 409"/>
                <a:gd name="T2" fmla="*/ 0 w 942"/>
                <a:gd name="T3" fmla="*/ 409 h 409"/>
                <a:gd name="T4" fmla="*/ 0 w 942"/>
                <a:gd name="T5" fmla="*/ 113 h 409"/>
                <a:gd name="T6" fmla="*/ 37 w 942"/>
                <a:gd name="T7" fmla="*/ 76 h 409"/>
                <a:gd name="T8" fmla="*/ 285 w 942"/>
                <a:gd name="T9" fmla="*/ 76 h 409"/>
                <a:gd name="T10" fmla="*/ 286 w 942"/>
                <a:gd name="T11" fmla="*/ 35 h 409"/>
                <a:gd name="T12" fmla="*/ 318 w 942"/>
                <a:gd name="T13" fmla="*/ 3 h 409"/>
                <a:gd name="T14" fmla="*/ 434 w 942"/>
                <a:gd name="T15" fmla="*/ 0 h 409"/>
                <a:gd name="T16" fmla="*/ 467 w 942"/>
                <a:gd name="T17" fmla="*/ 29 h 409"/>
                <a:gd name="T18" fmla="*/ 542 w 942"/>
                <a:gd name="T19" fmla="*/ 128 h 409"/>
                <a:gd name="T20" fmla="*/ 942 w 942"/>
                <a:gd name="T21"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409">
                  <a:moveTo>
                    <a:pt x="942" y="409"/>
                  </a:moveTo>
                  <a:lnTo>
                    <a:pt x="0" y="409"/>
                  </a:lnTo>
                  <a:lnTo>
                    <a:pt x="0" y="113"/>
                  </a:lnTo>
                  <a:cubicBezTo>
                    <a:pt x="0" y="93"/>
                    <a:pt x="17" y="76"/>
                    <a:pt x="37" y="76"/>
                  </a:cubicBezTo>
                  <a:lnTo>
                    <a:pt x="285" y="76"/>
                  </a:lnTo>
                  <a:lnTo>
                    <a:pt x="286" y="35"/>
                  </a:lnTo>
                  <a:cubicBezTo>
                    <a:pt x="286" y="18"/>
                    <a:pt x="300" y="4"/>
                    <a:pt x="318" y="3"/>
                  </a:cubicBezTo>
                  <a:lnTo>
                    <a:pt x="434" y="0"/>
                  </a:lnTo>
                  <a:cubicBezTo>
                    <a:pt x="451" y="0"/>
                    <a:pt x="465" y="12"/>
                    <a:pt x="467" y="29"/>
                  </a:cubicBezTo>
                  <a:cubicBezTo>
                    <a:pt x="471" y="62"/>
                    <a:pt x="485" y="119"/>
                    <a:pt x="542" y="128"/>
                  </a:cubicBezTo>
                  <a:cubicBezTo>
                    <a:pt x="853" y="177"/>
                    <a:pt x="942" y="255"/>
                    <a:pt x="942" y="409"/>
                  </a:cubicBezTo>
                  <a:close/>
                </a:path>
              </a:pathLst>
            </a:custGeom>
            <a:solidFill>
              <a:srgbClr val="12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6" name="Freeform 51">
              <a:extLst>
                <a:ext uri="{FF2B5EF4-FFF2-40B4-BE49-F238E27FC236}">
                  <a16:creationId xmlns:a16="http://schemas.microsoft.com/office/drawing/2014/main" id="{15194596-2EE9-6C35-31FE-272F9C7E5C2C}"/>
                </a:ext>
              </a:extLst>
            </p:cNvPr>
            <p:cNvSpPr>
              <a:spLocks/>
            </p:cNvSpPr>
            <p:nvPr/>
          </p:nvSpPr>
          <p:spPr bwMode="auto">
            <a:xfrm>
              <a:off x="15705138" y="8243888"/>
              <a:ext cx="736600" cy="3082925"/>
            </a:xfrm>
            <a:custGeom>
              <a:avLst/>
              <a:gdLst>
                <a:gd name="T0" fmla="*/ 0 w 969"/>
                <a:gd name="T1" fmla="*/ 0 h 4052"/>
                <a:gd name="T2" fmla="*/ 217 w 969"/>
                <a:gd name="T3" fmla="*/ 2245 h 4052"/>
                <a:gd name="T4" fmla="*/ 287 w 969"/>
                <a:gd name="T5" fmla="*/ 4052 h 4052"/>
                <a:gd name="T6" fmla="*/ 934 w 969"/>
                <a:gd name="T7" fmla="*/ 4052 h 4052"/>
                <a:gd name="T8" fmla="*/ 969 w 969"/>
                <a:gd name="T9" fmla="*/ 2268 h 4052"/>
                <a:gd name="T10" fmla="*/ 883 w 969"/>
                <a:gd name="T11" fmla="*/ 0 h 4052"/>
                <a:gd name="T12" fmla="*/ 0 w 969"/>
                <a:gd name="T13" fmla="*/ 0 h 4052"/>
              </a:gdLst>
              <a:ahLst/>
              <a:cxnLst>
                <a:cxn ang="0">
                  <a:pos x="T0" y="T1"/>
                </a:cxn>
                <a:cxn ang="0">
                  <a:pos x="T2" y="T3"/>
                </a:cxn>
                <a:cxn ang="0">
                  <a:pos x="T4" y="T5"/>
                </a:cxn>
                <a:cxn ang="0">
                  <a:pos x="T6" y="T7"/>
                </a:cxn>
                <a:cxn ang="0">
                  <a:pos x="T8" y="T9"/>
                </a:cxn>
                <a:cxn ang="0">
                  <a:pos x="T10" y="T11"/>
                </a:cxn>
                <a:cxn ang="0">
                  <a:pos x="T12" y="T13"/>
                </a:cxn>
              </a:cxnLst>
              <a:rect l="0" t="0" r="r" b="b"/>
              <a:pathLst>
                <a:path w="969" h="4052">
                  <a:moveTo>
                    <a:pt x="0" y="0"/>
                  </a:moveTo>
                  <a:lnTo>
                    <a:pt x="217" y="2245"/>
                  </a:lnTo>
                  <a:lnTo>
                    <a:pt x="287" y="4052"/>
                  </a:lnTo>
                  <a:lnTo>
                    <a:pt x="934" y="4052"/>
                  </a:lnTo>
                  <a:lnTo>
                    <a:pt x="969" y="2268"/>
                  </a:lnTo>
                  <a:lnTo>
                    <a:pt x="883" y="0"/>
                  </a:lnTo>
                  <a:lnTo>
                    <a:pt x="0" y="0"/>
                  </a:lnTo>
                  <a:close/>
                </a:path>
              </a:pathLst>
            </a:custGeom>
            <a:solidFill>
              <a:srgbClr val="12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7" name="Freeform 52">
              <a:extLst>
                <a:ext uri="{FF2B5EF4-FFF2-40B4-BE49-F238E27FC236}">
                  <a16:creationId xmlns:a16="http://schemas.microsoft.com/office/drawing/2014/main" id="{D112F995-72AF-3D4B-88C3-52A060CAF7DF}"/>
                </a:ext>
              </a:extLst>
            </p:cNvPr>
            <p:cNvSpPr>
              <a:spLocks/>
            </p:cNvSpPr>
            <p:nvPr/>
          </p:nvSpPr>
          <p:spPr bwMode="auto">
            <a:xfrm>
              <a:off x="15354300" y="8243888"/>
              <a:ext cx="671513" cy="3082925"/>
            </a:xfrm>
            <a:custGeom>
              <a:avLst/>
              <a:gdLst>
                <a:gd name="T0" fmla="*/ 0 w 883"/>
                <a:gd name="T1" fmla="*/ 0 h 4052"/>
                <a:gd name="T2" fmla="*/ 76 w 883"/>
                <a:gd name="T3" fmla="*/ 2185 h 4052"/>
                <a:gd name="T4" fmla="*/ 0 w 883"/>
                <a:gd name="T5" fmla="*/ 4052 h 4052"/>
                <a:gd name="T6" fmla="*/ 647 w 883"/>
                <a:gd name="T7" fmla="*/ 4052 h 4052"/>
                <a:gd name="T8" fmla="*/ 832 w 883"/>
                <a:gd name="T9" fmla="*/ 2189 h 4052"/>
                <a:gd name="T10" fmla="*/ 883 w 883"/>
                <a:gd name="T11" fmla="*/ 0 h 4052"/>
                <a:gd name="T12" fmla="*/ 0 w 883"/>
                <a:gd name="T13" fmla="*/ 0 h 4052"/>
              </a:gdLst>
              <a:ahLst/>
              <a:cxnLst>
                <a:cxn ang="0">
                  <a:pos x="T0" y="T1"/>
                </a:cxn>
                <a:cxn ang="0">
                  <a:pos x="T2" y="T3"/>
                </a:cxn>
                <a:cxn ang="0">
                  <a:pos x="T4" y="T5"/>
                </a:cxn>
                <a:cxn ang="0">
                  <a:pos x="T6" y="T7"/>
                </a:cxn>
                <a:cxn ang="0">
                  <a:pos x="T8" y="T9"/>
                </a:cxn>
                <a:cxn ang="0">
                  <a:pos x="T10" y="T11"/>
                </a:cxn>
                <a:cxn ang="0">
                  <a:pos x="T12" y="T13"/>
                </a:cxn>
              </a:cxnLst>
              <a:rect l="0" t="0" r="r" b="b"/>
              <a:pathLst>
                <a:path w="883" h="4052">
                  <a:moveTo>
                    <a:pt x="0" y="0"/>
                  </a:moveTo>
                  <a:lnTo>
                    <a:pt x="76" y="2185"/>
                  </a:lnTo>
                  <a:lnTo>
                    <a:pt x="0" y="4052"/>
                  </a:lnTo>
                  <a:lnTo>
                    <a:pt x="647" y="4052"/>
                  </a:lnTo>
                  <a:lnTo>
                    <a:pt x="832" y="2189"/>
                  </a:lnTo>
                  <a:lnTo>
                    <a:pt x="883" y="0"/>
                  </a:lnTo>
                  <a:lnTo>
                    <a:pt x="0" y="0"/>
                  </a:lnTo>
                  <a:close/>
                </a:path>
              </a:pathLst>
            </a:custGeom>
            <a:solidFill>
              <a:srgbClr val="191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8" name="Freeform 53">
              <a:extLst>
                <a:ext uri="{FF2B5EF4-FFF2-40B4-BE49-F238E27FC236}">
                  <a16:creationId xmlns:a16="http://schemas.microsoft.com/office/drawing/2014/main" id="{631745E6-4E3F-4332-A933-5C99D29C94B7}"/>
                </a:ext>
              </a:extLst>
            </p:cNvPr>
            <p:cNvSpPr>
              <a:spLocks/>
            </p:cNvSpPr>
            <p:nvPr/>
          </p:nvSpPr>
          <p:spPr bwMode="auto">
            <a:xfrm>
              <a:off x="15551150" y="6772275"/>
              <a:ext cx="461963" cy="1473200"/>
            </a:xfrm>
            <a:custGeom>
              <a:avLst/>
              <a:gdLst>
                <a:gd name="T0" fmla="*/ 498 w 605"/>
                <a:gd name="T1" fmla="*/ 0 h 1935"/>
                <a:gd name="T2" fmla="*/ 0 w 605"/>
                <a:gd name="T3" fmla="*/ 1 h 1935"/>
                <a:gd name="T4" fmla="*/ 427 w 605"/>
                <a:gd name="T5" fmla="*/ 1935 h 1935"/>
                <a:gd name="T6" fmla="*/ 605 w 605"/>
                <a:gd name="T7" fmla="*/ 1935 h 1935"/>
                <a:gd name="T8" fmla="*/ 498 w 605"/>
                <a:gd name="T9" fmla="*/ 0 h 1935"/>
              </a:gdLst>
              <a:ahLst/>
              <a:cxnLst>
                <a:cxn ang="0">
                  <a:pos x="T0" y="T1"/>
                </a:cxn>
                <a:cxn ang="0">
                  <a:pos x="T2" y="T3"/>
                </a:cxn>
                <a:cxn ang="0">
                  <a:pos x="T4" y="T5"/>
                </a:cxn>
                <a:cxn ang="0">
                  <a:pos x="T6" y="T7"/>
                </a:cxn>
                <a:cxn ang="0">
                  <a:pos x="T8" y="T9"/>
                </a:cxn>
              </a:cxnLst>
              <a:rect l="0" t="0" r="r" b="b"/>
              <a:pathLst>
                <a:path w="605" h="1935">
                  <a:moveTo>
                    <a:pt x="498" y="0"/>
                  </a:moveTo>
                  <a:lnTo>
                    <a:pt x="0" y="1"/>
                  </a:lnTo>
                  <a:cubicBezTo>
                    <a:pt x="129" y="228"/>
                    <a:pt x="350" y="794"/>
                    <a:pt x="427" y="1935"/>
                  </a:cubicBezTo>
                  <a:lnTo>
                    <a:pt x="605" y="1935"/>
                  </a:lnTo>
                  <a:cubicBezTo>
                    <a:pt x="445" y="1043"/>
                    <a:pt x="468" y="293"/>
                    <a:pt x="498" y="0"/>
                  </a:cubicBezTo>
                  <a:close/>
                </a:path>
              </a:pathLst>
            </a:custGeom>
            <a:solidFill>
              <a:srgbClr val="0F5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9" name="Freeform 54">
              <a:extLst>
                <a:ext uri="{FF2B5EF4-FFF2-40B4-BE49-F238E27FC236}">
                  <a16:creationId xmlns:a16="http://schemas.microsoft.com/office/drawing/2014/main" id="{0BE118D0-DC8A-CEC3-AF29-D1A404828873}"/>
                </a:ext>
              </a:extLst>
            </p:cNvPr>
            <p:cNvSpPr>
              <a:spLocks/>
            </p:cNvSpPr>
            <p:nvPr/>
          </p:nvSpPr>
          <p:spPr bwMode="auto">
            <a:xfrm>
              <a:off x="15611475" y="6448425"/>
              <a:ext cx="265113" cy="365125"/>
            </a:xfrm>
            <a:custGeom>
              <a:avLst/>
              <a:gdLst>
                <a:gd name="T0" fmla="*/ 0 w 347"/>
                <a:gd name="T1" fmla="*/ 0 h 479"/>
                <a:gd name="T2" fmla="*/ 1 w 347"/>
                <a:gd name="T3" fmla="*/ 427 h 479"/>
                <a:gd name="T4" fmla="*/ 216 w 347"/>
                <a:gd name="T5" fmla="*/ 479 h 479"/>
                <a:gd name="T6" fmla="*/ 347 w 347"/>
                <a:gd name="T7" fmla="*/ 427 h 479"/>
                <a:gd name="T8" fmla="*/ 253 w 347"/>
                <a:gd name="T9" fmla="*/ 0 h 479"/>
                <a:gd name="T10" fmla="*/ 0 w 347"/>
                <a:gd name="T11" fmla="*/ 0 h 479"/>
              </a:gdLst>
              <a:ahLst/>
              <a:cxnLst>
                <a:cxn ang="0">
                  <a:pos x="T0" y="T1"/>
                </a:cxn>
                <a:cxn ang="0">
                  <a:pos x="T2" y="T3"/>
                </a:cxn>
                <a:cxn ang="0">
                  <a:pos x="T4" y="T5"/>
                </a:cxn>
                <a:cxn ang="0">
                  <a:pos x="T6" y="T7"/>
                </a:cxn>
                <a:cxn ang="0">
                  <a:pos x="T8" y="T9"/>
                </a:cxn>
                <a:cxn ang="0">
                  <a:pos x="T10" y="T11"/>
                </a:cxn>
              </a:cxnLst>
              <a:rect l="0" t="0" r="r" b="b"/>
              <a:pathLst>
                <a:path w="347" h="479">
                  <a:moveTo>
                    <a:pt x="0" y="0"/>
                  </a:moveTo>
                  <a:lnTo>
                    <a:pt x="1" y="427"/>
                  </a:lnTo>
                  <a:lnTo>
                    <a:pt x="216" y="479"/>
                  </a:lnTo>
                  <a:lnTo>
                    <a:pt x="347" y="427"/>
                  </a:lnTo>
                  <a:lnTo>
                    <a:pt x="253" y="0"/>
                  </a:lnTo>
                  <a:lnTo>
                    <a:pt x="0" y="0"/>
                  </a:lnTo>
                  <a:close/>
                </a:path>
              </a:pathLst>
            </a:custGeom>
            <a:gradFill>
              <a:gsLst>
                <a:gs pos="9000">
                  <a:srgbClr val="F7D2BA"/>
                </a:gs>
                <a:gs pos="95000">
                  <a:srgbClr val="F4B88E"/>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0" name="Freeform 55">
              <a:extLst>
                <a:ext uri="{FF2B5EF4-FFF2-40B4-BE49-F238E27FC236}">
                  <a16:creationId xmlns:a16="http://schemas.microsoft.com/office/drawing/2014/main" id="{83ABD185-11A3-50C0-AA5E-EEBFED2F0A2F}"/>
                </a:ext>
              </a:extLst>
            </p:cNvPr>
            <p:cNvSpPr>
              <a:spLocks/>
            </p:cNvSpPr>
            <p:nvPr/>
          </p:nvSpPr>
          <p:spPr bwMode="auto">
            <a:xfrm>
              <a:off x="15209838" y="6773863"/>
              <a:ext cx="677863" cy="1687513"/>
            </a:xfrm>
            <a:custGeom>
              <a:avLst/>
              <a:gdLst>
                <a:gd name="T0" fmla="*/ 8 w 891"/>
                <a:gd name="T1" fmla="*/ 470 h 2217"/>
                <a:gd name="T2" fmla="*/ 91 w 891"/>
                <a:gd name="T3" fmla="*/ 2217 h 2217"/>
                <a:gd name="T4" fmla="*/ 891 w 891"/>
                <a:gd name="T5" fmla="*/ 2217 h 2217"/>
                <a:gd name="T6" fmla="*/ 449 w 891"/>
                <a:gd name="T7" fmla="*/ 0 h 2217"/>
                <a:gd name="T8" fmla="*/ 206 w 891"/>
                <a:gd name="T9" fmla="*/ 124 h 2217"/>
                <a:gd name="T10" fmla="*/ 8 w 891"/>
                <a:gd name="T11" fmla="*/ 470 h 2217"/>
              </a:gdLst>
              <a:ahLst/>
              <a:cxnLst>
                <a:cxn ang="0">
                  <a:pos x="T0" y="T1"/>
                </a:cxn>
                <a:cxn ang="0">
                  <a:pos x="T2" y="T3"/>
                </a:cxn>
                <a:cxn ang="0">
                  <a:pos x="T4" y="T5"/>
                </a:cxn>
                <a:cxn ang="0">
                  <a:pos x="T6" y="T7"/>
                </a:cxn>
                <a:cxn ang="0">
                  <a:pos x="T8" y="T9"/>
                </a:cxn>
                <a:cxn ang="0">
                  <a:pos x="T10" y="T11"/>
                </a:cxn>
              </a:cxnLst>
              <a:rect l="0" t="0" r="r" b="b"/>
              <a:pathLst>
                <a:path w="891" h="2217">
                  <a:moveTo>
                    <a:pt x="8" y="470"/>
                  </a:moveTo>
                  <a:lnTo>
                    <a:pt x="91" y="2217"/>
                  </a:lnTo>
                  <a:lnTo>
                    <a:pt x="891" y="2217"/>
                  </a:lnTo>
                  <a:cubicBezTo>
                    <a:pt x="835" y="885"/>
                    <a:pt x="589" y="245"/>
                    <a:pt x="449" y="0"/>
                  </a:cubicBezTo>
                  <a:lnTo>
                    <a:pt x="206" y="124"/>
                  </a:lnTo>
                  <a:cubicBezTo>
                    <a:pt x="77" y="190"/>
                    <a:pt x="0" y="326"/>
                    <a:pt x="8" y="470"/>
                  </a:cubicBezTo>
                  <a:close/>
                </a:path>
              </a:pathLst>
            </a:custGeom>
            <a:gradFill>
              <a:gsLst>
                <a:gs pos="12000">
                  <a:srgbClr val="ED842E"/>
                </a:gs>
                <a:gs pos="73000">
                  <a:srgbClr val="FFA425"/>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1" name="Freeform 56">
              <a:extLst>
                <a:ext uri="{FF2B5EF4-FFF2-40B4-BE49-F238E27FC236}">
                  <a16:creationId xmlns:a16="http://schemas.microsoft.com/office/drawing/2014/main" id="{D3157D58-BB3D-5B51-8C64-901865A5930E}"/>
                </a:ext>
              </a:extLst>
            </p:cNvPr>
            <p:cNvSpPr>
              <a:spLocks/>
            </p:cNvSpPr>
            <p:nvPr/>
          </p:nvSpPr>
          <p:spPr bwMode="auto">
            <a:xfrm>
              <a:off x="15544800" y="6016625"/>
              <a:ext cx="531813" cy="630238"/>
            </a:xfrm>
            <a:custGeom>
              <a:avLst/>
              <a:gdLst>
                <a:gd name="T0" fmla="*/ 656 w 700"/>
                <a:gd name="T1" fmla="*/ 304 h 827"/>
                <a:gd name="T2" fmla="*/ 430 w 700"/>
                <a:gd name="T3" fmla="*/ 819 h 827"/>
                <a:gd name="T4" fmla="*/ 0 w 700"/>
                <a:gd name="T5" fmla="*/ 339 h 827"/>
                <a:gd name="T6" fmla="*/ 349 w 700"/>
                <a:gd name="T7" fmla="*/ 0 h 827"/>
                <a:gd name="T8" fmla="*/ 656 w 700"/>
                <a:gd name="T9" fmla="*/ 304 h 827"/>
              </a:gdLst>
              <a:ahLst/>
              <a:cxnLst>
                <a:cxn ang="0">
                  <a:pos x="T0" y="T1"/>
                </a:cxn>
                <a:cxn ang="0">
                  <a:pos x="T2" y="T3"/>
                </a:cxn>
                <a:cxn ang="0">
                  <a:pos x="T4" y="T5"/>
                </a:cxn>
                <a:cxn ang="0">
                  <a:pos x="T6" y="T7"/>
                </a:cxn>
                <a:cxn ang="0">
                  <a:pos x="T8" y="T9"/>
                </a:cxn>
              </a:cxnLst>
              <a:rect l="0" t="0" r="r" b="b"/>
              <a:pathLst>
                <a:path w="700" h="827">
                  <a:moveTo>
                    <a:pt x="656" y="304"/>
                  </a:moveTo>
                  <a:cubicBezTo>
                    <a:pt x="690" y="488"/>
                    <a:pt x="700" y="827"/>
                    <a:pt x="430" y="819"/>
                  </a:cubicBezTo>
                  <a:cubicBezTo>
                    <a:pt x="213" y="812"/>
                    <a:pt x="0" y="526"/>
                    <a:pt x="0" y="339"/>
                  </a:cubicBezTo>
                  <a:cubicBezTo>
                    <a:pt x="0" y="152"/>
                    <a:pt x="156" y="0"/>
                    <a:pt x="349" y="0"/>
                  </a:cubicBezTo>
                  <a:cubicBezTo>
                    <a:pt x="542" y="0"/>
                    <a:pt x="616" y="87"/>
                    <a:pt x="656" y="304"/>
                  </a:cubicBezTo>
                  <a:close/>
                </a:path>
              </a:pathLst>
            </a:custGeom>
            <a:solidFill>
              <a:srgbClr val="F7D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2" name="Freeform 57">
              <a:extLst>
                <a:ext uri="{FF2B5EF4-FFF2-40B4-BE49-F238E27FC236}">
                  <a16:creationId xmlns:a16="http://schemas.microsoft.com/office/drawing/2014/main" id="{77E53CED-3946-C490-0B29-58C8CC1C7C6A}"/>
                </a:ext>
              </a:extLst>
            </p:cNvPr>
            <p:cNvSpPr>
              <a:spLocks/>
            </p:cNvSpPr>
            <p:nvPr/>
          </p:nvSpPr>
          <p:spPr bwMode="auto">
            <a:xfrm>
              <a:off x="15281275" y="5775325"/>
              <a:ext cx="915988" cy="800100"/>
            </a:xfrm>
            <a:custGeom>
              <a:avLst/>
              <a:gdLst>
                <a:gd name="T0" fmla="*/ 512 w 1204"/>
                <a:gd name="T1" fmla="*/ 854 h 1052"/>
                <a:gd name="T2" fmla="*/ 484 w 1204"/>
                <a:gd name="T3" fmla="*/ 846 h 1052"/>
                <a:gd name="T4" fmla="*/ 436 w 1204"/>
                <a:gd name="T5" fmla="*/ 841 h 1052"/>
                <a:gd name="T6" fmla="*/ 425 w 1204"/>
                <a:gd name="T7" fmla="*/ 693 h 1052"/>
                <a:gd name="T8" fmla="*/ 518 w 1204"/>
                <a:gd name="T9" fmla="*/ 768 h 1052"/>
                <a:gd name="T10" fmla="*/ 531 w 1204"/>
                <a:gd name="T11" fmla="*/ 572 h 1052"/>
                <a:gd name="T12" fmla="*/ 820 w 1204"/>
                <a:gd name="T13" fmla="*/ 533 h 1052"/>
                <a:gd name="T14" fmla="*/ 1202 w 1204"/>
                <a:gd name="T15" fmla="*/ 299 h 1052"/>
                <a:gd name="T16" fmla="*/ 850 w 1204"/>
                <a:gd name="T17" fmla="*/ 142 h 1052"/>
                <a:gd name="T18" fmla="*/ 344 w 1204"/>
                <a:gd name="T19" fmla="*/ 329 h 1052"/>
                <a:gd name="T20" fmla="*/ 227 w 1204"/>
                <a:gd name="T21" fmla="*/ 777 h 1052"/>
                <a:gd name="T22" fmla="*/ 263 w 1204"/>
                <a:gd name="T23" fmla="*/ 841 h 1052"/>
                <a:gd name="T24" fmla="*/ 292 w 1204"/>
                <a:gd name="T25" fmla="*/ 901 h 1052"/>
                <a:gd name="T26" fmla="*/ 327 w 1204"/>
                <a:gd name="T27" fmla="*/ 986 h 1052"/>
                <a:gd name="T28" fmla="*/ 349 w 1204"/>
                <a:gd name="T29" fmla="*/ 1052 h 1052"/>
                <a:gd name="T30" fmla="*/ 490 w 1204"/>
                <a:gd name="T31" fmla="*/ 982 h 1052"/>
                <a:gd name="T32" fmla="*/ 512 w 1204"/>
                <a:gd name="T33" fmla="*/ 85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4" h="1052">
                  <a:moveTo>
                    <a:pt x="512" y="854"/>
                  </a:moveTo>
                  <a:cubicBezTo>
                    <a:pt x="509" y="841"/>
                    <a:pt x="493" y="836"/>
                    <a:pt x="484" y="846"/>
                  </a:cubicBezTo>
                  <a:cubicBezTo>
                    <a:pt x="473" y="857"/>
                    <a:pt x="457" y="862"/>
                    <a:pt x="436" y="841"/>
                  </a:cubicBezTo>
                  <a:cubicBezTo>
                    <a:pt x="394" y="799"/>
                    <a:pt x="386" y="686"/>
                    <a:pt x="425" y="693"/>
                  </a:cubicBezTo>
                  <a:cubicBezTo>
                    <a:pt x="465" y="700"/>
                    <a:pt x="493" y="772"/>
                    <a:pt x="518" y="768"/>
                  </a:cubicBezTo>
                  <a:cubicBezTo>
                    <a:pt x="543" y="764"/>
                    <a:pt x="597" y="714"/>
                    <a:pt x="531" y="572"/>
                  </a:cubicBezTo>
                  <a:cubicBezTo>
                    <a:pt x="465" y="430"/>
                    <a:pt x="578" y="485"/>
                    <a:pt x="820" y="533"/>
                  </a:cubicBezTo>
                  <a:cubicBezTo>
                    <a:pt x="1098" y="588"/>
                    <a:pt x="1204" y="434"/>
                    <a:pt x="1202" y="299"/>
                  </a:cubicBezTo>
                  <a:cubicBezTo>
                    <a:pt x="1199" y="165"/>
                    <a:pt x="1086" y="284"/>
                    <a:pt x="850" y="142"/>
                  </a:cubicBezTo>
                  <a:cubicBezTo>
                    <a:pt x="614" y="0"/>
                    <a:pt x="296" y="121"/>
                    <a:pt x="344" y="329"/>
                  </a:cubicBezTo>
                  <a:cubicBezTo>
                    <a:pt x="344" y="329"/>
                    <a:pt x="0" y="394"/>
                    <a:pt x="227" y="777"/>
                  </a:cubicBezTo>
                  <a:cubicBezTo>
                    <a:pt x="240" y="798"/>
                    <a:pt x="252" y="819"/>
                    <a:pt x="263" y="841"/>
                  </a:cubicBezTo>
                  <a:lnTo>
                    <a:pt x="292" y="901"/>
                  </a:lnTo>
                  <a:cubicBezTo>
                    <a:pt x="306" y="929"/>
                    <a:pt x="317" y="957"/>
                    <a:pt x="327" y="986"/>
                  </a:cubicBezTo>
                  <a:lnTo>
                    <a:pt x="349" y="1052"/>
                  </a:lnTo>
                  <a:cubicBezTo>
                    <a:pt x="349" y="1052"/>
                    <a:pt x="457" y="1027"/>
                    <a:pt x="490" y="982"/>
                  </a:cubicBezTo>
                  <a:cubicBezTo>
                    <a:pt x="522" y="936"/>
                    <a:pt x="519" y="886"/>
                    <a:pt x="512" y="854"/>
                  </a:cubicBezTo>
                  <a:close/>
                </a:path>
              </a:pathLst>
            </a:custGeom>
            <a:solidFill>
              <a:srgbClr val="12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3" name="Freeform 58">
              <a:extLst>
                <a:ext uri="{FF2B5EF4-FFF2-40B4-BE49-F238E27FC236}">
                  <a16:creationId xmlns:a16="http://schemas.microsoft.com/office/drawing/2014/main" id="{158B7734-FB07-2627-1747-1FA728C43BDC}"/>
                </a:ext>
              </a:extLst>
            </p:cNvPr>
            <p:cNvSpPr>
              <a:spLocks/>
            </p:cNvSpPr>
            <p:nvPr/>
          </p:nvSpPr>
          <p:spPr bwMode="auto">
            <a:xfrm>
              <a:off x="15886113" y="6772275"/>
              <a:ext cx="576263" cy="1689100"/>
            </a:xfrm>
            <a:custGeom>
              <a:avLst/>
              <a:gdLst>
                <a:gd name="T0" fmla="*/ 221 w 757"/>
                <a:gd name="T1" fmla="*/ 2218 h 2218"/>
                <a:gd name="T2" fmla="*/ 757 w 757"/>
                <a:gd name="T3" fmla="*/ 2218 h 2218"/>
                <a:gd name="T4" fmla="*/ 386 w 757"/>
                <a:gd name="T5" fmla="*/ 366 h 2218"/>
                <a:gd name="T6" fmla="*/ 171 w 757"/>
                <a:gd name="T7" fmla="*/ 19 h 2218"/>
                <a:gd name="T8" fmla="*/ 58 w 757"/>
                <a:gd name="T9" fmla="*/ 0 h 2218"/>
                <a:gd name="T10" fmla="*/ 221 w 757"/>
                <a:gd name="T11" fmla="*/ 2218 h 2218"/>
              </a:gdLst>
              <a:ahLst/>
              <a:cxnLst>
                <a:cxn ang="0">
                  <a:pos x="T0" y="T1"/>
                </a:cxn>
                <a:cxn ang="0">
                  <a:pos x="T2" y="T3"/>
                </a:cxn>
                <a:cxn ang="0">
                  <a:pos x="T4" y="T5"/>
                </a:cxn>
                <a:cxn ang="0">
                  <a:pos x="T6" y="T7"/>
                </a:cxn>
                <a:cxn ang="0">
                  <a:pos x="T8" y="T9"/>
                </a:cxn>
                <a:cxn ang="0">
                  <a:pos x="T10" y="T11"/>
                </a:cxn>
              </a:cxnLst>
              <a:rect l="0" t="0" r="r" b="b"/>
              <a:pathLst>
                <a:path w="757" h="2218">
                  <a:moveTo>
                    <a:pt x="221" y="2218"/>
                  </a:moveTo>
                  <a:lnTo>
                    <a:pt x="757" y="2218"/>
                  </a:lnTo>
                  <a:lnTo>
                    <a:pt x="386" y="366"/>
                  </a:lnTo>
                  <a:cubicBezTo>
                    <a:pt x="370" y="199"/>
                    <a:pt x="346" y="90"/>
                    <a:pt x="171" y="19"/>
                  </a:cubicBezTo>
                  <a:lnTo>
                    <a:pt x="58" y="0"/>
                  </a:lnTo>
                  <a:cubicBezTo>
                    <a:pt x="24" y="324"/>
                    <a:pt x="0" y="1205"/>
                    <a:pt x="221" y="2218"/>
                  </a:cubicBezTo>
                  <a:close/>
                </a:path>
              </a:pathLst>
            </a:custGeom>
            <a:gradFill>
              <a:gsLst>
                <a:gs pos="12000">
                  <a:srgbClr val="ED842E"/>
                </a:gs>
                <a:gs pos="73000">
                  <a:srgbClr val="FFA425"/>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4" name="Freeform: Shape 43">
              <a:extLst>
                <a:ext uri="{FF2B5EF4-FFF2-40B4-BE49-F238E27FC236}">
                  <a16:creationId xmlns:a16="http://schemas.microsoft.com/office/drawing/2014/main" id="{88A9D2EB-59B7-6926-7C00-621F7C529176}"/>
                </a:ext>
              </a:extLst>
            </p:cNvPr>
            <p:cNvSpPr>
              <a:spLocks/>
            </p:cNvSpPr>
            <p:nvPr/>
          </p:nvSpPr>
          <p:spPr bwMode="auto">
            <a:xfrm>
              <a:off x="15551150" y="6681788"/>
              <a:ext cx="379413" cy="233363"/>
            </a:xfrm>
            <a:custGeom>
              <a:avLst/>
              <a:gdLst>
                <a:gd name="connsiteX0" fmla="*/ 60368 w 379413"/>
                <a:gd name="connsiteY0" fmla="*/ 9525 h 233363"/>
                <a:gd name="connsiteX1" fmla="*/ 225425 w 379413"/>
                <a:gd name="connsiteY1" fmla="*/ 131688 h 233363"/>
                <a:gd name="connsiteX2" fmla="*/ 174227 w 379413"/>
                <a:gd name="connsiteY2" fmla="*/ 233363 h 233363"/>
                <a:gd name="connsiteX3" fmla="*/ 0 w 379413"/>
                <a:gd name="connsiteY3" fmla="*/ 92231 h 233363"/>
                <a:gd name="connsiteX4" fmla="*/ 304315 w 379413"/>
                <a:gd name="connsiteY4" fmla="*/ 0 h 233363"/>
                <a:gd name="connsiteX5" fmla="*/ 379413 w 379413"/>
                <a:gd name="connsiteY5" fmla="*/ 90982 h 233363"/>
                <a:gd name="connsiteX6" fmla="*/ 296730 w 379413"/>
                <a:gd name="connsiteY6" fmla="*/ 228600 h 233363"/>
                <a:gd name="connsiteX7" fmla="*/ 225425 w 379413"/>
                <a:gd name="connsiteY7" fmla="*/ 131503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413" h="233363">
                  <a:moveTo>
                    <a:pt x="60368" y="9525"/>
                  </a:moveTo>
                  <a:lnTo>
                    <a:pt x="225425" y="131688"/>
                  </a:lnTo>
                  <a:lnTo>
                    <a:pt x="174227" y="233363"/>
                  </a:lnTo>
                  <a:lnTo>
                    <a:pt x="0" y="92231"/>
                  </a:lnTo>
                  <a:close/>
                  <a:moveTo>
                    <a:pt x="304315" y="0"/>
                  </a:moveTo>
                  <a:lnTo>
                    <a:pt x="379413" y="90982"/>
                  </a:lnTo>
                  <a:lnTo>
                    <a:pt x="296730" y="228600"/>
                  </a:lnTo>
                  <a:lnTo>
                    <a:pt x="225425" y="131503"/>
                  </a:lnTo>
                  <a:close/>
                </a:path>
              </a:pathLst>
            </a:custGeom>
            <a:solidFill>
              <a:srgbClr val="4F8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45" name="Freeform 61">
              <a:extLst>
                <a:ext uri="{FF2B5EF4-FFF2-40B4-BE49-F238E27FC236}">
                  <a16:creationId xmlns:a16="http://schemas.microsoft.com/office/drawing/2014/main" id="{EB9A7584-F3B7-D9D1-FBF2-87B65C6A24FE}"/>
                </a:ext>
              </a:extLst>
            </p:cNvPr>
            <p:cNvSpPr>
              <a:spLocks/>
            </p:cNvSpPr>
            <p:nvPr/>
          </p:nvSpPr>
          <p:spPr bwMode="auto">
            <a:xfrm>
              <a:off x="15228888" y="7061200"/>
              <a:ext cx="1276350" cy="1028700"/>
            </a:xfrm>
            <a:custGeom>
              <a:avLst/>
              <a:gdLst>
                <a:gd name="T0" fmla="*/ 53 w 1676"/>
                <a:gd name="T1" fmla="*/ 339 h 1352"/>
                <a:gd name="T2" fmla="*/ 480 w 1676"/>
                <a:gd name="T3" fmla="*/ 1207 h 1352"/>
                <a:gd name="T4" fmla="*/ 531 w 1676"/>
                <a:gd name="T5" fmla="*/ 1243 h 1352"/>
                <a:gd name="T6" fmla="*/ 1641 w 1676"/>
                <a:gd name="T7" fmla="*/ 1352 h 1352"/>
                <a:gd name="T8" fmla="*/ 1661 w 1676"/>
                <a:gd name="T9" fmla="*/ 1102 h 1352"/>
                <a:gd name="T10" fmla="*/ 1660 w 1676"/>
                <a:gd name="T11" fmla="*/ 1098 h 1352"/>
                <a:gd name="T12" fmla="*/ 762 w 1676"/>
                <a:gd name="T13" fmla="*/ 896 h 1352"/>
                <a:gd name="T14" fmla="*/ 421 w 1676"/>
                <a:gd name="T15" fmla="*/ 166 h 1352"/>
                <a:gd name="T16" fmla="*/ 145 w 1676"/>
                <a:gd name="T17" fmla="*/ 80 h 1352"/>
                <a:gd name="T18" fmla="*/ 53 w 1676"/>
                <a:gd name="T19" fmla="*/ 339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6" h="1352">
                  <a:moveTo>
                    <a:pt x="53" y="339"/>
                  </a:moveTo>
                  <a:lnTo>
                    <a:pt x="480" y="1207"/>
                  </a:lnTo>
                  <a:cubicBezTo>
                    <a:pt x="490" y="1227"/>
                    <a:pt x="509" y="1240"/>
                    <a:pt x="531" y="1243"/>
                  </a:cubicBezTo>
                  <a:lnTo>
                    <a:pt x="1641" y="1352"/>
                  </a:lnTo>
                  <a:cubicBezTo>
                    <a:pt x="1669" y="1272"/>
                    <a:pt x="1676" y="1186"/>
                    <a:pt x="1661" y="1102"/>
                  </a:cubicBezTo>
                  <a:lnTo>
                    <a:pt x="1660" y="1098"/>
                  </a:lnTo>
                  <a:lnTo>
                    <a:pt x="762" y="896"/>
                  </a:lnTo>
                  <a:lnTo>
                    <a:pt x="421" y="166"/>
                  </a:lnTo>
                  <a:cubicBezTo>
                    <a:pt x="421" y="166"/>
                    <a:pt x="300" y="0"/>
                    <a:pt x="145" y="80"/>
                  </a:cubicBezTo>
                  <a:cubicBezTo>
                    <a:pt x="0" y="154"/>
                    <a:pt x="53" y="339"/>
                    <a:pt x="53" y="339"/>
                  </a:cubicBezTo>
                  <a:close/>
                </a:path>
              </a:pathLst>
            </a:custGeom>
            <a:solidFill>
              <a:srgbClr val="FFA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6" name="Freeform 62">
              <a:extLst>
                <a:ext uri="{FF2B5EF4-FFF2-40B4-BE49-F238E27FC236}">
                  <a16:creationId xmlns:a16="http://schemas.microsoft.com/office/drawing/2014/main" id="{0F53BA9C-E31D-F49E-FFA4-B8C1CD92D8A0}"/>
                </a:ext>
              </a:extLst>
            </p:cNvPr>
            <p:cNvSpPr>
              <a:spLocks/>
            </p:cNvSpPr>
            <p:nvPr/>
          </p:nvSpPr>
          <p:spPr bwMode="auto">
            <a:xfrm>
              <a:off x="16648113" y="7912100"/>
              <a:ext cx="112713" cy="92075"/>
            </a:xfrm>
            <a:custGeom>
              <a:avLst/>
              <a:gdLst>
                <a:gd name="T0" fmla="*/ 97 w 148"/>
                <a:gd name="T1" fmla="*/ 0 h 121"/>
                <a:gd name="T2" fmla="*/ 38 w 148"/>
                <a:gd name="T3" fmla="*/ 32 h 121"/>
                <a:gd name="T4" fmla="*/ 3 w 148"/>
                <a:gd name="T5" fmla="*/ 106 h 121"/>
                <a:gd name="T6" fmla="*/ 11 w 148"/>
                <a:gd name="T7" fmla="*/ 121 h 121"/>
                <a:gd name="T8" fmla="*/ 75 w 148"/>
                <a:gd name="T9" fmla="*/ 78 h 121"/>
                <a:gd name="T10" fmla="*/ 137 w 148"/>
                <a:gd name="T11" fmla="*/ 73 h 121"/>
                <a:gd name="T12" fmla="*/ 97 w 148"/>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8" h="121">
                  <a:moveTo>
                    <a:pt x="97" y="0"/>
                  </a:moveTo>
                  <a:lnTo>
                    <a:pt x="38" y="32"/>
                  </a:lnTo>
                  <a:lnTo>
                    <a:pt x="3" y="106"/>
                  </a:lnTo>
                  <a:cubicBezTo>
                    <a:pt x="0" y="113"/>
                    <a:pt x="4" y="120"/>
                    <a:pt x="11" y="121"/>
                  </a:cubicBezTo>
                  <a:cubicBezTo>
                    <a:pt x="29" y="121"/>
                    <a:pt x="59" y="116"/>
                    <a:pt x="75" y="78"/>
                  </a:cubicBezTo>
                  <a:lnTo>
                    <a:pt x="137" y="73"/>
                  </a:lnTo>
                  <a:cubicBezTo>
                    <a:pt x="137" y="73"/>
                    <a:pt x="148" y="11"/>
                    <a:pt x="97" y="0"/>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7" name="Freeform 63">
              <a:extLst>
                <a:ext uri="{FF2B5EF4-FFF2-40B4-BE49-F238E27FC236}">
                  <a16:creationId xmlns:a16="http://schemas.microsoft.com/office/drawing/2014/main" id="{E9EB47F0-62F1-4FDC-4D52-F7ADFA3D22D6}"/>
                </a:ext>
              </a:extLst>
            </p:cNvPr>
            <p:cNvSpPr>
              <a:spLocks/>
            </p:cNvSpPr>
            <p:nvPr/>
          </p:nvSpPr>
          <p:spPr bwMode="auto">
            <a:xfrm>
              <a:off x="16571913" y="8080375"/>
              <a:ext cx="41275" cy="41275"/>
            </a:xfrm>
            <a:custGeom>
              <a:avLst/>
              <a:gdLst>
                <a:gd name="T0" fmla="*/ 35 w 55"/>
                <a:gd name="T1" fmla="*/ 47 h 53"/>
                <a:gd name="T2" fmla="*/ 9 w 55"/>
                <a:gd name="T3" fmla="*/ 38 h 53"/>
                <a:gd name="T4" fmla="*/ 11 w 55"/>
                <a:gd name="T5" fmla="*/ 15 h 53"/>
                <a:gd name="T6" fmla="*/ 47 w 55"/>
                <a:gd name="T7" fmla="*/ 14 h 53"/>
                <a:gd name="T8" fmla="*/ 35 w 55"/>
                <a:gd name="T9" fmla="*/ 47 h 53"/>
              </a:gdLst>
              <a:ahLst/>
              <a:cxnLst>
                <a:cxn ang="0">
                  <a:pos x="T0" y="T1"/>
                </a:cxn>
                <a:cxn ang="0">
                  <a:pos x="T2" y="T3"/>
                </a:cxn>
                <a:cxn ang="0">
                  <a:pos x="T4" y="T5"/>
                </a:cxn>
                <a:cxn ang="0">
                  <a:pos x="T6" y="T7"/>
                </a:cxn>
                <a:cxn ang="0">
                  <a:pos x="T8" y="T9"/>
                </a:cxn>
              </a:cxnLst>
              <a:rect l="0" t="0" r="r" b="b"/>
              <a:pathLst>
                <a:path w="55" h="53">
                  <a:moveTo>
                    <a:pt x="35" y="47"/>
                  </a:moveTo>
                  <a:cubicBezTo>
                    <a:pt x="28" y="53"/>
                    <a:pt x="18" y="50"/>
                    <a:pt x="9" y="38"/>
                  </a:cubicBezTo>
                  <a:cubicBezTo>
                    <a:pt x="0" y="27"/>
                    <a:pt x="4" y="20"/>
                    <a:pt x="11" y="15"/>
                  </a:cubicBezTo>
                  <a:cubicBezTo>
                    <a:pt x="18" y="9"/>
                    <a:pt x="39" y="0"/>
                    <a:pt x="47" y="14"/>
                  </a:cubicBezTo>
                  <a:cubicBezTo>
                    <a:pt x="55" y="28"/>
                    <a:pt x="43" y="41"/>
                    <a:pt x="35" y="47"/>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8" name="Freeform 64">
              <a:extLst>
                <a:ext uri="{FF2B5EF4-FFF2-40B4-BE49-F238E27FC236}">
                  <a16:creationId xmlns:a16="http://schemas.microsoft.com/office/drawing/2014/main" id="{1339B0A1-9EDF-1B6B-3819-D279459480C0}"/>
                </a:ext>
              </a:extLst>
            </p:cNvPr>
            <p:cNvSpPr>
              <a:spLocks/>
            </p:cNvSpPr>
            <p:nvPr/>
          </p:nvSpPr>
          <p:spPr bwMode="auto">
            <a:xfrm>
              <a:off x="16592550" y="8096250"/>
              <a:ext cx="49213" cy="49213"/>
            </a:xfrm>
            <a:custGeom>
              <a:avLst/>
              <a:gdLst>
                <a:gd name="T0" fmla="*/ 34 w 66"/>
                <a:gd name="T1" fmla="*/ 58 h 64"/>
                <a:gd name="T2" fmla="*/ 9 w 66"/>
                <a:gd name="T3" fmla="*/ 53 h 64"/>
                <a:gd name="T4" fmla="*/ 9 w 66"/>
                <a:gd name="T5" fmla="*/ 24 h 64"/>
                <a:gd name="T6" fmla="*/ 58 w 66"/>
                <a:gd name="T7" fmla="*/ 13 h 64"/>
                <a:gd name="T8" fmla="*/ 34 w 66"/>
                <a:gd name="T9" fmla="*/ 58 h 64"/>
              </a:gdLst>
              <a:ahLst/>
              <a:cxnLst>
                <a:cxn ang="0">
                  <a:pos x="T0" y="T1"/>
                </a:cxn>
                <a:cxn ang="0">
                  <a:pos x="T2" y="T3"/>
                </a:cxn>
                <a:cxn ang="0">
                  <a:pos x="T4" y="T5"/>
                </a:cxn>
                <a:cxn ang="0">
                  <a:pos x="T6" y="T7"/>
                </a:cxn>
                <a:cxn ang="0">
                  <a:pos x="T8" y="T9"/>
                </a:cxn>
              </a:cxnLst>
              <a:rect l="0" t="0" r="r" b="b"/>
              <a:pathLst>
                <a:path w="66" h="64">
                  <a:moveTo>
                    <a:pt x="34" y="58"/>
                  </a:moveTo>
                  <a:cubicBezTo>
                    <a:pt x="26" y="63"/>
                    <a:pt x="18" y="64"/>
                    <a:pt x="9" y="53"/>
                  </a:cubicBezTo>
                  <a:cubicBezTo>
                    <a:pt x="0" y="41"/>
                    <a:pt x="2" y="30"/>
                    <a:pt x="9" y="24"/>
                  </a:cubicBezTo>
                  <a:cubicBezTo>
                    <a:pt x="24" y="10"/>
                    <a:pt x="50" y="0"/>
                    <a:pt x="58" y="13"/>
                  </a:cubicBezTo>
                  <a:cubicBezTo>
                    <a:pt x="66" y="25"/>
                    <a:pt x="51" y="47"/>
                    <a:pt x="34" y="58"/>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9" name="Freeform 65">
              <a:extLst>
                <a:ext uri="{FF2B5EF4-FFF2-40B4-BE49-F238E27FC236}">
                  <a16:creationId xmlns:a16="http://schemas.microsoft.com/office/drawing/2014/main" id="{8D218881-2DDF-667D-7C9E-62A60996A294}"/>
                </a:ext>
              </a:extLst>
            </p:cNvPr>
            <p:cNvSpPr>
              <a:spLocks/>
            </p:cNvSpPr>
            <p:nvPr/>
          </p:nvSpPr>
          <p:spPr bwMode="auto">
            <a:xfrm>
              <a:off x="16610013" y="8113713"/>
              <a:ext cx="49213" cy="52388"/>
            </a:xfrm>
            <a:custGeom>
              <a:avLst/>
              <a:gdLst>
                <a:gd name="T0" fmla="*/ 36 w 65"/>
                <a:gd name="T1" fmla="*/ 64 h 69"/>
                <a:gd name="T2" fmla="*/ 9 w 65"/>
                <a:gd name="T3" fmla="*/ 55 h 69"/>
                <a:gd name="T4" fmla="*/ 9 w 65"/>
                <a:gd name="T5" fmla="*/ 29 h 69"/>
                <a:gd name="T6" fmla="*/ 53 w 65"/>
                <a:gd name="T7" fmla="*/ 18 h 69"/>
                <a:gd name="T8" fmla="*/ 36 w 65"/>
                <a:gd name="T9" fmla="*/ 64 h 69"/>
              </a:gdLst>
              <a:ahLst/>
              <a:cxnLst>
                <a:cxn ang="0">
                  <a:pos x="T0" y="T1"/>
                </a:cxn>
                <a:cxn ang="0">
                  <a:pos x="T2" y="T3"/>
                </a:cxn>
                <a:cxn ang="0">
                  <a:pos x="T4" y="T5"/>
                </a:cxn>
                <a:cxn ang="0">
                  <a:pos x="T6" y="T7"/>
                </a:cxn>
                <a:cxn ang="0">
                  <a:pos x="T8" y="T9"/>
                </a:cxn>
              </a:cxnLst>
              <a:rect l="0" t="0" r="r" b="b"/>
              <a:pathLst>
                <a:path w="65" h="69">
                  <a:moveTo>
                    <a:pt x="36" y="64"/>
                  </a:moveTo>
                  <a:cubicBezTo>
                    <a:pt x="28" y="69"/>
                    <a:pt x="18" y="67"/>
                    <a:pt x="9" y="55"/>
                  </a:cubicBezTo>
                  <a:cubicBezTo>
                    <a:pt x="0" y="44"/>
                    <a:pt x="2" y="35"/>
                    <a:pt x="9" y="29"/>
                  </a:cubicBezTo>
                  <a:cubicBezTo>
                    <a:pt x="17" y="24"/>
                    <a:pt x="40" y="0"/>
                    <a:pt x="53" y="18"/>
                  </a:cubicBezTo>
                  <a:cubicBezTo>
                    <a:pt x="65" y="37"/>
                    <a:pt x="43" y="58"/>
                    <a:pt x="36" y="64"/>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0" name="Freeform 66">
              <a:extLst>
                <a:ext uri="{FF2B5EF4-FFF2-40B4-BE49-F238E27FC236}">
                  <a16:creationId xmlns:a16="http://schemas.microsoft.com/office/drawing/2014/main" id="{C840A675-C05C-B19A-45CD-07587328C46B}"/>
                </a:ext>
              </a:extLst>
            </p:cNvPr>
            <p:cNvSpPr>
              <a:spLocks/>
            </p:cNvSpPr>
            <p:nvPr/>
          </p:nvSpPr>
          <p:spPr bwMode="auto">
            <a:xfrm>
              <a:off x="16629063" y="8140700"/>
              <a:ext cx="46038" cy="49213"/>
            </a:xfrm>
            <a:custGeom>
              <a:avLst/>
              <a:gdLst>
                <a:gd name="T0" fmla="*/ 37 w 60"/>
                <a:gd name="T1" fmla="*/ 57 h 64"/>
                <a:gd name="T2" fmla="*/ 9 w 60"/>
                <a:gd name="T3" fmla="*/ 53 h 64"/>
                <a:gd name="T4" fmla="*/ 9 w 60"/>
                <a:gd name="T5" fmla="*/ 24 h 64"/>
                <a:gd name="T6" fmla="*/ 49 w 60"/>
                <a:gd name="T7" fmla="*/ 17 h 64"/>
                <a:gd name="T8" fmla="*/ 37 w 60"/>
                <a:gd name="T9" fmla="*/ 57 h 64"/>
              </a:gdLst>
              <a:ahLst/>
              <a:cxnLst>
                <a:cxn ang="0">
                  <a:pos x="T0" y="T1"/>
                </a:cxn>
                <a:cxn ang="0">
                  <a:pos x="T2" y="T3"/>
                </a:cxn>
                <a:cxn ang="0">
                  <a:pos x="T4" y="T5"/>
                </a:cxn>
                <a:cxn ang="0">
                  <a:pos x="T6" y="T7"/>
                </a:cxn>
                <a:cxn ang="0">
                  <a:pos x="T8" y="T9"/>
                </a:cxn>
              </a:cxnLst>
              <a:rect l="0" t="0" r="r" b="b"/>
              <a:pathLst>
                <a:path w="60" h="64">
                  <a:moveTo>
                    <a:pt x="37" y="57"/>
                  </a:moveTo>
                  <a:cubicBezTo>
                    <a:pt x="29" y="63"/>
                    <a:pt x="18" y="64"/>
                    <a:pt x="9" y="53"/>
                  </a:cubicBezTo>
                  <a:cubicBezTo>
                    <a:pt x="0" y="41"/>
                    <a:pt x="2" y="29"/>
                    <a:pt x="9" y="24"/>
                  </a:cubicBezTo>
                  <a:cubicBezTo>
                    <a:pt x="17" y="18"/>
                    <a:pt x="39" y="0"/>
                    <a:pt x="49" y="17"/>
                  </a:cubicBezTo>
                  <a:cubicBezTo>
                    <a:pt x="60" y="33"/>
                    <a:pt x="44" y="51"/>
                    <a:pt x="37" y="57"/>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 name="Freeform 67">
              <a:extLst>
                <a:ext uri="{FF2B5EF4-FFF2-40B4-BE49-F238E27FC236}">
                  <a16:creationId xmlns:a16="http://schemas.microsoft.com/office/drawing/2014/main" id="{75703BF2-2F36-5415-4EBC-BE65C6A92F54}"/>
                </a:ext>
              </a:extLst>
            </p:cNvPr>
            <p:cNvSpPr>
              <a:spLocks/>
            </p:cNvSpPr>
            <p:nvPr/>
          </p:nvSpPr>
          <p:spPr bwMode="auto">
            <a:xfrm>
              <a:off x="16648113" y="8166100"/>
              <a:ext cx="38100" cy="39688"/>
            </a:xfrm>
            <a:custGeom>
              <a:avLst/>
              <a:gdLst>
                <a:gd name="T0" fmla="*/ 31 w 50"/>
                <a:gd name="T1" fmla="*/ 47 h 52"/>
                <a:gd name="T2" fmla="*/ 8 w 50"/>
                <a:gd name="T3" fmla="*/ 40 h 52"/>
                <a:gd name="T4" fmla="*/ 7 w 50"/>
                <a:gd name="T5" fmla="*/ 19 h 52"/>
                <a:gd name="T6" fmla="*/ 39 w 50"/>
                <a:gd name="T7" fmla="*/ 14 h 52"/>
                <a:gd name="T8" fmla="*/ 31 w 50"/>
                <a:gd name="T9" fmla="*/ 47 h 52"/>
              </a:gdLst>
              <a:ahLst/>
              <a:cxnLst>
                <a:cxn ang="0">
                  <a:pos x="T0" y="T1"/>
                </a:cxn>
                <a:cxn ang="0">
                  <a:pos x="T2" y="T3"/>
                </a:cxn>
                <a:cxn ang="0">
                  <a:pos x="T4" y="T5"/>
                </a:cxn>
                <a:cxn ang="0">
                  <a:pos x="T6" y="T7"/>
                </a:cxn>
                <a:cxn ang="0">
                  <a:pos x="T8" y="T9"/>
                </a:cxn>
              </a:cxnLst>
              <a:rect l="0" t="0" r="r" b="b"/>
              <a:pathLst>
                <a:path w="50" h="52">
                  <a:moveTo>
                    <a:pt x="31" y="47"/>
                  </a:moveTo>
                  <a:cubicBezTo>
                    <a:pt x="25" y="52"/>
                    <a:pt x="16" y="50"/>
                    <a:pt x="8" y="40"/>
                  </a:cubicBezTo>
                  <a:cubicBezTo>
                    <a:pt x="0" y="30"/>
                    <a:pt x="0" y="24"/>
                    <a:pt x="7" y="19"/>
                  </a:cubicBezTo>
                  <a:cubicBezTo>
                    <a:pt x="13" y="14"/>
                    <a:pt x="28" y="0"/>
                    <a:pt x="39" y="14"/>
                  </a:cubicBezTo>
                  <a:cubicBezTo>
                    <a:pt x="50" y="29"/>
                    <a:pt x="38" y="42"/>
                    <a:pt x="31" y="47"/>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 name="Freeform: Shape 51">
              <a:extLst>
                <a:ext uri="{FF2B5EF4-FFF2-40B4-BE49-F238E27FC236}">
                  <a16:creationId xmlns:a16="http://schemas.microsoft.com/office/drawing/2014/main" id="{BDE3FFB0-BB17-6EC6-F472-BEE047E8EED5}"/>
                </a:ext>
              </a:extLst>
            </p:cNvPr>
            <p:cNvSpPr>
              <a:spLocks/>
            </p:cNvSpPr>
            <p:nvPr/>
          </p:nvSpPr>
          <p:spPr bwMode="auto">
            <a:xfrm>
              <a:off x="15489238" y="6815138"/>
              <a:ext cx="566737" cy="792162"/>
            </a:xfrm>
            <a:custGeom>
              <a:avLst/>
              <a:gdLst>
                <a:gd name="connsiteX0" fmla="*/ 3049 w 566737"/>
                <a:gd name="connsiteY0" fmla="*/ 43624 h 792162"/>
                <a:gd name="connsiteX1" fmla="*/ 7622 w 566737"/>
                <a:gd name="connsiteY1" fmla="*/ 45908 h 792162"/>
                <a:gd name="connsiteX2" fmla="*/ 77741 w 566737"/>
                <a:gd name="connsiteY2" fmla="*/ 313950 h 792162"/>
                <a:gd name="connsiteX3" fmla="*/ 168440 w 566737"/>
                <a:gd name="connsiteY3" fmla="*/ 337556 h 792162"/>
                <a:gd name="connsiteX4" fmla="*/ 170726 w 566737"/>
                <a:gd name="connsiteY4" fmla="*/ 339841 h 792162"/>
                <a:gd name="connsiteX5" fmla="*/ 170726 w 566737"/>
                <a:gd name="connsiteY5" fmla="*/ 342887 h 792162"/>
                <a:gd name="connsiteX6" fmla="*/ 128807 w 566737"/>
                <a:gd name="connsiteY6" fmla="*/ 434265 h 792162"/>
                <a:gd name="connsiteX7" fmla="*/ 286576 w 566737"/>
                <a:gd name="connsiteY7" fmla="*/ 786832 h 792162"/>
                <a:gd name="connsiteX8" fmla="*/ 284289 w 566737"/>
                <a:gd name="connsiteY8" fmla="*/ 792162 h 792162"/>
                <a:gd name="connsiteX9" fmla="*/ 282765 w 566737"/>
                <a:gd name="connsiteY9" fmla="*/ 792162 h 792162"/>
                <a:gd name="connsiteX10" fmla="*/ 278954 w 566737"/>
                <a:gd name="connsiteY10" fmla="*/ 789878 h 792162"/>
                <a:gd name="connsiteX11" fmla="*/ 120423 w 566737"/>
                <a:gd name="connsiteY11" fmla="*/ 435788 h 792162"/>
                <a:gd name="connsiteX12" fmla="*/ 120423 w 566737"/>
                <a:gd name="connsiteY12" fmla="*/ 432742 h 792162"/>
                <a:gd name="connsiteX13" fmla="*/ 161580 w 566737"/>
                <a:gd name="connsiteY13" fmla="*/ 343648 h 792162"/>
                <a:gd name="connsiteX14" fmla="*/ 73168 w 566737"/>
                <a:gd name="connsiteY14" fmla="*/ 320804 h 792162"/>
                <a:gd name="connsiteX15" fmla="*/ 70120 w 566737"/>
                <a:gd name="connsiteY15" fmla="*/ 317758 h 792162"/>
                <a:gd name="connsiteX16" fmla="*/ 0 w 566737"/>
                <a:gd name="connsiteY16" fmla="*/ 48193 h 792162"/>
                <a:gd name="connsiteX17" fmla="*/ 3049 w 566737"/>
                <a:gd name="connsiteY17" fmla="*/ 43624 h 792162"/>
                <a:gd name="connsiteX18" fmla="*/ 508614 w 566737"/>
                <a:gd name="connsiteY18" fmla="*/ 0 h 792162"/>
                <a:gd name="connsiteX19" fmla="*/ 513202 w 566737"/>
                <a:gd name="connsiteY19" fmla="*/ 3048 h 792162"/>
                <a:gd name="connsiteX20" fmla="*/ 566737 w 566737"/>
                <a:gd name="connsiteY20" fmla="*/ 272012 h 792162"/>
                <a:gd name="connsiteX21" fmla="*/ 564443 w 566737"/>
                <a:gd name="connsiteY21" fmla="*/ 276584 h 792162"/>
                <a:gd name="connsiteX22" fmla="*/ 497142 w 566737"/>
                <a:gd name="connsiteY22" fmla="*/ 308585 h 792162"/>
                <a:gd name="connsiteX23" fmla="*/ 554500 w 566737"/>
                <a:gd name="connsiteY23" fmla="*/ 386303 h 792162"/>
                <a:gd name="connsiteX24" fmla="*/ 555265 w 566737"/>
                <a:gd name="connsiteY24" fmla="*/ 389351 h 792162"/>
                <a:gd name="connsiteX25" fmla="*/ 470375 w 566737"/>
                <a:gd name="connsiteY25" fmla="*/ 776415 h 792162"/>
                <a:gd name="connsiteX26" fmla="*/ 466551 w 566737"/>
                <a:gd name="connsiteY26" fmla="*/ 779463 h 792162"/>
                <a:gd name="connsiteX27" fmla="*/ 465786 w 566737"/>
                <a:gd name="connsiteY27" fmla="*/ 779463 h 792162"/>
                <a:gd name="connsiteX28" fmla="*/ 462727 w 566737"/>
                <a:gd name="connsiteY28" fmla="*/ 774892 h 792162"/>
                <a:gd name="connsiteX29" fmla="*/ 546853 w 566737"/>
                <a:gd name="connsiteY29" fmla="*/ 389351 h 792162"/>
                <a:gd name="connsiteX30" fmla="*/ 487965 w 566737"/>
                <a:gd name="connsiteY30" fmla="*/ 309347 h 792162"/>
                <a:gd name="connsiteX31" fmla="*/ 487200 w 566737"/>
                <a:gd name="connsiteY31" fmla="*/ 306299 h 792162"/>
                <a:gd name="connsiteX32" fmla="*/ 489494 w 566737"/>
                <a:gd name="connsiteY32" fmla="*/ 303252 h 792162"/>
                <a:gd name="connsiteX33" fmla="*/ 558324 w 566737"/>
                <a:gd name="connsiteY33" fmla="*/ 270488 h 792162"/>
                <a:gd name="connsiteX34" fmla="*/ 505555 w 566737"/>
                <a:gd name="connsiteY34" fmla="*/ 4571 h 792162"/>
                <a:gd name="connsiteX35" fmla="*/ 508614 w 566737"/>
                <a:gd name="connsiteY35" fmla="*/ 0 h 79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6737" h="792162">
                  <a:moveTo>
                    <a:pt x="3049" y="43624"/>
                  </a:moveTo>
                  <a:cubicBezTo>
                    <a:pt x="5335" y="42862"/>
                    <a:pt x="7622" y="43624"/>
                    <a:pt x="7622" y="45908"/>
                  </a:cubicBezTo>
                  <a:lnTo>
                    <a:pt x="77741" y="313950"/>
                  </a:lnTo>
                  <a:lnTo>
                    <a:pt x="168440" y="337556"/>
                  </a:lnTo>
                  <a:cubicBezTo>
                    <a:pt x="169202" y="337556"/>
                    <a:pt x="169964" y="338318"/>
                    <a:pt x="170726" y="339841"/>
                  </a:cubicBezTo>
                  <a:cubicBezTo>
                    <a:pt x="171488" y="340602"/>
                    <a:pt x="171488" y="342125"/>
                    <a:pt x="170726" y="342887"/>
                  </a:cubicBezTo>
                  <a:lnTo>
                    <a:pt x="128807" y="434265"/>
                  </a:lnTo>
                  <a:lnTo>
                    <a:pt x="286576" y="786832"/>
                  </a:lnTo>
                  <a:cubicBezTo>
                    <a:pt x="287338" y="789116"/>
                    <a:pt x="286576" y="791401"/>
                    <a:pt x="284289" y="792162"/>
                  </a:cubicBezTo>
                  <a:cubicBezTo>
                    <a:pt x="284289" y="792162"/>
                    <a:pt x="283527" y="792162"/>
                    <a:pt x="282765" y="792162"/>
                  </a:cubicBezTo>
                  <a:cubicBezTo>
                    <a:pt x="281241" y="792162"/>
                    <a:pt x="279716" y="791401"/>
                    <a:pt x="278954" y="789878"/>
                  </a:cubicBezTo>
                  <a:lnTo>
                    <a:pt x="120423" y="435788"/>
                  </a:lnTo>
                  <a:cubicBezTo>
                    <a:pt x="120423" y="435026"/>
                    <a:pt x="120423" y="433503"/>
                    <a:pt x="120423" y="432742"/>
                  </a:cubicBezTo>
                  <a:lnTo>
                    <a:pt x="161580" y="343648"/>
                  </a:lnTo>
                  <a:lnTo>
                    <a:pt x="73168" y="320804"/>
                  </a:lnTo>
                  <a:cubicBezTo>
                    <a:pt x="71644" y="320804"/>
                    <a:pt x="70882" y="319281"/>
                    <a:pt x="70120" y="317758"/>
                  </a:cubicBezTo>
                  <a:lnTo>
                    <a:pt x="0" y="48193"/>
                  </a:lnTo>
                  <a:cubicBezTo>
                    <a:pt x="0" y="45908"/>
                    <a:pt x="762" y="43624"/>
                    <a:pt x="3049" y="43624"/>
                  </a:cubicBezTo>
                  <a:close/>
                  <a:moveTo>
                    <a:pt x="508614" y="0"/>
                  </a:moveTo>
                  <a:cubicBezTo>
                    <a:pt x="510908" y="0"/>
                    <a:pt x="513202" y="762"/>
                    <a:pt x="513202" y="3048"/>
                  </a:cubicBezTo>
                  <a:lnTo>
                    <a:pt x="566737" y="272012"/>
                  </a:lnTo>
                  <a:cubicBezTo>
                    <a:pt x="566737" y="273536"/>
                    <a:pt x="565972" y="275822"/>
                    <a:pt x="564443" y="276584"/>
                  </a:cubicBezTo>
                  <a:lnTo>
                    <a:pt x="497142" y="308585"/>
                  </a:lnTo>
                  <a:lnTo>
                    <a:pt x="554500" y="386303"/>
                  </a:lnTo>
                  <a:cubicBezTo>
                    <a:pt x="555265" y="387065"/>
                    <a:pt x="555265" y="387827"/>
                    <a:pt x="555265" y="389351"/>
                  </a:cubicBezTo>
                  <a:lnTo>
                    <a:pt x="470375" y="776415"/>
                  </a:lnTo>
                  <a:cubicBezTo>
                    <a:pt x="470375" y="778701"/>
                    <a:pt x="468080" y="779463"/>
                    <a:pt x="466551" y="779463"/>
                  </a:cubicBezTo>
                  <a:cubicBezTo>
                    <a:pt x="466551" y="779463"/>
                    <a:pt x="465786" y="779463"/>
                    <a:pt x="465786" y="779463"/>
                  </a:cubicBezTo>
                  <a:cubicBezTo>
                    <a:pt x="463492" y="779463"/>
                    <a:pt x="461962" y="777177"/>
                    <a:pt x="462727" y="774892"/>
                  </a:cubicBezTo>
                  <a:lnTo>
                    <a:pt x="546853" y="389351"/>
                  </a:lnTo>
                  <a:lnTo>
                    <a:pt x="487965" y="309347"/>
                  </a:lnTo>
                  <a:cubicBezTo>
                    <a:pt x="487200" y="308585"/>
                    <a:pt x="487200" y="307061"/>
                    <a:pt x="487200" y="306299"/>
                  </a:cubicBezTo>
                  <a:cubicBezTo>
                    <a:pt x="487200" y="304776"/>
                    <a:pt x="487965" y="304014"/>
                    <a:pt x="489494" y="303252"/>
                  </a:cubicBezTo>
                  <a:lnTo>
                    <a:pt x="558324" y="270488"/>
                  </a:lnTo>
                  <a:lnTo>
                    <a:pt x="505555" y="4571"/>
                  </a:lnTo>
                  <a:cubicBezTo>
                    <a:pt x="505555" y="2286"/>
                    <a:pt x="507084" y="762"/>
                    <a:pt x="508614" y="0"/>
                  </a:cubicBezTo>
                  <a:close/>
                </a:path>
              </a:pathLst>
            </a:custGeom>
            <a:solidFill>
              <a:srgbClr val="ED8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53" name="Freeform 70">
              <a:extLst>
                <a:ext uri="{FF2B5EF4-FFF2-40B4-BE49-F238E27FC236}">
                  <a16:creationId xmlns:a16="http://schemas.microsoft.com/office/drawing/2014/main" id="{592C2A76-CB0C-FA17-5A86-6064EA369476}"/>
                </a:ext>
              </a:extLst>
            </p:cNvPr>
            <p:cNvSpPr>
              <a:spLocks/>
            </p:cNvSpPr>
            <p:nvPr/>
          </p:nvSpPr>
          <p:spPr bwMode="auto">
            <a:xfrm>
              <a:off x="15443200" y="11418888"/>
              <a:ext cx="717550" cy="311150"/>
            </a:xfrm>
            <a:custGeom>
              <a:avLst/>
              <a:gdLst>
                <a:gd name="T0" fmla="*/ 942 w 942"/>
                <a:gd name="T1" fmla="*/ 409 h 409"/>
                <a:gd name="T2" fmla="*/ 0 w 942"/>
                <a:gd name="T3" fmla="*/ 409 h 409"/>
                <a:gd name="T4" fmla="*/ 0 w 942"/>
                <a:gd name="T5" fmla="*/ 113 h 409"/>
                <a:gd name="T6" fmla="*/ 38 w 942"/>
                <a:gd name="T7" fmla="*/ 76 h 409"/>
                <a:gd name="T8" fmla="*/ 285 w 942"/>
                <a:gd name="T9" fmla="*/ 76 h 409"/>
                <a:gd name="T10" fmla="*/ 286 w 942"/>
                <a:gd name="T11" fmla="*/ 35 h 409"/>
                <a:gd name="T12" fmla="*/ 318 w 942"/>
                <a:gd name="T13" fmla="*/ 3 h 409"/>
                <a:gd name="T14" fmla="*/ 434 w 942"/>
                <a:gd name="T15" fmla="*/ 0 h 409"/>
                <a:gd name="T16" fmla="*/ 468 w 942"/>
                <a:gd name="T17" fmla="*/ 29 h 409"/>
                <a:gd name="T18" fmla="*/ 542 w 942"/>
                <a:gd name="T19" fmla="*/ 128 h 409"/>
                <a:gd name="T20" fmla="*/ 942 w 942"/>
                <a:gd name="T21"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409">
                  <a:moveTo>
                    <a:pt x="942" y="409"/>
                  </a:moveTo>
                  <a:lnTo>
                    <a:pt x="0" y="409"/>
                  </a:lnTo>
                  <a:lnTo>
                    <a:pt x="0" y="113"/>
                  </a:lnTo>
                  <a:cubicBezTo>
                    <a:pt x="0" y="93"/>
                    <a:pt x="17" y="76"/>
                    <a:pt x="38" y="76"/>
                  </a:cubicBezTo>
                  <a:lnTo>
                    <a:pt x="285" y="76"/>
                  </a:lnTo>
                  <a:lnTo>
                    <a:pt x="286" y="35"/>
                  </a:lnTo>
                  <a:cubicBezTo>
                    <a:pt x="286" y="18"/>
                    <a:pt x="300" y="4"/>
                    <a:pt x="318" y="3"/>
                  </a:cubicBezTo>
                  <a:lnTo>
                    <a:pt x="434" y="0"/>
                  </a:lnTo>
                  <a:cubicBezTo>
                    <a:pt x="451" y="0"/>
                    <a:pt x="466" y="12"/>
                    <a:pt x="468" y="29"/>
                  </a:cubicBezTo>
                  <a:cubicBezTo>
                    <a:pt x="471" y="62"/>
                    <a:pt x="485" y="119"/>
                    <a:pt x="542" y="128"/>
                  </a:cubicBezTo>
                  <a:cubicBezTo>
                    <a:pt x="854" y="177"/>
                    <a:pt x="942" y="255"/>
                    <a:pt x="942" y="409"/>
                  </a:cubicBezTo>
                  <a:close/>
                </a:path>
              </a:pathLst>
            </a:custGeom>
            <a:solidFill>
              <a:srgbClr val="191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4" name="Freeform: Shape 53">
              <a:extLst>
                <a:ext uri="{FF2B5EF4-FFF2-40B4-BE49-F238E27FC236}">
                  <a16:creationId xmlns:a16="http://schemas.microsoft.com/office/drawing/2014/main" id="{1DEBADE6-436E-B8C7-7B4F-824A5EC85FD1}"/>
                </a:ext>
              </a:extLst>
            </p:cNvPr>
            <p:cNvSpPr>
              <a:spLocks/>
            </p:cNvSpPr>
            <p:nvPr/>
          </p:nvSpPr>
          <p:spPr bwMode="auto">
            <a:xfrm>
              <a:off x="17648238" y="9424988"/>
              <a:ext cx="958850" cy="2205186"/>
            </a:xfrm>
            <a:custGeom>
              <a:avLst/>
              <a:gdLst>
                <a:gd name="connsiteX0" fmla="*/ 577416 w 958850"/>
                <a:gd name="connsiteY0" fmla="*/ 0 h 2205186"/>
                <a:gd name="connsiteX1" fmla="*/ 958850 w 958850"/>
                <a:gd name="connsiteY1" fmla="*/ 0 h 2205186"/>
                <a:gd name="connsiteX2" fmla="*/ 887426 w 958850"/>
                <a:gd name="connsiteY2" fmla="*/ 977348 h 2205186"/>
                <a:gd name="connsiteX3" fmla="*/ 910220 w 958850"/>
                <a:gd name="connsiteY3" fmla="*/ 1070973 h 2205186"/>
                <a:gd name="connsiteX4" fmla="*/ 918580 w 958850"/>
                <a:gd name="connsiteY4" fmla="*/ 1234626 h 2205186"/>
                <a:gd name="connsiteX5" fmla="*/ 818282 w 958850"/>
                <a:gd name="connsiteY5" fmla="*/ 1918160 h 2205186"/>
                <a:gd name="connsiteX6" fmla="*/ 709626 w 958850"/>
                <a:gd name="connsiteY6" fmla="*/ 2021680 h 2205186"/>
                <a:gd name="connsiteX7" fmla="*/ 566778 w 958850"/>
                <a:gd name="connsiteY7" fmla="*/ 2176199 h 2205186"/>
                <a:gd name="connsiteX8" fmla="*/ 425450 w 958850"/>
                <a:gd name="connsiteY8" fmla="*/ 2183049 h 2205186"/>
                <a:gd name="connsiteX9" fmla="*/ 438368 w 958850"/>
                <a:gd name="connsiteY9" fmla="*/ 2174676 h 2205186"/>
                <a:gd name="connsiteX10" fmla="*/ 623766 w 958850"/>
                <a:gd name="connsiteY10" fmla="*/ 1932623 h 2205186"/>
                <a:gd name="connsiteX11" fmla="*/ 600970 w 958850"/>
                <a:gd name="connsiteY11" fmla="*/ 983438 h 2205186"/>
                <a:gd name="connsiteX12" fmla="*/ 152962 w 958850"/>
                <a:gd name="connsiteY12" fmla="*/ 0 h 2205186"/>
                <a:gd name="connsiteX13" fmla="*/ 534988 w 958850"/>
                <a:gd name="connsiteY13" fmla="*/ 0 h 2205186"/>
                <a:gd name="connsiteX14" fmla="*/ 462692 w 958850"/>
                <a:gd name="connsiteY14" fmla="*/ 977348 h 2205186"/>
                <a:gd name="connsiteX15" fmla="*/ 486284 w 958850"/>
                <a:gd name="connsiteY15" fmla="*/ 1070973 h 2205186"/>
                <a:gd name="connsiteX16" fmla="*/ 494654 w 958850"/>
                <a:gd name="connsiteY16" fmla="*/ 1234626 h 2205186"/>
                <a:gd name="connsiteX17" fmla="*/ 394202 w 958850"/>
                <a:gd name="connsiteY17" fmla="*/ 1918160 h 2205186"/>
                <a:gd name="connsiteX18" fmla="*/ 285378 w 958850"/>
                <a:gd name="connsiteY18" fmla="*/ 2021680 h 2205186"/>
                <a:gd name="connsiteX19" fmla="*/ 142308 w 958850"/>
                <a:gd name="connsiteY19" fmla="*/ 2176199 h 2205186"/>
                <a:gd name="connsiteX20" fmla="*/ 0 w 958850"/>
                <a:gd name="connsiteY20" fmla="*/ 2183049 h 2205186"/>
                <a:gd name="connsiteX21" fmla="*/ 13698 w 958850"/>
                <a:gd name="connsiteY21" fmla="*/ 2174676 h 2205186"/>
                <a:gd name="connsiteX22" fmla="*/ 199384 w 958850"/>
                <a:gd name="connsiteY22" fmla="*/ 1932623 h 2205186"/>
                <a:gd name="connsiteX23" fmla="*/ 176554 w 958850"/>
                <a:gd name="connsiteY23" fmla="*/ 983438 h 22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8850" h="2205186">
                  <a:moveTo>
                    <a:pt x="577416" y="0"/>
                  </a:moveTo>
                  <a:lnTo>
                    <a:pt x="958850" y="0"/>
                  </a:lnTo>
                  <a:lnTo>
                    <a:pt x="887426" y="977348"/>
                  </a:lnTo>
                  <a:lnTo>
                    <a:pt x="910220" y="1070973"/>
                  </a:lnTo>
                  <a:cubicBezTo>
                    <a:pt x="923898" y="1124255"/>
                    <a:pt x="926938" y="1179821"/>
                    <a:pt x="918580" y="1234626"/>
                  </a:cubicBezTo>
                  <a:lnTo>
                    <a:pt x="818282" y="1918160"/>
                  </a:lnTo>
                  <a:cubicBezTo>
                    <a:pt x="818282" y="1918160"/>
                    <a:pt x="747618" y="1936429"/>
                    <a:pt x="709626" y="2021680"/>
                  </a:cubicBezTo>
                  <a:cubicBezTo>
                    <a:pt x="685312" y="2077246"/>
                    <a:pt x="629084" y="2130528"/>
                    <a:pt x="566778" y="2176199"/>
                  </a:cubicBezTo>
                  <a:cubicBezTo>
                    <a:pt x="500674" y="2225675"/>
                    <a:pt x="449004" y="2200556"/>
                    <a:pt x="425450" y="2183049"/>
                  </a:cubicBezTo>
                  <a:cubicBezTo>
                    <a:pt x="429250" y="2180766"/>
                    <a:pt x="433808" y="2177721"/>
                    <a:pt x="438368" y="2174676"/>
                  </a:cubicBezTo>
                  <a:cubicBezTo>
                    <a:pt x="471800" y="2154124"/>
                    <a:pt x="623766" y="1932623"/>
                    <a:pt x="623766" y="1932623"/>
                  </a:cubicBezTo>
                  <a:lnTo>
                    <a:pt x="600970" y="983438"/>
                  </a:lnTo>
                  <a:close/>
                  <a:moveTo>
                    <a:pt x="152962" y="0"/>
                  </a:moveTo>
                  <a:lnTo>
                    <a:pt x="534988" y="0"/>
                  </a:lnTo>
                  <a:lnTo>
                    <a:pt x="462692" y="977348"/>
                  </a:lnTo>
                  <a:lnTo>
                    <a:pt x="486284" y="1070973"/>
                  </a:lnTo>
                  <a:cubicBezTo>
                    <a:pt x="499982" y="1124255"/>
                    <a:pt x="502264" y="1179821"/>
                    <a:pt x="494654" y="1234626"/>
                  </a:cubicBezTo>
                  <a:lnTo>
                    <a:pt x="394202" y="1918160"/>
                  </a:lnTo>
                  <a:cubicBezTo>
                    <a:pt x="394202" y="1918160"/>
                    <a:pt x="323428" y="1936429"/>
                    <a:pt x="285378" y="2021680"/>
                  </a:cubicBezTo>
                  <a:cubicBezTo>
                    <a:pt x="261026" y="2077246"/>
                    <a:pt x="204710" y="2130528"/>
                    <a:pt x="142308" y="2176199"/>
                  </a:cubicBezTo>
                  <a:cubicBezTo>
                    <a:pt x="76100" y="2225675"/>
                    <a:pt x="24352" y="2200556"/>
                    <a:pt x="0" y="2183049"/>
                  </a:cubicBezTo>
                  <a:cubicBezTo>
                    <a:pt x="4566" y="2180766"/>
                    <a:pt x="9132" y="2177721"/>
                    <a:pt x="13698" y="2174676"/>
                  </a:cubicBezTo>
                  <a:cubicBezTo>
                    <a:pt x="47182" y="2154124"/>
                    <a:pt x="199384" y="1932623"/>
                    <a:pt x="199384" y="1932623"/>
                  </a:cubicBezTo>
                  <a:lnTo>
                    <a:pt x="176554" y="983438"/>
                  </a:lnTo>
                  <a:close/>
                </a:path>
              </a:pathLst>
            </a:custGeom>
            <a:solidFill>
              <a:srgbClr val="F4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55" name="Freeform 73">
              <a:extLst>
                <a:ext uri="{FF2B5EF4-FFF2-40B4-BE49-F238E27FC236}">
                  <a16:creationId xmlns:a16="http://schemas.microsoft.com/office/drawing/2014/main" id="{A2872929-A75C-14FC-698A-6784BD48BEAC}"/>
                </a:ext>
              </a:extLst>
            </p:cNvPr>
            <p:cNvSpPr>
              <a:spLocks/>
            </p:cNvSpPr>
            <p:nvPr/>
          </p:nvSpPr>
          <p:spPr bwMode="auto">
            <a:xfrm>
              <a:off x="17476788" y="11342688"/>
              <a:ext cx="603250" cy="434975"/>
            </a:xfrm>
            <a:custGeom>
              <a:avLst/>
              <a:gdLst>
                <a:gd name="T0" fmla="*/ 743 w 791"/>
                <a:gd name="T1" fmla="*/ 0 h 570"/>
                <a:gd name="T2" fmla="*/ 600 w 791"/>
                <a:gd name="T3" fmla="*/ 136 h 570"/>
                <a:gd name="T4" fmla="*/ 412 w 791"/>
                <a:gd name="T5" fmla="*/ 339 h 570"/>
                <a:gd name="T6" fmla="*/ 225 w 791"/>
                <a:gd name="T7" fmla="*/ 348 h 570"/>
                <a:gd name="T8" fmla="*/ 51 w 791"/>
                <a:gd name="T9" fmla="*/ 490 h 570"/>
                <a:gd name="T10" fmla="*/ 343 w 791"/>
                <a:gd name="T11" fmla="*/ 550 h 570"/>
                <a:gd name="T12" fmla="*/ 538 w 791"/>
                <a:gd name="T13" fmla="*/ 453 h 570"/>
                <a:gd name="T14" fmla="*/ 688 w 791"/>
                <a:gd name="T15" fmla="*/ 297 h 570"/>
                <a:gd name="T16" fmla="*/ 688 w 791"/>
                <a:gd name="T17" fmla="*/ 534 h 570"/>
                <a:gd name="T18" fmla="*/ 727 w 791"/>
                <a:gd name="T19" fmla="*/ 534 h 570"/>
                <a:gd name="T20" fmla="*/ 784 w 791"/>
                <a:gd name="T21" fmla="*/ 167 h 570"/>
                <a:gd name="T22" fmla="*/ 763 w 791"/>
                <a:gd name="T23" fmla="*/ 38 h 570"/>
                <a:gd name="T24" fmla="*/ 743 w 791"/>
                <a:gd name="T25"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1" h="570">
                  <a:moveTo>
                    <a:pt x="743" y="0"/>
                  </a:moveTo>
                  <a:cubicBezTo>
                    <a:pt x="743" y="0"/>
                    <a:pt x="650" y="24"/>
                    <a:pt x="600" y="136"/>
                  </a:cubicBezTo>
                  <a:cubicBezTo>
                    <a:pt x="568" y="209"/>
                    <a:pt x="494" y="279"/>
                    <a:pt x="412" y="339"/>
                  </a:cubicBezTo>
                  <a:cubicBezTo>
                    <a:pt x="325" y="404"/>
                    <a:pt x="257" y="371"/>
                    <a:pt x="225" y="348"/>
                  </a:cubicBezTo>
                  <a:cubicBezTo>
                    <a:pt x="165" y="386"/>
                    <a:pt x="88" y="441"/>
                    <a:pt x="51" y="490"/>
                  </a:cubicBezTo>
                  <a:cubicBezTo>
                    <a:pt x="0" y="558"/>
                    <a:pt x="190" y="570"/>
                    <a:pt x="343" y="550"/>
                  </a:cubicBezTo>
                  <a:cubicBezTo>
                    <a:pt x="417" y="541"/>
                    <a:pt x="486" y="506"/>
                    <a:pt x="538" y="453"/>
                  </a:cubicBezTo>
                  <a:lnTo>
                    <a:pt x="688" y="297"/>
                  </a:lnTo>
                  <a:lnTo>
                    <a:pt x="688" y="534"/>
                  </a:lnTo>
                  <a:lnTo>
                    <a:pt x="727" y="534"/>
                  </a:lnTo>
                  <a:lnTo>
                    <a:pt x="784" y="167"/>
                  </a:lnTo>
                  <a:cubicBezTo>
                    <a:pt x="791" y="123"/>
                    <a:pt x="783" y="78"/>
                    <a:pt x="763" y="38"/>
                  </a:cubicBezTo>
                  <a:lnTo>
                    <a:pt x="743" y="0"/>
                  </a:lnTo>
                  <a:close/>
                </a:path>
              </a:pathLst>
            </a:custGeom>
            <a:solidFill>
              <a:srgbClr val="0F49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6" name="Freeform 74">
              <a:extLst>
                <a:ext uri="{FF2B5EF4-FFF2-40B4-BE49-F238E27FC236}">
                  <a16:creationId xmlns:a16="http://schemas.microsoft.com/office/drawing/2014/main" id="{9485F336-FE34-329A-F3C1-BD1361FAF951}"/>
                </a:ext>
              </a:extLst>
            </p:cNvPr>
            <p:cNvSpPr>
              <a:spLocks/>
            </p:cNvSpPr>
            <p:nvPr/>
          </p:nvSpPr>
          <p:spPr bwMode="auto">
            <a:xfrm>
              <a:off x="17902238" y="11342688"/>
              <a:ext cx="601663" cy="434975"/>
            </a:xfrm>
            <a:custGeom>
              <a:avLst/>
              <a:gdLst>
                <a:gd name="T0" fmla="*/ 742 w 790"/>
                <a:gd name="T1" fmla="*/ 0 h 570"/>
                <a:gd name="T2" fmla="*/ 599 w 790"/>
                <a:gd name="T3" fmla="*/ 136 h 570"/>
                <a:gd name="T4" fmla="*/ 411 w 790"/>
                <a:gd name="T5" fmla="*/ 339 h 570"/>
                <a:gd name="T6" fmla="*/ 225 w 790"/>
                <a:gd name="T7" fmla="*/ 348 h 570"/>
                <a:gd name="T8" fmla="*/ 51 w 790"/>
                <a:gd name="T9" fmla="*/ 490 h 570"/>
                <a:gd name="T10" fmla="*/ 342 w 790"/>
                <a:gd name="T11" fmla="*/ 550 h 570"/>
                <a:gd name="T12" fmla="*/ 537 w 790"/>
                <a:gd name="T13" fmla="*/ 453 h 570"/>
                <a:gd name="T14" fmla="*/ 688 w 790"/>
                <a:gd name="T15" fmla="*/ 297 h 570"/>
                <a:gd name="T16" fmla="*/ 688 w 790"/>
                <a:gd name="T17" fmla="*/ 534 h 570"/>
                <a:gd name="T18" fmla="*/ 726 w 790"/>
                <a:gd name="T19" fmla="*/ 534 h 570"/>
                <a:gd name="T20" fmla="*/ 783 w 790"/>
                <a:gd name="T21" fmla="*/ 167 h 570"/>
                <a:gd name="T22" fmla="*/ 762 w 790"/>
                <a:gd name="T23" fmla="*/ 38 h 570"/>
                <a:gd name="T24" fmla="*/ 742 w 790"/>
                <a:gd name="T25"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 h="570">
                  <a:moveTo>
                    <a:pt x="742" y="0"/>
                  </a:moveTo>
                  <a:cubicBezTo>
                    <a:pt x="742" y="0"/>
                    <a:pt x="649" y="24"/>
                    <a:pt x="599" y="136"/>
                  </a:cubicBezTo>
                  <a:cubicBezTo>
                    <a:pt x="567" y="209"/>
                    <a:pt x="493" y="279"/>
                    <a:pt x="411" y="339"/>
                  </a:cubicBezTo>
                  <a:cubicBezTo>
                    <a:pt x="324" y="404"/>
                    <a:pt x="256" y="371"/>
                    <a:pt x="225" y="348"/>
                  </a:cubicBezTo>
                  <a:cubicBezTo>
                    <a:pt x="165" y="386"/>
                    <a:pt x="87" y="441"/>
                    <a:pt x="51" y="490"/>
                  </a:cubicBezTo>
                  <a:cubicBezTo>
                    <a:pt x="0" y="558"/>
                    <a:pt x="189" y="570"/>
                    <a:pt x="342" y="550"/>
                  </a:cubicBezTo>
                  <a:cubicBezTo>
                    <a:pt x="416" y="541"/>
                    <a:pt x="485" y="506"/>
                    <a:pt x="537" y="453"/>
                  </a:cubicBezTo>
                  <a:lnTo>
                    <a:pt x="688" y="297"/>
                  </a:lnTo>
                  <a:lnTo>
                    <a:pt x="688" y="534"/>
                  </a:lnTo>
                  <a:lnTo>
                    <a:pt x="726" y="534"/>
                  </a:lnTo>
                  <a:lnTo>
                    <a:pt x="783" y="167"/>
                  </a:lnTo>
                  <a:cubicBezTo>
                    <a:pt x="790" y="123"/>
                    <a:pt x="782" y="78"/>
                    <a:pt x="762" y="38"/>
                  </a:cubicBezTo>
                  <a:lnTo>
                    <a:pt x="742" y="0"/>
                  </a:lnTo>
                  <a:close/>
                </a:path>
              </a:pathLst>
            </a:custGeom>
            <a:solidFill>
              <a:srgbClr val="0F5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7" name="Freeform 75">
              <a:extLst>
                <a:ext uri="{FF2B5EF4-FFF2-40B4-BE49-F238E27FC236}">
                  <a16:creationId xmlns:a16="http://schemas.microsoft.com/office/drawing/2014/main" id="{16444FD4-ECC4-5E2C-7193-5AFBBD85F40B}"/>
                </a:ext>
              </a:extLst>
            </p:cNvPr>
            <p:cNvSpPr>
              <a:spLocks/>
            </p:cNvSpPr>
            <p:nvPr/>
          </p:nvSpPr>
          <p:spPr bwMode="auto">
            <a:xfrm>
              <a:off x="17716500" y="8534400"/>
              <a:ext cx="1008063" cy="1298575"/>
            </a:xfrm>
            <a:custGeom>
              <a:avLst/>
              <a:gdLst>
                <a:gd name="T0" fmla="*/ 19 w 1324"/>
                <a:gd name="T1" fmla="*/ 4 h 1707"/>
                <a:gd name="T2" fmla="*/ 0 w 1324"/>
                <a:gd name="T3" fmla="*/ 182 h 1707"/>
                <a:gd name="T4" fmla="*/ 0 w 1324"/>
                <a:gd name="T5" fmla="*/ 1573 h 1707"/>
                <a:gd name="T6" fmla="*/ 657 w 1324"/>
                <a:gd name="T7" fmla="*/ 1707 h 1707"/>
                <a:gd name="T8" fmla="*/ 1324 w 1324"/>
                <a:gd name="T9" fmla="*/ 1573 h 1707"/>
                <a:gd name="T10" fmla="*/ 1324 w 1324"/>
                <a:gd name="T11" fmla="*/ 182 h 1707"/>
                <a:gd name="T12" fmla="*/ 1304 w 1324"/>
                <a:gd name="T13" fmla="*/ 0 h 1707"/>
                <a:gd name="T14" fmla="*/ 643 w 1324"/>
                <a:gd name="T15" fmla="*/ 37 h 1707"/>
                <a:gd name="T16" fmla="*/ 19 w 1324"/>
                <a:gd name="T17" fmla="*/ 4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4" h="1707">
                  <a:moveTo>
                    <a:pt x="19" y="4"/>
                  </a:moveTo>
                  <a:cubicBezTo>
                    <a:pt x="7" y="63"/>
                    <a:pt x="0" y="122"/>
                    <a:pt x="0" y="182"/>
                  </a:cubicBezTo>
                  <a:lnTo>
                    <a:pt x="0" y="1573"/>
                  </a:lnTo>
                  <a:cubicBezTo>
                    <a:pt x="0" y="1573"/>
                    <a:pt x="269" y="1707"/>
                    <a:pt x="657" y="1707"/>
                  </a:cubicBezTo>
                  <a:cubicBezTo>
                    <a:pt x="1050" y="1707"/>
                    <a:pt x="1324" y="1573"/>
                    <a:pt x="1324" y="1573"/>
                  </a:cubicBezTo>
                  <a:lnTo>
                    <a:pt x="1324" y="182"/>
                  </a:lnTo>
                  <a:cubicBezTo>
                    <a:pt x="1324" y="121"/>
                    <a:pt x="1317" y="59"/>
                    <a:pt x="1304" y="0"/>
                  </a:cubicBezTo>
                  <a:cubicBezTo>
                    <a:pt x="1123" y="23"/>
                    <a:pt x="893" y="37"/>
                    <a:pt x="643" y="37"/>
                  </a:cubicBezTo>
                  <a:cubicBezTo>
                    <a:pt x="410" y="37"/>
                    <a:pt x="194" y="25"/>
                    <a:pt x="19" y="4"/>
                  </a:cubicBezTo>
                  <a:close/>
                </a:path>
              </a:pathLst>
            </a:custGeom>
            <a:solidFill>
              <a:srgbClr val="7C1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8" name="Freeform 76">
              <a:extLst>
                <a:ext uri="{FF2B5EF4-FFF2-40B4-BE49-F238E27FC236}">
                  <a16:creationId xmlns:a16="http://schemas.microsoft.com/office/drawing/2014/main" id="{43EC7C66-324F-B823-AAAC-2901EC57F437}"/>
                </a:ext>
              </a:extLst>
            </p:cNvPr>
            <p:cNvSpPr>
              <a:spLocks noEditPoints="1"/>
            </p:cNvSpPr>
            <p:nvPr/>
          </p:nvSpPr>
          <p:spPr bwMode="auto">
            <a:xfrm>
              <a:off x="18518188" y="8891588"/>
              <a:ext cx="469900" cy="266700"/>
            </a:xfrm>
            <a:custGeom>
              <a:avLst/>
              <a:gdLst>
                <a:gd name="T0" fmla="*/ 83 w 619"/>
                <a:gd name="T1" fmla="*/ 268 h 351"/>
                <a:gd name="T2" fmla="*/ 536 w 619"/>
                <a:gd name="T3" fmla="*/ 268 h 351"/>
                <a:gd name="T4" fmla="*/ 536 w 619"/>
                <a:gd name="T5" fmla="*/ 196 h 351"/>
                <a:gd name="T6" fmla="*/ 423 w 619"/>
                <a:gd name="T7" fmla="*/ 82 h 351"/>
                <a:gd name="T8" fmla="*/ 196 w 619"/>
                <a:gd name="T9" fmla="*/ 82 h 351"/>
                <a:gd name="T10" fmla="*/ 83 w 619"/>
                <a:gd name="T11" fmla="*/ 196 h 351"/>
                <a:gd name="T12" fmla="*/ 83 w 619"/>
                <a:gd name="T13" fmla="*/ 268 h 351"/>
                <a:gd name="T14" fmla="*/ 619 w 619"/>
                <a:gd name="T15" fmla="*/ 351 h 351"/>
                <a:gd name="T16" fmla="*/ 0 w 619"/>
                <a:gd name="T17" fmla="*/ 351 h 351"/>
                <a:gd name="T18" fmla="*/ 0 w 619"/>
                <a:gd name="T19" fmla="*/ 196 h 351"/>
                <a:gd name="T20" fmla="*/ 196 w 619"/>
                <a:gd name="T21" fmla="*/ 0 h 351"/>
                <a:gd name="T22" fmla="*/ 423 w 619"/>
                <a:gd name="T23" fmla="*/ 0 h 351"/>
                <a:gd name="T24" fmla="*/ 619 w 619"/>
                <a:gd name="T25" fmla="*/ 196 h 351"/>
                <a:gd name="T26" fmla="*/ 619 w 619"/>
                <a:gd name="T2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9" h="351">
                  <a:moveTo>
                    <a:pt x="83" y="268"/>
                  </a:moveTo>
                  <a:lnTo>
                    <a:pt x="536" y="268"/>
                  </a:lnTo>
                  <a:lnTo>
                    <a:pt x="536" y="196"/>
                  </a:lnTo>
                  <a:cubicBezTo>
                    <a:pt x="536" y="133"/>
                    <a:pt x="485" y="82"/>
                    <a:pt x="423" y="82"/>
                  </a:cubicBezTo>
                  <a:lnTo>
                    <a:pt x="196" y="82"/>
                  </a:lnTo>
                  <a:cubicBezTo>
                    <a:pt x="133" y="82"/>
                    <a:pt x="83" y="133"/>
                    <a:pt x="83" y="196"/>
                  </a:cubicBezTo>
                  <a:lnTo>
                    <a:pt x="83" y="268"/>
                  </a:lnTo>
                  <a:close/>
                  <a:moveTo>
                    <a:pt x="619" y="351"/>
                  </a:moveTo>
                  <a:lnTo>
                    <a:pt x="0" y="351"/>
                  </a:lnTo>
                  <a:lnTo>
                    <a:pt x="0" y="196"/>
                  </a:lnTo>
                  <a:cubicBezTo>
                    <a:pt x="0" y="88"/>
                    <a:pt x="88" y="0"/>
                    <a:pt x="196" y="0"/>
                  </a:cubicBezTo>
                  <a:lnTo>
                    <a:pt x="423" y="0"/>
                  </a:lnTo>
                  <a:cubicBezTo>
                    <a:pt x="531" y="0"/>
                    <a:pt x="619" y="88"/>
                    <a:pt x="619" y="196"/>
                  </a:cubicBezTo>
                  <a:lnTo>
                    <a:pt x="619" y="351"/>
                  </a:lnTo>
                  <a:close/>
                </a:path>
              </a:pathLst>
            </a:custGeom>
            <a:solidFill>
              <a:srgbClr val="191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9" name="Freeform 77">
              <a:extLst>
                <a:ext uri="{FF2B5EF4-FFF2-40B4-BE49-F238E27FC236}">
                  <a16:creationId xmlns:a16="http://schemas.microsoft.com/office/drawing/2014/main" id="{0A9AED10-2CE2-A250-2128-34F05DC4A437}"/>
                </a:ext>
              </a:extLst>
            </p:cNvPr>
            <p:cNvSpPr>
              <a:spLocks/>
            </p:cNvSpPr>
            <p:nvPr/>
          </p:nvSpPr>
          <p:spPr bwMode="auto">
            <a:xfrm>
              <a:off x="18037175" y="7227888"/>
              <a:ext cx="365125" cy="608013"/>
            </a:xfrm>
            <a:custGeom>
              <a:avLst/>
              <a:gdLst>
                <a:gd name="T0" fmla="*/ 480 w 480"/>
                <a:gd name="T1" fmla="*/ 18 h 799"/>
                <a:gd name="T2" fmla="*/ 390 w 480"/>
                <a:gd name="T3" fmla="*/ 0 h 799"/>
                <a:gd name="T4" fmla="*/ 90 w 480"/>
                <a:gd name="T5" fmla="*/ 0 h 799"/>
                <a:gd name="T6" fmla="*/ 0 w 480"/>
                <a:gd name="T7" fmla="*/ 18 h 799"/>
                <a:gd name="T8" fmla="*/ 240 w 480"/>
                <a:gd name="T9" fmla="*/ 799 h 799"/>
                <a:gd name="T10" fmla="*/ 480 w 480"/>
                <a:gd name="T11" fmla="*/ 18 h 799"/>
              </a:gdLst>
              <a:ahLst/>
              <a:cxnLst>
                <a:cxn ang="0">
                  <a:pos x="T0" y="T1"/>
                </a:cxn>
                <a:cxn ang="0">
                  <a:pos x="T2" y="T3"/>
                </a:cxn>
                <a:cxn ang="0">
                  <a:pos x="T4" y="T5"/>
                </a:cxn>
                <a:cxn ang="0">
                  <a:pos x="T6" y="T7"/>
                </a:cxn>
                <a:cxn ang="0">
                  <a:pos x="T8" y="T9"/>
                </a:cxn>
                <a:cxn ang="0">
                  <a:pos x="T10" y="T11"/>
                </a:cxn>
              </a:cxnLst>
              <a:rect l="0" t="0" r="r" b="b"/>
              <a:pathLst>
                <a:path w="480" h="799">
                  <a:moveTo>
                    <a:pt x="480" y="18"/>
                  </a:moveTo>
                  <a:lnTo>
                    <a:pt x="390" y="0"/>
                  </a:lnTo>
                  <a:lnTo>
                    <a:pt x="90" y="0"/>
                  </a:lnTo>
                  <a:lnTo>
                    <a:pt x="0" y="18"/>
                  </a:lnTo>
                  <a:lnTo>
                    <a:pt x="240" y="799"/>
                  </a:lnTo>
                  <a:lnTo>
                    <a:pt x="480" y="18"/>
                  </a:lnTo>
                  <a:close/>
                </a:path>
              </a:pathLst>
            </a:custGeom>
            <a:solidFill>
              <a:srgbClr val="D83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0" name="Freeform 78">
              <a:extLst>
                <a:ext uri="{FF2B5EF4-FFF2-40B4-BE49-F238E27FC236}">
                  <a16:creationId xmlns:a16="http://schemas.microsoft.com/office/drawing/2014/main" id="{BDE11AA1-3985-07F3-014D-F2729C765F6C}"/>
                </a:ext>
              </a:extLst>
            </p:cNvPr>
            <p:cNvSpPr>
              <a:spLocks/>
            </p:cNvSpPr>
            <p:nvPr/>
          </p:nvSpPr>
          <p:spPr bwMode="auto">
            <a:xfrm>
              <a:off x="17579975" y="7242175"/>
              <a:ext cx="1255713" cy="1319213"/>
            </a:xfrm>
            <a:custGeom>
              <a:avLst/>
              <a:gdLst>
                <a:gd name="T0" fmla="*/ 1321 w 1650"/>
                <a:gd name="T1" fmla="*/ 1330 h 1735"/>
                <a:gd name="T2" fmla="*/ 1287 w 1650"/>
                <a:gd name="T3" fmla="*/ 1154 h 1735"/>
                <a:gd name="T4" fmla="*/ 1316 w 1650"/>
                <a:gd name="T5" fmla="*/ 881 h 1735"/>
                <a:gd name="T6" fmla="*/ 1430 w 1650"/>
                <a:gd name="T7" fmla="*/ 640 h 1735"/>
                <a:gd name="T8" fmla="*/ 1404 w 1650"/>
                <a:gd name="T9" fmla="*/ 369 h 1735"/>
                <a:gd name="T10" fmla="*/ 1650 w 1650"/>
                <a:gd name="T11" fmla="*/ 368 h 1735"/>
                <a:gd name="T12" fmla="*/ 1606 w 1650"/>
                <a:gd name="T13" fmla="*/ 226 h 1735"/>
                <a:gd name="T14" fmla="*/ 1370 w 1650"/>
                <a:gd name="T15" fmla="*/ 55 h 1735"/>
                <a:gd name="T16" fmla="*/ 1082 w 1650"/>
                <a:gd name="T17" fmla="*/ 0 h 1735"/>
                <a:gd name="T18" fmla="*/ 842 w 1650"/>
                <a:gd name="T19" fmla="*/ 781 h 1735"/>
                <a:gd name="T20" fmla="*/ 602 w 1650"/>
                <a:gd name="T21" fmla="*/ 0 h 1735"/>
                <a:gd name="T22" fmla="*/ 395 w 1650"/>
                <a:gd name="T23" fmla="*/ 41 h 1735"/>
                <a:gd name="T24" fmla="*/ 67 w 1650"/>
                <a:gd name="T25" fmla="*/ 271 h 1735"/>
                <a:gd name="T26" fmla="*/ 0 w 1650"/>
                <a:gd name="T27" fmla="*/ 383 h 1735"/>
                <a:gd name="T28" fmla="*/ 280 w 1650"/>
                <a:gd name="T29" fmla="*/ 369 h 1735"/>
                <a:gd name="T30" fmla="*/ 254 w 1650"/>
                <a:gd name="T31" fmla="*/ 640 h 1735"/>
                <a:gd name="T32" fmla="*/ 367 w 1650"/>
                <a:gd name="T33" fmla="*/ 881 h 1735"/>
                <a:gd name="T34" fmla="*/ 397 w 1650"/>
                <a:gd name="T35" fmla="*/ 1154 h 1735"/>
                <a:gd name="T36" fmla="*/ 363 w 1650"/>
                <a:gd name="T37" fmla="*/ 1330 h 1735"/>
                <a:gd name="T38" fmla="*/ 277 w 1650"/>
                <a:gd name="T39" fmla="*/ 1492 h 1735"/>
                <a:gd name="T40" fmla="*/ 199 w 1650"/>
                <a:gd name="T41" fmla="*/ 1702 h 1735"/>
                <a:gd name="T42" fmla="*/ 823 w 1650"/>
                <a:gd name="T43" fmla="*/ 1735 h 1735"/>
                <a:gd name="T44" fmla="*/ 1484 w 1650"/>
                <a:gd name="T45" fmla="*/ 1698 h 1735"/>
                <a:gd name="T46" fmla="*/ 1407 w 1650"/>
                <a:gd name="T47" fmla="*/ 1492 h 1735"/>
                <a:gd name="T48" fmla="*/ 1321 w 1650"/>
                <a:gd name="T49" fmla="*/ 1330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0" h="1735">
                  <a:moveTo>
                    <a:pt x="1321" y="1330"/>
                  </a:moveTo>
                  <a:cubicBezTo>
                    <a:pt x="1292" y="1276"/>
                    <a:pt x="1280" y="1214"/>
                    <a:pt x="1287" y="1154"/>
                  </a:cubicBezTo>
                  <a:lnTo>
                    <a:pt x="1316" y="881"/>
                  </a:lnTo>
                  <a:cubicBezTo>
                    <a:pt x="1402" y="834"/>
                    <a:pt x="1448" y="736"/>
                    <a:pt x="1430" y="640"/>
                  </a:cubicBezTo>
                  <a:lnTo>
                    <a:pt x="1404" y="369"/>
                  </a:lnTo>
                  <a:lnTo>
                    <a:pt x="1650" y="368"/>
                  </a:lnTo>
                  <a:lnTo>
                    <a:pt x="1606" y="226"/>
                  </a:lnTo>
                  <a:cubicBezTo>
                    <a:pt x="1557" y="137"/>
                    <a:pt x="1470" y="74"/>
                    <a:pt x="1370" y="55"/>
                  </a:cubicBezTo>
                  <a:lnTo>
                    <a:pt x="1082" y="0"/>
                  </a:lnTo>
                  <a:lnTo>
                    <a:pt x="842" y="781"/>
                  </a:lnTo>
                  <a:lnTo>
                    <a:pt x="602" y="0"/>
                  </a:lnTo>
                  <a:lnTo>
                    <a:pt x="395" y="41"/>
                  </a:lnTo>
                  <a:cubicBezTo>
                    <a:pt x="258" y="68"/>
                    <a:pt x="139" y="151"/>
                    <a:pt x="67" y="271"/>
                  </a:cubicBezTo>
                  <a:lnTo>
                    <a:pt x="0" y="383"/>
                  </a:lnTo>
                  <a:lnTo>
                    <a:pt x="280" y="369"/>
                  </a:lnTo>
                  <a:lnTo>
                    <a:pt x="254" y="640"/>
                  </a:lnTo>
                  <a:cubicBezTo>
                    <a:pt x="236" y="736"/>
                    <a:pt x="282" y="834"/>
                    <a:pt x="367" y="881"/>
                  </a:cubicBezTo>
                  <a:lnTo>
                    <a:pt x="397" y="1154"/>
                  </a:lnTo>
                  <a:cubicBezTo>
                    <a:pt x="403" y="1214"/>
                    <a:pt x="392" y="1276"/>
                    <a:pt x="363" y="1330"/>
                  </a:cubicBezTo>
                  <a:lnTo>
                    <a:pt x="277" y="1492"/>
                  </a:lnTo>
                  <a:cubicBezTo>
                    <a:pt x="241" y="1559"/>
                    <a:pt x="216" y="1629"/>
                    <a:pt x="199" y="1702"/>
                  </a:cubicBezTo>
                  <a:cubicBezTo>
                    <a:pt x="374" y="1723"/>
                    <a:pt x="590" y="1735"/>
                    <a:pt x="823" y="1735"/>
                  </a:cubicBezTo>
                  <a:cubicBezTo>
                    <a:pt x="1073" y="1735"/>
                    <a:pt x="1303" y="1721"/>
                    <a:pt x="1484" y="1698"/>
                  </a:cubicBezTo>
                  <a:cubicBezTo>
                    <a:pt x="1467" y="1626"/>
                    <a:pt x="1442" y="1557"/>
                    <a:pt x="1407" y="1492"/>
                  </a:cubicBezTo>
                  <a:lnTo>
                    <a:pt x="1321" y="1330"/>
                  </a:lnTo>
                  <a:close/>
                </a:path>
              </a:pathLst>
            </a:custGeom>
            <a:solidFill>
              <a:srgbClr val="A31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1" name="Oval 79">
              <a:extLst>
                <a:ext uri="{FF2B5EF4-FFF2-40B4-BE49-F238E27FC236}">
                  <a16:creationId xmlns:a16="http://schemas.microsoft.com/office/drawing/2014/main" id="{61E621EA-12F3-E2C2-43BA-B18E7492137B}"/>
                </a:ext>
              </a:extLst>
            </p:cNvPr>
            <p:cNvSpPr>
              <a:spLocks noChangeArrowheads="1"/>
            </p:cNvSpPr>
            <p:nvPr/>
          </p:nvSpPr>
          <p:spPr bwMode="auto">
            <a:xfrm>
              <a:off x="18027650" y="6159500"/>
              <a:ext cx="382588" cy="292100"/>
            </a:xfrm>
            <a:prstGeom prst="ellipse">
              <a:avLst/>
            </a:prstGeom>
            <a:solidFill>
              <a:srgbClr val="191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2" name="Freeform 80">
              <a:extLst>
                <a:ext uri="{FF2B5EF4-FFF2-40B4-BE49-F238E27FC236}">
                  <a16:creationId xmlns:a16="http://schemas.microsoft.com/office/drawing/2014/main" id="{5B293923-321B-323F-B945-51BE589787B7}"/>
                </a:ext>
              </a:extLst>
            </p:cNvPr>
            <p:cNvSpPr>
              <a:spLocks/>
            </p:cNvSpPr>
            <p:nvPr/>
          </p:nvSpPr>
          <p:spPr bwMode="auto">
            <a:xfrm>
              <a:off x="18105438" y="6884988"/>
              <a:ext cx="228600" cy="592138"/>
            </a:xfrm>
            <a:custGeom>
              <a:avLst/>
              <a:gdLst>
                <a:gd name="T0" fmla="*/ 17 w 300"/>
                <a:gd name="T1" fmla="*/ 0 h 778"/>
                <a:gd name="T2" fmla="*/ 0 w 300"/>
                <a:gd name="T3" fmla="*/ 450 h 778"/>
                <a:gd name="T4" fmla="*/ 151 w 300"/>
                <a:gd name="T5" fmla="*/ 778 h 778"/>
                <a:gd name="T6" fmla="*/ 151 w 300"/>
                <a:gd name="T7" fmla="*/ 778 h 778"/>
                <a:gd name="T8" fmla="*/ 300 w 300"/>
                <a:gd name="T9" fmla="*/ 450 h 778"/>
                <a:gd name="T10" fmla="*/ 300 w 300"/>
                <a:gd name="T11" fmla="*/ 450 h 778"/>
                <a:gd name="T12" fmla="*/ 283 w 300"/>
                <a:gd name="T13" fmla="*/ 0 h 778"/>
                <a:gd name="T14" fmla="*/ 17 w 300"/>
                <a:gd name="T15" fmla="*/ 0 h 7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778">
                  <a:moveTo>
                    <a:pt x="17" y="0"/>
                  </a:moveTo>
                  <a:lnTo>
                    <a:pt x="0" y="450"/>
                  </a:lnTo>
                  <a:cubicBezTo>
                    <a:pt x="0" y="450"/>
                    <a:pt x="108" y="778"/>
                    <a:pt x="151" y="778"/>
                  </a:cubicBezTo>
                  <a:lnTo>
                    <a:pt x="151" y="778"/>
                  </a:lnTo>
                  <a:cubicBezTo>
                    <a:pt x="194" y="778"/>
                    <a:pt x="300" y="450"/>
                    <a:pt x="300" y="450"/>
                  </a:cubicBezTo>
                  <a:lnTo>
                    <a:pt x="300" y="450"/>
                  </a:lnTo>
                  <a:lnTo>
                    <a:pt x="283" y="0"/>
                  </a:lnTo>
                  <a:lnTo>
                    <a:pt x="17" y="0"/>
                  </a:lnTo>
                  <a:close/>
                </a:path>
              </a:pathLst>
            </a:custGeom>
            <a:gradFill>
              <a:gsLst>
                <a:gs pos="9000">
                  <a:srgbClr val="F7D2BA"/>
                </a:gs>
                <a:gs pos="95000">
                  <a:srgbClr val="F4B88E"/>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3" name="Freeform 81">
              <a:extLst>
                <a:ext uri="{FF2B5EF4-FFF2-40B4-BE49-F238E27FC236}">
                  <a16:creationId xmlns:a16="http://schemas.microsoft.com/office/drawing/2014/main" id="{81BA7C2D-1B50-474E-980A-8F448167AD82}"/>
                </a:ext>
              </a:extLst>
            </p:cNvPr>
            <p:cNvSpPr>
              <a:spLocks/>
            </p:cNvSpPr>
            <p:nvPr/>
          </p:nvSpPr>
          <p:spPr bwMode="auto">
            <a:xfrm>
              <a:off x="16881475" y="7523163"/>
              <a:ext cx="922338" cy="812800"/>
            </a:xfrm>
            <a:custGeom>
              <a:avLst/>
              <a:gdLst>
                <a:gd name="T0" fmla="*/ 916 w 1210"/>
                <a:gd name="T1" fmla="*/ 14 h 1069"/>
                <a:gd name="T2" fmla="*/ 695 w 1210"/>
                <a:gd name="T3" fmla="*/ 764 h 1069"/>
                <a:gd name="T4" fmla="*/ 74 w 1210"/>
                <a:gd name="T5" fmla="*/ 635 h 1069"/>
                <a:gd name="T6" fmla="*/ 0 w 1210"/>
                <a:gd name="T7" fmla="*/ 905 h 1069"/>
                <a:gd name="T8" fmla="*/ 865 w 1210"/>
                <a:gd name="T9" fmla="*/ 1062 h 1069"/>
                <a:gd name="T10" fmla="*/ 950 w 1210"/>
                <a:gd name="T11" fmla="*/ 1012 h 1069"/>
                <a:gd name="T12" fmla="*/ 1210 w 1210"/>
                <a:gd name="T13" fmla="*/ 252 h 1069"/>
                <a:gd name="T14" fmla="*/ 1196 w 1210"/>
                <a:gd name="T15" fmla="*/ 0 h 1069"/>
                <a:gd name="T16" fmla="*/ 916 w 1210"/>
                <a:gd name="T17" fmla="*/ 14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0" h="1069">
                  <a:moveTo>
                    <a:pt x="916" y="14"/>
                  </a:moveTo>
                  <a:lnTo>
                    <a:pt x="695" y="764"/>
                  </a:lnTo>
                  <a:lnTo>
                    <a:pt x="74" y="635"/>
                  </a:lnTo>
                  <a:lnTo>
                    <a:pt x="0" y="905"/>
                  </a:lnTo>
                  <a:lnTo>
                    <a:pt x="865" y="1062"/>
                  </a:lnTo>
                  <a:cubicBezTo>
                    <a:pt x="902" y="1069"/>
                    <a:pt x="938" y="1047"/>
                    <a:pt x="950" y="1012"/>
                  </a:cubicBezTo>
                  <a:lnTo>
                    <a:pt x="1210" y="252"/>
                  </a:lnTo>
                  <a:lnTo>
                    <a:pt x="1196" y="0"/>
                  </a:lnTo>
                  <a:lnTo>
                    <a:pt x="916" y="14"/>
                  </a:lnTo>
                  <a:close/>
                </a:path>
              </a:pathLst>
            </a:custGeom>
            <a:solidFill>
              <a:srgbClr val="A31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2" name="Freeform 82">
              <a:extLst>
                <a:ext uri="{FF2B5EF4-FFF2-40B4-BE49-F238E27FC236}">
                  <a16:creationId xmlns:a16="http://schemas.microsoft.com/office/drawing/2014/main" id="{49E359A5-E14C-DC44-E07E-078F7081032B}"/>
                </a:ext>
              </a:extLst>
            </p:cNvPr>
            <p:cNvSpPr>
              <a:spLocks/>
            </p:cNvSpPr>
            <p:nvPr/>
          </p:nvSpPr>
          <p:spPr bwMode="auto">
            <a:xfrm>
              <a:off x="17953038" y="9037638"/>
              <a:ext cx="244475" cy="1195388"/>
            </a:xfrm>
            <a:custGeom>
              <a:avLst/>
              <a:gdLst>
                <a:gd name="T0" fmla="*/ 129 w 322"/>
                <a:gd name="T1" fmla="*/ 52 h 1570"/>
                <a:gd name="T2" fmla="*/ 8 w 322"/>
                <a:gd name="T3" fmla="*/ 1397 h 1570"/>
                <a:gd name="T4" fmla="*/ 166 w 322"/>
                <a:gd name="T5" fmla="*/ 1570 h 1570"/>
                <a:gd name="T6" fmla="*/ 322 w 322"/>
                <a:gd name="T7" fmla="*/ 1570 h 1570"/>
                <a:gd name="T8" fmla="*/ 322 w 322"/>
                <a:gd name="T9" fmla="*/ 0 h 1570"/>
                <a:gd name="T10" fmla="*/ 186 w 322"/>
                <a:gd name="T11" fmla="*/ 0 h 1570"/>
                <a:gd name="T12" fmla="*/ 129 w 322"/>
                <a:gd name="T13" fmla="*/ 52 h 1570"/>
              </a:gdLst>
              <a:ahLst/>
              <a:cxnLst>
                <a:cxn ang="0">
                  <a:pos x="T0" y="T1"/>
                </a:cxn>
                <a:cxn ang="0">
                  <a:pos x="T2" y="T3"/>
                </a:cxn>
                <a:cxn ang="0">
                  <a:pos x="T4" y="T5"/>
                </a:cxn>
                <a:cxn ang="0">
                  <a:pos x="T6" y="T7"/>
                </a:cxn>
                <a:cxn ang="0">
                  <a:pos x="T8" y="T9"/>
                </a:cxn>
                <a:cxn ang="0">
                  <a:pos x="T10" y="T11"/>
                </a:cxn>
                <a:cxn ang="0">
                  <a:pos x="T12" y="T13"/>
                </a:cxn>
              </a:cxnLst>
              <a:rect l="0" t="0" r="r" b="b"/>
              <a:pathLst>
                <a:path w="322" h="1570">
                  <a:moveTo>
                    <a:pt x="129" y="52"/>
                  </a:moveTo>
                  <a:lnTo>
                    <a:pt x="8" y="1397"/>
                  </a:lnTo>
                  <a:cubicBezTo>
                    <a:pt x="0" y="1490"/>
                    <a:pt x="73" y="1570"/>
                    <a:pt x="166" y="1570"/>
                  </a:cubicBezTo>
                  <a:lnTo>
                    <a:pt x="322" y="1570"/>
                  </a:lnTo>
                  <a:lnTo>
                    <a:pt x="322" y="0"/>
                  </a:lnTo>
                  <a:lnTo>
                    <a:pt x="186" y="0"/>
                  </a:lnTo>
                  <a:cubicBezTo>
                    <a:pt x="156" y="0"/>
                    <a:pt x="131" y="23"/>
                    <a:pt x="129" y="52"/>
                  </a:cubicBezTo>
                  <a:close/>
                </a:path>
              </a:pathLst>
            </a:custGeom>
            <a:solidFill>
              <a:srgbClr val="083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3" name="Freeform 83">
              <a:extLst>
                <a:ext uri="{FF2B5EF4-FFF2-40B4-BE49-F238E27FC236}">
                  <a16:creationId xmlns:a16="http://schemas.microsoft.com/office/drawing/2014/main" id="{B4861201-804E-548F-91A5-0E9A4CBBC067}"/>
                </a:ext>
              </a:extLst>
            </p:cNvPr>
            <p:cNvSpPr>
              <a:spLocks/>
            </p:cNvSpPr>
            <p:nvPr/>
          </p:nvSpPr>
          <p:spPr bwMode="auto">
            <a:xfrm>
              <a:off x="18197513" y="9037638"/>
              <a:ext cx="1408113" cy="1195388"/>
            </a:xfrm>
            <a:custGeom>
              <a:avLst/>
              <a:gdLst>
                <a:gd name="T0" fmla="*/ 1794 w 1851"/>
                <a:gd name="T1" fmla="*/ 0 h 1570"/>
                <a:gd name="T2" fmla="*/ 0 w 1851"/>
                <a:gd name="T3" fmla="*/ 0 h 1570"/>
                <a:gd name="T4" fmla="*/ 0 w 1851"/>
                <a:gd name="T5" fmla="*/ 1570 h 1570"/>
                <a:gd name="T6" fmla="*/ 1794 w 1851"/>
                <a:gd name="T7" fmla="*/ 1570 h 1570"/>
                <a:gd name="T8" fmla="*/ 1851 w 1851"/>
                <a:gd name="T9" fmla="*/ 1513 h 1570"/>
                <a:gd name="T10" fmla="*/ 1851 w 1851"/>
                <a:gd name="T11" fmla="*/ 57 h 1570"/>
                <a:gd name="T12" fmla="*/ 1794 w 1851"/>
                <a:gd name="T13" fmla="*/ 0 h 1570"/>
              </a:gdLst>
              <a:ahLst/>
              <a:cxnLst>
                <a:cxn ang="0">
                  <a:pos x="T0" y="T1"/>
                </a:cxn>
                <a:cxn ang="0">
                  <a:pos x="T2" y="T3"/>
                </a:cxn>
                <a:cxn ang="0">
                  <a:pos x="T4" y="T5"/>
                </a:cxn>
                <a:cxn ang="0">
                  <a:pos x="T6" y="T7"/>
                </a:cxn>
                <a:cxn ang="0">
                  <a:pos x="T8" y="T9"/>
                </a:cxn>
                <a:cxn ang="0">
                  <a:pos x="T10" y="T11"/>
                </a:cxn>
                <a:cxn ang="0">
                  <a:pos x="T12" y="T13"/>
                </a:cxn>
              </a:cxnLst>
              <a:rect l="0" t="0" r="r" b="b"/>
              <a:pathLst>
                <a:path w="1851" h="1570">
                  <a:moveTo>
                    <a:pt x="1794" y="0"/>
                  </a:moveTo>
                  <a:lnTo>
                    <a:pt x="0" y="0"/>
                  </a:lnTo>
                  <a:lnTo>
                    <a:pt x="0" y="1570"/>
                  </a:lnTo>
                  <a:lnTo>
                    <a:pt x="1794" y="1570"/>
                  </a:lnTo>
                  <a:cubicBezTo>
                    <a:pt x="1826" y="1570"/>
                    <a:pt x="1851" y="1544"/>
                    <a:pt x="1851" y="1513"/>
                  </a:cubicBezTo>
                  <a:lnTo>
                    <a:pt x="1851" y="57"/>
                  </a:lnTo>
                  <a:cubicBezTo>
                    <a:pt x="1851" y="26"/>
                    <a:pt x="1826" y="0"/>
                    <a:pt x="1794" y="0"/>
                  </a:cubicBezTo>
                  <a:close/>
                </a:path>
              </a:pathLst>
            </a:custGeom>
            <a:solidFill>
              <a:srgbClr val="014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5" name="Freeform 84">
              <a:extLst>
                <a:ext uri="{FF2B5EF4-FFF2-40B4-BE49-F238E27FC236}">
                  <a16:creationId xmlns:a16="http://schemas.microsoft.com/office/drawing/2014/main" id="{C615DA4C-F91F-18AF-419C-71C913D0DC26}"/>
                </a:ext>
              </a:extLst>
            </p:cNvPr>
            <p:cNvSpPr>
              <a:spLocks/>
            </p:cNvSpPr>
            <p:nvPr/>
          </p:nvSpPr>
          <p:spPr bwMode="auto">
            <a:xfrm>
              <a:off x="17903825" y="6405563"/>
              <a:ext cx="571500" cy="646113"/>
            </a:xfrm>
            <a:custGeom>
              <a:avLst/>
              <a:gdLst>
                <a:gd name="T0" fmla="*/ 724 w 752"/>
                <a:gd name="T1" fmla="*/ 339 h 849"/>
                <a:gd name="T2" fmla="*/ 545 w 752"/>
                <a:gd name="T3" fmla="*/ 695 h 849"/>
                <a:gd name="T4" fmla="*/ 221 w 752"/>
                <a:gd name="T5" fmla="*/ 849 h 849"/>
                <a:gd name="T6" fmla="*/ 9 w 752"/>
                <a:gd name="T7" fmla="*/ 586 h 849"/>
                <a:gd name="T8" fmla="*/ 34 w 752"/>
                <a:gd name="T9" fmla="*/ 306 h 849"/>
                <a:gd name="T10" fmla="*/ 373 w 752"/>
                <a:gd name="T11" fmla="*/ 0 h 849"/>
                <a:gd name="T12" fmla="*/ 724 w 752"/>
                <a:gd name="T13" fmla="*/ 339 h 849"/>
              </a:gdLst>
              <a:ahLst/>
              <a:cxnLst>
                <a:cxn ang="0">
                  <a:pos x="T0" y="T1"/>
                </a:cxn>
                <a:cxn ang="0">
                  <a:pos x="T2" y="T3"/>
                </a:cxn>
                <a:cxn ang="0">
                  <a:pos x="T4" y="T5"/>
                </a:cxn>
                <a:cxn ang="0">
                  <a:pos x="T6" y="T7"/>
                </a:cxn>
                <a:cxn ang="0">
                  <a:pos x="T8" y="T9"/>
                </a:cxn>
                <a:cxn ang="0">
                  <a:pos x="T10" y="T11"/>
                </a:cxn>
                <a:cxn ang="0">
                  <a:pos x="T12" y="T13"/>
                </a:cxn>
              </a:cxnLst>
              <a:rect l="0" t="0" r="r" b="b"/>
              <a:pathLst>
                <a:path w="752" h="849">
                  <a:moveTo>
                    <a:pt x="724" y="339"/>
                  </a:moveTo>
                  <a:cubicBezTo>
                    <a:pt x="707" y="442"/>
                    <a:pt x="639" y="585"/>
                    <a:pt x="545" y="695"/>
                  </a:cubicBezTo>
                  <a:cubicBezTo>
                    <a:pt x="463" y="790"/>
                    <a:pt x="309" y="849"/>
                    <a:pt x="221" y="849"/>
                  </a:cubicBezTo>
                  <a:cubicBezTo>
                    <a:pt x="84" y="849"/>
                    <a:pt x="23" y="717"/>
                    <a:pt x="9" y="586"/>
                  </a:cubicBezTo>
                  <a:cubicBezTo>
                    <a:pt x="0" y="507"/>
                    <a:pt x="15" y="363"/>
                    <a:pt x="34" y="306"/>
                  </a:cubicBezTo>
                  <a:cubicBezTo>
                    <a:pt x="94" y="129"/>
                    <a:pt x="179" y="0"/>
                    <a:pt x="373" y="0"/>
                  </a:cubicBezTo>
                  <a:cubicBezTo>
                    <a:pt x="567" y="0"/>
                    <a:pt x="752" y="154"/>
                    <a:pt x="724" y="339"/>
                  </a:cubicBezTo>
                  <a:close/>
                </a:path>
              </a:pathLst>
            </a:custGeom>
            <a:solidFill>
              <a:srgbClr val="F7D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7" name="Freeform 85">
              <a:extLst>
                <a:ext uri="{FF2B5EF4-FFF2-40B4-BE49-F238E27FC236}">
                  <a16:creationId xmlns:a16="http://schemas.microsoft.com/office/drawing/2014/main" id="{9F088972-AD33-6CBC-F9AC-B5586319FAEB}"/>
                </a:ext>
              </a:extLst>
            </p:cNvPr>
            <p:cNvSpPr>
              <a:spLocks/>
            </p:cNvSpPr>
            <p:nvPr/>
          </p:nvSpPr>
          <p:spPr bwMode="auto">
            <a:xfrm>
              <a:off x="17895888" y="6237288"/>
              <a:ext cx="865188" cy="782638"/>
            </a:xfrm>
            <a:custGeom>
              <a:avLst/>
              <a:gdLst>
                <a:gd name="T0" fmla="*/ 224 w 1138"/>
                <a:gd name="T1" fmla="*/ 362 h 1029"/>
                <a:gd name="T2" fmla="*/ 518 w 1138"/>
                <a:gd name="T3" fmla="*/ 696 h 1029"/>
                <a:gd name="T4" fmla="*/ 591 w 1138"/>
                <a:gd name="T5" fmla="*/ 641 h 1029"/>
                <a:gd name="T6" fmla="*/ 577 w 1138"/>
                <a:gd name="T7" fmla="*/ 747 h 1029"/>
                <a:gd name="T8" fmla="*/ 563 w 1138"/>
                <a:gd name="T9" fmla="*/ 859 h 1029"/>
                <a:gd name="T10" fmla="*/ 668 w 1138"/>
                <a:gd name="T11" fmla="*/ 863 h 1029"/>
                <a:gd name="T12" fmla="*/ 342 w 1138"/>
                <a:gd name="T13" fmla="*/ 144 h 1029"/>
                <a:gd name="T14" fmla="*/ 0 w 1138"/>
                <a:gd name="T15" fmla="*/ 564 h 1029"/>
                <a:gd name="T16" fmla="*/ 224 w 1138"/>
                <a:gd name="T17" fmla="*/ 362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8" h="1029">
                  <a:moveTo>
                    <a:pt x="224" y="362"/>
                  </a:moveTo>
                  <a:cubicBezTo>
                    <a:pt x="224" y="362"/>
                    <a:pt x="303" y="680"/>
                    <a:pt x="518" y="696"/>
                  </a:cubicBezTo>
                  <a:cubicBezTo>
                    <a:pt x="518" y="696"/>
                    <a:pt x="536" y="611"/>
                    <a:pt x="591" y="641"/>
                  </a:cubicBezTo>
                  <a:cubicBezTo>
                    <a:pt x="638" y="666"/>
                    <a:pt x="635" y="721"/>
                    <a:pt x="577" y="747"/>
                  </a:cubicBezTo>
                  <a:cubicBezTo>
                    <a:pt x="539" y="763"/>
                    <a:pt x="591" y="830"/>
                    <a:pt x="563" y="859"/>
                  </a:cubicBezTo>
                  <a:cubicBezTo>
                    <a:pt x="517" y="907"/>
                    <a:pt x="569" y="1029"/>
                    <a:pt x="668" y="863"/>
                  </a:cubicBezTo>
                  <a:cubicBezTo>
                    <a:pt x="724" y="772"/>
                    <a:pt x="1138" y="47"/>
                    <a:pt x="342" y="144"/>
                  </a:cubicBezTo>
                  <a:cubicBezTo>
                    <a:pt x="342" y="144"/>
                    <a:pt x="0" y="0"/>
                    <a:pt x="0" y="564"/>
                  </a:cubicBezTo>
                  <a:cubicBezTo>
                    <a:pt x="0" y="795"/>
                    <a:pt x="139" y="500"/>
                    <a:pt x="224" y="362"/>
                  </a:cubicBezTo>
                  <a:close/>
                </a:path>
              </a:pathLst>
            </a:custGeom>
            <a:solidFill>
              <a:srgbClr val="232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8" name="Freeform: Shape 517">
              <a:extLst>
                <a:ext uri="{FF2B5EF4-FFF2-40B4-BE49-F238E27FC236}">
                  <a16:creationId xmlns:a16="http://schemas.microsoft.com/office/drawing/2014/main" id="{348044E2-2857-EE70-8A74-0EC0EB35B0A9}"/>
                </a:ext>
              </a:extLst>
            </p:cNvPr>
            <p:cNvSpPr>
              <a:spLocks/>
            </p:cNvSpPr>
            <p:nvPr/>
          </p:nvSpPr>
          <p:spPr bwMode="auto">
            <a:xfrm>
              <a:off x="18216564" y="7832725"/>
              <a:ext cx="88900" cy="676275"/>
            </a:xfrm>
            <a:custGeom>
              <a:avLst/>
              <a:gdLst>
                <a:gd name="connsiteX0" fmla="*/ 62704 w 88900"/>
                <a:gd name="connsiteY0" fmla="*/ 493713 h 676275"/>
                <a:gd name="connsiteX1" fmla="*/ 88900 w 88900"/>
                <a:gd name="connsiteY1" fmla="*/ 519907 h 676275"/>
                <a:gd name="connsiteX2" fmla="*/ 62704 w 88900"/>
                <a:gd name="connsiteY2" fmla="*/ 546101 h 676275"/>
                <a:gd name="connsiteX3" fmla="*/ 36512 w 88900"/>
                <a:gd name="connsiteY3" fmla="*/ 519907 h 676275"/>
                <a:gd name="connsiteX4" fmla="*/ 62704 w 88900"/>
                <a:gd name="connsiteY4" fmla="*/ 493713 h 676275"/>
                <a:gd name="connsiteX5" fmla="*/ 62704 w 88900"/>
                <a:gd name="connsiteY5" fmla="*/ 319088 h 676275"/>
                <a:gd name="connsiteX6" fmla="*/ 88900 w 88900"/>
                <a:gd name="connsiteY6" fmla="*/ 345282 h 676275"/>
                <a:gd name="connsiteX7" fmla="*/ 62704 w 88900"/>
                <a:gd name="connsiteY7" fmla="*/ 371476 h 676275"/>
                <a:gd name="connsiteX8" fmla="*/ 36512 w 88900"/>
                <a:gd name="connsiteY8" fmla="*/ 345282 h 676275"/>
                <a:gd name="connsiteX9" fmla="*/ 62704 w 88900"/>
                <a:gd name="connsiteY9" fmla="*/ 319088 h 676275"/>
                <a:gd name="connsiteX10" fmla="*/ 62704 w 88900"/>
                <a:gd name="connsiteY10" fmla="*/ 142875 h 676275"/>
                <a:gd name="connsiteX11" fmla="*/ 88900 w 88900"/>
                <a:gd name="connsiteY11" fmla="*/ 169069 h 676275"/>
                <a:gd name="connsiteX12" fmla="*/ 62704 w 88900"/>
                <a:gd name="connsiteY12" fmla="*/ 195263 h 676275"/>
                <a:gd name="connsiteX13" fmla="*/ 36512 w 88900"/>
                <a:gd name="connsiteY13" fmla="*/ 169069 h 676275"/>
                <a:gd name="connsiteX14" fmla="*/ 62704 w 88900"/>
                <a:gd name="connsiteY14" fmla="*/ 142875 h 676275"/>
                <a:gd name="connsiteX15" fmla="*/ 3968 w 88900"/>
                <a:gd name="connsiteY15" fmla="*/ 0 h 676275"/>
                <a:gd name="connsiteX16" fmla="*/ 7936 w 88900"/>
                <a:gd name="connsiteY16" fmla="*/ 3800 h 676275"/>
                <a:gd name="connsiteX17" fmla="*/ 7936 w 88900"/>
                <a:gd name="connsiteY17" fmla="*/ 671716 h 676275"/>
                <a:gd name="connsiteX18" fmla="*/ 3968 w 88900"/>
                <a:gd name="connsiteY18" fmla="*/ 676275 h 676275"/>
                <a:gd name="connsiteX19" fmla="*/ 0 w 88900"/>
                <a:gd name="connsiteY19" fmla="*/ 671716 h 676275"/>
                <a:gd name="connsiteX20" fmla="*/ 0 w 88900"/>
                <a:gd name="connsiteY20" fmla="*/ 3800 h 676275"/>
                <a:gd name="connsiteX21" fmla="*/ 3968 w 88900"/>
                <a:gd name="connsiteY21"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900" h="676275">
                  <a:moveTo>
                    <a:pt x="62704" y="493713"/>
                  </a:moveTo>
                  <a:cubicBezTo>
                    <a:pt x="77172" y="493713"/>
                    <a:pt x="88900" y="505440"/>
                    <a:pt x="88900" y="519907"/>
                  </a:cubicBezTo>
                  <a:cubicBezTo>
                    <a:pt x="88900" y="534374"/>
                    <a:pt x="77172" y="546101"/>
                    <a:pt x="62704" y="546101"/>
                  </a:cubicBezTo>
                  <a:cubicBezTo>
                    <a:pt x="48238" y="546101"/>
                    <a:pt x="36512" y="534374"/>
                    <a:pt x="36512" y="519907"/>
                  </a:cubicBezTo>
                  <a:cubicBezTo>
                    <a:pt x="36512" y="505440"/>
                    <a:pt x="48238" y="493713"/>
                    <a:pt x="62704" y="493713"/>
                  </a:cubicBezTo>
                  <a:close/>
                  <a:moveTo>
                    <a:pt x="62704" y="319088"/>
                  </a:moveTo>
                  <a:cubicBezTo>
                    <a:pt x="77172" y="319088"/>
                    <a:pt x="88900" y="330815"/>
                    <a:pt x="88900" y="345282"/>
                  </a:cubicBezTo>
                  <a:cubicBezTo>
                    <a:pt x="88900" y="359749"/>
                    <a:pt x="77172" y="371476"/>
                    <a:pt x="62704" y="371476"/>
                  </a:cubicBezTo>
                  <a:cubicBezTo>
                    <a:pt x="48238" y="371476"/>
                    <a:pt x="36512" y="359749"/>
                    <a:pt x="36512" y="345282"/>
                  </a:cubicBezTo>
                  <a:cubicBezTo>
                    <a:pt x="36512" y="330815"/>
                    <a:pt x="48238" y="319088"/>
                    <a:pt x="62704" y="319088"/>
                  </a:cubicBezTo>
                  <a:close/>
                  <a:moveTo>
                    <a:pt x="62704" y="142875"/>
                  </a:moveTo>
                  <a:cubicBezTo>
                    <a:pt x="77172" y="142875"/>
                    <a:pt x="88900" y="154602"/>
                    <a:pt x="88900" y="169069"/>
                  </a:cubicBezTo>
                  <a:cubicBezTo>
                    <a:pt x="88900" y="183536"/>
                    <a:pt x="77172" y="195263"/>
                    <a:pt x="62704" y="195263"/>
                  </a:cubicBezTo>
                  <a:cubicBezTo>
                    <a:pt x="48238" y="195263"/>
                    <a:pt x="36512" y="183536"/>
                    <a:pt x="36512" y="169069"/>
                  </a:cubicBezTo>
                  <a:cubicBezTo>
                    <a:pt x="36512" y="154602"/>
                    <a:pt x="48238" y="142875"/>
                    <a:pt x="62704" y="142875"/>
                  </a:cubicBezTo>
                  <a:close/>
                  <a:moveTo>
                    <a:pt x="3968" y="0"/>
                  </a:moveTo>
                  <a:cubicBezTo>
                    <a:pt x="6350" y="0"/>
                    <a:pt x="7936" y="1520"/>
                    <a:pt x="7936" y="3800"/>
                  </a:cubicBezTo>
                  <a:lnTo>
                    <a:pt x="7936" y="671716"/>
                  </a:lnTo>
                  <a:cubicBezTo>
                    <a:pt x="7936" y="673995"/>
                    <a:pt x="6350" y="676275"/>
                    <a:pt x="3968" y="676275"/>
                  </a:cubicBezTo>
                  <a:cubicBezTo>
                    <a:pt x="1586" y="676275"/>
                    <a:pt x="0" y="673995"/>
                    <a:pt x="0" y="671716"/>
                  </a:cubicBezTo>
                  <a:lnTo>
                    <a:pt x="0" y="3800"/>
                  </a:lnTo>
                  <a:cubicBezTo>
                    <a:pt x="0" y="1520"/>
                    <a:pt x="1586" y="0"/>
                    <a:pt x="3968" y="0"/>
                  </a:cubicBezTo>
                  <a:close/>
                </a:path>
              </a:pathLst>
            </a:custGeom>
            <a:solidFill>
              <a:srgbClr val="7C1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519" name="Freeform 90">
              <a:extLst>
                <a:ext uri="{FF2B5EF4-FFF2-40B4-BE49-F238E27FC236}">
                  <a16:creationId xmlns:a16="http://schemas.microsoft.com/office/drawing/2014/main" id="{A87679E4-BDEC-9F3F-2341-28F3B1C5B355}"/>
                </a:ext>
              </a:extLst>
            </p:cNvPr>
            <p:cNvSpPr>
              <a:spLocks/>
            </p:cNvSpPr>
            <p:nvPr/>
          </p:nvSpPr>
          <p:spPr bwMode="auto">
            <a:xfrm>
              <a:off x="17951450" y="7242175"/>
              <a:ext cx="547688" cy="652463"/>
            </a:xfrm>
            <a:custGeom>
              <a:avLst/>
              <a:gdLst>
                <a:gd name="T0" fmla="*/ 123 w 721"/>
                <a:gd name="T1" fmla="*/ 383 h 858"/>
                <a:gd name="T2" fmla="*/ 76 w 721"/>
                <a:gd name="T3" fmla="*/ 539 h 858"/>
                <a:gd name="T4" fmla="*/ 307 w 721"/>
                <a:gd name="T5" fmla="*/ 778 h 858"/>
                <a:gd name="T6" fmla="*/ 354 w 721"/>
                <a:gd name="T7" fmla="*/ 858 h 858"/>
                <a:gd name="T8" fmla="*/ 400 w 721"/>
                <a:gd name="T9" fmla="*/ 778 h 858"/>
                <a:gd name="T10" fmla="*/ 630 w 721"/>
                <a:gd name="T11" fmla="*/ 539 h 858"/>
                <a:gd name="T12" fmla="*/ 584 w 721"/>
                <a:gd name="T13" fmla="*/ 383 h 858"/>
                <a:gd name="T14" fmla="*/ 721 w 721"/>
                <a:gd name="T15" fmla="*/ 361 h 858"/>
                <a:gd name="T16" fmla="*/ 686 w 721"/>
                <a:gd name="T17" fmla="*/ 17 h 858"/>
                <a:gd name="T18" fmla="*/ 594 w 721"/>
                <a:gd name="T19" fmla="*/ 0 h 858"/>
                <a:gd name="T20" fmla="*/ 354 w 721"/>
                <a:gd name="T21" fmla="*/ 781 h 858"/>
                <a:gd name="T22" fmla="*/ 114 w 721"/>
                <a:gd name="T23" fmla="*/ 0 h 858"/>
                <a:gd name="T24" fmla="*/ 20 w 721"/>
                <a:gd name="T25" fmla="*/ 18 h 858"/>
                <a:gd name="T26" fmla="*/ 0 w 721"/>
                <a:gd name="T27" fmla="*/ 375 h 858"/>
                <a:gd name="T28" fmla="*/ 123 w 721"/>
                <a:gd name="T29" fmla="*/ 38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1" h="858">
                  <a:moveTo>
                    <a:pt x="123" y="383"/>
                  </a:moveTo>
                  <a:lnTo>
                    <a:pt x="76" y="539"/>
                  </a:lnTo>
                  <a:lnTo>
                    <a:pt x="307" y="778"/>
                  </a:lnTo>
                  <a:lnTo>
                    <a:pt x="354" y="858"/>
                  </a:lnTo>
                  <a:lnTo>
                    <a:pt x="400" y="778"/>
                  </a:lnTo>
                  <a:lnTo>
                    <a:pt x="630" y="539"/>
                  </a:lnTo>
                  <a:lnTo>
                    <a:pt x="584" y="383"/>
                  </a:lnTo>
                  <a:lnTo>
                    <a:pt x="721" y="361"/>
                  </a:lnTo>
                  <a:lnTo>
                    <a:pt x="686" y="17"/>
                  </a:lnTo>
                  <a:lnTo>
                    <a:pt x="594" y="0"/>
                  </a:lnTo>
                  <a:lnTo>
                    <a:pt x="354" y="781"/>
                  </a:lnTo>
                  <a:lnTo>
                    <a:pt x="114" y="0"/>
                  </a:lnTo>
                  <a:lnTo>
                    <a:pt x="20" y="18"/>
                  </a:lnTo>
                  <a:lnTo>
                    <a:pt x="0" y="375"/>
                  </a:lnTo>
                  <a:lnTo>
                    <a:pt x="123" y="383"/>
                  </a:lnTo>
                  <a:close/>
                </a:path>
              </a:pathLst>
            </a:custGeom>
            <a:solidFill>
              <a:srgbClr val="7C1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0" name="Freeform 91">
              <a:extLst>
                <a:ext uri="{FF2B5EF4-FFF2-40B4-BE49-F238E27FC236}">
                  <a16:creationId xmlns:a16="http://schemas.microsoft.com/office/drawing/2014/main" id="{F25C9404-95F5-8951-BD56-7BA24432BBDF}"/>
                </a:ext>
              </a:extLst>
            </p:cNvPr>
            <p:cNvSpPr>
              <a:spLocks/>
            </p:cNvSpPr>
            <p:nvPr/>
          </p:nvSpPr>
          <p:spPr bwMode="auto">
            <a:xfrm>
              <a:off x="18575338" y="8653463"/>
              <a:ext cx="277813" cy="369888"/>
            </a:xfrm>
            <a:custGeom>
              <a:avLst/>
              <a:gdLst>
                <a:gd name="T0" fmla="*/ 345 w 365"/>
                <a:gd name="T1" fmla="*/ 184 h 485"/>
                <a:gd name="T2" fmla="*/ 355 w 365"/>
                <a:gd name="T3" fmla="*/ 391 h 485"/>
                <a:gd name="T4" fmla="*/ 330 w 365"/>
                <a:gd name="T5" fmla="*/ 455 h 485"/>
                <a:gd name="T6" fmla="*/ 267 w 365"/>
                <a:gd name="T7" fmla="*/ 451 h 485"/>
                <a:gd name="T8" fmla="*/ 198 w 365"/>
                <a:gd name="T9" fmla="*/ 449 h 485"/>
                <a:gd name="T10" fmla="*/ 119 w 365"/>
                <a:gd name="T11" fmla="*/ 445 h 485"/>
                <a:gd name="T12" fmla="*/ 43 w 365"/>
                <a:gd name="T13" fmla="*/ 426 h 485"/>
                <a:gd name="T14" fmla="*/ 88 w 365"/>
                <a:gd name="T15" fmla="*/ 314 h 485"/>
                <a:gd name="T16" fmla="*/ 0 w 365"/>
                <a:gd name="T17" fmla="*/ 353 h 485"/>
                <a:gd name="T18" fmla="*/ 39 w 365"/>
                <a:gd name="T19" fmla="*/ 245 h 485"/>
                <a:gd name="T20" fmla="*/ 113 w 365"/>
                <a:gd name="T21" fmla="*/ 178 h 485"/>
                <a:gd name="T22" fmla="*/ 134 w 365"/>
                <a:gd name="T23" fmla="*/ 0 h 485"/>
                <a:gd name="T24" fmla="*/ 365 w 365"/>
                <a:gd name="T25" fmla="*/ 12 h 485"/>
                <a:gd name="T26" fmla="*/ 345 w 365"/>
                <a:gd name="T27" fmla="*/ 18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85">
                  <a:moveTo>
                    <a:pt x="345" y="184"/>
                  </a:moveTo>
                  <a:lnTo>
                    <a:pt x="355" y="391"/>
                  </a:lnTo>
                  <a:lnTo>
                    <a:pt x="330" y="455"/>
                  </a:lnTo>
                  <a:cubicBezTo>
                    <a:pt x="330" y="455"/>
                    <a:pt x="283" y="472"/>
                    <a:pt x="267" y="451"/>
                  </a:cubicBezTo>
                  <a:cubicBezTo>
                    <a:pt x="267" y="451"/>
                    <a:pt x="226" y="475"/>
                    <a:pt x="198" y="449"/>
                  </a:cubicBezTo>
                  <a:cubicBezTo>
                    <a:pt x="198" y="449"/>
                    <a:pt x="153" y="485"/>
                    <a:pt x="119" y="445"/>
                  </a:cubicBezTo>
                  <a:cubicBezTo>
                    <a:pt x="119" y="445"/>
                    <a:pt x="68" y="480"/>
                    <a:pt x="43" y="426"/>
                  </a:cubicBezTo>
                  <a:lnTo>
                    <a:pt x="88" y="314"/>
                  </a:lnTo>
                  <a:lnTo>
                    <a:pt x="0" y="353"/>
                  </a:lnTo>
                  <a:lnTo>
                    <a:pt x="39" y="245"/>
                  </a:lnTo>
                  <a:cubicBezTo>
                    <a:pt x="59" y="201"/>
                    <a:pt x="113" y="178"/>
                    <a:pt x="113" y="178"/>
                  </a:cubicBezTo>
                  <a:lnTo>
                    <a:pt x="134" y="0"/>
                  </a:lnTo>
                  <a:lnTo>
                    <a:pt x="365" y="12"/>
                  </a:lnTo>
                  <a:lnTo>
                    <a:pt x="345" y="184"/>
                  </a:ln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1" name="Freeform 92">
              <a:extLst>
                <a:ext uri="{FF2B5EF4-FFF2-40B4-BE49-F238E27FC236}">
                  <a16:creationId xmlns:a16="http://schemas.microsoft.com/office/drawing/2014/main" id="{FD847253-1A60-BED0-C0A8-9AFE26795B0D}"/>
                </a:ext>
              </a:extLst>
            </p:cNvPr>
            <p:cNvSpPr>
              <a:spLocks/>
            </p:cNvSpPr>
            <p:nvPr/>
          </p:nvSpPr>
          <p:spPr bwMode="auto">
            <a:xfrm>
              <a:off x="18605500" y="7521575"/>
              <a:ext cx="339725" cy="1216025"/>
            </a:xfrm>
            <a:custGeom>
              <a:avLst/>
              <a:gdLst>
                <a:gd name="T0" fmla="*/ 302 w 447"/>
                <a:gd name="T1" fmla="*/ 0 h 1598"/>
                <a:gd name="T2" fmla="*/ 447 w 447"/>
                <a:gd name="T3" fmla="*/ 825 h 1598"/>
                <a:gd name="T4" fmla="*/ 340 w 447"/>
                <a:gd name="T5" fmla="*/ 1598 h 1598"/>
                <a:gd name="T6" fmla="*/ 38 w 447"/>
                <a:gd name="T7" fmla="*/ 1598 h 1598"/>
                <a:gd name="T8" fmla="*/ 143 w 447"/>
                <a:gd name="T9" fmla="*/ 861 h 1598"/>
                <a:gd name="T10" fmla="*/ 0 w 447"/>
                <a:gd name="T11" fmla="*/ 2 h 1598"/>
                <a:gd name="T12" fmla="*/ 302 w 447"/>
                <a:gd name="T13" fmla="*/ 0 h 1598"/>
              </a:gdLst>
              <a:ahLst/>
              <a:cxnLst>
                <a:cxn ang="0">
                  <a:pos x="T0" y="T1"/>
                </a:cxn>
                <a:cxn ang="0">
                  <a:pos x="T2" y="T3"/>
                </a:cxn>
                <a:cxn ang="0">
                  <a:pos x="T4" y="T5"/>
                </a:cxn>
                <a:cxn ang="0">
                  <a:pos x="T6" y="T7"/>
                </a:cxn>
                <a:cxn ang="0">
                  <a:pos x="T8" y="T9"/>
                </a:cxn>
                <a:cxn ang="0">
                  <a:pos x="T10" y="T11"/>
                </a:cxn>
                <a:cxn ang="0">
                  <a:pos x="T12" y="T13"/>
                </a:cxn>
              </a:cxnLst>
              <a:rect l="0" t="0" r="r" b="b"/>
              <a:pathLst>
                <a:path w="447" h="1598">
                  <a:moveTo>
                    <a:pt x="302" y="0"/>
                  </a:moveTo>
                  <a:lnTo>
                    <a:pt x="447" y="825"/>
                  </a:lnTo>
                  <a:lnTo>
                    <a:pt x="340" y="1598"/>
                  </a:lnTo>
                  <a:lnTo>
                    <a:pt x="38" y="1598"/>
                  </a:lnTo>
                  <a:lnTo>
                    <a:pt x="143" y="861"/>
                  </a:lnTo>
                  <a:lnTo>
                    <a:pt x="0" y="2"/>
                  </a:lnTo>
                  <a:lnTo>
                    <a:pt x="302" y="0"/>
                  </a:lnTo>
                  <a:close/>
                </a:path>
              </a:pathLst>
            </a:custGeom>
            <a:solidFill>
              <a:srgbClr val="A31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2" name="Oval 13">
              <a:extLst>
                <a:ext uri="{FF2B5EF4-FFF2-40B4-BE49-F238E27FC236}">
                  <a16:creationId xmlns:a16="http://schemas.microsoft.com/office/drawing/2014/main" id="{56C67D0B-8576-33DC-7EE8-2611FC7CE786}"/>
                </a:ext>
              </a:extLst>
            </p:cNvPr>
            <p:cNvSpPr>
              <a:spLocks noChangeArrowheads="1"/>
            </p:cNvSpPr>
            <p:nvPr/>
          </p:nvSpPr>
          <p:spPr bwMode="auto">
            <a:xfrm>
              <a:off x="12598718" y="8796338"/>
              <a:ext cx="436563" cy="436563"/>
            </a:xfrm>
            <a:prstGeom prst="ellipse">
              <a:avLst/>
            </a:prstGeom>
            <a:solidFill>
              <a:srgbClr val="0F588C"/>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3" name="Oval 14">
              <a:extLst>
                <a:ext uri="{FF2B5EF4-FFF2-40B4-BE49-F238E27FC236}">
                  <a16:creationId xmlns:a16="http://schemas.microsoft.com/office/drawing/2014/main" id="{09A7513B-A2EA-136F-F049-584625D85957}"/>
                </a:ext>
              </a:extLst>
            </p:cNvPr>
            <p:cNvSpPr>
              <a:spLocks noChangeArrowheads="1"/>
            </p:cNvSpPr>
            <p:nvPr/>
          </p:nvSpPr>
          <p:spPr bwMode="auto">
            <a:xfrm>
              <a:off x="21142960" y="10748963"/>
              <a:ext cx="436563" cy="436563"/>
            </a:xfrm>
            <a:prstGeom prst="ellipse">
              <a:avLst/>
            </a:prstGeom>
            <a:solidFill>
              <a:srgbClr val="A31443"/>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4" name="Freeform: Shape 523">
              <a:extLst>
                <a:ext uri="{FF2B5EF4-FFF2-40B4-BE49-F238E27FC236}">
                  <a16:creationId xmlns:a16="http://schemas.microsoft.com/office/drawing/2014/main" id="{8DD9705D-05F4-6FBC-05D3-00515998D826}"/>
                </a:ext>
              </a:extLst>
            </p:cNvPr>
            <p:cNvSpPr>
              <a:spLocks noChangeArrowheads="1"/>
            </p:cNvSpPr>
            <p:nvPr/>
          </p:nvSpPr>
          <p:spPr bwMode="auto">
            <a:xfrm>
              <a:off x="21219159" y="10825163"/>
              <a:ext cx="284164" cy="193218"/>
            </a:xfrm>
            <a:custGeom>
              <a:avLst/>
              <a:gdLst>
                <a:gd name="connsiteX0" fmla="*/ 142080 w 284164"/>
                <a:gd name="connsiteY0" fmla="*/ 0 h 193218"/>
                <a:gd name="connsiteX1" fmla="*/ 284164 w 284164"/>
                <a:gd name="connsiteY1" fmla="*/ 110332 h 193218"/>
                <a:gd name="connsiteX2" fmla="*/ 242548 w 284164"/>
                <a:gd name="connsiteY2" fmla="*/ 188349 h 193218"/>
                <a:gd name="connsiteX3" fmla="*/ 233248 w 284164"/>
                <a:gd name="connsiteY3" fmla="*/ 193218 h 193218"/>
                <a:gd name="connsiteX4" fmla="*/ 219802 w 284164"/>
                <a:gd name="connsiteY4" fmla="*/ 187482 h 193218"/>
                <a:gd name="connsiteX5" fmla="*/ 142080 w 284164"/>
                <a:gd name="connsiteY5" fmla="*/ 177554 h 193218"/>
                <a:gd name="connsiteX6" fmla="*/ 64358 w 284164"/>
                <a:gd name="connsiteY6" fmla="*/ 187482 h 193218"/>
                <a:gd name="connsiteX7" fmla="*/ 50914 w 284164"/>
                <a:gd name="connsiteY7" fmla="*/ 193217 h 193218"/>
                <a:gd name="connsiteX8" fmla="*/ 41614 w 284164"/>
                <a:gd name="connsiteY8" fmla="*/ 188349 h 193218"/>
                <a:gd name="connsiteX9" fmla="*/ 0 w 284164"/>
                <a:gd name="connsiteY9" fmla="*/ 110332 h 193218"/>
                <a:gd name="connsiteX10" fmla="*/ 142080 w 284164"/>
                <a:gd name="connsiteY10" fmla="*/ 0 h 19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164" h="193218">
                  <a:moveTo>
                    <a:pt x="142080" y="0"/>
                  </a:moveTo>
                  <a:cubicBezTo>
                    <a:pt x="220552" y="0"/>
                    <a:pt x="284164" y="49397"/>
                    <a:pt x="284164" y="110332"/>
                  </a:cubicBezTo>
                  <a:cubicBezTo>
                    <a:pt x="284164" y="140800"/>
                    <a:pt x="268262" y="168383"/>
                    <a:pt x="242548" y="188349"/>
                  </a:cubicBezTo>
                  <a:lnTo>
                    <a:pt x="233248" y="193218"/>
                  </a:lnTo>
                  <a:lnTo>
                    <a:pt x="219802" y="187482"/>
                  </a:lnTo>
                  <a:cubicBezTo>
                    <a:pt x="195914" y="181089"/>
                    <a:pt x="169650" y="177554"/>
                    <a:pt x="142080" y="177554"/>
                  </a:cubicBezTo>
                  <a:cubicBezTo>
                    <a:pt x="114512" y="177554"/>
                    <a:pt x="88248" y="181089"/>
                    <a:pt x="64358" y="187482"/>
                  </a:cubicBezTo>
                  <a:lnTo>
                    <a:pt x="50914" y="193217"/>
                  </a:lnTo>
                  <a:lnTo>
                    <a:pt x="41614" y="188349"/>
                  </a:lnTo>
                  <a:cubicBezTo>
                    <a:pt x="15904" y="168383"/>
                    <a:pt x="0" y="140800"/>
                    <a:pt x="0" y="110332"/>
                  </a:cubicBezTo>
                  <a:cubicBezTo>
                    <a:pt x="0" y="49397"/>
                    <a:pt x="63612" y="0"/>
                    <a:pt x="142080" y="0"/>
                  </a:cubicBezTo>
                  <a:close/>
                </a:path>
              </a:pathLst>
            </a:custGeom>
            <a:solidFill>
              <a:srgbClr val="D83C77"/>
            </a:solidFill>
            <a:ln>
              <a:noFill/>
            </a:ln>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525" name="Freeform: Shape 524">
              <a:extLst>
                <a:ext uri="{FF2B5EF4-FFF2-40B4-BE49-F238E27FC236}">
                  <a16:creationId xmlns:a16="http://schemas.microsoft.com/office/drawing/2014/main" id="{F6671E48-F910-5C43-C7B6-8F15EDB99D13}"/>
                </a:ext>
              </a:extLst>
            </p:cNvPr>
            <p:cNvSpPr>
              <a:spLocks noChangeArrowheads="1"/>
            </p:cNvSpPr>
            <p:nvPr/>
          </p:nvSpPr>
          <p:spPr bwMode="auto">
            <a:xfrm>
              <a:off x="12693968" y="8897304"/>
              <a:ext cx="246064" cy="158371"/>
            </a:xfrm>
            <a:custGeom>
              <a:avLst/>
              <a:gdLst>
                <a:gd name="connsiteX0" fmla="*/ 123032 w 246064"/>
                <a:gd name="connsiteY0" fmla="*/ 0 h 158371"/>
                <a:gd name="connsiteX1" fmla="*/ 246064 w 246064"/>
                <a:gd name="connsiteY1" fmla="*/ 96044 h 158371"/>
                <a:gd name="connsiteX2" fmla="*/ 236396 w 246064"/>
                <a:gd name="connsiteY2" fmla="*/ 133429 h 158371"/>
                <a:gd name="connsiteX3" fmla="*/ 215395 w 246064"/>
                <a:gd name="connsiteY3" fmla="*/ 157745 h 158371"/>
                <a:gd name="connsiteX4" fmla="*/ 210215 w 246064"/>
                <a:gd name="connsiteY4" fmla="*/ 153306 h 158371"/>
                <a:gd name="connsiteX5" fmla="*/ 123668 w 246064"/>
                <a:gd name="connsiteY5" fmla="*/ 132598 h 158371"/>
                <a:gd name="connsiteX6" fmla="*/ 37121 w 246064"/>
                <a:gd name="connsiteY6" fmla="*/ 153306 h 158371"/>
                <a:gd name="connsiteX7" fmla="*/ 31210 w 246064"/>
                <a:gd name="connsiteY7" fmla="*/ 158371 h 158371"/>
                <a:gd name="connsiteX8" fmla="*/ 9668 w 246064"/>
                <a:gd name="connsiteY8" fmla="*/ 133429 h 158371"/>
                <a:gd name="connsiteX9" fmla="*/ 0 w 246064"/>
                <a:gd name="connsiteY9" fmla="*/ 96044 h 158371"/>
                <a:gd name="connsiteX10" fmla="*/ 123032 w 246064"/>
                <a:gd name="connsiteY10" fmla="*/ 0 h 15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064" h="158371">
                  <a:moveTo>
                    <a:pt x="123032" y="0"/>
                  </a:moveTo>
                  <a:cubicBezTo>
                    <a:pt x="190981" y="0"/>
                    <a:pt x="246064" y="43000"/>
                    <a:pt x="246064" y="96044"/>
                  </a:cubicBezTo>
                  <a:cubicBezTo>
                    <a:pt x="246064" y="109305"/>
                    <a:pt x="242621" y="121938"/>
                    <a:pt x="236396" y="133429"/>
                  </a:cubicBezTo>
                  <a:lnTo>
                    <a:pt x="215395" y="157745"/>
                  </a:lnTo>
                  <a:lnTo>
                    <a:pt x="210215" y="153306"/>
                  </a:lnTo>
                  <a:cubicBezTo>
                    <a:pt x="188065" y="140512"/>
                    <a:pt x="157466" y="132598"/>
                    <a:pt x="123668" y="132598"/>
                  </a:cubicBezTo>
                  <a:cubicBezTo>
                    <a:pt x="89870" y="132598"/>
                    <a:pt x="59271" y="140512"/>
                    <a:pt x="37121" y="153306"/>
                  </a:cubicBezTo>
                  <a:lnTo>
                    <a:pt x="31210" y="158371"/>
                  </a:lnTo>
                  <a:lnTo>
                    <a:pt x="9668" y="133429"/>
                  </a:lnTo>
                  <a:cubicBezTo>
                    <a:pt x="3443" y="121938"/>
                    <a:pt x="0" y="109305"/>
                    <a:pt x="0" y="96044"/>
                  </a:cubicBezTo>
                  <a:cubicBezTo>
                    <a:pt x="0" y="43000"/>
                    <a:pt x="55083" y="0"/>
                    <a:pt x="123032" y="0"/>
                  </a:cubicBezTo>
                  <a:close/>
                </a:path>
              </a:pathLst>
            </a:custGeom>
            <a:solidFill>
              <a:srgbClr val="4F8DBE"/>
            </a:solidFill>
            <a:ln>
              <a:noFill/>
            </a:ln>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grpSp>
      <p:pic>
        <p:nvPicPr>
          <p:cNvPr id="1026" name="Picture 2" descr="Start Your Detroit Trip Here | Official Travel &amp; Tourism Website for Detroit,  Michigan | Visit Detroit">
            <a:extLst>
              <a:ext uri="{FF2B5EF4-FFF2-40B4-BE49-F238E27FC236}">
                <a16:creationId xmlns:a16="http://schemas.microsoft.com/office/drawing/2014/main" id="{9E5CF7C2-5F80-6753-9FA2-6FBB346A8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990" y="6120353"/>
            <a:ext cx="1433986" cy="5752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63D06BB-796F-A467-8107-E2943D1C3E43}"/>
              </a:ext>
            </a:extLst>
          </p:cNvPr>
          <p:cNvSpPr txBox="1">
            <a:spLocks/>
          </p:cNvSpPr>
          <p:nvPr/>
        </p:nvSpPr>
        <p:spPr>
          <a:xfrm>
            <a:off x="8958622" y="5995637"/>
            <a:ext cx="1456368"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1400" i="1" dirty="0">
                <a:solidFill>
                  <a:schemeClr val="bg2">
                    <a:lumMod val="25000"/>
                  </a:schemeClr>
                </a:solidFill>
                <a:latin typeface="+mn-lt"/>
              </a:rPr>
              <a:t>Developed with</a:t>
            </a:r>
          </a:p>
          <a:p>
            <a:r>
              <a:rPr lang="en-US" sz="1400" i="1" dirty="0">
                <a:solidFill>
                  <a:schemeClr val="bg2">
                    <a:lumMod val="25000"/>
                  </a:schemeClr>
                </a:solidFill>
                <a:latin typeface="+mn-lt"/>
              </a:rPr>
              <a:t>support from</a:t>
            </a:r>
          </a:p>
        </p:txBody>
      </p:sp>
    </p:spTree>
    <p:extLst>
      <p:ext uri="{BB962C8B-B14F-4D97-AF65-F5344CB8AC3E}">
        <p14:creationId xmlns:p14="http://schemas.microsoft.com/office/powerpoint/2010/main" val="36691177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A9303A-A2FC-884A-8CC9-817F5C9D5987}"/>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Quick Facts: Meeting Planners</a:t>
            </a:r>
          </a:p>
        </p:txBody>
      </p:sp>
      <p:sp>
        <p:nvSpPr>
          <p:cNvPr id="49" name="TextBox 48">
            <a:extLst>
              <a:ext uri="{FF2B5EF4-FFF2-40B4-BE49-F238E27FC236}">
                <a16:creationId xmlns:a16="http://schemas.microsoft.com/office/drawing/2014/main" id="{8784E168-03E3-F995-3D72-59D1329629A0}"/>
              </a:ext>
            </a:extLst>
          </p:cNvPr>
          <p:cNvSpPr txBox="1"/>
          <p:nvPr/>
        </p:nvSpPr>
        <p:spPr>
          <a:xfrm>
            <a:off x="3950490" y="2106697"/>
            <a:ext cx="7759977" cy="4216539"/>
          </a:xfrm>
          <a:prstGeom prst="rect">
            <a:avLst/>
          </a:prstGeom>
          <a:noFill/>
        </p:spPr>
        <p:txBody>
          <a:bodyPr wrap="square">
            <a:spAutoFit/>
          </a:bodyPr>
          <a:lstStyle/>
          <a:p>
            <a:pPr marL="457200" marR="0" indent="-457200">
              <a:spcBef>
                <a:spcPts val="0"/>
              </a:spcBef>
              <a:spcAft>
                <a:spcPts val="0"/>
              </a:spcAft>
              <a:buFont typeface="Arial" panose="020B0604020202020204" pitchFamily="34" charset="0"/>
              <a:buChar char="•"/>
            </a:pPr>
            <a:r>
              <a:rPr lang="en-US" sz="3200" b="1" dirty="0">
                <a:solidFill>
                  <a:schemeClr val="bg2">
                    <a:lumMod val="25000"/>
                  </a:schemeClr>
                </a:solidFill>
                <a:effectLst/>
                <a:latin typeface="Calibri" panose="020F0502020204030204" pitchFamily="34" charset="0"/>
                <a:ea typeface="Times New Roman" panose="02020603050405020304" pitchFamily="18" charset="0"/>
              </a:rPr>
              <a:t>Median Pay: </a:t>
            </a:r>
            <a:r>
              <a:rPr lang="en-US" sz="3200" dirty="0">
                <a:solidFill>
                  <a:schemeClr val="bg2">
                    <a:lumMod val="25000"/>
                  </a:schemeClr>
                </a:solidFill>
                <a:effectLst/>
                <a:latin typeface="Calibri" panose="020F0502020204030204" pitchFamily="34" charset="0"/>
                <a:ea typeface="Times New Roman" panose="02020603050405020304" pitchFamily="18" charset="0"/>
              </a:rPr>
              <a:t>$49,470* to $92,500/year**</a:t>
            </a:r>
            <a:endParaRPr lang="en-US" sz="3200" dirty="0">
              <a:solidFill>
                <a:schemeClr val="bg2">
                  <a:lumMod val="25000"/>
                </a:schemeClr>
              </a:solidFill>
              <a:latin typeface="Calibri" panose="020F0502020204030204" pitchFamily="34" charset="0"/>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solidFill>
                  <a:srgbClr val="00B0F0"/>
                </a:solidFill>
                <a:effectLst/>
                <a:latin typeface="Calibri" panose="020F0502020204030204" pitchFamily="34" charset="0"/>
                <a:ea typeface="Times New Roman" panose="02020603050405020304" pitchFamily="18" charset="0"/>
              </a:rPr>
              <a:t>Typical Education: </a:t>
            </a:r>
            <a:r>
              <a:rPr lang="en-US" sz="3200" dirty="0">
                <a:solidFill>
                  <a:srgbClr val="00B0F0"/>
                </a:solidFill>
                <a:effectLst/>
                <a:latin typeface="Calibri" panose="020F0502020204030204" pitchFamily="34" charset="0"/>
                <a:ea typeface="Times New Roman" panose="02020603050405020304" pitchFamily="18" charset="0"/>
              </a:rPr>
              <a:t>Bachelor’s degree</a:t>
            </a:r>
            <a:endParaRPr lang="en-US" sz="3200" dirty="0">
              <a:solidFill>
                <a:srgbClr val="00B0F0"/>
              </a:solidFill>
              <a:latin typeface="Calibri" panose="020F0502020204030204" pitchFamily="34" charset="0"/>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solidFill>
                  <a:schemeClr val="bg2">
                    <a:lumMod val="25000"/>
                  </a:schemeClr>
                </a:solidFill>
                <a:effectLst/>
                <a:latin typeface="Calibri" panose="020F0502020204030204" pitchFamily="34" charset="0"/>
                <a:ea typeface="Times New Roman" panose="02020603050405020304" pitchFamily="18" charset="0"/>
              </a:rPr>
              <a:t>Number of U.S. Jobs: </a:t>
            </a:r>
            <a:r>
              <a:rPr lang="en-US" sz="3200" dirty="0">
                <a:solidFill>
                  <a:schemeClr val="bg2">
                    <a:lumMod val="25000"/>
                  </a:schemeClr>
                </a:solidFill>
                <a:effectLst/>
                <a:latin typeface="Calibri" panose="020F0502020204030204" pitchFamily="34" charset="0"/>
                <a:ea typeface="Times New Roman" panose="02020603050405020304" pitchFamily="18" charset="0"/>
              </a:rPr>
              <a:t>128,200</a:t>
            </a:r>
            <a:endParaRPr lang="en-US" sz="3200" dirty="0">
              <a:solidFill>
                <a:schemeClr val="bg2">
                  <a:lumMod val="25000"/>
                </a:schemeClr>
              </a:solidFill>
              <a:latin typeface="Calibri" panose="020F0502020204030204" pitchFamily="34" charset="0"/>
              <a:ea typeface="Times New Roman" panose="02020603050405020304" pitchFamily="18" charset="0"/>
            </a:endParaRPr>
          </a:p>
          <a:p>
            <a:pPr marL="457200" marR="0" indent="-457200">
              <a:spcBef>
                <a:spcPts val="0"/>
              </a:spcBef>
              <a:spcAft>
                <a:spcPts val="0"/>
              </a:spcAft>
              <a:buFont typeface="Arial" panose="020B0604020202020204" pitchFamily="34" charset="0"/>
              <a:buChar char="•"/>
            </a:pPr>
            <a:r>
              <a:rPr lang="en-US" sz="3200" b="1" dirty="0">
                <a:solidFill>
                  <a:srgbClr val="00B0F0"/>
                </a:solidFill>
                <a:effectLst/>
                <a:latin typeface="Calibri" panose="020F0502020204030204" pitchFamily="34" charset="0"/>
                <a:ea typeface="Times New Roman" panose="02020603050405020304" pitchFamily="18" charset="0"/>
              </a:rPr>
              <a:t>Job Outlook 2021-2031: </a:t>
            </a:r>
            <a:r>
              <a:rPr lang="en-US" sz="3200" dirty="0">
                <a:solidFill>
                  <a:srgbClr val="00B0F0"/>
                </a:solidFill>
                <a:effectLst/>
                <a:latin typeface="Calibri" panose="020F0502020204030204" pitchFamily="34" charset="0"/>
                <a:ea typeface="Times New Roman" panose="02020603050405020304" pitchFamily="18" charset="0"/>
              </a:rPr>
              <a:t>18% </a:t>
            </a:r>
            <a:endParaRPr lang="en-US" sz="3200" dirty="0">
              <a:solidFill>
                <a:srgbClr val="00B0F0"/>
              </a:solidFill>
              <a:latin typeface="Calibri" panose="020F0502020204030204" pitchFamily="34" charset="0"/>
              <a:ea typeface="Times New Roman" panose="02020603050405020304" pitchFamily="18" charset="0"/>
            </a:endParaRPr>
          </a:p>
          <a:p>
            <a:pPr marL="457200" indent="-457200">
              <a:buFont typeface="Arial" panose="020B0604020202020204" pitchFamily="34" charset="0"/>
              <a:buChar char="•"/>
            </a:pPr>
            <a:r>
              <a:rPr lang="en-US" sz="3200" b="1" dirty="0">
                <a:solidFill>
                  <a:schemeClr val="bg2">
                    <a:lumMod val="25000"/>
                  </a:schemeClr>
                </a:solidFill>
                <a:effectLst/>
                <a:latin typeface="Calibri" panose="020F0502020204030204" pitchFamily="34" charset="0"/>
                <a:ea typeface="Times New Roman" panose="02020603050405020304" pitchFamily="18" charset="0"/>
              </a:rPr>
              <a:t>Employment Change 2021-31: </a:t>
            </a:r>
            <a:r>
              <a:rPr lang="en-US" sz="3200" dirty="0">
                <a:solidFill>
                  <a:schemeClr val="bg2">
                    <a:lumMod val="25000"/>
                  </a:schemeClr>
                </a:solidFill>
                <a:effectLst/>
                <a:latin typeface="Calibri" panose="020F0502020204030204" pitchFamily="34" charset="0"/>
                <a:ea typeface="Times New Roman" panose="02020603050405020304" pitchFamily="18" charset="0"/>
              </a:rPr>
              <a:t>+22,900</a:t>
            </a:r>
            <a:endParaRPr lang="en-US" sz="3200" dirty="0">
              <a:solidFill>
                <a:schemeClr val="bg2">
                  <a:lumMod val="25000"/>
                </a:schemeClr>
              </a:solidFill>
              <a:effectLst/>
              <a:latin typeface="Calibri" panose="020F0502020204030204" pitchFamily="34" charset="0"/>
              <a:ea typeface="Calibri" panose="020F0502020204030204" pitchFamily="34" charset="0"/>
            </a:endParaRPr>
          </a:p>
          <a:p>
            <a:pPr marL="0" marR="0">
              <a:spcBef>
                <a:spcPts val="0"/>
              </a:spcBef>
              <a:spcAft>
                <a:spcPts val="0"/>
              </a:spcAft>
            </a:pPr>
            <a:endParaRPr lang="en-US" i="1" dirty="0">
              <a:solidFill>
                <a:schemeClr val="bg2">
                  <a:lumMod val="25000"/>
                </a:schemeClr>
              </a:solidFill>
              <a:latin typeface="Calibri" panose="020F0502020204030204" pitchFamily="34" charset="0"/>
              <a:ea typeface="Times New Roman" panose="02020603050405020304" pitchFamily="18" charset="0"/>
            </a:endParaRPr>
          </a:p>
          <a:p>
            <a:pPr marL="0" marR="0">
              <a:spcBef>
                <a:spcPts val="0"/>
              </a:spcBef>
              <a:spcAft>
                <a:spcPts val="0"/>
              </a:spcAft>
            </a:pPr>
            <a:endParaRPr lang="en-US" i="1" dirty="0">
              <a:solidFill>
                <a:schemeClr val="bg2">
                  <a:lumMod val="25000"/>
                </a:schemeClr>
              </a:solidFill>
              <a:latin typeface="Calibri" panose="020F0502020204030204" pitchFamily="34" charset="0"/>
              <a:ea typeface="Times New Roman" panose="02020603050405020304" pitchFamily="18" charset="0"/>
            </a:endParaRPr>
          </a:p>
          <a:p>
            <a:pPr marL="0" marR="0">
              <a:spcBef>
                <a:spcPts val="0"/>
              </a:spcBef>
              <a:spcAft>
                <a:spcPts val="0"/>
              </a:spcAft>
            </a:pPr>
            <a:endParaRPr lang="en-US" i="1" dirty="0">
              <a:solidFill>
                <a:schemeClr val="bg2">
                  <a:lumMod val="25000"/>
                </a:schemeClr>
              </a:solidFill>
              <a:latin typeface="Calibri" panose="020F0502020204030204" pitchFamily="34" charset="0"/>
              <a:ea typeface="Times New Roman" panose="02020603050405020304" pitchFamily="18" charset="0"/>
            </a:endParaRPr>
          </a:p>
          <a:p>
            <a:pPr marL="0" marR="0">
              <a:spcBef>
                <a:spcPts val="0"/>
              </a:spcBef>
              <a:spcAft>
                <a:spcPts val="0"/>
              </a:spcAft>
            </a:pPr>
            <a:endParaRPr lang="en-US" i="1" dirty="0">
              <a:solidFill>
                <a:schemeClr val="bg2">
                  <a:lumMod val="25000"/>
                </a:schemeClr>
              </a:solidFill>
              <a:latin typeface="Calibri" panose="020F0502020204030204" pitchFamily="34" charset="0"/>
              <a:ea typeface="Times New Roman" panose="02020603050405020304" pitchFamily="18" charset="0"/>
            </a:endParaRPr>
          </a:p>
          <a:p>
            <a:pPr marL="0" marR="0">
              <a:spcBef>
                <a:spcPts val="0"/>
              </a:spcBef>
              <a:spcAft>
                <a:spcPts val="0"/>
              </a:spcAft>
            </a:pPr>
            <a:endParaRPr lang="en-US" i="1" dirty="0">
              <a:solidFill>
                <a:schemeClr val="bg2">
                  <a:lumMod val="25000"/>
                </a:schemeClr>
              </a:solidFill>
              <a:latin typeface="Calibri" panose="020F0502020204030204" pitchFamily="34" charset="0"/>
              <a:ea typeface="Times New Roman" panose="02020603050405020304" pitchFamily="18" charset="0"/>
            </a:endParaRPr>
          </a:p>
          <a:p>
            <a:pPr marL="0" marR="0">
              <a:spcBef>
                <a:spcPts val="0"/>
              </a:spcBef>
              <a:spcAft>
                <a:spcPts val="0"/>
              </a:spcAft>
            </a:pPr>
            <a:r>
              <a:rPr lang="en-US" sz="1800" i="1" dirty="0">
                <a:solidFill>
                  <a:schemeClr val="bg2">
                    <a:lumMod val="25000"/>
                  </a:schemeClr>
                </a:solidFill>
                <a:effectLst/>
                <a:latin typeface="Calibri" panose="020F0502020204030204" pitchFamily="34" charset="0"/>
                <a:ea typeface="Times New Roman" panose="02020603050405020304" pitchFamily="18" charset="0"/>
              </a:rPr>
              <a:t>*U.S. Bureau of Labor Statistics </a:t>
            </a:r>
            <a:r>
              <a:rPr lang="en-US" sz="1800" dirty="0">
                <a:solidFill>
                  <a:schemeClr val="bg2">
                    <a:lumMod val="25000"/>
                  </a:schemeClr>
                </a:solidFill>
                <a:effectLst/>
                <a:latin typeface="Calibri" panose="020F0502020204030204" pitchFamily="34" charset="0"/>
                <a:ea typeface="Times New Roman" panose="02020603050405020304" pitchFamily="18" charset="0"/>
              </a:rPr>
              <a:t>| </a:t>
            </a:r>
            <a:r>
              <a:rPr lang="en-US" sz="1800" i="1" dirty="0">
                <a:solidFill>
                  <a:schemeClr val="bg2">
                    <a:lumMod val="25000"/>
                  </a:schemeClr>
                </a:solidFill>
                <a:effectLst/>
                <a:latin typeface="Calibri" panose="020F0502020204030204" pitchFamily="34" charset="0"/>
                <a:ea typeface="Times New Roman" panose="02020603050405020304" pitchFamily="18" charset="0"/>
              </a:rPr>
              <a:t>**PCMA Salary Survey</a:t>
            </a:r>
            <a:endParaRPr lang="en-US" i="1" dirty="0">
              <a:solidFill>
                <a:schemeClr val="bg2">
                  <a:lumMod val="25000"/>
                </a:schemeClr>
              </a:solidFill>
              <a:latin typeface="Calibri" panose="020F0502020204030204" pitchFamily="34" charset="0"/>
              <a:ea typeface="Calibri" panose="020F0502020204030204" pitchFamily="34" charset="0"/>
            </a:endParaRPr>
          </a:p>
        </p:txBody>
      </p:sp>
      <p:cxnSp>
        <p:nvCxnSpPr>
          <p:cNvPr id="50" name="Straight Connector 49">
            <a:extLst>
              <a:ext uri="{FF2B5EF4-FFF2-40B4-BE49-F238E27FC236}">
                <a16:creationId xmlns:a16="http://schemas.microsoft.com/office/drawing/2014/main" id="{9D3EC2F9-4A95-84D1-17FB-717A344128C2}"/>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51" name="Picture 50" descr="A person holding a computer&#10;&#10;Description automatically generated">
            <a:extLst>
              <a:ext uri="{FF2B5EF4-FFF2-40B4-BE49-F238E27FC236}">
                <a16:creationId xmlns:a16="http://schemas.microsoft.com/office/drawing/2014/main" id="{0976961A-4857-BC1B-D1DB-1B79264AF06B}"/>
              </a:ext>
            </a:extLst>
          </p:cNvPr>
          <p:cNvPicPr>
            <a:picLocks noChangeAspect="1"/>
          </p:cNvPicPr>
          <p:nvPr/>
        </p:nvPicPr>
        <p:blipFill rotWithShape="1">
          <a:blip r:embed="rId3">
            <a:extLst>
              <a:ext uri="{28A0092B-C50C-407E-A947-70E740481C1C}">
                <a14:useLocalDpi xmlns:a14="http://schemas.microsoft.com/office/drawing/2010/main" val="0"/>
              </a:ext>
            </a:extLst>
          </a:blip>
          <a:srcRect b="9008"/>
          <a:stretch/>
        </p:blipFill>
        <p:spPr>
          <a:xfrm flipH="1">
            <a:off x="-318977" y="1690580"/>
            <a:ext cx="4131560" cy="4476304"/>
          </a:xfrm>
          <a:prstGeom prst="rect">
            <a:avLst/>
          </a:prstGeom>
        </p:spPr>
      </p:pic>
    </p:spTree>
    <p:extLst>
      <p:ext uri="{BB962C8B-B14F-4D97-AF65-F5344CB8AC3E}">
        <p14:creationId xmlns:p14="http://schemas.microsoft.com/office/powerpoint/2010/main" val="752580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83959" y="3815408"/>
            <a:ext cx="11272477" cy="2597506"/>
          </a:xfrm>
          <a:prstGeom prst="rect">
            <a:avLst/>
          </a:prstGeom>
        </p:spPr>
        <p:txBody>
          <a:bodyPr vert="horz" wrap="square" lIns="0" tIns="12065" rIns="0" bIns="0" rtlCol="0">
            <a:spAutoFit/>
          </a:bodyPr>
          <a:lstStyle/>
          <a:p>
            <a:pPr marR="11430" algn="ctr">
              <a:lnSpc>
                <a:spcPct val="80000"/>
              </a:lnSpc>
              <a:spcBef>
                <a:spcPts val="0"/>
              </a:spcBef>
            </a:pPr>
            <a:r>
              <a:rPr lang="en-US" sz="7200" dirty="0">
                <a:solidFill>
                  <a:schemeClr val="bg2">
                    <a:lumMod val="25000"/>
                  </a:schemeClr>
                </a:solidFill>
                <a:latin typeface="Arial"/>
                <a:cs typeface="Arial"/>
              </a:rPr>
              <a:t>What are event</a:t>
            </a:r>
            <a:br>
              <a:rPr lang="en-US" sz="7200" dirty="0">
                <a:solidFill>
                  <a:srgbClr val="00AFEF"/>
                </a:solidFill>
                <a:latin typeface="Arial"/>
                <a:cs typeface="Arial"/>
              </a:rPr>
            </a:br>
            <a:r>
              <a:rPr lang="en-US" sz="13800" b="1" dirty="0">
                <a:solidFill>
                  <a:srgbClr val="00AFEF"/>
                </a:solidFill>
                <a:latin typeface="Arial"/>
                <a:cs typeface="Arial"/>
              </a:rPr>
              <a:t>JOBS?</a:t>
            </a:r>
            <a:endParaRPr sz="7200" b="1" dirty="0">
              <a:latin typeface="Arial"/>
              <a:cs typeface="Arial"/>
            </a:endParaRPr>
          </a:p>
        </p:txBody>
      </p:sp>
      <p:pic>
        <p:nvPicPr>
          <p:cNvPr id="15" name="Picture 14">
            <a:extLst>
              <a:ext uri="{FF2B5EF4-FFF2-40B4-BE49-F238E27FC236}">
                <a16:creationId xmlns:a16="http://schemas.microsoft.com/office/drawing/2014/main" id="{3A3DD228-C7BB-D792-D55E-01DDC2143677}"/>
              </a:ext>
            </a:extLst>
          </p:cNvPr>
          <p:cNvPicPr>
            <a:picLocks noChangeAspect="1"/>
          </p:cNvPicPr>
          <p:nvPr/>
        </p:nvPicPr>
        <p:blipFill>
          <a:blip r:embed="rId3"/>
          <a:stretch>
            <a:fillRect/>
          </a:stretch>
        </p:blipFill>
        <p:spPr>
          <a:xfrm>
            <a:off x="4134415" y="528540"/>
            <a:ext cx="4115063" cy="3052932"/>
          </a:xfrm>
          <a:prstGeom prst="rect">
            <a:avLst/>
          </a:prstGeom>
        </p:spPr>
      </p:pic>
    </p:spTree>
    <p:extLst>
      <p:ext uri="{BB962C8B-B14F-4D97-AF65-F5344CB8AC3E}">
        <p14:creationId xmlns:p14="http://schemas.microsoft.com/office/powerpoint/2010/main" val="1758834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8EAADF62-5D05-E639-1758-C6F7C69F2B73}"/>
              </a:ext>
            </a:extLst>
          </p:cNvPr>
          <p:cNvSpPr>
            <a:spLocks noChangeArrowheads="1"/>
          </p:cNvSpPr>
          <p:nvPr/>
        </p:nvSpPr>
        <p:spPr bwMode="auto">
          <a:xfrm>
            <a:off x="5970127" y="0"/>
            <a:ext cx="6226558" cy="6571758"/>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124">
            <a:extLst>
              <a:ext uri="{FF2B5EF4-FFF2-40B4-BE49-F238E27FC236}">
                <a16:creationId xmlns:a16="http://schemas.microsoft.com/office/drawing/2014/main" id="{45623272-C92E-B45A-5697-0A8BFAD96919}"/>
              </a:ext>
            </a:extLst>
          </p:cNvPr>
          <p:cNvSpPr>
            <a:spLocks noChangeArrowheads="1"/>
          </p:cNvSpPr>
          <p:nvPr/>
        </p:nvSpPr>
        <p:spPr bwMode="auto">
          <a:xfrm>
            <a:off x="3518779" y="1304361"/>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00B0F0"/>
          </a:solidFill>
          <a:ln>
            <a:noFill/>
          </a:ln>
          <a:effectLst/>
        </p:spPr>
        <p:txBody>
          <a:bodyPr wrap="none" anchor="ctr"/>
          <a:lstStyle/>
          <a:p>
            <a:endParaRPr lang="en-US" dirty="0">
              <a:latin typeface="Poppins" pitchFamily="2" charset="77"/>
            </a:endParaRPr>
          </a:p>
        </p:txBody>
      </p:sp>
      <p:sp>
        <p:nvSpPr>
          <p:cNvPr id="49" name="Freeform 2">
            <a:extLst>
              <a:ext uri="{FF2B5EF4-FFF2-40B4-BE49-F238E27FC236}">
                <a16:creationId xmlns:a16="http://schemas.microsoft.com/office/drawing/2014/main" id="{3BDF75DC-2C02-3444-86CB-739A5756AF58}"/>
              </a:ext>
            </a:extLst>
          </p:cNvPr>
          <p:cNvSpPr>
            <a:spLocks noChangeArrowheads="1"/>
          </p:cNvSpPr>
          <p:nvPr/>
        </p:nvSpPr>
        <p:spPr bwMode="auto">
          <a:xfrm>
            <a:off x="-57150" y="1340"/>
            <a:ext cx="3590664" cy="6920954"/>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86">
            <a:extLst>
              <a:ext uri="{FF2B5EF4-FFF2-40B4-BE49-F238E27FC236}">
                <a16:creationId xmlns:a16="http://schemas.microsoft.com/office/drawing/2014/main" id="{B0CC7303-269E-C040-940A-E1F4CA922C12}"/>
              </a:ext>
            </a:extLst>
          </p:cNvPr>
          <p:cNvSpPr>
            <a:spLocks noChangeArrowheads="1"/>
          </p:cNvSpPr>
          <p:nvPr/>
        </p:nvSpPr>
        <p:spPr bwMode="auto">
          <a:xfrm>
            <a:off x="228600" y="205871"/>
            <a:ext cx="2984706" cy="560898"/>
          </a:xfrm>
          <a:prstGeom prst="roundRect">
            <a:avLst>
              <a:gd name="adj" fmla="val 50000"/>
            </a:avLst>
          </a:prstGeom>
          <a:solidFill>
            <a:srgbClr val="F694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5" name="TextBox 4">
            <a:extLst>
              <a:ext uri="{FF2B5EF4-FFF2-40B4-BE49-F238E27FC236}">
                <a16:creationId xmlns:a16="http://schemas.microsoft.com/office/drawing/2014/main" id="{7D074ACD-272A-144C-9543-A86DE91387FB}"/>
              </a:ext>
            </a:extLst>
          </p:cNvPr>
          <p:cNvSpPr txBox="1"/>
          <p:nvPr/>
        </p:nvSpPr>
        <p:spPr>
          <a:xfrm>
            <a:off x="228598" y="236595"/>
            <a:ext cx="2968651" cy="523220"/>
          </a:xfrm>
          <a:prstGeom prst="rect">
            <a:avLst/>
          </a:prstGeom>
          <a:noFill/>
        </p:spPr>
        <p:txBody>
          <a:bodyPr wrap="square" rtlCol="0" anchor="ctr">
            <a:spAutoFit/>
          </a:bodyPr>
          <a:lstStyle/>
          <a:p>
            <a:pPr algn="ctr"/>
            <a:r>
              <a:rPr lang="en-US" sz="2800" b="1" spc="-55" dirty="0">
                <a:solidFill>
                  <a:schemeClr val="bg2">
                    <a:lumMod val="25000"/>
                  </a:schemeClr>
                </a:solidFill>
                <a:cs typeface="Poppins" pitchFamily="2" charset="77"/>
              </a:rPr>
              <a:t>EVENT PLANNER</a:t>
            </a:r>
          </a:p>
        </p:txBody>
      </p:sp>
      <p:sp>
        <p:nvSpPr>
          <p:cNvPr id="7" name="TextBox 6">
            <a:extLst>
              <a:ext uri="{FF2B5EF4-FFF2-40B4-BE49-F238E27FC236}">
                <a16:creationId xmlns:a16="http://schemas.microsoft.com/office/drawing/2014/main" id="{ACAEA5C0-4E94-6541-81CB-7968DA374B34}"/>
              </a:ext>
            </a:extLst>
          </p:cNvPr>
          <p:cNvSpPr txBox="1"/>
          <p:nvPr/>
        </p:nvSpPr>
        <p:spPr>
          <a:xfrm>
            <a:off x="141049" y="4000350"/>
            <a:ext cx="3185722" cy="2677656"/>
          </a:xfrm>
          <a:prstGeom prst="rect">
            <a:avLst/>
          </a:prstGeom>
          <a:noFill/>
        </p:spPr>
        <p:txBody>
          <a:bodyPr wrap="square" rtlCol="0" anchor="ctr">
            <a:spAutoFit/>
          </a:bodyPr>
          <a:lstStyle/>
          <a:p>
            <a:pPr marL="0" marR="0" algn="ctr">
              <a:spcBef>
                <a:spcPts val="0"/>
              </a:spcBef>
              <a:spcAft>
                <a:spcPts val="0"/>
              </a:spcAft>
            </a:pPr>
            <a:r>
              <a:rPr lang="en-US" sz="2400" dirty="0">
                <a:solidFill>
                  <a:schemeClr val="bg2">
                    <a:lumMod val="25000"/>
                  </a:schemeClr>
                </a:solidFill>
                <a:latin typeface="Calibri" panose="020F0502020204030204" pitchFamily="34" charset="0"/>
                <a:ea typeface="Times New Roman" panose="02020603050405020304" pitchFamily="18" charset="0"/>
              </a:rPr>
              <a:t>C</a:t>
            </a:r>
            <a:r>
              <a:rPr lang="en-US" sz="2400" dirty="0">
                <a:solidFill>
                  <a:schemeClr val="bg2">
                    <a:lumMod val="25000"/>
                  </a:schemeClr>
                </a:solidFill>
                <a:effectLst/>
                <a:latin typeface="Calibri" panose="020F0502020204030204" pitchFamily="34" charset="0"/>
                <a:ea typeface="Times New Roman" panose="02020603050405020304" pitchFamily="18" charset="0"/>
              </a:rPr>
              <a:t>oordinates and executes various types of events, conferences, gatherings and meetings for businesses, companies or clients. </a:t>
            </a:r>
            <a:endParaRPr lang="en-US" sz="2400" dirty="0">
              <a:solidFill>
                <a:schemeClr val="bg2">
                  <a:lumMod val="25000"/>
                </a:schemeClr>
              </a:solidFill>
              <a:effectLst/>
              <a:latin typeface="Calibri" panose="020F0502020204030204" pitchFamily="34" charset="0"/>
              <a:ea typeface="Calibri" panose="020F0502020204030204" pitchFamily="34" charset="0"/>
            </a:endParaRPr>
          </a:p>
        </p:txBody>
      </p:sp>
      <p:sp>
        <p:nvSpPr>
          <p:cNvPr id="70" name="Freeform 125">
            <a:extLst>
              <a:ext uri="{FF2B5EF4-FFF2-40B4-BE49-F238E27FC236}">
                <a16:creationId xmlns:a16="http://schemas.microsoft.com/office/drawing/2014/main" id="{7B3349D0-6388-1D4F-BA1F-8107CBE859BB}"/>
              </a:ext>
            </a:extLst>
          </p:cNvPr>
          <p:cNvSpPr>
            <a:spLocks noChangeArrowheads="1"/>
          </p:cNvSpPr>
          <p:nvPr/>
        </p:nvSpPr>
        <p:spPr bwMode="auto">
          <a:xfrm>
            <a:off x="3533513" y="4344138"/>
            <a:ext cx="2757413" cy="2578156"/>
          </a:xfrm>
          <a:custGeom>
            <a:avLst/>
            <a:gdLst>
              <a:gd name="T0" fmla="*/ 4456 w 4457"/>
              <a:gd name="T1" fmla="*/ 5503 h 5504"/>
              <a:gd name="T2" fmla="*/ 0 w 4457"/>
              <a:gd name="T3" fmla="*/ 5503 h 5504"/>
              <a:gd name="T4" fmla="*/ 0 w 4457"/>
              <a:gd name="T5" fmla="*/ 0 h 5504"/>
              <a:gd name="T6" fmla="*/ 4456 w 4457"/>
              <a:gd name="T7" fmla="*/ 0 h 5504"/>
              <a:gd name="T8" fmla="*/ 4456 w 4457"/>
              <a:gd name="T9" fmla="*/ 5503 h 5504"/>
            </a:gdLst>
            <a:ahLst/>
            <a:cxnLst>
              <a:cxn ang="0">
                <a:pos x="T0" y="T1"/>
              </a:cxn>
              <a:cxn ang="0">
                <a:pos x="T2" y="T3"/>
              </a:cxn>
              <a:cxn ang="0">
                <a:pos x="T4" y="T5"/>
              </a:cxn>
              <a:cxn ang="0">
                <a:pos x="T6" y="T7"/>
              </a:cxn>
              <a:cxn ang="0">
                <a:pos x="T8" y="T9"/>
              </a:cxn>
            </a:cxnLst>
            <a:rect l="0" t="0" r="r" b="b"/>
            <a:pathLst>
              <a:path w="4457" h="5504">
                <a:moveTo>
                  <a:pt x="4456" y="5503"/>
                </a:moveTo>
                <a:lnTo>
                  <a:pt x="0" y="5503"/>
                </a:lnTo>
                <a:lnTo>
                  <a:pt x="0" y="0"/>
                </a:lnTo>
                <a:lnTo>
                  <a:pt x="4456" y="0"/>
                </a:lnTo>
                <a:lnTo>
                  <a:pt x="4456" y="5503"/>
                </a:lnTo>
              </a:path>
            </a:pathLst>
          </a:custGeom>
          <a:solidFill>
            <a:srgbClr val="B2DDDB"/>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10" name="TextBox 9">
            <a:extLst>
              <a:ext uri="{FF2B5EF4-FFF2-40B4-BE49-F238E27FC236}">
                <a16:creationId xmlns:a16="http://schemas.microsoft.com/office/drawing/2014/main" id="{4D0B6AA5-A5D4-0F44-B2D2-61B04012C11C}"/>
              </a:ext>
            </a:extLst>
          </p:cNvPr>
          <p:cNvSpPr txBox="1"/>
          <p:nvPr/>
        </p:nvSpPr>
        <p:spPr>
          <a:xfrm>
            <a:off x="3703237" y="4521167"/>
            <a:ext cx="2403435"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GROWTH</a:t>
            </a:r>
          </a:p>
        </p:txBody>
      </p:sp>
      <p:sp>
        <p:nvSpPr>
          <p:cNvPr id="11" name="TextBox 10">
            <a:extLst>
              <a:ext uri="{FF2B5EF4-FFF2-40B4-BE49-F238E27FC236}">
                <a16:creationId xmlns:a16="http://schemas.microsoft.com/office/drawing/2014/main" id="{9E6DAE2B-9069-3545-902A-3C1E46EED0E3}"/>
              </a:ext>
            </a:extLst>
          </p:cNvPr>
          <p:cNvSpPr txBox="1"/>
          <p:nvPr/>
        </p:nvSpPr>
        <p:spPr>
          <a:xfrm>
            <a:off x="3696849" y="5044387"/>
            <a:ext cx="2403435" cy="1477328"/>
          </a:xfrm>
          <a:prstGeom prst="rect">
            <a:avLst/>
          </a:prstGeom>
          <a:noFill/>
        </p:spPr>
        <p:txBody>
          <a:bodyPr wrap="square" rtlCol="0" anchor="t">
            <a:spAutoFit/>
          </a:bodyPr>
          <a:lstStyle/>
          <a:p>
            <a:r>
              <a:rPr lang="en-US" i="1" dirty="0">
                <a:solidFill>
                  <a:schemeClr val="bg2">
                    <a:lumMod val="25000"/>
                  </a:schemeClr>
                </a:solidFill>
                <a:effectLst/>
                <a:latin typeface="Calibri" panose="020F0502020204030204" pitchFamily="34" charset="0"/>
                <a:ea typeface="Times New Roman" panose="02020603050405020304" pitchFamily="18" charset="0"/>
              </a:rPr>
              <a:t>Senior Meeting Planner</a:t>
            </a:r>
          </a:p>
          <a:p>
            <a:r>
              <a:rPr lang="en-US" i="1" spc="-55" dirty="0">
                <a:solidFill>
                  <a:schemeClr val="bg2">
                    <a:lumMod val="25000"/>
                  </a:schemeClr>
                </a:solidFill>
                <a:cs typeface="Poppins" pitchFamily="2" charset="77"/>
              </a:rPr>
              <a:t>Event Director</a:t>
            </a:r>
          </a:p>
          <a:p>
            <a:r>
              <a:rPr lang="en-US" i="1" spc="-55" dirty="0">
                <a:solidFill>
                  <a:schemeClr val="bg2">
                    <a:lumMod val="25000"/>
                  </a:schemeClr>
                </a:solidFill>
                <a:cs typeface="Poppins" pitchFamily="2" charset="77"/>
              </a:rPr>
              <a:t>Freelance Consultant</a:t>
            </a:r>
          </a:p>
          <a:p>
            <a:r>
              <a:rPr lang="en-US" i="1" spc="-55" dirty="0">
                <a:solidFill>
                  <a:schemeClr val="bg2">
                    <a:lumMod val="25000"/>
                  </a:schemeClr>
                </a:solidFill>
                <a:cs typeface="Poppins" pitchFamily="2" charset="77"/>
              </a:rPr>
              <a:t>Business Owner</a:t>
            </a:r>
          </a:p>
          <a:p>
            <a:r>
              <a:rPr lang="en-US" i="1" spc="-55" dirty="0">
                <a:solidFill>
                  <a:schemeClr val="bg2">
                    <a:lumMod val="25000"/>
                  </a:schemeClr>
                </a:solidFill>
                <a:cs typeface="Poppins" pitchFamily="2" charset="77"/>
              </a:rPr>
              <a:t>Specialization</a:t>
            </a:r>
          </a:p>
        </p:txBody>
      </p:sp>
      <p:sp>
        <p:nvSpPr>
          <p:cNvPr id="50" name="Freeform 21">
            <a:extLst>
              <a:ext uri="{FF2B5EF4-FFF2-40B4-BE49-F238E27FC236}">
                <a16:creationId xmlns:a16="http://schemas.microsoft.com/office/drawing/2014/main" id="{3362A0F9-642D-4E4C-B395-4C2A32EAC823}"/>
              </a:ext>
            </a:extLst>
          </p:cNvPr>
          <p:cNvSpPr>
            <a:spLocks noChangeArrowheads="1"/>
          </p:cNvSpPr>
          <p:nvPr/>
        </p:nvSpPr>
        <p:spPr bwMode="auto">
          <a:xfrm>
            <a:off x="6288179" y="1343"/>
            <a:ext cx="5899916" cy="1621182"/>
          </a:xfrm>
          <a:custGeom>
            <a:avLst/>
            <a:gdLst>
              <a:gd name="T0" fmla="*/ 0 w 9475"/>
              <a:gd name="T1" fmla="*/ 3693 h 3694"/>
              <a:gd name="T2" fmla="*/ 9474 w 9475"/>
              <a:gd name="T3" fmla="*/ 3693 h 3694"/>
              <a:gd name="T4" fmla="*/ 9474 w 9475"/>
              <a:gd name="T5" fmla="*/ 0 h 3694"/>
              <a:gd name="T6" fmla="*/ 0 w 9475"/>
              <a:gd name="T7" fmla="*/ 0 h 3694"/>
              <a:gd name="T8" fmla="*/ 0 w 9475"/>
              <a:gd name="T9" fmla="*/ 3693 h 3694"/>
            </a:gdLst>
            <a:ahLst/>
            <a:cxnLst>
              <a:cxn ang="0">
                <a:pos x="T0" y="T1"/>
              </a:cxn>
              <a:cxn ang="0">
                <a:pos x="T2" y="T3"/>
              </a:cxn>
              <a:cxn ang="0">
                <a:pos x="T4" y="T5"/>
              </a:cxn>
              <a:cxn ang="0">
                <a:pos x="T6" y="T7"/>
              </a:cxn>
              <a:cxn ang="0">
                <a:pos x="T8" y="T9"/>
              </a:cxn>
            </a:cxnLst>
            <a:rect l="0" t="0" r="r" b="b"/>
            <a:pathLst>
              <a:path w="9475" h="3694">
                <a:moveTo>
                  <a:pt x="0" y="3693"/>
                </a:moveTo>
                <a:lnTo>
                  <a:pt x="9474" y="3693"/>
                </a:lnTo>
                <a:lnTo>
                  <a:pt x="9474" y="0"/>
                </a:lnTo>
                <a:lnTo>
                  <a:pt x="0" y="0"/>
                </a:lnTo>
                <a:lnTo>
                  <a:pt x="0" y="3693"/>
                </a:lnTo>
              </a:path>
            </a:pathLst>
          </a:custGeom>
          <a:solidFill>
            <a:srgbClr val="F69456"/>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76" name="Freeform 22">
            <a:extLst>
              <a:ext uri="{FF2B5EF4-FFF2-40B4-BE49-F238E27FC236}">
                <a16:creationId xmlns:a16="http://schemas.microsoft.com/office/drawing/2014/main" id="{80C2B7DB-E74E-5443-AD92-F989658E9D51}"/>
              </a:ext>
            </a:extLst>
          </p:cNvPr>
          <p:cNvSpPr>
            <a:spLocks noChangeArrowheads="1"/>
          </p:cNvSpPr>
          <p:nvPr/>
        </p:nvSpPr>
        <p:spPr bwMode="auto">
          <a:xfrm>
            <a:off x="6480904" y="187359"/>
            <a:ext cx="5482495" cy="1280099"/>
          </a:xfrm>
          <a:prstGeom prst="roundRect">
            <a:avLst>
              <a:gd name="adj" fmla="val 10232"/>
            </a:avLst>
          </a:prstGeom>
          <a:solidFill>
            <a:srgbClr val="FFFFFF">
              <a:alpha val="55000"/>
            </a:srgbClr>
          </a:solidFill>
          <a:ln>
            <a:noFill/>
          </a:ln>
          <a:effectLst/>
        </p:spPr>
        <p:txBody>
          <a:bodyPr wrap="none" anchor="ctr"/>
          <a:lstStyle/>
          <a:p>
            <a:endParaRPr lang="en-US" dirty="0">
              <a:solidFill>
                <a:schemeClr val="bg2">
                  <a:lumMod val="25000"/>
                </a:schemeClr>
              </a:solidFill>
              <a:latin typeface="Poppins" pitchFamily="2" charset="77"/>
            </a:endParaRPr>
          </a:p>
        </p:txBody>
      </p:sp>
      <p:sp>
        <p:nvSpPr>
          <p:cNvPr id="12" name="TextBox 11">
            <a:extLst>
              <a:ext uri="{FF2B5EF4-FFF2-40B4-BE49-F238E27FC236}">
                <a16:creationId xmlns:a16="http://schemas.microsoft.com/office/drawing/2014/main" id="{E8E667D4-0A85-E144-AD53-F72A9349E6D1}"/>
              </a:ext>
            </a:extLst>
          </p:cNvPr>
          <p:cNvSpPr txBox="1"/>
          <p:nvPr/>
        </p:nvSpPr>
        <p:spPr>
          <a:xfrm>
            <a:off x="6603335" y="236595"/>
            <a:ext cx="2114946"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EDUCATION</a:t>
            </a:r>
          </a:p>
        </p:txBody>
      </p:sp>
      <p:sp>
        <p:nvSpPr>
          <p:cNvPr id="13" name="TextBox 12">
            <a:extLst>
              <a:ext uri="{FF2B5EF4-FFF2-40B4-BE49-F238E27FC236}">
                <a16:creationId xmlns:a16="http://schemas.microsoft.com/office/drawing/2014/main" id="{614B711A-684B-DB4A-A452-10BF3A82CDA8}"/>
              </a:ext>
            </a:extLst>
          </p:cNvPr>
          <p:cNvSpPr txBox="1"/>
          <p:nvPr/>
        </p:nvSpPr>
        <p:spPr>
          <a:xfrm>
            <a:off x="6592716" y="704193"/>
            <a:ext cx="5293589" cy="590931"/>
          </a:xfrm>
          <a:prstGeom prst="rect">
            <a:avLst/>
          </a:prstGeom>
          <a:noFill/>
        </p:spPr>
        <p:txBody>
          <a:bodyPr wrap="square" rtlCol="0" anchor="t">
            <a:spAutoFit/>
          </a:bodyPr>
          <a:lstStyle/>
          <a:p>
            <a:pPr>
              <a:lnSpc>
                <a:spcPct val="80000"/>
              </a:lnSpc>
            </a:pPr>
            <a:r>
              <a:rPr lang="en-US" sz="2000" spc="-10" dirty="0">
                <a:solidFill>
                  <a:schemeClr val="bg2">
                    <a:lumMod val="25000"/>
                  </a:schemeClr>
                </a:solidFill>
                <a:cs typeface="Poppins" pitchFamily="2" charset="77"/>
              </a:rPr>
              <a:t>A bachelor’s degree in hospitality, events or tourism is common, but not always required.</a:t>
            </a:r>
          </a:p>
        </p:txBody>
      </p:sp>
      <p:sp>
        <p:nvSpPr>
          <p:cNvPr id="51" name="Freeform 71">
            <a:extLst>
              <a:ext uri="{FF2B5EF4-FFF2-40B4-BE49-F238E27FC236}">
                <a16:creationId xmlns:a16="http://schemas.microsoft.com/office/drawing/2014/main" id="{90204DD6-D86F-E245-A64A-158CFD9E71A0}"/>
              </a:ext>
            </a:extLst>
          </p:cNvPr>
          <p:cNvSpPr>
            <a:spLocks noChangeArrowheads="1"/>
          </p:cNvSpPr>
          <p:nvPr/>
        </p:nvSpPr>
        <p:spPr bwMode="auto">
          <a:xfrm>
            <a:off x="8477288" y="2709356"/>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2" name="Freeform 72">
            <a:extLst>
              <a:ext uri="{FF2B5EF4-FFF2-40B4-BE49-F238E27FC236}">
                <a16:creationId xmlns:a16="http://schemas.microsoft.com/office/drawing/2014/main" id="{79DB4A6F-9915-0043-8FD8-315823C5C982}"/>
              </a:ext>
            </a:extLst>
          </p:cNvPr>
          <p:cNvSpPr>
            <a:spLocks noChangeArrowheads="1"/>
          </p:cNvSpPr>
          <p:nvPr/>
        </p:nvSpPr>
        <p:spPr bwMode="auto">
          <a:xfrm>
            <a:off x="8477286" y="2709356"/>
            <a:ext cx="27432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3" name="Freeform 73">
            <a:extLst>
              <a:ext uri="{FF2B5EF4-FFF2-40B4-BE49-F238E27FC236}">
                <a16:creationId xmlns:a16="http://schemas.microsoft.com/office/drawing/2014/main" id="{8718E78A-138F-F647-80AF-5A93D05E6DC4}"/>
              </a:ext>
            </a:extLst>
          </p:cNvPr>
          <p:cNvSpPr>
            <a:spLocks noChangeArrowheads="1"/>
          </p:cNvSpPr>
          <p:nvPr/>
        </p:nvSpPr>
        <p:spPr bwMode="auto">
          <a:xfrm>
            <a:off x="11081043" y="2651881"/>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4" name="Freeform 74">
            <a:extLst>
              <a:ext uri="{FF2B5EF4-FFF2-40B4-BE49-F238E27FC236}">
                <a16:creationId xmlns:a16="http://schemas.microsoft.com/office/drawing/2014/main" id="{38D5B085-5873-524E-AC91-07B7C82B316C}"/>
              </a:ext>
            </a:extLst>
          </p:cNvPr>
          <p:cNvSpPr>
            <a:spLocks noChangeArrowheads="1"/>
          </p:cNvSpPr>
          <p:nvPr/>
        </p:nvSpPr>
        <p:spPr bwMode="auto">
          <a:xfrm>
            <a:off x="8477288" y="301409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5" name="Freeform 75">
            <a:extLst>
              <a:ext uri="{FF2B5EF4-FFF2-40B4-BE49-F238E27FC236}">
                <a16:creationId xmlns:a16="http://schemas.microsoft.com/office/drawing/2014/main" id="{A892C1A1-7E7F-684B-84F2-4BC51ECDBACD}"/>
              </a:ext>
            </a:extLst>
          </p:cNvPr>
          <p:cNvSpPr>
            <a:spLocks noChangeArrowheads="1"/>
          </p:cNvSpPr>
          <p:nvPr/>
        </p:nvSpPr>
        <p:spPr bwMode="auto">
          <a:xfrm>
            <a:off x="8477287" y="3014097"/>
            <a:ext cx="2284193"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6" name="Freeform 76">
            <a:extLst>
              <a:ext uri="{FF2B5EF4-FFF2-40B4-BE49-F238E27FC236}">
                <a16:creationId xmlns:a16="http://schemas.microsoft.com/office/drawing/2014/main" id="{703B554C-F91A-C94F-A7E4-D95AF54E5563}"/>
              </a:ext>
            </a:extLst>
          </p:cNvPr>
          <p:cNvSpPr>
            <a:spLocks noChangeArrowheads="1"/>
          </p:cNvSpPr>
          <p:nvPr/>
        </p:nvSpPr>
        <p:spPr bwMode="auto">
          <a:xfrm>
            <a:off x="10645893" y="2968799"/>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1" y="208"/>
                  <a:pt x="104" y="208"/>
                </a:cubicBezTo>
                <a:lnTo>
                  <a:pt x="104" y="208"/>
                </a:lnTo>
                <a:cubicBezTo>
                  <a:pt x="47" y="208"/>
                  <a:pt x="0" y="162"/>
                  <a:pt x="0" y="104"/>
                </a:cubicBezTo>
                <a:lnTo>
                  <a:pt x="0" y="104"/>
                </a:lnTo>
                <a:cubicBezTo>
                  <a:pt x="0" y="47"/>
                  <a:pt x="47" y="0"/>
                  <a:pt x="104" y="0"/>
                </a:cubicBezTo>
                <a:lnTo>
                  <a:pt x="104" y="0"/>
                </a:lnTo>
                <a:cubicBezTo>
                  <a:pt x="161"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7" name="Freeform 77">
            <a:extLst>
              <a:ext uri="{FF2B5EF4-FFF2-40B4-BE49-F238E27FC236}">
                <a16:creationId xmlns:a16="http://schemas.microsoft.com/office/drawing/2014/main" id="{878A326D-1D29-5240-99FB-EBF5F73F3981}"/>
              </a:ext>
            </a:extLst>
          </p:cNvPr>
          <p:cNvSpPr>
            <a:spLocks noChangeArrowheads="1"/>
          </p:cNvSpPr>
          <p:nvPr/>
        </p:nvSpPr>
        <p:spPr bwMode="auto">
          <a:xfrm>
            <a:off x="8477288" y="3318840"/>
            <a:ext cx="3544342" cy="45720"/>
          </a:xfrm>
          <a:custGeom>
            <a:avLst/>
            <a:gdLst>
              <a:gd name="T0" fmla="*/ 5691 w 5692"/>
              <a:gd name="T1" fmla="*/ 64 h 65"/>
              <a:gd name="T2" fmla="*/ 0 w 5692"/>
              <a:gd name="T3" fmla="*/ 64 h 65"/>
              <a:gd name="T4" fmla="*/ 0 w 5692"/>
              <a:gd name="T5" fmla="*/ 0 h 65"/>
              <a:gd name="T6" fmla="*/ 5691 w 5692"/>
              <a:gd name="T7" fmla="*/ 0 h 65"/>
              <a:gd name="T8" fmla="*/ 5691 w 5692"/>
              <a:gd name="T9" fmla="*/ 64 h 65"/>
            </a:gdLst>
            <a:ahLst/>
            <a:cxnLst>
              <a:cxn ang="0">
                <a:pos x="T0" y="T1"/>
              </a:cxn>
              <a:cxn ang="0">
                <a:pos x="T2" y="T3"/>
              </a:cxn>
              <a:cxn ang="0">
                <a:pos x="T4" y="T5"/>
              </a:cxn>
              <a:cxn ang="0">
                <a:pos x="T6" y="T7"/>
              </a:cxn>
              <a:cxn ang="0">
                <a:pos x="T8" y="T9"/>
              </a:cxn>
            </a:cxnLst>
            <a:rect l="0" t="0" r="r" b="b"/>
            <a:pathLst>
              <a:path w="5692" h="65">
                <a:moveTo>
                  <a:pt x="5691" y="64"/>
                </a:moveTo>
                <a:lnTo>
                  <a:pt x="0" y="64"/>
                </a:lnTo>
                <a:lnTo>
                  <a:pt x="0" y="0"/>
                </a:lnTo>
                <a:lnTo>
                  <a:pt x="5691" y="0"/>
                </a:lnTo>
                <a:lnTo>
                  <a:pt x="5691" y="64"/>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8" name="Freeform 78">
            <a:extLst>
              <a:ext uri="{FF2B5EF4-FFF2-40B4-BE49-F238E27FC236}">
                <a16:creationId xmlns:a16="http://schemas.microsoft.com/office/drawing/2014/main" id="{0227D502-BBD4-1B4D-B833-5D5B2498BF8C}"/>
              </a:ext>
            </a:extLst>
          </p:cNvPr>
          <p:cNvSpPr>
            <a:spLocks noChangeArrowheads="1"/>
          </p:cNvSpPr>
          <p:nvPr/>
        </p:nvSpPr>
        <p:spPr bwMode="auto">
          <a:xfrm>
            <a:off x="8477287" y="3318840"/>
            <a:ext cx="3291840" cy="45720"/>
          </a:xfrm>
          <a:custGeom>
            <a:avLst/>
            <a:gdLst>
              <a:gd name="T0" fmla="*/ 4488 w 4489"/>
              <a:gd name="T1" fmla="*/ 64 h 65"/>
              <a:gd name="T2" fmla="*/ 0 w 4489"/>
              <a:gd name="T3" fmla="*/ 64 h 65"/>
              <a:gd name="T4" fmla="*/ 0 w 4489"/>
              <a:gd name="T5" fmla="*/ 0 h 65"/>
              <a:gd name="T6" fmla="*/ 4488 w 4489"/>
              <a:gd name="T7" fmla="*/ 0 h 65"/>
              <a:gd name="T8" fmla="*/ 4488 w 4489"/>
              <a:gd name="T9" fmla="*/ 64 h 65"/>
            </a:gdLst>
            <a:ahLst/>
            <a:cxnLst>
              <a:cxn ang="0">
                <a:pos x="T0" y="T1"/>
              </a:cxn>
              <a:cxn ang="0">
                <a:pos x="T2" y="T3"/>
              </a:cxn>
              <a:cxn ang="0">
                <a:pos x="T4" y="T5"/>
              </a:cxn>
              <a:cxn ang="0">
                <a:pos x="T6" y="T7"/>
              </a:cxn>
              <a:cxn ang="0">
                <a:pos x="T8" y="T9"/>
              </a:cxn>
            </a:cxnLst>
            <a:rect l="0" t="0" r="r" b="b"/>
            <a:pathLst>
              <a:path w="4489" h="65">
                <a:moveTo>
                  <a:pt x="4488" y="64"/>
                </a:moveTo>
                <a:lnTo>
                  <a:pt x="0" y="64"/>
                </a:lnTo>
                <a:lnTo>
                  <a:pt x="0" y="0"/>
                </a:lnTo>
                <a:lnTo>
                  <a:pt x="4488" y="0"/>
                </a:lnTo>
                <a:lnTo>
                  <a:pt x="4488" y="64"/>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9" name="Freeform 79">
            <a:extLst>
              <a:ext uri="{FF2B5EF4-FFF2-40B4-BE49-F238E27FC236}">
                <a16:creationId xmlns:a16="http://schemas.microsoft.com/office/drawing/2014/main" id="{D876D977-911B-964C-8295-02E2CEDBD0DC}"/>
              </a:ext>
            </a:extLst>
          </p:cNvPr>
          <p:cNvSpPr>
            <a:spLocks noChangeArrowheads="1"/>
          </p:cNvSpPr>
          <p:nvPr/>
        </p:nvSpPr>
        <p:spPr bwMode="auto">
          <a:xfrm>
            <a:off x="11642518" y="3283479"/>
            <a:ext cx="129036" cy="129036"/>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2" y="208"/>
                  <a:pt x="104" y="208"/>
                </a:cubicBezTo>
                <a:lnTo>
                  <a:pt x="104" y="208"/>
                </a:lnTo>
                <a:cubicBezTo>
                  <a:pt x="47" y="208"/>
                  <a:pt x="0" y="162"/>
                  <a:pt x="0" y="104"/>
                </a:cubicBezTo>
                <a:lnTo>
                  <a:pt x="0" y="104"/>
                </a:lnTo>
                <a:cubicBezTo>
                  <a:pt x="0" y="47"/>
                  <a:pt x="47" y="0"/>
                  <a:pt x="104" y="0"/>
                </a:cubicBezTo>
                <a:lnTo>
                  <a:pt x="104" y="0"/>
                </a:lnTo>
                <a:cubicBezTo>
                  <a:pt x="162"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0" name="Freeform 80">
            <a:extLst>
              <a:ext uri="{FF2B5EF4-FFF2-40B4-BE49-F238E27FC236}">
                <a16:creationId xmlns:a16="http://schemas.microsoft.com/office/drawing/2014/main" id="{9A8D84EE-52C5-DC4B-BBDF-8F4258BE9207}"/>
              </a:ext>
            </a:extLst>
          </p:cNvPr>
          <p:cNvSpPr>
            <a:spLocks noChangeArrowheads="1"/>
          </p:cNvSpPr>
          <p:nvPr/>
        </p:nvSpPr>
        <p:spPr bwMode="auto">
          <a:xfrm>
            <a:off x="8477288" y="362632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1" name="Freeform 81">
            <a:extLst>
              <a:ext uri="{FF2B5EF4-FFF2-40B4-BE49-F238E27FC236}">
                <a16:creationId xmlns:a16="http://schemas.microsoft.com/office/drawing/2014/main" id="{71119C5D-5B3E-AB48-969C-4D6E6FBB8711}"/>
              </a:ext>
            </a:extLst>
          </p:cNvPr>
          <p:cNvSpPr>
            <a:spLocks noChangeArrowheads="1"/>
          </p:cNvSpPr>
          <p:nvPr/>
        </p:nvSpPr>
        <p:spPr bwMode="auto">
          <a:xfrm>
            <a:off x="8477287" y="3626327"/>
            <a:ext cx="2926080" cy="45720"/>
          </a:xfrm>
          <a:custGeom>
            <a:avLst/>
            <a:gdLst>
              <a:gd name="T0" fmla="*/ 2098 w 2099"/>
              <a:gd name="T1" fmla="*/ 65 h 66"/>
              <a:gd name="T2" fmla="*/ 0 w 2099"/>
              <a:gd name="T3" fmla="*/ 65 h 66"/>
              <a:gd name="T4" fmla="*/ 0 w 2099"/>
              <a:gd name="T5" fmla="*/ 0 h 66"/>
              <a:gd name="T6" fmla="*/ 2098 w 2099"/>
              <a:gd name="T7" fmla="*/ 0 h 66"/>
              <a:gd name="T8" fmla="*/ 2098 w 2099"/>
              <a:gd name="T9" fmla="*/ 65 h 66"/>
            </a:gdLst>
            <a:ahLst/>
            <a:cxnLst>
              <a:cxn ang="0">
                <a:pos x="T0" y="T1"/>
              </a:cxn>
              <a:cxn ang="0">
                <a:pos x="T2" y="T3"/>
              </a:cxn>
              <a:cxn ang="0">
                <a:pos x="T4" y="T5"/>
              </a:cxn>
              <a:cxn ang="0">
                <a:pos x="T6" y="T7"/>
              </a:cxn>
              <a:cxn ang="0">
                <a:pos x="T8" y="T9"/>
              </a:cxn>
            </a:cxnLst>
            <a:rect l="0" t="0" r="r" b="b"/>
            <a:pathLst>
              <a:path w="2099" h="66">
                <a:moveTo>
                  <a:pt x="2098" y="65"/>
                </a:moveTo>
                <a:lnTo>
                  <a:pt x="0" y="65"/>
                </a:lnTo>
                <a:lnTo>
                  <a:pt x="0" y="0"/>
                </a:lnTo>
                <a:lnTo>
                  <a:pt x="2098" y="0"/>
                </a:lnTo>
                <a:lnTo>
                  <a:pt x="2098"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2" name="Freeform 82">
            <a:extLst>
              <a:ext uri="{FF2B5EF4-FFF2-40B4-BE49-F238E27FC236}">
                <a16:creationId xmlns:a16="http://schemas.microsoft.com/office/drawing/2014/main" id="{10659B25-2A87-F047-BBB7-3A552208BC29}"/>
              </a:ext>
            </a:extLst>
          </p:cNvPr>
          <p:cNvSpPr>
            <a:spLocks noChangeArrowheads="1"/>
          </p:cNvSpPr>
          <p:nvPr/>
        </p:nvSpPr>
        <p:spPr bwMode="auto">
          <a:xfrm>
            <a:off x="11263893" y="3578282"/>
            <a:ext cx="129034" cy="129034"/>
          </a:xfrm>
          <a:custGeom>
            <a:avLst/>
            <a:gdLst>
              <a:gd name="T0" fmla="*/ 208 w 209"/>
              <a:gd name="T1" fmla="*/ 104 h 208"/>
              <a:gd name="T2" fmla="*/ 208 w 209"/>
              <a:gd name="T3" fmla="*/ 104 h 208"/>
              <a:gd name="T4" fmla="*/ 104 w 209"/>
              <a:gd name="T5" fmla="*/ 207 h 208"/>
              <a:gd name="T6" fmla="*/ 104 w 209"/>
              <a:gd name="T7" fmla="*/ 207 h 208"/>
              <a:gd name="T8" fmla="*/ 0 w 209"/>
              <a:gd name="T9" fmla="*/ 104 h 208"/>
              <a:gd name="T10" fmla="*/ 0 w 209"/>
              <a:gd name="T11" fmla="*/ 104 h 208"/>
              <a:gd name="T12" fmla="*/ 104 w 209"/>
              <a:gd name="T13" fmla="*/ 0 h 208"/>
              <a:gd name="T14" fmla="*/ 104 w 209"/>
              <a:gd name="T15" fmla="*/ 0 h 208"/>
              <a:gd name="T16" fmla="*/ 208 w 209"/>
              <a:gd name="T17"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8">
                <a:moveTo>
                  <a:pt x="208" y="104"/>
                </a:moveTo>
                <a:lnTo>
                  <a:pt x="208" y="104"/>
                </a:lnTo>
                <a:cubicBezTo>
                  <a:pt x="208" y="161"/>
                  <a:pt x="161" y="207"/>
                  <a:pt x="104" y="207"/>
                </a:cubicBezTo>
                <a:lnTo>
                  <a:pt x="104" y="207"/>
                </a:lnTo>
                <a:cubicBezTo>
                  <a:pt x="46" y="207"/>
                  <a:pt x="0" y="161"/>
                  <a:pt x="0" y="104"/>
                </a:cubicBezTo>
                <a:lnTo>
                  <a:pt x="0" y="104"/>
                </a:lnTo>
                <a:cubicBezTo>
                  <a:pt x="0" y="46"/>
                  <a:pt x="46"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3" name="Freeform 83">
            <a:extLst>
              <a:ext uri="{FF2B5EF4-FFF2-40B4-BE49-F238E27FC236}">
                <a16:creationId xmlns:a16="http://schemas.microsoft.com/office/drawing/2014/main" id="{A4B2D810-6DB9-3445-AB90-2AFDEC6B9A89}"/>
              </a:ext>
            </a:extLst>
          </p:cNvPr>
          <p:cNvSpPr>
            <a:spLocks noChangeArrowheads="1"/>
          </p:cNvSpPr>
          <p:nvPr/>
        </p:nvSpPr>
        <p:spPr bwMode="auto">
          <a:xfrm>
            <a:off x="8477288" y="3931068"/>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4" name="Freeform 84">
            <a:extLst>
              <a:ext uri="{FF2B5EF4-FFF2-40B4-BE49-F238E27FC236}">
                <a16:creationId xmlns:a16="http://schemas.microsoft.com/office/drawing/2014/main" id="{3168103D-001D-1549-8500-3FE9A9B08AAF}"/>
              </a:ext>
            </a:extLst>
          </p:cNvPr>
          <p:cNvSpPr>
            <a:spLocks noChangeArrowheads="1"/>
          </p:cNvSpPr>
          <p:nvPr/>
        </p:nvSpPr>
        <p:spPr bwMode="auto">
          <a:xfrm>
            <a:off x="8477286" y="3931068"/>
            <a:ext cx="3383280"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5" name="Freeform 85">
            <a:extLst>
              <a:ext uri="{FF2B5EF4-FFF2-40B4-BE49-F238E27FC236}">
                <a16:creationId xmlns:a16="http://schemas.microsoft.com/office/drawing/2014/main" id="{ED260A9E-AA50-3949-947B-C4C3DF539F2B}"/>
              </a:ext>
            </a:extLst>
          </p:cNvPr>
          <p:cNvSpPr>
            <a:spLocks noChangeArrowheads="1"/>
          </p:cNvSpPr>
          <p:nvPr/>
        </p:nvSpPr>
        <p:spPr bwMode="auto">
          <a:xfrm>
            <a:off x="11729259" y="3885770"/>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1"/>
                  <a:pt x="161" y="208"/>
                  <a:pt x="104" y="208"/>
                </a:cubicBezTo>
                <a:lnTo>
                  <a:pt x="104" y="208"/>
                </a:lnTo>
                <a:cubicBezTo>
                  <a:pt x="47" y="208"/>
                  <a:pt x="0" y="161"/>
                  <a:pt x="0" y="104"/>
                </a:cubicBezTo>
                <a:lnTo>
                  <a:pt x="0" y="104"/>
                </a:lnTo>
                <a:cubicBezTo>
                  <a:pt x="0" y="46"/>
                  <a:pt x="47"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34" name="TextBox 33">
            <a:extLst>
              <a:ext uri="{FF2B5EF4-FFF2-40B4-BE49-F238E27FC236}">
                <a16:creationId xmlns:a16="http://schemas.microsoft.com/office/drawing/2014/main" id="{918A400C-7694-C346-9BFA-159B6DD1708E}"/>
              </a:ext>
            </a:extLst>
          </p:cNvPr>
          <p:cNvSpPr txBox="1"/>
          <p:nvPr/>
        </p:nvSpPr>
        <p:spPr>
          <a:xfrm>
            <a:off x="6309223" y="1735582"/>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TOP SKILLS</a:t>
            </a:r>
          </a:p>
        </p:txBody>
      </p:sp>
      <p:sp>
        <p:nvSpPr>
          <p:cNvPr id="35" name="TextBox 34">
            <a:extLst>
              <a:ext uri="{FF2B5EF4-FFF2-40B4-BE49-F238E27FC236}">
                <a16:creationId xmlns:a16="http://schemas.microsoft.com/office/drawing/2014/main" id="{4D23A3E1-FBC2-844D-B6B7-D140D866E611}"/>
              </a:ext>
            </a:extLst>
          </p:cNvPr>
          <p:cNvSpPr txBox="1"/>
          <p:nvPr/>
        </p:nvSpPr>
        <p:spPr>
          <a:xfrm>
            <a:off x="6419662" y="2518743"/>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Negotiation</a:t>
            </a:r>
          </a:p>
        </p:txBody>
      </p:sp>
      <p:sp>
        <p:nvSpPr>
          <p:cNvPr id="36" name="TextBox 35">
            <a:extLst>
              <a:ext uri="{FF2B5EF4-FFF2-40B4-BE49-F238E27FC236}">
                <a16:creationId xmlns:a16="http://schemas.microsoft.com/office/drawing/2014/main" id="{74AA2611-3011-2845-8476-BDDB68B05A04}"/>
              </a:ext>
            </a:extLst>
          </p:cNvPr>
          <p:cNvSpPr txBox="1"/>
          <p:nvPr/>
        </p:nvSpPr>
        <p:spPr>
          <a:xfrm>
            <a:off x="6419661" y="2822585"/>
            <a:ext cx="2292915"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Communication</a:t>
            </a:r>
          </a:p>
        </p:txBody>
      </p:sp>
      <p:sp>
        <p:nvSpPr>
          <p:cNvPr id="37" name="TextBox 36">
            <a:extLst>
              <a:ext uri="{FF2B5EF4-FFF2-40B4-BE49-F238E27FC236}">
                <a16:creationId xmlns:a16="http://schemas.microsoft.com/office/drawing/2014/main" id="{DF2CE200-6E17-C443-AE2D-8E903269D4CC}"/>
              </a:ext>
            </a:extLst>
          </p:cNvPr>
          <p:cNvSpPr txBox="1"/>
          <p:nvPr/>
        </p:nvSpPr>
        <p:spPr>
          <a:xfrm>
            <a:off x="6419661" y="3130083"/>
            <a:ext cx="2116013"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Problem Solving</a:t>
            </a:r>
          </a:p>
        </p:txBody>
      </p:sp>
      <p:sp>
        <p:nvSpPr>
          <p:cNvPr id="38" name="TextBox 37">
            <a:extLst>
              <a:ext uri="{FF2B5EF4-FFF2-40B4-BE49-F238E27FC236}">
                <a16:creationId xmlns:a16="http://schemas.microsoft.com/office/drawing/2014/main" id="{D3C28E70-57FA-1849-AC67-8659D556A69B}"/>
              </a:ext>
            </a:extLst>
          </p:cNvPr>
          <p:cNvSpPr txBox="1"/>
          <p:nvPr/>
        </p:nvSpPr>
        <p:spPr>
          <a:xfrm>
            <a:off x="6419662" y="3433534"/>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Creativity</a:t>
            </a:r>
          </a:p>
        </p:txBody>
      </p:sp>
      <p:sp>
        <p:nvSpPr>
          <p:cNvPr id="39" name="TextBox 38">
            <a:extLst>
              <a:ext uri="{FF2B5EF4-FFF2-40B4-BE49-F238E27FC236}">
                <a16:creationId xmlns:a16="http://schemas.microsoft.com/office/drawing/2014/main" id="{B9A3D0DE-8B44-F945-849F-8245C5DFCAC1}"/>
              </a:ext>
            </a:extLst>
          </p:cNvPr>
          <p:cNvSpPr txBox="1"/>
          <p:nvPr/>
        </p:nvSpPr>
        <p:spPr>
          <a:xfrm>
            <a:off x="6419661" y="3739594"/>
            <a:ext cx="2341965"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Attention/Detail</a:t>
            </a:r>
          </a:p>
        </p:txBody>
      </p:sp>
      <p:sp>
        <p:nvSpPr>
          <p:cNvPr id="69" name="Freeform 124">
            <a:extLst>
              <a:ext uri="{FF2B5EF4-FFF2-40B4-BE49-F238E27FC236}">
                <a16:creationId xmlns:a16="http://schemas.microsoft.com/office/drawing/2014/main" id="{D58D0A04-3EC6-F843-8A5B-D9A4A38F4A7E}"/>
              </a:ext>
            </a:extLst>
          </p:cNvPr>
          <p:cNvSpPr>
            <a:spLocks noChangeArrowheads="1"/>
          </p:cNvSpPr>
          <p:nvPr/>
        </p:nvSpPr>
        <p:spPr bwMode="auto">
          <a:xfrm>
            <a:off x="3525694" y="1342"/>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FFDC78"/>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88F09911-238B-4945-AB36-7CD389464768}"/>
              </a:ext>
            </a:extLst>
          </p:cNvPr>
          <p:cNvSpPr txBox="1"/>
          <p:nvPr/>
        </p:nvSpPr>
        <p:spPr>
          <a:xfrm>
            <a:off x="3696850" y="194140"/>
            <a:ext cx="2366633" cy="2762616"/>
          </a:xfrm>
          <a:prstGeom prst="rect">
            <a:avLst/>
          </a:prstGeom>
          <a:noFill/>
        </p:spPr>
        <p:txBody>
          <a:bodyPr wrap="square" rtlCol="0" anchor="t">
            <a:spAutoFit/>
          </a:bodyPr>
          <a:lstStyle/>
          <a:p>
            <a:pPr algn="ctr">
              <a:lnSpc>
                <a:spcPct val="80000"/>
              </a:lnSpc>
            </a:pPr>
            <a:r>
              <a:rPr lang="en-US" sz="3600" b="1" spc="-100" dirty="0">
                <a:solidFill>
                  <a:schemeClr val="bg2">
                    <a:lumMod val="25000"/>
                  </a:schemeClr>
                </a:solidFill>
                <a:cs typeface="Poppins" pitchFamily="2" charset="77"/>
              </a:rPr>
              <a:t>“I love to travel &amp; design cool experiences for other people.”</a:t>
            </a:r>
          </a:p>
        </p:txBody>
      </p:sp>
      <p:sp>
        <p:nvSpPr>
          <p:cNvPr id="40" name="TextBox 39">
            <a:extLst>
              <a:ext uri="{FF2B5EF4-FFF2-40B4-BE49-F238E27FC236}">
                <a16:creationId xmlns:a16="http://schemas.microsoft.com/office/drawing/2014/main" id="{511CCFE7-C424-734A-86AA-65C414FBC64E}"/>
              </a:ext>
            </a:extLst>
          </p:cNvPr>
          <p:cNvSpPr txBox="1"/>
          <p:nvPr/>
        </p:nvSpPr>
        <p:spPr>
          <a:xfrm>
            <a:off x="3515302" y="3837313"/>
            <a:ext cx="2719037" cy="333168"/>
          </a:xfrm>
          <a:prstGeom prst="rect">
            <a:avLst/>
          </a:prstGeom>
          <a:noFill/>
        </p:spPr>
        <p:txBody>
          <a:bodyPr wrap="square" rtlCol="0" anchor="b">
            <a:spAutoFit/>
          </a:bodyPr>
          <a:lstStyle/>
          <a:p>
            <a:pPr algn="ctr">
              <a:lnSpc>
                <a:spcPts val="1800"/>
              </a:lnSpc>
            </a:pPr>
            <a:r>
              <a:rPr lang="en-US" sz="2000" spc="-10" dirty="0">
                <a:solidFill>
                  <a:schemeClr val="bg1"/>
                </a:solidFill>
                <a:cs typeface="Poppins" pitchFamily="2" charset="77"/>
              </a:rPr>
              <a:t>CMP, CMM, CIS, CEM</a:t>
            </a:r>
          </a:p>
        </p:txBody>
      </p:sp>
      <p:sp>
        <p:nvSpPr>
          <p:cNvPr id="71" name="Freeform 126">
            <a:extLst>
              <a:ext uri="{FF2B5EF4-FFF2-40B4-BE49-F238E27FC236}">
                <a16:creationId xmlns:a16="http://schemas.microsoft.com/office/drawing/2014/main" id="{7CBA7F97-B67E-1D44-9CFC-861F22F9FE3E}"/>
              </a:ext>
            </a:extLst>
          </p:cNvPr>
          <p:cNvSpPr>
            <a:spLocks noChangeArrowheads="1"/>
          </p:cNvSpPr>
          <p:nvPr/>
        </p:nvSpPr>
        <p:spPr bwMode="auto">
          <a:xfrm>
            <a:off x="6288179" y="4346886"/>
            <a:ext cx="5899916" cy="2575408"/>
          </a:xfrm>
          <a:custGeom>
            <a:avLst/>
            <a:gdLst>
              <a:gd name="T0" fmla="*/ 9474 w 9475"/>
              <a:gd name="T1" fmla="*/ 3693 h 3694"/>
              <a:gd name="T2" fmla="*/ 0 w 9475"/>
              <a:gd name="T3" fmla="*/ 3693 h 3694"/>
              <a:gd name="T4" fmla="*/ 0 w 9475"/>
              <a:gd name="T5" fmla="*/ 0 h 3694"/>
              <a:gd name="T6" fmla="*/ 9474 w 9475"/>
              <a:gd name="T7" fmla="*/ 0 h 3694"/>
              <a:gd name="T8" fmla="*/ 9474 w 9475"/>
              <a:gd name="T9" fmla="*/ 3693 h 3694"/>
            </a:gdLst>
            <a:ahLst/>
            <a:cxnLst>
              <a:cxn ang="0">
                <a:pos x="T0" y="T1"/>
              </a:cxn>
              <a:cxn ang="0">
                <a:pos x="T2" y="T3"/>
              </a:cxn>
              <a:cxn ang="0">
                <a:pos x="T4" y="T5"/>
              </a:cxn>
              <a:cxn ang="0">
                <a:pos x="T6" y="T7"/>
              </a:cxn>
              <a:cxn ang="0">
                <a:pos x="T8" y="T9"/>
              </a:cxn>
            </a:cxnLst>
            <a:rect l="0" t="0" r="r" b="b"/>
            <a:pathLst>
              <a:path w="9475" h="3694">
                <a:moveTo>
                  <a:pt x="9474" y="3693"/>
                </a:moveTo>
                <a:lnTo>
                  <a:pt x="0" y="3693"/>
                </a:lnTo>
                <a:lnTo>
                  <a:pt x="0" y="0"/>
                </a:lnTo>
                <a:lnTo>
                  <a:pt x="9474" y="0"/>
                </a:lnTo>
                <a:lnTo>
                  <a:pt x="9474" y="3693"/>
                </a:lnTo>
              </a:path>
            </a:pathLst>
          </a:custGeom>
          <a:solidFill>
            <a:srgbClr val="738A9F"/>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pic>
        <p:nvPicPr>
          <p:cNvPr id="8" name="Picture 7" descr="A group of people standing together&#10;&#10;Description automatically generated">
            <a:extLst>
              <a:ext uri="{FF2B5EF4-FFF2-40B4-BE49-F238E27FC236}">
                <a16:creationId xmlns:a16="http://schemas.microsoft.com/office/drawing/2014/main" id="{701786AE-C184-ED5C-7742-8AFC010A4A53}"/>
              </a:ext>
            </a:extLst>
          </p:cNvPr>
          <p:cNvPicPr>
            <a:picLocks noChangeAspect="1"/>
          </p:cNvPicPr>
          <p:nvPr/>
        </p:nvPicPr>
        <p:blipFill rotWithShape="1">
          <a:blip r:embed="rId3">
            <a:extLst>
              <a:ext uri="{28A0092B-C50C-407E-A947-70E740481C1C}">
                <a14:useLocalDpi xmlns:a14="http://schemas.microsoft.com/office/drawing/2010/main" val="0"/>
              </a:ext>
            </a:extLst>
          </a:blip>
          <a:srcRect l="73656" t="7392" r="8528" b="61398"/>
          <a:stretch/>
        </p:blipFill>
        <p:spPr>
          <a:xfrm>
            <a:off x="843200" y="1136101"/>
            <a:ext cx="1688614" cy="2664613"/>
          </a:xfrm>
          <a:prstGeom prst="rect">
            <a:avLst/>
          </a:prstGeom>
          <a:solidFill>
            <a:schemeClr val="tx2">
              <a:lumMod val="75000"/>
            </a:schemeClr>
          </a:solidFill>
          <a:ln w="57150">
            <a:solidFill>
              <a:schemeClr val="bg2">
                <a:lumMod val="25000"/>
              </a:schemeClr>
            </a:solidFill>
          </a:ln>
        </p:spPr>
      </p:pic>
      <p:sp>
        <p:nvSpPr>
          <p:cNvPr id="14" name="Freeform 71">
            <a:extLst>
              <a:ext uri="{FF2B5EF4-FFF2-40B4-BE49-F238E27FC236}">
                <a16:creationId xmlns:a16="http://schemas.microsoft.com/office/drawing/2014/main" id="{63EAC20B-F724-39B7-4D5B-820DEE9C98DA}"/>
              </a:ext>
            </a:extLst>
          </p:cNvPr>
          <p:cNvSpPr>
            <a:spLocks noChangeArrowheads="1"/>
          </p:cNvSpPr>
          <p:nvPr/>
        </p:nvSpPr>
        <p:spPr bwMode="auto">
          <a:xfrm>
            <a:off x="8477287" y="2404601"/>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15" name="Freeform 72">
            <a:extLst>
              <a:ext uri="{FF2B5EF4-FFF2-40B4-BE49-F238E27FC236}">
                <a16:creationId xmlns:a16="http://schemas.microsoft.com/office/drawing/2014/main" id="{23D42267-EBFD-D823-A007-9EB920CF3255}"/>
              </a:ext>
            </a:extLst>
          </p:cNvPr>
          <p:cNvSpPr>
            <a:spLocks noChangeArrowheads="1"/>
          </p:cNvSpPr>
          <p:nvPr/>
        </p:nvSpPr>
        <p:spPr bwMode="auto">
          <a:xfrm>
            <a:off x="8477285" y="2404601"/>
            <a:ext cx="32004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19" name="TextBox 18">
            <a:extLst>
              <a:ext uri="{FF2B5EF4-FFF2-40B4-BE49-F238E27FC236}">
                <a16:creationId xmlns:a16="http://schemas.microsoft.com/office/drawing/2014/main" id="{184C1F68-D8E2-97B7-A2CD-B4E0AE53637E}"/>
              </a:ext>
            </a:extLst>
          </p:cNvPr>
          <p:cNvSpPr txBox="1"/>
          <p:nvPr/>
        </p:nvSpPr>
        <p:spPr>
          <a:xfrm>
            <a:off x="6419661" y="2213988"/>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Organization</a:t>
            </a:r>
          </a:p>
        </p:txBody>
      </p:sp>
      <p:sp>
        <p:nvSpPr>
          <p:cNvPr id="20" name="Freeform 73">
            <a:extLst>
              <a:ext uri="{FF2B5EF4-FFF2-40B4-BE49-F238E27FC236}">
                <a16:creationId xmlns:a16="http://schemas.microsoft.com/office/drawing/2014/main" id="{C5A54921-BF7A-68F1-62C2-7DB689FEA7F7}"/>
              </a:ext>
            </a:extLst>
          </p:cNvPr>
          <p:cNvSpPr>
            <a:spLocks noChangeArrowheads="1"/>
          </p:cNvSpPr>
          <p:nvPr/>
        </p:nvSpPr>
        <p:spPr bwMode="auto">
          <a:xfrm>
            <a:off x="11563471" y="2363853"/>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21" name="TextBox 20">
            <a:extLst>
              <a:ext uri="{FF2B5EF4-FFF2-40B4-BE49-F238E27FC236}">
                <a16:creationId xmlns:a16="http://schemas.microsoft.com/office/drawing/2014/main" id="{5E3799E5-E801-0D6C-119A-C93F1A7FD21C}"/>
              </a:ext>
            </a:extLst>
          </p:cNvPr>
          <p:cNvSpPr txBox="1"/>
          <p:nvPr/>
        </p:nvSpPr>
        <p:spPr>
          <a:xfrm>
            <a:off x="6414052" y="4522069"/>
            <a:ext cx="5887461"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TYPICAL ROLES</a:t>
            </a:r>
          </a:p>
        </p:txBody>
      </p:sp>
      <p:sp>
        <p:nvSpPr>
          <p:cNvPr id="22" name="TextBox 21">
            <a:extLst>
              <a:ext uri="{FF2B5EF4-FFF2-40B4-BE49-F238E27FC236}">
                <a16:creationId xmlns:a16="http://schemas.microsoft.com/office/drawing/2014/main" id="{E1B1D7E0-536F-D5F7-ECD5-3A54D24E1AF1}"/>
              </a:ext>
            </a:extLst>
          </p:cNvPr>
          <p:cNvSpPr txBox="1"/>
          <p:nvPr/>
        </p:nvSpPr>
        <p:spPr>
          <a:xfrm>
            <a:off x="6480904" y="5044387"/>
            <a:ext cx="2950223" cy="1631216"/>
          </a:xfrm>
          <a:prstGeom prst="rect">
            <a:avLst/>
          </a:prstGeom>
          <a:noFill/>
        </p:spPr>
        <p:txBody>
          <a:bodyPr wrap="square" rtlCol="0" anchor="ctr">
            <a:spAutoFit/>
          </a:bodyPr>
          <a:lstStyle/>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Event Strategy &amp; Planning</a:t>
            </a:r>
            <a:endParaRPr lang="en-US" sz="20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Venue &amp; Site Selection</a:t>
            </a:r>
            <a:endParaRPr lang="en-US" sz="2000" dirty="0">
              <a:solidFill>
                <a:schemeClr val="bg1"/>
              </a:solidFill>
              <a:effectLst/>
              <a:latin typeface="Calibri" panose="020F0502020204030204" pitchFamily="34" charset="0"/>
              <a:ea typeface="Calibri" panose="020F0502020204030204" pitchFamily="34" charset="0"/>
            </a:endParaRPr>
          </a:p>
          <a:p>
            <a:r>
              <a:rPr lang="en-US" sz="2000" dirty="0">
                <a:solidFill>
                  <a:schemeClr val="bg1"/>
                </a:solidFill>
                <a:effectLst/>
                <a:latin typeface="Calibri" panose="020F0502020204030204" pitchFamily="34" charset="0"/>
                <a:ea typeface="Times New Roman" panose="02020603050405020304" pitchFamily="18" charset="0"/>
              </a:rPr>
              <a:t>Contract Negotiations</a:t>
            </a:r>
          </a:p>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Budget Management</a:t>
            </a:r>
            <a:endParaRPr lang="en-US" sz="20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Logistics Management</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60BA6EFA-CB50-2A66-70D4-47B24F09ECC1}"/>
              </a:ext>
            </a:extLst>
          </p:cNvPr>
          <p:cNvSpPr txBox="1"/>
          <p:nvPr/>
        </p:nvSpPr>
        <p:spPr>
          <a:xfrm>
            <a:off x="9436439" y="5049225"/>
            <a:ext cx="2950223" cy="1631216"/>
          </a:xfrm>
          <a:prstGeom prst="rect">
            <a:avLst/>
          </a:prstGeom>
          <a:noFill/>
        </p:spPr>
        <p:txBody>
          <a:bodyPr wrap="square" rtlCol="0" anchor="ctr">
            <a:spAutoFit/>
          </a:bodyPr>
          <a:lstStyle/>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Program Development</a:t>
            </a:r>
          </a:p>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Onsite Coordination</a:t>
            </a:r>
          </a:p>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Food and Beverage</a:t>
            </a:r>
          </a:p>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Attendee Management</a:t>
            </a:r>
          </a:p>
          <a:p>
            <a:pPr marL="0" marR="0">
              <a:spcBef>
                <a:spcPts val="0"/>
              </a:spcBef>
              <a:spcAft>
                <a:spcPts val="0"/>
              </a:spcAft>
            </a:pPr>
            <a:r>
              <a:rPr lang="en-US" sz="2000" dirty="0">
                <a:solidFill>
                  <a:schemeClr val="bg1"/>
                </a:solidFill>
                <a:effectLst/>
                <a:latin typeface="Calibri" panose="020F0502020204030204" pitchFamily="34" charset="0"/>
                <a:ea typeface="Times New Roman" panose="02020603050405020304" pitchFamily="18" charset="0"/>
              </a:rPr>
              <a:t>Post-Event Evaluation</a:t>
            </a:r>
          </a:p>
        </p:txBody>
      </p:sp>
      <p:sp>
        <p:nvSpPr>
          <p:cNvPr id="24" name="TextBox 23">
            <a:extLst>
              <a:ext uri="{FF2B5EF4-FFF2-40B4-BE49-F238E27FC236}">
                <a16:creationId xmlns:a16="http://schemas.microsoft.com/office/drawing/2014/main" id="{37BAC558-373B-5BDB-26F1-684DA50F3154}"/>
              </a:ext>
            </a:extLst>
          </p:cNvPr>
          <p:cNvSpPr txBox="1"/>
          <p:nvPr/>
        </p:nvSpPr>
        <p:spPr>
          <a:xfrm>
            <a:off x="3505034" y="3316672"/>
            <a:ext cx="2772877"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CERTIFICATIONS</a:t>
            </a:r>
          </a:p>
        </p:txBody>
      </p:sp>
    </p:spTree>
    <p:extLst>
      <p:ext uri="{BB962C8B-B14F-4D97-AF65-F5344CB8AC3E}">
        <p14:creationId xmlns:p14="http://schemas.microsoft.com/office/powerpoint/2010/main" val="3281100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8EAADF62-5D05-E639-1758-C6F7C69F2B73}"/>
              </a:ext>
            </a:extLst>
          </p:cNvPr>
          <p:cNvSpPr>
            <a:spLocks noChangeArrowheads="1"/>
          </p:cNvSpPr>
          <p:nvPr/>
        </p:nvSpPr>
        <p:spPr bwMode="auto">
          <a:xfrm>
            <a:off x="5486400" y="0"/>
            <a:ext cx="6710285" cy="6571758"/>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124">
            <a:extLst>
              <a:ext uri="{FF2B5EF4-FFF2-40B4-BE49-F238E27FC236}">
                <a16:creationId xmlns:a16="http://schemas.microsoft.com/office/drawing/2014/main" id="{45623272-C92E-B45A-5697-0A8BFAD96919}"/>
              </a:ext>
            </a:extLst>
          </p:cNvPr>
          <p:cNvSpPr>
            <a:spLocks noChangeArrowheads="1"/>
          </p:cNvSpPr>
          <p:nvPr/>
        </p:nvSpPr>
        <p:spPr bwMode="auto">
          <a:xfrm>
            <a:off x="3494643" y="1304361"/>
            <a:ext cx="2790740"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F69456"/>
          </a:solidFill>
          <a:ln>
            <a:noFill/>
          </a:ln>
          <a:effectLst/>
        </p:spPr>
        <p:txBody>
          <a:bodyPr wrap="none" anchor="ctr"/>
          <a:lstStyle/>
          <a:p>
            <a:endParaRPr lang="en-US" dirty="0">
              <a:latin typeface="Poppins" pitchFamily="2" charset="77"/>
            </a:endParaRPr>
          </a:p>
        </p:txBody>
      </p:sp>
      <p:sp>
        <p:nvSpPr>
          <p:cNvPr id="49" name="Freeform 2">
            <a:extLst>
              <a:ext uri="{FF2B5EF4-FFF2-40B4-BE49-F238E27FC236}">
                <a16:creationId xmlns:a16="http://schemas.microsoft.com/office/drawing/2014/main" id="{3BDF75DC-2C02-3444-86CB-739A5756AF58}"/>
              </a:ext>
            </a:extLst>
          </p:cNvPr>
          <p:cNvSpPr>
            <a:spLocks noChangeArrowheads="1"/>
          </p:cNvSpPr>
          <p:nvPr/>
        </p:nvSpPr>
        <p:spPr bwMode="auto">
          <a:xfrm>
            <a:off x="-49713" y="1340"/>
            <a:ext cx="3565015" cy="6906666"/>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86">
            <a:extLst>
              <a:ext uri="{FF2B5EF4-FFF2-40B4-BE49-F238E27FC236}">
                <a16:creationId xmlns:a16="http://schemas.microsoft.com/office/drawing/2014/main" id="{B0CC7303-269E-C040-940A-E1F4CA922C12}"/>
              </a:ext>
            </a:extLst>
          </p:cNvPr>
          <p:cNvSpPr>
            <a:spLocks noChangeArrowheads="1"/>
          </p:cNvSpPr>
          <p:nvPr/>
        </p:nvSpPr>
        <p:spPr bwMode="auto">
          <a:xfrm>
            <a:off x="228600" y="205871"/>
            <a:ext cx="2984706" cy="560898"/>
          </a:xfrm>
          <a:prstGeom prst="roundRect">
            <a:avLst>
              <a:gd name="adj" fmla="val 50000"/>
            </a:avLst>
          </a:prstGeom>
          <a:solidFill>
            <a:srgbClr val="00B0F0"/>
          </a:solidFill>
          <a:ln>
            <a:noFill/>
          </a:ln>
          <a:effectLst/>
        </p:spPr>
        <p:txBody>
          <a:bodyPr wrap="none" anchor="ctr"/>
          <a:lstStyle/>
          <a:p>
            <a:endParaRPr lang="en-US" dirty="0">
              <a:latin typeface="Poppins" pitchFamily="2" charset="77"/>
            </a:endParaRPr>
          </a:p>
        </p:txBody>
      </p:sp>
      <p:sp>
        <p:nvSpPr>
          <p:cNvPr id="5" name="TextBox 4">
            <a:extLst>
              <a:ext uri="{FF2B5EF4-FFF2-40B4-BE49-F238E27FC236}">
                <a16:creationId xmlns:a16="http://schemas.microsoft.com/office/drawing/2014/main" id="{7D074ACD-272A-144C-9543-A86DE91387FB}"/>
              </a:ext>
            </a:extLst>
          </p:cNvPr>
          <p:cNvSpPr txBox="1"/>
          <p:nvPr/>
        </p:nvSpPr>
        <p:spPr>
          <a:xfrm>
            <a:off x="228598" y="236595"/>
            <a:ext cx="2968651" cy="523220"/>
          </a:xfrm>
          <a:prstGeom prst="rect">
            <a:avLst/>
          </a:prstGeom>
          <a:noFill/>
        </p:spPr>
        <p:txBody>
          <a:bodyPr wrap="square" rtlCol="0" anchor="ctr">
            <a:spAutoFit/>
          </a:bodyPr>
          <a:lstStyle/>
          <a:p>
            <a:pPr algn="ctr"/>
            <a:r>
              <a:rPr lang="en-US" sz="2800" b="1" spc="-55" dirty="0">
                <a:solidFill>
                  <a:schemeClr val="bg2">
                    <a:lumMod val="25000"/>
                  </a:schemeClr>
                </a:solidFill>
                <a:cs typeface="Poppins" pitchFamily="2" charset="77"/>
              </a:rPr>
              <a:t>VENUE MANAGER</a:t>
            </a:r>
          </a:p>
        </p:txBody>
      </p:sp>
      <p:sp>
        <p:nvSpPr>
          <p:cNvPr id="7" name="TextBox 6">
            <a:extLst>
              <a:ext uri="{FF2B5EF4-FFF2-40B4-BE49-F238E27FC236}">
                <a16:creationId xmlns:a16="http://schemas.microsoft.com/office/drawing/2014/main" id="{ACAEA5C0-4E94-6541-81CB-7968DA374B34}"/>
              </a:ext>
            </a:extLst>
          </p:cNvPr>
          <p:cNvSpPr txBox="1"/>
          <p:nvPr/>
        </p:nvSpPr>
        <p:spPr>
          <a:xfrm>
            <a:off x="304865" y="4045408"/>
            <a:ext cx="2816115" cy="2308324"/>
          </a:xfrm>
          <a:prstGeom prst="rect">
            <a:avLst/>
          </a:prstGeom>
          <a:noFill/>
        </p:spPr>
        <p:txBody>
          <a:bodyPr wrap="square" rtlCol="0" anchor="t">
            <a:spAutoFit/>
          </a:bodyPr>
          <a:lstStyle/>
          <a:p>
            <a:pPr marL="0" marR="0" algn="ctr">
              <a:spcBef>
                <a:spcPts val="0"/>
              </a:spcBef>
              <a:spcAft>
                <a:spcPts val="0"/>
              </a:spcAft>
            </a:pPr>
            <a:r>
              <a:rPr lang="en-US" sz="2400" dirty="0">
                <a:solidFill>
                  <a:schemeClr val="bg2">
                    <a:lumMod val="25000"/>
                  </a:schemeClr>
                </a:solidFill>
                <a:latin typeface="Calibri" panose="020F0502020204030204" pitchFamily="34" charset="0"/>
                <a:ea typeface="Times New Roman" panose="02020603050405020304" pitchFamily="18" charset="0"/>
              </a:rPr>
              <a:t>Oversees the operations, maintenance and overall management of venue or event spaces. </a:t>
            </a:r>
            <a:endParaRPr lang="en-US" sz="2400" dirty="0">
              <a:solidFill>
                <a:schemeClr val="bg2">
                  <a:lumMod val="25000"/>
                </a:schemeClr>
              </a:solidFill>
              <a:effectLst/>
              <a:latin typeface="Calibri" panose="020F0502020204030204" pitchFamily="34" charset="0"/>
              <a:ea typeface="Calibri" panose="020F0502020204030204" pitchFamily="34" charset="0"/>
            </a:endParaRPr>
          </a:p>
        </p:txBody>
      </p:sp>
      <p:sp>
        <p:nvSpPr>
          <p:cNvPr id="70" name="Freeform 125">
            <a:extLst>
              <a:ext uri="{FF2B5EF4-FFF2-40B4-BE49-F238E27FC236}">
                <a16:creationId xmlns:a16="http://schemas.microsoft.com/office/drawing/2014/main" id="{7B3349D0-6388-1D4F-BA1F-8107CBE859BB}"/>
              </a:ext>
            </a:extLst>
          </p:cNvPr>
          <p:cNvSpPr>
            <a:spLocks noChangeArrowheads="1"/>
          </p:cNvSpPr>
          <p:nvPr/>
        </p:nvSpPr>
        <p:spPr bwMode="auto">
          <a:xfrm>
            <a:off x="3515303" y="4344138"/>
            <a:ext cx="2768130" cy="2563868"/>
          </a:xfrm>
          <a:custGeom>
            <a:avLst/>
            <a:gdLst>
              <a:gd name="T0" fmla="*/ 4456 w 4457"/>
              <a:gd name="T1" fmla="*/ 5503 h 5504"/>
              <a:gd name="T2" fmla="*/ 0 w 4457"/>
              <a:gd name="T3" fmla="*/ 5503 h 5504"/>
              <a:gd name="T4" fmla="*/ 0 w 4457"/>
              <a:gd name="T5" fmla="*/ 0 h 5504"/>
              <a:gd name="T6" fmla="*/ 4456 w 4457"/>
              <a:gd name="T7" fmla="*/ 0 h 5504"/>
              <a:gd name="T8" fmla="*/ 4456 w 4457"/>
              <a:gd name="T9" fmla="*/ 5503 h 5504"/>
            </a:gdLst>
            <a:ahLst/>
            <a:cxnLst>
              <a:cxn ang="0">
                <a:pos x="T0" y="T1"/>
              </a:cxn>
              <a:cxn ang="0">
                <a:pos x="T2" y="T3"/>
              </a:cxn>
              <a:cxn ang="0">
                <a:pos x="T4" y="T5"/>
              </a:cxn>
              <a:cxn ang="0">
                <a:pos x="T6" y="T7"/>
              </a:cxn>
              <a:cxn ang="0">
                <a:pos x="T8" y="T9"/>
              </a:cxn>
            </a:cxnLst>
            <a:rect l="0" t="0" r="r" b="b"/>
            <a:pathLst>
              <a:path w="4457" h="5504">
                <a:moveTo>
                  <a:pt x="4456" y="5503"/>
                </a:moveTo>
                <a:lnTo>
                  <a:pt x="0" y="5503"/>
                </a:lnTo>
                <a:lnTo>
                  <a:pt x="0" y="0"/>
                </a:lnTo>
                <a:lnTo>
                  <a:pt x="4456" y="0"/>
                </a:lnTo>
                <a:lnTo>
                  <a:pt x="4456" y="5503"/>
                </a:lnTo>
              </a:path>
            </a:pathLst>
          </a:custGeom>
          <a:solidFill>
            <a:schemeClr val="accent6">
              <a:lumMod val="60000"/>
              <a:lumOff val="40000"/>
            </a:schemeClr>
          </a:solidFill>
          <a:ln>
            <a:noFill/>
          </a:ln>
          <a:effectLst/>
        </p:spPr>
        <p:txBody>
          <a:bodyPr wrap="none" anchor="ctr"/>
          <a:lstStyle/>
          <a:p>
            <a:endParaRPr lang="en-US" dirty="0">
              <a:latin typeface="Poppins" pitchFamily="2" charset="77"/>
            </a:endParaRPr>
          </a:p>
        </p:txBody>
      </p:sp>
      <p:sp>
        <p:nvSpPr>
          <p:cNvPr id="10" name="TextBox 9">
            <a:extLst>
              <a:ext uri="{FF2B5EF4-FFF2-40B4-BE49-F238E27FC236}">
                <a16:creationId xmlns:a16="http://schemas.microsoft.com/office/drawing/2014/main" id="{4D0B6AA5-A5D4-0F44-B2D2-61B04012C11C}"/>
              </a:ext>
            </a:extLst>
          </p:cNvPr>
          <p:cNvSpPr txBox="1"/>
          <p:nvPr/>
        </p:nvSpPr>
        <p:spPr>
          <a:xfrm>
            <a:off x="3703237" y="4521167"/>
            <a:ext cx="2403435"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GROWTH</a:t>
            </a:r>
          </a:p>
        </p:txBody>
      </p:sp>
      <p:sp>
        <p:nvSpPr>
          <p:cNvPr id="11" name="TextBox 10">
            <a:extLst>
              <a:ext uri="{FF2B5EF4-FFF2-40B4-BE49-F238E27FC236}">
                <a16:creationId xmlns:a16="http://schemas.microsoft.com/office/drawing/2014/main" id="{9E6DAE2B-9069-3545-902A-3C1E46EED0E3}"/>
              </a:ext>
            </a:extLst>
          </p:cNvPr>
          <p:cNvSpPr txBox="1"/>
          <p:nvPr/>
        </p:nvSpPr>
        <p:spPr>
          <a:xfrm>
            <a:off x="3696849" y="5044387"/>
            <a:ext cx="2632054" cy="1477328"/>
          </a:xfrm>
          <a:prstGeom prst="rect">
            <a:avLst/>
          </a:prstGeom>
          <a:noFill/>
        </p:spPr>
        <p:txBody>
          <a:bodyPr wrap="square" rtlCol="0" anchor="t">
            <a:spAutoFit/>
          </a:bodyPr>
          <a:lstStyle/>
          <a:p>
            <a:r>
              <a:rPr lang="en-US" i="1" dirty="0">
                <a:solidFill>
                  <a:schemeClr val="bg2">
                    <a:lumMod val="25000"/>
                  </a:schemeClr>
                </a:solidFill>
                <a:effectLst/>
                <a:latin typeface="Calibri" panose="020F0502020204030204" pitchFamily="34" charset="0"/>
                <a:ea typeface="Times New Roman" panose="02020603050405020304" pitchFamily="18" charset="0"/>
              </a:rPr>
              <a:t>Senior Venue Manager</a:t>
            </a:r>
          </a:p>
          <a:p>
            <a:r>
              <a:rPr lang="en-US" i="1" spc="-55" dirty="0">
                <a:solidFill>
                  <a:schemeClr val="bg2">
                    <a:lumMod val="25000"/>
                  </a:schemeClr>
                </a:solidFill>
                <a:cs typeface="Poppins" pitchFamily="2" charset="77"/>
              </a:rPr>
              <a:t>Hospitality Management</a:t>
            </a:r>
          </a:p>
          <a:p>
            <a:r>
              <a:rPr lang="en-US" i="1" spc="-55" dirty="0">
                <a:solidFill>
                  <a:schemeClr val="bg2">
                    <a:lumMod val="25000"/>
                  </a:schemeClr>
                </a:solidFill>
                <a:cs typeface="Poppins" pitchFamily="2" charset="77"/>
              </a:rPr>
              <a:t>Freelance Consultant</a:t>
            </a:r>
          </a:p>
          <a:p>
            <a:r>
              <a:rPr lang="en-US" i="1" spc="-55" dirty="0">
                <a:solidFill>
                  <a:schemeClr val="bg2">
                    <a:lumMod val="25000"/>
                  </a:schemeClr>
                </a:solidFill>
                <a:cs typeface="Poppins" pitchFamily="2" charset="77"/>
              </a:rPr>
              <a:t>Business Owner</a:t>
            </a:r>
          </a:p>
          <a:p>
            <a:r>
              <a:rPr lang="en-US" i="1" spc="-55" dirty="0">
                <a:solidFill>
                  <a:schemeClr val="bg2">
                    <a:lumMod val="25000"/>
                  </a:schemeClr>
                </a:solidFill>
                <a:cs typeface="Poppins" pitchFamily="2" charset="77"/>
              </a:rPr>
              <a:t>Specialization</a:t>
            </a:r>
          </a:p>
        </p:txBody>
      </p:sp>
      <p:sp>
        <p:nvSpPr>
          <p:cNvPr id="50" name="Freeform 21">
            <a:extLst>
              <a:ext uri="{FF2B5EF4-FFF2-40B4-BE49-F238E27FC236}">
                <a16:creationId xmlns:a16="http://schemas.microsoft.com/office/drawing/2014/main" id="{3362A0F9-642D-4E4C-B395-4C2A32EAC823}"/>
              </a:ext>
            </a:extLst>
          </p:cNvPr>
          <p:cNvSpPr>
            <a:spLocks noChangeArrowheads="1"/>
          </p:cNvSpPr>
          <p:nvPr/>
        </p:nvSpPr>
        <p:spPr bwMode="auto">
          <a:xfrm>
            <a:off x="6288179" y="1343"/>
            <a:ext cx="5899916" cy="1621182"/>
          </a:xfrm>
          <a:custGeom>
            <a:avLst/>
            <a:gdLst>
              <a:gd name="T0" fmla="*/ 0 w 9475"/>
              <a:gd name="T1" fmla="*/ 3693 h 3694"/>
              <a:gd name="T2" fmla="*/ 9474 w 9475"/>
              <a:gd name="T3" fmla="*/ 3693 h 3694"/>
              <a:gd name="T4" fmla="*/ 9474 w 9475"/>
              <a:gd name="T5" fmla="*/ 0 h 3694"/>
              <a:gd name="T6" fmla="*/ 0 w 9475"/>
              <a:gd name="T7" fmla="*/ 0 h 3694"/>
              <a:gd name="T8" fmla="*/ 0 w 9475"/>
              <a:gd name="T9" fmla="*/ 3693 h 3694"/>
            </a:gdLst>
            <a:ahLst/>
            <a:cxnLst>
              <a:cxn ang="0">
                <a:pos x="T0" y="T1"/>
              </a:cxn>
              <a:cxn ang="0">
                <a:pos x="T2" y="T3"/>
              </a:cxn>
              <a:cxn ang="0">
                <a:pos x="T4" y="T5"/>
              </a:cxn>
              <a:cxn ang="0">
                <a:pos x="T6" y="T7"/>
              </a:cxn>
              <a:cxn ang="0">
                <a:pos x="T8" y="T9"/>
              </a:cxn>
            </a:cxnLst>
            <a:rect l="0" t="0" r="r" b="b"/>
            <a:pathLst>
              <a:path w="9475" h="3694">
                <a:moveTo>
                  <a:pt x="0" y="3693"/>
                </a:moveTo>
                <a:lnTo>
                  <a:pt x="9474" y="3693"/>
                </a:lnTo>
                <a:lnTo>
                  <a:pt x="9474" y="0"/>
                </a:lnTo>
                <a:lnTo>
                  <a:pt x="0" y="0"/>
                </a:lnTo>
                <a:lnTo>
                  <a:pt x="0" y="3693"/>
                </a:lnTo>
              </a:path>
            </a:pathLst>
          </a:custGeom>
          <a:solidFill>
            <a:srgbClr val="FFDC78"/>
          </a:solidFill>
          <a:ln>
            <a:noFill/>
          </a:ln>
          <a:effectLst/>
        </p:spPr>
        <p:txBody>
          <a:bodyPr wrap="none" anchor="ctr"/>
          <a:lstStyle/>
          <a:p>
            <a:endParaRPr lang="en-US" dirty="0">
              <a:latin typeface="Poppins" pitchFamily="2" charset="77"/>
            </a:endParaRPr>
          </a:p>
        </p:txBody>
      </p:sp>
      <p:sp>
        <p:nvSpPr>
          <p:cNvPr id="76" name="Freeform 22">
            <a:extLst>
              <a:ext uri="{FF2B5EF4-FFF2-40B4-BE49-F238E27FC236}">
                <a16:creationId xmlns:a16="http://schemas.microsoft.com/office/drawing/2014/main" id="{80C2B7DB-E74E-5443-AD92-F989658E9D51}"/>
              </a:ext>
            </a:extLst>
          </p:cNvPr>
          <p:cNvSpPr>
            <a:spLocks noChangeArrowheads="1"/>
          </p:cNvSpPr>
          <p:nvPr/>
        </p:nvSpPr>
        <p:spPr bwMode="auto">
          <a:xfrm>
            <a:off x="6480904" y="187359"/>
            <a:ext cx="5482495" cy="1280099"/>
          </a:xfrm>
          <a:prstGeom prst="roundRect">
            <a:avLst>
              <a:gd name="adj" fmla="val 10232"/>
            </a:avLst>
          </a:prstGeom>
          <a:solidFill>
            <a:srgbClr val="FFFFFF">
              <a:alpha val="63000"/>
            </a:srgbClr>
          </a:solidFill>
          <a:ln>
            <a:noFill/>
          </a:ln>
          <a:effectLst/>
        </p:spPr>
        <p:txBody>
          <a:bodyPr wrap="none" anchor="ctr"/>
          <a:lstStyle/>
          <a:p>
            <a:endParaRPr lang="en-US" dirty="0">
              <a:latin typeface="Poppins" pitchFamily="2" charset="77"/>
            </a:endParaRPr>
          </a:p>
        </p:txBody>
      </p:sp>
      <p:sp>
        <p:nvSpPr>
          <p:cNvPr id="12" name="TextBox 11">
            <a:extLst>
              <a:ext uri="{FF2B5EF4-FFF2-40B4-BE49-F238E27FC236}">
                <a16:creationId xmlns:a16="http://schemas.microsoft.com/office/drawing/2014/main" id="{E8E667D4-0A85-E144-AD53-F72A9349E6D1}"/>
              </a:ext>
            </a:extLst>
          </p:cNvPr>
          <p:cNvSpPr txBox="1"/>
          <p:nvPr/>
        </p:nvSpPr>
        <p:spPr>
          <a:xfrm>
            <a:off x="6603335" y="236595"/>
            <a:ext cx="2114946"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EDUCATION</a:t>
            </a:r>
          </a:p>
        </p:txBody>
      </p:sp>
      <p:sp>
        <p:nvSpPr>
          <p:cNvPr id="13" name="TextBox 12">
            <a:extLst>
              <a:ext uri="{FF2B5EF4-FFF2-40B4-BE49-F238E27FC236}">
                <a16:creationId xmlns:a16="http://schemas.microsoft.com/office/drawing/2014/main" id="{614B711A-684B-DB4A-A452-10BF3A82CDA8}"/>
              </a:ext>
            </a:extLst>
          </p:cNvPr>
          <p:cNvSpPr txBox="1"/>
          <p:nvPr/>
        </p:nvSpPr>
        <p:spPr>
          <a:xfrm>
            <a:off x="6592716" y="704193"/>
            <a:ext cx="5293589" cy="590931"/>
          </a:xfrm>
          <a:prstGeom prst="rect">
            <a:avLst/>
          </a:prstGeom>
          <a:noFill/>
        </p:spPr>
        <p:txBody>
          <a:bodyPr wrap="square" rtlCol="0" anchor="t">
            <a:spAutoFit/>
          </a:bodyPr>
          <a:lstStyle/>
          <a:p>
            <a:pPr>
              <a:lnSpc>
                <a:spcPct val="80000"/>
              </a:lnSpc>
            </a:pPr>
            <a:r>
              <a:rPr lang="en-US" sz="2000" spc="-10" dirty="0">
                <a:solidFill>
                  <a:schemeClr val="bg2">
                    <a:lumMod val="25000"/>
                  </a:schemeClr>
                </a:solidFill>
                <a:cs typeface="Poppins" pitchFamily="2" charset="77"/>
              </a:rPr>
              <a:t>A bachelor’s degree in hospitality, events or business administration is common.</a:t>
            </a:r>
          </a:p>
        </p:txBody>
      </p:sp>
      <p:sp>
        <p:nvSpPr>
          <p:cNvPr id="51" name="Freeform 71">
            <a:extLst>
              <a:ext uri="{FF2B5EF4-FFF2-40B4-BE49-F238E27FC236}">
                <a16:creationId xmlns:a16="http://schemas.microsoft.com/office/drawing/2014/main" id="{90204DD6-D86F-E245-A64A-158CFD9E71A0}"/>
              </a:ext>
            </a:extLst>
          </p:cNvPr>
          <p:cNvSpPr>
            <a:spLocks noChangeArrowheads="1"/>
          </p:cNvSpPr>
          <p:nvPr/>
        </p:nvSpPr>
        <p:spPr bwMode="auto">
          <a:xfrm>
            <a:off x="8477288" y="2709356"/>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2" name="Freeform 72">
            <a:extLst>
              <a:ext uri="{FF2B5EF4-FFF2-40B4-BE49-F238E27FC236}">
                <a16:creationId xmlns:a16="http://schemas.microsoft.com/office/drawing/2014/main" id="{79DB4A6F-9915-0043-8FD8-315823C5C982}"/>
              </a:ext>
            </a:extLst>
          </p:cNvPr>
          <p:cNvSpPr>
            <a:spLocks noChangeArrowheads="1"/>
          </p:cNvSpPr>
          <p:nvPr/>
        </p:nvSpPr>
        <p:spPr bwMode="auto">
          <a:xfrm>
            <a:off x="8477286" y="2709356"/>
            <a:ext cx="27432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3" name="Freeform 73">
            <a:extLst>
              <a:ext uri="{FF2B5EF4-FFF2-40B4-BE49-F238E27FC236}">
                <a16:creationId xmlns:a16="http://schemas.microsoft.com/office/drawing/2014/main" id="{8718E78A-138F-F647-80AF-5A93D05E6DC4}"/>
              </a:ext>
            </a:extLst>
          </p:cNvPr>
          <p:cNvSpPr>
            <a:spLocks noChangeArrowheads="1"/>
          </p:cNvSpPr>
          <p:nvPr/>
        </p:nvSpPr>
        <p:spPr bwMode="auto">
          <a:xfrm>
            <a:off x="11081043" y="2651881"/>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4" name="Freeform 74">
            <a:extLst>
              <a:ext uri="{FF2B5EF4-FFF2-40B4-BE49-F238E27FC236}">
                <a16:creationId xmlns:a16="http://schemas.microsoft.com/office/drawing/2014/main" id="{38D5B085-5873-524E-AC91-07B7C82B316C}"/>
              </a:ext>
            </a:extLst>
          </p:cNvPr>
          <p:cNvSpPr>
            <a:spLocks noChangeArrowheads="1"/>
          </p:cNvSpPr>
          <p:nvPr/>
        </p:nvSpPr>
        <p:spPr bwMode="auto">
          <a:xfrm>
            <a:off x="8477288" y="301409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5" name="Freeform 75">
            <a:extLst>
              <a:ext uri="{FF2B5EF4-FFF2-40B4-BE49-F238E27FC236}">
                <a16:creationId xmlns:a16="http://schemas.microsoft.com/office/drawing/2014/main" id="{A892C1A1-7E7F-684B-84F2-4BC51ECDBACD}"/>
              </a:ext>
            </a:extLst>
          </p:cNvPr>
          <p:cNvSpPr>
            <a:spLocks noChangeArrowheads="1"/>
          </p:cNvSpPr>
          <p:nvPr/>
        </p:nvSpPr>
        <p:spPr bwMode="auto">
          <a:xfrm>
            <a:off x="8477287" y="3014097"/>
            <a:ext cx="2284193"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6" name="Freeform 76">
            <a:extLst>
              <a:ext uri="{FF2B5EF4-FFF2-40B4-BE49-F238E27FC236}">
                <a16:creationId xmlns:a16="http://schemas.microsoft.com/office/drawing/2014/main" id="{703B554C-F91A-C94F-A7E4-D95AF54E5563}"/>
              </a:ext>
            </a:extLst>
          </p:cNvPr>
          <p:cNvSpPr>
            <a:spLocks noChangeArrowheads="1"/>
          </p:cNvSpPr>
          <p:nvPr/>
        </p:nvSpPr>
        <p:spPr bwMode="auto">
          <a:xfrm>
            <a:off x="10645893" y="2968799"/>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1" y="208"/>
                  <a:pt x="104" y="208"/>
                </a:cubicBezTo>
                <a:lnTo>
                  <a:pt x="104" y="208"/>
                </a:lnTo>
                <a:cubicBezTo>
                  <a:pt x="47" y="208"/>
                  <a:pt x="0" y="162"/>
                  <a:pt x="0" y="104"/>
                </a:cubicBezTo>
                <a:lnTo>
                  <a:pt x="0" y="104"/>
                </a:lnTo>
                <a:cubicBezTo>
                  <a:pt x="0" y="47"/>
                  <a:pt x="47" y="0"/>
                  <a:pt x="104" y="0"/>
                </a:cubicBezTo>
                <a:lnTo>
                  <a:pt x="104" y="0"/>
                </a:lnTo>
                <a:cubicBezTo>
                  <a:pt x="161"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7" name="Freeform 77">
            <a:extLst>
              <a:ext uri="{FF2B5EF4-FFF2-40B4-BE49-F238E27FC236}">
                <a16:creationId xmlns:a16="http://schemas.microsoft.com/office/drawing/2014/main" id="{878A326D-1D29-5240-99FB-EBF5F73F3981}"/>
              </a:ext>
            </a:extLst>
          </p:cNvPr>
          <p:cNvSpPr>
            <a:spLocks noChangeArrowheads="1"/>
          </p:cNvSpPr>
          <p:nvPr/>
        </p:nvSpPr>
        <p:spPr bwMode="auto">
          <a:xfrm>
            <a:off x="8477288" y="3318840"/>
            <a:ext cx="3544342" cy="45720"/>
          </a:xfrm>
          <a:custGeom>
            <a:avLst/>
            <a:gdLst>
              <a:gd name="T0" fmla="*/ 5691 w 5692"/>
              <a:gd name="T1" fmla="*/ 64 h 65"/>
              <a:gd name="T2" fmla="*/ 0 w 5692"/>
              <a:gd name="T3" fmla="*/ 64 h 65"/>
              <a:gd name="T4" fmla="*/ 0 w 5692"/>
              <a:gd name="T5" fmla="*/ 0 h 65"/>
              <a:gd name="T6" fmla="*/ 5691 w 5692"/>
              <a:gd name="T7" fmla="*/ 0 h 65"/>
              <a:gd name="T8" fmla="*/ 5691 w 5692"/>
              <a:gd name="T9" fmla="*/ 64 h 65"/>
            </a:gdLst>
            <a:ahLst/>
            <a:cxnLst>
              <a:cxn ang="0">
                <a:pos x="T0" y="T1"/>
              </a:cxn>
              <a:cxn ang="0">
                <a:pos x="T2" y="T3"/>
              </a:cxn>
              <a:cxn ang="0">
                <a:pos x="T4" y="T5"/>
              </a:cxn>
              <a:cxn ang="0">
                <a:pos x="T6" y="T7"/>
              </a:cxn>
              <a:cxn ang="0">
                <a:pos x="T8" y="T9"/>
              </a:cxn>
            </a:cxnLst>
            <a:rect l="0" t="0" r="r" b="b"/>
            <a:pathLst>
              <a:path w="5692" h="65">
                <a:moveTo>
                  <a:pt x="5691" y="64"/>
                </a:moveTo>
                <a:lnTo>
                  <a:pt x="0" y="64"/>
                </a:lnTo>
                <a:lnTo>
                  <a:pt x="0" y="0"/>
                </a:lnTo>
                <a:lnTo>
                  <a:pt x="5691" y="0"/>
                </a:lnTo>
                <a:lnTo>
                  <a:pt x="5691" y="64"/>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8" name="Freeform 78">
            <a:extLst>
              <a:ext uri="{FF2B5EF4-FFF2-40B4-BE49-F238E27FC236}">
                <a16:creationId xmlns:a16="http://schemas.microsoft.com/office/drawing/2014/main" id="{0227D502-BBD4-1B4D-B833-5D5B2498BF8C}"/>
              </a:ext>
            </a:extLst>
          </p:cNvPr>
          <p:cNvSpPr>
            <a:spLocks noChangeArrowheads="1"/>
          </p:cNvSpPr>
          <p:nvPr/>
        </p:nvSpPr>
        <p:spPr bwMode="auto">
          <a:xfrm>
            <a:off x="8477287" y="3318840"/>
            <a:ext cx="3291840" cy="45720"/>
          </a:xfrm>
          <a:custGeom>
            <a:avLst/>
            <a:gdLst>
              <a:gd name="T0" fmla="*/ 4488 w 4489"/>
              <a:gd name="T1" fmla="*/ 64 h 65"/>
              <a:gd name="T2" fmla="*/ 0 w 4489"/>
              <a:gd name="T3" fmla="*/ 64 h 65"/>
              <a:gd name="T4" fmla="*/ 0 w 4489"/>
              <a:gd name="T5" fmla="*/ 0 h 65"/>
              <a:gd name="T6" fmla="*/ 4488 w 4489"/>
              <a:gd name="T7" fmla="*/ 0 h 65"/>
              <a:gd name="T8" fmla="*/ 4488 w 4489"/>
              <a:gd name="T9" fmla="*/ 64 h 65"/>
            </a:gdLst>
            <a:ahLst/>
            <a:cxnLst>
              <a:cxn ang="0">
                <a:pos x="T0" y="T1"/>
              </a:cxn>
              <a:cxn ang="0">
                <a:pos x="T2" y="T3"/>
              </a:cxn>
              <a:cxn ang="0">
                <a:pos x="T4" y="T5"/>
              </a:cxn>
              <a:cxn ang="0">
                <a:pos x="T6" y="T7"/>
              </a:cxn>
              <a:cxn ang="0">
                <a:pos x="T8" y="T9"/>
              </a:cxn>
            </a:cxnLst>
            <a:rect l="0" t="0" r="r" b="b"/>
            <a:pathLst>
              <a:path w="4489" h="65">
                <a:moveTo>
                  <a:pt x="4488" y="64"/>
                </a:moveTo>
                <a:lnTo>
                  <a:pt x="0" y="64"/>
                </a:lnTo>
                <a:lnTo>
                  <a:pt x="0" y="0"/>
                </a:lnTo>
                <a:lnTo>
                  <a:pt x="4488" y="0"/>
                </a:lnTo>
                <a:lnTo>
                  <a:pt x="4488" y="64"/>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9" name="Freeform 79">
            <a:extLst>
              <a:ext uri="{FF2B5EF4-FFF2-40B4-BE49-F238E27FC236}">
                <a16:creationId xmlns:a16="http://schemas.microsoft.com/office/drawing/2014/main" id="{D876D977-911B-964C-8295-02E2CEDBD0DC}"/>
              </a:ext>
            </a:extLst>
          </p:cNvPr>
          <p:cNvSpPr>
            <a:spLocks noChangeArrowheads="1"/>
          </p:cNvSpPr>
          <p:nvPr/>
        </p:nvSpPr>
        <p:spPr bwMode="auto">
          <a:xfrm>
            <a:off x="11642518" y="3283479"/>
            <a:ext cx="129036" cy="129036"/>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2" y="208"/>
                  <a:pt x="104" y="208"/>
                </a:cubicBezTo>
                <a:lnTo>
                  <a:pt x="104" y="208"/>
                </a:lnTo>
                <a:cubicBezTo>
                  <a:pt x="47" y="208"/>
                  <a:pt x="0" y="162"/>
                  <a:pt x="0" y="104"/>
                </a:cubicBezTo>
                <a:lnTo>
                  <a:pt x="0" y="104"/>
                </a:lnTo>
                <a:cubicBezTo>
                  <a:pt x="0" y="47"/>
                  <a:pt x="47" y="0"/>
                  <a:pt x="104" y="0"/>
                </a:cubicBezTo>
                <a:lnTo>
                  <a:pt x="104" y="0"/>
                </a:lnTo>
                <a:cubicBezTo>
                  <a:pt x="162"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0" name="Freeform 80">
            <a:extLst>
              <a:ext uri="{FF2B5EF4-FFF2-40B4-BE49-F238E27FC236}">
                <a16:creationId xmlns:a16="http://schemas.microsoft.com/office/drawing/2014/main" id="{9A8D84EE-52C5-DC4B-BBDF-8F4258BE9207}"/>
              </a:ext>
            </a:extLst>
          </p:cNvPr>
          <p:cNvSpPr>
            <a:spLocks noChangeArrowheads="1"/>
          </p:cNvSpPr>
          <p:nvPr/>
        </p:nvSpPr>
        <p:spPr bwMode="auto">
          <a:xfrm>
            <a:off x="8477288" y="362632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1" name="Freeform 81">
            <a:extLst>
              <a:ext uri="{FF2B5EF4-FFF2-40B4-BE49-F238E27FC236}">
                <a16:creationId xmlns:a16="http://schemas.microsoft.com/office/drawing/2014/main" id="{71119C5D-5B3E-AB48-969C-4D6E6FBB8711}"/>
              </a:ext>
            </a:extLst>
          </p:cNvPr>
          <p:cNvSpPr>
            <a:spLocks noChangeArrowheads="1"/>
          </p:cNvSpPr>
          <p:nvPr/>
        </p:nvSpPr>
        <p:spPr bwMode="auto">
          <a:xfrm>
            <a:off x="8477287" y="3626327"/>
            <a:ext cx="2926080" cy="45720"/>
          </a:xfrm>
          <a:custGeom>
            <a:avLst/>
            <a:gdLst>
              <a:gd name="T0" fmla="*/ 2098 w 2099"/>
              <a:gd name="T1" fmla="*/ 65 h 66"/>
              <a:gd name="T2" fmla="*/ 0 w 2099"/>
              <a:gd name="T3" fmla="*/ 65 h 66"/>
              <a:gd name="T4" fmla="*/ 0 w 2099"/>
              <a:gd name="T5" fmla="*/ 0 h 66"/>
              <a:gd name="T6" fmla="*/ 2098 w 2099"/>
              <a:gd name="T7" fmla="*/ 0 h 66"/>
              <a:gd name="T8" fmla="*/ 2098 w 2099"/>
              <a:gd name="T9" fmla="*/ 65 h 66"/>
            </a:gdLst>
            <a:ahLst/>
            <a:cxnLst>
              <a:cxn ang="0">
                <a:pos x="T0" y="T1"/>
              </a:cxn>
              <a:cxn ang="0">
                <a:pos x="T2" y="T3"/>
              </a:cxn>
              <a:cxn ang="0">
                <a:pos x="T4" y="T5"/>
              </a:cxn>
              <a:cxn ang="0">
                <a:pos x="T6" y="T7"/>
              </a:cxn>
              <a:cxn ang="0">
                <a:pos x="T8" y="T9"/>
              </a:cxn>
            </a:cxnLst>
            <a:rect l="0" t="0" r="r" b="b"/>
            <a:pathLst>
              <a:path w="2099" h="66">
                <a:moveTo>
                  <a:pt x="2098" y="65"/>
                </a:moveTo>
                <a:lnTo>
                  <a:pt x="0" y="65"/>
                </a:lnTo>
                <a:lnTo>
                  <a:pt x="0" y="0"/>
                </a:lnTo>
                <a:lnTo>
                  <a:pt x="2098" y="0"/>
                </a:lnTo>
                <a:lnTo>
                  <a:pt x="2098"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2" name="Freeform 82">
            <a:extLst>
              <a:ext uri="{FF2B5EF4-FFF2-40B4-BE49-F238E27FC236}">
                <a16:creationId xmlns:a16="http://schemas.microsoft.com/office/drawing/2014/main" id="{10659B25-2A87-F047-BBB7-3A552208BC29}"/>
              </a:ext>
            </a:extLst>
          </p:cNvPr>
          <p:cNvSpPr>
            <a:spLocks noChangeArrowheads="1"/>
          </p:cNvSpPr>
          <p:nvPr/>
        </p:nvSpPr>
        <p:spPr bwMode="auto">
          <a:xfrm>
            <a:off x="11263893" y="3578282"/>
            <a:ext cx="129034" cy="129034"/>
          </a:xfrm>
          <a:custGeom>
            <a:avLst/>
            <a:gdLst>
              <a:gd name="T0" fmla="*/ 208 w 209"/>
              <a:gd name="T1" fmla="*/ 104 h 208"/>
              <a:gd name="T2" fmla="*/ 208 w 209"/>
              <a:gd name="T3" fmla="*/ 104 h 208"/>
              <a:gd name="T4" fmla="*/ 104 w 209"/>
              <a:gd name="T5" fmla="*/ 207 h 208"/>
              <a:gd name="T6" fmla="*/ 104 w 209"/>
              <a:gd name="T7" fmla="*/ 207 h 208"/>
              <a:gd name="T8" fmla="*/ 0 w 209"/>
              <a:gd name="T9" fmla="*/ 104 h 208"/>
              <a:gd name="T10" fmla="*/ 0 w 209"/>
              <a:gd name="T11" fmla="*/ 104 h 208"/>
              <a:gd name="T12" fmla="*/ 104 w 209"/>
              <a:gd name="T13" fmla="*/ 0 h 208"/>
              <a:gd name="T14" fmla="*/ 104 w 209"/>
              <a:gd name="T15" fmla="*/ 0 h 208"/>
              <a:gd name="T16" fmla="*/ 208 w 209"/>
              <a:gd name="T17"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8">
                <a:moveTo>
                  <a:pt x="208" y="104"/>
                </a:moveTo>
                <a:lnTo>
                  <a:pt x="208" y="104"/>
                </a:lnTo>
                <a:cubicBezTo>
                  <a:pt x="208" y="161"/>
                  <a:pt x="161" y="207"/>
                  <a:pt x="104" y="207"/>
                </a:cubicBezTo>
                <a:lnTo>
                  <a:pt x="104" y="207"/>
                </a:lnTo>
                <a:cubicBezTo>
                  <a:pt x="46" y="207"/>
                  <a:pt x="0" y="161"/>
                  <a:pt x="0" y="104"/>
                </a:cubicBezTo>
                <a:lnTo>
                  <a:pt x="0" y="104"/>
                </a:lnTo>
                <a:cubicBezTo>
                  <a:pt x="0" y="46"/>
                  <a:pt x="46"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3" name="Freeform 83">
            <a:extLst>
              <a:ext uri="{FF2B5EF4-FFF2-40B4-BE49-F238E27FC236}">
                <a16:creationId xmlns:a16="http://schemas.microsoft.com/office/drawing/2014/main" id="{A4B2D810-6DB9-3445-AB90-2AFDEC6B9A89}"/>
              </a:ext>
            </a:extLst>
          </p:cNvPr>
          <p:cNvSpPr>
            <a:spLocks noChangeArrowheads="1"/>
          </p:cNvSpPr>
          <p:nvPr/>
        </p:nvSpPr>
        <p:spPr bwMode="auto">
          <a:xfrm>
            <a:off x="8477288" y="3931068"/>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4" name="Freeform 84">
            <a:extLst>
              <a:ext uri="{FF2B5EF4-FFF2-40B4-BE49-F238E27FC236}">
                <a16:creationId xmlns:a16="http://schemas.microsoft.com/office/drawing/2014/main" id="{3168103D-001D-1549-8500-3FE9A9B08AAF}"/>
              </a:ext>
            </a:extLst>
          </p:cNvPr>
          <p:cNvSpPr>
            <a:spLocks noChangeArrowheads="1"/>
          </p:cNvSpPr>
          <p:nvPr/>
        </p:nvSpPr>
        <p:spPr bwMode="auto">
          <a:xfrm>
            <a:off x="8477286" y="3931068"/>
            <a:ext cx="3383280"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5" name="Freeform 85">
            <a:extLst>
              <a:ext uri="{FF2B5EF4-FFF2-40B4-BE49-F238E27FC236}">
                <a16:creationId xmlns:a16="http://schemas.microsoft.com/office/drawing/2014/main" id="{ED260A9E-AA50-3949-947B-C4C3DF539F2B}"/>
              </a:ext>
            </a:extLst>
          </p:cNvPr>
          <p:cNvSpPr>
            <a:spLocks noChangeArrowheads="1"/>
          </p:cNvSpPr>
          <p:nvPr/>
        </p:nvSpPr>
        <p:spPr bwMode="auto">
          <a:xfrm>
            <a:off x="11729259" y="3885770"/>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1"/>
                  <a:pt x="161" y="208"/>
                  <a:pt x="104" y="208"/>
                </a:cubicBezTo>
                <a:lnTo>
                  <a:pt x="104" y="208"/>
                </a:lnTo>
                <a:cubicBezTo>
                  <a:pt x="47" y="208"/>
                  <a:pt x="0" y="161"/>
                  <a:pt x="0" y="104"/>
                </a:cubicBezTo>
                <a:lnTo>
                  <a:pt x="0" y="104"/>
                </a:lnTo>
                <a:cubicBezTo>
                  <a:pt x="0" y="46"/>
                  <a:pt x="47"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34" name="TextBox 33">
            <a:extLst>
              <a:ext uri="{FF2B5EF4-FFF2-40B4-BE49-F238E27FC236}">
                <a16:creationId xmlns:a16="http://schemas.microsoft.com/office/drawing/2014/main" id="{918A400C-7694-C346-9BFA-159B6DD1708E}"/>
              </a:ext>
            </a:extLst>
          </p:cNvPr>
          <p:cNvSpPr txBox="1"/>
          <p:nvPr/>
        </p:nvSpPr>
        <p:spPr>
          <a:xfrm>
            <a:off x="6309223" y="1735582"/>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TOP SKILLS</a:t>
            </a:r>
          </a:p>
        </p:txBody>
      </p:sp>
      <p:sp>
        <p:nvSpPr>
          <p:cNvPr id="35" name="TextBox 34">
            <a:extLst>
              <a:ext uri="{FF2B5EF4-FFF2-40B4-BE49-F238E27FC236}">
                <a16:creationId xmlns:a16="http://schemas.microsoft.com/office/drawing/2014/main" id="{4D23A3E1-FBC2-844D-B6B7-D140D866E611}"/>
              </a:ext>
            </a:extLst>
          </p:cNvPr>
          <p:cNvSpPr txBox="1"/>
          <p:nvPr/>
        </p:nvSpPr>
        <p:spPr>
          <a:xfrm>
            <a:off x="6419662" y="2518743"/>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Staff Mgmt.</a:t>
            </a:r>
          </a:p>
        </p:txBody>
      </p:sp>
      <p:sp>
        <p:nvSpPr>
          <p:cNvPr id="36" name="TextBox 35">
            <a:extLst>
              <a:ext uri="{FF2B5EF4-FFF2-40B4-BE49-F238E27FC236}">
                <a16:creationId xmlns:a16="http://schemas.microsoft.com/office/drawing/2014/main" id="{74AA2611-3011-2845-8476-BDDB68B05A04}"/>
              </a:ext>
            </a:extLst>
          </p:cNvPr>
          <p:cNvSpPr txBox="1"/>
          <p:nvPr/>
        </p:nvSpPr>
        <p:spPr>
          <a:xfrm>
            <a:off x="6419661" y="2822585"/>
            <a:ext cx="2292915"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Communication</a:t>
            </a:r>
          </a:p>
        </p:txBody>
      </p:sp>
      <p:sp>
        <p:nvSpPr>
          <p:cNvPr id="37" name="TextBox 36">
            <a:extLst>
              <a:ext uri="{FF2B5EF4-FFF2-40B4-BE49-F238E27FC236}">
                <a16:creationId xmlns:a16="http://schemas.microsoft.com/office/drawing/2014/main" id="{DF2CE200-6E17-C443-AE2D-8E903269D4CC}"/>
              </a:ext>
            </a:extLst>
          </p:cNvPr>
          <p:cNvSpPr txBox="1"/>
          <p:nvPr/>
        </p:nvSpPr>
        <p:spPr>
          <a:xfrm>
            <a:off x="6419661" y="3130083"/>
            <a:ext cx="2116013"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Problem Solving</a:t>
            </a:r>
          </a:p>
        </p:txBody>
      </p:sp>
      <p:sp>
        <p:nvSpPr>
          <p:cNvPr id="38" name="TextBox 37">
            <a:extLst>
              <a:ext uri="{FF2B5EF4-FFF2-40B4-BE49-F238E27FC236}">
                <a16:creationId xmlns:a16="http://schemas.microsoft.com/office/drawing/2014/main" id="{D3C28E70-57FA-1849-AC67-8659D556A69B}"/>
              </a:ext>
            </a:extLst>
          </p:cNvPr>
          <p:cNvSpPr txBox="1"/>
          <p:nvPr/>
        </p:nvSpPr>
        <p:spPr>
          <a:xfrm>
            <a:off x="6419662" y="3433534"/>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Empathy/EQ</a:t>
            </a:r>
          </a:p>
        </p:txBody>
      </p:sp>
      <p:sp>
        <p:nvSpPr>
          <p:cNvPr id="39" name="TextBox 38">
            <a:extLst>
              <a:ext uri="{FF2B5EF4-FFF2-40B4-BE49-F238E27FC236}">
                <a16:creationId xmlns:a16="http://schemas.microsoft.com/office/drawing/2014/main" id="{B9A3D0DE-8B44-F945-849F-8245C5DFCAC1}"/>
              </a:ext>
            </a:extLst>
          </p:cNvPr>
          <p:cNvSpPr txBox="1"/>
          <p:nvPr/>
        </p:nvSpPr>
        <p:spPr>
          <a:xfrm>
            <a:off x="6419662" y="3739594"/>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Multitasking</a:t>
            </a:r>
          </a:p>
        </p:txBody>
      </p:sp>
      <p:sp>
        <p:nvSpPr>
          <p:cNvPr id="69" name="Freeform 124">
            <a:extLst>
              <a:ext uri="{FF2B5EF4-FFF2-40B4-BE49-F238E27FC236}">
                <a16:creationId xmlns:a16="http://schemas.microsoft.com/office/drawing/2014/main" id="{D58D0A04-3EC6-F843-8A5B-D9A4A38F4A7E}"/>
              </a:ext>
            </a:extLst>
          </p:cNvPr>
          <p:cNvSpPr>
            <a:spLocks noChangeArrowheads="1"/>
          </p:cNvSpPr>
          <p:nvPr/>
        </p:nvSpPr>
        <p:spPr bwMode="auto">
          <a:xfrm>
            <a:off x="3515303" y="1342"/>
            <a:ext cx="2768130"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B2DDDB"/>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88F09911-238B-4945-AB36-7CD389464768}"/>
              </a:ext>
            </a:extLst>
          </p:cNvPr>
          <p:cNvSpPr txBox="1"/>
          <p:nvPr/>
        </p:nvSpPr>
        <p:spPr>
          <a:xfrm>
            <a:off x="3696850" y="194140"/>
            <a:ext cx="2366633" cy="2762616"/>
          </a:xfrm>
          <a:prstGeom prst="rect">
            <a:avLst/>
          </a:prstGeom>
          <a:noFill/>
        </p:spPr>
        <p:txBody>
          <a:bodyPr wrap="square" rtlCol="0" anchor="t">
            <a:spAutoFit/>
          </a:bodyPr>
          <a:lstStyle/>
          <a:p>
            <a:pPr algn="ctr">
              <a:lnSpc>
                <a:spcPct val="80000"/>
              </a:lnSpc>
            </a:pPr>
            <a:r>
              <a:rPr lang="en-US" sz="3600" b="1" spc="-100" dirty="0">
                <a:solidFill>
                  <a:schemeClr val="bg2">
                    <a:lumMod val="25000"/>
                  </a:schemeClr>
                </a:solidFill>
                <a:cs typeface="Poppins" pitchFamily="2" charset="77"/>
              </a:rPr>
              <a:t>“I host events at my space that are fun &amp; people enjoy.”</a:t>
            </a:r>
          </a:p>
        </p:txBody>
      </p:sp>
      <p:sp>
        <p:nvSpPr>
          <p:cNvPr id="40" name="TextBox 39">
            <a:extLst>
              <a:ext uri="{FF2B5EF4-FFF2-40B4-BE49-F238E27FC236}">
                <a16:creationId xmlns:a16="http://schemas.microsoft.com/office/drawing/2014/main" id="{511CCFE7-C424-734A-86AA-65C414FBC64E}"/>
              </a:ext>
            </a:extLst>
          </p:cNvPr>
          <p:cNvSpPr txBox="1"/>
          <p:nvPr/>
        </p:nvSpPr>
        <p:spPr>
          <a:xfrm>
            <a:off x="3670155" y="3822175"/>
            <a:ext cx="2564184" cy="333168"/>
          </a:xfrm>
          <a:prstGeom prst="rect">
            <a:avLst/>
          </a:prstGeom>
          <a:noFill/>
        </p:spPr>
        <p:txBody>
          <a:bodyPr wrap="square" rtlCol="0" anchor="b">
            <a:spAutoFit/>
          </a:bodyPr>
          <a:lstStyle/>
          <a:p>
            <a:pPr algn="ctr">
              <a:lnSpc>
                <a:spcPts val="1800"/>
              </a:lnSpc>
            </a:pPr>
            <a:r>
              <a:rPr lang="en-US" sz="2000" spc="-10" dirty="0">
                <a:solidFill>
                  <a:schemeClr val="bg1"/>
                </a:solidFill>
                <a:cs typeface="Poppins" pitchFamily="2" charset="77"/>
              </a:rPr>
              <a:t>CVP, CVE</a:t>
            </a:r>
          </a:p>
        </p:txBody>
      </p:sp>
      <p:sp>
        <p:nvSpPr>
          <p:cNvPr id="71" name="Freeform 126">
            <a:extLst>
              <a:ext uri="{FF2B5EF4-FFF2-40B4-BE49-F238E27FC236}">
                <a16:creationId xmlns:a16="http://schemas.microsoft.com/office/drawing/2014/main" id="{7CBA7F97-B67E-1D44-9CFC-861F22F9FE3E}"/>
              </a:ext>
            </a:extLst>
          </p:cNvPr>
          <p:cNvSpPr>
            <a:spLocks noChangeArrowheads="1"/>
          </p:cNvSpPr>
          <p:nvPr/>
        </p:nvSpPr>
        <p:spPr bwMode="auto">
          <a:xfrm>
            <a:off x="6288179" y="4346886"/>
            <a:ext cx="5899916" cy="2561120"/>
          </a:xfrm>
          <a:custGeom>
            <a:avLst/>
            <a:gdLst>
              <a:gd name="T0" fmla="*/ 9474 w 9475"/>
              <a:gd name="T1" fmla="*/ 3693 h 3694"/>
              <a:gd name="T2" fmla="*/ 0 w 9475"/>
              <a:gd name="T3" fmla="*/ 3693 h 3694"/>
              <a:gd name="T4" fmla="*/ 0 w 9475"/>
              <a:gd name="T5" fmla="*/ 0 h 3694"/>
              <a:gd name="T6" fmla="*/ 9474 w 9475"/>
              <a:gd name="T7" fmla="*/ 0 h 3694"/>
              <a:gd name="T8" fmla="*/ 9474 w 9475"/>
              <a:gd name="T9" fmla="*/ 3693 h 3694"/>
            </a:gdLst>
            <a:ahLst/>
            <a:cxnLst>
              <a:cxn ang="0">
                <a:pos x="T0" y="T1"/>
              </a:cxn>
              <a:cxn ang="0">
                <a:pos x="T2" y="T3"/>
              </a:cxn>
              <a:cxn ang="0">
                <a:pos x="T4" y="T5"/>
              </a:cxn>
              <a:cxn ang="0">
                <a:pos x="T6" y="T7"/>
              </a:cxn>
              <a:cxn ang="0">
                <a:pos x="T8" y="T9"/>
              </a:cxn>
            </a:cxnLst>
            <a:rect l="0" t="0" r="r" b="b"/>
            <a:pathLst>
              <a:path w="9475" h="3694">
                <a:moveTo>
                  <a:pt x="9474" y="3693"/>
                </a:moveTo>
                <a:lnTo>
                  <a:pt x="0" y="3693"/>
                </a:lnTo>
                <a:lnTo>
                  <a:pt x="0" y="0"/>
                </a:lnTo>
                <a:lnTo>
                  <a:pt x="9474" y="0"/>
                </a:lnTo>
                <a:lnTo>
                  <a:pt x="9474" y="3693"/>
                </a:lnTo>
              </a:path>
            </a:pathLst>
          </a:custGeom>
          <a:solidFill>
            <a:srgbClr val="738A9F"/>
          </a:solidFill>
          <a:ln>
            <a:noFill/>
          </a:ln>
          <a:effectLst/>
        </p:spPr>
        <p:txBody>
          <a:bodyPr wrap="none" anchor="ctr"/>
          <a:lstStyle/>
          <a:p>
            <a:endParaRPr lang="en-US" dirty="0">
              <a:latin typeface="Poppins" pitchFamily="2" charset="77"/>
            </a:endParaRPr>
          </a:p>
        </p:txBody>
      </p:sp>
      <p:pic>
        <p:nvPicPr>
          <p:cNvPr id="8" name="Picture 7" descr="A group of people standing together&#10;&#10;Description automatically generated">
            <a:extLst>
              <a:ext uri="{FF2B5EF4-FFF2-40B4-BE49-F238E27FC236}">
                <a16:creationId xmlns:a16="http://schemas.microsoft.com/office/drawing/2014/main" id="{701786AE-C184-ED5C-7742-8AFC010A4A53}"/>
              </a:ext>
            </a:extLst>
          </p:cNvPr>
          <p:cNvPicPr>
            <a:picLocks noChangeAspect="1"/>
          </p:cNvPicPr>
          <p:nvPr/>
        </p:nvPicPr>
        <p:blipFill rotWithShape="1">
          <a:blip r:embed="rId3">
            <a:extLst>
              <a:ext uri="{28A0092B-C50C-407E-A947-70E740481C1C}">
                <a14:useLocalDpi xmlns:a14="http://schemas.microsoft.com/office/drawing/2010/main" val="0"/>
              </a:ext>
            </a:extLst>
          </a:blip>
          <a:srcRect l="51776" t="1652" r="30408" b="67138"/>
          <a:stretch/>
        </p:blipFill>
        <p:spPr>
          <a:xfrm>
            <a:off x="843200" y="1136101"/>
            <a:ext cx="1688614" cy="2664613"/>
          </a:xfrm>
          <a:prstGeom prst="rect">
            <a:avLst/>
          </a:prstGeom>
          <a:solidFill>
            <a:schemeClr val="tx2">
              <a:lumMod val="75000"/>
            </a:schemeClr>
          </a:solidFill>
          <a:ln w="57150">
            <a:solidFill>
              <a:schemeClr val="bg2">
                <a:lumMod val="25000"/>
              </a:schemeClr>
            </a:solidFill>
          </a:ln>
        </p:spPr>
      </p:pic>
      <p:sp>
        <p:nvSpPr>
          <p:cNvPr id="14" name="Freeform 71">
            <a:extLst>
              <a:ext uri="{FF2B5EF4-FFF2-40B4-BE49-F238E27FC236}">
                <a16:creationId xmlns:a16="http://schemas.microsoft.com/office/drawing/2014/main" id="{63EAC20B-F724-39B7-4D5B-820DEE9C98DA}"/>
              </a:ext>
            </a:extLst>
          </p:cNvPr>
          <p:cNvSpPr>
            <a:spLocks noChangeArrowheads="1"/>
          </p:cNvSpPr>
          <p:nvPr/>
        </p:nvSpPr>
        <p:spPr bwMode="auto">
          <a:xfrm>
            <a:off x="8477287" y="2404601"/>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15" name="Freeform 72">
            <a:extLst>
              <a:ext uri="{FF2B5EF4-FFF2-40B4-BE49-F238E27FC236}">
                <a16:creationId xmlns:a16="http://schemas.microsoft.com/office/drawing/2014/main" id="{23D42267-EBFD-D823-A007-9EB920CF3255}"/>
              </a:ext>
            </a:extLst>
          </p:cNvPr>
          <p:cNvSpPr>
            <a:spLocks noChangeArrowheads="1"/>
          </p:cNvSpPr>
          <p:nvPr/>
        </p:nvSpPr>
        <p:spPr bwMode="auto">
          <a:xfrm>
            <a:off x="8477285" y="2404601"/>
            <a:ext cx="32004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19" name="TextBox 18">
            <a:extLst>
              <a:ext uri="{FF2B5EF4-FFF2-40B4-BE49-F238E27FC236}">
                <a16:creationId xmlns:a16="http://schemas.microsoft.com/office/drawing/2014/main" id="{184C1F68-D8E2-97B7-A2CD-B4E0AE53637E}"/>
              </a:ext>
            </a:extLst>
          </p:cNvPr>
          <p:cNvSpPr txBox="1"/>
          <p:nvPr/>
        </p:nvSpPr>
        <p:spPr>
          <a:xfrm>
            <a:off x="6419661" y="2213988"/>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Leadership</a:t>
            </a:r>
          </a:p>
        </p:txBody>
      </p:sp>
      <p:sp>
        <p:nvSpPr>
          <p:cNvPr id="20" name="Freeform 73">
            <a:extLst>
              <a:ext uri="{FF2B5EF4-FFF2-40B4-BE49-F238E27FC236}">
                <a16:creationId xmlns:a16="http://schemas.microsoft.com/office/drawing/2014/main" id="{C5A54921-BF7A-68F1-62C2-7DB689FEA7F7}"/>
              </a:ext>
            </a:extLst>
          </p:cNvPr>
          <p:cNvSpPr>
            <a:spLocks noChangeArrowheads="1"/>
          </p:cNvSpPr>
          <p:nvPr/>
        </p:nvSpPr>
        <p:spPr bwMode="auto">
          <a:xfrm>
            <a:off x="11563471" y="2363853"/>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21" name="TextBox 20">
            <a:extLst>
              <a:ext uri="{FF2B5EF4-FFF2-40B4-BE49-F238E27FC236}">
                <a16:creationId xmlns:a16="http://schemas.microsoft.com/office/drawing/2014/main" id="{5E3799E5-E801-0D6C-119A-C93F1A7FD21C}"/>
              </a:ext>
            </a:extLst>
          </p:cNvPr>
          <p:cNvSpPr txBox="1"/>
          <p:nvPr/>
        </p:nvSpPr>
        <p:spPr>
          <a:xfrm>
            <a:off x="6414052" y="4522069"/>
            <a:ext cx="5887461"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TYPICAL ROLES</a:t>
            </a:r>
          </a:p>
        </p:txBody>
      </p:sp>
      <p:sp>
        <p:nvSpPr>
          <p:cNvPr id="22" name="TextBox 21">
            <a:extLst>
              <a:ext uri="{FF2B5EF4-FFF2-40B4-BE49-F238E27FC236}">
                <a16:creationId xmlns:a16="http://schemas.microsoft.com/office/drawing/2014/main" id="{E1B1D7E0-536F-D5F7-ECD5-3A54D24E1AF1}"/>
              </a:ext>
            </a:extLst>
          </p:cNvPr>
          <p:cNvSpPr txBox="1"/>
          <p:nvPr/>
        </p:nvSpPr>
        <p:spPr>
          <a:xfrm>
            <a:off x="6990104" y="5111454"/>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Venue Operations</a:t>
            </a:r>
            <a:endParaRPr lang="en-US" sz="18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Budget Management</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Client Feedback</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Customer Relations</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Health &amp; Safety </a:t>
            </a:r>
            <a:endParaRPr lang="en-US" sz="2000" dirty="0">
              <a:solidFill>
                <a:schemeClr val="bg1"/>
              </a:solidFill>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60BA6EFA-CB50-2A66-70D4-47B24F09ECC1}"/>
              </a:ext>
            </a:extLst>
          </p:cNvPr>
          <p:cNvSpPr txBox="1"/>
          <p:nvPr/>
        </p:nvSpPr>
        <p:spPr>
          <a:xfrm>
            <a:off x="9436439" y="5126169"/>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Event Coordination</a:t>
            </a:r>
            <a:endParaRPr lang="en-US" sz="18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Contract Negotiation</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Logistical Planning</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Staff Management</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Ticketing</a:t>
            </a:r>
            <a:endParaRPr lang="en-US" sz="2000" dirty="0">
              <a:solidFill>
                <a:schemeClr val="bg1"/>
              </a:solidFill>
              <a:effectLst/>
              <a:latin typeface="Calibri" panose="020F0502020204030204" pitchFamily="34" charset="0"/>
              <a:ea typeface="Times New Roman" panose="02020603050405020304" pitchFamily="18" charset="0"/>
            </a:endParaRPr>
          </a:p>
        </p:txBody>
      </p:sp>
      <p:sp>
        <p:nvSpPr>
          <p:cNvPr id="24" name="TextBox 23">
            <a:extLst>
              <a:ext uri="{FF2B5EF4-FFF2-40B4-BE49-F238E27FC236}">
                <a16:creationId xmlns:a16="http://schemas.microsoft.com/office/drawing/2014/main" id="{37BAC558-373B-5BDB-26F1-684DA50F3154}"/>
              </a:ext>
            </a:extLst>
          </p:cNvPr>
          <p:cNvSpPr txBox="1"/>
          <p:nvPr/>
        </p:nvSpPr>
        <p:spPr>
          <a:xfrm>
            <a:off x="3505034" y="3316672"/>
            <a:ext cx="2772877"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CERTIFICATIONS</a:t>
            </a:r>
          </a:p>
        </p:txBody>
      </p:sp>
    </p:spTree>
    <p:extLst>
      <p:ext uri="{BB962C8B-B14F-4D97-AF65-F5344CB8AC3E}">
        <p14:creationId xmlns:p14="http://schemas.microsoft.com/office/powerpoint/2010/main" val="38822640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8EAADF62-5D05-E639-1758-C6F7C69F2B73}"/>
              </a:ext>
            </a:extLst>
          </p:cNvPr>
          <p:cNvSpPr>
            <a:spLocks noChangeArrowheads="1"/>
          </p:cNvSpPr>
          <p:nvPr/>
        </p:nvSpPr>
        <p:spPr bwMode="auto">
          <a:xfrm>
            <a:off x="5970127" y="0"/>
            <a:ext cx="6226558" cy="6571758"/>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124">
            <a:extLst>
              <a:ext uri="{FF2B5EF4-FFF2-40B4-BE49-F238E27FC236}">
                <a16:creationId xmlns:a16="http://schemas.microsoft.com/office/drawing/2014/main" id="{45623272-C92E-B45A-5697-0A8BFAD96919}"/>
              </a:ext>
            </a:extLst>
          </p:cNvPr>
          <p:cNvSpPr>
            <a:spLocks noChangeArrowheads="1"/>
          </p:cNvSpPr>
          <p:nvPr/>
        </p:nvSpPr>
        <p:spPr bwMode="auto">
          <a:xfrm>
            <a:off x="3508388" y="1304361"/>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00B0F0"/>
          </a:solidFill>
          <a:ln>
            <a:noFill/>
          </a:ln>
          <a:effectLst/>
        </p:spPr>
        <p:txBody>
          <a:bodyPr wrap="none" anchor="ctr"/>
          <a:lstStyle/>
          <a:p>
            <a:endParaRPr lang="en-US" dirty="0">
              <a:latin typeface="Poppins" pitchFamily="2" charset="77"/>
            </a:endParaRPr>
          </a:p>
        </p:txBody>
      </p:sp>
      <p:sp>
        <p:nvSpPr>
          <p:cNvPr id="49" name="Freeform 2">
            <a:extLst>
              <a:ext uri="{FF2B5EF4-FFF2-40B4-BE49-F238E27FC236}">
                <a16:creationId xmlns:a16="http://schemas.microsoft.com/office/drawing/2014/main" id="{3BDF75DC-2C02-3444-86CB-739A5756AF58}"/>
              </a:ext>
            </a:extLst>
          </p:cNvPr>
          <p:cNvSpPr>
            <a:spLocks noChangeArrowheads="1"/>
          </p:cNvSpPr>
          <p:nvPr/>
        </p:nvSpPr>
        <p:spPr bwMode="auto">
          <a:xfrm>
            <a:off x="-49713" y="1340"/>
            <a:ext cx="3565015" cy="6906666"/>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86">
            <a:extLst>
              <a:ext uri="{FF2B5EF4-FFF2-40B4-BE49-F238E27FC236}">
                <a16:creationId xmlns:a16="http://schemas.microsoft.com/office/drawing/2014/main" id="{B0CC7303-269E-C040-940A-E1F4CA922C12}"/>
              </a:ext>
            </a:extLst>
          </p:cNvPr>
          <p:cNvSpPr>
            <a:spLocks noChangeArrowheads="1"/>
          </p:cNvSpPr>
          <p:nvPr/>
        </p:nvSpPr>
        <p:spPr bwMode="auto">
          <a:xfrm>
            <a:off x="228600" y="205871"/>
            <a:ext cx="2984706" cy="560898"/>
          </a:xfrm>
          <a:prstGeom prst="roundRect">
            <a:avLst>
              <a:gd name="adj" fmla="val 50000"/>
            </a:avLst>
          </a:prstGeom>
          <a:solidFill>
            <a:schemeClr val="accent6">
              <a:lumMod val="60000"/>
              <a:lumOff val="40000"/>
            </a:schemeClr>
          </a:solidFill>
          <a:ln>
            <a:noFill/>
          </a:ln>
          <a:effectLst/>
        </p:spPr>
        <p:txBody>
          <a:bodyPr wrap="none" anchor="ctr"/>
          <a:lstStyle/>
          <a:p>
            <a:endParaRPr lang="en-US" dirty="0">
              <a:latin typeface="Poppins" pitchFamily="2" charset="77"/>
            </a:endParaRPr>
          </a:p>
        </p:txBody>
      </p:sp>
      <p:sp>
        <p:nvSpPr>
          <p:cNvPr id="5" name="TextBox 4">
            <a:extLst>
              <a:ext uri="{FF2B5EF4-FFF2-40B4-BE49-F238E27FC236}">
                <a16:creationId xmlns:a16="http://schemas.microsoft.com/office/drawing/2014/main" id="{7D074ACD-272A-144C-9543-A86DE91387FB}"/>
              </a:ext>
            </a:extLst>
          </p:cNvPr>
          <p:cNvSpPr txBox="1"/>
          <p:nvPr/>
        </p:nvSpPr>
        <p:spPr>
          <a:xfrm>
            <a:off x="228598" y="236595"/>
            <a:ext cx="2968651" cy="523220"/>
          </a:xfrm>
          <a:prstGeom prst="rect">
            <a:avLst/>
          </a:prstGeom>
          <a:noFill/>
        </p:spPr>
        <p:txBody>
          <a:bodyPr wrap="square" rtlCol="0" anchor="ctr">
            <a:spAutoFit/>
          </a:bodyPr>
          <a:lstStyle/>
          <a:p>
            <a:pPr algn="ctr"/>
            <a:r>
              <a:rPr lang="en-US" sz="2800" b="1" spc="-55" dirty="0">
                <a:solidFill>
                  <a:schemeClr val="bg2">
                    <a:lumMod val="25000"/>
                  </a:schemeClr>
                </a:solidFill>
                <a:cs typeface="Poppins" pitchFamily="2" charset="77"/>
              </a:rPr>
              <a:t>CATERING MNGR</a:t>
            </a:r>
          </a:p>
        </p:txBody>
      </p:sp>
      <p:sp>
        <p:nvSpPr>
          <p:cNvPr id="7" name="TextBox 6">
            <a:extLst>
              <a:ext uri="{FF2B5EF4-FFF2-40B4-BE49-F238E27FC236}">
                <a16:creationId xmlns:a16="http://schemas.microsoft.com/office/drawing/2014/main" id="{ACAEA5C0-4E94-6541-81CB-7968DA374B34}"/>
              </a:ext>
            </a:extLst>
          </p:cNvPr>
          <p:cNvSpPr txBox="1"/>
          <p:nvPr/>
        </p:nvSpPr>
        <p:spPr>
          <a:xfrm>
            <a:off x="304865" y="4045408"/>
            <a:ext cx="2816115" cy="2677656"/>
          </a:xfrm>
          <a:prstGeom prst="rect">
            <a:avLst/>
          </a:prstGeom>
          <a:noFill/>
        </p:spPr>
        <p:txBody>
          <a:bodyPr wrap="square" rtlCol="0" anchor="t">
            <a:spAutoFit/>
          </a:bodyPr>
          <a:lstStyle/>
          <a:p>
            <a:pPr marL="0" marR="0" algn="ctr">
              <a:spcBef>
                <a:spcPts val="0"/>
              </a:spcBef>
              <a:spcAft>
                <a:spcPts val="0"/>
              </a:spcAft>
            </a:pPr>
            <a:r>
              <a:rPr lang="en-US" sz="2400" dirty="0">
                <a:solidFill>
                  <a:schemeClr val="bg2">
                    <a:lumMod val="25000"/>
                  </a:schemeClr>
                </a:solidFill>
                <a:latin typeface="Calibri" panose="020F0502020204030204" pitchFamily="34" charset="0"/>
                <a:ea typeface="Times New Roman" panose="02020603050405020304" pitchFamily="18" charset="0"/>
              </a:rPr>
              <a:t>Handles food &amp; beverage services for events. Coordinates with chefs, creates menus and ensures a seamless dining experience. </a:t>
            </a:r>
            <a:endParaRPr lang="en-US" sz="2400" dirty="0">
              <a:solidFill>
                <a:schemeClr val="bg2">
                  <a:lumMod val="25000"/>
                </a:schemeClr>
              </a:solidFill>
              <a:effectLst/>
              <a:latin typeface="Calibri" panose="020F0502020204030204" pitchFamily="34" charset="0"/>
              <a:ea typeface="Calibri" panose="020F0502020204030204" pitchFamily="34" charset="0"/>
            </a:endParaRPr>
          </a:p>
        </p:txBody>
      </p:sp>
      <p:sp>
        <p:nvSpPr>
          <p:cNvPr id="70" name="Freeform 125">
            <a:extLst>
              <a:ext uri="{FF2B5EF4-FFF2-40B4-BE49-F238E27FC236}">
                <a16:creationId xmlns:a16="http://schemas.microsoft.com/office/drawing/2014/main" id="{7B3349D0-6388-1D4F-BA1F-8107CBE859BB}"/>
              </a:ext>
            </a:extLst>
          </p:cNvPr>
          <p:cNvSpPr>
            <a:spLocks noChangeArrowheads="1"/>
          </p:cNvSpPr>
          <p:nvPr/>
        </p:nvSpPr>
        <p:spPr bwMode="auto">
          <a:xfrm>
            <a:off x="3515303" y="4344138"/>
            <a:ext cx="2775624" cy="2563868"/>
          </a:xfrm>
          <a:custGeom>
            <a:avLst/>
            <a:gdLst>
              <a:gd name="T0" fmla="*/ 4456 w 4457"/>
              <a:gd name="T1" fmla="*/ 5503 h 5504"/>
              <a:gd name="T2" fmla="*/ 0 w 4457"/>
              <a:gd name="T3" fmla="*/ 5503 h 5504"/>
              <a:gd name="T4" fmla="*/ 0 w 4457"/>
              <a:gd name="T5" fmla="*/ 0 h 5504"/>
              <a:gd name="T6" fmla="*/ 4456 w 4457"/>
              <a:gd name="T7" fmla="*/ 0 h 5504"/>
              <a:gd name="T8" fmla="*/ 4456 w 4457"/>
              <a:gd name="T9" fmla="*/ 5503 h 5504"/>
            </a:gdLst>
            <a:ahLst/>
            <a:cxnLst>
              <a:cxn ang="0">
                <a:pos x="T0" y="T1"/>
              </a:cxn>
              <a:cxn ang="0">
                <a:pos x="T2" y="T3"/>
              </a:cxn>
              <a:cxn ang="0">
                <a:pos x="T4" y="T5"/>
              </a:cxn>
              <a:cxn ang="0">
                <a:pos x="T6" y="T7"/>
              </a:cxn>
              <a:cxn ang="0">
                <a:pos x="T8" y="T9"/>
              </a:cxn>
            </a:cxnLst>
            <a:rect l="0" t="0" r="r" b="b"/>
            <a:pathLst>
              <a:path w="4457" h="5504">
                <a:moveTo>
                  <a:pt x="4456" y="5503"/>
                </a:moveTo>
                <a:lnTo>
                  <a:pt x="0" y="5503"/>
                </a:lnTo>
                <a:lnTo>
                  <a:pt x="0" y="0"/>
                </a:lnTo>
                <a:lnTo>
                  <a:pt x="4456" y="0"/>
                </a:lnTo>
                <a:lnTo>
                  <a:pt x="4456" y="5503"/>
                </a:lnTo>
              </a:path>
            </a:pathLst>
          </a:custGeom>
          <a:solidFill>
            <a:srgbClr val="738A9F"/>
          </a:solidFill>
          <a:ln>
            <a:noFill/>
          </a:ln>
          <a:effectLst/>
        </p:spPr>
        <p:txBody>
          <a:bodyPr wrap="none" anchor="ctr"/>
          <a:lstStyle/>
          <a:p>
            <a:endParaRPr lang="en-US" dirty="0">
              <a:latin typeface="Poppins" pitchFamily="2" charset="77"/>
            </a:endParaRPr>
          </a:p>
        </p:txBody>
      </p:sp>
      <p:sp>
        <p:nvSpPr>
          <p:cNvPr id="10" name="TextBox 9">
            <a:extLst>
              <a:ext uri="{FF2B5EF4-FFF2-40B4-BE49-F238E27FC236}">
                <a16:creationId xmlns:a16="http://schemas.microsoft.com/office/drawing/2014/main" id="{4D0B6AA5-A5D4-0F44-B2D2-61B04012C11C}"/>
              </a:ext>
            </a:extLst>
          </p:cNvPr>
          <p:cNvSpPr txBox="1"/>
          <p:nvPr/>
        </p:nvSpPr>
        <p:spPr>
          <a:xfrm>
            <a:off x="3703237" y="4521167"/>
            <a:ext cx="2403435" cy="523220"/>
          </a:xfrm>
          <a:prstGeom prst="rect">
            <a:avLst/>
          </a:prstGeom>
          <a:noFill/>
        </p:spPr>
        <p:txBody>
          <a:bodyPr wrap="square" rtlCol="0" anchor="b">
            <a:spAutoFit/>
          </a:bodyPr>
          <a:lstStyle/>
          <a:p>
            <a:r>
              <a:rPr lang="en-US" sz="2800" b="1" spc="-55" dirty="0">
                <a:solidFill>
                  <a:schemeClr val="bg1"/>
                </a:solidFill>
                <a:cs typeface="Poppins" pitchFamily="2" charset="77"/>
              </a:rPr>
              <a:t>GROWTH</a:t>
            </a:r>
          </a:p>
        </p:txBody>
      </p:sp>
      <p:sp>
        <p:nvSpPr>
          <p:cNvPr id="11" name="TextBox 10">
            <a:extLst>
              <a:ext uri="{FF2B5EF4-FFF2-40B4-BE49-F238E27FC236}">
                <a16:creationId xmlns:a16="http://schemas.microsoft.com/office/drawing/2014/main" id="{9E6DAE2B-9069-3545-902A-3C1E46EED0E3}"/>
              </a:ext>
            </a:extLst>
          </p:cNvPr>
          <p:cNvSpPr txBox="1"/>
          <p:nvPr/>
        </p:nvSpPr>
        <p:spPr>
          <a:xfrm>
            <a:off x="3696849" y="5044387"/>
            <a:ext cx="2632054" cy="1477328"/>
          </a:xfrm>
          <a:prstGeom prst="rect">
            <a:avLst/>
          </a:prstGeom>
          <a:noFill/>
        </p:spPr>
        <p:txBody>
          <a:bodyPr wrap="square" rtlCol="0" anchor="t">
            <a:spAutoFit/>
          </a:bodyPr>
          <a:lstStyle/>
          <a:p>
            <a:r>
              <a:rPr lang="en-US" i="1" dirty="0">
                <a:solidFill>
                  <a:schemeClr val="bg1"/>
                </a:solidFill>
                <a:effectLst/>
                <a:latin typeface="Calibri" panose="020F0502020204030204" pitchFamily="34" charset="0"/>
                <a:ea typeface="Times New Roman" panose="02020603050405020304" pitchFamily="18" charset="0"/>
              </a:rPr>
              <a:t>Senior Catering Manager</a:t>
            </a:r>
          </a:p>
          <a:p>
            <a:r>
              <a:rPr lang="en-US" i="1" spc="-55" dirty="0">
                <a:solidFill>
                  <a:schemeClr val="bg1"/>
                </a:solidFill>
                <a:cs typeface="Poppins" pitchFamily="2" charset="77"/>
              </a:rPr>
              <a:t>Event Planner</a:t>
            </a:r>
          </a:p>
          <a:p>
            <a:r>
              <a:rPr lang="en-US" i="1" spc="-55" dirty="0">
                <a:solidFill>
                  <a:schemeClr val="bg1"/>
                </a:solidFill>
                <a:cs typeface="Poppins" pitchFamily="2" charset="77"/>
              </a:rPr>
              <a:t>Culinary Arts</a:t>
            </a:r>
          </a:p>
          <a:p>
            <a:r>
              <a:rPr lang="en-US" i="1" spc="-55" dirty="0">
                <a:solidFill>
                  <a:schemeClr val="bg1"/>
                </a:solidFill>
                <a:cs typeface="Poppins" pitchFamily="2" charset="77"/>
              </a:rPr>
              <a:t>Business Owner</a:t>
            </a:r>
          </a:p>
          <a:p>
            <a:r>
              <a:rPr lang="en-US" i="1" spc="-55" dirty="0">
                <a:solidFill>
                  <a:schemeClr val="bg1"/>
                </a:solidFill>
                <a:cs typeface="Poppins" pitchFamily="2" charset="77"/>
              </a:rPr>
              <a:t>Hospitality Management</a:t>
            </a:r>
          </a:p>
        </p:txBody>
      </p:sp>
      <p:sp>
        <p:nvSpPr>
          <p:cNvPr id="50" name="Freeform 21">
            <a:extLst>
              <a:ext uri="{FF2B5EF4-FFF2-40B4-BE49-F238E27FC236}">
                <a16:creationId xmlns:a16="http://schemas.microsoft.com/office/drawing/2014/main" id="{3362A0F9-642D-4E4C-B395-4C2A32EAC823}"/>
              </a:ext>
            </a:extLst>
          </p:cNvPr>
          <p:cNvSpPr>
            <a:spLocks noChangeArrowheads="1"/>
          </p:cNvSpPr>
          <p:nvPr/>
        </p:nvSpPr>
        <p:spPr bwMode="auto">
          <a:xfrm>
            <a:off x="6288179" y="1343"/>
            <a:ext cx="5899916" cy="1621182"/>
          </a:xfrm>
          <a:custGeom>
            <a:avLst/>
            <a:gdLst>
              <a:gd name="T0" fmla="*/ 0 w 9475"/>
              <a:gd name="T1" fmla="*/ 3693 h 3694"/>
              <a:gd name="T2" fmla="*/ 9474 w 9475"/>
              <a:gd name="T3" fmla="*/ 3693 h 3694"/>
              <a:gd name="T4" fmla="*/ 9474 w 9475"/>
              <a:gd name="T5" fmla="*/ 0 h 3694"/>
              <a:gd name="T6" fmla="*/ 0 w 9475"/>
              <a:gd name="T7" fmla="*/ 0 h 3694"/>
              <a:gd name="T8" fmla="*/ 0 w 9475"/>
              <a:gd name="T9" fmla="*/ 3693 h 3694"/>
            </a:gdLst>
            <a:ahLst/>
            <a:cxnLst>
              <a:cxn ang="0">
                <a:pos x="T0" y="T1"/>
              </a:cxn>
              <a:cxn ang="0">
                <a:pos x="T2" y="T3"/>
              </a:cxn>
              <a:cxn ang="0">
                <a:pos x="T4" y="T5"/>
              </a:cxn>
              <a:cxn ang="0">
                <a:pos x="T6" y="T7"/>
              </a:cxn>
              <a:cxn ang="0">
                <a:pos x="T8" y="T9"/>
              </a:cxn>
            </a:cxnLst>
            <a:rect l="0" t="0" r="r" b="b"/>
            <a:pathLst>
              <a:path w="9475" h="3694">
                <a:moveTo>
                  <a:pt x="0" y="3693"/>
                </a:moveTo>
                <a:lnTo>
                  <a:pt x="9474" y="3693"/>
                </a:lnTo>
                <a:lnTo>
                  <a:pt x="9474" y="0"/>
                </a:lnTo>
                <a:lnTo>
                  <a:pt x="0" y="0"/>
                </a:lnTo>
                <a:lnTo>
                  <a:pt x="0" y="3693"/>
                </a:lnTo>
              </a:path>
            </a:pathLst>
          </a:custGeom>
          <a:solidFill>
            <a:srgbClr val="A9D18E"/>
          </a:solidFill>
          <a:ln>
            <a:noFill/>
          </a:ln>
          <a:effectLst/>
        </p:spPr>
        <p:txBody>
          <a:bodyPr wrap="none" anchor="ctr"/>
          <a:lstStyle/>
          <a:p>
            <a:endParaRPr lang="en-US" dirty="0">
              <a:latin typeface="Poppins" pitchFamily="2" charset="77"/>
            </a:endParaRPr>
          </a:p>
        </p:txBody>
      </p:sp>
      <p:sp>
        <p:nvSpPr>
          <p:cNvPr id="76" name="Freeform 22">
            <a:extLst>
              <a:ext uri="{FF2B5EF4-FFF2-40B4-BE49-F238E27FC236}">
                <a16:creationId xmlns:a16="http://schemas.microsoft.com/office/drawing/2014/main" id="{80C2B7DB-E74E-5443-AD92-F989658E9D51}"/>
              </a:ext>
            </a:extLst>
          </p:cNvPr>
          <p:cNvSpPr>
            <a:spLocks noChangeArrowheads="1"/>
          </p:cNvSpPr>
          <p:nvPr/>
        </p:nvSpPr>
        <p:spPr bwMode="auto">
          <a:xfrm>
            <a:off x="6480904" y="187359"/>
            <a:ext cx="5482495" cy="1280099"/>
          </a:xfrm>
          <a:prstGeom prst="roundRect">
            <a:avLst>
              <a:gd name="adj" fmla="val 10232"/>
            </a:avLst>
          </a:prstGeom>
          <a:solidFill>
            <a:srgbClr val="FFFFFF">
              <a:alpha val="63000"/>
            </a:srgbClr>
          </a:solidFill>
          <a:ln>
            <a:noFill/>
          </a:ln>
          <a:effectLst/>
        </p:spPr>
        <p:txBody>
          <a:bodyPr wrap="none" anchor="ctr"/>
          <a:lstStyle/>
          <a:p>
            <a:endParaRPr lang="en-US" dirty="0">
              <a:latin typeface="Poppins" pitchFamily="2" charset="77"/>
            </a:endParaRPr>
          </a:p>
        </p:txBody>
      </p:sp>
      <p:sp>
        <p:nvSpPr>
          <p:cNvPr id="12" name="TextBox 11">
            <a:extLst>
              <a:ext uri="{FF2B5EF4-FFF2-40B4-BE49-F238E27FC236}">
                <a16:creationId xmlns:a16="http://schemas.microsoft.com/office/drawing/2014/main" id="{E8E667D4-0A85-E144-AD53-F72A9349E6D1}"/>
              </a:ext>
            </a:extLst>
          </p:cNvPr>
          <p:cNvSpPr txBox="1"/>
          <p:nvPr/>
        </p:nvSpPr>
        <p:spPr>
          <a:xfrm>
            <a:off x="6603335" y="236595"/>
            <a:ext cx="2114946"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EDUCATION</a:t>
            </a:r>
          </a:p>
        </p:txBody>
      </p:sp>
      <p:sp>
        <p:nvSpPr>
          <p:cNvPr id="13" name="TextBox 12">
            <a:extLst>
              <a:ext uri="{FF2B5EF4-FFF2-40B4-BE49-F238E27FC236}">
                <a16:creationId xmlns:a16="http://schemas.microsoft.com/office/drawing/2014/main" id="{614B711A-684B-DB4A-A452-10BF3A82CDA8}"/>
              </a:ext>
            </a:extLst>
          </p:cNvPr>
          <p:cNvSpPr txBox="1"/>
          <p:nvPr/>
        </p:nvSpPr>
        <p:spPr>
          <a:xfrm>
            <a:off x="6592716" y="704193"/>
            <a:ext cx="5293589" cy="590931"/>
          </a:xfrm>
          <a:prstGeom prst="rect">
            <a:avLst/>
          </a:prstGeom>
          <a:noFill/>
        </p:spPr>
        <p:txBody>
          <a:bodyPr wrap="square" rtlCol="0" anchor="t">
            <a:spAutoFit/>
          </a:bodyPr>
          <a:lstStyle/>
          <a:p>
            <a:pPr>
              <a:lnSpc>
                <a:spcPct val="80000"/>
              </a:lnSpc>
            </a:pPr>
            <a:r>
              <a:rPr lang="en-US" sz="2000" spc="-10" dirty="0">
                <a:solidFill>
                  <a:schemeClr val="bg2">
                    <a:lumMod val="25000"/>
                  </a:schemeClr>
                </a:solidFill>
                <a:cs typeface="Poppins" pitchFamily="2" charset="77"/>
              </a:rPr>
              <a:t>A bachelor’s degree in hospitality management, culinary arts or a related field is common.</a:t>
            </a:r>
          </a:p>
        </p:txBody>
      </p:sp>
      <p:sp>
        <p:nvSpPr>
          <p:cNvPr id="51" name="Freeform 71">
            <a:extLst>
              <a:ext uri="{FF2B5EF4-FFF2-40B4-BE49-F238E27FC236}">
                <a16:creationId xmlns:a16="http://schemas.microsoft.com/office/drawing/2014/main" id="{90204DD6-D86F-E245-A64A-158CFD9E71A0}"/>
              </a:ext>
            </a:extLst>
          </p:cNvPr>
          <p:cNvSpPr>
            <a:spLocks noChangeArrowheads="1"/>
          </p:cNvSpPr>
          <p:nvPr/>
        </p:nvSpPr>
        <p:spPr bwMode="auto">
          <a:xfrm>
            <a:off x="8477288" y="2709356"/>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2" name="Freeform 72">
            <a:extLst>
              <a:ext uri="{FF2B5EF4-FFF2-40B4-BE49-F238E27FC236}">
                <a16:creationId xmlns:a16="http://schemas.microsoft.com/office/drawing/2014/main" id="{79DB4A6F-9915-0043-8FD8-315823C5C982}"/>
              </a:ext>
            </a:extLst>
          </p:cNvPr>
          <p:cNvSpPr>
            <a:spLocks noChangeArrowheads="1"/>
          </p:cNvSpPr>
          <p:nvPr/>
        </p:nvSpPr>
        <p:spPr bwMode="auto">
          <a:xfrm>
            <a:off x="8477286" y="2709356"/>
            <a:ext cx="27432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3" name="Freeform 73">
            <a:extLst>
              <a:ext uri="{FF2B5EF4-FFF2-40B4-BE49-F238E27FC236}">
                <a16:creationId xmlns:a16="http://schemas.microsoft.com/office/drawing/2014/main" id="{8718E78A-138F-F647-80AF-5A93D05E6DC4}"/>
              </a:ext>
            </a:extLst>
          </p:cNvPr>
          <p:cNvSpPr>
            <a:spLocks noChangeArrowheads="1"/>
          </p:cNvSpPr>
          <p:nvPr/>
        </p:nvSpPr>
        <p:spPr bwMode="auto">
          <a:xfrm>
            <a:off x="11081043" y="2651881"/>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4" name="Freeform 74">
            <a:extLst>
              <a:ext uri="{FF2B5EF4-FFF2-40B4-BE49-F238E27FC236}">
                <a16:creationId xmlns:a16="http://schemas.microsoft.com/office/drawing/2014/main" id="{38D5B085-5873-524E-AC91-07B7C82B316C}"/>
              </a:ext>
            </a:extLst>
          </p:cNvPr>
          <p:cNvSpPr>
            <a:spLocks noChangeArrowheads="1"/>
          </p:cNvSpPr>
          <p:nvPr/>
        </p:nvSpPr>
        <p:spPr bwMode="auto">
          <a:xfrm>
            <a:off x="8477288" y="301409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5" name="Freeform 75">
            <a:extLst>
              <a:ext uri="{FF2B5EF4-FFF2-40B4-BE49-F238E27FC236}">
                <a16:creationId xmlns:a16="http://schemas.microsoft.com/office/drawing/2014/main" id="{A892C1A1-7E7F-684B-84F2-4BC51ECDBACD}"/>
              </a:ext>
            </a:extLst>
          </p:cNvPr>
          <p:cNvSpPr>
            <a:spLocks noChangeArrowheads="1"/>
          </p:cNvSpPr>
          <p:nvPr/>
        </p:nvSpPr>
        <p:spPr bwMode="auto">
          <a:xfrm>
            <a:off x="8477287" y="3014097"/>
            <a:ext cx="2284193"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6" name="Freeform 76">
            <a:extLst>
              <a:ext uri="{FF2B5EF4-FFF2-40B4-BE49-F238E27FC236}">
                <a16:creationId xmlns:a16="http://schemas.microsoft.com/office/drawing/2014/main" id="{703B554C-F91A-C94F-A7E4-D95AF54E5563}"/>
              </a:ext>
            </a:extLst>
          </p:cNvPr>
          <p:cNvSpPr>
            <a:spLocks noChangeArrowheads="1"/>
          </p:cNvSpPr>
          <p:nvPr/>
        </p:nvSpPr>
        <p:spPr bwMode="auto">
          <a:xfrm>
            <a:off x="10645893" y="2968799"/>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1" y="208"/>
                  <a:pt x="104" y="208"/>
                </a:cubicBezTo>
                <a:lnTo>
                  <a:pt x="104" y="208"/>
                </a:lnTo>
                <a:cubicBezTo>
                  <a:pt x="47" y="208"/>
                  <a:pt x="0" y="162"/>
                  <a:pt x="0" y="104"/>
                </a:cubicBezTo>
                <a:lnTo>
                  <a:pt x="0" y="104"/>
                </a:lnTo>
                <a:cubicBezTo>
                  <a:pt x="0" y="47"/>
                  <a:pt x="47" y="0"/>
                  <a:pt x="104" y="0"/>
                </a:cubicBezTo>
                <a:lnTo>
                  <a:pt x="104" y="0"/>
                </a:lnTo>
                <a:cubicBezTo>
                  <a:pt x="161"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7" name="Freeform 77">
            <a:extLst>
              <a:ext uri="{FF2B5EF4-FFF2-40B4-BE49-F238E27FC236}">
                <a16:creationId xmlns:a16="http://schemas.microsoft.com/office/drawing/2014/main" id="{878A326D-1D29-5240-99FB-EBF5F73F3981}"/>
              </a:ext>
            </a:extLst>
          </p:cNvPr>
          <p:cNvSpPr>
            <a:spLocks noChangeArrowheads="1"/>
          </p:cNvSpPr>
          <p:nvPr/>
        </p:nvSpPr>
        <p:spPr bwMode="auto">
          <a:xfrm>
            <a:off x="8477288" y="3318840"/>
            <a:ext cx="3544342" cy="45720"/>
          </a:xfrm>
          <a:custGeom>
            <a:avLst/>
            <a:gdLst>
              <a:gd name="T0" fmla="*/ 5691 w 5692"/>
              <a:gd name="T1" fmla="*/ 64 h 65"/>
              <a:gd name="T2" fmla="*/ 0 w 5692"/>
              <a:gd name="T3" fmla="*/ 64 h 65"/>
              <a:gd name="T4" fmla="*/ 0 w 5692"/>
              <a:gd name="T5" fmla="*/ 0 h 65"/>
              <a:gd name="T6" fmla="*/ 5691 w 5692"/>
              <a:gd name="T7" fmla="*/ 0 h 65"/>
              <a:gd name="T8" fmla="*/ 5691 w 5692"/>
              <a:gd name="T9" fmla="*/ 64 h 65"/>
            </a:gdLst>
            <a:ahLst/>
            <a:cxnLst>
              <a:cxn ang="0">
                <a:pos x="T0" y="T1"/>
              </a:cxn>
              <a:cxn ang="0">
                <a:pos x="T2" y="T3"/>
              </a:cxn>
              <a:cxn ang="0">
                <a:pos x="T4" y="T5"/>
              </a:cxn>
              <a:cxn ang="0">
                <a:pos x="T6" y="T7"/>
              </a:cxn>
              <a:cxn ang="0">
                <a:pos x="T8" y="T9"/>
              </a:cxn>
            </a:cxnLst>
            <a:rect l="0" t="0" r="r" b="b"/>
            <a:pathLst>
              <a:path w="5692" h="65">
                <a:moveTo>
                  <a:pt x="5691" y="64"/>
                </a:moveTo>
                <a:lnTo>
                  <a:pt x="0" y="64"/>
                </a:lnTo>
                <a:lnTo>
                  <a:pt x="0" y="0"/>
                </a:lnTo>
                <a:lnTo>
                  <a:pt x="5691" y="0"/>
                </a:lnTo>
                <a:lnTo>
                  <a:pt x="5691" y="64"/>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8" name="Freeform 78">
            <a:extLst>
              <a:ext uri="{FF2B5EF4-FFF2-40B4-BE49-F238E27FC236}">
                <a16:creationId xmlns:a16="http://schemas.microsoft.com/office/drawing/2014/main" id="{0227D502-BBD4-1B4D-B833-5D5B2498BF8C}"/>
              </a:ext>
            </a:extLst>
          </p:cNvPr>
          <p:cNvSpPr>
            <a:spLocks noChangeArrowheads="1"/>
          </p:cNvSpPr>
          <p:nvPr/>
        </p:nvSpPr>
        <p:spPr bwMode="auto">
          <a:xfrm>
            <a:off x="8477287" y="3318840"/>
            <a:ext cx="3291840" cy="45720"/>
          </a:xfrm>
          <a:custGeom>
            <a:avLst/>
            <a:gdLst>
              <a:gd name="T0" fmla="*/ 4488 w 4489"/>
              <a:gd name="T1" fmla="*/ 64 h 65"/>
              <a:gd name="T2" fmla="*/ 0 w 4489"/>
              <a:gd name="T3" fmla="*/ 64 h 65"/>
              <a:gd name="T4" fmla="*/ 0 w 4489"/>
              <a:gd name="T5" fmla="*/ 0 h 65"/>
              <a:gd name="T6" fmla="*/ 4488 w 4489"/>
              <a:gd name="T7" fmla="*/ 0 h 65"/>
              <a:gd name="T8" fmla="*/ 4488 w 4489"/>
              <a:gd name="T9" fmla="*/ 64 h 65"/>
            </a:gdLst>
            <a:ahLst/>
            <a:cxnLst>
              <a:cxn ang="0">
                <a:pos x="T0" y="T1"/>
              </a:cxn>
              <a:cxn ang="0">
                <a:pos x="T2" y="T3"/>
              </a:cxn>
              <a:cxn ang="0">
                <a:pos x="T4" y="T5"/>
              </a:cxn>
              <a:cxn ang="0">
                <a:pos x="T6" y="T7"/>
              </a:cxn>
              <a:cxn ang="0">
                <a:pos x="T8" y="T9"/>
              </a:cxn>
            </a:cxnLst>
            <a:rect l="0" t="0" r="r" b="b"/>
            <a:pathLst>
              <a:path w="4489" h="65">
                <a:moveTo>
                  <a:pt x="4488" y="64"/>
                </a:moveTo>
                <a:lnTo>
                  <a:pt x="0" y="64"/>
                </a:lnTo>
                <a:lnTo>
                  <a:pt x="0" y="0"/>
                </a:lnTo>
                <a:lnTo>
                  <a:pt x="4488" y="0"/>
                </a:lnTo>
                <a:lnTo>
                  <a:pt x="4488" y="64"/>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9" name="Freeform 79">
            <a:extLst>
              <a:ext uri="{FF2B5EF4-FFF2-40B4-BE49-F238E27FC236}">
                <a16:creationId xmlns:a16="http://schemas.microsoft.com/office/drawing/2014/main" id="{D876D977-911B-964C-8295-02E2CEDBD0DC}"/>
              </a:ext>
            </a:extLst>
          </p:cNvPr>
          <p:cNvSpPr>
            <a:spLocks noChangeArrowheads="1"/>
          </p:cNvSpPr>
          <p:nvPr/>
        </p:nvSpPr>
        <p:spPr bwMode="auto">
          <a:xfrm>
            <a:off x="11642518" y="3283479"/>
            <a:ext cx="129036" cy="129036"/>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2" y="208"/>
                  <a:pt x="104" y="208"/>
                </a:cubicBezTo>
                <a:lnTo>
                  <a:pt x="104" y="208"/>
                </a:lnTo>
                <a:cubicBezTo>
                  <a:pt x="47" y="208"/>
                  <a:pt x="0" y="162"/>
                  <a:pt x="0" y="104"/>
                </a:cubicBezTo>
                <a:lnTo>
                  <a:pt x="0" y="104"/>
                </a:lnTo>
                <a:cubicBezTo>
                  <a:pt x="0" y="47"/>
                  <a:pt x="47" y="0"/>
                  <a:pt x="104" y="0"/>
                </a:cubicBezTo>
                <a:lnTo>
                  <a:pt x="104" y="0"/>
                </a:lnTo>
                <a:cubicBezTo>
                  <a:pt x="162"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0" name="Freeform 80">
            <a:extLst>
              <a:ext uri="{FF2B5EF4-FFF2-40B4-BE49-F238E27FC236}">
                <a16:creationId xmlns:a16="http://schemas.microsoft.com/office/drawing/2014/main" id="{9A8D84EE-52C5-DC4B-BBDF-8F4258BE9207}"/>
              </a:ext>
            </a:extLst>
          </p:cNvPr>
          <p:cNvSpPr>
            <a:spLocks noChangeArrowheads="1"/>
          </p:cNvSpPr>
          <p:nvPr/>
        </p:nvSpPr>
        <p:spPr bwMode="auto">
          <a:xfrm>
            <a:off x="8477288" y="362632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1" name="Freeform 81">
            <a:extLst>
              <a:ext uri="{FF2B5EF4-FFF2-40B4-BE49-F238E27FC236}">
                <a16:creationId xmlns:a16="http://schemas.microsoft.com/office/drawing/2014/main" id="{71119C5D-5B3E-AB48-969C-4D6E6FBB8711}"/>
              </a:ext>
            </a:extLst>
          </p:cNvPr>
          <p:cNvSpPr>
            <a:spLocks noChangeArrowheads="1"/>
          </p:cNvSpPr>
          <p:nvPr/>
        </p:nvSpPr>
        <p:spPr bwMode="auto">
          <a:xfrm>
            <a:off x="8477287" y="3626327"/>
            <a:ext cx="2926080" cy="45720"/>
          </a:xfrm>
          <a:custGeom>
            <a:avLst/>
            <a:gdLst>
              <a:gd name="T0" fmla="*/ 2098 w 2099"/>
              <a:gd name="T1" fmla="*/ 65 h 66"/>
              <a:gd name="T2" fmla="*/ 0 w 2099"/>
              <a:gd name="T3" fmla="*/ 65 h 66"/>
              <a:gd name="T4" fmla="*/ 0 w 2099"/>
              <a:gd name="T5" fmla="*/ 0 h 66"/>
              <a:gd name="T6" fmla="*/ 2098 w 2099"/>
              <a:gd name="T7" fmla="*/ 0 h 66"/>
              <a:gd name="T8" fmla="*/ 2098 w 2099"/>
              <a:gd name="T9" fmla="*/ 65 h 66"/>
            </a:gdLst>
            <a:ahLst/>
            <a:cxnLst>
              <a:cxn ang="0">
                <a:pos x="T0" y="T1"/>
              </a:cxn>
              <a:cxn ang="0">
                <a:pos x="T2" y="T3"/>
              </a:cxn>
              <a:cxn ang="0">
                <a:pos x="T4" y="T5"/>
              </a:cxn>
              <a:cxn ang="0">
                <a:pos x="T6" y="T7"/>
              </a:cxn>
              <a:cxn ang="0">
                <a:pos x="T8" y="T9"/>
              </a:cxn>
            </a:cxnLst>
            <a:rect l="0" t="0" r="r" b="b"/>
            <a:pathLst>
              <a:path w="2099" h="66">
                <a:moveTo>
                  <a:pt x="2098" y="65"/>
                </a:moveTo>
                <a:lnTo>
                  <a:pt x="0" y="65"/>
                </a:lnTo>
                <a:lnTo>
                  <a:pt x="0" y="0"/>
                </a:lnTo>
                <a:lnTo>
                  <a:pt x="2098" y="0"/>
                </a:lnTo>
                <a:lnTo>
                  <a:pt x="2098"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2" name="Freeform 82">
            <a:extLst>
              <a:ext uri="{FF2B5EF4-FFF2-40B4-BE49-F238E27FC236}">
                <a16:creationId xmlns:a16="http://schemas.microsoft.com/office/drawing/2014/main" id="{10659B25-2A87-F047-BBB7-3A552208BC29}"/>
              </a:ext>
            </a:extLst>
          </p:cNvPr>
          <p:cNvSpPr>
            <a:spLocks noChangeArrowheads="1"/>
          </p:cNvSpPr>
          <p:nvPr/>
        </p:nvSpPr>
        <p:spPr bwMode="auto">
          <a:xfrm>
            <a:off x="11263893" y="3578282"/>
            <a:ext cx="129034" cy="129034"/>
          </a:xfrm>
          <a:custGeom>
            <a:avLst/>
            <a:gdLst>
              <a:gd name="T0" fmla="*/ 208 w 209"/>
              <a:gd name="T1" fmla="*/ 104 h 208"/>
              <a:gd name="T2" fmla="*/ 208 w 209"/>
              <a:gd name="T3" fmla="*/ 104 h 208"/>
              <a:gd name="T4" fmla="*/ 104 w 209"/>
              <a:gd name="T5" fmla="*/ 207 h 208"/>
              <a:gd name="T6" fmla="*/ 104 w 209"/>
              <a:gd name="T7" fmla="*/ 207 h 208"/>
              <a:gd name="T8" fmla="*/ 0 w 209"/>
              <a:gd name="T9" fmla="*/ 104 h 208"/>
              <a:gd name="T10" fmla="*/ 0 w 209"/>
              <a:gd name="T11" fmla="*/ 104 h 208"/>
              <a:gd name="T12" fmla="*/ 104 w 209"/>
              <a:gd name="T13" fmla="*/ 0 h 208"/>
              <a:gd name="T14" fmla="*/ 104 w 209"/>
              <a:gd name="T15" fmla="*/ 0 h 208"/>
              <a:gd name="T16" fmla="*/ 208 w 209"/>
              <a:gd name="T17"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8">
                <a:moveTo>
                  <a:pt x="208" y="104"/>
                </a:moveTo>
                <a:lnTo>
                  <a:pt x="208" y="104"/>
                </a:lnTo>
                <a:cubicBezTo>
                  <a:pt x="208" y="161"/>
                  <a:pt x="161" y="207"/>
                  <a:pt x="104" y="207"/>
                </a:cubicBezTo>
                <a:lnTo>
                  <a:pt x="104" y="207"/>
                </a:lnTo>
                <a:cubicBezTo>
                  <a:pt x="46" y="207"/>
                  <a:pt x="0" y="161"/>
                  <a:pt x="0" y="104"/>
                </a:cubicBezTo>
                <a:lnTo>
                  <a:pt x="0" y="104"/>
                </a:lnTo>
                <a:cubicBezTo>
                  <a:pt x="0" y="46"/>
                  <a:pt x="46"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3" name="Freeform 83">
            <a:extLst>
              <a:ext uri="{FF2B5EF4-FFF2-40B4-BE49-F238E27FC236}">
                <a16:creationId xmlns:a16="http://schemas.microsoft.com/office/drawing/2014/main" id="{A4B2D810-6DB9-3445-AB90-2AFDEC6B9A89}"/>
              </a:ext>
            </a:extLst>
          </p:cNvPr>
          <p:cNvSpPr>
            <a:spLocks noChangeArrowheads="1"/>
          </p:cNvSpPr>
          <p:nvPr/>
        </p:nvSpPr>
        <p:spPr bwMode="auto">
          <a:xfrm>
            <a:off x="8477288" y="3931068"/>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4" name="Freeform 84">
            <a:extLst>
              <a:ext uri="{FF2B5EF4-FFF2-40B4-BE49-F238E27FC236}">
                <a16:creationId xmlns:a16="http://schemas.microsoft.com/office/drawing/2014/main" id="{3168103D-001D-1549-8500-3FE9A9B08AAF}"/>
              </a:ext>
            </a:extLst>
          </p:cNvPr>
          <p:cNvSpPr>
            <a:spLocks noChangeArrowheads="1"/>
          </p:cNvSpPr>
          <p:nvPr/>
        </p:nvSpPr>
        <p:spPr bwMode="auto">
          <a:xfrm>
            <a:off x="8477286" y="3931068"/>
            <a:ext cx="3383280"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5" name="Freeform 85">
            <a:extLst>
              <a:ext uri="{FF2B5EF4-FFF2-40B4-BE49-F238E27FC236}">
                <a16:creationId xmlns:a16="http://schemas.microsoft.com/office/drawing/2014/main" id="{ED260A9E-AA50-3949-947B-C4C3DF539F2B}"/>
              </a:ext>
            </a:extLst>
          </p:cNvPr>
          <p:cNvSpPr>
            <a:spLocks noChangeArrowheads="1"/>
          </p:cNvSpPr>
          <p:nvPr/>
        </p:nvSpPr>
        <p:spPr bwMode="auto">
          <a:xfrm>
            <a:off x="11729259" y="3885770"/>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1"/>
                  <a:pt x="161" y="208"/>
                  <a:pt x="104" y="208"/>
                </a:cubicBezTo>
                <a:lnTo>
                  <a:pt x="104" y="208"/>
                </a:lnTo>
                <a:cubicBezTo>
                  <a:pt x="47" y="208"/>
                  <a:pt x="0" y="161"/>
                  <a:pt x="0" y="104"/>
                </a:cubicBezTo>
                <a:lnTo>
                  <a:pt x="0" y="104"/>
                </a:lnTo>
                <a:cubicBezTo>
                  <a:pt x="0" y="46"/>
                  <a:pt x="47"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34" name="TextBox 33">
            <a:extLst>
              <a:ext uri="{FF2B5EF4-FFF2-40B4-BE49-F238E27FC236}">
                <a16:creationId xmlns:a16="http://schemas.microsoft.com/office/drawing/2014/main" id="{918A400C-7694-C346-9BFA-159B6DD1708E}"/>
              </a:ext>
            </a:extLst>
          </p:cNvPr>
          <p:cNvSpPr txBox="1"/>
          <p:nvPr/>
        </p:nvSpPr>
        <p:spPr>
          <a:xfrm>
            <a:off x="6309223" y="1735582"/>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TOP SKILLS</a:t>
            </a:r>
          </a:p>
        </p:txBody>
      </p:sp>
      <p:sp>
        <p:nvSpPr>
          <p:cNvPr id="35" name="TextBox 34">
            <a:extLst>
              <a:ext uri="{FF2B5EF4-FFF2-40B4-BE49-F238E27FC236}">
                <a16:creationId xmlns:a16="http://schemas.microsoft.com/office/drawing/2014/main" id="{4D23A3E1-FBC2-844D-B6B7-D140D866E611}"/>
              </a:ext>
            </a:extLst>
          </p:cNvPr>
          <p:cNvSpPr txBox="1"/>
          <p:nvPr/>
        </p:nvSpPr>
        <p:spPr>
          <a:xfrm>
            <a:off x="6419662" y="2518743"/>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Leadership</a:t>
            </a:r>
          </a:p>
        </p:txBody>
      </p:sp>
      <p:sp>
        <p:nvSpPr>
          <p:cNvPr id="36" name="TextBox 35">
            <a:extLst>
              <a:ext uri="{FF2B5EF4-FFF2-40B4-BE49-F238E27FC236}">
                <a16:creationId xmlns:a16="http://schemas.microsoft.com/office/drawing/2014/main" id="{74AA2611-3011-2845-8476-BDDB68B05A04}"/>
              </a:ext>
            </a:extLst>
          </p:cNvPr>
          <p:cNvSpPr txBox="1"/>
          <p:nvPr/>
        </p:nvSpPr>
        <p:spPr>
          <a:xfrm>
            <a:off x="6419661" y="2822585"/>
            <a:ext cx="2292915"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Communication</a:t>
            </a:r>
          </a:p>
        </p:txBody>
      </p:sp>
      <p:sp>
        <p:nvSpPr>
          <p:cNvPr id="37" name="TextBox 36">
            <a:extLst>
              <a:ext uri="{FF2B5EF4-FFF2-40B4-BE49-F238E27FC236}">
                <a16:creationId xmlns:a16="http://schemas.microsoft.com/office/drawing/2014/main" id="{DF2CE200-6E17-C443-AE2D-8E903269D4CC}"/>
              </a:ext>
            </a:extLst>
          </p:cNvPr>
          <p:cNvSpPr txBox="1"/>
          <p:nvPr/>
        </p:nvSpPr>
        <p:spPr>
          <a:xfrm>
            <a:off x="6419661" y="3130083"/>
            <a:ext cx="2116013"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Service Mindset</a:t>
            </a:r>
          </a:p>
        </p:txBody>
      </p:sp>
      <p:sp>
        <p:nvSpPr>
          <p:cNvPr id="38" name="TextBox 37">
            <a:extLst>
              <a:ext uri="{FF2B5EF4-FFF2-40B4-BE49-F238E27FC236}">
                <a16:creationId xmlns:a16="http://schemas.microsoft.com/office/drawing/2014/main" id="{D3C28E70-57FA-1849-AC67-8659D556A69B}"/>
              </a:ext>
            </a:extLst>
          </p:cNvPr>
          <p:cNvSpPr txBox="1"/>
          <p:nvPr/>
        </p:nvSpPr>
        <p:spPr>
          <a:xfrm>
            <a:off x="6419662" y="3433534"/>
            <a:ext cx="264485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Problem Solving</a:t>
            </a:r>
          </a:p>
        </p:txBody>
      </p:sp>
      <p:sp>
        <p:nvSpPr>
          <p:cNvPr id="39" name="TextBox 38">
            <a:extLst>
              <a:ext uri="{FF2B5EF4-FFF2-40B4-BE49-F238E27FC236}">
                <a16:creationId xmlns:a16="http://schemas.microsoft.com/office/drawing/2014/main" id="{B9A3D0DE-8B44-F945-849F-8245C5DFCAC1}"/>
              </a:ext>
            </a:extLst>
          </p:cNvPr>
          <p:cNvSpPr txBox="1"/>
          <p:nvPr/>
        </p:nvSpPr>
        <p:spPr>
          <a:xfrm>
            <a:off x="6419662" y="3739594"/>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Food Safety</a:t>
            </a:r>
          </a:p>
        </p:txBody>
      </p:sp>
      <p:sp>
        <p:nvSpPr>
          <p:cNvPr id="69" name="Freeform 124">
            <a:extLst>
              <a:ext uri="{FF2B5EF4-FFF2-40B4-BE49-F238E27FC236}">
                <a16:creationId xmlns:a16="http://schemas.microsoft.com/office/drawing/2014/main" id="{D58D0A04-3EC6-F843-8A5B-D9A4A38F4A7E}"/>
              </a:ext>
            </a:extLst>
          </p:cNvPr>
          <p:cNvSpPr>
            <a:spLocks noChangeArrowheads="1"/>
          </p:cNvSpPr>
          <p:nvPr/>
        </p:nvSpPr>
        <p:spPr bwMode="auto">
          <a:xfrm>
            <a:off x="3515303" y="1342"/>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FFDC78"/>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88F09911-238B-4945-AB36-7CD389464768}"/>
              </a:ext>
            </a:extLst>
          </p:cNvPr>
          <p:cNvSpPr txBox="1"/>
          <p:nvPr/>
        </p:nvSpPr>
        <p:spPr>
          <a:xfrm>
            <a:off x="3525921" y="194140"/>
            <a:ext cx="2703763" cy="2762616"/>
          </a:xfrm>
          <a:prstGeom prst="rect">
            <a:avLst/>
          </a:prstGeom>
          <a:noFill/>
        </p:spPr>
        <p:txBody>
          <a:bodyPr wrap="square" rtlCol="0" anchor="t">
            <a:spAutoFit/>
          </a:bodyPr>
          <a:lstStyle/>
          <a:p>
            <a:pPr algn="ctr">
              <a:lnSpc>
                <a:spcPct val="80000"/>
              </a:lnSpc>
            </a:pPr>
            <a:r>
              <a:rPr lang="en-US" sz="3600" b="1" spc="-100" dirty="0">
                <a:solidFill>
                  <a:schemeClr val="bg2">
                    <a:lumMod val="25000"/>
                  </a:schemeClr>
                </a:solidFill>
                <a:cs typeface="Poppins" pitchFamily="2" charset="77"/>
              </a:rPr>
              <a:t>“I plan delicious food &amp; drink menus that meet people’s needs.”</a:t>
            </a:r>
          </a:p>
        </p:txBody>
      </p:sp>
      <p:sp>
        <p:nvSpPr>
          <p:cNvPr id="40" name="TextBox 39">
            <a:extLst>
              <a:ext uri="{FF2B5EF4-FFF2-40B4-BE49-F238E27FC236}">
                <a16:creationId xmlns:a16="http://schemas.microsoft.com/office/drawing/2014/main" id="{511CCFE7-C424-734A-86AA-65C414FBC64E}"/>
              </a:ext>
            </a:extLst>
          </p:cNvPr>
          <p:cNvSpPr txBox="1"/>
          <p:nvPr/>
        </p:nvSpPr>
        <p:spPr>
          <a:xfrm>
            <a:off x="3670155" y="3822175"/>
            <a:ext cx="2564184" cy="333168"/>
          </a:xfrm>
          <a:prstGeom prst="rect">
            <a:avLst/>
          </a:prstGeom>
          <a:noFill/>
        </p:spPr>
        <p:txBody>
          <a:bodyPr wrap="square" rtlCol="0" anchor="b">
            <a:spAutoFit/>
          </a:bodyPr>
          <a:lstStyle/>
          <a:p>
            <a:pPr algn="ctr">
              <a:lnSpc>
                <a:spcPts val="1800"/>
              </a:lnSpc>
            </a:pPr>
            <a:r>
              <a:rPr lang="en-US" sz="2000" spc="-10" dirty="0">
                <a:solidFill>
                  <a:schemeClr val="bg1"/>
                </a:solidFill>
                <a:cs typeface="Poppins" pitchFamily="2" charset="77"/>
              </a:rPr>
              <a:t>CMP, CPCE</a:t>
            </a:r>
          </a:p>
        </p:txBody>
      </p:sp>
      <p:sp>
        <p:nvSpPr>
          <p:cNvPr id="71" name="Freeform 126">
            <a:extLst>
              <a:ext uri="{FF2B5EF4-FFF2-40B4-BE49-F238E27FC236}">
                <a16:creationId xmlns:a16="http://schemas.microsoft.com/office/drawing/2014/main" id="{7CBA7F97-B67E-1D44-9CFC-861F22F9FE3E}"/>
              </a:ext>
            </a:extLst>
          </p:cNvPr>
          <p:cNvSpPr>
            <a:spLocks noChangeArrowheads="1"/>
          </p:cNvSpPr>
          <p:nvPr/>
        </p:nvSpPr>
        <p:spPr bwMode="auto">
          <a:xfrm>
            <a:off x="6288179" y="4346886"/>
            <a:ext cx="5899916" cy="2561120"/>
          </a:xfrm>
          <a:custGeom>
            <a:avLst/>
            <a:gdLst>
              <a:gd name="T0" fmla="*/ 9474 w 9475"/>
              <a:gd name="T1" fmla="*/ 3693 h 3694"/>
              <a:gd name="T2" fmla="*/ 0 w 9475"/>
              <a:gd name="T3" fmla="*/ 3693 h 3694"/>
              <a:gd name="T4" fmla="*/ 0 w 9475"/>
              <a:gd name="T5" fmla="*/ 0 h 3694"/>
              <a:gd name="T6" fmla="*/ 9474 w 9475"/>
              <a:gd name="T7" fmla="*/ 0 h 3694"/>
              <a:gd name="T8" fmla="*/ 9474 w 9475"/>
              <a:gd name="T9" fmla="*/ 3693 h 3694"/>
            </a:gdLst>
            <a:ahLst/>
            <a:cxnLst>
              <a:cxn ang="0">
                <a:pos x="T0" y="T1"/>
              </a:cxn>
              <a:cxn ang="0">
                <a:pos x="T2" y="T3"/>
              </a:cxn>
              <a:cxn ang="0">
                <a:pos x="T4" y="T5"/>
              </a:cxn>
              <a:cxn ang="0">
                <a:pos x="T6" y="T7"/>
              </a:cxn>
              <a:cxn ang="0">
                <a:pos x="T8" y="T9"/>
              </a:cxn>
            </a:cxnLst>
            <a:rect l="0" t="0" r="r" b="b"/>
            <a:pathLst>
              <a:path w="9475" h="3694">
                <a:moveTo>
                  <a:pt x="9474" y="3693"/>
                </a:moveTo>
                <a:lnTo>
                  <a:pt x="0" y="3693"/>
                </a:lnTo>
                <a:lnTo>
                  <a:pt x="0" y="0"/>
                </a:lnTo>
                <a:lnTo>
                  <a:pt x="9474" y="0"/>
                </a:lnTo>
                <a:lnTo>
                  <a:pt x="9474" y="3693"/>
                </a:lnTo>
              </a:path>
            </a:pathLst>
          </a:custGeom>
          <a:solidFill>
            <a:srgbClr val="F69456"/>
          </a:solidFill>
          <a:ln>
            <a:noFill/>
          </a:ln>
          <a:effectLst/>
        </p:spPr>
        <p:txBody>
          <a:bodyPr wrap="none" anchor="ctr"/>
          <a:lstStyle/>
          <a:p>
            <a:endParaRPr lang="en-US" dirty="0">
              <a:latin typeface="Poppins" pitchFamily="2" charset="77"/>
            </a:endParaRPr>
          </a:p>
        </p:txBody>
      </p:sp>
      <p:pic>
        <p:nvPicPr>
          <p:cNvPr id="8" name="Picture 7" descr="A group of people standing together&#10;&#10;Description automatically generated">
            <a:extLst>
              <a:ext uri="{FF2B5EF4-FFF2-40B4-BE49-F238E27FC236}">
                <a16:creationId xmlns:a16="http://schemas.microsoft.com/office/drawing/2014/main" id="{701786AE-C184-ED5C-7742-8AFC010A4A53}"/>
              </a:ext>
            </a:extLst>
          </p:cNvPr>
          <p:cNvPicPr>
            <a:picLocks noChangeAspect="1"/>
          </p:cNvPicPr>
          <p:nvPr/>
        </p:nvPicPr>
        <p:blipFill rotWithShape="1">
          <a:blip r:embed="rId3">
            <a:extLst>
              <a:ext uri="{28A0092B-C50C-407E-A947-70E740481C1C}">
                <a14:useLocalDpi xmlns:a14="http://schemas.microsoft.com/office/drawing/2010/main" val="0"/>
              </a:ext>
            </a:extLst>
          </a:blip>
          <a:srcRect l="8731" t="-1298" r="73453" b="70088"/>
          <a:stretch/>
        </p:blipFill>
        <p:spPr>
          <a:xfrm>
            <a:off x="843200" y="1136101"/>
            <a:ext cx="1688614" cy="2664613"/>
          </a:xfrm>
          <a:prstGeom prst="rect">
            <a:avLst/>
          </a:prstGeom>
          <a:solidFill>
            <a:schemeClr val="tx2">
              <a:lumMod val="75000"/>
            </a:schemeClr>
          </a:solidFill>
          <a:ln w="57150">
            <a:solidFill>
              <a:schemeClr val="bg2">
                <a:lumMod val="25000"/>
              </a:schemeClr>
            </a:solidFill>
          </a:ln>
        </p:spPr>
      </p:pic>
      <p:sp>
        <p:nvSpPr>
          <p:cNvPr id="14" name="Freeform 71">
            <a:extLst>
              <a:ext uri="{FF2B5EF4-FFF2-40B4-BE49-F238E27FC236}">
                <a16:creationId xmlns:a16="http://schemas.microsoft.com/office/drawing/2014/main" id="{63EAC20B-F724-39B7-4D5B-820DEE9C98DA}"/>
              </a:ext>
            </a:extLst>
          </p:cNvPr>
          <p:cNvSpPr>
            <a:spLocks noChangeArrowheads="1"/>
          </p:cNvSpPr>
          <p:nvPr/>
        </p:nvSpPr>
        <p:spPr bwMode="auto">
          <a:xfrm>
            <a:off x="8477287" y="2404601"/>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15" name="Freeform 72">
            <a:extLst>
              <a:ext uri="{FF2B5EF4-FFF2-40B4-BE49-F238E27FC236}">
                <a16:creationId xmlns:a16="http://schemas.microsoft.com/office/drawing/2014/main" id="{23D42267-EBFD-D823-A007-9EB920CF3255}"/>
              </a:ext>
            </a:extLst>
          </p:cNvPr>
          <p:cNvSpPr>
            <a:spLocks noChangeArrowheads="1"/>
          </p:cNvSpPr>
          <p:nvPr/>
        </p:nvSpPr>
        <p:spPr bwMode="auto">
          <a:xfrm>
            <a:off x="8477285" y="2404601"/>
            <a:ext cx="32004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19" name="TextBox 18">
            <a:extLst>
              <a:ext uri="{FF2B5EF4-FFF2-40B4-BE49-F238E27FC236}">
                <a16:creationId xmlns:a16="http://schemas.microsoft.com/office/drawing/2014/main" id="{184C1F68-D8E2-97B7-A2CD-B4E0AE53637E}"/>
              </a:ext>
            </a:extLst>
          </p:cNvPr>
          <p:cNvSpPr txBox="1"/>
          <p:nvPr/>
        </p:nvSpPr>
        <p:spPr>
          <a:xfrm>
            <a:off x="6419661" y="2213988"/>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Organization</a:t>
            </a:r>
          </a:p>
        </p:txBody>
      </p:sp>
      <p:sp>
        <p:nvSpPr>
          <p:cNvPr id="20" name="Freeform 73">
            <a:extLst>
              <a:ext uri="{FF2B5EF4-FFF2-40B4-BE49-F238E27FC236}">
                <a16:creationId xmlns:a16="http://schemas.microsoft.com/office/drawing/2014/main" id="{C5A54921-BF7A-68F1-62C2-7DB689FEA7F7}"/>
              </a:ext>
            </a:extLst>
          </p:cNvPr>
          <p:cNvSpPr>
            <a:spLocks noChangeArrowheads="1"/>
          </p:cNvSpPr>
          <p:nvPr/>
        </p:nvSpPr>
        <p:spPr bwMode="auto">
          <a:xfrm>
            <a:off x="11563471" y="2363853"/>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21" name="TextBox 20">
            <a:extLst>
              <a:ext uri="{FF2B5EF4-FFF2-40B4-BE49-F238E27FC236}">
                <a16:creationId xmlns:a16="http://schemas.microsoft.com/office/drawing/2014/main" id="{5E3799E5-E801-0D6C-119A-C93F1A7FD21C}"/>
              </a:ext>
            </a:extLst>
          </p:cNvPr>
          <p:cNvSpPr txBox="1"/>
          <p:nvPr/>
        </p:nvSpPr>
        <p:spPr>
          <a:xfrm>
            <a:off x="6414052" y="4522069"/>
            <a:ext cx="5887461"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TYPICAL ROLES</a:t>
            </a:r>
          </a:p>
        </p:txBody>
      </p:sp>
      <p:sp>
        <p:nvSpPr>
          <p:cNvPr id="22" name="TextBox 21">
            <a:extLst>
              <a:ext uri="{FF2B5EF4-FFF2-40B4-BE49-F238E27FC236}">
                <a16:creationId xmlns:a16="http://schemas.microsoft.com/office/drawing/2014/main" id="{E1B1D7E0-536F-D5F7-ECD5-3A54D24E1AF1}"/>
              </a:ext>
            </a:extLst>
          </p:cNvPr>
          <p:cNvSpPr txBox="1"/>
          <p:nvPr/>
        </p:nvSpPr>
        <p:spPr>
          <a:xfrm>
            <a:off x="6990104" y="5111454"/>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Menu Planning</a:t>
            </a:r>
            <a:endParaRPr lang="en-US" sz="18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Food Preparation</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Staff Management</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Logistics Coordination</a:t>
            </a:r>
            <a:endParaRPr lang="en-US" sz="1800" dirty="0">
              <a:solidFill>
                <a:schemeClr val="bg1"/>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Budget Management</a:t>
            </a:r>
            <a:endParaRPr lang="en-US" sz="1800" dirty="0">
              <a:solidFill>
                <a:schemeClr val="bg1"/>
              </a:solidFill>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60BA6EFA-CB50-2A66-70D4-47B24F09ECC1}"/>
              </a:ext>
            </a:extLst>
          </p:cNvPr>
          <p:cNvSpPr txBox="1"/>
          <p:nvPr/>
        </p:nvSpPr>
        <p:spPr>
          <a:xfrm>
            <a:off x="9436439" y="5126170"/>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Vendor Coordination</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Client Communication</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Event Execution</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Food Safety Compliance</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Post-Event Evaluation</a:t>
            </a:r>
            <a:endParaRPr lang="en-US" sz="2000" dirty="0">
              <a:solidFill>
                <a:schemeClr val="bg1"/>
              </a:solidFill>
              <a:effectLst/>
              <a:latin typeface="Calibri" panose="020F0502020204030204" pitchFamily="34" charset="0"/>
              <a:ea typeface="Times New Roman" panose="02020603050405020304" pitchFamily="18" charset="0"/>
            </a:endParaRPr>
          </a:p>
        </p:txBody>
      </p:sp>
      <p:sp>
        <p:nvSpPr>
          <p:cNvPr id="24" name="TextBox 23">
            <a:extLst>
              <a:ext uri="{FF2B5EF4-FFF2-40B4-BE49-F238E27FC236}">
                <a16:creationId xmlns:a16="http://schemas.microsoft.com/office/drawing/2014/main" id="{37BAC558-373B-5BDB-26F1-684DA50F3154}"/>
              </a:ext>
            </a:extLst>
          </p:cNvPr>
          <p:cNvSpPr txBox="1"/>
          <p:nvPr/>
        </p:nvSpPr>
        <p:spPr>
          <a:xfrm>
            <a:off x="3505034" y="3316672"/>
            <a:ext cx="2772877"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CERTIFICATIONS</a:t>
            </a:r>
          </a:p>
        </p:txBody>
      </p:sp>
    </p:spTree>
    <p:extLst>
      <p:ext uri="{BB962C8B-B14F-4D97-AF65-F5344CB8AC3E}">
        <p14:creationId xmlns:p14="http://schemas.microsoft.com/office/powerpoint/2010/main" val="4163716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8EAADF62-5D05-E639-1758-C6F7C69F2B73}"/>
              </a:ext>
            </a:extLst>
          </p:cNvPr>
          <p:cNvSpPr>
            <a:spLocks noChangeArrowheads="1"/>
          </p:cNvSpPr>
          <p:nvPr/>
        </p:nvSpPr>
        <p:spPr bwMode="auto">
          <a:xfrm>
            <a:off x="5970127" y="0"/>
            <a:ext cx="6226558" cy="6571758"/>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124">
            <a:extLst>
              <a:ext uri="{FF2B5EF4-FFF2-40B4-BE49-F238E27FC236}">
                <a16:creationId xmlns:a16="http://schemas.microsoft.com/office/drawing/2014/main" id="{45623272-C92E-B45A-5697-0A8BFAD96919}"/>
              </a:ext>
            </a:extLst>
          </p:cNvPr>
          <p:cNvSpPr>
            <a:spLocks noChangeArrowheads="1"/>
          </p:cNvSpPr>
          <p:nvPr/>
        </p:nvSpPr>
        <p:spPr bwMode="auto">
          <a:xfrm>
            <a:off x="3508388" y="1304361"/>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A9D18E"/>
          </a:solidFill>
          <a:ln>
            <a:noFill/>
          </a:ln>
          <a:effectLst/>
        </p:spPr>
        <p:txBody>
          <a:bodyPr wrap="none" anchor="ctr"/>
          <a:lstStyle/>
          <a:p>
            <a:endParaRPr lang="en-US" dirty="0">
              <a:latin typeface="Poppins" pitchFamily="2" charset="77"/>
            </a:endParaRPr>
          </a:p>
        </p:txBody>
      </p:sp>
      <p:sp>
        <p:nvSpPr>
          <p:cNvPr id="49" name="Freeform 2">
            <a:extLst>
              <a:ext uri="{FF2B5EF4-FFF2-40B4-BE49-F238E27FC236}">
                <a16:creationId xmlns:a16="http://schemas.microsoft.com/office/drawing/2014/main" id="{3BDF75DC-2C02-3444-86CB-739A5756AF58}"/>
              </a:ext>
            </a:extLst>
          </p:cNvPr>
          <p:cNvSpPr>
            <a:spLocks noChangeArrowheads="1"/>
          </p:cNvSpPr>
          <p:nvPr/>
        </p:nvSpPr>
        <p:spPr bwMode="auto">
          <a:xfrm>
            <a:off x="-64065" y="1340"/>
            <a:ext cx="3579367" cy="6906666"/>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86">
            <a:extLst>
              <a:ext uri="{FF2B5EF4-FFF2-40B4-BE49-F238E27FC236}">
                <a16:creationId xmlns:a16="http://schemas.microsoft.com/office/drawing/2014/main" id="{B0CC7303-269E-C040-940A-E1F4CA922C12}"/>
              </a:ext>
            </a:extLst>
          </p:cNvPr>
          <p:cNvSpPr>
            <a:spLocks noChangeArrowheads="1"/>
          </p:cNvSpPr>
          <p:nvPr/>
        </p:nvSpPr>
        <p:spPr bwMode="auto">
          <a:xfrm>
            <a:off x="228600" y="205871"/>
            <a:ext cx="2984706" cy="560898"/>
          </a:xfrm>
          <a:prstGeom prst="roundRect">
            <a:avLst>
              <a:gd name="adj" fmla="val 50000"/>
            </a:avLst>
          </a:prstGeom>
          <a:solidFill>
            <a:srgbClr val="FFDC78"/>
          </a:solidFill>
          <a:ln>
            <a:noFill/>
          </a:ln>
          <a:effectLst/>
        </p:spPr>
        <p:txBody>
          <a:bodyPr wrap="none" anchor="ctr"/>
          <a:lstStyle/>
          <a:p>
            <a:endParaRPr lang="en-US" dirty="0">
              <a:latin typeface="Poppins" pitchFamily="2" charset="77"/>
            </a:endParaRPr>
          </a:p>
        </p:txBody>
      </p:sp>
      <p:sp>
        <p:nvSpPr>
          <p:cNvPr id="5" name="TextBox 4">
            <a:extLst>
              <a:ext uri="{FF2B5EF4-FFF2-40B4-BE49-F238E27FC236}">
                <a16:creationId xmlns:a16="http://schemas.microsoft.com/office/drawing/2014/main" id="{7D074ACD-272A-144C-9543-A86DE91387FB}"/>
              </a:ext>
            </a:extLst>
          </p:cNvPr>
          <p:cNvSpPr txBox="1"/>
          <p:nvPr/>
        </p:nvSpPr>
        <p:spPr>
          <a:xfrm>
            <a:off x="228598" y="236595"/>
            <a:ext cx="2968651" cy="523220"/>
          </a:xfrm>
          <a:prstGeom prst="rect">
            <a:avLst/>
          </a:prstGeom>
          <a:noFill/>
        </p:spPr>
        <p:txBody>
          <a:bodyPr wrap="square" rtlCol="0" anchor="ctr">
            <a:spAutoFit/>
          </a:bodyPr>
          <a:lstStyle/>
          <a:p>
            <a:pPr algn="ctr"/>
            <a:r>
              <a:rPr lang="en-US" sz="2800" b="1" spc="-55" dirty="0">
                <a:solidFill>
                  <a:schemeClr val="bg2">
                    <a:lumMod val="25000"/>
                  </a:schemeClr>
                </a:solidFill>
                <a:cs typeface="Poppins" pitchFamily="2" charset="77"/>
              </a:rPr>
              <a:t>AV TECHNICIAN</a:t>
            </a:r>
          </a:p>
        </p:txBody>
      </p:sp>
      <p:sp>
        <p:nvSpPr>
          <p:cNvPr id="7" name="TextBox 6">
            <a:extLst>
              <a:ext uri="{FF2B5EF4-FFF2-40B4-BE49-F238E27FC236}">
                <a16:creationId xmlns:a16="http://schemas.microsoft.com/office/drawing/2014/main" id="{ACAEA5C0-4E94-6541-81CB-7968DA374B34}"/>
              </a:ext>
            </a:extLst>
          </p:cNvPr>
          <p:cNvSpPr txBox="1"/>
          <p:nvPr/>
        </p:nvSpPr>
        <p:spPr>
          <a:xfrm>
            <a:off x="304865" y="4045408"/>
            <a:ext cx="2816115" cy="2308324"/>
          </a:xfrm>
          <a:prstGeom prst="rect">
            <a:avLst/>
          </a:prstGeom>
          <a:noFill/>
        </p:spPr>
        <p:txBody>
          <a:bodyPr wrap="square" rtlCol="0" anchor="t">
            <a:spAutoFit/>
          </a:bodyPr>
          <a:lstStyle/>
          <a:p>
            <a:pPr marL="0" marR="0" algn="ctr">
              <a:spcBef>
                <a:spcPts val="0"/>
              </a:spcBef>
              <a:spcAft>
                <a:spcPts val="0"/>
              </a:spcAft>
            </a:pPr>
            <a:r>
              <a:rPr lang="en-US" sz="2400" dirty="0">
                <a:solidFill>
                  <a:schemeClr val="bg2">
                    <a:lumMod val="25000"/>
                  </a:schemeClr>
                </a:solidFill>
                <a:latin typeface="Calibri" panose="020F0502020204030204" pitchFamily="34" charset="0"/>
                <a:ea typeface="Times New Roman" panose="02020603050405020304" pitchFamily="18" charset="0"/>
              </a:rPr>
              <a:t>Sets up, operates &amp; maintains audio and visual equipment. Ensures sound, light &amp; visual elements are all high quality.</a:t>
            </a:r>
            <a:endParaRPr lang="en-US" sz="2400" dirty="0">
              <a:solidFill>
                <a:schemeClr val="bg2">
                  <a:lumMod val="25000"/>
                </a:schemeClr>
              </a:solidFill>
              <a:effectLst/>
              <a:latin typeface="Calibri" panose="020F0502020204030204" pitchFamily="34" charset="0"/>
              <a:ea typeface="Calibri" panose="020F0502020204030204" pitchFamily="34" charset="0"/>
            </a:endParaRPr>
          </a:p>
        </p:txBody>
      </p:sp>
      <p:sp>
        <p:nvSpPr>
          <p:cNvPr id="70" name="Freeform 125">
            <a:extLst>
              <a:ext uri="{FF2B5EF4-FFF2-40B4-BE49-F238E27FC236}">
                <a16:creationId xmlns:a16="http://schemas.microsoft.com/office/drawing/2014/main" id="{7B3349D0-6388-1D4F-BA1F-8107CBE859BB}"/>
              </a:ext>
            </a:extLst>
          </p:cNvPr>
          <p:cNvSpPr>
            <a:spLocks noChangeArrowheads="1"/>
          </p:cNvSpPr>
          <p:nvPr/>
        </p:nvSpPr>
        <p:spPr bwMode="auto">
          <a:xfrm>
            <a:off x="3515303" y="4344138"/>
            <a:ext cx="2775624" cy="2563868"/>
          </a:xfrm>
          <a:custGeom>
            <a:avLst/>
            <a:gdLst>
              <a:gd name="T0" fmla="*/ 4456 w 4457"/>
              <a:gd name="T1" fmla="*/ 5503 h 5504"/>
              <a:gd name="T2" fmla="*/ 0 w 4457"/>
              <a:gd name="T3" fmla="*/ 5503 h 5504"/>
              <a:gd name="T4" fmla="*/ 0 w 4457"/>
              <a:gd name="T5" fmla="*/ 0 h 5504"/>
              <a:gd name="T6" fmla="*/ 4456 w 4457"/>
              <a:gd name="T7" fmla="*/ 0 h 5504"/>
              <a:gd name="T8" fmla="*/ 4456 w 4457"/>
              <a:gd name="T9" fmla="*/ 5503 h 5504"/>
            </a:gdLst>
            <a:ahLst/>
            <a:cxnLst>
              <a:cxn ang="0">
                <a:pos x="T0" y="T1"/>
              </a:cxn>
              <a:cxn ang="0">
                <a:pos x="T2" y="T3"/>
              </a:cxn>
              <a:cxn ang="0">
                <a:pos x="T4" y="T5"/>
              </a:cxn>
              <a:cxn ang="0">
                <a:pos x="T6" y="T7"/>
              </a:cxn>
              <a:cxn ang="0">
                <a:pos x="T8" y="T9"/>
              </a:cxn>
            </a:cxnLst>
            <a:rect l="0" t="0" r="r" b="b"/>
            <a:pathLst>
              <a:path w="4457" h="5504">
                <a:moveTo>
                  <a:pt x="4456" y="5503"/>
                </a:moveTo>
                <a:lnTo>
                  <a:pt x="0" y="5503"/>
                </a:lnTo>
                <a:lnTo>
                  <a:pt x="0" y="0"/>
                </a:lnTo>
                <a:lnTo>
                  <a:pt x="4456" y="0"/>
                </a:lnTo>
                <a:lnTo>
                  <a:pt x="4456" y="5503"/>
                </a:lnTo>
              </a:path>
            </a:pathLst>
          </a:custGeom>
          <a:solidFill>
            <a:srgbClr val="F69456"/>
          </a:solidFill>
          <a:ln>
            <a:noFill/>
          </a:ln>
          <a:effectLst/>
        </p:spPr>
        <p:txBody>
          <a:bodyPr wrap="none" anchor="ctr"/>
          <a:lstStyle/>
          <a:p>
            <a:endParaRPr lang="en-US" dirty="0">
              <a:latin typeface="Poppins" pitchFamily="2" charset="77"/>
            </a:endParaRPr>
          </a:p>
        </p:txBody>
      </p:sp>
      <p:sp>
        <p:nvSpPr>
          <p:cNvPr id="10" name="TextBox 9">
            <a:extLst>
              <a:ext uri="{FF2B5EF4-FFF2-40B4-BE49-F238E27FC236}">
                <a16:creationId xmlns:a16="http://schemas.microsoft.com/office/drawing/2014/main" id="{4D0B6AA5-A5D4-0F44-B2D2-61B04012C11C}"/>
              </a:ext>
            </a:extLst>
          </p:cNvPr>
          <p:cNvSpPr txBox="1"/>
          <p:nvPr/>
        </p:nvSpPr>
        <p:spPr>
          <a:xfrm>
            <a:off x="3703237" y="4521167"/>
            <a:ext cx="2403435"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GROWTH</a:t>
            </a:r>
          </a:p>
        </p:txBody>
      </p:sp>
      <p:sp>
        <p:nvSpPr>
          <p:cNvPr id="11" name="TextBox 10">
            <a:extLst>
              <a:ext uri="{FF2B5EF4-FFF2-40B4-BE49-F238E27FC236}">
                <a16:creationId xmlns:a16="http://schemas.microsoft.com/office/drawing/2014/main" id="{9E6DAE2B-9069-3545-902A-3C1E46EED0E3}"/>
              </a:ext>
            </a:extLst>
          </p:cNvPr>
          <p:cNvSpPr txBox="1"/>
          <p:nvPr/>
        </p:nvSpPr>
        <p:spPr>
          <a:xfrm>
            <a:off x="3696849" y="5044387"/>
            <a:ext cx="2632054" cy="1477328"/>
          </a:xfrm>
          <a:prstGeom prst="rect">
            <a:avLst/>
          </a:prstGeom>
          <a:noFill/>
        </p:spPr>
        <p:txBody>
          <a:bodyPr wrap="square" rtlCol="0" anchor="t">
            <a:spAutoFit/>
          </a:bodyPr>
          <a:lstStyle/>
          <a:p>
            <a:r>
              <a:rPr lang="en-US" i="1" dirty="0">
                <a:solidFill>
                  <a:schemeClr val="bg2">
                    <a:lumMod val="25000"/>
                  </a:schemeClr>
                </a:solidFill>
                <a:effectLst/>
                <a:latin typeface="Calibri" panose="020F0502020204030204" pitchFamily="34" charset="0"/>
                <a:ea typeface="Times New Roman" panose="02020603050405020304" pitchFamily="18" charset="0"/>
              </a:rPr>
              <a:t>Lead Audio Tech</a:t>
            </a:r>
          </a:p>
          <a:p>
            <a:r>
              <a:rPr lang="en-US" i="1" spc="-55" dirty="0">
                <a:solidFill>
                  <a:schemeClr val="bg2">
                    <a:lumMod val="25000"/>
                  </a:schemeClr>
                </a:solidFill>
                <a:cs typeface="Poppins" pitchFamily="2" charset="77"/>
              </a:rPr>
              <a:t>Audiovisual Specialist</a:t>
            </a:r>
          </a:p>
          <a:p>
            <a:r>
              <a:rPr lang="en-US" i="1" spc="-55" dirty="0">
                <a:solidFill>
                  <a:schemeClr val="bg2">
                    <a:lumMod val="25000"/>
                  </a:schemeClr>
                </a:solidFill>
                <a:cs typeface="Poppins" pitchFamily="2" charset="77"/>
              </a:rPr>
              <a:t>Event Producer</a:t>
            </a:r>
          </a:p>
          <a:p>
            <a:r>
              <a:rPr lang="en-US" i="1" dirty="0">
                <a:solidFill>
                  <a:schemeClr val="bg2">
                    <a:lumMod val="25000"/>
                  </a:schemeClr>
                </a:solidFill>
                <a:effectLst/>
                <a:latin typeface="Calibri" panose="020F0502020204030204" pitchFamily="34" charset="0"/>
                <a:ea typeface="Times New Roman" panose="02020603050405020304" pitchFamily="18" charset="0"/>
              </a:rPr>
              <a:t>Corporate AV Technician</a:t>
            </a:r>
          </a:p>
          <a:p>
            <a:r>
              <a:rPr lang="en-US" i="1" spc="-55" dirty="0">
                <a:solidFill>
                  <a:schemeClr val="bg2">
                    <a:lumMod val="25000"/>
                  </a:schemeClr>
                </a:solidFill>
                <a:cs typeface="Poppins" pitchFamily="2" charset="77"/>
              </a:rPr>
              <a:t>Technology Integrator</a:t>
            </a:r>
          </a:p>
        </p:txBody>
      </p:sp>
      <p:sp>
        <p:nvSpPr>
          <p:cNvPr id="50" name="Freeform 21">
            <a:extLst>
              <a:ext uri="{FF2B5EF4-FFF2-40B4-BE49-F238E27FC236}">
                <a16:creationId xmlns:a16="http://schemas.microsoft.com/office/drawing/2014/main" id="{3362A0F9-642D-4E4C-B395-4C2A32EAC823}"/>
              </a:ext>
            </a:extLst>
          </p:cNvPr>
          <p:cNvSpPr>
            <a:spLocks noChangeArrowheads="1"/>
          </p:cNvSpPr>
          <p:nvPr/>
        </p:nvSpPr>
        <p:spPr bwMode="auto">
          <a:xfrm>
            <a:off x="6288179" y="1343"/>
            <a:ext cx="5899916" cy="1621182"/>
          </a:xfrm>
          <a:custGeom>
            <a:avLst/>
            <a:gdLst>
              <a:gd name="T0" fmla="*/ 0 w 9475"/>
              <a:gd name="T1" fmla="*/ 3693 h 3694"/>
              <a:gd name="T2" fmla="*/ 9474 w 9475"/>
              <a:gd name="T3" fmla="*/ 3693 h 3694"/>
              <a:gd name="T4" fmla="*/ 9474 w 9475"/>
              <a:gd name="T5" fmla="*/ 0 h 3694"/>
              <a:gd name="T6" fmla="*/ 0 w 9475"/>
              <a:gd name="T7" fmla="*/ 0 h 3694"/>
              <a:gd name="T8" fmla="*/ 0 w 9475"/>
              <a:gd name="T9" fmla="*/ 3693 h 3694"/>
            </a:gdLst>
            <a:ahLst/>
            <a:cxnLst>
              <a:cxn ang="0">
                <a:pos x="T0" y="T1"/>
              </a:cxn>
              <a:cxn ang="0">
                <a:pos x="T2" y="T3"/>
              </a:cxn>
              <a:cxn ang="0">
                <a:pos x="T4" y="T5"/>
              </a:cxn>
              <a:cxn ang="0">
                <a:pos x="T6" y="T7"/>
              </a:cxn>
              <a:cxn ang="0">
                <a:pos x="T8" y="T9"/>
              </a:cxn>
            </a:cxnLst>
            <a:rect l="0" t="0" r="r" b="b"/>
            <a:pathLst>
              <a:path w="9475" h="3694">
                <a:moveTo>
                  <a:pt x="0" y="3693"/>
                </a:moveTo>
                <a:lnTo>
                  <a:pt x="9474" y="3693"/>
                </a:lnTo>
                <a:lnTo>
                  <a:pt x="9474" y="0"/>
                </a:lnTo>
                <a:lnTo>
                  <a:pt x="0" y="0"/>
                </a:lnTo>
                <a:lnTo>
                  <a:pt x="0" y="3693"/>
                </a:lnTo>
              </a:path>
            </a:pathLst>
          </a:custGeom>
          <a:solidFill>
            <a:srgbClr val="00B0F0"/>
          </a:solidFill>
          <a:ln>
            <a:noFill/>
          </a:ln>
          <a:effectLst/>
        </p:spPr>
        <p:txBody>
          <a:bodyPr wrap="none" anchor="ctr"/>
          <a:lstStyle/>
          <a:p>
            <a:endParaRPr lang="en-US" dirty="0">
              <a:latin typeface="Poppins" pitchFamily="2" charset="77"/>
            </a:endParaRPr>
          </a:p>
        </p:txBody>
      </p:sp>
      <p:sp>
        <p:nvSpPr>
          <p:cNvPr id="76" name="Freeform 22">
            <a:extLst>
              <a:ext uri="{FF2B5EF4-FFF2-40B4-BE49-F238E27FC236}">
                <a16:creationId xmlns:a16="http://schemas.microsoft.com/office/drawing/2014/main" id="{80C2B7DB-E74E-5443-AD92-F989658E9D51}"/>
              </a:ext>
            </a:extLst>
          </p:cNvPr>
          <p:cNvSpPr>
            <a:spLocks noChangeArrowheads="1"/>
          </p:cNvSpPr>
          <p:nvPr/>
        </p:nvSpPr>
        <p:spPr bwMode="auto">
          <a:xfrm>
            <a:off x="6480904" y="187359"/>
            <a:ext cx="5482495" cy="1280099"/>
          </a:xfrm>
          <a:prstGeom prst="roundRect">
            <a:avLst>
              <a:gd name="adj" fmla="val 10232"/>
            </a:avLst>
          </a:prstGeom>
          <a:solidFill>
            <a:srgbClr val="FFFFFF">
              <a:alpha val="63000"/>
            </a:srgbClr>
          </a:solidFill>
          <a:ln>
            <a:noFill/>
          </a:ln>
          <a:effectLst/>
        </p:spPr>
        <p:txBody>
          <a:bodyPr wrap="none" anchor="ctr"/>
          <a:lstStyle/>
          <a:p>
            <a:endParaRPr lang="en-US" dirty="0">
              <a:latin typeface="Poppins" pitchFamily="2" charset="77"/>
            </a:endParaRPr>
          </a:p>
        </p:txBody>
      </p:sp>
      <p:sp>
        <p:nvSpPr>
          <p:cNvPr id="12" name="TextBox 11">
            <a:extLst>
              <a:ext uri="{FF2B5EF4-FFF2-40B4-BE49-F238E27FC236}">
                <a16:creationId xmlns:a16="http://schemas.microsoft.com/office/drawing/2014/main" id="{E8E667D4-0A85-E144-AD53-F72A9349E6D1}"/>
              </a:ext>
            </a:extLst>
          </p:cNvPr>
          <p:cNvSpPr txBox="1"/>
          <p:nvPr/>
        </p:nvSpPr>
        <p:spPr>
          <a:xfrm>
            <a:off x="6603335" y="236595"/>
            <a:ext cx="2114946"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EDUCATION</a:t>
            </a:r>
          </a:p>
        </p:txBody>
      </p:sp>
      <p:sp>
        <p:nvSpPr>
          <p:cNvPr id="13" name="TextBox 12">
            <a:extLst>
              <a:ext uri="{FF2B5EF4-FFF2-40B4-BE49-F238E27FC236}">
                <a16:creationId xmlns:a16="http://schemas.microsoft.com/office/drawing/2014/main" id="{614B711A-684B-DB4A-A452-10BF3A82CDA8}"/>
              </a:ext>
            </a:extLst>
          </p:cNvPr>
          <p:cNvSpPr txBox="1"/>
          <p:nvPr/>
        </p:nvSpPr>
        <p:spPr>
          <a:xfrm>
            <a:off x="6592716" y="704193"/>
            <a:ext cx="5293589" cy="590931"/>
          </a:xfrm>
          <a:prstGeom prst="rect">
            <a:avLst/>
          </a:prstGeom>
          <a:noFill/>
        </p:spPr>
        <p:txBody>
          <a:bodyPr wrap="square" rtlCol="0" anchor="t">
            <a:spAutoFit/>
          </a:bodyPr>
          <a:lstStyle/>
          <a:p>
            <a:pPr>
              <a:lnSpc>
                <a:spcPct val="80000"/>
              </a:lnSpc>
            </a:pPr>
            <a:r>
              <a:rPr lang="en-US" sz="2000" spc="-10" dirty="0">
                <a:solidFill>
                  <a:schemeClr val="bg2">
                    <a:lumMod val="25000"/>
                  </a:schemeClr>
                </a:solidFill>
                <a:cs typeface="Poppins" pitchFamily="2" charset="77"/>
              </a:rPr>
              <a:t>A high school diploma or equivalent is often the minimum requirement. </a:t>
            </a:r>
          </a:p>
        </p:txBody>
      </p:sp>
      <p:sp>
        <p:nvSpPr>
          <p:cNvPr id="51" name="Freeform 71">
            <a:extLst>
              <a:ext uri="{FF2B5EF4-FFF2-40B4-BE49-F238E27FC236}">
                <a16:creationId xmlns:a16="http://schemas.microsoft.com/office/drawing/2014/main" id="{90204DD6-D86F-E245-A64A-158CFD9E71A0}"/>
              </a:ext>
            </a:extLst>
          </p:cNvPr>
          <p:cNvSpPr>
            <a:spLocks noChangeArrowheads="1"/>
          </p:cNvSpPr>
          <p:nvPr/>
        </p:nvSpPr>
        <p:spPr bwMode="auto">
          <a:xfrm>
            <a:off x="8477288" y="2709356"/>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2" name="Freeform 72">
            <a:extLst>
              <a:ext uri="{FF2B5EF4-FFF2-40B4-BE49-F238E27FC236}">
                <a16:creationId xmlns:a16="http://schemas.microsoft.com/office/drawing/2014/main" id="{79DB4A6F-9915-0043-8FD8-315823C5C982}"/>
              </a:ext>
            </a:extLst>
          </p:cNvPr>
          <p:cNvSpPr>
            <a:spLocks noChangeArrowheads="1"/>
          </p:cNvSpPr>
          <p:nvPr/>
        </p:nvSpPr>
        <p:spPr bwMode="auto">
          <a:xfrm>
            <a:off x="8477286" y="2709356"/>
            <a:ext cx="27432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3" name="Freeform 73">
            <a:extLst>
              <a:ext uri="{FF2B5EF4-FFF2-40B4-BE49-F238E27FC236}">
                <a16:creationId xmlns:a16="http://schemas.microsoft.com/office/drawing/2014/main" id="{8718E78A-138F-F647-80AF-5A93D05E6DC4}"/>
              </a:ext>
            </a:extLst>
          </p:cNvPr>
          <p:cNvSpPr>
            <a:spLocks noChangeArrowheads="1"/>
          </p:cNvSpPr>
          <p:nvPr/>
        </p:nvSpPr>
        <p:spPr bwMode="auto">
          <a:xfrm>
            <a:off x="11081043" y="2651881"/>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4" name="Freeform 74">
            <a:extLst>
              <a:ext uri="{FF2B5EF4-FFF2-40B4-BE49-F238E27FC236}">
                <a16:creationId xmlns:a16="http://schemas.microsoft.com/office/drawing/2014/main" id="{38D5B085-5873-524E-AC91-07B7C82B316C}"/>
              </a:ext>
            </a:extLst>
          </p:cNvPr>
          <p:cNvSpPr>
            <a:spLocks noChangeArrowheads="1"/>
          </p:cNvSpPr>
          <p:nvPr/>
        </p:nvSpPr>
        <p:spPr bwMode="auto">
          <a:xfrm>
            <a:off x="8477288" y="301409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5" name="Freeform 75">
            <a:extLst>
              <a:ext uri="{FF2B5EF4-FFF2-40B4-BE49-F238E27FC236}">
                <a16:creationId xmlns:a16="http://schemas.microsoft.com/office/drawing/2014/main" id="{A892C1A1-7E7F-684B-84F2-4BC51ECDBACD}"/>
              </a:ext>
            </a:extLst>
          </p:cNvPr>
          <p:cNvSpPr>
            <a:spLocks noChangeArrowheads="1"/>
          </p:cNvSpPr>
          <p:nvPr/>
        </p:nvSpPr>
        <p:spPr bwMode="auto">
          <a:xfrm>
            <a:off x="8477287" y="3014097"/>
            <a:ext cx="2284193"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6" name="Freeform 76">
            <a:extLst>
              <a:ext uri="{FF2B5EF4-FFF2-40B4-BE49-F238E27FC236}">
                <a16:creationId xmlns:a16="http://schemas.microsoft.com/office/drawing/2014/main" id="{703B554C-F91A-C94F-A7E4-D95AF54E5563}"/>
              </a:ext>
            </a:extLst>
          </p:cNvPr>
          <p:cNvSpPr>
            <a:spLocks noChangeArrowheads="1"/>
          </p:cNvSpPr>
          <p:nvPr/>
        </p:nvSpPr>
        <p:spPr bwMode="auto">
          <a:xfrm>
            <a:off x="10645893" y="2968799"/>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1" y="208"/>
                  <a:pt x="104" y="208"/>
                </a:cubicBezTo>
                <a:lnTo>
                  <a:pt x="104" y="208"/>
                </a:lnTo>
                <a:cubicBezTo>
                  <a:pt x="47" y="208"/>
                  <a:pt x="0" y="162"/>
                  <a:pt x="0" y="104"/>
                </a:cubicBezTo>
                <a:lnTo>
                  <a:pt x="0" y="104"/>
                </a:lnTo>
                <a:cubicBezTo>
                  <a:pt x="0" y="47"/>
                  <a:pt x="47" y="0"/>
                  <a:pt x="104" y="0"/>
                </a:cubicBezTo>
                <a:lnTo>
                  <a:pt x="104" y="0"/>
                </a:lnTo>
                <a:cubicBezTo>
                  <a:pt x="161"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7" name="Freeform 77">
            <a:extLst>
              <a:ext uri="{FF2B5EF4-FFF2-40B4-BE49-F238E27FC236}">
                <a16:creationId xmlns:a16="http://schemas.microsoft.com/office/drawing/2014/main" id="{878A326D-1D29-5240-99FB-EBF5F73F3981}"/>
              </a:ext>
            </a:extLst>
          </p:cNvPr>
          <p:cNvSpPr>
            <a:spLocks noChangeArrowheads="1"/>
          </p:cNvSpPr>
          <p:nvPr/>
        </p:nvSpPr>
        <p:spPr bwMode="auto">
          <a:xfrm>
            <a:off x="8477288" y="3318840"/>
            <a:ext cx="3544342" cy="45720"/>
          </a:xfrm>
          <a:custGeom>
            <a:avLst/>
            <a:gdLst>
              <a:gd name="T0" fmla="*/ 5691 w 5692"/>
              <a:gd name="T1" fmla="*/ 64 h 65"/>
              <a:gd name="T2" fmla="*/ 0 w 5692"/>
              <a:gd name="T3" fmla="*/ 64 h 65"/>
              <a:gd name="T4" fmla="*/ 0 w 5692"/>
              <a:gd name="T5" fmla="*/ 0 h 65"/>
              <a:gd name="T6" fmla="*/ 5691 w 5692"/>
              <a:gd name="T7" fmla="*/ 0 h 65"/>
              <a:gd name="T8" fmla="*/ 5691 w 5692"/>
              <a:gd name="T9" fmla="*/ 64 h 65"/>
            </a:gdLst>
            <a:ahLst/>
            <a:cxnLst>
              <a:cxn ang="0">
                <a:pos x="T0" y="T1"/>
              </a:cxn>
              <a:cxn ang="0">
                <a:pos x="T2" y="T3"/>
              </a:cxn>
              <a:cxn ang="0">
                <a:pos x="T4" y="T5"/>
              </a:cxn>
              <a:cxn ang="0">
                <a:pos x="T6" y="T7"/>
              </a:cxn>
              <a:cxn ang="0">
                <a:pos x="T8" y="T9"/>
              </a:cxn>
            </a:cxnLst>
            <a:rect l="0" t="0" r="r" b="b"/>
            <a:pathLst>
              <a:path w="5692" h="65">
                <a:moveTo>
                  <a:pt x="5691" y="64"/>
                </a:moveTo>
                <a:lnTo>
                  <a:pt x="0" y="64"/>
                </a:lnTo>
                <a:lnTo>
                  <a:pt x="0" y="0"/>
                </a:lnTo>
                <a:lnTo>
                  <a:pt x="5691" y="0"/>
                </a:lnTo>
                <a:lnTo>
                  <a:pt x="5691" y="64"/>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8" name="Freeform 78">
            <a:extLst>
              <a:ext uri="{FF2B5EF4-FFF2-40B4-BE49-F238E27FC236}">
                <a16:creationId xmlns:a16="http://schemas.microsoft.com/office/drawing/2014/main" id="{0227D502-BBD4-1B4D-B833-5D5B2498BF8C}"/>
              </a:ext>
            </a:extLst>
          </p:cNvPr>
          <p:cNvSpPr>
            <a:spLocks noChangeArrowheads="1"/>
          </p:cNvSpPr>
          <p:nvPr/>
        </p:nvSpPr>
        <p:spPr bwMode="auto">
          <a:xfrm>
            <a:off x="8477287" y="3318840"/>
            <a:ext cx="3291840" cy="45720"/>
          </a:xfrm>
          <a:custGeom>
            <a:avLst/>
            <a:gdLst>
              <a:gd name="T0" fmla="*/ 4488 w 4489"/>
              <a:gd name="T1" fmla="*/ 64 h 65"/>
              <a:gd name="T2" fmla="*/ 0 w 4489"/>
              <a:gd name="T3" fmla="*/ 64 h 65"/>
              <a:gd name="T4" fmla="*/ 0 w 4489"/>
              <a:gd name="T5" fmla="*/ 0 h 65"/>
              <a:gd name="T6" fmla="*/ 4488 w 4489"/>
              <a:gd name="T7" fmla="*/ 0 h 65"/>
              <a:gd name="T8" fmla="*/ 4488 w 4489"/>
              <a:gd name="T9" fmla="*/ 64 h 65"/>
            </a:gdLst>
            <a:ahLst/>
            <a:cxnLst>
              <a:cxn ang="0">
                <a:pos x="T0" y="T1"/>
              </a:cxn>
              <a:cxn ang="0">
                <a:pos x="T2" y="T3"/>
              </a:cxn>
              <a:cxn ang="0">
                <a:pos x="T4" y="T5"/>
              </a:cxn>
              <a:cxn ang="0">
                <a:pos x="T6" y="T7"/>
              </a:cxn>
              <a:cxn ang="0">
                <a:pos x="T8" y="T9"/>
              </a:cxn>
            </a:cxnLst>
            <a:rect l="0" t="0" r="r" b="b"/>
            <a:pathLst>
              <a:path w="4489" h="65">
                <a:moveTo>
                  <a:pt x="4488" y="64"/>
                </a:moveTo>
                <a:lnTo>
                  <a:pt x="0" y="64"/>
                </a:lnTo>
                <a:lnTo>
                  <a:pt x="0" y="0"/>
                </a:lnTo>
                <a:lnTo>
                  <a:pt x="4488" y="0"/>
                </a:lnTo>
                <a:lnTo>
                  <a:pt x="4488" y="64"/>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9" name="Freeform 79">
            <a:extLst>
              <a:ext uri="{FF2B5EF4-FFF2-40B4-BE49-F238E27FC236}">
                <a16:creationId xmlns:a16="http://schemas.microsoft.com/office/drawing/2014/main" id="{D876D977-911B-964C-8295-02E2CEDBD0DC}"/>
              </a:ext>
            </a:extLst>
          </p:cNvPr>
          <p:cNvSpPr>
            <a:spLocks noChangeArrowheads="1"/>
          </p:cNvSpPr>
          <p:nvPr/>
        </p:nvSpPr>
        <p:spPr bwMode="auto">
          <a:xfrm>
            <a:off x="11642518" y="3283479"/>
            <a:ext cx="129036" cy="129036"/>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2" y="208"/>
                  <a:pt x="104" y="208"/>
                </a:cubicBezTo>
                <a:lnTo>
                  <a:pt x="104" y="208"/>
                </a:lnTo>
                <a:cubicBezTo>
                  <a:pt x="47" y="208"/>
                  <a:pt x="0" y="162"/>
                  <a:pt x="0" y="104"/>
                </a:cubicBezTo>
                <a:lnTo>
                  <a:pt x="0" y="104"/>
                </a:lnTo>
                <a:cubicBezTo>
                  <a:pt x="0" y="47"/>
                  <a:pt x="47" y="0"/>
                  <a:pt x="104" y="0"/>
                </a:cubicBezTo>
                <a:lnTo>
                  <a:pt x="104" y="0"/>
                </a:lnTo>
                <a:cubicBezTo>
                  <a:pt x="162"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0" name="Freeform 80">
            <a:extLst>
              <a:ext uri="{FF2B5EF4-FFF2-40B4-BE49-F238E27FC236}">
                <a16:creationId xmlns:a16="http://schemas.microsoft.com/office/drawing/2014/main" id="{9A8D84EE-52C5-DC4B-BBDF-8F4258BE9207}"/>
              </a:ext>
            </a:extLst>
          </p:cNvPr>
          <p:cNvSpPr>
            <a:spLocks noChangeArrowheads="1"/>
          </p:cNvSpPr>
          <p:nvPr/>
        </p:nvSpPr>
        <p:spPr bwMode="auto">
          <a:xfrm>
            <a:off x="8477288" y="362632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1" name="Freeform 81">
            <a:extLst>
              <a:ext uri="{FF2B5EF4-FFF2-40B4-BE49-F238E27FC236}">
                <a16:creationId xmlns:a16="http://schemas.microsoft.com/office/drawing/2014/main" id="{71119C5D-5B3E-AB48-969C-4D6E6FBB8711}"/>
              </a:ext>
            </a:extLst>
          </p:cNvPr>
          <p:cNvSpPr>
            <a:spLocks noChangeArrowheads="1"/>
          </p:cNvSpPr>
          <p:nvPr/>
        </p:nvSpPr>
        <p:spPr bwMode="auto">
          <a:xfrm>
            <a:off x="8477287" y="3626327"/>
            <a:ext cx="2926080" cy="45720"/>
          </a:xfrm>
          <a:custGeom>
            <a:avLst/>
            <a:gdLst>
              <a:gd name="T0" fmla="*/ 2098 w 2099"/>
              <a:gd name="T1" fmla="*/ 65 h 66"/>
              <a:gd name="T2" fmla="*/ 0 w 2099"/>
              <a:gd name="T3" fmla="*/ 65 h 66"/>
              <a:gd name="T4" fmla="*/ 0 w 2099"/>
              <a:gd name="T5" fmla="*/ 0 h 66"/>
              <a:gd name="T6" fmla="*/ 2098 w 2099"/>
              <a:gd name="T7" fmla="*/ 0 h 66"/>
              <a:gd name="T8" fmla="*/ 2098 w 2099"/>
              <a:gd name="T9" fmla="*/ 65 h 66"/>
            </a:gdLst>
            <a:ahLst/>
            <a:cxnLst>
              <a:cxn ang="0">
                <a:pos x="T0" y="T1"/>
              </a:cxn>
              <a:cxn ang="0">
                <a:pos x="T2" y="T3"/>
              </a:cxn>
              <a:cxn ang="0">
                <a:pos x="T4" y="T5"/>
              </a:cxn>
              <a:cxn ang="0">
                <a:pos x="T6" y="T7"/>
              </a:cxn>
              <a:cxn ang="0">
                <a:pos x="T8" y="T9"/>
              </a:cxn>
            </a:cxnLst>
            <a:rect l="0" t="0" r="r" b="b"/>
            <a:pathLst>
              <a:path w="2099" h="66">
                <a:moveTo>
                  <a:pt x="2098" y="65"/>
                </a:moveTo>
                <a:lnTo>
                  <a:pt x="0" y="65"/>
                </a:lnTo>
                <a:lnTo>
                  <a:pt x="0" y="0"/>
                </a:lnTo>
                <a:lnTo>
                  <a:pt x="2098" y="0"/>
                </a:lnTo>
                <a:lnTo>
                  <a:pt x="2098"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2" name="Freeform 82">
            <a:extLst>
              <a:ext uri="{FF2B5EF4-FFF2-40B4-BE49-F238E27FC236}">
                <a16:creationId xmlns:a16="http://schemas.microsoft.com/office/drawing/2014/main" id="{10659B25-2A87-F047-BBB7-3A552208BC29}"/>
              </a:ext>
            </a:extLst>
          </p:cNvPr>
          <p:cNvSpPr>
            <a:spLocks noChangeArrowheads="1"/>
          </p:cNvSpPr>
          <p:nvPr/>
        </p:nvSpPr>
        <p:spPr bwMode="auto">
          <a:xfrm>
            <a:off x="11263893" y="3578282"/>
            <a:ext cx="129034" cy="129034"/>
          </a:xfrm>
          <a:custGeom>
            <a:avLst/>
            <a:gdLst>
              <a:gd name="T0" fmla="*/ 208 w 209"/>
              <a:gd name="T1" fmla="*/ 104 h 208"/>
              <a:gd name="T2" fmla="*/ 208 w 209"/>
              <a:gd name="T3" fmla="*/ 104 h 208"/>
              <a:gd name="T4" fmla="*/ 104 w 209"/>
              <a:gd name="T5" fmla="*/ 207 h 208"/>
              <a:gd name="T6" fmla="*/ 104 w 209"/>
              <a:gd name="T7" fmla="*/ 207 h 208"/>
              <a:gd name="T8" fmla="*/ 0 w 209"/>
              <a:gd name="T9" fmla="*/ 104 h 208"/>
              <a:gd name="T10" fmla="*/ 0 w 209"/>
              <a:gd name="T11" fmla="*/ 104 h 208"/>
              <a:gd name="T12" fmla="*/ 104 w 209"/>
              <a:gd name="T13" fmla="*/ 0 h 208"/>
              <a:gd name="T14" fmla="*/ 104 w 209"/>
              <a:gd name="T15" fmla="*/ 0 h 208"/>
              <a:gd name="T16" fmla="*/ 208 w 209"/>
              <a:gd name="T17"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8">
                <a:moveTo>
                  <a:pt x="208" y="104"/>
                </a:moveTo>
                <a:lnTo>
                  <a:pt x="208" y="104"/>
                </a:lnTo>
                <a:cubicBezTo>
                  <a:pt x="208" y="161"/>
                  <a:pt x="161" y="207"/>
                  <a:pt x="104" y="207"/>
                </a:cubicBezTo>
                <a:lnTo>
                  <a:pt x="104" y="207"/>
                </a:lnTo>
                <a:cubicBezTo>
                  <a:pt x="46" y="207"/>
                  <a:pt x="0" y="161"/>
                  <a:pt x="0" y="104"/>
                </a:cubicBezTo>
                <a:lnTo>
                  <a:pt x="0" y="104"/>
                </a:lnTo>
                <a:cubicBezTo>
                  <a:pt x="0" y="46"/>
                  <a:pt x="46"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3" name="Freeform 83">
            <a:extLst>
              <a:ext uri="{FF2B5EF4-FFF2-40B4-BE49-F238E27FC236}">
                <a16:creationId xmlns:a16="http://schemas.microsoft.com/office/drawing/2014/main" id="{A4B2D810-6DB9-3445-AB90-2AFDEC6B9A89}"/>
              </a:ext>
            </a:extLst>
          </p:cNvPr>
          <p:cNvSpPr>
            <a:spLocks noChangeArrowheads="1"/>
          </p:cNvSpPr>
          <p:nvPr/>
        </p:nvSpPr>
        <p:spPr bwMode="auto">
          <a:xfrm>
            <a:off x="8477288" y="3931068"/>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4" name="Freeform 84">
            <a:extLst>
              <a:ext uri="{FF2B5EF4-FFF2-40B4-BE49-F238E27FC236}">
                <a16:creationId xmlns:a16="http://schemas.microsoft.com/office/drawing/2014/main" id="{3168103D-001D-1549-8500-3FE9A9B08AAF}"/>
              </a:ext>
            </a:extLst>
          </p:cNvPr>
          <p:cNvSpPr>
            <a:spLocks noChangeArrowheads="1"/>
          </p:cNvSpPr>
          <p:nvPr/>
        </p:nvSpPr>
        <p:spPr bwMode="auto">
          <a:xfrm>
            <a:off x="8477286" y="3931068"/>
            <a:ext cx="3383280"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5" name="Freeform 85">
            <a:extLst>
              <a:ext uri="{FF2B5EF4-FFF2-40B4-BE49-F238E27FC236}">
                <a16:creationId xmlns:a16="http://schemas.microsoft.com/office/drawing/2014/main" id="{ED260A9E-AA50-3949-947B-C4C3DF539F2B}"/>
              </a:ext>
            </a:extLst>
          </p:cNvPr>
          <p:cNvSpPr>
            <a:spLocks noChangeArrowheads="1"/>
          </p:cNvSpPr>
          <p:nvPr/>
        </p:nvSpPr>
        <p:spPr bwMode="auto">
          <a:xfrm>
            <a:off x="11729259" y="3885770"/>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1"/>
                  <a:pt x="161" y="208"/>
                  <a:pt x="104" y="208"/>
                </a:cubicBezTo>
                <a:lnTo>
                  <a:pt x="104" y="208"/>
                </a:lnTo>
                <a:cubicBezTo>
                  <a:pt x="47" y="208"/>
                  <a:pt x="0" y="161"/>
                  <a:pt x="0" y="104"/>
                </a:cubicBezTo>
                <a:lnTo>
                  <a:pt x="0" y="104"/>
                </a:lnTo>
                <a:cubicBezTo>
                  <a:pt x="0" y="46"/>
                  <a:pt x="47"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34" name="TextBox 33">
            <a:extLst>
              <a:ext uri="{FF2B5EF4-FFF2-40B4-BE49-F238E27FC236}">
                <a16:creationId xmlns:a16="http://schemas.microsoft.com/office/drawing/2014/main" id="{918A400C-7694-C346-9BFA-159B6DD1708E}"/>
              </a:ext>
            </a:extLst>
          </p:cNvPr>
          <p:cNvSpPr txBox="1"/>
          <p:nvPr/>
        </p:nvSpPr>
        <p:spPr>
          <a:xfrm>
            <a:off x="6309223" y="1735582"/>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TOP SKILLS</a:t>
            </a:r>
          </a:p>
        </p:txBody>
      </p:sp>
      <p:sp>
        <p:nvSpPr>
          <p:cNvPr id="35" name="TextBox 34">
            <a:extLst>
              <a:ext uri="{FF2B5EF4-FFF2-40B4-BE49-F238E27FC236}">
                <a16:creationId xmlns:a16="http://schemas.microsoft.com/office/drawing/2014/main" id="{4D23A3E1-FBC2-844D-B6B7-D140D866E611}"/>
              </a:ext>
            </a:extLst>
          </p:cNvPr>
          <p:cNvSpPr txBox="1"/>
          <p:nvPr/>
        </p:nvSpPr>
        <p:spPr>
          <a:xfrm>
            <a:off x="6419662" y="2518743"/>
            <a:ext cx="229291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Attention/Detail</a:t>
            </a:r>
          </a:p>
        </p:txBody>
      </p:sp>
      <p:sp>
        <p:nvSpPr>
          <p:cNvPr id="36" name="TextBox 35">
            <a:extLst>
              <a:ext uri="{FF2B5EF4-FFF2-40B4-BE49-F238E27FC236}">
                <a16:creationId xmlns:a16="http://schemas.microsoft.com/office/drawing/2014/main" id="{74AA2611-3011-2845-8476-BDDB68B05A04}"/>
              </a:ext>
            </a:extLst>
          </p:cNvPr>
          <p:cNvSpPr txBox="1"/>
          <p:nvPr/>
        </p:nvSpPr>
        <p:spPr>
          <a:xfrm>
            <a:off x="6419661" y="2822585"/>
            <a:ext cx="2292915"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Communication</a:t>
            </a:r>
          </a:p>
        </p:txBody>
      </p:sp>
      <p:sp>
        <p:nvSpPr>
          <p:cNvPr id="37" name="TextBox 36">
            <a:extLst>
              <a:ext uri="{FF2B5EF4-FFF2-40B4-BE49-F238E27FC236}">
                <a16:creationId xmlns:a16="http://schemas.microsoft.com/office/drawing/2014/main" id="{DF2CE200-6E17-C443-AE2D-8E903269D4CC}"/>
              </a:ext>
            </a:extLst>
          </p:cNvPr>
          <p:cNvSpPr txBox="1"/>
          <p:nvPr/>
        </p:nvSpPr>
        <p:spPr>
          <a:xfrm>
            <a:off x="6419661" y="3130083"/>
            <a:ext cx="2116013"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Service Mindset</a:t>
            </a:r>
          </a:p>
        </p:txBody>
      </p:sp>
      <p:sp>
        <p:nvSpPr>
          <p:cNvPr id="38" name="TextBox 37">
            <a:extLst>
              <a:ext uri="{FF2B5EF4-FFF2-40B4-BE49-F238E27FC236}">
                <a16:creationId xmlns:a16="http://schemas.microsoft.com/office/drawing/2014/main" id="{D3C28E70-57FA-1849-AC67-8659D556A69B}"/>
              </a:ext>
            </a:extLst>
          </p:cNvPr>
          <p:cNvSpPr txBox="1"/>
          <p:nvPr/>
        </p:nvSpPr>
        <p:spPr>
          <a:xfrm>
            <a:off x="6419662" y="3433534"/>
            <a:ext cx="264485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Problem Solving</a:t>
            </a:r>
          </a:p>
        </p:txBody>
      </p:sp>
      <p:sp>
        <p:nvSpPr>
          <p:cNvPr id="39" name="TextBox 38">
            <a:extLst>
              <a:ext uri="{FF2B5EF4-FFF2-40B4-BE49-F238E27FC236}">
                <a16:creationId xmlns:a16="http://schemas.microsoft.com/office/drawing/2014/main" id="{B9A3D0DE-8B44-F945-849F-8245C5DFCAC1}"/>
              </a:ext>
            </a:extLst>
          </p:cNvPr>
          <p:cNvSpPr txBox="1"/>
          <p:nvPr/>
        </p:nvSpPr>
        <p:spPr>
          <a:xfrm>
            <a:off x="6419662" y="3739594"/>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Teamwork</a:t>
            </a:r>
          </a:p>
        </p:txBody>
      </p:sp>
      <p:sp>
        <p:nvSpPr>
          <p:cNvPr id="69" name="Freeform 124">
            <a:extLst>
              <a:ext uri="{FF2B5EF4-FFF2-40B4-BE49-F238E27FC236}">
                <a16:creationId xmlns:a16="http://schemas.microsoft.com/office/drawing/2014/main" id="{D58D0A04-3EC6-F843-8A5B-D9A4A38F4A7E}"/>
              </a:ext>
            </a:extLst>
          </p:cNvPr>
          <p:cNvSpPr>
            <a:spLocks noChangeArrowheads="1"/>
          </p:cNvSpPr>
          <p:nvPr/>
        </p:nvSpPr>
        <p:spPr bwMode="auto">
          <a:xfrm>
            <a:off x="3515303" y="1342"/>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B2DDDB"/>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88F09911-238B-4945-AB36-7CD389464768}"/>
              </a:ext>
            </a:extLst>
          </p:cNvPr>
          <p:cNvSpPr txBox="1"/>
          <p:nvPr/>
        </p:nvSpPr>
        <p:spPr>
          <a:xfrm>
            <a:off x="3525921" y="194140"/>
            <a:ext cx="2703763" cy="2762616"/>
          </a:xfrm>
          <a:prstGeom prst="rect">
            <a:avLst/>
          </a:prstGeom>
          <a:noFill/>
        </p:spPr>
        <p:txBody>
          <a:bodyPr wrap="square" rtlCol="0" anchor="t">
            <a:spAutoFit/>
          </a:bodyPr>
          <a:lstStyle/>
          <a:p>
            <a:pPr algn="ctr">
              <a:lnSpc>
                <a:spcPct val="80000"/>
              </a:lnSpc>
            </a:pPr>
            <a:r>
              <a:rPr lang="en-US" sz="3600" b="1" spc="-100" dirty="0">
                <a:solidFill>
                  <a:schemeClr val="bg2">
                    <a:lumMod val="25000"/>
                  </a:schemeClr>
                </a:solidFill>
                <a:cs typeface="Poppins" pitchFamily="2" charset="77"/>
              </a:rPr>
              <a:t>“I make presenters &amp; entertainers look &amp; sound great on stage.”</a:t>
            </a:r>
          </a:p>
        </p:txBody>
      </p:sp>
      <p:sp>
        <p:nvSpPr>
          <p:cNvPr id="40" name="TextBox 39">
            <a:extLst>
              <a:ext uri="{FF2B5EF4-FFF2-40B4-BE49-F238E27FC236}">
                <a16:creationId xmlns:a16="http://schemas.microsoft.com/office/drawing/2014/main" id="{511CCFE7-C424-734A-86AA-65C414FBC64E}"/>
              </a:ext>
            </a:extLst>
          </p:cNvPr>
          <p:cNvSpPr txBox="1"/>
          <p:nvPr/>
        </p:nvSpPr>
        <p:spPr>
          <a:xfrm>
            <a:off x="3670155" y="3822175"/>
            <a:ext cx="2564184" cy="333168"/>
          </a:xfrm>
          <a:prstGeom prst="rect">
            <a:avLst/>
          </a:prstGeom>
          <a:noFill/>
        </p:spPr>
        <p:txBody>
          <a:bodyPr wrap="square" rtlCol="0" anchor="b">
            <a:spAutoFit/>
          </a:bodyPr>
          <a:lstStyle/>
          <a:p>
            <a:pPr algn="ctr">
              <a:lnSpc>
                <a:spcPts val="1800"/>
              </a:lnSpc>
            </a:pPr>
            <a:r>
              <a:rPr lang="en-US" sz="2000" spc="-10" dirty="0">
                <a:solidFill>
                  <a:schemeClr val="bg2">
                    <a:lumMod val="25000"/>
                  </a:schemeClr>
                </a:solidFill>
                <a:cs typeface="Poppins" pitchFamily="2" charset="77"/>
              </a:rPr>
              <a:t>CTS</a:t>
            </a:r>
          </a:p>
        </p:txBody>
      </p:sp>
      <p:sp>
        <p:nvSpPr>
          <p:cNvPr id="71" name="Freeform 126">
            <a:extLst>
              <a:ext uri="{FF2B5EF4-FFF2-40B4-BE49-F238E27FC236}">
                <a16:creationId xmlns:a16="http://schemas.microsoft.com/office/drawing/2014/main" id="{7CBA7F97-B67E-1D44-9CFC-861F22F9FE3E}"/>
              </a:ext>
            </a:extLst>
          </p:cNvPr>
          <p:cNvSpPr>
            <a:spLocks noChangeArrowheads="1"/>
          </p:cNvSpPr>
          <p:nvPr/>
        </p:nvSpPr>
        <p:spPr bwMode="auto">
          <a:xfrm>
            <a:off x="6288179" y="4346886"/>
            <a:ext cx="5899916" cy="2561120"/>
          </a:xfrm>
          <a:custGeom>
            <a:avLst/>
            <a:gdLst>
              <a:gd name="T0" fmla="*/ 9474 w 9475"/>
              <a:gd name="T1" fmla="*/ 3693 h 3694"/>
              <a:gd name="T2" fmla="*/ 0 w 9475"/>
              <a:gd name="T3" fmla="*/ 3693 h 3694"/>
              <a:gd name="T4" fmla="*/ 0 w 9475"/>
              <a:gd name="T5" fmla="*/ 0 h 3694"/>
              <a:gd name="T6" fmla="*/ 9474 w 9475"/>
              <a:gd name="T7" fmla="*/ 0 h 3694"/>
              <a:gd name="T8" fmla="*/ 9474 w 9475"/>
              <a:gd name="T9" fmla="*/ 3693 h 3694"/>
            </a:gdLst>
            <a:ahLst/>
            <a:cxnLst>
              <a:cxn ang="0">
                <a:pos x="T0" y="T1"/>
              </a:cxn>
              <a:cxn ang="0">
                <a:pos x="T2" y="T3"/>
              </a:cxn>
              <a:cxn ang="0">
                <a:pos x="T4" y="T5"/>
              </a:cxn>
              <a:cxn ang="0">
                <a:pos x="T6" y="T7"/>
              </a:cxn>
              <a:cxn ang="0">
                <a:pos x="T8" y="T9"/>
              </a:cxn>
            </a:cxnLst>
            <a:rect l="0" t="0" r="r" b="b"/>
            <a:pathLst>
              <a:path w="9475" h="3694">
                <a:moveTo>
                  <a:pt x="9474" y="3693"/>
                </a:moveTo>
                <a:lnTo>
                  <a:pt x="0" y="3693"/>
                </a:lnTo>
                <a:lnTo>
                  <a:pt x="0" y="0"/>
                </a:lnTo>
                <a:lnTo>
                  <a:pt x="9474" y="0"/>
                </a:lnTo>
                <a:lnTo>
                  <a:pt x="9474" y="3693"/>
                </a:lnTo>
              </a:path>
            </a:pathLst>
          </a:custGeom>
          <a:solidFill>
            <a:srgbClr val="738A9F"/>
          </a:solidFill>
          <a:ln>
            <a:noFill/>
          </a:ln>
          <a:effectLst/>
        </p:spPr>
        <p:txBody>
          <a:bodyPr wrap="none" anchor="ctr"/>
          <a:lstStyle/>
          <a:p>
            <a:endParaRPr lang="en-US" dirty="0">
              <a:latin typeface="Poppins" pitchFamily="2" charset="77"/>
            </a:endParaRPr>
          </a:p>
        </p:txBody>
      </p:sp>
      <p:pic>
        <p:nvPicPr>
          <p:cNvPr id="8" name="Picture 7" descr="A group of people standing together&#10;&#10;Description automatically generated">
            <a:extLst>
              <a:ext uri="{FF2B5EF4-FFF2-40B4-BE49-F238E27FC236}">
                <a16:creationId xmlns:a16="http://schemas.microsoft.com/office/drawing/2014/main" id="{701786AE-C184-ED5C-7742-8AFC010A4A53}"/>
              </a:ext>
            </a:extLst>
          </p:cNvPr>
          <p:cNvPicPr>
            <a:picLocks noChangeAspect="1"/>
          </p:cNvPicPr>
          <p:nvPr/>
        </p:nvPicPr>
        <p:blipFill rotWithShape="1">
          <a:blip r:embed="rId3">
            <a:extLst>
              <a:ext uri="{28A0092B-C50C-407E-A947-70E740481C1C}">
                <a14:useLocalDpi xmlns:a14="http://schemas.microsoft.com/office/drawing/2010/main" val="0"/>
              </a:ext>
            </a:extLst>
          </a:blip>
          <a:srcRect l="29519" t="9002" r="52665" b="59788"/>
          <a:stretch/>
        </p:blipFill>
        <p:spPr>
          <a:xfrm>
            <a:off x="843200" y="1136101"/>
            <a:ext cx="1688614" cy="2664613"/>
          </a:xfrm>
          <a:prstGeom prst="rect">
            <a:avLst/>
          </a:prstGeom>
          <a:solidFill>
            <a:schemeClr val="tx2">
              <a:lumMod val="75000"/>
            </a:schemeClr>
          </a:solidFill>
          <a:ln w="57150">
            <a:solidFill>
              <a:schemeClr val="bg2">
                <a:lumMod val="25000"/>
              </a:schemeClr>
            </a:solidFill>
          </a:ln>
        </p:spPr>
      </p:pic>
      <p:sp>
        <p:nvSpPr>
          <p:cNvPr id="14" name="Freeform 71">
            <a:extLst>
              <a:ext uri="{FF2B5EF4-FFF2-40B4-BE49-F238E27FC236}">
                <a16:creationId xmlns:a16="http://schemas.microsoft.com/office/drawing/2014/main" id="{63EAC20B-F724-39B7-4D5B-820DEE9C98DA}"/>
              </a:ext>
            </a:extLst>
          </p:cNvPr>
          <p:cNvSpPr>
            <a:spLocks noChangeArrowheads="1"/>
          </p:cNvSpPr>
          <p:nvPr/>
        </p:nvSpPr>
        <p:spPr bwMode="auto">
          <a:xfrm>
            <a:off x="8477287" y="2404601"/>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15" name="Freeform 72">
            <a:extLst>
              <a:ext uri="{FF2B5EF4-FFF2-40B4-BE49-F238E27FC236}">
                <a16:creationId xmlns:a16="http://schemas.microsoft.com/office/drawing/2014/main" id="{23D42267-EBFD-D823-A007-9EB920CF3255}"/>
              </a:ext>
            </a:extLst>
          </p:cNvPr>
          <p:cNvSpPr>
            <a:spLocks noChangeArrowheads="1"/>
          </p:cNvSpPr>
          <p:nvPr/>
        </p:nvSpPr>
        <p:spPr bwMode="auto">
          <a:xfrm>
            <a:off x="8477285" y="2404601"/>
            <a:ext cx="32004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19" name="TextBox 18">
            <a:extLst>
              <a:ext uri="{FF2B5EF4-FFF2-40B4-BE49-F238E27FC236}">
                <a16:creationId xmlns:a16="http://schemas.microsoft.com/office/drawing/2014/main" id="{184C1F68-D8E2-97B7-A2CD-B4E0AE53637E}"/>
              </a:ext>
            </a:extLst>
          </p:cNvPr>
          <p:cNvSpPr txBox="1"/>
          <p:nvPr/>
        </p:nvSpPr>
        <p:spPr>
          <a:xfrm>
            <a:off x="6419661" y="2213988"/>
            <a:ext cx="204280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Technical Skills</a:t>
            </a:r>
          </a:p>
        </p:txBody>
      </p:sp>
      <p:sp>
        <p:nvSpPr>
          <p:cNvPr id="20" name="Freeform 73">
            <a:extLst>
              <a:ext uri="{FF2B5EF4-FFF2-40B4-BE49-F238E27FC236}">
                <a16:creationId xmlns:a16="http://schemas.microsoft.com/office/drawing/2014/main" id="{C5A54921-BF7A-68F1-62C2-7DB689FEA7F7}"/>
              </a:ext>
            </a:extLst>
          </p:cNvPr>
          <p:cNvSpPr>
            <a:spLocks noChangeArrowheads="1"/>
          </p:cNvSpPr>
          <p:nvPr/>
        </p:nvSpPr>
        <p:spPr bwMode="auto">
          <a:xfrm>
            <a:off x="11563471" y="2363853"/>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21" name="TextBox 20">
            <a:extLst>
              <a:ext uri="{FF2B5EF4-FFF2-40B4-BE49-F238E27FC236}">
                <a16:creationId xmlns:a16="http://schemas.microsoft.com/office/drawing/2014/main" id="{5E3799E5-E801-0D6C-119A-C93F1A7FD21C}"/>
              </a:ext>
            </a:extLst>
          </p:cNvPr>
          <p:cNvSpPr txBox="1"/>
          <p:nvPr/>
        </p:nvSpPr>
        <p:spPr>
          <a:xfrm>
            <a:off x="6414052" y="4522069"/>
            <a:ext cx="5887461"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TYPICAL ROLES</a:t>
            </a:r>
          </a:p>
        </p:txBody>
      </p:sp>
      <p:sp>
        <p:nvSpPr>
          <p:cNvPr id="22" name="TextBox 21">
            <a:extLst>
              <a:ext uri="{FF2B5EF4-FFF2-40B4-BE49-F238E27FC236}">
                <a16:creationId xmlns:a16="http://schemas.microsoft.com/office/drawing/2014/main" id="{E1B1D7E0-536F-D5F7-ECD5-3A54D24E1AF1}"/>
              </a:ext>
            </a:extLst>
          </p:cNvPr>
          <p:cNvSpPr txBox="1"/>
          <p:nvPr/>
        </p:nvSpPr>
        <p:spPr>
          <a:xfrm>
            <a:off x="6990104" y="5249954"/>
            <a:ext cx="2950223" cy="1200329"/>
          </a:xfrm>
          <a:prstGeom prst="rect">
            <a:avLst/>
          </a:prstGeom>
          <a:noFill/>
        </p:spPr>
        <p:txBody>
          <a:bodyPr wrap="square" rtlCol="0" anchor="ctr">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Equipment Setup</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Systems Testing</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Operation Management</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Troubleshooting</a:t>
            </a:r>
            <a:endParaRPr lang="en-US" sz="1800" dirty="0">
              <a:solidFill>
                <a:schemeClr val="bg1"/>
              </a:solidFill>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60BA6EFA-CB50-2A66-70D4-47B24F09ECC1}"/>
              </a:ext>
            </a:extLst>
          </p:cNvPr>
          <p:cNvSpPr txBox="1"/>
          <p:nvPr/>
        </p:nvSpPr>
        <p:spPr>
          <a:xfrm>
            <a:off x="9436439" y="5264669"/>
            <a:ext cx="2950223" cy="1200329"/>
          </a:xfrm>
          <a:prstGeom prst="rect">
            <a:avLst/>
          </a:prstGeom>
          <a:noFill/>
        </p:spPr>
        <p:txBody>
          <a:bodyPr wrap="square" rtlCol="0" anchor="ctr">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Collaboration</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Maintenance</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Equipment Inventory</a:t>
            </a:r>
            <a:endParaRPr lang="en-US" sz="1800" dirty="0">
              <a:solidFill>
                <a:schemeClr val="bg1"/>
              </a:solidFill>
              <a:effectLst/>
              <a:latin typeface="Calibri" panose="020F0502020204030204" pitchFamily="34" charset="0"/>
              <a:ea typeface="Calibri" panose="020F0502020204030204" pitchFamily="34" charset="0"/>
            </a:endParaRPr>
          </a:p>
          <a:p>
            <a:r>
              <a:rPr lang="en-US" sz="1800" dirty="0">
                <a:solidFill>
                  <a:schemeClr val="bg1"/>
                </a:solidFill>
                <a:effectLst/>
                <a:latin typeface="Calibri" panose="020F0502020204030204" pitchFamily="34" charset="0"/>
                <a:ea typeface="Times New Roman" panose="02020603050405020304" pitchFamily="18" charset="0"/>
              </a:rPr>
              <a:t>Safety</a:t>
            </a:r>
            <a:endParaRPr lang="en-US" sz="2000" dirty="0">
              <a:solidFill>
                <a:schemeClr val="bg1"/>
              </a:solidFill>
              <a:effectLst/>
              <a:latin typeface="Calibri" panose="020F0502020204030204" pitchFamily="34" charset="0"/>
              <a:ea typeface="Times New Roman" panose="02020603050405020304" pitchFamily="18" charset="0"/>
            </a:endParaRPr>
          </a:p>
        </p:txBody>
      </p:sp>
      <p:sp>
        <p:nvSpPr>
          <p:cNvPr id="24" name="TextBox 23">
            <a:extLst>
              <a:ext uri="{FF2B5EF4-FFF2-40B4-BE49-F238E27FC236}">
                <a16:creationId xmlns:a16="http://schemas.microsoft.com/office/drawing/2014/main" id="{37BAC558-373B-5BDB-26F1-684DA50F3154}"/>
              </a:ext>
            </a:extLst>
          </p:cNvPr>
          <p:cNvSpPr txBox="1"/>
          <p:nvPr/>
        </p:nvSpPr>
        <p:spPr>
          <a:xfrm>
            <a:off x="3505034" y="3316672"/>
            <a:ext cx="2772877"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CERTIFICATION</a:t>
            </a:r>
          </a:p>
        </p:txBody>
      </p:sp>
    </p:spTree>
    <p:extLst>
      <p:ext uri="{BB962C8B-B14F-4D97-AF65-F5344CB8AC3E}">
        <p14:creationId xmlns:p14="http://schemas.microsoft.com/office/powerpoint/2010/main" val="4233706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8EAADF62-5D05-E639-1758-C6F7C69F2B73}"/>
              </a:ext>
            </a:extLst>
          </p:cNvPr>
          <p:cNvSpPr>
            <a:spLocks noChangeArrowheads="1"/>
          </p:cNvSpPr>
          <p:nvPr/>
        </p:nvSpPr>
        <p:spPr bwMode="auto">
          <a:xfrm>
            <a:off x="5970127" y="0"/>
            <a:ext cx="6226558" cy="6571758"/>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124">
            <a:extLst>
              <a:ext uri="{FF2B5EF4-FFF2-40B4-BE49-F238E27FC236}">
                <a16:creationId xmlns:a16="http://schemas.microsoft.com/office/drawing/2014/main" id="{45623272-C92E-B45A-5697-0A8BFAD96919}"/>
              </a:ext>
            </a:extLst>
          </p:cNvPr>
          <p:cNvSpPr>
            <a:spLocks noChangeArrowheads="1"/>
          </p:cNvSpPr>
          <p:nvPr/>
        </p:nvSpPr>
        <p:spPr bwMode="auto">
          <a:xfrm>
            <a:off x="3508388" y="1304361"/>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F69456"/>
          </a:solidFill>
          <a:ln>
            <a:noFill/>
          </a:ln>
          <a:effectLst/>
        </p:spPr>
        <p:txBody>
          <a:bodyPr wrap="none" anchor="ctr"/>
          <a:lstStyle/>
          <a:p>
            <a:endParaRPr lang="en-US" dirty="0">
              <a:latin typeface="Poppins" pitchFamily="2" charset="77"/>
            </a:endParaRPr>
          </a:p>
        </p:txBody>
      </p:sp>
      <p:sp>
        <p:nvSpPr>
          <p:cNvPr id="49" name="Freeform 2">
            <a:extLst>
              <a:ext uri="{FF2B5EF4-FFF2-40B4-BE49-F238E27FC236}">
                <a16:creationId xmlns:a16="http://schemas.microsoft.com/office/drawing/2014/main" id="{3BDF75DC-2C02-3444-86CB-739A5756AF58}"/>
              </a:ext>
            </a:extLst>
          </p:cNvPr>
          <p:cNvSpPr>
            <a:spLocks noChangeArrowheads="1"/>
          </p:cNvSpPr>
          <p:nvPr/>
        </p:nvSpPr>
        <p:spPr bwMode="auto">
          <a:xfrm>
            <a:off x="-39444" y="1340"/>
            <a:ext cx="3554746" cy="6930334"/>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86">
            <a:extLst>
              <a:ext uri="{FF2B5EF4-FFF2-40B4-BE49-F238E27FC236}">
                <a16:creationId xmlns:a16="http://schemas.microsoft.com/office/drawing/2014/main" id="{B0CC7303-269E-C040-940A-E1F4CA922C12}"/>
              </a:ext>
            </a:extLst>
          </p:cNvPr>
          <p:cNvSpPr>
            <a:spLocks noChangeArrowheads="1"/>
          </p:cNvSpPr>
          <p:nvPr/>
        </p:nvSpPr>
        <p:spPr bwMode="auto">
          <a:xfrm>
            <a:off x="228600" y="205871"/>
            <a:ext cx="2984706" cy="560898"/>
          </a:xfrm>
          <a:prstGeom prst="roundRect">
            <a:avLst>
              <a:gd name="adj" fmla="val 50000"/>
            </a:avLst>
          </a:prstGeom>
          <a:solidFill>
            <a:srgbClr val="738A9F"/>
          </a:solidFill>
          <a:ln>
            <a:noFill/>
          </a:ln>
          <a:effectLst/>
        </p:spPr>
        <p:txBody>
          <a:bodyPr wrap="none" anchor="ctr"/>
          <a:lstStyle/>
          <a:p>
            <a:endParaRPr lang="en-US" dirty="0">
              <a:solidFill>
                <a:schemeClr val="bg1"/>
              </a:solidFill>
              <a:latin typeface="Poppins" pitchFamily="2" charset="77"/>
            </a:endParaRPr>
          </a:p>
        </p:txBody>
      </p:sp>
      <p:sp>
        <p:nvSpPr>
          <p:cNvPr id="5" name="TextBox 4">
            <a:extLst>
              <a:ext uri="{FF2B5EF4-FFF2-40B4-BE49-F238E27FC236}">
                <a16:creationId xmlns:a16="http://schemas.microsoft.com/office/drawing/2014/main" id="{7D074ACD-272A-144C-9543-A86DE91387FB}"/>
              </a:ext>
            </a:extLst>
          </p:cNvPr>
          <p:cNvSpPr txBox="1"/>
          <p:nvPr/>
        </p:nvSpPr>
        <p:spPr>
          <a:xfrm>
            <a:off x="228598" y="236595"/>
            <a:ext cx="2968651" cy="523220"/>
          </a:xfrm>
          <a:prstGeom prst="rect">
            <a:avLst/>
          </a:prstGeom>
          <a:noFill/>
        </p:spPr>
        <p:txBody>
          <a:bodyPr wrap="square" rtlCol="0" anchor="ctr">
            <a:spAutoFit/>
          </a:bodyPr>
          <a:lstStyle/>
          <a:p>
            <a:pPr algn="ctr"/>
            <a:r>
              <a:rPr lang="en-US" sz="2800" b="1" spc="-55" dirty="0">
                <a:solidFill>
                  <a:schemeClr val="bg1"/>
                </a:solidFill>
                <a:cs typeface="Poppins" pitchFamily="2" charset="77"/>
              </a:rPr>
              <a:t>CSM</a:t>
            </a:r>
          </a:p>
        </p:txBody>
      </p:sp>
      <p:sp>
        <p:nvSpPr>
          <p:cNvPr id="7" name="TextBox 6">
            <a:extLst>
              <a:ext uri="{FF2B5EF4-FFF2-40B4-BE49-F238E27FC236}">
                <a16:creationId xmlns:a16="http://schemas.microsoft.com/office/drawing/2014/main" id="{ACAEA5C0-4E94-6541-81CB-7968DA374B34}"/>
              </a:ext>
            </a:extLst>
          </p:cNvPr>
          <p:cNvSpPr txBox="1"/>
          <p:nvPr/>
        </p:nvSpPr>
        <p:spPr>
          <a:xfrm>
            <a:off x="304865" y="4045408"/>
            <a:ext cx="2816115" cy="2677656"/>
          </a:xfrm>
          <a:prstGeom prst="rect">
            <a:avLst/>
          </a:prstGeom>
          <a:noFill/>
        </p:spPr>
        <p:txBody>
          <a:bodyPr wrap="square" rtlCol="0" anchor="t">
            <a:spAutoFit/>
          </a:bodyPr>
          <a:lstStyle/>
          <a:p>
            <a:pPr marL="0" marR="0" algn="ctr">
              <a:spcBef>
                <a:spcPts val="0"/>
              </a:spcBef>
              <a:spcAft>
                <a:spcPts val="0"/>
              </a:spcAft>
            </a:pPr>
            <a:r>
              <a:rPr lang="en-US" sz="2400" dirty="0">
                <a:solidFill>
                  <a:schemeClr val="bg2">
                    <a:lumMod val="25000"/>
                  </a:schemeClr>
                </a:solidFill>
                <a:latin typeface="Calibri" panose="020F0502020204030204" pitchFamily="34" charset="0"/>
                <a:ea typeface="Times New Roman" panose="02020603050405020304" pitchFamily="18" charset="0"/>
              </a:rPr>
              <a:t>Helps clients coordinate and manage all logistical aspects of conventions, conferences and large-scale events.</a:t>
            </a:r>
            <a:endParaRPr lang="en-US" sz="2400" dirty="0">
              <a:solidFill>
                <a:schemeClr val="bg2">
                  <a:lumMod val="25000"/>
                </a:schemeClr>
              </a:solidFill>
              <a:effectLst/>
              <a:latin typeface="Calibri" panose="020F0502020204030204" pitchFamily="34" charset="0"/>
              <a:ea typeface="Calibri" panose="020F0502020204030204" pitchFamily="34" charset="0"/>
            </a:endParaRPr>
          </a:p>
        </p:txBody>
      </p:sp>
      <p:sp>
        <p:nvSpPr>
          <p:cNvPr id="70" name="Freeform 125">
            <a:extLst>
              <a:ext uri="{FF2B5EF4-FFF2-40B4-BE49-F238E27FC236}">
                <a16:creationId xmlns:a16="http://schemas.microsoft.com/office/drawing/2014/main" id="{7B3349D0-6388-1D4F-BA1F-8107CBE859BB}"/>
              </a:ext>
            </a:extLst>
          </p:cNvPr>
          <p:cNvSpPr>
            <a:spLocks noChangeArrowheads="1"/>
          </p:cNvSpPr>
          <p:nvPr/>
        </p:nvSpPr>
        <p:spPr bwMode="auto">
          <a:xfrm>
            <a:off x="3515303" y="4344138"/>
            <a:ext cx="2775624" cy="2587536"/>
          </a:xfrm>
          <a:custGeom>
            <a:avLst/>
            <a:gdLst>
              <a:gd name="T0" fmla="*/ 4456 w 4457"/>
              <a:gd name="T1" fmla="*/ 5503 h 5504"/>
              <a:gd name="T2" fmla="*/ 0 w 4457"/>
              <a:gd name="T3" fmla="*/ 5503 h 5504"/>
              <a:gd name="T4" fmla="*/ 0 w 4457"/>
              <a:gd name="T5" fmla="*/ 0 h 5504"/>
              <a:gd name="T6" fmla="*/ 4456 w 4457"/>
              <a:gd name="T7" fmla="*/ 0 h 5504"/>
              <a:gd name="T8" fmla="*/ 4456 w 4457"/>
              <a:gd name="T9" fmla="*/ 5503 h 5504"/>
            </a:gdLst>
            <a:ahLst/>
            <a:cxnLst>
              <a:cxn ang="0">
                <a:pos x="T0" y="T1"/>
              </a:cxn>
              <a:cxn ang="0">
                <a:pos x="T2" y="T3"/>
              </a:cxn>
              <a:cxn ang="0">
                <a:pos x="T4" y="T5"/>
              </a:cxn>
              <a:cxn ang="0">
                <a:pos x="T6" y="T7"/>
              </a:cxn>
              <a:cxn ang="0">
                <a:pos x="T8" y="T9"/>
              </a:cxn>
            </a:cxnLst>
            <a:rect l="0" t="0" r="r" b="b"/>
            <a:pathLst>
              <a:path w="4457" h="5504">
                <a:moveTo>
                  <a:pt x="4456" y="5503"/>
                </a:moveTo>
                <a:lnTo>
                  <a:pt x="0" y="5503"/>
                </a:lnTo>
                <a:lnTo>
                  <a:pt x="0" y="0"/>
                </a:lnTo>
                <a:lnTo>
                  <a:pt x="4456" y="0"/>
                </a:lnTo>
                <a:lnTo>
                  <a:pt x="4456" y="5503"/>
                </a:lnTo>
              </a:path>
            </a:pathLst>
          </a:custGeom>
          <a:solidFill>
            <a:srgbClr val="00B0F0"/>
          </a:solidFill>
          <a:ln>
            <a:noFill/>
          </a:ln>
          <a:effectLst/>
        </p:spPr>
        <p:txBody>
          <a:bodyPr wrap="none" anchor="ctr"/>
          <a:lstStyle/>
          <a:p>
            <a:endParaRPr lang="en-US" dirty="0">
              <a:latin typeface="Poppins" pitchFamily="2" charset="77"/>
            </a:endParaRPr>
          </a:p>
        </p:txBody>
      </p:sp>
      <p:sp>
        <p:nvSpPr>
          <p:cNvPr id="10" name="TextBox 9">
            <a:extLst>
              <a:ext uri="{FF2B5EF4-FFF2-40B4-BE49-F238E27FC236}">
                <a16:creationId xmlns:a16="http://schemas.microsoft.com/office/drawing/2014/main" id="{4D0B6AA5-A5D4-0F44-B2D2-61B04012C11C}"/>
              </a:ext>
            </a:extLst>
          </p:cNvPr>
          <p:cNvSpPr txBox="1"/>
          <p:nvPr/>
        </p:nvSpPr>
        <p:spPr>
          <a:xfrm>
            <a:off x="3703237" y="4521167"/>
            <a:ext cx="2403435" cy="523220"/>
          </a:xfrm>
          <a:prstGeom prst="rect">
            <a:avLst/>
          </a:prstGeom>
          <a:noFill/>
        </p:spPr>
        <p:txBody>
          <a:bodyPr wrap="square" rtlCol="0" anchor="b">
            <a:spAutoFit/>
          </a:bodyPr>
          <a:lstStyle/>
          <a:p>
            <a:r>
              <a:rPr lang="en-US" sz="2800" b="1" spc="-55" dirty="0">
                <a:solidFill>
                  <a:schemeClr val="bg1"/>
                </a:solidFill>
                <a:cs typeface="Poppins" pitchFamily="2" charset="77"/>
              </a:rPr>
              <a:t>GROWTH</a:t>
            </a:r>
          </a:p>
        </p:txBody>
      </p:sp>
      <p:sp>
        <p:nvSpPr>
          <p:cNvPr id="11" name="TextBox 10">
            <a:extLst>
              <a:ext uri="{FF2B5EF4-FFF2-40B4-BE49-F238E27FC236}">
                <a16:creationId xmlns:a16="http://schemas.microsoft.com/office/drawing/2014/main" id="{9E6DAE2B-9069-3545-902A-3C1E46EED0E3}"/>
              </a:ext>
            </a:extLst>
          </p:cNvPr>
          <p:cNvSpPr txBox="1"/>
          <p:nvPr/>
        </p:nvSpPr>
        <p:spPr>
          <a:xfrm>
            <a:off x="3696849" y="5044387"/>
            <a:ext cx="2632054" cy="1477328"/>
          </a:xfrm>
          <a:prstGeom prst="rect">
            <a:avLst/>
          </a:prstGeom>
          <a:noFill/>
        </p:spPr>
        <p:txBody>
          <a:bodyPr wrap="square" rtlCol="0" anchor="t">
            <a:spAutoFit/>
          </a:bodyPr>
          <a:lstStyle/>
          <a:p>
            <a:r>
              <a:rPr lang="en-US" i="1" dirty="0">
                <a:solidFill>
                  <a:schemeClr val="bg1"/>
                </a:solidFill>
                <a:effectLst/>
                <a:latin typeface="Calibri" panose="020F0502020204030204" pitchFamily="34" charset="0"/>
                <a:ea typeface="Times New Roman" panose="02020603050405020304" pitchFamily="18" charset="0"/>
              </a:rPr>
              <a:t>Senior CSM</a:t>
            </a:r>
          </a:p>
          <a:p>
            <a:r>
              <a:rPr lang="en-US" i="1" spc="-55" dirty="0">
                <a:solidFill>
                  <a:schemeClr val="bg1"/>
                </a:solidFill>
                <a:cs typeface="Poppins" pitchFamily="2" charset="77"/>
              </a:rPr>
              <a:t>Event Planner</a:t>
            </a:r>
          </a:p>
          <a:p>
            <a:r>
              <a:rPr lang="en-US" i="1" spc="-55" dirty="0">
                <a:solidFill>
                  <a:schemeClr val="bg1"/>
                </a:solidFill>
                <a:cs typeface="Poppins" pitchFamily="2" charset="77"/>
              </a:rPr>
              <a:t>Venue Manager</a:t>
            </a:r>
          </a:p>
          <a:p>
            <a:r>
              <a:rPr lang="en-US" i="1" dirty="0">
                <a:solidFill>
                  <a:schemeClr val="bg1"/>
                </a:solidFill>
                <a:effectLst/>
                <a:latin typeface="Calibri" panose="020F0502020204030204" pitchFamily="34" charset="0"/>
                <a:ea typeface="Times New Roman" panose="02020603050405020304" pitchFamily="18" charset="0"/>
              </a:rPr>
              <a:t>Hospitality Management</a:t>
            </a:r>
          </a:p>
          <a:p>
            <a:r>
              <a:rPr lang="en-US" i="1" spc="-55" dirty="0">
                <a:solidFill>
                  <a:schemeClr val="bg1"/>
                </a:solidFill>
                <a:cs typeface="Poppins" pitchFamily="2" charset="77"/>
              </a:rPr>
              <a:t>Freelance/Consultant</a:t>
            </a:r>
          </a:p>
        </p:txBody>
      </p:sp>
      <p:sp>
        <p:nvSpPr>
          <p:cNvPr id="50" name="Freeform 21">
            <a:extLst>
              <a:ext uri="{FF2B5EF4-FFF2-40B4-BE49-F238E27FC236}">
                <a16:creationId xmlns:a16="http://schemas.microsoft.com/office/drawing/2014/main" id="{3362A0F9-642D-4E4C-B395-4C2A32EAC823}"/>
              </a:ext>
            </a:extLst>
          </p:cNvPr>
          <p:cNvSpPr>
            <a:spLocks noChangeArrowheads="1"/>
          </p:cNvSpPr>
          <p:nvPr/>
        </p:nvSpPr>
        <p:spPr bwMode="auto">
          <a:xfrm>
            <a:off x="6288179" y="1343"/>
            <a:ext cx="5899916" cy="1621182"/>
          </a:xfrm>
          <a:custGeom>
            <a:avLst/>
            <a:gdLst>
              <a:gd name="T0" fmla="*/ 0 w 9475"/>
              <a:gd name="T1" fmla="*/ 3693 h 3694"/>
              <a:gd name="T2" fmla="*/ 9474 w 9475"/>
              <a:gd name="T3" fmla="*/ 3693 h 3694"/>
              <a:gd name="T4" fmla="*/ 9474 w 9475"/>
              <a:gd name="T5" fmla="*/ 0 h 3694"/>
              <a:gd name="T6" fmla="*/ 0 w 9475"/>
              <a:gd name="T7" fmla="*/ 0 h 3694"/>
              <a:gd name="T8" fmla="*/ 0 w 9475"/>
              <a:gd name="T9" fmla="*/ 3693 h 3694"/>
            </a:gdLst>
            <a:ahLst/>
            <a:cxnLst>
              <a:cxn ang="0">
                <a:pos x="T0" y="T1"/>
              </a:cxn>
              <a:cxn ang="0">
                <a:pos x="T2" y="T3"/>
              </a:cxn>
              <a:cxn ang="0">
                <a:pos x="T4" y="T5"/>
              </a:cxn>
              <a:cxn ang="0">
                <a:pos x="T6" y="T7"/>
              </a:cxn>
              <a:cxn ang="0">
                <a:pos x="T8" y="T9"/>
              </a:cxn>
            </a:cxnLst>
            <a:rect l="0" t="0" r="r" b="b"/>
            <a:pathLst>
              <a:path w="9475" h="3694">
                <a:moveTo>
                  <a:pt x="0" y="3693"/>
                </a:moveTo>
                <a:lnTo>
                  <a:pt x="9474" y="3693"/>
                </a:lnTo>
                <a:lnTo>
                  <a:pt x="9474" y="0"/>
                </a:lnTo>
                <a:lnTo>
                  <a:pt x="0" y="0"/>
                </a:lnTo>
                <a:lnTo>
                  <a:pt x="0" y="3693"/>
                </a:lnTo>
              </a:path>
            </a:pathLst>
          </a:custGeom>
          <a:solidFill>
            <a:srgbClr val="A9D18E"/>
          </a:solidFill>
          <a:ln>
            <a:noFill/>
          </a:ln>
          <a:effectLst/>
        </p:spPr>
        <p:txBody>
          <a:bodyPr wrap="none" anchor="ctr"/>
          <a:lstStyle/>
          <a:p>
            <a:endParaRPr lang="en-US" dirty="0">
              <a:latin typeface="Poppins" pitchFamily="2" charset="77"/>
            </a:endParaRPr>
          </a:p>
        </p:txBody>
      </p:sp>
      <p:sp>
        <p:nvSpPr>
          <p:cNvPr id="76" name="Freeform 22">
            <a:extLst>
              <a:ext uri="{FF2B5EF4-FFF2-40B4-BE49-F238E27FC236}">
                <a16:creationId xmlns:a16="http://schemas.microsoft.com/office/drawing/2014/main" id="{80C2B7DB-E74E-5443-AD92-F989658E9D51}"/>
              </a:ext>
            </a:extLst>
          </p:cNvPr>
          <p:cNvSpPr>
            <a:spLocks noChangeArrowheads="1"/>
          </p:cNvSpPr>
          <p:nvPr/>
        </p:nvSpPr>
        <p:spPr bwMode="auto">
          <a:xfrm>
            <a:off x="6480904" y="187359"/>
            <a:ext cx="5482495" cy="1280099"/>
          </a:xfrm>
          <a:prstGeom prst="roundRect">
            <a:avLst>
              <a:gd name="adj" fmla="val 10232"/>
            </a:avLst>
          </a:prstGeom>
          <a:solidFill>
            <a:srgbClr val="FFFFFF">
              <a:alpha val="63000"/>
            </a:srgbClr>
          </a:solidFill>
          <a:ln>
            <a:noFill/>
          </a:ln>
          <a:effectLst/>
        </p:spPr>
        <p:txBody>
          <a:bodyPr wrap="none" anchor="ctr"/>
          <a:lstStyle/>
          <a:p>
            <a:endParaRPr lang="en-US" dirty="0">
              <a:latin typeface="Poppins" pitchFamily="2" charset="77"/>
            </a:endParaRPr>
          </a:p>
        </p:txBody>
      </p:sp>
      <p:sp>
        <p:nvSpPr>
          <p:cNvPr id="12" name="TextBox 11">
            <a:extLst>
              <a:ext uri="{FF2B5EF4-FFF2-40B4-BE49-F238E27FC236}">
                <a16:creationId xmlns:a16="http://schemas.microsoft.com/office/drawing/2014/main" id="{E8E667D4-0A85-E144-AD53-F72A9349E6D1}"/>
              </a:ext>
            </a:extLst>
          </p:cNvPr>
          <p:cNvSpPr txBox="1"/>
          <p:nvPr/>
        </p:nvSpPr>
        <p:spPr>
          <a:xfrm>
            <a:off x="6603335" y="236595"/>
            <a:ext cx="2114946"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EDUCATION</a:t>
            </a:r>
          </a:p>
        </p:txBody>
      </p:sp>
      <p:sp>
        <p:nvSpPr>
          <p:cNvPr id="13" name="TextBox 12">
            <a:extLst>
              <a:ext uri="{FF2B5EF4-FFF2-40B4-BE49-F238E27FC236}">
                <a16:creationId xmlns:a16="http://schemas.microsoft.com/office/drawing/2014/main" id="{614B711A-684B-DB4A-A452-10BF3A82CDA8}"/>
              </a:ext>
            </a:extLst>
          </p:cNvPr>
          <p:cNvSpPr txBox="1"/>
          <p:nvPr/>
        </p:nvSpPr>
        <p:spPr>
          <a:xfrm>
            <a:off x="6592716" y="704193"/>
            <a:ext cx="5293589" cy="590931"/>
          </a:xfrm>
          <a:prstGeom prst="rect">
            <a:avLst/>
          </a:prstGeom>
          <a:noFill/>
        </p:spPr>
        <p:txBody>
          <a:bodyPr wrap="square" rtlCol="0" anchor="t">
            <a:spAutoFit/>
          </a:bodyPr>
          <a:lstStyle/>
          <a:p>
            <a:pPr>
              <a:lnSpc>
                <a:spcPct val="80000"/>
              </a:lnSpc>
            </a:pPr>
            <a:r>
              <a:rPr lang="en-US" sz="2000" spc="-10" dirty="0">
                <a:solidFill>
                  <a:schemeClr val="bg2">
                    <a:lumMod val="25000"/>
                  </a:schemeClr>
                </a:solidFill>
                <a:cs typeface="Poppins" pitchFamily="2" charset="77"/>
              </a:rPr>
              <a:t>A bachelor’s degree in hospitality management, event planning is common.</a:t>
            </a:r>
          </a:p>
        </p:txBody>
      </p:sp>
      <p:sp>
        <p:nvSpPr>
          <p:cNvPr id="51" name="Freeform 71">
            <a:extLst>
              <a:ext uri="{FF2B5EF4-FFF2-40B4-BE49-F238E27FC236}">
                <a16:creationId xmlns:a16="http://schemas.microsoft.com/office/drawing/2014/main" id="{90204DD6-D86F-E245-A64A-158CFD9E71A0}"/>
              </a:ext>
            </a:extLst>
          </p:cNvPr>
          <p:cNvSpPr>
            <a:spLocks noChangeArrowheads="1"/>
          </p:cNvSpPr>
          <p:nvPr/>
        </p:nvSpPr>
        <p:spPr bwMode="auto">
          <a:xfrm>
            <a:off x="8477288" y="2709356"/>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2" name="Freeform 72">
            <a:extLst>
              <a:ext uri="{FF2B5EF4-FFF2-40B4-BE49-F238E27FC236}">
                <a16:creationId xmlns:a16="http://schemas.microsoft.com/office/drawing/2014/main" id="{79DB4A6F-9915-0043-8FD8-315823C5C982}"/>
              </a:ext>
            </a:extLst>
          </p:cNvPr>
          <p:cNvSpPr>
            <a:spLocks noChangeArrowheads="1"/>
          </p:cNvSpPr>
          <p:nvPr/>
        </p:nvSpPr>
        <p:spPr bwMode="auto">
          <a:xfrm>
            <a:off x="8477286" y="2709356"/>
            <a:ext cx="27432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3" name="Freeform 73">
            <a:extLst>
              <a:ext uri="{FF2B5EF4-FFF2-40B4-BE49-F238E27FC236}">
                <a16:creationId xmlns:a16="http://schemas.microsoft.com/office/drawing/2014/main" id="{8718E78A-138F-F647-80AF-5A93D05E6DC4}"/>
              </a:ext>
            </a:extLst>
          </p:cNvPr>
          <p:cNvSpPr>
            <a:spLocks noChangeArrowheads="1"/>
          </p:cNvSpPr>
          <p:nvPr/>
        </p:nvSpPr>
        <p:spPr bwMode="auto">
          <a:xfrm>
            <a:off x="11081043" y="2651881"/>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4" name="Freeform 74">
            <a:extLst>
              <a:ext uri="{FF2B5EF4-FFF2-40B4-BE49-F238E27FC236}">
                <a16:creationId xmlns:a16="http://schemas.microsoft.com/office/drawing/2014/main" id="{38D5B085-5873-524E-AC91-07B7C82B316C}"/>
              </a:ext>
            </a:extLst>
          </p:cNvPr>
          <p:cNvSpPr>
            <a:spLocks noChangeArrowheads="1"/>
          </p:cNvSpPr>
          <p:nvPr/>
        </p:nvSpPr>
        <p:spPr bwMode="auto">
          <a:xfrm>
            <a:off x="8477288" y="301409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5" name="Freeform 75">
            <a:extLst>
              <a:ext uri="{FF2B5EF4-FFF2-40B4-BE49-F238E27FC236}">
                <a16:creationId xmlns:a16="http://schemas.microsoft.com/office/drawing/2014/main" id="{A892C1A1-7E7F-684B-84F2-4BC51ECDBACD}"/>
              </a:ext>
            </a:extLst>
          </p:cNvPr>
          <p:cNvSpPr>
            <a:spLocks noChangeArrowheads="1"/>
          </p:cNvSpPr>
          <p:nvPr/>
        </p:nvSpPr>
        <p:spPr bwMode="auto">
          <a:xfrm>
            <a:off x="8477287" y="3014097"/>
            <a:ext cx="2284193"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6" name="Freeform 76">
            <a:extLst>
              <a:ext uri="{FF2B5EF4-FFF2-40B4-BE49-F238E27FC236}">
                <a16:creationId xmlns:a16="http://schemas.microsoft.com/office/drawing/2014/main" id="{703B554C-F91A-C94F-A7E4-D95AF54E5563}"/>
              </a:ext>
            </a:extLst>
          </p:cNvPr>
          <p:cNvSpPr>
            <a:spLocks noChangeArrowheads="1"/>
          </p:cNvSpPr>
          <p:nvPr/>
        </p:nvSpPr>
        <p:spPr bwMode="auto">
          <a:xfrm>
            <a:off x="10645893" y="2968799"/>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1" y="208"/>
                  <a:pt x="104" y="208"/>
                </a:cubicBezTo>
                <a:lnTo>
                  <a:pt x="104" y="208"/>
                </a:lnTo>
                <a:cubicBezTo>
                  <a:pt x="47" y="208"/>
                  <a:pt x="0" y="162"/>
                  <a:pt x="0" y="104"/>
                </a:cubicBezTo>
                <a:lnTo>
                  <a:pt x="0" y="104"/>
                </a:lnTo>
                <a:cubicBezTo>
                  <a:pt x="0" y="47"/>
                  <a:pt x="47" y="0"/>
                  <a:pt x="104" y="0"/>
                </a:cubicBezTo>
                <a:lnTo>
                  <a:pt x="104" y="0"/>
                </a:lnTo>
                <a:cubicBezTo>
                  <a:pt x="161"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7" name="Freeform 77">
            <a:extLst>
              <a:ext uri="{FF2B5EF4-FFF2-40B4-BE49-F238E27FC236}">
                <a16:creationId xmlns:a16="http://schemas.microsoft.com/office/drawing/2014/main" id="{878A326D-1D29-5240-99FB-EBF5F73F3981}"/>
              </a:ext>
            </a:extLst>
          </p:cNvPr>
          <p:cNvSpPr>
            <a:spLocks noChangeArrowheads="1"/>
          </p:cNvSpPr>
          <p:nvPr/>
        </p:nvSpPr>
        <p:spPr bwMode="auto">
          <a:xfrm>
            <a:off x="8477288" y="3318840"/>
            <a:ext cx="3544342" cy="45720"/>
          </a:xfrm>
          <a:custGeom>
            <a:avLst/>
            <a:gdLst>
              <a:gd name="T0" fmla="*/ 5691 w 5692"/>
              <a:gd name="T1" fmla="*/ 64 h 65"/>
              <a:gd name="T2" fmla="*/ 0 w 5692"/>
              <a:gd name="T3" fmla="*/ 64 h 65"/>
              <a:gd name="T4" fmla="*/ 0 w 5692"/>
              <a:gd name="T5" fmla="*/ 0 h 65"/>
              <a:gd name="T6" fmla="*/ 5691 w 5692"/>
              <a:gd name="T7" fmla="*/ 0 h 65"/>
              <a:gd name="T8" fmla="*/ 5691 w 5692"/>
              <a:gd name="T9" fmla="*/ 64 h 65"/>
            </a:gdLst>
            <a:ahLst/>
            <a:cxnLst>
              <a:cxn ang="0">
                <a:pos x="T0" y="T1"/>
              </a:cxn>
              <a:cxn ang="0">
                <a:pos x="T2" y="T3"/>
              </a:cxn>
              <a:cxn ang="0">
                <a:pos x="T4" y="T5"/>
              </a:cxn>
              <a:cxn ang="0">
                <a:pos x="T6" y="T7"/>
              </a:cxn>
              <a:cxn ang="0">
                <a:pos x="T8" y="T9"/>
              </a:cxn>
            </a:cxnLst>
            <a:rect l="0" t="0" r="r" b="b"/>
            <a:pathLst>
              <a:path w="5692" h="65">
                <a:moveTo>
                  <a:pt x="5691" y="64"/>
                </a:moveTo>
                <a:lnTo>
                  <a:pt x="0" y="64"/>
                </a:lnTo>
                <a:lnTo>
                  <a:pt x="0" y="0"/>
                </a:lnTo>
                <a:lnTo>
                  <a:pt x="5691" y="0"/>
                </a:lnTo>
                <a:lnTo>
                  <a:pt x="5691" y="64"/>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8" name="Freeform 78">
            <a:extLst>
              <a:ext uri="{FF2B5EF4-FFF2-40B4-BE49-F238E27FC236}">
                <a16:creationId xmlns:a16="http://schemas.microsoft.com/office/drawing/2014/main" id="{0227D502-BBD4-1B4D-B833-5D5B2498BF8C}"/>
              </a:ext>
            </a:extLst>
          </p:cNvPr>
          <p:cNvSpPr>
            <a:spLocks noChangeArrowheads="1"/>
          </p:cNvSpPr>
          <p:nvPr/>
        </p:nvSpPr>
        <p:spPr bwMode="auto">
          <a:xfrm>
            <a:off x="8477287" y="3318840"/>
            <a:ext cx="3291840" cy="45720"/>
          </a:xfrm>
          <a:custGeom>
            <a:avLst/>
            <a:gdLst>
              <a:gd name="T0" fmla="*/ 4488 w 4489"/>
              <a:gd name="T1" fmla="*/ 64 h 65"/>
              <a:gd name="T2" fmla="*/ 0 w 4489"/>
              <a:gd name="T3" fmla="*/ 64 h 65"/>
              <a:gd name="T4" fmla="*/ 0 w 4489"/>
              <a:gd name="T5" fmla="*/ 0 h 65"/>
              <a:gd name="T6" fmla="*/ 4488 w 4489"/>
              <a:gd name="T7" fmla="*/ 0 h 65"/>
              <a:gd name="T8" fmla="*/ 4488 w 4489"/>
              <a:gd name="T9" fmla="*/ 64 h 65"/>
            </a:gdLst>
            <a:ahLst/>
            <a:cxnLst>
              <a:cxn ang="0">
                <a:pos x="T0" y="T1"/>
              </a:cxn>
              <a:cxn ang="0">
                <a:pos x="T2" y="T3"/>
              </a:cxn>
              <a:cxn ang="0">
                <a:pos x="T4" y="T5"/>
              </a:cxn>
              <a:cxn ang="0">
                <a:pos x="T6" y="T7"/>
              </a:cxn>
              <a:cxn ang="0">
                <a:pos x="T8" y="T9"/>
              </a:cxn>
            </a:cxnLst>
            <a:rect l="0" t="0" r="r" b="b"/>
            <a:pathLst>
              <a:path w="4489" h="65">
                <a:moveTo>
                  <a:pt x="4488" y="64"/>
                </a:moveTo>
                <a:lnTo>
                  <a:pt x="0" y="64"/>
                </a:lnTo>
                <a:lnTo>
                  <a:pt x="0" y="0"/>
                </a:lnTo>
                <a:lnTo>
                  <a:pt x="4488" y="0"/>
                </a:lnTo>
                <a:lnTo>
                  <a:pt x="4488" y="64"/>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9" name="Freeform 79">
            <a:extLst>
              <a:ext uri="{FF2B5EF4-FFF2-40B4-BE49-F238E27FC236}">
                <a16:creationId xmlns:a16="http://schemas.microsoft.com/office/drawing/2014/main" id="{D876D977-911B-964C-8295-02E2CEDBD0DC}"/>
              </a:ext>
            </a:extLst>
          </p:cNvPr>
          <p:cNvSpPr>
            <a:spLocks noChangeArrowheads="1"/>
          </p:cNvSpPr>
          <p:nvPr/>
        </p:nvSpPr>
        <p:spPr bwMode="auto">
          <a:xfrm>
            <a:off x="11642518" y="3283479"/>
            <a:ext cx="129036" cy="129036"/>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2" y="208"/>
                  <a:pt x="104" y="208"/>
                </a:cubicBezTo>
                <a:lnTo>
                  <a:pt x="104" y="208"/>
                </a:lnTo>
                <a:cubicBezTo>
                  <a:pt x="47" y="208"/>
                  <a:pt x="0" y="162"/>
                  <a:pt x="0" y="104"/>
                </a:cubicBezTo>
                <a:lnTo>
                  <a:pt x="0" y="104"/>
                </a:lnTo>
                <a:cubicBezTo>
                  <a:pt x="0" y="47"/>
                  <a:pt x="47" y="0"/>
                  <a:pt x="104" y="0"/>
                </a:cubicBezTo>
                <a:lnTo>
                  <a:pt x="104" y="0"/>
                </a:lnTo>
                <a:cubicBezTo>
                  <a:pt x="162"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0" name="Freeform 80">
            <a:extLst>
              <a:ext uri="{FF2B5EF4-FFF2-40B4-BE49-F238E27FC236}">
                <a16:creationId xmlns:a16="http://schemas.microsoft.com/office/drawing/2014/main" id="{9A8D84EE-52C5-DC4B-BBDF-8F4258BE9207}"/>
              </a:ext>
            </a:extLst>
          </p:cNvPr>
          <p:cNvSpPr>
            <a:spLocks noChangeArrowheads="1"/>
          </p:cNvSpPr>
          <p:nvPr/>
        </p:nvSpPr>
        <p:spPr bwMode="auto">
          <a:xfrm>
            <a:off x="8477288" y="362632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1" name="Freeform 81">
            <a:extLst>
              <a:ext uri="{FF2B5EF4-FFF2-40B4-BE49-F238E27FC236}">
                <a16:creationId xmlns:a16="http://schemas.microsoft.com/office/drawing/2014/main" id="{71119C5D-5B3E-AB48-969C-4D6E6FBB8711}"/>
              </a:ext>
            </a:extLst>
          </p:cNvPr>
          <p:cNvSpPr>
            <a:spLocks noChangeArrowheads="1"/>
          </p:cNvSpPr>
          <p:nvPr/>
        </p:nvSpPr>
        <p:spPr bwMode="auto">
          <a:xfrm>
            <a:off x="8477287" y="3626327"/>
            <a:ext cx="2926080" cy="45720"/>
          </a:xfrm>
          <a:custGeom>
            <a:avLst/>
            <a:gdLst>
              <a:gd name="T0" fmla="*/ 2098 w 2099"/>
              <a:gd name="T1" fmla="*/ 65 h 66"/>
              <a:gd name="T2" fmla="*/ 0 w 2099"/>
              <a:gd name="T3" fmla="*/ 65 h 66"/>
              <a:gd name="T4" fmla="*/ 0 w 2099"/>
              <a:gd name="T5" fmla="*/ 0 h 66"/>
              <a:gd name="T6" fmla="*/ 2098 w 2099"/>
              <a:gd name="T7" fmla="*/ 0 h 66"/>
              <a:gd name="T8" fmla="*/ 2098 w 2099"/>
              <a:gd name="T9" fmla="*/ 65 h 66"/>
            </a:gdLst>
            <a:ahLst/>
            <a:cxnLst>
              <a:cxn ang="0">
                <a:pos x="T0" y="T1"/>
              </a:cxn>
              <a:cxn ang="0">
                <a:pos x="T2" y="T3"/>
              </a:cxn>
              <a:cxn ang="0">
                <a:pos x="T4" y="T5"/>
              </a:cxn>
              <a:cxn ang="0">
                <a:pos x="T6" y="T7"/>
              </a:cxn>
              <a:cxn ang="0">
                <a:pos x="T8" y="T9"/>
              </a:cxn>
            </a:cxnLst>
            <a:rect l="0" t="0" r="r" b="b"/>
            <a:pathLst>
              <a:path w="2099" h="66">
                <a:moveTo>
                  <a:pt x="2098" y="65"/>
                </a:moveTo>
                <a:lnTo>
                  <a:pt x="0" y="65"/>
                </a:lnTo>
                <a:lnTo>
                  <a:pt x="0" y="0"/>
                </a:lnTo>
                <a:lnTo>
                  <a:pt x="2098" y="0"/>
                </a:lnTo>
                <a:lnTo>
                  <a:pt x="2098"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2" name="Freeform 82">
            <a:extLst>
              <a:ext uri="{FF2B5EF4-FFF2-40B4-BE49-F238E27FC236}">
                <a16:creationId xmlns:a16="http://schemas.microsoft.com/office/drawing/2014/main" id="{10659B25-2A87-F047-BBB7-3A552208BC29}"/>
              </a:ext>
            </a:extLst>
          </p:cNvPr>
          <p:cNvSpPr>
            <a:spLocks noChangeArrowheads="1"/>
          </p:cNvSpPr>
          <p:nvPr/>
        </p:nvSpPr>
        <p:spPr bwMode="auto">
          <a:xfrm>
            <a:off x="11263893" y="3578282"/>
            <a:ext cx="129034" cy="129034"/>
          </a:xfrm>
          <a:custGeom>
            <a:avLst/>
            <a:gdLst>
              <a:gd name="T0" fmla="*/ 208 w 209"/>
              <a:gd name="T1" fmla="*/ 104 h 208"/>
              <a:gd name="T2" fmla="*/ 208 w 209"/>
              <a:gd name="T3" fmla="*/ 104 h 208"/>
              <a:gd name="T4" fmla="*/ 104 w 209"/>
              <a:gd name="T5" fmla="*/ 207 h 208"/>
              <a:gd name="T6" fmla="*/ 104 w 209"/>
              <a:gd name="T7" fmla="*/ 207 h 208"/>
              <a:gd name="T8" fmla="*/ 0 w 209"/>
              <a:gd name="T9" fmla="*/ 104 h 208"/>
              <a:gd name="T10" fmla="*/ 0 w 209"/>
              <a:gd name="T11" fmla="*/ 104 h 208"/>
              <a:gd name="T12" fmla="*/ 104 w 209"/>
              <a:gd name="T13" fmla="*/ 0 h 208"/>
              <a:gd name="T14" fmla="*/ 104 w 209"/>
              <a:gd name="T15" fmla="*/ 0 h 208"/>
              <a:gd name="T16" fmla="*/ 208 w 209"/>
              <a:gd name="T17"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8">
                <a:moveTo>
                  <a:pt x="208" y="104"/>
                </a:moveTo>
                <a:lnTo>
                  <a:pt x="208" y="104"/>
                </a:lnTo>
                <a:cubicBezTo>
                  <a:pt x="208" y="161"/>
                  <a:pt x="161" y="207"/>
                  <a:pt x="104" y="207"/>
                </a:cubicBezTo>
                <a:lnTo>
                  <a:pt x="104" y="207"/>
                </a:lnTo>
                <a:cubicBezTo>
                  <a:pt x="46" y="207"/>
                  <a:pt x="0" y="161"/>
                  <a:pt x="0" y="104"/>
                </a:cubicBezTo>
                <a:lnTo>
                  <a:pt x="0" y="104"/>
                </a:lnTo>
                <a:cubicBezTo>
                  <a:pt x="0" y="46"/>
                  <a:pt x="46"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3" name="Freeform 83">
            <a:extLst>
              <a:ext uri="{FF2B5EF4-FFF2-40B4-BE49-F238E27FC236}">
                <a16:creationId xmlns:a16="http://schemas.microsoft.com/office/drawing/2014/main" id="{A4B2D810-6DB9-3445-AB90-2AFDEC6B9A89}"/>
              </a:ext>
            </a:extLst>
          </p:cNvPr>
          <p:cNvSpPr>
            <a:spLocks noChangeArrowheads="1"/>
          </p:cNvSpPr>
          <p:nvPr/>
        </p:nvSpPr>
        <p:spPr bwMode="auto">
          <a:xfrm>
            <a:off x="8477288" y="3931068"/>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4" name="Freeform 84">
            <a:extLst>
              <a:ext uri="{FF2B5EF4-FFF2-40B4-BE49-F238E27FC236}">
                <a16:creationId xmlns:a16="http://schemas.microsoft.com/office/drawing/2014/main" id="{3168103D-001D-1549-8500-3FE9A9B08AAF}"/>
              </a:ext>
            </a:extLst>
          </p:cNvPr>
          <p:cNvSpPr>
            <a:spLocks noChangeArrowheads="1"/>
          </p:cNvSpPr>
          <p:nvPr/>
        </p:nvSpPr>
        <p:spPr bwMode="auto">
          <a:xfrm>
            <a:off x="8477286" y="3931068"/>
            <a:ext cx="3383280"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5" name="Freeform 85">
            <a:extLst>
              <a:ext uri="{FF2B5EF4-FFF2-40B4-BE49-F238E27FC236}">
                <a16:creationId xmlns:a16="http://schemas.microsoft.com/office/drawing/2014/main" id="{ED260A9E-AA50-3949-947B-C4C3DF539F2B}"/>
              </a:ext>
            </a:extLst>
          </p:cNvPr>
          <p:cNvSpPr>
            <a:spLocks noChangeArrowheads="1"/>
          </p:cNvSpPr>
          <p:nvPr/>
        </p:nvSpPr>
        <p:spPr bwMode="auto">
          <a:xfrm>
            <a:off x="11729259" y="3885770"/>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1"/>
                  <a:pt x="161" y="208"/>
                  <a:pt x="104" y="208"/>
                </a:cubicBezTo>
                <a:lnTo>
                  <a:pt x="104" y="208"/>
                </a:lnTo>
                <a:cubicBezTo>
                  <a:pt x="47" y="208"/>
                  <a:pt x="0" y="161"/>
                  <a:pt x="0" y="104"/>
                </a:cubicBezTo>
                <a:lnTo>
                  <a:pt x="0" y="104"/>
                </a:lnTo>
                <a:cubicBezTo>
                  <a:pt x="0" y="46"/>
                  <a:pt x="47"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34" name="TextBox 33">
            <a:extLst>
              <a:ext uri="{FF2B5EF4-FFF2-40B4-BE49-F238E27FC236}">
                <a16:creationId xmlns:a16="http://schemas.microsoft.com/office/drawing/2014/main" id="{918A400C-7694-C346-9BFA-159B6DD1708E}"/>
              </a:ext>
            </a:extLst>
          </p:cNvPr>
          <p:cNvSpPr txBox="1"/>
          <p:nvPr/>
        </p:nvSpPr>
        <p:spPr>
          <a:xfrm>
            <a:off x="6309223" y="1735582"/>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TOP SKILLS</a:t>
            </a:r>
          </a:p>
        </p:txBody>
      </p:sp>
      <p:sp>
        <p:nvSpPr>
          <p:cNvPr id="35" name="TextBox 34">
            <a:extLst>
              <a:ext uri="{FF2B5EF4-FFF2-40B4-BE49-F238E27FC236}">
                <a16:creationId xmlns:a16="http://schemas.microsoft.com/office/drawing/2014/main" id="{4D23A3E1-FBC2-844D-B6B7-D140D866E611}"/>
              </a:ext>
            </a:extLst>
          </p:cNvPr>
          <p:cNvSpPr txBox="1"/>
          <p:nvPr/>
        </p:nvSpPr>
        <p:spPr>
          <a:xfrm>
            <a:off x="6419662" y="2518743"/>
            <a:ext cx="229291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Negotiation</a:t>
            </a:r>
          </a:p>
        </p:txBody>
      </p:sp>
      <p:sp>
        <p:nvSpPr>
          <p:cNvPr id="36" name="TextBox 35">
            <a:extLst>
              <a:ext uri="{FF2B5EF4-FFF2-40B4-BE49-F238E27FC236}">
                <a16:creationId xmlns:a16="http://schemas.microsoft.com/office/drawing/2014/main" id="{74AA2611-3011-2845-8476-BDDB68B05A04}"/>
              </a:ext>
            </a:extLst>
          </p:cNvPr>
          <p:cNvSpPr txBox="1"/>
          <p:nvPr/>
        </p:nvSpPr>
        <p:spPr>
          <a:xfrm>
            <a:off x="6419661" y="2822585"/>
            <a:ext cx="2292915"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Communication</a:t>
            </a:r>
          </a:p>
        </p:txBody>
      </p:sp>
      <p:sp>
        <p:nvSpPr>
          <p:cNvPr id="37" name="TextBox 36">
            <a:extLst>
              <a:ext uri="{FF2B5EF4-FFF2-40B4-BE49-F238E27FC236}">
                <a16:creationId xmlns:a16="http://schemas.microsoft.com/office/drawing/2014/main" id="{DF2CE200-6E17-C443-AE2D-8E903269D4CC}"/>
              </a:ext>
            </a:extLst>
          </p:cNvPr>
          <p:cNvSpPr txBox="1"/>
          <p:nvPr/>
        </p:nvSpPr>
        <p:spPr>
          <a:xfrm>
            <a:off x="6419661" y="3130083"/>
            <a:ext cx="2116013"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Service Mindset</a:t>
            </a:r>
          </a:p>
        </p:txBody>
      </p:sp>
      <p:sp>
        <p:nvSpPr>
          <p:cNvPr id="38" name="TextBox 37">
            <a:extLst>
              <a:ext uri="{FF2B5EF4-FFF2-40B4-BE49-F238E27FC236}">
                <a16:creationId xmlns:a16="http://schemas.microsoft.com/office/drawing/2014/main" id="{D3C28E70-57FA-1849-AC67-8659D556A69B}"/>
              </a:ext>
            </a:extLst>
          </p:cNvPr>
          <p:cNvSpPr txBox="1"/>
          <p:nvPr/>
        </p:nvSpPr>
        <p:spPr>
          <a:xfrm>
            <a:off x="6419662" y="3433534"/>
            <a:ext cx="264485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Problem Solving</a:t>
            </a:r>
          </a:p>
        </p:txBody>
      </p:sp>
      <p:sp>
        <p:nvSpPr>
          <p:cNvPr id="39" name="TextBox 38">
            <a:extLst>
              <a:ext uri="{FF2B5EF4-FFF2-40B4-BE49-F238E27FC236}">
                <a16:creationId xmlns:a16="http://schemas.microsoft.com/office/drawing/2014/main" id="{B9A3D0DE-8B44-F945-849F-8245C5DFCAC1}"/>
              </a:ext>
            </a:extLst>
          </p:cNvPr>
          <p:cNvSpPr txBox="1"/>
          <p:nvPr/>
        </p:nvSpPr>
        <p:spPr>
          <a:xfrm>
            <a:off x="6419662" y="3739594"/>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Multitasking</a:t>
            </a:r>
          </a:p>
        </p:txBody>
      </p:sp>
      <p:sp>
        <p:nvSpPr>
          <p:cNvPr id="69" name="Freeform 124">
            <a:extLst>
              <a:ext uri="{FF2B5EF4-FFF2-40B4-BE49-F238E27FC236}">
                <a16:creationId xmlns:a16="http://schemas.microsoft.com/office/drawing/2014/main" id="{D58D0A04-3EC6-F843-8A5B-D9A4A38F4A7E}"/>
              </a:ext>
            </a:extLst>
          </p:cNvPr>
          <p:cNvSpPr>
            <a:spLocks noChangeArrowheads="1"/>
          </p:cNvSpPr>
          <p:nvPr/>
        </p:nvSpPr>
        <p:spPr bwMode="auto">
          <a:xfrm>
            <a:off x="3515303" y="1342"/>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FFDC78"/>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88F09911-238B-4945-AB36-7CD389464768}"/>
              </a:ext>
            </a:extLst>
          </p:cNvPr>
          <p:cNvSpPr txBox="1"/>
          <p:nvPr/>
        </p:nvSpPr>
        <p:spPr>
          <a:xfrm>
            <a:off x="3476226" y="194140"/>
            <a:ext cx="2850155" cy="2762616"/>
          </a:xfrm>
          <a:prstGeom prst="rect">
            <a:avLst/>
          </a:prstGeom>
          <a:noFill/>
        </p:spPr>
        <p:txBody>
          <a:bodyPr wrap="square" rtlCol="0" anchor="t">
            <a:spAutoFit/>
          </a:bodyPr>
          <a:lstStyle/>
          <a:p>
            <a:pPr algn="ctr">
              <a:lnSpc>
                <a:spcPct val="80000"/>
              </a:lnSpc>
            </a:pPr>
            <a:r>
              <a:rPr lang="en-US" sz="3600" b="1" spc="-100" dirty="0">
                <a:solidFill>
                  <a:schemeClr val="bg2">
                    <a:lumMod val="25000"/>
                  </a:schemeClr>
                </a:solidFill>
                <a:cs typeface="Poppins" pitchFamily="2" charset="77"/>
              </a:rPr>
              <a:t>“I ensure my clients’ events run smoothly &amp; meet everyone’s expectations.”</a:t>
            </a:r>
          </a:p>
        </p:txBody>
      </p:sp>
      <p:pic>
        <p:nvPicPr>
          <p:cNvPr id="3" name="Picture 2" descr="A group of people in suits&#10;&#10;Description automatically generated">
            <a:extLst>
              <a:ext uri="{FF2B5EF4-FFF2-40B4-BE49-F238E27FC236}">
                <a16:creationId xmlns:a16="http://schemas.microsoft.com/office/drawing/2014/main" id="{339CDEBF-C4C0-504C-E115-662406145278}"/>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9350" b="82656" l="2266" r="28438">
                        <a14:foregroundMark x1="12734" y1="24661" x2="22734" y2="16125"/>
                        <a14:foregroundMark x1="22734" y1="16125" x2="26172" y2="38618"/>
                        <a14:foregroundMark x1="26172" y1="38618" x2="25391" y2="53523"/>
                        <a14:foregroundMark x1="25391" y1="53523" x2="6484" y2="49593"/>
                        <a14:foregroundMark x1="6484" y1="49593" x2="7969" y2="64770"/>
                        <a14:foregroundMark x1="7969" y1="64770" x2="18125" y2="64228"/>
                        <a14:foregroundMark x1="18125" y1="64228" x2="25781" y2="67480"/>
                        <a14:foregroundMark x1="25781" y1="67480" x2="10859" y2="71409"/>
                        <a14:foregroundMark x1="10859" y1="71409" x2="10625" y2="72087"/>
                        <a14:foregroundMark x1="26641" y1="50678" x2="27187" y2="65989"/>
                        <a14:foregroundMark x1="27187" y1="65989" x2="30703" y2="53930"/>
                        <a14:foregroundMark x1="30703" y1="53930" x2="30391" y2="72358"/>
                        <a14:foregroundMark x1="30391" y1="72358" x2="24453" y2="81165"/>
                        <a14:foregroundMark x1="24453" y1="81165" x2="4375" y2="71003"/>
                        <a14:foregroundMark x1="4375" y1="71003" x2="3125" y2="54743"/>
                        <a14:foregroundMark x1="3125" y1="54743" x2="9141" y2="45122"/>
                        <a14:foregroundMark x1="9141" y1="45122" x2="12500" y2="23984"/>
                        <a14:foregroundMark x1="12500" y1="23984" x2="18672" y2="9350"/>
                        <a14:foregroundMark x1="18672" y1="9350" x2="23516" y2="19106"/>
                        <a14:foregroundMark x1="23516" y1="19106" x2="25156" y2="32791"/>
                        <a14:foregroundMark x1="25156" y1="32791" x2="24766" y2="48645"/>
                        <a14:foregroundMark x1="24766" y1="48645" x2="16953" y2="41192"/>
                        <a14:foregroundMark x1="16953" y1="41192" x2="9609" y2="59621"/>
                        <a14:foregroundMark x1="9609" y1="59621" x2="12812" y2="66260"/>
                        <a14:foregroundMark x1="27500" y1="35501" x2="27891" y2="53252"/>
                        <a14:foregroundMark x1="27891" y1="53252" x2="21484" y2="14092"/>
                        <a14:foregroundMark x1="21484" y1="14092" x2="13906" y2="13821"/>
                        <a14:foregroundMark x1="13906" y1="13821" x2="11953" y2="31978"/>
                        <a14:foregroundMark x1="11953" y1="31978" x2="15078" y2="45664"/>
                        <a14:foregroundMark x1="15078" y1="45664" x2="23438" y2="38211"/>
                        <a14:foregroundMark x1="23438" y1="38211" x2="10391" y2="45664"/>
                        <a14:foregroundMark x1="10391" y1="45664" x2="14609" y2="70461"/>
                        <a14:foregroundMark x1="14609" y1="70461" x2="19141" y2="60163"/>
                        <a14:foregroundMark x1="19141" y1="60163" x2="13516" y2="79268"/>
                        <a14:foregroundMark x1="13516" y1="79268" x2="5938" y2="79946"/>
                        <a14:foregroundMark x1="5938" y1="79946" x2="8125" y2="71003"/>
                        <a14:foregroundMark x1="26719" y1="39566" x2="28203" y2="64092"/>
                        <a14:foregroundMark x1="28203" y1="64092" x2="23438" y2="49458"/>
                        <a14:foregroundMark x1="23438" y1="49458" x2="24766" y2="67751"/>
                        <a14:foregroundMark x1="24766" y1="67751" x2="22344" y2="66125"/>
                        <a14:foregroundMark x1="27500" y1="79675" x2="10547" y2="77642"/>
                        <a14:foregroundMark x1="10547" y1="77642" x2="5938" y2="65718"/>
                        <a14:foregroundMark x1="5938" y1="65718" x2="6094" y2="46748"/>
                        <a14:foregroundMark x1="6094" y1="46748" x2="6953" y2="44580"/>
                        <a14:foregroundMark x1="6797" y1="43767" x2="3516" y2="60163"/>
                        <a14:foregroundMark x1="3516" y1="60163" x2="2969" y2="75474"/>
                        <a14:foregroundMark x1="2969" y1="75474" x2="7813" y2="75610"/>
                        <a14:foregroundMark x1="2500" y1="64092" x2="3750" y2="80488"/>
                        <a14:foregroundMark x1="3750" y1="80488" x2="9609" y2="80894"/>
                        <a14:foregroundMark x1="1797" y1="69919" x2="14141" y2="77642"/>
                        <a14:foregroundMark x1="14141" y1="77642" x2="28047" y2="73442"/>
                        <a14:foregroundMark x1="28047" y1="73442" x2="21953" y2="82656"/>
                        <a14:foregroundMark x1="21953" y1="82656" x2="2266" y2="76558"/>
                        <a14:foregroundMark x1="28438" y1="78320" x2="22656" y2="81978"/>
                        <a14:backgroundMark x1="28125" y1="33333" x2="28125" y2="33333"/>
                        <a14:backgroundMark x1="28125" y1="34011" x2="28125" y2="34011"/>
                        <a14:backgroundMark x1="28203" y1="34688" x2="28438" y2="34282"/>
                        <a14:backgroundMark x1="29525" y1="36873" x2="32266" y2="39973"/>
                        <a14:backgroundMark x1="31484" y1="39702" x2="31016" y2="40108"/>
                      </a14:backgroundRemoval>
                    </a14:imgEffect>
                  </a14:imgLayer>
                </a14:imgProps>
              </a:ext>
              <a:ext uri="{28A0092B-C50C-407E-A947-70E740481C1C}">
                <a14:useLocalDpi xmlns:a14="http://schemas.microsoft.com/office/drawing/2010/main" val="0"/>
              </a:ext>
            </a:extLst>
          </a:blip>
          <a:srcRect l="4753" t="4291" r="71507" b="19506"/>
          <a:stretch/>
        </p:blipFill>
        <p:spPr>
          <a:xfrm>
            <a:off x="850012" y="1136101"/>
            <a:ext cx="1709230" cy="2664613"/>
          </a:xfrm>
          <a:prstGeom prst="rect">
            <a:avLst/>
          </a:prstGeom>
          <a:solidFill>
            <a:schemeClr val="tx2"/>
          </a:solidFill>
          <a:ln w="57150">
            <a:solidFill>
              <a:schemeClr val="bg2">
                <a:lumMod val="25000"/>
              </a:schemeClr>
            </a:solidFill>
          </a:ln>
        </p:spPr>
      </p:pic>
      <p:sp>
        <p:nvSpPr>
          <p:cNvPr id="40" name="TextBox 39">
            <a:extLst>
              <a:ext uri="{FF2B5EF4-FFF2-40B4-BE49-F238E27FC236}">
                <a16:creationId xmlns:a16="http://schemas.microsoft.com/office/drawing/2014/main" id="{511CCFE7-C424-734A-86AA-65C414FBC64E}"/>
              </a:ext>
            </a:extLst>
          </p:cNvPr>
          <p:cNvSpPr txBox="1"/>
          <p:nvPr/>
        </p:nvSpPr>
        <p:spPr>
          <a:xfrm>
            <a:off x="3670155" y="3822175"/>
            <a:ext cx="2564184" cy="333168"/>
          </a:xfrm>
          <a:prstGeom prst="rect">
            <a:avLst/>
          </a:prstGeom>
          <a:noFill/>
        </p:spPr>
        <p:txBody>
          <a:bodyPr wrap="square" rtlCol="0" anchor="b">
            <a:spAutoFit/>
          </a:bodyPr>
          <a:lstStyle/>
          <a:p>
            <a:pPr algn="ctr">
              <a:lnSpc>
                <a:spcPts val="1800"/>
              </a:lnSpc>
            </a:pPr>
            <a:r>
              <a:rPr lang="en-US" sz="2000" spc="-10" dirty="0">
                <a:solidFill>
                  <a:schemeClr val="bg1"/>
                </a:solidFill>
                <a:cs typeface="Poppins" pitchFamily="2" charset="77"/>
              </a:rPr>
              <a:t>CMP</a:t>
            </a:r>
          </a:p>
        </p:txBody>
      </p:sp>
      <p:sp>
        <p:nvSpPr>
          <p:cNvPr id="71" name="Freeform 126">
            <a:extLst>
              <a:ext uri="{FF2B5EF4-FFF2-40B4-BE49-F238E27FC236}">
                <a16:creationId xmlns:a16="http://schemas.microsoft.com/office/drawing/2014/main" id="{7CBA7F97-B67E-1D44-9CFC-861F22F9FE3E}"/>
              </a:ext>
            </a:extLst>
          </p:cNvPr>
          <p:cNvSpPr>
            <a:spLocks noChangeArrowheads="1"/>
          </p:cNvSpPr>
          <p:nvPr/>
        </p:nvSpPr>
        <p:spPr bwMode="auto">
          <a:xfrm>
            <a:off x="6288179" y="4346886"/>
            <a:ext cx="5899916" cy="2584788"/>
          </a:xfrm>
          <a:custGeom>
            <a:avLst/>
            <a:gdLst>
              <a:gd name="T0" fmla="*/ 9474 w 9475"/>
              <a:gd name="T1" fmla="*/ 3693 h 3694"/>
              <a:gd name="T2" fmla="*/ 0 w 9475"/>
              <a:gd name="T3" fmla="*/ 3693 h 3694"/>
              <a:gd name="T4" fmla="*/ 0 w 9475"/>
              <a:gd name="T5" fmla="*/ 0 h 3694"/>
              <a:gd name="T6" fmla="*/ 9474 w 9475"/>
              <a:gd name="T7" fmla="*/ 0 h 3694"/>
              <a:gd name="T8" fmla="*/ 9474 w 9475"/>
              <a:gd name="T9" fmla="*/ 3693 h 3694"/>
            </a:gdLst>
            <a:ahLst/>
            <a:cxnLst>
              <a:cxn ang="0">
                <a:pos x="T0" y="T1"/>
              </a:cxn>
              <a:cxn ang="0">
                <a:pos x="T2" y="T3"/>
              </a:cxn>
              <a:cxn ang="0">
                <a:pos x="T4" y="T5"/>
              </a:cxn>
              <a:cxn ang="0">
                <a:pos x="T6" y="T7"/>
              </a:cxn>
              <a:cxn ang="0">
                <a:pos x="T8" y="T9"/>
              </a:cxn>
            </a:cxnLst>
            <a:rect l="0" t="0" r="r" b="b"/>
            <a:pathLst>
              <a:path w="9475" h="3694">
                <a:moveTo>
                  <a:pt x="9474" y="3693"/>
                </a:moveTo>
                <a:lnTo>
                  <a:pt x="0" y="3693"/>
                </a:lnTo>
                <a:lnTo>
                  <a:pt x="0" y="0"/>
                </a:lnTo>
                <a:lnTo>
                  <a:pt x="9474" y="0"/>
                </a:lnTo>
                <a:lnTo>
                  <a:pt x="9474" y="3693"/>
                </a:lnTo>
              </a:path>
            </a:pathLst>
          </a:custGeom>
          <a:solidFill>
            <a:srgbClr val="B2DDDB"/>
          </a:solidFill>
          <a:ln>
            <a:noFill/>
          </a:ln>
          <a:effectLst/>
        </p:spPr>
        <p:txBody>
          <a:bodyPr wrap="none" anchor="ctr"/>
          <a:lstStyle/>
          <a:p>
            <a:endParaRPr lang="en-US" dirty="0">
              <a:latin typeface="Poppins" pitchFamily="2" charset="77"/>
            </a:endParaRPr>
          </a:p>
        </p:txBody>
      </p:sp>
      <p:sp>
        <p:nvSpPr>
          <p:cNvPr id="14" name="Freeform 71">
            <a:extLst>
              <a:ext uri="{FF2B5EF4-FFF2-40B4-BE49-F238E27FC236}">
                <a16:creationId xmlns:a16="http://schemas.microsoft.com/office/drawing/2014/main" id="{63EAC20B-F724-39B7-4D5B-820DEE9C98DA}"/>
              </a:ext>
            </a:extLst>
          </p:cNvPr>
          <p:cNvSpPr>
            <a:spLocks noChangeArrowheads="1"/>
          </p:cNvSpPr>
          <p:nvPr/>
        </p:nvSpPr>
        <p:spPr bwMode="auto">
          <a:xfrm>
            <a:off x="8477287" y="2404601"/>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15" name="Freeform 72">
            <a:extLst>
              <a:ext uri="{FF2B5EF4-FFF2-40B4-BE49-F238E27FC236}">
                <a16:creationId xmlns:a16="http://schemas.microsoft.com/office/drawing/2014/main" id="{23D42267-EBFD-D823-A007-9EB920CF3255}"/>
              </a:ext>
            </a:extLst>
          </p:cNvPr>
          <p:cNvSpPr>
            <a:spLocks noChangeArrowheads="1"/>
          </p:cNvSpPr>
          <p:nvPr/>
        </p:nvSpPr>
        <p:spPr bwMode="auto">
          <a:xfrm>
            <a:off x="8477285" y="2404601"/>
            <a:ext cx="32004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19" name="TextBox 18">
            <a:extLst>
              <a:ext uri="{FF2B5EF4-FFF2-40B4-BE49-F238E27FC236}">
                <a16:creationId xmlns:a16="http://schemas.microsoft.com/office/drawing/2014/main" id="{184C1F68-D8E2-97B7-A2CD-B4E0AE53637E}"/>
              </a:ext>
            </a:extLst>
          </p:cNvPr>
          <p:cNvSpPr txBox="1"/>
          <p:nvPr/>
        </p:nvSpPr>
        <p:spPr>
          <a:xfrm>
            <a:off x="6419661" y="2213988"/>
            <a:ext cx="204280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Organization</a:t>
            </a:r>
          </a:p>
        </p:txBody>
      </p:sp>
      <p:sp>
        <p:nvSpPr>
          <p:cNvPr id="20" name="Freeform 73">
            <a:extLst>
              <a:ext uri="{FF2B5EF4-FFF2-40B4-BE49-F238E27FC236}">
                <a16:creationId xmlns:a16="http://schemas.microsoft.com/office/drawing/2014/main" id="{C5A54921-BF7A-68F1-62C2-7DB689FEA7F7}"/>
              </a:ext>
            </a:extLst>
          </p:cNvPr>
          <p:cNvSpPr>
            <a:spLocks noChangeArrowheads="1"/>
          </p:cNvSpPr>
          <p:nvPr/>
        </p:nvSpPr>
        <p:spPr bwMode="auto">
          <a:xfrm>
            <a:off x="11563471" y="2363853"/>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21" name="TextBox 20">
            <a:extLst>
              <a:ext uri="{FF2B5EF4-FFF2-40B4-BE49-F238E27FC236}">
                <a16:creationId xmlns:a16="http://schemas.microsoft.com/office/drawing/2014/main" id="{5E3799E5-E801-0D6C-119A-C93F1A7FD21C}"/>
              </a:ext>
            </a:extLst>
          </p:cNvPr>
          <p:cNvSpPr txBox="1"/>
          <p:nvPr/>
        </p:nvSpPr>
        <p:spPr>
          <a:xfrm>
            <a:off x="6414052" y="4522069"/>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TYPICAL ROLES</a:t>
            </a:r>
          </a:p>
        </p:txBody>
      </p:sp>
      <p:sp>
        <p:nvSpPr>
          <p:cNvPr id="22" name="TextBox 21">
            <a:extLst>
              <a:ext uri="{FF2B5EF4-FFF2-40B4-BE49-F238E27FC236}">
                <a16:creationId xmlns:a16="http://schemas.microsoft.com/office/drawing/2014/main" id="{E1B1D7E0-536F-D5F7-ECD5-3A54D24E1AF1}"/>
              </a:ext>
            </a:extLst>
          </p:cNvPr>
          <p:cNvSpPr txBox="1"/>
          <p:nvPr/>
        </p:nvSpPr>
        <p:spPr>
          <a:xfrm>
            <a:off x="6990104" y="5111455"/>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Client Collaboration</a:t>
            </a:r>
            <a:endParaRPr lang="en-US" sz="1800" dirty="0">
              <a:solidFill>
                <a:schemeClr val="bg2">
                  <a:lumMod val="25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Logistics Coordination</a:t>
            </a:r>
            <a:endParaRPr lang="en-US" sz="1800" dirty="0">
              <a:solidFill>
                <a:schemeClr val="bg2">
                  <a:lumMod val="25000"/>
                </a:schemeClr>
              </a:solidFill>
              <a:effectLst/>
              <a:latin typeface="Calibri" panose="020F0502020204030204" pitchFamily="34" charset="0"/>
              <a:ea typeface="Calibri" panose="020F0502020204030204" pitchFamily="34" charset="0"/>
            </a:endParaRPr>
          </a:p>
          <a:p>
            <a:r>
              <a:rPr lang="en-US" sz="1800" dirty="0">
                <a:solidFill>
                  <a:schemeClr val="bg2">
                    <a:lumMod val="25000"/>
                  </a:schemeClr>
                </a:solidFill>
                <a:effectLst/>
                <a:latin typeface="Calibri" panose="020F0502020204030204" pitchFamily="34" charset="0"/>
                <a:ea typeface="Times New Roman" panose="02020603050405020304" pitchFamily="18" charset="0"/>
              </a:rPr>
              <a:t>Vendor Management</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Event Planning</a:t>
            </a:r>
            <a:endParaRPr lang="en-US" sz="1800" dirty="0">
              <a:solidFill>
                <a:schemeClr val="bg2">
                  <a:lumMod val="25000"/>
                </a:schemeClr>
              </a:solidFill>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Budget Management</a:t>
            </a:r>
            <a:endParaRPr lang="en-US" sz="1800" dirty="0">
              <a:solidFill>
                <a:schemeClr val="bg2">
                  <a:lumMod val="25000"/>
                </a:schemeClr>
              </a:solidFill>
              <a:effectLst/>
              <a:latin typeface="Calibri" panose="020F0502020204030204" pitchFamily="34" charset="0"/>
              <a:ea typeface="Calibri" panose="020F0502020204030204" pitchFamily="34" charset="0"/>
            </a:endParaRPr>
          </a:p>
        </p:txBody>
      </p:sp>
      <p:sp>
        <p:nvSpPr>
          <p:cNvPr id="23" name="TextBox 22">
            <a:extLst>
              <a:ext uri="{FF2B5EF4-FFF2-40B4-BE49-F238E27FC236}">
                <a16:creationId xmlns:a16="http://schemas.microsoft.com/office/drawing/2014/main" id="{60BA6EFA-CB50-2A66-70D4-47B24F09ECC1}"/>
              </a:ext>
            </a:extLst>
          </p:cNvPr>
          <p:cNvSpPr txBox="1"/>
          <p:nvPr/>
        </p:nvSpPr>
        <p:spPr>
          <a:xfrm>
            <a:off x="9436439" y="5126170"/>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Attendee Experience</a:t>
            </a:r>
            <a:endParaRPr lang="en-US" sz="1800" dirty="0">
              <a:solidFill>
                <a:schemeClr val="bg2">
                  <a:lumMod val="25000"/>
                </a:schemeClr>
              </a:solidFill>
              <a:effectLst/>
              <a:latin typeface="Calibri" panose="020F0502020204030204" pitchFamily="34" charset="0"/>
              <a:ea typeface="Calibri" panose="020F0502020204030204" pitchFamily="34" charset="0"/>
            </a:endParaRPr>
          </a:p>
          <a:p>
            <a:r>
              <a:rPr lang="en-US" sz="1800" dirty="0">
                <a:solidFill>
                  <a:schemeClr val="bg2">
                    <a:lumMod val="25000"/>
                  </a:schemeClr>
                </a:solidFill>
                <a:effectLst/>
                <a:latin typeface="Calibri" panose="020F0502020204030204" pitchFamily="34" charset="0"/>
                <a:ea typeface="Times New Roman" panose="02020603050405020304" pitchFamily="18" charset="0"/>
              </a:rPr>
              <a:t>Risk Management</a:t>
            </a:r>
          </a:p>
          <a:p>
            <a:r>
              <a:rPr lang="en-US" sz="1800" dirty="0">
                <a:solidFill>
                  <a:schemeClr val="bg2">
                    <a:lumMod val="25000"/>
                  </a:schemeClr>
                </a:solidFill>
                <a:effectLst/>
                <a:latin typeface="Calibri" panose="020F0502020204030204" pitchFamily="34" charset="0"/>
                <a:ea typeface="Times New Roman" panose="02020603050405020304" pitchFamily="18" charset="0"/>
              </a:rPr>
              <a:t>Onsite Management</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Internal Collaboration</a:t>
            </a:r>
            <a:endParaRPr lang="en-US" sz="1800" dirty="0">
              <a:solidFill>
                <a:schemeClr val="bg2">
                  <a:lumMod val="25000"/>
                </a:schemeClr>
              </a:solidFill>
              <a:effectLst/>
              <a:latin typeface="Calibri" panose="020F0502020204030204" pitchFamily="34" charset="0"/>
              <a:ea typeface="Calibri" panose="020F0502020204030204" pitchFamily="34" charset="0"/>
            </a:endParaRPr>
          </a:p>
          <a:p>
            <a:r>
              <a:rPr lang="en-US" sz="1800" dirty="0">
                <a:solidFill>
                  <a:schemeClr val="bg2">
                    <a:lumMod val="25000"/>
                  </a:schemeClr>
                </a:solidFill>
                <a:effectLst/>
                <a:latin typeface="Calibri" panose="020F0502020204030204" pitchFamily="34" charset="0"/>
                <a:ea typeface="Times New Roman" panose="02020603050405020304" pitchFamily="18" charset="0"/>
              </a:rPr>
              <a:t>Post-Event Evaluation</a:t>
            </a:r>
            <a:endParaRPr lang="en-US" sz="2000" dirty="0">
              <a:solidFill>
                <a:schemeClr val="bg2">
                  <a:lumMod val="25000"/>
                </a:schemeClr>
              </a:solidFill>
              <a:effectLst/>
              <a:latin typeface="Calibri" panose="020F0502020204030204" pitchFamily="34" charset="0"/>
              <a:ea typeface="Times New Roman" panose="02020603050405020304" pitchFamily="18" charset="0"/>
            </a:endParaRPr>
          </a:p>
        </p:txBody>
      </p:sp>
      <p:sp>
        <p:nvSpPr>
          <p:cNvPr id="24" name="TextBox 23">
            <a:extLst>
              <a:ext uri="{FF2B5EF4-FFF2-40B4-BE49-F238E27FC236}">
                <a16:creationId xmlns:a16="http://schemas.microsoft.com/office/drawing/2014/main" id="{37BAC558-373B-5BDB-26F1-684DA50F3154}"/>
              </a:ext>
            </a:extLst>
          </p:cNvPr>
          <p:cNvSpPr txBox="1"/>
          <p:nvPr/>
        </p:nvSpPr>
        <p:spPr>
          <a:xfrm>
            <a:off x="3505034" y="3316672"/>
            <a:ext cx="2772877"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CERTIFICATION</a:t>
            </a:r>
          </a:p>
        </p:txBody>
      </p:sp>
    </p:spTree>
    <p:extLst>
      <p:ext uri="{BB962C8B-B14F-4D97-AF65-F5344CB8AC3E}">
        <p14:creationId xmlns:p14="http://schemas.microsoft.com/office/powerpoint/2010/main" val="35106889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8EAADF62-5D05-E639-1758-C6F7C69F2B73}"/>
              </a:ext>
            </a:extLst>
          </p:cNvPr>
          <p:cNvSpPr>
            <a:spLocks noChangeArrowheads="1"/>
          </p:cNvSpPr>
          <p:nvPr/>
        </p:nvSpPr>
        <p:spPr bwMode="auto">
          <a:xfrm>
            <a:off x="5970127" y="0"/>
            <a:ext cx="6226558" cy="6571758"/>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124">
            <a:extLst>
              <a:ext uri="{FF2B5EF4-FFF2-40B4-BE49-F238E27FC236}">
                <a16:creationId xmlns:a16="http://schemas.microsoft.com/office/drawing/2014/main" id="{45623272-C92E-B45A-5697-0A8BFAD96919}"/>
              </a:ext>
            </a:extLst>
          </p:cNvPr>
          <p:cNvSpPr>
            <a:spLocks noChangeArrowheads="1"/>
          </p:cNvSpPr>
          <p:nvPr/>
        </p:nvSpPr>
        <p:spPr bwMode="auto">
          <a:xfrm>
            <a:off x="3508388" y="1304361"/>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00B0F0"/>
          </a:solidFill>
          <a:ln>
            <a:noFill/>
          </a:ln>
          <a:effectLst/>
        </p:spPr>
        <p:txBody>
          <a:bodyPr wrap="none" anchor="ctr"/>
          <a:lstStyle/>
          <a:p>
            <a:endParaRPr lang="en-US" dirty="0">
              <a:latin typeface="Poppins" pitchFamily="2" charset="77"/>
            </a:endParaRPr>
          </a:p>
        </p:txBody>
      </p:sp>
      <p:sp>
        <p:nvSpPr>
          <p:cNvPr id="49" name="Freeform 2">
            <a:extLst>
              <a:ext uri="{FF2B5EF4-FFF2-40B4-BE49-F238E27FC236}">
                <a16:creationId xmlns:a16="http://schemas.microsoft.com/office/drawing/2014/main" id="{3BDF75DC-2C02-3444-86CB-739A5756AF58}"/>
              </a:ext>
            </a:extLst>
          </p:cNvPr>
          <p:cNvSpPr>
            <a:spLocks noChangeArrowheads="1"/>
          </p:cNvSpPr>
          <p:nvPr/>
        </p:nvSpPr>
        <p:spPr bwMode="auto">
          <a:xfrm>
            <a:off x="-49713" y="1340"/>
            <a:ext cx="3565015" cy="6902500"/>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86">
            <a:extLst>
              <a:ext uri="{FF2B5EF4-FFF2-40B4-BE49-F238E27FC236}">
                <a16:creationId xmlns:a16="http://schemas.microsoft.com/office/drawing/2014/main" id="{B0CC7303-269E-C040-940A-E1F4CA922C12}"/>
              </a:ext>
            </a:extLst>
          </p:cNvPr>
          <p:cNvSpPr>
            <a:spLocks noChangeArrowheads="1"/>
          </p:cNvSpPr>
          <p:nvPr/>
        </p:nvSpPr>
        <p:spPr bwMode="auto">
          <a:xfrm>
            <a:off x="228600" y="205871"/>
            <a:ext cx="2984706" cy="560898"/>
          </a:xfrm>
          <a:prstGeom prst="roundRect">
            <a:avLst>
              <a:gd name="adj" fmla="val 50000"/>
            </a:avLst>
          </a:prstGeom>
          <a:solidFill>
            <a:srgbClr val="00AEEF"/>
          </a:solidFill>
          <a:ln>
            <a:noFill/>
          </a:ln>
          <a:effectLst/>
        </p:spPr>
        <p:txBody>
          <a:bodyPr wrap="none" anchor="ctr"/>
          <a:lstStyle/>
          <a:p>
            <a:endParaRPr lang="en-US" dirty="0">
              <a:solidFill>
                <a:schemeClr val="bg1"/>
              </a:solidFill>
              <a:latin typeface="Poppins" pitchFamily="2" charset="77"/>
            </a:endParaRPr>
          </a:p>
        </p:txBody>
      </p:sp>
      <p:sp>
        <p:nvSpPr>
          <p:cNvPr id="5" name="TextBox 4">
            <a:extLst>
              <a:ext uri="{FF2B5EF4-FFF2-40B4-BE49-F238E27FC236}">
                <a16:creationId xmlns:a16="http://schemas.microsoft.com/office/drawing/2014/main" id="{7D074ACD-272A-144C-9543-A86DE91387FB}"/>
              </a:ext>
            </a:extLst>
          </p:cNvPr>
          <p:cNvSpPr txBox="1"/>
          <p:nvPr/>
        </p:nvSpPr>
        <p:spPr>
          <a:xfrm>
            <a:off x="228598" y="236595"/>
            <a:ext cx="2968651" cy="523220"/>
          </a:xfrm>
          <a:prstGeom prst="rect">
            <a:avLst/>
          </a:prstGeom>
          <a:noFill/>
        </p:spPr>
        <p:txBody>
          <a:bodyPr wrap="square" rtlCol="0" anchor="ctr">
            <a:spAutoFit/>
          </a:bodyPr>
          <a:lstStyle/>
          <a:p>
            <a:pPr algn="ctr"/>
            <a:r>
              <a:rPr lang="en-US" sz="2800" b="1" spc="-150" dirty="0">
                <a:solidFill>
                  <a:schemeClr val="bg1"/>
                </a:solidFill>
                <a:cs typeface="Poppins" pitchFamily="2" charset="77"/>
              </a:rPr>
              <a:t>DESTINATION MKTR</a:t>
            </a:r>
          </a:p>
        </p:txBody>
      </p:sp>
      <p:sp>
        <p:nvSpPr>
          <p:cNvPr id="7" name="TextBox 6">
            <a:extLst>
              <a:ext uri="{FF2B5EF4-FFF2-40B4-BE49-F238E27FC236}">
                <a16:creationId xmlns:a16="http://schemas.microsoft.com/office/drawing/2014/main" id="{ACAEA5C0-4E94-6541-81CB-7968DA374B34}"/>
              </a:ext>
            </a:extLst>
          </p:cNvPr>
          <p:cNvSpPr txBox="1"/>
          <p:nvPr/>
        </p:nvSpPr>
        <p:spPr>
          <a:xfrm>
            <a:off x="304865" y="4045408"/>
            <a:ext cx="2831740" cy="2308324"/>
          </a:xfrm>
          <a:prstGeom prst="rect">
            <a:avLst/>
          </a:prstGeom>
          <a:noFill/>
        </p:spPr>
        <p:txBody>
          <a:bodyPr wrap="square" rtlCol="0" anchor="t">
            <a:spAutoFit/>
          </a:bodyPr>
          <a:lstStyle/>
          <a:p>
            <a:pPr marL="0" marR="0" algn="ctr">
              <a:spcBef>
                <a:spcPts val="0"/>
              </a:spcBef>
              <a:spcAft>
                <a:spcPts val="0"/>
              </a:spcAft>
            </a:pPr>
            <a:r>
              <a:rPr lang="en-US" sz="2400" dirty="0">
                <a:solidFill>
                  <a:schemeClr val="bg2">
                    <a:lumMod val="25000"/>
                  </a:schemeClr>
                </a:solidFill>
                <a:latin typeface="Calibri" panose="020F0502020204030204" pitchFamily="34" charset="0"/>
                <a:ea typeface="Times New Roman" panose="02020603050405020304" pitchFamily="18" charset="0"/>
              </a:rPr>
              <a:t>Promotes &amp; markets a city, region or tourist destination, to attract leisure &amp; business travelers &amp; meetings and events. </a:t>
            </a:r>
            <a:endParaRPr lang="en-US" sz="2400" dirty="0">
              <a:solidFill>
                <a:schemeClr val="bg2">
                  <a:lumMod val="25000"/>
                </a:schemeClr>
              </a:solidFill>
              <a:effectLst/>
              <a:latin typeface="Calibri" panose="020F0502020204030204" pitchFamily="34" charset="0"/>
              <a:ea typeface="Calibri" panose="020F0502020204030204" pitchFamily="34" charset="0"/>
            </a:endParaRPr>
          </a:p>
        </p:txBody>
      </p:sp>
      <p:sp>
        <p:nvSpPr>
          <p:cNvPr id="70" name="Freeform 125">
            <a:extLst>
              <a:ext uri="{FF2B5EF4-FFF2-40B4-BE49-F238E27FC236}">
                <a16:creationId xmlns:a16="http://schemas.microsoft.com/office/drawing/2014/main" id="{7B3349D0-6388-1D4F-BA1F-8107CBE859BB}"/>
              </a:ext>
            </a:extLst>
          </p:cNvPr>
          <p:cNvSpPr>
            <a:spLocks noChangeArrowheads="1"/>
          </p:cNvSpPr>
          <p:nvPr/>
        </p:nvSpPr>
        <p:spPr bwMode="auto">
          <a:xfrm>
            <a:off x="3515303" y="4344138"/>
            <a:ext cx="2775624" cy="2559702"/>
          </a:xfrm>
          <a:custGeom>
            <a:avLst/>
            <a:gdLst>
              <a:gd name="T0" fmla="*/ 4456 w 4457"/>
              <a:gd name="T1" fmla="*/ 5503 h 5504"/>
              <a:gd name="T2" fmla="*/ 0 w 4457"/>
              <a:gd name="T3" fmla="*/ 5503 h 5504"/>
              <a:gd name="T4" fmla="*/ 0 w 4457"/>
              <a:gd name="T5" fmla="*/ 0 h 5504"/>
              <a:gd name="T6" fmla="*/ 4456 w 4457"/>
              <a:gd name="T7" fmla="*/ 0 h 5504"/>
              <a:gd name="T8" fmla="*/ 4456 w 4457"/>
              <a:gd name="T9" fmla="*/ 5503 h 5504"/>
            </a:gdLst>
            <a:ahLst/>
            <a:cxnLst>
              <a:cxn ang="0">
                <a:pos x="T0" y="T1"/>
              </a:cxn>
              <a:cxn ang="0">
                <a:pos x="T2" y="T3"/>
              </a:cxn>
              <a:cxn ang="0">
                <a:pos x="T4" y="T5"/>
              </a:cxn>
              <a:cxn ang="0">
                <a:pos x="T6" y="T7"/>
              </a:cxn>
              <a:cxn ang="0">
                <a:pos x="T8" y="T9"/>
              </a:cxn>
            </a:cxnLst>
            <a:rect l="0" t="0" r="r" b="b"/>
            <a:pathLst>
              <a:path w="4457" h="5504">
                <a:moveTo>
                  <a:pt x="4456" y="5503"/>
                </a:moveTo>
                <a:lnTo>
                  <a:pt x="0" y="5503"/>
                </a:lnTo>
                <a:lnTo>
                  <a:pt x="0" y="0"/>
                </a:lnTo>
                <a:lnTo>
                  <a:pt x="4456" y="0"/>
                </a:lnTo>
                <a:lnTo>
                  <a:pt x="4456" y="5503"/>
                </a:lnTo>
              </a:path>
            </a:pathLst>
          </a:custGeom>
          <a:solidFill>
            <a:srgbClr val="738A9F"/>
          </a:solidFill>
          <a:ln>
            <a:noFill/>
          </a:ln>
          <a:effectLst/>
        </p:spPr>
        <p:txBody>
          <a:bodyPr wrap="none" anchor="ctr"/>
          <a:lstStyle/>
          <a:p>
            <a:endParaRPr lang="en-US" dirty="0">
              <a:latin typeface="Poppins" pitchFamily="2" charset="77"/>
            </a:endParaRPr>
          </a:p>
        </p:txBody>
      </p:sp>
      <p:sp>
        <p:nvSpPr>
          <p:cNvPr id="10" name="TextBox 9">
            <a:extLst>
              <a:ext uri="{FF2B5EF4-FFF2-40B4-BE49-F238E27FC236}">
                <a16:creationId xmlns:a16="http://schemas.microsoft.com/office/drawing/2014/main" id="{4D0B6AA5-A5D4-0F44-B2D2-61B04012C11C}"/>
              </a:ext>
            </a:extLst>
          </p:cNvPr>
          <p:cNvSpPr txBox="1"/>
          <p:nvPr/>
        </p:nvSpPr>
        <p:spPr>
          <a:xfrm>
            <a:off x="3703237" y="4521167"/>
            <a:ext cx="2403435" cy="523220"/>
          </a:xfrm>
          <a:prstGeom prst="rect">
            <a:avLst/>
          </a:prstGeom>
          <a:noFill/>
        </p:spPr>
        <p:txBody>
          <a:bodyPr wrap="square" rtlCol="0" anchor="b">
            <a:spAutoFit/>
          </a:bodyPr>
          <a:lstStyle/>
          <a:p>
            <a:r>
              <a:rPr lang="en-US" sz="2800" b="1" spc="-55" dirty="0">
                <a:solidFill>
                  <a:schemeClr val="bg1"/>
                </a:solidFill>
                <a:cs typeface="Poppins" pitchFamily="2" charset="77"/>
              </a:rPr>
              <a:t>GROWTH</a:t>
            </a:r>
          </a:p>
        </p:txBody>
      </p:sp>
      <p:sp>
        <p:nvSpPr>
          <p:cNvPr id="11" name="TextBox 10">
            <a:extLst>
              <a:ext uri="{FF2B5EF4-FFF2-40B4-BE49-F238E27FC236}">
                <a16:creationId xmlns:a16="http://schemas.microsoft.com/office/drawing/2014/main" id="{9E6DAE2B-9069-3545-902A-3C1E46EED0E3}"/>
              </a:ext>
            </a:extLst>
          </p:cNvPr>
          <p:cNvSpPr txBox="1"/>
          <p:nvPr/>
        </p:nvSpPr>
        <p:spPr>
          <a:xfrm>
            <a:off x="3696849" y="5044387"/>
            <a:ext cx="2632054" cy="1477328"/>
          </a:xfrm>
          <a:prstGeom prst="rect">
            <a:avLst/>
          </a:prstGeom>
          <a:noFill/>
        </p:spPr>
        <p:txBody>
          <a:bodyPr wrap="square" rtlCol="0" anchor="t">
            <a:spAutoFit/>
          </a:bodyPr>
          <a:lstStyle/>
          <a:p>
            <a:r>
              <a:rPr lang="en-US" i="1" dirty="0">
                <a:solidFill>
                  <a:schemeClr val="bg1"/>
                </a:solidFill>
                <a:effectLst/>
                <a:latin typeface="Calibri" panose="020F0502020204030204" pitchFamily="34" charset="0"/>
                <a:ea typeface="Times New Roman" panose="02020603050405020304" pitchFamily="18" charset="0"/>
              </a:rPr>
              <a:t>Executive Director/CEO</a:t>
            </a:r>
          </a:p>
          <a:p>
            <a:r>
              <a:rPr lang="en-US" i="1" spc="-55" dirty="0">
                <a:solidFill>
                  <a:schemeClr val="bg1"/>
                </a:solidFill>
                <a:cs typeface="Poppins" pitchFamily="2" charset="77"/>
              </a:rPr>
              <a:t>Director, Tourism Mgmt.</a:t>
            </a:r>
          </a:p>
          <a:p>
            <a:r>
              <a:rPr lang="en-US" i="1" spc="-55" dirty="0">
                <a:solidFill>
                  <a:schemeClr val="bg1"/>
                </a:solidFill>
                <a:cs typeface="Poppins" pitchFamily="2" charset="77"/>
              </a:rPr>
              <a:t>Tourism Board Executive</a:t>
            </a:r>
          </a:p>
          <a:p>
            <a:r>
              <a:rPr lang="en-US" i="1" dirty="0">
                <a:solidFill>
                  <a:schemeClr val="bg1"/>
                </a:solidFill>
                <a:effectLst/>
                <a:latin typeface="Calibri" panose="020F0502020204030204" pitchFamily="34" charset="0"/>
                <a:ea typeface="Times New Roman" panose="02020603050405020304" pitchFamily="18" charset="0"/>
              </a:rPr>
              <a:t>Entrepreneurship</a:t>
            </a:r>
          </a:p>
          <a:p>
            <a:r>
              <a:rPr lang="en-US" i="1" spc="-55" dirty="0">
                <a:solidFill>
                  <a:schemeClr val="bg1"/>
                </a:solidFill>
                <a:cs typeface="Poppins" pitchFamily="2" charset="77"/>
              </a:rPr>
              <a:t>Freelance/Consultant</a:t>
            </a:r>
          </a:p>
        </p:txBody>
      </p:sp>
      <p:sp>
        <p:nvSpPr>
          <p:cNvPr id="50" name="Freeform 21">
            <a:extLst>
              <a:ext uri="{FF2B5EF4-FFF2-40B4-BE49-F238E27FC236}">
                <a16:creationId xmlns:a16="http://schemas.microsoft.com/office/drawing/2014/main" id="{3362A0F9-642D-4E4C-B395-4C2A32EAC823}"/>
              </a:ext>
            </a:extLst>
          </p:cNvPr>
          <p:cNvSpPr>
            <a:spLocks noChangeArrowheads="1"/>
          </p:cNvSpPr>
          <p:nvPr/>
        </p:nvSpPr>
        <p:spPr bwMode="auto">
          <a:xfrm>
            <a:off x="6288179" y="1343"/>
            <a:ext cx="5899916" cy="1621182"/>
          </a:xfrm>
          <a:custGeom>
            <a:avLst/>
            <a:gdLst>
              <a:gd name="T0" fmla="*/ 0 w 9475"/>
              <a:gd name="T1" fmla="*/ 3693 h 3694"/>
              <a:gd name="T2" fmla="*/ 9474 w 9475"/>
              <a:gd name="T3" fmla="*/ 3693 h 3694"/>
              <a:gd name="T4" fmla="*/ 9474 w 9475"/>
              <a:gd name="T5" fmla="*/ 0 h 3694"/>
              <a:gd name="T6" fmla="*/ 0 w 9475"/>
              <a:gd name="T7" fmla="*/ 0 h 3694"/>
              <a:gd name="T8" fmla="*/ 0 w 9475"/>
              <a:gd name="T9" fmla="*/ 3693 h 3694"/>
            </a:gdLst>
            <a:ahLst/>
            <a:cxnLst>
              <a:cxn ang="0">
                <a:pos x="T0" y="T1"/>
              </a:cxn>
              <a:cxn ang="0">
                <a:pos x="T2" y="T3"/>
              </a:cxn>
              <a:cxn ang="0">
                <a:pos x="T4" y="T5"/>
              </a:cxn>
              <a:cxn ang="0">
                <a:pos x="T6" y="T7"/>
              </a:cxn>
              <a:cxn ang="0">
                <a:pos x="T8" y="T9"/>
              </a:cxn>
            </a:cxnLst>
            <a:rect l="0" t="0" r="r" b="b"/>
            <a:pathLst>
              <a:path w="9475" h="3694">
                <a:moveTo>
                  <a:pt x="0" y="3693"/>
                </a:moveTo>
                <a:lnTo>
                  <a:pt x="9474" y="3693"/>
                </a:lnTo>
                <a:lnTo>
                  <a:pt x="9474" y="0"/>
                </a:lnTo>
                <a:lnTo>
                  <a:pt x="0" y="0"/>
                </a:lnTo>
                <a:lnTo>
                  <a:pt x="0" y="3693"/>
                </a:lnTo>
              </a:path>
            </a:pathLst>
          </a:custGeom>
          <a:solidFill>
            <a:srgbClr val="B2DDDB"/>
          </a:solidFill>
          <a:ln>
            <a:noFill/>
          </a:ln>
          <a:effectLst/>
        </p:spPr>
        <p:txBody>
          <a:bodyPr wrap="none" anchor="ctr"/>
          <a:lstStyle/>
          <a:p>
            <a:endParaRPr lang="en-US" dirty="0">
              <a:latin typeface="Poppins" pitchFamily="2" charset="77"/>
            </a:endParaRPr>
          </a:p>
        </p:txBody>
      </p:sp>
      <p:sp>
        <p:nvSpPr>
          <p:cNvPr id="76" name="Freeform 22">
            <a:extLst>
              <a:ext uri="{FF2B5EF4-FFF2-40B4-BE49-F238E27FC236}">
                <a16:creationId xmlns:a16="http://schemas.microsoft.com/office/drawing/2014/main" id="{80C2B7DB-E74E-5443-AD92-F989658E9D51}"/>
              </a:ext>
            </a:extLst>
          </p:cNvPr>
          <p:cNvSpPr>
            <a:spLocks noChangeArrowheads="1"/>
          </p:cNvSpPr>
          <p:nvPr/>
        </p:nvSpPr>
        <p:spPr bwMode="auto">
          <a:xfrm>
            <a:off x="6480904" y="187359"/>
            <a:ext cx="5482495" cy="1280099"/>
          </a:xfrm>
          <a:prstGeom prst="roundRect">
            <a:avLst>
              <a:gd name="adj" fmla="val 10232"/>
            </a:avLst>
          </a:prstGeom>
          <a:solidFill>
            <a:srgbClr val="FFFFFF">
              <a:alpha val="63000"/>
            </a:srgbClr>
          </a:solidFill>
          <a:ln>
            <a:noFill/>
          </a:ln>
          <a:effectLst/>
        </p:spPr>
        <p:txBody>
          <a:bodyPr wrap="none" anchor="ctr"/>
          <a:lstStyle/>
          <a:p>
            <a:endParaRPr lang="en-US" dirty="0">
              <a:latin typeface="Poppins" pitchFamily="2" charset="77"/>
            </a:endParaRPr>
          </a:p>
        </p:txBody>
      </p:sp>
      <p:sp>
        <p:nvSpPr>
          <p:cNvPr id="12" name="TextBox 11">
            <a:extLst>
              <a:ext uri="{FF2B5EF4-FFF2-40B4-BE49-F238E27FC236}">
                <a16:creationId xmlns:a16="http://schemas.microsoft.com/office/drawing/2014/main" id="{E8E667D4-0A85-E144-AD53-F72A9349E6D1}"/>
              </a:ext>
            </a:extLst>
          </p:cNvPr>
          <p:cNvSpPr txBox="1"/>
          <p:nvPr/>
        </p:nvSpPr>
        <p:spPr>
          <a:xfrm>
            <a:off x="6603335" y="236595"/>
            <a:ext cx="2114946"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EDUCATION</a:t>
            </a:r>
          </a:p>
        </p:txBody>
      </p:sp>
      <p:sp>
        <p:nvSpPr>
          <p:cNvPr id="13" name="TextBox 12">
            <a:extLst>
              <a:ext uri="{FF2B5EF4-FFF2-40B4-BE49-F238E27FC236}">
                <a16:creationId xmlns:a16="http://schemas.microsoft.com/office/drawing/2014/main" id="{614B711A-684B-DB4A-A452-10BF3A82CDA8}"/>
              </a:ext>
            </a:extLst>
          </p:cNvPr>
          <p:cNvSpPr txBox="1"/>
          <p:nvPr/>
        </p:nvSpPr>
        <p:spPr>
          <a:xfrm>
            <a:off x="6592716" y="704193"/>
            <a:ext cx="5293589" cy="590931"/>
          </a:xfrm>
          <a:prstGeom prst="rect">
            <a:avLst/>
          </a:prstGeom>
          <a:noFill/>
        </p:spPr>
        <p:txBody>
          <a:bodyPr wrap="square" rtlCol="0" anchor="t">
            <a:spAutoFit/>
          </a:bodyPr>
          <a:lstStyle/>
          <a:p>
            <a:pPr>
              <a:lnSpc>
                <a:spcPct val="80000"/>
              </a:lnSpc>
            </a:pPr>
            <a:r>
              <a:rPr lang="en-US" sz="2000" spc="-10" dirty="0">
                <a:solidFill>
                  <a:schemeClr val="bg2">
                    <a:lumMod val="25000"/>
                  </a:schemeClr>
                </a:solidFill>
                <a:cs typeface="Poppins" pitchFamily="2" charset="77"/>
              </a:rPr>
              <a:t>A bachelor’s degree in marketing, tourism, hospitality or communications is common. </a:t>
            </a:r>
          </a:p>
        </p:txBody>
      </p:sp>
      <p:sp>
        <p:nvSpPr>
          <p:cNvPr id="51" name="Freeform 71">
            <a:extLst>
              <a:ext uri="{FF2B5EF4-FFF2-40B4-BE49-F238E27FC236}">
                <a16:creationId xmlns:a16="http://schemas.microsoft.com/office/drawing/2014/main" id="{90204DD6-D86F-E245-A64A-158CFD9E71A0}"/>
              </a:ext>
            </a:extLst>
          </p:cNvPr>
          <p:cNvSpPr>
            <a:spLocks noChangeArrowheads="1"/>
          </p:cNvSpPr>
          <p:nvPr/>
        </p:nvSpPr>
        <p:spPr bwMode="auto">
          <a:xfrm>
            <a:off x="8477288" y="2709356"/>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2" name="Freeform 72">
            <a:extLst>
              <a:ext uri="{FF2B5EF4-FFF2-40B4-BE49-F238E27FC236}">
                <a16:creationId xmlns:a16="http://schemas.microsoft.com/office/drawing/2014/main" id="{79DB4A6F-9915-0043-8FD8-315823C5C982}"/>
              </a:ext>
            </a:extLst>
          </p:cNvPr>
          <p:cNvSpPr>
            <a:spLocks noChangeArrowheads="1"/>
          </p:cNvSpPr>
          <p:nvPr/>
        </p:nvSpPr>
        <p:spPr bwMode="auto">
          <a:xfrm>
            <a:off x="8477286" y="2709356"/>
            <a:ext cx="27432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3" name="Freeform 73">
            <a:extLst>
              <a:ext uri="{FF2B5EF4-FFF2-40B4-BE49-F238E27FC236}">
                <a16:creationId xmlns:a16="http://schemas.microsoft.com/office/drawing/2014/main" id="{8718E78A-138F-F647-80AF-5A93D05E6DC4}"/>
              </a:ext>
            </a:extLst>
          </p:cNvPr>
          <p:cNvSpPr>
            <a:spLocks noChangeArrowheads="1"/>
          </p:cNvSpPr>
          <p:nvPr/>
        </p:nvSpPr>
        <p:spPr bwMode="auto">
          <a:xfrm>
            <a:off x="11081043" y="2651881"/>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4" name="Freeform 74">
            <a:extLst>
              <a:ext uri="{FF2B5EF4-FFF2-40B4-BE49-F238E27FC236}">
                <a16:creationId xmlns:a16="http://schemas.microsoft.com/office/drawing/2014/main" id="{38D5B085-5873-524E-AC91-07B7C82B316C}"/>
              </a:ext>
            </a:extLst>
          </p:cNvPr>
          <p:cNvSpPr>
            <a:spLocks noChangeArrowheads="1"/>
          </p:cNvSpPr>
          <p:nvPr/>
        </p:nvSpPr>
        <p:spPr bwMode="auto">
          <a:xfrm>
            <a:off x="8477288" y="301409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5" name="Freeform 75">
            <a:extLst>
              <a:ext uri="{FF2B5EF4-FFF2-40B4-BE49-F238E27FC236}">
                <a16:creationId xmlns:a16="http://schemas.microsoft.com/office/drawing/2014/main" id="{A892C1A1-7E7F-684B-84F2-4BC51ECDBACD}"/>
              </a:ext>
            </a:extLst>
          </p:cNvPr>
          <p:cNvSpPr>
            <a:spLocks noChangeArrowheads="1"/>
          </p:cNvSpPr>
          <p:nvPr/>
        </p:nvSpPr>
        <p:spPr bwMode="auto">
          <a:xfrm>
            <a:off x="8477287" y="3014097"/>
            <a:ext cx="2284193"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6" name="Freeform 76">
            <a:extLst>
              <a:ext uri="{FF2B5EF4-FFF2-40B4-BE49-F238E27FC236}">
                <a16:creationId xmlns:a16="http://schemas.microsoft.com/office/drawing/2014/main" id="{703B554C-F91A-C94F-A7E4-D95AF54E5563}"/>
              </a:ext>
            </a:extLst>
          </p:cNvPr>
          <p:cNvSpPr>
            <a:spLocks noChangeArrowheads="1"/>
          </p:cNvSpPr>
          <p:nvPr/>
        </p:nvSpPr>
        <p:spPr bwMode="auto">
          <a:xfrm>
            <a:off x="10645893" y="2968799"/>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1" y="208"/>
                  <a:pt x="104" y="208"/>
                </a:cubicBezTo>
                <a:lnTo>
                  <a:pt x="104" y="208"/>
                </a:lnTo>
                <a:cubicBezTo>
                  <a:pt x="47" y="208"/>
                  <a:pt x="0" y="162"/>
                  <a:pt x="0" y="104"/>
                </a:cubicBezTo>
                <a:lnTo>
                  <a:pt x="0" y="104"/>
                </a:lnTo>
                <a:cubicBezTo>
                  <a:pt x="0" y="47"/>
                  <a:pt x="47" y="0"/>
                  <a:pt x="104" y="0"/>
                </a:cubicBezTo>
                <a:lnTo>
                  <a:pt x="104" y="0"/>
                </a:lnTo>
                <a:cubicBezTo>
                  <a:pt x="161"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7" name="Freeform 77">
            <a:extLst>
              <a:ext uri="{FF2B5EF4-FFF2-40B4-BE49-F238E27FC236}">
                <a16:creationId xmlns:a16="http://schemas.microsoft.com/office/drawing/2014/main" id="{878A326D-1D29-5240-99FB-EBF5F73F3981}"/>
              </a:ext>
            </a:extLst>
          </p:cNvPr>
          <p:cNvSpPr>
            <a:spLocks noChangeArrowheads="1"/>
          </p:cNvSpPr>
          <p:nvPr/>
        </p:nvSpPr>
        <p:spPr bwMode="auto">
          <a:xfrm>
            <a:off x="8477288" y="3318840"/>
            <a:ext cx="3544342" cy="45720"/>
          </a:xfrm>
          <a:custGeom>
            <a:avLst/>
            <a:gdLst>
              <a:gd name="T0" fmla="*/ 5691 w 5692"/>
              <a:gd name="T1" fmla="*/ 64 h 65"/>
              <a:gd name="T2" fmla="*/ 0 w 5692"/>
              <a:gd name="T3" fmla="*/ 64 h 65"/>
              <a:gd name="T4" fmla="*/ 0 w 5692"/>
              <a:gd name="T5" fmla="*/ 0 h 65"/>
              <a:gd name="T6" fmla="*/ 5691 w 5692"/>
              <a:gd name="T7" fmla="*/ 0 h 65"/>
              <a:gd name="T8" fmla="*/ 5691 w 5692"/>
              <a:gd name="T9" fmla="*/ 64 h 65"/>
            </a:gdLst>
            <a:ahLst/>
            <a:cxnLst>
              <a:cxn ang="0">
                <a:pos x="T0" y="T1"/>
              </a:cxn>
              <a:cxn ang="0">
                <a:pos x="T2" y="T3"/>
              </a:cxn>
              <a:cxn ang="0">
                <a:pos x="T4" y="T5"/>
              </a:cxn>
              <a:cxn ang="0">
                <a:pos x="T6" y="T7"/>
              </a:cxn>
              <a:cxn ang="0">
                <a:pos x="T8" y="T9"/>
              </a:cxn>
            </a:cxnLst>
            <a:rect l="0" t="0" r="r" b="b"/>
            <a:pathLst>
              <a:path w="5692" h="65">
                <a:moveTo>
                  <a:pt x="5691" y="64"/>
                </a:moveTo>
                <a:lnTo>
                  <a:pt x="0" y="64"/>
                </a:lnTo>
                <a:lnTo>
                  <a:pt x="0" y="0"/>
                </a:lnTo>
                <a:lnTo>
                  <a:pt x="5691" y="0"/>
                </a:lnTo>
                <a:lnTo>
                  <a:pt x="5691" y="64"/>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8" name="Freeform 78">
            <a:extLst>
              <a:ext uri="{FF2B5EF4-FFF2-40B4-BE49-F238E27FC236}">
                <a16:creationId xmlns:a16="http://schemas.microsoft.com/office/drawing/2014/main" id="{0227D502-BBD4-1B4D-B833-5D5B2498BF8C}"/>
              </a:ext>
            </a:extLst>
          </p:cNvPr>
          <p:cNvSpPr>
            <a:spLocks noChangeArrowheads="1"/>
          </p:cNvSpPr>
          <p:nvPr/>
        </p:nvSpPr>
        <p:spPr bwMode="auto">
          <a:xfrm>
            <a:off x="8477287" y="3318840"/>
            <a:ext cx="3291840" cy="45720"/>
          </a:xfrm>
          <a:custGeom>
            <a:avLst/>
            <a:gdLst>
              <a:gd name="T0" fmla="*/ 4488 w 4489"/>
              <a:gd name="T1" fmla="*/ 64 h 65"/>
              <a:gd name="T2" fmla="*/ 0 w 4489"/>
              <a:gd name="T3" fmla="*/ 64 h 65"/>
              <a:gd name="T4" fmla="*/ 0 w 4489"/>
              <a:gd name="T5" fmla="*/ 0 h 65"/>
              <a:gd name="T6" fmla="*/ 4488 w 4489"/>
              <a:gd name="T7" fmla="*/ 0 h 65"/>
              <a:gd name="T8" fmla="*/ 4488 w 4489"/>
              <a:gd name="T9" fmla="*/ 64 h 65"/>
            </a:gdLst>
            <a:ahLst/>
            <a:cxnLst>
              <a:cxn ang="0">
                <a:pos x="T0" y="T1"/>
              </a:cxn>
              <a:cxn ang="0">
                <a:pos x="T2" y="T3"/>
              </a:cxn>
              <a:cxn ang="0">
                <a:pos x="T4" y="T5"/>
              </a:cxn>
              <a:cxn ang="0">
                <a:pos x="T6" y="T7"/>
              </a:cxn>
              <a:cxn ang="0">
                <a:pos x="T8" y="T9"/>
              </a:cxn>
            </a:cxnLst>
            <a:rect l="0" t="0" r="r" b="b"/>
            <a:pathLst>
              <a:path w="4489" h="65">
                <a:moveTo>
                  <a:pt x="4488" y="64"/>
                </a:moveTo>
                <a:lnTo>
                  <a:pt x="0" y="64"/>
                </a:lnTo>
                <a:lnTo>
                  <a:pt x="0" y="0"/>
                </a:lnTo>
                <a:lnTo>
                  <a:pt x="4488" y="0"/>
                </a:lnTo>
                <a:lnTo>
                  <a:pt x="4488" y="64"/>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9" name="Freeform 79">
            <a:extLst>
              <a:ext uri="{FF2B5EF4-FFF2-40B4-BE49-F238E27FC236}">
                <a16:creationId xmlns:a16="http://schemas.microsoft.com/office/drawing/2014/main" id="{D876D977-911B-964C-8295-02E2CEDBD0DC}"/>
              </a:ext>
            </a:extLst>
          </p:cNvPr>
          <p:cNvSpPr>
            <a:spLocks noChangeArrowheads="1"/>
          </p:cNvSpPr>
          <p:nvPr/>
        </p:nvSpPr>
        <p:spPr bwMode="auto">
          <a:xfrm>
            <a:off x="11642518" y="3283479"/>
            <a:ext cx="129036" cy="129036"/>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2" y="208"/>
                  <a:pt x="104" y="208"/>
                </a:cubicBezTo>
                <a:lnTo>
                  <a:pt x="104" y="208"/>
                </a:lnTo>
                <a:cubicBezTo>
                  <a:pt x="47" y="208"/>
                  <a:pt x="0" y="162"/>
                  <a:pt x="0" y="104"/>
                </a:cubicBezTo>
                <a:lnTo>
                  <a:pt x="0" y="104"/>
                </a:lnTo>
                <a:cubicBezTo>
                  <a:pt x="0" y="47"/>
                  <a:pt x="47" y="0"/>
                  <a:pt x="104" y="0"/>
                </a:cubicBezTo>
                <a:lnTo>
                  <a:pt x="104" y="0"/>
                </a:lnTo>
                <a:cubicBezTo>
                  <a:pt x="162"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0" name="Freeform 80">
            <a:extLst>
              <a:ext uri="{FF2B5EF4-FFF2-40B4-BE49-F238E27FC236}">
                <a16:creationId xmlns:a16="http://schemas.microsoft.com/office/drawing/2014/main" id="{9A8D84EE-52C5-DC4B-BBDF-8F4258BE9207}"/>
              </a:ext>
            </a:extLst>
          </p:cNvPr>
          <p:cNvSpPr>
            <a:spLocks noChangeArrowheads="1"/>
          </p:cNvSpPr>
          <p:nvPr/>
        </p:nvSpPr>
        <p:spPr bwMode="auto">
          <a:xfrm>
            <a:off x="8477288" y="362632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1" name="Freeform 81">
            <a:extLst>
              <a:ext uri="{FF2B5EF4-FFF2-40B4-BE49-F238E27FC236}">
                <a16:creationId xmlns:a16="http://schemas.microsoft.com/office/drawing/2014/main" id="{71119C5D-5B3E-AB48-969C-4D6E6FBB8711}"/>
              </a:ext>
            </a:extLst>
          </p:cNvPr>
          <p:cNvSpPr>
            <a:spLocks noChangeArrowheads="1"/>
          </p:cNvSpPr>
          <p:nvPr/>
        </p:nvSpPr>
        <p:spPr bwMode="auto">
          <a:xfrm>
            <a:off x="8477287" y="3626327"/>
            <a:ext cx="2926080" cy="45720"/>
          </a:xfrm>
          <a:custGeom>
            <a:avLst/>
            <a:gdLst>
              <a:gd name="T0" fmla="*/ 2098 w 2099"/>
              <a:gd name="T1" fmla="*/ 65 h 66"/>
              <a:gd name="T2" fmla="*/ 0 w 2099"/>
              <a:gd name="T3" fmla="*/ 65 h 66"/>
              <a:gd name="T4" fmla="*/ 0 w 2099"/>
              <a:gd name="T5" fmla="*/ 0 h 66"/>
              <a:gd name="T6" fmla="*/ 2098 w 2099"/>
              <a:gd name="T7" fmla="*/ 0 h 66"/>
              <a:gd name="T8" fmla="*/ 2098 w 2099"/>
              <a:gd name="T9" fmla="*/ 65 h 66"/>
            </a:gdLst>
            <a:ahLst/>
            <a:cxnLst>
              <a:cxn ang="0">
                <a:pos x="T0" y="T1"/>
              </a:cxn>
              <a:cxn ang="0">
                <a:pos x="T2" y="T3"/>
              </a:cxn>
              <a:cxn ang="0">
                <a:pos x="T4" y="T5"/>
              </a:cxn>
              <a:cxn ang="0">
                <a:pos x="T6" y="T7"/>
              </a:cxn>
              <a:cxn ang="0">
                <a:pos x="T8" y="T9"/>
              </a:cxn>
            </a:cxnLst>
            <a:rect l="0" t="0" r="r" b="b"/>
            <a:pathLst>
              <a:path w="2099" h="66">
                <a:moveTo>
                  <a:pt x="2098" y="65"/>
                </a:moveTo>
                <a:lnTo>
                  <a:pt x="0" y="65"/>
                </a:lnTo>
                <a:lnTo>
                  <a:pt x="0" y="0"/>
                </a:lnTo>
                <a:lnTo>
                  <a:pt x="2098" y="0"/>
                </a:lnTo>
                <a:lnTo>
                  <a:pt x="2098"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2" name="Freeform 82">
            <a:extLst>
              <a:ext uri="{FF2B5EF4-FFF2-40B4-BE49-F238E27FC236}">
                <a16:creationId xmlns:a16="http://schemas.microsoft.com/office/drawing/2014/main" id="{10659B25-2A87-F047-BBB7-3A552208BC29}"/>
              </a:ext>
            </a:extLst>
          </p:cNvPr>
          <p:cNvSpPr>
            <a:spLocks noChangeArrowheads="1"/>
          </p:cNvSpPr>
          <p:nvPr/>
        </p:nvSpPr>
        <p:spPr bwMode="auto">
          <a:xfrm>
            <a:off x="11263893" y="3578282"/>
            <a:ext cx="129034" cy="129034"/>
          </a:xfrm>
          <a:custGeom>
            <a:avLst/>
            <a:gdLst>
              <a:gd name="T0" fmla="*/ 208 w 209"/>
              <a:gd name="T1" fmla="*/ 104 h 208"/>
              <a:gd name="T2" fmla="*/ 208 w 209"/>
              <a:gd name="T3" fmla="*/ 104 h 208"/>
              <a:gd name="T4" fmla="*/ 104 w 209"/>
              <a:gd name="T5" fmla="*/ 207 h 208"/>
              <a:gd name="T6" fmla="*/ 104 w 209"/>
              <a:gd name="T7" fmla="*/ 207 h 208"/>
              <a:gd name="T8" fmla="*/ 0 w 209"/>
              <a:gd name="T9" fmla="*/ 104 h 208"/>
              <a:gd name="T10" fmla="*/ 0 w 209"/>
              <a:gd name="T11" fmla="*/ 104 h 208"/>
              <a:gd name="T12" fmla="*/ 104 w 209"/>
              <a:gd name="T13" fmla="*/ 0 h 208"/>
              <a:gd name="T14" fmla="*/ 104 w 209"/>
              <a:gd name="T15" fmla="*/ 0 h 208"/>
              <a:gd name="T16" fmla="*/ 208 w 209"/>
              <a:gd name="T17"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8">
                <a:moveTo>
                  <a:pt x="208" y="104"/>
                </a:moveTo>
                <a:lnTo>
                  <a:pt x="208" y="104"/>
                </a:lnTo>
                <a:cubicBezTo>
                  <a:pt x="208" y="161"/>
                  <a:pt x="161" y="207"/>
                  <a:pt x="104" y="207"/>
                </a:cubicBezTo>
                <a:lnTo>
                  <a:pt x="104" y="207"/>
                </a:lnTo>
                <a:cubicBezTo>
                  <a:pt x="46" y="207"/>
                  <a:pt x="0" y="161"/>
                  <a:pt x="0" y="104"/>
                </a:cubicBezTo>
                <a:lnTo>
                  <a:pt x="0" y="104"/>
                </a:lnTo>
                <a:cubicBezTo>
                  <a:pt x="0" y="46"/>
                  <a:pt x="46"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3" name="Freeform 83">
            <a:extLst>
              <a:ext uri="{FF2B5EF4-FFF2-40B4-BE49-F238E27FC236}">
                <a16:creationId xmlns:a16="http://schemas.microsoft.com/office/drawing/2014/main" id="{A4B2D810-6DB9-3445-AB90-2AFDEC6B9A89}"/>
              </a:ext>
            </a:extLst>
          </p:cNvPr>
          <p:cNvSpPr>
            <a:spLocks noChangeArrowheads="1"/>
          </p:cNvSpPr>
          <p:nvPr/>
        </p:nvSpPr>
        <p:spPr bwMode="auto">
          <a:xfrm>
            <a:off x="8477288" y="3931068"/>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4" name="Freeform 84">
            <a:extLst>
              <a:ext uri="{FF2B5EF4-FFF2-40B4-BE49-F238E27FC236}">
                <a16:creationId xmlns:a16="http://schemas.microsoft.com/office/drawing/2014/main" id="{3168103D-001D-1549-8500-3FE9A9B08AAF}"/>
              </a:ext>
            </a:extLst>
          </p:cNvPr>
          <p:cNvSpPr>
            <a:spLocks noChangeArrowheads="1"/>
          </p:cNvSpPr>
          <p:nvPr/>
        </p:nvSpPr>
        <p:spPr bwMode="auto">
          <a:xfrm>
            <a:off x="8477286" y="3931068"/>
            <a:ext cx="3383280"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5" name="Freeform 85">
            <a:extLst>
              <a:ext uri="{FF2B5EF4-FFF2-40B4-BE49-F238E27FC236}">
                <a16:creationId xmlns:a16="http://schemas.microsoft.com/office/drawing/2014/main" id="{ED260A9E-AA50-3949-947B-C4C3DF539F2B}"/>
              </a:ext>
            </a:extLst>
          </p:cNvPr>
          <p:cNvSpPr>
            <a:spLocks noChangeArrowheads="1"/>
          </p:cNvSpPr>
          <p:nvPr/>
        </p:nvSpPr>
        <p:spPr bwMode="auto">
          <a:xfrm>
            <a:off x="11729259" y="3885770"/>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1"/>
                  <a:pt x="161" y="208"/>
                  <a:pt x="104" y="208"/>
                </a:cubicBezTo>
                <a:lnTo>
                  <a:pt x="104" y="208"/>
                </a:lnTo>
                <a:cubicBezTo>
                  <a:pt x="47" y="208"/>
                  <a:pt x="0" y="161"/>
                  <a:pt x="0" y="104"/>
                </a:cubicBezTo>
                <a:lnTo>
                  <a:pt x="0" y="104"/>
                </a:lnTo>
                <a:cubicBezTo>
                  <a:pt x="0" y="46"/>
                  <a:pt x="47"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34" name="TextBox 33">
            <a:extLst>
              <a:ext uri="{FF2B5EF4-FFF2-40B4-BE49-F238E27FC236}">
                <a16:creationId xmlns:a16="http://schemas.microsoft.com/office/drawing/2014/main" id="{918A400C-7694-C346-9BFA-159B6DD1708E}"/>
              </a:ext>
            </a:extLst>
          </p:cNvPr>
          <p:cNvSpPr txBox="1"/>
          <p:nvPr/>
        </p:nvSpPr>
        <p:spPr>
          <a:xfrm>
            <a:off x="6309223" y="1735582"/>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TOP SKILLS</a:t>
            </a:r>
          </a:p>
        </p:txBody>
      </p:sp>
      <p:sp>
        <p:nvSpPr>
          <p:cNvPr id="35" name="TextBox 34">
            <a:extLst>
              <a:ext uri="{FF2B5EF4-FFF2-40B4-BE49-F238E27FC236}">
                <a16:creationId xmlns:a16="http://schemas.microsoft.com/office/drawing/2014/main" id="{4D23A3E1-FBC2-844D-B6B7-D140D866E611}"/>
              </a:ext>
            </a:extLst>
          </p:cNvPr>
          <p:cNvSpPr txBox="1"/>
          <p:nvPr/>
        </p:nvSpPr>
        <p:spPr>
          <a:xfrm>
            <a:off x="6419662" y="2518743"/>
            <a:ext cx="229291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Project Mgmt.</a:t>
            </a:r>
          </a:p>
        </p:txBody>
      </p:sp>
      <p:sp>
        <p:nvSpPr>
          <p:cNvPr id="36" name="TextBox 35">
            <a:extLst>
              <a:ext uri="{FF2B5EF4-FFF2-40B4-BE49-F238E27FC236}">
                <a16:creationId xmlns:a16="http://schemas.microsoft.com/office/drawing/2014/main" id="{74AA2611-3011-2845-8476-BDDB68B05A04}"/>
              </a:ext>
            </a:extLst>
          </p:cNvPr>
          <p:cNvSpPr txBox="1"/>
          <p:nvPr/>
        </p:nvSpPr>
        <p:spPr>
          <a:xfrm>
            <a:off x="6419661" y="2822585"/>
            <a:ext cx="2292915"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Communication</a:t>
            </a:r>
          </a:p>
        </p:txBody>
      </p:sp>
      <p:sp>
        <p:nvSpPr>
          <p:cNvPr id="37" name="TextBox 36">
            <a:extLst>
              <a:ext uri="{FF2B5EF4-FFF2-40B4-BE49-F238E27FC236}">
                <a16:creationId xmlns:a16="http://schemas.microsoft.com/office/drawing/2014/main" id="{DF2CE200-6E17-C443-AE2D-8E903269D4CC}"/>
              </a:ext>
            </a:extLst>
          </p:cNvPr>
          <p:cNvSpPr txBox="1"/>
          <p:nvPr/>
        </p:nvSpPr>
        <p:spPr>
          <a:xfrm>
            <a:off x="6419661" y="3130083"/>
            <a:ext cx="2116013"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Creativity</a:t>
            </a:r>
          </a:p>
        </p:txBody>
      </p:sp>
      <p:sp>
        <p:nvSpPr>
          <p:cNvPr id="38" name="TextBox 37">
            <a:extLst>
              <a:ext uri="{FF2B5EF4-FFF2-40B4-BE49-F238E27FC236}">
                <a16:creationId xmlns:a16="http://schemas.microsoft.com/office/drawing/2014/main" id="{D3C28E70-57FA-1849-AC67-8659D556A69B}"/>
              </a:ext>
            </a:extLst>
          </p:cNvPr>
          <p:cNvSpPr txBox="1"/>
          <p:nvPr/>
        </p:nvSpPr>
        <p:spPr>
          <a:xfrm>
            <a:off x="6419662" y="3433534"/>
            <a:ext cx="264485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Problem Solving</a:t>
            </a:r>
          </a:p>
        </p:txBody>
      </p:sp>
      <p:sp>
        <p:nvSpPr>
          <p:cNvPr id="39" name="TextBox 38">
            <a:extLst>
              <a:ext uri="{FF2B5EF4-FFF2-40B4-BE49-F238E27FC236}">
                <a16:creationId xmlns:a16="http://schemas.microsoft.com/office/drawing/2014/main" id="{B9A3D0DE-8B44-F945-849F-8245C5DFCAC1}"/>
              </a:ext>
            </a:extLst>
          </p:cNvPr>
          <p:cNvSpPr txBox="1"/>
          <p:nvPr/>
        </p:nvSpPr>
        <p:spPr>
          <a:xfrm>
            <a:off x="6419662" y="3739594"/>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Analytics</a:t>
            </a:r>
          </a:p>
        </p:txBody>
      </p:sp>
      <p:sp>
        <p:nvSpPr>
          <p:cNvPr id="69" name="Freeform 124">
            <a:extLst>
              <a:ext uri="{FF2B5EF4-FFF2-40B4-BE49-F238E27FC236}">
                <a16:creationId xmlns:a16="http://schemas.microsoft.com/office/drawing/2014/main" id="{D58D0A04-3EC6-F843-8A5B-D9A4A38F4A7E}"/>
              </a:ext>
            </a:extLst>
          </p:cNvPr>
          <p:cNvSpPr>
            <a:spLocks noChangeArrowheads="1"/>
          </p:cNvSpPr>
          <p:nvPr/>
        </p:nvSpPr>
        <p:spPr bwMode="auto">
          <a:xfrm>
            <a:off x="3515303" y="1342"/>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A9D18E"/>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88F09911-238B-4945-AB36-7CD389464768}"/>
              </a:ext>
            </a:extLst>
          </p:cNvPr>
          <p:cNvSpPr txBox="1"/>
          <p:nvPr/>
        </p:nvSpPr>
        <p:spPr>
          <a:xfrm>
            <a:off x="3476226" y="194140"/>
            <a:ext cx="2850155" cy="2762616"/>
          </a:xfrm>
          <a:prstGeom prst="rect">
            <a:avLst/>
          </a:prstGeom>
          <a:noFill/>
        </p:spPr>
        <p:txBody>
          <a:bodyPr wrap="square" rtlCol="0" anchor="t">
            <a:spAutoFit/>
          </a:bodyPr>
          <a:lstStyle/>
          <a:p>
            <a:pPr algn="ctr">
              <a:lnSpc>
                <a:spcPct val="80000"/>
              </a:lnSpc>
            </a:pPr>
            <a:r>
              <a:rPr lang="en-US" sz="3600" b="1" spc="-100" dirty="0">
                <a:solidFill>
                  <a:schemeClr val="bg2">
                    <a:lumMod val="25000"/>
                  </a:schemeClr>
                </a:solidFill>
                <a:cs typeface="Poppins" pitchFamily="2" charset="77"/>
              </a:rPr>
              <a:t>“I travel all over the world to tell people why they should visit Detroit.”</a:t>
            </a:r>
          </a:p>
        </p:txBody>
      </p:sp>
      <p:sp>
        <p:nvSpPr>
          <p:cNvPr id="40" name="TextBox 39">
            <a:extLst>
              <a:ext uri="{FF2B5EF4-FFF2-40B4-BE49-F238E27FC236}">
                <a16:creationId xmlns:a16="http://schemas.microsoft.com/office/drawing/2014/main" id="{511CCFE7-C424-734A-86AA-65C414FBC64E}"/>
              </a:ext>
            </a:extLst>
          </p:cNvPr>
          <p:cNvSpPr txBox="1"/>
          <p:nvPr/>
        </p:nvSpPr>
        <p:spPr>
          <a:xfrm>
            <a:off x="3670155" y="3822175"/>
            <a:ext cx="2564184" cy="333168"/>
          </a:xfrm>
          <a:prstGeom prst="rect">
            <a:avLst/>
          </a:prstGeom>
          <a:noFill/>
        </p:spPr>
        <p:txBody>
          <a:bodyPr wrap="square" rtlCol="0" anchor="b">
            <a:spAutoFit/>
          </a:bodyPr>
          <a:lstStyle/>
          <a:p>
            <a:pPr algn="ctr">
              <a:lnSpc>
                <a:spcPts val="1800"/>
              </a:lnSpc>
            </a:pPr>
            <a:r>
              <a:rPr lang="en-US" sz="2000" spc="-10" dirty="0">
                <a:solidFill>
                  <a:schemeClr val="bg1"/>
                </a:solidFill>
                <a:cs typeface="Poppins" pitchFamily="2" charset="77"/>
              </a:rPr>
              <a:t>CDME, PDM</a:t>
            </a:r>
          </a:p>
        </p:txBody>
      </p:sp>
      <p:sp>
        <p:nvSpPr>
          <p:cNvPr id="71" name="Freeform 126">
            <a:extLst>
              <a:ext uri="{FF2B5EF4-FFF2-40B4-BE49-F238E27FC236}">
                <a16:creationId xmlns:a16="http://schemas.microsoft.com/office/drawing/2014/main" id="{7CBA7F97-B67E-1D44-9CFC-861F22F9FE3E}"/>
              </a:ext>
            </a:extLst>
          </p:cNvPr>
          <p:cNvSpPr>
            <a:spLocks noChangeArrowheads="1"/>
          </p:cNvSpPr>
          <p:nvPr/>
        </p:nvSpPr>
        <p:spPr bwMode="auto">
          <a:xfrm>
            <a:off x="6288179" y="4346886"/>
            <a:ext cx="5899916" cy="2556954"/>
          </a:xfrm>
          <a:custGeom>
            <a:avLst/>
            <a:gdLst>
              <a:gd name="T0" fmla="*/ 9474 w 9475"/>
              <a:gd name="T1" fmla="*/ 3693 h 3694"/>
              <a:gd name="T2" fmla="*/ 0 w 9475"/>
              <a:gd name="T3" fmla="*/ 3693 h 3694"/>
              <a:gd name="T4" fmla="*/ 0 w 9475"/>
              <a:gd name="T5" fmla="*/ 0 h 3694"/>
              <a:gd name="T6" fmla="*/ 9474 w 9475"/>
              <a:gd name="T7" fmla="*/ 0 h 3694"/>
              <a:gd name="T8" fmla="*/ 9474 w 9475"/>
              <a:gd name="T9" fmla="*/ 3693 h 3694"/>
            </a:gdLst>
            <a:ahLst/>
            <a:cxnLst>
              <a:cxn ang="0">
                <a:pos x="T0" y="T1"/>
              </a:cxn>
              <a:cxn ang="0">
                <a:pos x="T2" y="T3"/>
              </a:cxn>
              <a:cxn ang="0">
                <a:pos x="T4" y="T5"/>
              </a:cxn>
              <a:cxn ang="0">
                <a:pos x="T6" y="T7"/>
              </a:cxn>
              <a:cxn ang="0">
                <a:pos x="T8" y="T9"/>
              </a:cxn>
            </a:cxnLst>
            <a:rect l="0" t="0" r="r" b="b"/>
            <a:pathLst>
              <a:path w="9475" h="3694">
                <a:moveTo>
                  <a:pt x="9474" y="3693"/>
                </a:moveTo>
                <a:lnTo>
                  <a:pt x="0" y="3693"/>
                </a:lnTo>
                <a:lnTo>
                  <a:pt x="0" y="0"/>
                </a:lnTo>
                <a:lnTo>
                  <a:pt x="9474" y="0"/>
                </a:lnTo>
                <a:lnTo>
                  <a:pt x="9474" y="3693"/>
                </a:lnTo>
              </a:path>
            </a:pathLst>
          </a:custGeom>
          <a:solidFill>
            <a:srgbClr val="F69456"/>
          </a:solidFill>
          <a:ln>
            <a:noFill/>
          </a:ln>
          <a:effectLst/>
        </p:spPr>
        <p:txBody>
          <a:bodyPr wrap="none" anchor="ctr"/>
          <a:lstStyle/>
          <a:p>
            <a:endParaRPr lang="en-US" dirty="0">
              <a:latin typeface="Poppins" pitchFamily="2" charset="77"/>
            </a:endParaRPr>
          </a:p>
        </p:txBody>
      </p:sp>
      <p:sp>
        <p:nvSpPr>
          <p:cNvPr id="14" name="Freeform 71">
            <a:extLst>
              <a:ext uri="{FF2B5EF4-FFF2-40B4-BE49-F238E27FC236}">
                <a16:creationId xmlns:a16="http://schemas.microsoft.com/office/drawing/2014/main" id="{63EAC20B-F724-39B7-4D5B-820DEE9C98DA}"/>
              </a:ext>
            </a:extLst>
          </p:cNvPr>
          <p:cNvSpPr>
            <a:spLocks noChangeArrowheads="1"/>
          </p:cNvSpPr>
          <p:nvPr/>
        </p:nvSpPr>
        <p:spPr bwMode="auto">
          <a:xfrm>
            <a:off x="8477287" y="2404601"/>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15" name="Freeform 72">
            <a:extLst>
              <a:ext uri="{FF2B5EF4-FFF2-40B4-BE49-F238E27FC236}">
                <a16:creationId xmlns:a16="http://schemas.microsoft.com/office/drawing/2014/main" id="{23D42267-EBFD-D823-A007-9EB920CF3255}"/>
              </a:ext>
            </a:extLst>
          </p:cNvPr>
          <p:cNvSpPr>
            <a:spLocks noChangeArrowheads="1"/>
          </p:cNvSpPr>
          <p:nvPr/>
        </p:nvSpPr>
        <p:spPr bwMode="auto">
          <a:xfrm>
            <a:off x="8477285" y="2404601"/>
            <a:ext cx="32004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19" name="TextBox 18">
            <a:extLst>
              <a:ext uri="{FF2B5EF4-FFF2-40B4-BE49-F238E27FC236}">
                <a16:creationId xmlns:a16="http://schemas.microsoft.com/office/drawing/2014/main" id="{184C1F68-D8E2-97B7-A2CD-B4E0AE53637E}"/>
              </a:ext>
            </a:extLst>
          </p:cNvPr>
          <p:cNvSpPr txBox="1"/>
          <p:nvPr/>
        </p:nvSpPr>
        <p:spPr>
          <a:xfrm>
            <a:off x="6419661" y="2213988"/>
            <a:ext cx="204280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Marketing</a:t>
            </a:r>
          </a:p>
        </p:txBody>
      </p:sp>
      <p:sp>
        <p:nvSpPr>
          <p:cNvPr id="20" name="Freeform 73">
            <a:extLst>
              <a:ext uri="{FF2B5EF4-FFF2-40B4-BE49-F238E27FC236}">
                <a16:creationId xmlns:a16="http://schemas.microsoft.com/office/drawing/2014/main" id="{C5A54921-BF7A-68F1-62C2-7DB689FEA7F7}"/>
              </a:ext>
            </a:extLst>
          </p:cNvPr>
          <p:cNvSpPr>
            <a:spLocks noChangeArrowheads="1"/>
          </p:cNvSpPr>
          <p:nvPr/>
        </p:nvSpPr>
        <p:spPr bwMode="auto">
          <a:xfrm>
            <a:off x="11563471" y="2363853"/>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21" name="TextBox 20">
            <a:extLst>
              <a:ext uri="{FF2B5EF4-FFF2-40B4-BE49-F238E27FC236}">
                <a16:creationId xmlns:a16="http://schemas.microsoft.com/office/drawing/2014/main" id="{5E3799E5-E801-0D6C-119A-C93F1A7FD21C}"/>
              </a:ext>
            </a:extLst>
          </p:cNvPr>
          <p:cNvSpPr txBox="1"/>
          <p:nvPr/>
        </p:nvSpPr>
        <p:spPr>
          <a:xfrm>
            <a:off x="6414052" y="4522069"/>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TYPICAL ROLES</a:t>
            </a:r>
          </a:p>
        </p:txBody>
      </p:sp>
      <p:sp>
        <p:nvSpPr>
          <p:cNvPr id="22" name="TextBox 21">
            <a:extLst>
              <a:ext uri="{FF2B5EF4-FFF2-40B4-BE49-F238E27FC236}">
                <a16:creationId xmlns:a16="http://schemas.microsoft.com/office/drawing/2014/main" id="{E1B1D7E0-536F-D5F7-ECD5-3A54D24E1AF1}"/>
              </a:ext>
            </a:extLst>
          </p:cNvPr>
          <p:cNvSpPr txBox="1"/>
          <p:nvPr/>
        </p:nvSpPr>
        <p:spPr>
          <a:xfrm>
            <a:off x="6990104" y="5111455"/>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Marketing Strategy</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Campaign Development</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Tourism Development</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Content Creation</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Stakeholder Mgmt.</a:t>
            </a:r>
          </a:p>
        </p:txBody>
      </p:sp>
      <p:sp>
        <p:nvSpPr>
          <p:cNvPr id="23" name="TextBox 22">
            <a:extLst>
              <a:ext uri="{FF2B5EF4-FFF2-40B4-BE49-F238E27FC236}">
                <a16:creationId xmlns:a16="http://schemas.microsoft.com/office/drawing/2014/main" id="{60BA6EFA-CB50-2A66-70D4-47B24F09ECC1}"/>
              </a:ext>
            </a:extLst>
          </p:cNvPr>
          <p:cNvSpPr txBox="1"/>
          <p:nvPr/>
        </p:nvSpPr>
        <p:spPr>
          <a:xfrm>
            <a:off x="9436439" y="5126170"/>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Performance Measurement</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Public Relations</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Digital Marketing</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Market Research</a:t>
            </a:r>
          </a:p>
          <a:p>
            <a:pPr marL="0" marR="0">
              <a:spcBef>
                <a:spcPts val="0"/>
              </a:spcBef>
              <a:spcAft>
                <a:spcPts val="0"/>
              </a:spcAft>
            </a:pPr>
            <a:r>
              <a:rPr lang="en-US" sz="1800" dirty="0">
                <a:solidFill>
                  <a:schemeClr val="bg2">
                    <a:lumMod val="25000"/>
                  </a:schemeClr>
                </a:solidFill>
                <a:effectLst/>
                <a:latin typeface="Calibri" panose="020F0502020204030204" pitchFamily="34" charset="0"/>
                <a:ea typeface="Times New Roman" panose="02020603050405020304" pitchFamily="18" charset="0"/>
              </a:rPr>
              <a:t>Event Promotion</a:t>
            </a:r>
          </a:p>
        </p:txBody>
      </p:sp>
      <p:sp>
        <p:nvSpPr>
          <p:cNvPr id="24" name="TextBox 23">
            <a:extLst>
              <a:ext uri="{FF2B5EF4-FFF2-40B4-BE49-F238E27FC236}">
                <a16:creationId xmlns:a16="http://schemas.microsoft.com/office/drawing/2014/main" id="{37BAC558-373B-5BDB-26F1-684DA50F3154}"/>
              </a:ext>
            </a:extLst>
          </p:cNvPr>
          <p:cNvSpPr txBox="1"/>
          <p:nvPr/>
        </p:nvSpPr>
        <p:spPr>
          <a:xfrm>
            <a:off x="3505034" y="3316672"/>
            <a:ext cx="2772877"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CERTIFICATION</a:t>
            </a:r>
          </a:p>
        </p:txBody>
      </p:sp>
      <p:pic>
        <p:nvPicPr>
          <p:cNvPr id="2" name="Picture 1" descr="A group of people in suits&#10;&#10;Description automatically generated">
            <a:extLst>
              <a:ext uri="{FF2B5EF4-FFF2-40B4-BE49-F238E27FC236}">
                <a16:creationId xmlns:a16="http://schemas.microsoft.com/office/drawing/2014/main" id="{DC7CF7D4-AECC-91BB-49EB-339D6A0F53DE}"/>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5285" b="93496" l="2266" r="71563">
                        <a14:foregroundMark x1="12734" y1="24661" x2="22734" y2="16125"/>
                        <a14:foregroundMark x1="22734" y1="16125" x2="26172" y2="38618"/>
                        <a14:foregroundMark x1="26172" y1="38618" x2="25391" y2="53523"/>
                        <a14:foregroundMark x1="25391" y1="53523" x2="6484" y2="49593"/>
                        <a14:foregroundMark x1="6484" y1="49593" x2="7969" y2="64770"/>
                        <a14:foregroundMark x1="7969" y1="64770" x2="18125" y2="64228"/>
                        <a14:foregroundMark x1="18125" y1="64228" x2="25781" y2="67480"/>
                        <a14:foregroundMark x1="25781" y1="67480" x2="10859" y2="71409"/>
                        <a14:foregroundMark x1="10859" y1="71409" x2="10625" y2="72087"/>
                        <a14:foregroundMark x1="26641" y1="50678" x2="27187" y2="65989"/>
                        <a14:foregroundMark x1="27187" y1="65989" x2="30703" y2="53930"/>
                        <a14:foregroundMark x1="30703" y1="53930" x2="30391" y2="72358"/>
                        <a14:foregroundMark x1="30391" y1="72358" x2="24453" y2="81165"/>
                        <a14:foregroundMark x1="24453" y1="81165" x2="4375" y2="71003"/>
                        <a14:foregroundMark x1="4375" y1="71003" x2="3125" y2="54743"/>
                        <a14:foregroundMark x1="3125" y1="54743" x2="9141" y2="45122"/>
                        <a14:foregroundMark x1="9141" y1="45122" x2="12500" y2="23984"/>
                        <a14:foregroundMark x1="12500" y1="23984" x2="18672" y2="9350"/>
                        <a14:foregroundMark x1="18672" y1="9350" x2="23516" y2="19106"/>
                        <a14:foregroundMark x1="23516" y1="19106" x2="25156" y2="32791"/>
                        <a14:foregroundMark x1="25156" y1="32791" x2="24766" y2="48645"/>
                        <a14:foregroundMark x1="24766" y1="48645" x2="16953" y2="41192"/>
                        <a14:foregroundMark x1="16953" y1="41192" x2="9609" y2="59621"/>
                        <a14:foregroundMark x1="9609" y1="59621" x2="12812" y2="66260"/>
                        <a14:foregroundMark x1="27500" y1="35501" x2="27891" y2="53252"/>
                        <a14:foregroundMark x1="27891" y1="53252" x2="21484" y2="14092"/>
                        <a14:foregroundMark x1="21484" y1="14092" x2="13906" y2="13821"/>
                        <a14:foregroundMark x1="13906" y1="13821" x2="11953" y2="31978"/>
                        <a14:foregroundMark x1="11953" y1="31978" x2="15078" y2="45664"/>
                        <a14:foregroundMark x1="15078" y1="45664" x2="23438" y2="38211"/>
                        <a14:foregroundMark x1="23438" y1="38211" x2="10391" y2="45664"/>
                        <a14:foregroundMark x1="10391" y1="45664" x2="14609" y2="70461"/>
                        <a14:foregroundMark x1="14609" y1="70461" x2="19141" y2="60163"/>
                        <a14:foregroundMark x1="19141" y1="60163" x2="13516" y2="79268"/>
                        <a14:foregroundMark x1="13516" y1="79268" x2="5938" y2="79946"/>
                        <a14:foregroundMark x1="5938" y1="79946" x2="8125" y2="71003"/>
                        <a14:foregroundMark x1="26719" y1="39566" x2="28203" y2="64092"/>
                        <a14:foregroundMark x1="28203" y1="64092" x2="23438" y2="49458"/>
                        <a14:foregroundMark x1="23438" y1="49458" x2="24766" y2="67751"/>
                        <a14:foregroundMark x1="24766" y1="67751" x2="22344" y2="66125"/>
                        <a14:foregroundMark x1="27500" y1="79675" x2="10547" y2="77642"/>
                        <a14:foregroundMark x1="10547" y1="77642" x2="5938" y2="65718"/>
                        <a14:foregroundMark x1="5938" y1="65718" x2="6094" y2="46748"/>
                        <a14:foregroundMark x1="6094" y1="46748" x2="6953" y2="44580"/>
                        <a14:foregroundMark x1="6797" y1="43767" x2="3516" y2="60163"/>
                        <a14:foregroundMark x1="3516" y1="60163" x2="2969" y2="75474"/>
                        <a14:foregroundMark x1="2969" y1="75474" x2="7813" y2="75610"/>
                        <a14:foregroundMark x1="2500" y1="64092" x2="3750" y2="80488"/>
                        <a14:foregroundMark x1="3750" y1="80488" x2="9609" y2="80894"/>
                        <a14:foregroundMark x1="1797" y1="69919" x2="14141" y2="77642"/>
                        <a14:foregroundMark x1="14141" y1="77642" x2="28047" y2="73442"/>
                        <a14:foregroundMark x1="28047" y1="73442" x2="21953" y2="82656"/>
                        <a14:foregroundMark x1="21953" y1="82656" x2="2266" y2="76558"/>
                        <a14:foregroundMark x1="28438" y1="78320" x2="22656" y2="81978"/>
                        <a14:foregroundMark x1="62344" y1="26423" x2="60625" y2="7588"/>
                        <a14:foregroundMark x1="60625" y1="7588" x2="52969" y2="9756"/>
                        <a14:foregroundMark x1="52969" y1="9756" x2="50234" y2="65854"/>
                        <a14:foregroundMark x1="50234" y1="65854" x2="54688" y2="38211"/>
                        <a14:foregroundMark x1="54688" y1="38211" x2="59609" y2="47561"/>
                        <a14:foregroundMark x1="59609" y1="47561" x2="55313" y2="75610"/>
                        <a14:foregroundMark x1="55313" y1="75610" x2="46406" y2="76965"/>
                        <a14:foregroundMark x1="46406" y1="76965" x2="59922" y2="89295"/>
                        <a14:foregroundMark x1="59922" y1="89295" x2="57813" y2="90921"/>
                        <a14:foregroundMark x1="65000" y1="61382" x2="49766" y2="47832"/>
                        <a14:foregroundMark x1="49766" y1="47832" x2="61563" y2="69106"/>
                        <a14:foregroundMark x1="61563" y1="69106" x2="52656" y2="68835"/>
                        <a14:foregroundMark x1="52656" y1="68835" x2="52656" y2="26016"/>
                        <a14:foregroundMark x1="52656" y1="26016" x2="57109" y2="38753"/>
                        <a14:foregroundMark x1="57109" y1="38753" x2="51406" y2="29404"/>
                        <a14:foregroundMark x1="51406" y1="29404" x2="55547" y2="13821"/>
                        <a14:foregroundMark x1="55547" y1="13821" x2="51094" y2="23848"/>
                        <a14:foregroundMark x1="51094" y1="23848" x2="55234" y2="50542"/>
                        <a14:foregroundMark x1="54609" y1="10976" x2="57813" y2="9350"/>
                        <a14:foregroundMark x1="62344" y1="43360" x2="67188" y2="61924"/>
                        <a14:foregroundMark x1="67188" y1="61924" x2="47109" y2="73171"/>
                        <a14:foregroundMark x1="47109" y1="73171" x2="45391" y2="54336"/>
                        <a14:foregroundMark x1="45391" y1="54336" x2="41406" y2="96341"/>
                        <a14:foregroundMark x1="41406" y1="96341" x2="57734" y2="93496"/>
                        <a14:foregroundMark x1="57734" y1="93496" x2="51328" y2="84688"/>
                        <a14:foregroundMark x1="51328" y1="84688" x2="58281" y2="76423"/>
                        <a14:foregroundMark x1="58281" y1="76423" x2="58516" y2="75474"/>
                        <a14:foregroundMark x1="65547" y1="46206" x2="67578" y2="60705"/>
                        <a14:foregroundMark x1="67578" y1="60705" x2="49688" y2="59214"/>
                        <a14:foregroundMark x1="49688" y1="59214" x2="58750" y2="55420"/>
                        <a14:foregroundMark x1="58750" y1="55420" x2="48047" y2="70461"/>
                        <a14:foregroundMark x1="48047" y1="70461" x2="56250" y2="60840"/>
                        <a14:foregroundMark x1="56250" y1="60840" x2="45809" y2="41638"/>
                        <a14:foregroundMark x1="47305" y1="31298" x2="52109" y2="16802"/>
                        <a14:foregroundMark x1="52109" y1="16802" x2="58125" y2="10840"/>
                        <a14:foregroundMark x1="58125" y1="10840" x2="76719" y2="39837"/>
                        <a14:foregroundMark x1="76719" y1="39837" x2="56406" y2="73848"/>
                        <a14:foregroundMark x1="56406" y1="73848" x2="49453" y2="69512"/>
                        <a14:foregroundMark x1="49453" y1="69512" x2="45313" y2="80894"/>
                        <a14:foregroundMark x1="45313" y1="80894" x2="63594" y2="96748"/>
                        <a14:foregroundMark x1="63594" y1="96748" x2="60781" y2="76694"/>
                        <a14:foregroundMark x1="60781" y1="76694" x2="62656" y2="53794"/>
                        <a14:foregroundMark x1="62656" y1="53794" x2="68281" y2="41192"/>
                        <a14:foregroundMark x1="53828" y1="5962" x2="56406" y2="5285"/>
                        <a14:foregroundMark x1="60000" y1="15041" x2="50313" y2="25339"/>
                        <a14:foregroundMark x1="50313" y1="25339" x2="56875" y2="25745"/>
                        <a14:foregroundMark x1="58672" y1="50542" x2="65938" y2="68022"/>
                        <a14:foregroundMark x1="65938" y1="68022" x2="67656" y2="81165"/>
                        <a14:foregroundMark x1="67656" y1="81165" x2="71563" y2="64499"/>
                        <a14:foregroundMark x1="71563" y1="64499" x2="50781" y2="62466"/>
                        <a14:foregroundMark x1="50781" y1="62466" x2="49141" y2="46748"/>
                        <a14:foregroundMark x1="49141" y1="46748" x2="45156" y2="59892"/>
                        <a14:foregroundMark x1="45156" y1="59892" x2="52031" y2="54201"/>
                        <a14:foregroundMark x1="47031" y1="40244" x2="43203" y2="57724"/>
                        <a14:foregroundMark x1="43203" y1="57724" x2="44531" y2="57859"/>
                        <a14:foregroundMark x1="45000" y1="42276" x2="43047" y2="64634"/>
                        <a14:foregroundMark x1="43047" y1="64634" x2="45234" y2="44173"/>
                        <a14:foregroundMark x1="45234" y1="44173" x2="46328" y2="46477"/>
                        <a14:foregroundMark x1="43203" y1="49051" x2="43203" y2="49051"/>
                        <a14:foregroundMark x1="43203" y1="47696" x2="44844" y2="43360"/>
                        <a14:backgroundMark x1="28125" y1="33333" x2="28125" y2="33333"/>
                        <a14:backgroundMark x1="28125" y1="34011" x2="28125" y2="34011"/>
                        <a14:backgroundMark x1="28203" y1="34688" x2="28438" y2="34282"/>
                        <a14:backgroundMark x1="29525" y1="36873" x2="32266" y2="39973"/>
                        <a14:backgroundMark x1="31484" y1="39702" x2="31016" y2="40108"/>
                        <a14:backgroundMark x1="44922" y1="36043" x2="44922" y2="37940"/>
                        <a14:backgroundMark x1="45313" y1="34553" x2="46328" y2="34282"/>
                        <a14:backgroundMark x1="45156" y1="36585" x2="45703" y2="36043"/>
                        <a14:backgroundMark x1="44766" y1="37398" x2="44922" y2="41734"/>
                      </a14:backgroundRemoval>
                    </a14:imgEffect>
                    <a14:imgEffect>
                      <a14:sharpenSoften amount="25000"/>
                    </a14:imgEffect>
                  </a14:imgLayer>
                </a14:imgProps>
              </a:ext>
              <a:ext uri="{28A0092B-C50C-407E-A947-70E740481C1C}">
                <a14:useLocalDpi xmlns:a14="http://schemas.microsoft.com/office/drawing/2010/main" val="0"/>
              </a:ext>
            </a:extLst>
          </a:blip>
          <a:srcRect l="43053" t="1128" r="33207" b="22669"/>
          <a:stretch/>
        </p:blipFill>
        <p:spPr>
          <a:xfrm>
            <a:off x="850012" y="1136101"/>
            <a:ext cx="1709230" cy="2664613"/>
          </a:xfrm>
          <a:prstGeom prst="rect">
            <a:avLst/>
          </a:prstGeom>
          <a:solidFill>
            <a:schemeClr val="tx2"/>
          </a:solidFill>
          <a:ln w="57150">
            <a:solidFill>
              <a:schemeClr val="bg2">
                <a:lumMod val="25000"/>
              </a:schemeClr>
            </a:solidFill>
          </a:ln>
        </p:spPr>
      </p:pic>
    </p:spTree>
    <p:extLst>
      <p:ext uri="{BB962C8B-B14F-4D97-AF65-F5344CB8AC3E}">
        <p14:creationId xmlns:p14="http://schemas.microsoft.com/office/powerpoint/2010/main" val="2731226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2">
            <a:extLst>
              <a:ext uri="{FF2B5EF4-FFF2-40B4-BE49-F238E27FC236}">
                <a16:creationId xmlns:a16="http://schemas.microsoft.com/office/drawing/2014/main" id="{8EAADF62-5D05-E639-1758-C6F7C69F2B73}"/>
              </a:ext>
            </a:extLst>
          </p:cNvPr>
          <p:cNvSpPr>
            <a:spLocks noChangeArrowheads="1"/>
          </p:cNvSpPr>
          <p:nvPr/>
        </p:nvSpPr>
        <p:spPr bwMode="auto">
          <a:xfrm>
            <a:off x="5970127" y="0"/>
            <a:ext cx="6226558" cy="6571758"/>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45" name="Freeform 124">
            <a:extLst>
              <a:ext uri="{FF2B5EF4-FFF2-40B4-BE49-F238E27FC236}">
                <a16:creationId xmlns:a16="http://schemas.microsoft.com/office/drawing/2014/main" id="{45623272-C92E-B45A-5697-0A8BFAD96919}"/>
              </a:ext>
            </a:extLst>
          </p:cNvPr>
          <p:cNvSpPr>
            <a:spLocks noChangeArrowheads="1"/>
          </p:cNvSpPr>
          <p:nvPr/>
        </p:nvSpPr>
        <p:spPr bwMode="auto">
          <a:xfrm>
            <a:off x="3508388" y="1304361"/>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A9D18E"/>
          </a:solidFill>
          <a:ln>
            <a:noFill/>
          </a:ln>
          <a:effectLst/>
        </p:spPr>
        <p:txBody>
          <a:bodyPr wrap="none" anchor="ctr"/>
          <a:lstStyle/>
          <a:p>
            <a:endParaRPr lang="en-US" dirty="0">
              <a:latin typeface="Poppins" pitchFamily="2" charset="77"/>
            </a:endParaRPr>
          </a:p>
        </p:txBody>
      </p:sp>
      <p:sp>
        <p:nvSpPr>
          <p:cNvPr id="49" name="Freeform 2">
            <a:extLst>
              <a:ext uri="{FF2B5EF4-FFF2-40B4-BE49-F238E27FC236}">
                <a16:creationId xmlns:a16="http://schemas.microsoft.com/office/drawing/2014/main" id="{3BDF75DC-2C02-3444-86CB-739A5756AF58}"/>
              </a:ext>
            </a:extLst>
          </p:cNvPr>
          <p:cNvSpPr>
            <a:spLocks noChangeArrowheads="1"/>
          </p:cNvSpPr>
          <p:nvPr/>
        </p:nvSpPr>
        <p:spPr bwMode="auto">
          <a:xfrm>
            <a:off x="-39444" y="1340"/>
            <a:ext cx="3554746" cy="6930334"/>
          </a:xfrm>
          <a:custGeom>
            <a:avLst/>
            <a:gdLst>
              <a:gd name="T0" fmla="*/ 0 w 5640"/>
              <a:gd name="T1" fmla="*/ 11007 h 11008"/>
              <a:gd name="T2" fmla="*/ 5639 w 5640"/>
              <a:gd name="T3" fmla="*/ 11007 h 11008"/>
              <a:gd name="T4" fmla="*/ 5639 w 5640"/>
              <a:gd name="T5" fmla="*/ 0 h 11008"/>
              <a:gd name="T6" fmla="*/ 0 w 5640"/>
              <a:gd name="T7" fmla="*/ 0 h 11008"/>
              <a:gd name="T8" fmla="*/ 0 w 5640"/>
              <a:gd name="T9" fmla="*/ 11007 h 11008"/>
            </a:gdLst>
            <a:ahLst/>
            <a:cxnLst>
              <a:cxn ang="0">
                <a:pos x="T0" y="T1"/>
              </a:cxn>
              <a:cxn ang="0">
                <a:pos x="T2" y="T3"/>
              </a:cxn>
              <a:cxn ang="0">
                <a:pos x="T4" y="T5"/>
              </a:cxn>
              <a:cxn ang="0">
                <a:pos x="T6" y="T7"/>
              </a:cxn>
              <a:cxn ang="0">
                <a:pos x="T8" y="T9"/>
              </a:cxn>
            </a:cxnLst>
            <a:rect l="0" t="0" r="r" b="b"/>
            <a:pathLst>
              <a:path w="5640" h="11008">
                <a:moveTo>
                  <a:pt x="0" y="11007"/>
                </a:moveTo>
                <a:lnTo>
                  <a:pt x="5639" y="11007"/>
                </a:lnTo>
                <a:lnTo>
                  <a:pt x="5639" y="0"/>
                </a:lnTo>
                <a:lnTo>
                  <a:pt x="0" y="0"/>
                </a:lnTo>
                <a:lnTo>
                  <a:pt x="0" y="11007"/>
                </a:lnTo>
              </a:path>
            </a:pathLst>
          </a:custGeom>
          <a:solidFill>
            <a:srgbClr val="F2F2F2"/>
          </a:solid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dirty="0">
              <a:latin typeface="Poppins" pitchFamily="2" charset="77"/>
            </a:endParaRPr>
          </a:p>
        </p:txBody>
      </p:sp>
      <p:sp>
        <p:nvSpPr>
          <p:cNvPr id="66" name="Freeform 86">
            <a:extLst>
              <a:ext uri="{FF2B5EF4-FFF2-40B4-BE49-F238E27FC236}">
                <a16:creationId xmlns:a16="http://schemas.microsoft.com/office/drawing/2014/main" id="{B0CC7303-269E-C040-940A-E1F4CA922C12}"/>
              </a:ext>
            </a:extLst>
          </p:cNvPr>
          <p:cNvSpPr>
            <a:spLocks noChangeArrowheads="1"/>
          </p:cNvSpPr>
          <p:nvPr/>
        </p:nvSpPr>
        <p:spPr bwMode="auto">
          <a:xfrm>
            <a:off x="228600" y="205871"/>
            <a:ext cx="2984706" cy="560898"/>
          </a:xfrm>
          <a:prstGeom prst="roundRect">
            <a:avLst>
              <a:gd name="adj" fmla="val 50000"/>
            </a:avLst>
          </a:prstGeom>
          <a:solidFill>
            <a:schemeClr val="accent2"/>
          </a:solidFill>
          <a:ln>
            <a:noFill/>
          </a:ln>
          <a:effectLst/>
        </p:spPr>
        <p:txBody>
          <a:bodyPr wrap="none" anchor="ctr"/>
          <a:lstStyle/>
          <a:p>
            <a:endParaRPr lang="en-US" dirty="0">
              <a:solidFill>
                <a:schemeClr val="bg1"/>
              </a:solidFill>
              <a:latin typeface="Poppins" pitchFamily="2" charset="77"/>
            </a:endParaRPr>
          </a:p>
        </p:txBody>
      </p:sp>
      <p:sp>
        <p:nvSpPr>
          <p:cNvPr id="5" name="TextBox 4">
            <a:extLst>
              <a:ext uri="{FF2B5EF4-FFF2-40B4-BE49-F238E27FC236}">
                <a16:creationId xmlns:a16="http://schemas.microsoft.com/office/drawing/2014/main" id="{7D074ACD-272A-144C-9543-A86DE91387FB}"/>
              </a:ext>
            </a:extLst>
          </p:cNvPr>
          <p:cNvSpPr txBox="1"/>
          <p:nvPr/>
        </p:nvSpPr>
        <p:spPr>
          <a:xfrm>
            <a:off x="228598" y="236595"/>
            <a:ext cx="2968651" cy="523220"/>
          </a:xfrm>
          <a:prstGeom prst="rect">
            <a:avLst/>
          </a:prstGeom>
          <a:noFill/>
        </p:spPr>
        <p:txBody>
          <a:bodyPr wrap="square" rtlCol="0" anchor="ctr">
            <a:spAutoFit/>
          </a:bodyPr>
          <a:lstStyle/>
          <a:p>
            <a:pPr algn="ctr"/>
            <a:r>
              <a:rPr lang="en-US" sz="2800" b="1" spc="-150" dirty="0">
                <a:solidFill>
                  <a:schemeClr val="bg2">
                    <a:lumMod val="25000"/>
                  </a:schemeClr>
                </a:solidFill>
                <a:cs typeface="Poppins" pitchFamily="2" charset="77"/>
              </a:rPr>
              <a:t>HOTEL SALES MNGR</a:t>
            </a:r>
          </a:p>
        </p:txBody>
      </p:sp>
      <p:sp>
        <p:nvSpPr>
          <p:cNvPr id="7" name="TextBox 6">
            <a:extLst>
              <a:ext uri="{FF2B5EF4-FFF2-40B4-BE49-F238E27FC236}">
                <a16:creationId xmlns:a16="http://schemas.microsoft.com/office/drawing/2014/main" id="{ACAEA5C0-4E94-6541-81CB-7968DA374B34}"/>
              </a:ext>
            </a:extLst>
          </p:cNvPr>
          <p:cNvSpPr txBox="1"/>
          <p:nvPr/>
        </p:nvSpPr>
        <p:spPr>
          <a:xfrm>
            <a:off x="304865" y="4045408"/>
            <a:ext cx="2831740" cy="2677656"/>
          </a:xfrm>
          <a:prstGeom prst="rect">
            <a:avLst/>
          </a:prstGeom>
          <a:noFill/>
        </p:spPr>
        <p:txBody>
          <a:bodyPr wrap="square" rtlCol="0" anchor="t">
            <a:spAutoFit/>
          </a:bodyPr>
          <a:lstStyle/>
          <a:p>
            <a:pPr marL="0" marR="0" algn="ctr">
              <a:spcBef>
                <a:spcPts val="0"/>
              </a:spcBef>
              <a:spcAft>
                <a:spcPts val="0"/>
              </a:spcAft>
            </a:pPr>
            <a:r>
              <a:rPr lang="en-US" sz="2400" dirty="0">
                <a:solidFill>
                  <a:schemeClr val="bg2">
                    <a:lumMod val="25000"/>
                  </a:schemeClr>
                </a:solidFill>
                <a:latin typeface="Calibri" panose="020F0502020204030204" pitchFamily="34" charset="0"/>
                <a:ea typeface="Times New Roman" panose="02020603050405020304" pitchFamily="18" charset="0"/>
              </a:rPr>
              <a:t>Drives revenue through the sale of hotel rooms, event spaces and related services, like catering and audiovisual technology. </a:t>
            </a:r>
            <a:endParaRPr lang="en-US" sz="2400" dirty="0">
              <a:solidFill>
                <a:schemeClr val="bg2">
                  <a:lumMod val="25000"/>
                </a:schemeClr>
              </a:solidFill>
              <a:effectLst/>
              <a:latin typeface="Calibri" panose="020F0502020204030204" pitchFamily="34" charset="0"/>
              <a:ea typeface="Calibri" panose="020F0502020204030204" pitchFamily="34" charset="0"/>
            </a:endParaRPr>
          </a:p>
        </p:txBody>
      </p:sp>
      <p:sp>
        <p:nvSpPr>
          <p:cNvPr id="70" name="Freeform 125">
            <a:extLst>
              <a:ext uri="{FF2B5EF4-FFF2-40B4-BE49-F238E27FC236}">
                <a16:creationId xmlns:a16="http://schemas.microsoft.com/office/drawing/2014/main" id="{7B3349D0-6388-1D4F-BA1F-8107CBE859BB}"/>
              </a:ext>
            </a:extLst>
          </p:cNvPr>
          <p:cNvSpPr>
            <a:spLocks noChangeArrowheads="1"/>
          </p:cNvSpPr>
          <p:nvPr/>
        </p:nvSpPr>
        <p:spPr bwMode="auto">
          <a:xfrm>
            <a:off x="3515303" y="4344138"/>
            <a:ext cx="2775624" cy="2587536"/>
          </a:xfrm>
          <a:custGeom>
            <a:avLst/>
            <a:gdLst>
              <a:gd name="T0" fmla="*/ 4456 w 4457"/>
              <a:gd name="T1" fmla="*/ 5503 h 5504"/>
              <a:gd name="T2" fmla="*/ 0 w 4457"/>
              <a:gd name="T3" fmla="*/ 5503 h 5504"/>
              <a:gd name="T4" fmla="*/ 0 w 4457"/>
              <a:gd name="T5" fmla="*/ 0 h 5504"/>
              <a:gd name="T6" fmla="*/ 4456 w 4457"/>
              <a:gd name="T7" fmla="*/ 0 h 5504"/>
              <a:gd name="T8" fmla="*/ 4456 w 4457"/>
              <a:gd name="T9" fmla="*/ 5503 h 5504"/>
            </a:gdLst>
            <a:ahLst/>
            <a:cxnLst>
              <a:cxn ang="0">
                <a:pos x="T0" y="T1"/>
              </a:cxn>
              <a:cxn ang="0">
                <a:pos x="T2" y="T3"/>
              </a:cxn>
              <a:cxn ang="0">
                <a:pos x="T4" y="T5"/>
              </a:cxn>
              <a:cxn ang="0">
                <a:pos x="T6" y="T7"/>
              </a:cxn>
              <a:cxn ang="0">
                <a:pos x="T8" y="T9"/>
              </a:cxn>
            </a:cxnLst>
            <a:rect l="0" t="0" r="r" b="b"/>
            <a:pathLst>
              <a:path w="4457" h="5504">
                <a:moveTo>
                  <a:pt x="4456" y="5503"/>
                </a:moveTo>
                <a:lnTo>
                  <a:pt x="0" y="5503"/>
                </a:lnTo>
                <a:lnTo>
                  <a:pt x="0" y="0"/>
                </a:lnTo>
                <a:lnTo>
                  <a:pt x="4456" y="0"/>
                </a:lnTo>
                <a:lnTo>
                  <a:pt x="4456" y="5503"/>
                </a:lnTo>
              </a:path>
            </a:pathLst>
          </a:custGeom>
          <a:solidFill>
            <a:srgbClr val="00AEEF"/>
          </a:solidFill>
          <a:ln>
            <a:noFill/>
          </a:ln>
          <a:effectLst/>
        </p:spPr>
        <p:txBody>
          <a:bodyPr wrap="none" anchor="ctr"/>
          <a:lstStyle/>
          <a:p>
            <a:endParaRPr lang="en-US" dirty="0">
              <a:latin typeface="Poppins" pitchFamily="2" charset="77"/>
            </a:endParaRPr>
          </a:p>
        </p:txBody>
      </p:sp>
      <p:sp>
        <p:nvSpPr>
          <p:cNvPr id="10" name="TextBox 9">
            <a:extLst>
              <a:ext uri="{FF2B5EF4-FFF2-40B4-BE49-F238E27FC236}">
                <a16:creationId xmlns:a16="http://schemas.microsoft.com/office/drawing/2014/main" id="{4D0B6AA5-A5D4-0F44-B2D2-61B04012C11C}"/>
              </a:ext>
            </a:extLst>
          </p:cNvPr>
          <p:cNvSpPr txBox="1"/>
          <p:nvPr/>
        </p:nvSpPr>
        <p:spPr>
          <a:xfrm>
            <a:off x="3703237" y="4521167"/>
            <a:ext cx="2403435" cy="523220"/>
          </a:xfrm>
          <a:prstGeom prst="rect">
            <a:avLst/>
          </a:prstGeom>
          <a:noFill/>
        </p:spPr>
        <p:txBody>
          <a:bodyPr wrap="square" rtlCol="0" anchor="b">
            <a:spAutoFit/>
          </a:bodyPr>
          <a:lstStyle/>
          <a:p>
            <a:r>
              <a:rPr lang="en-US" sz="2800" b="1" spc="-55" dirty="0">
                <a:solidFill>
                  <a:schemeClr val="bg1"/>
                </a:solidFill>
                <a:cs typeface="Poppins" pitchFamily="2" charset="77"/>
              </a:rPr>
              <a:t>GROWTH</a:t>
            </a:r>
          </a:p>
        </p:txBody>
      </p:sp>
      <p:sp>
        <p:nvSpPr>
          <p:cNvPr id="11" name="TextBox 10">
            <a:extLst>
              <a:ext uri="{FF2B5EF4-FFF2-40B4-BE49-F238E27FC236}">
                <a16:creationId xmlns:a16="http://schemas.microsoft.com/office/drawing/2014/main" id="{9E6DAE2B-9069-3545-902A-3C1E46EED0E3}"/>
              </a:ext>
            </a:extLst>
          </p:cNvPr>
          <p:cNvSpPr txBox="1"/>
          <p:nvPr/>
        </p:nvSpPr>
        <p:spPr>
          <a:xfrm>
            <a:off x="3696849" y="5044387"/>
            <a:ext cx="2632054" cy="1477328"/>
          </a:xfrm>
          <a:prstGeom prst="rect">
            <a:avLst/>
          </a:prstGeom>
          <a:noFill/>
        </p:spPr>
        <p:txBody>
          <a:bodyPr wrap="square" rtlCol="0" anchor="t">
            <a:spAutoFit/>
          </a:bodyPr>
          <a:lstStyle/>
          <a:p>
            <a:r>
              <a:rPr lang="en-US" i="1" dirty="0">
                <a:solidFill>
                  <a:schemeClr val="bg1"/>
                </a:solidFill>
                <a:effectLst/>
                <a:latin typeface="Calibri" panose="020F0502020204030204" pitchFamily="34" charset="0"/>
                <a:ea typeface="Times New Roman" panose="02020603050405020304" pitchFamily="18" charset="0"/>
              </a:rPr>
              <a:t>Senior Sales Manager</a:t>
            </a:r>
          </a:p>
          <a:p>
            <a:r>
              <a:rPr lang="en-US" i="1" spc="-55" dirty="0">
                <a:solidFill>
                  <a:schemeClr val="bg1"/>
                </a:solidFill>
                <a:cs typeface="Poppins" pitchFamily="2" charset="77"/>
              </a:rPr>
              <a:t>Director of Sales</a:t>
            </a:r>
          </a:p>
          <a:p>
            <a:r>
              <a:rPr lang="en-US" i="1" spc="-55" dirty="0">
                <a:solidFill>
                  <a:schemeClr val="bg1"/>
                </a:solidFill>
                <a:cs typeface="Poppins" pitchFamily="2" charset="77"/>
              </a:rPr>
              <a:t>Regional Sales Manager</a:t>
            </a:r>
          </a:p>
          <a:p>
            <a:r>
              <a:rPr lang="en-US" i="1" dirty="0">
                <a:solidFill>
                  <a:schemeClr val="bg1"/>
                </a:solidFill>
                <a:effectLst/>
                <a:latin typeface="Calibri" panose="020F0502020204030204" pitchFamily="34" charset="0"/>
                <a:ea typeface="Times New Roman" panose="02020603050405020304" pitchFamily="18" charset="0"/>
              </a:rPr>
              <a:t>General Manager</a:t>
            </a:r>
          </a:p>
          <a:p>
            <a:r>
              <a:rPr lang="en-US" i="1" spc="-55" dirty="0">
                <a:solidFill>
                  <a:schemeClr val="bg1"/>
                </a:solidFill>
                <a:cs typeface="Poppins" pitchFamily="2" charset="77"/>
              </a:rPr>
              <a:t>Hospitality Sales</a:t>
            </a:r>
          </a:p>
        </p:txBody>
      </p:sp>
      <p:sp>
        <p:nvSpPr>
          <p:cNvPr id="50" name="Freeform 21">
            <a:extLst>
              <a:ext uri="{FF2B5EF4-FFF2-40B4-BE49-F238E27FC236}">
                <a16:creationId xmlns:a16="http://schemas.microsoft.com/office/drawing/2014/main" id="{3362A0F9-642D-4E4C-B395-4C2A32EAC823}"/>
              </a:ext>
            </a:extLst>
          </p:cNvPr>
          <p:cNvSpPr>
            <a:spLocks noChangeArrowheads="1"/>
          </p:cNvSpPr>
          <p:nvPr/>
        </p:nvSpPr>
        <p:spPr bwMode="auto">
          <a:xfrm>
            <a:off x="6288179" y="1343"/>
            <a:ext cx="5901172" cy="1621182"/>
          </a:xfrm>
          <a:custGeom>
            <a:avLst/>
            <a:gdLst>
              <a:gd name="T0" fmla="*/ 0 w 9475"/>
              <a:gd name="T1" fmla="*/ 3693 h 3694"/>
              <a:gd name="T2" fmla="*/ 9474 w 9475"/>
              <a:gd name="T3" fmla="*/ 3693 h 3694"/>
              <a:gd name="T4" fmla="*/ 9474 w 9475"/>
              <a:gd name="T5" fmla="*/ 0 h 3694"/>
              <a:gd name="T6" fmla="*/ 0 w 9475"/>
              <a:gd name="T7" fmla="*/ 0 h 3694"/>
              <a:gd name="T8" fmla="*/ 0 w 9475"/>
              <a:gd name="T9" fmla="*/ 3693 h 3694"/>
            </a:gdLst>
            <a:ahLst/>
            <a:cxnLst>
              <a:cxn ang="0">
                <a:pos x="T0" y="T1"/>
              </a:cxn>
              <a:cxn ang="0">
                <a:pos x="T2" y="T3"/>
              </a:cxn>
              <a:cxn ang="0">
                <a:pos x="T4" y="T5"/>
              </a:cxn>
              <a:cxn ang="0">
                <a:pos x="T6" y="T7"/>
              </a:cxn>
              <a:cxn ang="0">
                <a:pos x="T8" y="T9"/>
              </a:cxn>
            </a:cxnLst>
            <a:rect l="0" t="0" r="r" b="b"/>
            <a:pathLst>
              <a:path w="9475" h="3694">
                <a:moveTo>
                  <a:pt x="0" y="3693"/>
                </a:moveTo>
                <a:lnTo>
                  <a:pt x="9474" y="3693"/>
                </a:lnTo>
                <a:lnTo>
                  <a:pt x="9474" y="0"/>
                </a:lnTo>
                <a:lnTo>
                  <a:pt x="0" y="0"/>
                </a:lnTo>
                <a:lnTo>
                  <a:pt x="0" y="3693"/>
                </a:lnTo>
              </a:path>
            </a:pathLst>
          </a:custGeom>
          <a:solidFill>
            <a:schemeClr val="accent2"/>
          </a:solidFill>
          <a:ln>
            <a:noFill/>
          </a:ln>
          <a:effectLst/>
        </p:spPr>
        <p:txBody>
          <a:bodyPr wrap="none" anchor="ctr"/>
          <a:lstStyle/>
          <a:p>
            <a:endParaRPr lang="en-US" dirty="0">
              <a:latin typeface="Poppins" pitchFamily="2" charset="77"/>
            </a:endParaRPr>
          </a:p>
        </p:txBody>
      </p:sp>
      <p:sp>
        <p:nvSpPr>
          <p:cNvPr id="76" name="Freeform 22">
            <a:extLst>
              <a:ext uri="{FF2B5EF4-FFF2-40B4-BE49-F238E27FC236}">
                <a16:creationId xmlns:a16="http://schemas.microsoft.com/office/drawing/2014/main" id="{80C2B7DB-E74E-5443-AD92-F989658E9D51}"/>
              </a:ext>
            </a:extLst>
          </p:cNvPr>
          <p:cNvSpPr>
            <a:spLocks noChangeArrowheads="1"/>
          </p:cNvSpPr>
          <p:nvPr/>
        </p:nvSpPr>
        <p:spPr bwMode="auto">
          <a:xfrm>
            <a:off x="6480904" y="187359"/>
            <a:ext cx="5482495" cy="1280099"/>
          </a:xfrm>
          <a:prstGeom prst="roundRect">
            <a:avLst>
              <a:gd name="adj" fmla="val 10232"/>
            </a:avLst>
          </a:prstGeom>
          <a:solidFill>
            <a:srgbClr val="FFFFFF">
              <a:alpha val="63000"/>
            </a:srgbClr>
          </a:solidFill>
          <a:ln>
            <a:noFill/>
          </a:ln>
          <a:effectLst/>
        </p:spPr>
        <p:txBody>
          <a:bodyPr wrap="none" anchor="ctr"/>
          <a:lstStyle/>
          <a:p>
            <a:endParaRPr lang="en-US" dirty="0">
              <a:latin typeface="Poppins" pitchFamily="2" charset="77"/>
            </a:endParaRPr>
          </a:p>
        </p:txBody>
      </p:sp>
      <p:sp>
        <p:nvSpPr>
          <p:cNvPr id="12" name="TextBox 11">
            <a:extLst>
              <a:ext uri="{FF2B5EF4-FFF2-40B4-BE49-F238E27FC236}">
                <a16:creationId xmlns:a16="http://schemas.microsoft.com/office/drawing/2014/main" id="{E8E667D4-0A85-E144-AD53-F72A9349E6D1}"/>
              </a:ext>
            </a:extLst>
          </p:cNvPr>
          <p:cNvSpPr txBox="1"/>
          <p:nvPr/>
        </p:nvSpPr>
        <p:spPr>
          <a:xfrm>
            <a:off x="6603335" y="236595"/>
            <a:ext cx="2114946" cy="523220"/>
          </a:xfrm>
          <a:prstGeom prst="rect">
            <a:avLst/>
          </a:prstGeom>
          <a:noFill/>
        </p:spPr>
        <p:txBody>
          <a:bodyPr wrap="square" rtlCol="0" anchor="b">
            <a:spAutoFit/>
          </a:bodyPr>
          <a:lstStyle/>
          <a:p>
            <a:r>
              <a:rPr lang="en-US" sz="2800" b="1" spc="-55" dirty="0">
                <a:solidFill>
                  <a:schemeClr val="bg2">
                    <a:lumMod val="25000"/>
                  </a:schemeClr>
                </a:solidFill>
                <a:cs typeface="Poppins" pitchFamily="2" charset="77"/>
              </a:rPr>
              <a:t>EDUCATION</a:t>
            </a:r>
          </a:p>
        </p:txBody>
      </p:sp>
      <p:sp>
        <p:nvSpPr>
          <p:cNvPr id="13" name="TextBox 12">
            <a:extLst>
              <a:ext uri="{FF2B5EF4-FFF2-40B4-BE49-F238E27FC236}">
                <a16:creationId xmlns:a16="http://schemas.microsoft.com/office/drawing/2014/main" id="{614B711A-684B-DB4A-A452-10BF3A82CDA8}"/>
              </a:ext>
            </a:extLst>
          </p:cNvPr>
          <p:cNvSpPr txBox="1"/>
          <p:nvPr/>
        </p:nvSpPr>
        <p:spPr>
          <a:xfrm>
            <a:off x="6592716" y="704193"/>
            <a:ext cx="5293589" cy="590931"/>
          </a:xfrm>
          <a:prstGeom prst="rect">
            <a:avLst/>
          </a:prstGeom>
          <a:noFill/>
        </p:spPr>
        <p:txBody>
          <a:bodyPr wrap="square" rtlCol="0" anchor="t">
            <a:spAutoFit/>
          </a:bodyPr>
          <a:lstStyle/>
          <a:p>
            <a:pPr>
              <a:lnSpc>
                <a:spcPct val="80000"/>
              </a:lnSpc>
            </a:pPr>
            <a:r>
              <a:rPr lang="en-US" sz="2000" spc="-10" dirty="0">
                <a:solidFill>
                  <a:schemeClr val="bg2">
                    <a:lumMod val="25000"/>
                  </a:schemeClr>
                </a:solidFill>
                <a:cs typeface="Poppins" pitchFamily="2" charset="77"/>
              </a:rPr>
              <a:t>A bachelor’s degree in hospitality management, business admin or marketing is common. </a:t>
            </a:r>
          </a:p>
        </p:txBody>
      </p:sp>
      <p:sp>
        <p:nvSpPr>
          <p:cNvPr id="51" name="Freeform 71">
            <a:extLst>
              <a:ext uri="{FF2B5EF4-FFF2-40B4-BE49-F238E27FC236}">
                <a16:creationId xmlns:a16="http://schemas.microsoft.com/office/drawing/2014/main" id="{90204DD6-D86F-E245-A64A-158CFD9E71A0}"/>
              </a:ext>
            </a:extLst>
          </p:cNvPr>
          <p:cNvSpPr>
            <a:spLocks noChangeArrowheads="1"/>
          </p:cNvSpPr>
          <p:nvPr/>
        </p:nvSpPr>
        <p:spPr bwMode="auto">
          <a:xfrm>
            <a:off x="8477288" y="2709356"/>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2" name="Freeform 72">
            <a:extLst>
              <a:ext uri="{FF2B5EF4-FFF2-40B4-BE49-F238E27FC236}">
                <a16:creationId xmlns:a16="http://schemas.microsoft.com/office/drawing/2014/main" id="{79DB4A6F-9915-0043-8FD8-315823C5C982}"/>
              </a:ext>
            </a:extLst>
          </p:cNvPr>
          <p:cNvSpPr>
            <a:spLocks noChangeArrowheads="1"/>
          </p:cNvSpPr>
          <p:nvPr/>
        </p:nvSpPr>
        <p:spPr bwMode="auto">
          <a:xfrm>
            <a:off x="8477286" y="2709356"/>
            <a:ext cx="27432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3" name="Freeform 73">
            <a:extLst>
              <a:ext uri="{FF2B5EF4-FFF2-40B4-BE49-F238E27FC236}">
                <a16:creationId xmlns:a16="http://schemas.microsoft.com/office/drawing/2014/main" id="{8718E78A-138F-F647-80AF-5A93D05E6DC4}"/>
              </a:ext>
            </a:extLst>
          </p:cNvPr>
          <p:cNvSpPr>
            <a:spLocks noChangeArrowheads="1"/>
          </p:cNvSpPr>
          <p:nvPr/>
        </p:nvSpPr>
        <p:spPr bwMode="auto">
          <a:xfrm>
            <a:off x="11081043" y="2651881"/>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4" name="Freeform 74">
            <a:extLst>
              <a:ext uri="{FF2B5EF4-FFF2-40B4-BE49-F238E27FC236}">
                <a16:creationId xmlns:a16="http://schemas.microsoft.com/office/drawing/2014/main" id="{38D5B085-5873-524E-AC91-07B7C82B316C}"/>
              </a:ext>
            </a:extLst>
          </p:cNvPr>
          <p:cNvSpPr>
            <a:spLocks noChangeArrowheads="1"/>
          </p:cNvSpPr>
          <p:nvPr/>
        </p:nvSpPr>
        <p:spPr bwMode="auto">
          <a:xfrm>
            <a:off x="8477288" y="301409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5" name="Freeform 75">
            <a:extLst>
              <a:ext uri="{FF2B5EF4-FFF2-40B4-BE49-F238E27FC236}">
                <a16:creationId xmlns:a16="http://schemas.microsoft.com/office/drawing/2014/main" id="{A892C1A1-7E7F-684B-84F2-4BC51ECDBACD}"/>
              </a:ext>
            </a:extLst>
          </p:cNvPr>
          <p:cNvSpPr>
            <a:spLocks noChangeArrowheads="1"/>
          </p:cNvSpPr>
          <p:nvPr/>
        </p:nvSpPr>
        <p:spPr bwMode="auto">
          <a:xfrm>
            <a:off x="8477287" y="3014097"/>
            <a:ext cx="2284193"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6" name="Freeform 76">
            <a:extLst>
              <a:ext uri="{FF2B5EF4-FFF2-40B4-BE49-F238E27FC236}">
                <a16:creationId xmlns:a16="http://schemas.microsoft.com/office/drawing/2014/main" id="{703B554C-F91A-C94F-A7E4-D95AF54E5563}"/>
              </a:ext>
            </a:extLst>
          </p:cNvPr>
          <p:cNvSpPr>
            <a:spLocks noChangeArrowheads="1"/>
          </p:cNvSpPr>
          <p:nvPr/>
        </p:nvSpPr>
        <p:spPr bwMode="auto">
          <a:xfrm>
            <a:off x="10645893" y="2968799"/>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1" y="208"/>
                  <a:pt x="104" y="208"/>
                </a:cubicBezTo>
                <a:lnTo>
                  <a:pt x="104" y="208"/>
                </a:lnTo>
                <a:cubicBezTo>
                  <a:pt x="47" y="208"/>
                  <a:pt x="0" y="162"/>
                  <a:pt x="0" y="104"/>
                </a:cubicBezTo>
                <a:lnTo>
                  <a:pt x="0" y="104"/>
                </a:lnTo>
                <a:cubicBezTo>
                  <a:pt x="0" y="47"/>
                  <a:pt x="47" y="0"/>
                  <a:pt x="104" y="0"/>
                </a:cubicBezTo>
                <a:lnTo>
                  <a:pt x="104" y="0"/>
                </a:lnTo>
                <a:cubicBezTo>
                  <a:pt x="161"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57" name="Freeform 77">
            <a:extLst>
              <a:ext uri="{FF2B5EF4-FFF2-40B4-BE49-F238E27FC236}">
                <a16:creationId xmlns:a16="http://schemas.microsoft.com/office/drawing/2014/main" id="{878A326D-1D29-5240-99FB-EBF5F73F3981}"/>
              </a:ext>
            </a:extLst>
          </p:cNvPr>
          <p:cNvSpPr>
            <a:spLocks noChangeArrowheads="1"/>
          </p:cNvSpPr>
          <p:nvPr/>
        </p:nvSpPr>
        <p:spPr bwMode="auto">
          <a:xfrm>
            <a:off x="8477288" y="3318840"/>
            <a:ext cx="3544342" cy="45720"/>
          </a:xfrm>
          <a:custGeom>
            <a:avLst/>
            <a:gdLst>
              <a:gd name="T0" fmla="*/ 5691 w 5692"/>
              <a:gd name="T1" fmla="*/ 64 h 65"/>
              <a:gd name="T2" fmla="*/ 0 w 5692"/>
              <a:gd name="T3" fmla="*/ 64 h 65"/>
              <a:gd name="T4" fmla="*/ 0 w 5692"/>
              <a:gd name="T5" fmla="*/ 0 h 65"/>
              <a:gd name="T6" fmla="*/ 5691 w 5692"/>
              <a:gd name="T7" fmla="*/ 0 h 65"/>
              <a:gd name="T8" fmla="*/ 5691 w 5692"/>
              <a:gd name="T9" fmla="*/ 64 h 65"/>
            </a:gdLst>
            <a:ahLst/>
            <a:cxnLst>
              <a:cxn ang="0">
                <a:pos x="T0" y="T1"/>
              </a:cxn>
              <a:cxn ang="0">
                <a:pos x="T2" y="T3"/>
              </a:cxn>
              <a:cxn ang="0">
                <a:pos x="T4" y="T5"/>
              </a:cxn>
              <a:cxn ang="0">
                <a:pos x="T6" y="T7"/>
              </a:cxn>
              <a:cxn ang="0">
                <a:pos x="T8" y="T9"/>
              </a:cxn>
            </a:cxnLst>
            <a:rect l="0" t="0" r="r" b="b"/>
            <a:pathLst>
              <a:path w="5692" h="65">
                <a:moveTo>
                  <a:pt x="5691" y="64"/>
                </a:moveTo>
                <a:lnTo>
                  <a:pt x="0" y="64"/>
                </a:lnTo>
                <a:lnTo>
                  <a:pt x="0" y="0"/>
                </a:lnTo>
                <a:lnTo>
                  <a:pt x="5691" y="0"/>
                </a:lnTo>
                <a:lnTo>
                  <a:pt x="5691" y="64"/>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58" name="Freeform 78">
            <a:extLst>
              <a:ext uri="{FF2B5EF4-FFF2-40B4-BE49-F238E27FC236}">
                <a16:creationId xmlns:a16="http://schemas.microsoft.com/office/drawing/2014/main" id="{0227D502-BBD4-1B4D-B833-5D5B2498BF8C}"/>
              </a:ext>
            </a:extLst>
          </p:cNvPr>
          <p:cNvSpPr>
            <a:spLocks noChangeArrowheads="1"/>
          </p:cNvSpPr>
          <p:nvPr/>
        </p:nvSpPr>
        <p:spPr bwMode="auto">
          <a:xfrm>
            <a:off x="8477287" y="3318840"/>
            <a:ext cx="3291840" cy="45720"/>
          </a:xfrm>
          <a:custGeom>
            <a:avLst/>
            <a:gdLst>
              <a:gd name="T0" fmla="*/ 4488 w 4489"/>
              <a:gd name="T1" fmla="*/ 64 h 65"/>
              <a:gd name="T2" fmla="*/ 0 w 4489"/>
              <a:gd name="T3" fmla="*/ 64 h 65"/>
              <a:gd name="T4" fmla="*/ 0 w 4489"/>
              <a:gd name="T5" fmla="*/ 0 h 65"/>
              <a:gd name="T6" fmla="*/ 4488 w 4489"/>
              <a:gd name="T7" fmla="*/ 0 h 65"/>
              <a:gd name="T8" fmla="*/ 4488 w 4489"/>
              <a:gd name="T9" fmla="*/ 64 h 65"/>
            </a:gdLst>
            <a:ahLst/>
            <a:cxnLst>
              <a:cxn ang="0">
                <a:pos x="T0" y="T1"/>
              </a:cxn>
              <a:cxn ang="0">
                <a:pos x="T2" y="T3"/>
              </a:cxn>
              <a:cxn ang="0">
                <a:pos x="T4" y="T5"/>
              </a:cxn>
              <a:cxn ang="0">
                <a:pos x="T6" y="T7"/>
              </a:cxn>
              <a:cxn ang="0">
                <a:pos x="T8" y="T9"/>
              </a:cxn>
            </a:cxnLst>
            <a:rect l="0" t="0" r="r" b="b"/>
            <a:pathLst>
              <a:path w="4489" h="65">
                <a:moveTo>
                  <a:pt x="4488" y="64"/>
                </a:moveTo>
                <a:lnTo>
                  <a:pt x="0" y="64"/>
                </a:lnTo>
                <a:lnTo>
                  <a:pt x="0" y="0"/>
                </a:lnTo>
                <a:lnTo>
                  <a:pt x="4488" y="0"/>
                </a:lnTo>
                <a:lnTo>
                  <a:pt x="4488" y="64"/>
                </a:lnTo>
              </a:path>
            </a:pathLst>
          </a:custGeom>
          <a:solidFill>
            <a:schemeClr val="accent2"/>
          </a:solidFill>
          <a:ln>
            <a:noFill/>
          </a:ln>
          <a:effectLst/>
        </p:spPr>
        <p:txBody>
          <a:bodyPr wrap="none" anchor="ctr"/>
          <a:lstStyle/>
          <a:p>
            <a:endParaRPr lang="en-US" dirty="0">
              <a:latin typeface="Poppins" pitchFamily="2" charset="77"/>
            </a:endParaRPr>
          </a:p>
        </p:txBody>
      </p:sp>
      <p:sp>
        <p:nvSpPr>
          <p:cNvPr id="59" name="Freeform 79">
            <a:extLst>
              <a:ext uri="{FF2B5EF4-FFF2-40B4-BE49-F238E27FC236}">
                <a16:creationId xmlns:a16="http://schemas.microsoft.com/office/drawing/2014/main" id="{D876D977-911B-964C-8295-02E2CEDBD0DC}"/>
              </a:ext>
            </a:extLst>
          </p:cNvPr>
          <p:cNvSpPr>
            <a:spLocks noChangeArrowheads="1"/>
          </p:cNvSpPr>
          <p:nvPr/>
        </p:nvSpPr>
        <p:spPr bwMode="auto">
          <a:xfrm>
            <a:off x="11642518" y="3283479"/>
            <a:ext cx="129036" cy="129036"/>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2"/>
                  <a:pt x="162" y="208"/>
                  <a:pt x="104" y="208"/>
                </a:cubicBezTo>
                <a:lnTo>
                  <a:pt x="104" y="208"/>
                </a:lnTo>
                <a:cubicBezTo>
                  <a:pt x="47" y="208"/>
                  <a:pt x="0" y="162"/>
                  <a:pt x="0" y="104"/>
                </a:cubicBezTo>
                <a:lnTo>
                  <a:pt x="0" y="104"/>
                </a:lnTo>
                <a:cubicBezTo>
                  <a:pt x="0" y="47"/>
                  <a:pt x="47" y="0"/>
                  <a:pt x="104" y="0"/>
                </a:cubicBezTo>
                <a:lnTo>
                  <a:pt x="104" y="0"/>
                </a:lnTo>
                <a:cubicBezTo>
                  <a:pt x="162" y="0"/>
                  <a:pt x="208" y="47"/>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0" name="Freeform 80">
            <a:extLst>
              <a:ext uri="{FF2B5EF4-FFF2-40B4-BE49-F238E27FC236}">
                <a16:creationId xmlns:a16="http://schemas.microsoft.com/office/drawing/2014/main" id="{9A8D84EE-52C5-DC4B-BBDF-8F4258BE9207}"/>
              </a:ext>
            </a:extLst>
          </p:cNvPr>
          <p:cNvSpPr>
            <a:spLocks noChangeArrowheads="1"/>
          </p:cNvSpPr>
          <p:nvPr/>
        </p:nvSpPr>
        <p:spPr bwMode="auto">
          <a:xfrm>
            <a:off x="8477288" y="3626327"/>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1" name="Freeform 81">
            <a:extLst>
              <a:ext uri="{FF2B5EF4-FFF2-40B4-BE49-F238E27FC236}">
                <a16:creationId xmlns:a16="http://schemas.microsoft.com/office/drawing/2014/main" id="{71119C5D-5B3E-AB48-969C-4D6E6FBB8711}"/>
              </a:ext>
            </a:extLst>
          </p:cNvPr>
          <p:cNvSpPr>
            <a:spLocks noChangeArrowheads="1"/>
          </p:cNvSpPr>
          <p:nvPr/>
        </p:nvSpPr>
        <p:spPr bwMode="auto">
          <a:xfrm>
            <a:off x="8477287" y="3626327"/>
            <a:ext cx="2926080" cy="45720"/>
          </a:xfrm>
          <a:custGeom>
            <a:avLst/>
            <a:gdLst>
              <a:gd name="T0" fmla="*/ 2098 w 2099"/>
              <a:gd name="T1" fmla="*/ 65 h 66"/>
              <a:gd name="T2" fmla="*/ 0 w 2099"/>
              <a:gd name="T3" fmla="*/ 65 h 66"/>
              <a:gd name="T4" fmla="*/ 0 w 2099"/>
              <a:gd name="T5" fmla="*/ 0 h 66"/>
              <a:gd name="T6" fmla="*/ 2098 w 2099"/>
              <a:gd name="T7" fmla="*/ 0 h 66"/>
              <a:gd name="T8" fmla="*/ 2098 w 2099"/>
              <a:gd name="T9" fmla="*/ 65 h 66"/>
            </a:gdLst>
            <a:ahLst/>
            <a:cxnLst>
              <a:cxn ang="0">
                <a:pos x="T0" y="T1"/>
              </a:cxn>
              <a:cxn ang="0">
                <a:pos x="T2" y="T3"/>
              </a:cxn>
              <a:cxn ang="0">
                <a:pos x="T4" y="T5"/>
              </a:cxn>
              <a:cxn ang="0">
                <a:pos x="T6" y="T7"/>
              </a:cxn>
              <a:cxn ang="0">
                <a:pos x="T8" y="T9"/>
              </a:cxn>
            </a:cxnLst>
            <a:rect l="0" t="0" r="r" b="b"/>
            <a:pathLst>
              <a:path w="2099" h="66">
                <a:moveTo>
                  <a:pt x="2098" y="65"/>
                </a:moveTo>
                <a:lnTo>
                  <a:pt x="0" y="65"/>
                </a:lnTo>
                <a:lnTo>
                  <a:pt x="0" y="0"/>
                </a:lnTo>
                <a:lnTo>
                  <a:pt x="2098" y="0"/>
                </a:lnTo>
                <a:lnTo>
                  <a:pt x="2098"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2" name="Freeform 82">
            <a:extLst>
              <a:ext uri="{FF2B5EF4-FFF2-40B4-BE49-F238E27FC236}">
                <a16:creationId xmlns:a16="http://schemas.microsoft.com/office/drawing/2014/main" id="{10659B25-2A87-F047-BBB7-3A552208BC29}"/>
              </a:ext>
            </a:extLst>
          </p:cNvPr>
          <p:cNvSpPr>
            <a:spLocks noChangeArrowheads="1"/>
          </p:cNvSpPr>
          <p:nvPr/>
        </p:nvSpPr>
        <p:spPr bwMode="auto">
          <a:xfrm>
            <a:off x="11263893" y="3578282"/>
            <a:ext cx="129034" cy="129034"/>
          </a:xfrm>
          <a:custGeom>
            <a:avLst/>
            <a:gdLst>
              <a:gd name="T0" fmla="*/ 208 w 209"/>
              <a:gd name="T1" fmla="*/ 104 h 208"/>
              <a:gd name="T2" fmla="*/ 208 w 209"/>
              <a:gd name="T3" fmla="*/ 104 h 208"/>
              <a:gd name="T4" fmla="*/ 104 w 209"/>
              <a:gd name="T5" fmla="*/ 207 h 208"/>
              <a:gd name="T6" fmla="*/ 104 w 209"/>
              <a:gd name="T7" fmla="*/ 207 h 208"/>
              <a:gd name="T8" fmla="*/ 0 w 209"/>
              <a:gd name="T9" fmla="*/ 104 h 208"/>
              <a:gd name="T10" fmla="*/ 0 w 209"/>
              <a:gd name="T11" fmla="*/ 104 h 208"/>
              <a:gd name="T12" fmla="*/ 104 w 209"/>
              <a:gd name="T13" fmla="*/ 0 h 208"/>
              <a:gd name="T14" fmla="*/ 104 w 209"/>
              <a:gd name="T15" fmla="*/ 0 h 208"/>
              <a:gd name="T16" fmla="*/ 208 w 209"/>
              <a:gd name="T17" fmla="*/ 104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8">
                <a:moveTo>
                  <a:pt x="208" y="104"/>
                </a:moveTo>
                <a:lnTo>
                  <a:pt x="208" y="104"/>
                </a:lnTo>
                <a:cubicBezTo>
                  <a:pt x="208" y="161"/>
                  <a:pt x="161" y="207"/>
                  <a:pt x="104" y="207"/>
                </a:cubicBezTo>
                <a:lnTo>
                  <a:pt x="104" y="207"/>
                </a:lnTo>
                <a:cubicBezTo>
                  <a:pt x="46" y="207"/>
                  <a:pt x="0" y="161"/>
                  <a:pt x="0" y="104"/>
                </a:cubicBezTo>
                <a:lnTo>
                  <a:pt x="0" y="104"/>
                </a:lnTo>
                <a:cubicBezTo>
                  <a:pt x="0" y="46"/>
                  <a:pt x="46"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63" name="Freeform 83">
            <a:extLst>
              <a:ext uri="{FF2B5EF4-FFF2-40B4-BE49-F238E27FC236}">
                <a16:creationId xmlns:a16="http://schemas.microsoft.com/office/drawing/2014/main" id="{A4B2D810-6DB9-3445-AB90-2AFDEC6B9A89}"/>
              </a:ext>
            </a:extLst>
          </p:cNvPr>
          <p:cNvSpPr>
            <a:spLocks noChangeArrowheads="1"/>
          </p:cNvSpPr>
          <p:nvPr/>
        </p:nvSpPr>
        <p:spPr bwMode="auto">
          <a:xfrm>
            <a:off x="8477288" y="3931068"/>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64" name="Freeform 84">
            <a:extLst>
              <a:ext uri="{FF2B5EF4-FFF2-40B4-BE49-F238E27FC236}">
                <a16:creationId xmlns:a16="http://schemas.microsoft.com/office/drawing/2014/main" id="{3168103D-001D-1549-8500-3FE9A9B08AAF}"/>
              </a:ext>
            </a:extLst>
          </p:cNvPr>
          <p:cNvSpPr>
            <a:spLocks noChangeArrowheads="1"/>
          </p:cNvSpPr>
          <p:nvPr/>
        </p:nvSpPr>
        <p:spPr bwMode="auto">
          <a:xfrm>
            <a:off x="8477286" y="3931068"/>
            <a:ext cx="3383280" cy="45720"/>
          </a:xfrm>
          <a:custGeom>
            <a:avLst/>
            <a:gdLst>
              <a:gd name="T0" fmla="*/ 3667 w 3668"/>
              <a:gd name="T1" fmla="*/ 65 h 66"/>
              <a:gd name="T2" fmla="*/ 0 w 3668"/>
              <a:gd name="T3" fmla="*/ 65 h 66"/>
              <a:gd name="T4" fmla="*/ 0 w 3668"/>
              <a:gd name="T5" fmla="*/ 0 h 66"/>
              <a:gd name="T6" fmla="*/ 3667 w 3668"/>
              <a:gd name="T7" fmla="*/ 0 h 66"/>
              <a:gd name="T8" fmla="*/ 3667 w 3668"/>
              <a:gd name="T9" fmla="*/ 65 h 66"/>
            </a:gdLst>
            <a:ahLst/>
            <a:cxnLst>
              <a:cxn ang="0">
                <a:pos x="T0" y="T1"/>
              </a:cxn>
              <a:cxn ang="0">
                <a:pos x="T2" y="T3"/>
              </a:cxn>
              <a:cxn ang="0">
                <a:pos x="T4" y="T5"/>
              </a:cxn>
              <a:cxn ang="0">
                <a:pos x="T6" y="T7"/>
              </a:cxn>
              <a:cxn ang="0">
                <a:pos x="T8" y="T9"/>
              </a:cxn>
            </a:cxnLst>
            <a:rect l="0" t="0" r="r" b="b"/>
            <a:pathLst>
              <a:path w="3668" h="66">
                <a:moveTo>
                  <a:pt x="3667" y="65"/>
                </a:moveTo>
                <a:lnTo>
                  <a:pt x="0" y="65"/>
                </a:lnTo>
                <a:lnTo>
                  <a:pt x="0" y="0"/>
                </a:lnTo>
                <a:lnTo>
                  <a:pt x="3667" y="0"/>
                </a:lnTo>
                <a:lnTo>
                  <a:pt x="3667"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65" name="Freeform 85">
            <a:extLst>
              <a:ext uri="{FF2B5EF4-FFF2-40B4-BE49-F238E27FC236}">
                <a16:creationId xmlns:a16="http://schemas.microsoft.com/office/drawing/2014/main" id="{ED260A9E-AA50-3949-947B-C4C3DF539F2B}"/>
              </a:ext>
            </a:extLst>
          </p:cNvPr>
          <p:cNvSpPr>
            <a:spLocks noChangeArrowheads="1"/>
          </p:cNvSpPr>
          <p:nvPr/>
        </p:nvSpPr>
        <p:spPr bwMode="auto">
          <a:xfrm>
            <a:off x="11729259" y="3885770"/>
            <a:ext cx="129036" cy="129034"/>
          </a:xfrm>
          <a:custGeom>
            <a:avLst/>
            <a:gdLst>
              <a:gd name="T0" fmla="*/ 208 w 209"/>
              <a:gd name="T1" fmla="*/ 104 h 209"/>
              <a:gd name="T2" fmla="*/ 208 w 209"/>
              <a:gd name="T3" fmla="*/ 104 h 209"/>
              <a:gd name="T4" fmla="*/ 104 w 209"/>
              <a:gd name="T5" fmla="*/ 208 h 209"/>
              <a:gd name="T6" fmla="*/ 104 w 209"/>
              <a:gd name="T7" fmla="*/ 208 h 209"/>
              <a:gd name="T8" fmla="*/ 0 w 209"/>
              <a:gd name="T9" fmla="*/ 104 h 209"/>
              <a:gd name="T10" fmla="*/ 0 w 209"/>
              <a:gd name="T11" fmla="*/ 104 h 209"/>
              <a:gd name="T12" fmla="*/ 104 w 209"/>
              <a:gd name="T13" fmla="*/ 0 h 209"/>
              <a:gd name="T14" fmla="*/ 104 w 209"/>
              <a:gd name="T15" fmla="*/ 0 h 209"/>
              <a:gd name="T16" fmla="*/ 208 w 209"/>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9" h="209">
                <a:moveTo>
                  <a:pt x="208" y="104"/>
                </a:moveTo>
                <a:lnTo>
                  <a:pt x="208" y="104"/>
                </a:lnTo>
                <a:cubicBezTo>
                  <a:pt x="208" y="161"/>
                  <a:pt x="161" y="208"/>
                  <a:pt x="104" y="208"/>
                </a:cubicBezTo>
                <a:lnTo>
                  <a:pt x="104" y="208"/>
                </a:lnTo>
                <a:cubicBezTo>
                  <a:pt x="47" y="208"/>
                  <a:pt x="0" y="161"/>
                  <a:pt x="0" y="104"/>
                </a:cubicBezTo>
                <a:lnTo>
                  <a:pt x="0" y="104"/>
                </a:lnTo>
                <a:cubicBezTo>
                  <a:pt x="0" y="46"/>
                  <a:pt x="47" y="0"/>
                  <a:pt x="104" y="0"/>
                </a:cubicBezTo>
                <a:lnTo>
                  <a:pt x="104" y="0"/>
                </a:lnTo>
                <a:cubicBezTo>
                  <a:pt x="161" y="0"/>
                  <a:pt x="208" y="46"/>
                  <a:pt x="208"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34" name="TextBox 33">
            <a:extLst>
              <a:ext uri="{FF2B5EF4-FFF2-40B4-BE49-F238E27FC236}">
                <a16:creationId xmlns:a16="http://schemas.microsoft.com/office/drawing/2014/main" id="{918A400C-7694-C346-9BFA-159B6DD1708E}"/>
              </a:ext>
            </a:extLst>
          </p:cNvPr>
          <p:cNvSpPr txBox="1"/>
          <p:nvPr/>
        </p:nvSpPr>
        <p:spPr>
          <a:xfrm>
            <a:off x="6309223" y="1735582"/>
            <a:ext cx="5887461"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TOP SKILLS</a:t>
            </a:r>
          </a:p>
        </p:txBody>
      </p:sp>
      <p:sp>
        <p:nvSpPr>
          <p:cNvPr id="35" name="TextBox 34">
            <a:extLst>
              <a:ext uri="{FF2B5EF4-FFF2-40B4-BE49-F238E27FC236}">
                <a16:creationId xmlns:a16="http://schemas.microsoft.com/office/drawing/2014/main" id="{4D23A3E1-FBC2-844D-B6B7-D140D866E611}"/>
              </a:ext>
            </a:extLst>
          </p:cNvPr>
          <p:cNvSpPr txBox="1"/>
          <p:nvPr/>
        </p:nvSpPr>
        <p:spPr>
          <a:xfrm>
            <a:off x="6419662" y="2518743"/>
            <a:ext cx="229291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Negotiation</a:t>
            </a:r>
          </a:p>
        </p:txBody>
      </p:sp>
      <p:sp>
        <p:nvSpPr>
          <p:cNvPr id="36" name="TextBox 35">
            <a:extLst>
              <a:ext uri="{FF2B5EF4-FFF2-40B4-BE49-F238E27FC236}">
                <a16:creationId xmlns:a16="http://schemas.microsoft.com/office/drawing/2014/main" id="{74AA2611-3011-2845-8476-BDDB68B05A04}"/>
              </a:ext>
            </a:extLst>
          </p:cNvPr>
          <p:cNvSpPr txBox="1"/>
          <p:nvPr/>
        </p:nvSpPr>
        <p:spPr>
          <a:xfrm>
            <a:off x="6419661" y="2822585"/>
            <a:ext cx="2292915"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Communication</a:t>
            </a:r>
          </a:p>
        </p:txBody>
      </p:sp>
      <p:sp>
        <p:nvSpPr>
          <p:cNvPr id="37" name="TextBox 36">
            <a:extLst>
              <a:ext uri="{FF2B5EF4-FFF2-40B4-BE49-F238E27FC236}">
                <a16:creationId xmlns:a16="http://schemas.microsoft.com/office/drawing/2014/main" id="{DF2CE200-6E17-C443-AE2D-8E903269D4CC}"/>
              </a:ext>
            </a:extLst>
          </p:cNvPr>
          <p:cNvSpPr txBox="1"/>
          <p:nvPr/>
        </p:nvSpPr>
        <p:spPr>
          <a:xfrm>
            <a:off x="6419661" y="3130083"/>
            <a:ext cx="2116013"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Customer Focus</a:t>
            </a:r>
          </a:p>
        </p:txBody>
      </p:sp>
      <p:sp>
        <p:nvSpPr>
          <p:cNvPr id="38" name="TextBox 37">
            <a:extLst>
              <a:ext uri="{FF2B5EF4-FFF2-40B4-BE49-F238E27FC236}">
                <a16:creationId xmlns:a16="http://schemas.microsoft.com/office/drawing/2014/main" id="{D3C28E70-57FA-1849-AC67-8659D556A69B}"/>
              </a:ext>
            </a:extLst>
          </p:cNvPr>
          <p:cNvSpPr txBox="1"/>
          <p:nvPr/>
        </p:nvSpPr>
        <p:spPr>
          <a:xfrm>
            <a:off x="6419662" y="3433534"/>
            <a:ext cx="264485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Sales Techniques</a:t>
            </a:r>
          </a:p>
        </p:txBody>
      </p:sp>
      <p:sp>
        <p:nvSpPr>
          <p:cNvPr id="39" name="TextBox 38">
            <a:extLst>
              <a:ext uri="{FF2B5EF4-FFF2-40B4-BE49-F238E27FC236}">
                <a16:creationId xmlns:a16="http://schemas.microsoft.com/office/drawing/2014/main" id="{B9A3D0DE-8B44-F945-849F-8245C5DFCAC1}"/>
              </a:ext>
            </a:extLst>
          </p:cNvPr>
          <p:cNvSpPr txBox="1"/>
          <p:nvPr/>
        </p:nvSpPr>
        <p:spPr>
          <a:xfrm>
            <a:off x="6419662" y="3739594"/>
            <a:ext cx="1754850"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Lead Gen</a:t>
            </a:r>
          </a:p>
        </p:txBody>
      </p:sp>
      <p:sp>
        <p:nvSpPr>
          <p:cNvPr id="69" name="Freeform 124">
            <a:extLst>
              <a:ext uri="{FF2B5EF4-FFF2-40B4-BE49-F238E27FC236}">
                <a16:creationId xmlns:a16="http://schemas.microsoft.com/office/drawing/2014/main" id="{D58D0A04-3EC6-F843-8A5B-D9A4A38F4A7E}"/>
              </a:ext>
            </a:extLst>
          </p:cNvPr>
          <p:cNvSpPr>
            <a:spLocks noChangeArrowheads="1"/>
          </p:cNvSpPr>
          <p:nvPr/>
        </p:nvSpPr>
        <p:spPr bwMode="auto">
          <a:xfrm>
            <a:off x="3515303" y="1342"/>
            <a:ext cx="2775624" cy="3096492"/>
          </a:xfrm>
          <a:custGeom>
            <a:avLst/>
            <a:gdLst>
              <a:gd name="T0" fmla="*/ 4456 w 4457"/>
              <a:gd name="T1" fmla="*/ 5504 h 5505"/>
              <a:gd name="T2" fmla="*/ 0 w 4457"/>
              <a:gd name="T3" fmla="*/ 5504 h 5505"/>
              <a:gd name="T4" fmla="*/ 0 w 4457"/>
              <a:gd name="T5" fmla="*/ 0 h 5505"/>
              <a:gd name="T6" fmla="*/ 4456 w 4457"/>
              <a:gd name="T7" fmla="*/ 0 h 5505"/>
              <a:gd name="T8" fmla="*/ 4456 w 4457"/>
              <a:gd name="T9" fmla="*/ 5504 h 5505"/>
            </a:gdLst>
            <a:ahLst/>
            <a:cxnLst>
              <a:cxn ang="0">
                <a:pos x="T0" y="T1"/>
              </a:cxn>
              <a:cxn ang="0">
                <a:pos x="T2" y="T3"/>
              </a:cxn>
              <a:cxn ang="0">
                <a:pos x="T4" y="T5"/>
              </a:cxn>
              <a:cxn ang="0">
                <a:pos x="T6" y="T7"/>
              </a:cxn>
              <a:cxn ang="0">
                <a:pos x="T8" y="T9"/>
              </a:cxn>
            </a:cxnLst>
            <a:rect l="0" t="0" r="r" b="b"/>
            <a:pathLst>
              <a:path w="4457" h="5505">
                <a:moveTo>
                  <a:pt x="4456" y="5504"/>
                </a:moveTo>
                <a:lnTo>
                  <a:pt x="0" y="5504"/>
                </a:lnTo>
                <a:lnTo>
                  <a:pt x="0" y="0"/>
                </a:lnTo>
                <a:lnTo>
                  <a:pt x="4456" y="0"/>
                </a:lnTo>
                <a:lnTo>
                  <a:pt x="4456" y="5504"/>
                </a:lnTo>
              </a:path>
            </a:pathLst>
          </a:custGeom>
          <a:solidFill>
            <a:srgbClr val="B2DDDB"/>
          </a:solidFill>
          <a:ln>
            <a:noFill/>
          </a:ln>
          <a:effectLst/>
        </p:spPr>
        <p:txBody>
          <a:bodyPr wrap="none" anchor="ctr"/>
          <a:lstStyle/>
          <a:p>
            <a:endParaRPr lang="en-US" dirty="0">
              <a:latin typeface="Poppins" pitchFamily="2" charset="77"/>
            </a:endParaRPr>
          </a:p>
        </p:txBody>
      </p:sp>
      <p:sp>
        <p:nvSpPr>
          <p:cNvPr id="4" name="TextBox 3">
            <a:extLst>
              <a:ext uri="{FF2B5EF4-FFF2-40B4-BE49-F238E27FC236}">
                <a16:creationId xmlns:a16="http://schemas.microsoft.com/office/drawing/2014/main" id="{88F09911-238B-4945-AB36-7CD389464768}"/>
              </a:ext>
            </a:extLst>
          </p:cNvPr>
          <p:cNvSpPr txBox="1"/>
          <p:nvPr/>
        </p:nvSpPr>
        <p:spPr>
          <a:xfrm>
            <a:off x="3476226" y="194140"/>
            <a:ext cx="2850155" cy="2762616"/>
          </a:xfrm>
          <a:prstGeom prst="rect">
            <a:avLst/>
          </a:prstGeom>
          <a:noFill/>
        </p:spPr>
        <p:txBody>
          <a:bodyPr wrap="square" rtlCol="0" anchor="t">
            <a:spAutoFit/>
          </a:bodyPr>
          <a:lstStyle/>
          <a:p>
            <a:pPr algn="ctr">
              <a:lnSpc>
                <a:spcPct val="80000"/>
              </a:lnSpc>
            </a:pPr>
            <a:r>
              <a:rPr lang="en-US" sz="3600" b="1" spc="-100" dirty="0">
                <a:solidFill>
                  <a:schemeClr val="bg2">
                    <a:lumMod val="25000"/>
                  </a:schemeClr>
                </a:solidFill>
                <a:cs typeface="Poppins" pitchFamily="2" charset="77"/>
              </a:rPr>
              <a:t>“I welcome meeting professionals to host their events at my hotel.”</a:t>
            </a:r>
          </a:p>
        </p:txBody>
      </p:sp>
      <p:sp>
        <p:nvSpPr>
          <p:cNvPr id="40" name="TextBox 39">
            <a:extLst>
              <a:ext uri="{FF2B5EF4-FFF2-40B4-BE49-F238E27FC236}">
                <a16:creationId xmlns:a16="http://schemas.microsoft.com/office/drawing/2014/main" id="{511CCFE7-C424-734A-86AA-65C414FBC64E}"/>
              </a:ext>
            </a:extLst>
          </p:cNvPr>
          <p:cNvSpPr txBox="1"/>
          <p:nvPr/>
        </p:nvSpPr>
        <p:spPr>
          <a:xfrm>
            <a:off x="3670155" y="3822175"/>
            <a:ext cx="2564184" cy="333168"/>
          </a:xfrm>
          <a:prstGeom prst="rect">
            <a:avLst/>
          </a:prstGeom>
          <a:noFill/>
        </p:spPr>
        <p:txBody>
          <a:bodyPr wrap="square" rtlCol="0" anchor="b">
            <a:spAutoFit/>
          </a:bodyPr>
          <a:lstStyle/>
          <a:p>
            <a:pPr algn="ctr">
              <a:lnSpc>
                <a:spcPts val="1800"/>
              </a:lnSpc>
            </a:pPr>
            <a:r>
              <a:rPr lang="en-US" sz="2000" spc="-10" dirty="0">
                <a:solidFill>
                  <a:schemeClr val="bg2">
                    <a:lumMod val="25000"/>
                  </a:schemeClr>
                </a:solidFill>
                <a:cs typeface="Poppins" pitchFamily="2" charset="77"/>
              </a:rPr>
              <a:t>CHSP</a:t>
            </a:r>
          </a:p>
        </p:txBody>
      </p:sp>
      <p:sp>
        <p:nvSpPr>
          <p:cNvPr id="71" name="Freeform 126">
            <a:extLst>
              <a:ext uri="{FF2B5EF4-FFF2-40B4-BE49-F238E27FC236}">
                <a16:creationId xmlns:a16="http://schemas.microsoft.com/office/drawing/2014/main" id="{7CBA7F97-B67E-1D44-9CFC-861F22F9FE3E}"/>
              </a:ext>
            </a:extLst>
          </p:cNvPr>
          <p:cNvSpPr>
            <a:spLocks noChangeArrowheads="1"/>
          </p:cNvSpPr>
          <p:nvPr/>
        </p:nvSpPr>
        <p:spPr bwMode="auto">
          <a:xfrm>
            <a:off x="6288178" y="4346886"/>
            <a:ext cx="5903821" cy="2584788"/>
          </a:xfrm>
          <a:custGeom>
            <a:avLst/>
            <a:gdLst>
              <a:gd name="T0" fmla="*/ 9474 w 9475"/>
              <a:gd name="T1" fmla="*/ 3693 h 3694"/>
              <a:gd name="T2" fmla="*/ 0 w 9475"/>
              <a:gd name="T3" fmla="*/ 3693 h 3694"/>
              <a:gd name="T4" fmla="*/ 0 w 9475"/>
              <a:gd name="T5" fmla="*/ 0 h 3694"/>
              <a:gd name="T6" fmla="*/ 9474 w 9475"/>
              <a:gd name="T7" fmla="*/ 0 h 3694"/>
              <a:gd name="T8" fmla="*/ 9474 w 9475"/>
              <a:gd name="T9" fmla="*/ 3693 h 3694"/>
            </a:gdLst>
            <a:ahLst/>
            <a:cxnLst>
              <a:cxn ang="0">
                <a:pos x="T0" y="T1"/>
              </a:cxn>
              <a:cxn ang="0">
                <a:pos x="T2" y="T3"/>
              </a:cxn>
              <a:cxn ang="0">
                <a:pos x="T4" y="T5"/>
              </a:cxn>
              <a:cxn ang="0">
                <a:pos x="T6" y="T7"/>
              </a:cxn>
              <a:cxn ang="0">
                <a:pos x="T8" y="T9"/>
              </a:cxn>
            </a:cxnLst>
            <a:rect l="0" t="0" r="r" b="b"/>
            <a:pathLst>
              <a:path w="9475" h="3694">
                <a:moveTo>
                  <a:pt x="9474" y="3693"/>
                </a:moveTo>
                <a:lnTo>
                  <a:pt x="0" y="3693"/>
                </a:lnTo>
                <a:lnTo>
                  <a:pt x="0" y="0"/>
                </a:lnTo>
                <a:lnTo>
                  <a:pt x="9474" y="0"/>
                </a:lnTo>
                <a:lnTo>
                  <a:pt x="9474" y="3693"/>
                </a:lnTo>
              </a:path>
            </a:pathLst>
          </a:custGeom>
          <a:solidFill>
            <a:srgbClr val="738A9F"/>
          </a:solidFill>
          <a:ln>
            <a:noFill/>
          </a:ln>
          <a:effectLst/>
        </p:spPr>
        <p:txBody>
          <a:bodyPr wrap="none" anchor="ctr"/>
          <a:lstStyle/>
          <a:p>
            <a:endParaRPr lang="en-US" dirty="0">
              <a:latin typeface="Poppins" pitchFamily="2" charset="77"/>
            </a:endParaRPr>
          </a:p>
        </p:txBody>
      </p:sp>
      <p:sp>
        <p:nvSpPr>
          <p:cNvPr id="14" name="Freeform 71">
            <a:extLst>
              <a:ext uri="{FF2B5EF4-FFF2-40B4-BE49-F238E27FC236}">
                <a16:creationId xmlns:a16="http://schemas.microsoft.com/office/drawing/2014/main" id="{63EAC20B-F724-39B7-4D5B-820DEE9C98DA}"/>
              </a:ext>
            </a:extLst>
          </p:cNvPr>
          <p:cNvSpPr>
            <a:spLocks noChangeArrowheads="1"/>
          </p:cNvSpPr>
          <p:nvPr/>
        </p:nvSpPr>
        <p:spPr bwMode="auto">
          <a:xfrm>
            <a:off x="8477287" y="2404601"/>
            <a:ext cx="3544342" cy="45720"/>
          </a:xfrm>
          <a:custGeom>
            <a:avLst/>
            <a:gdLst>
              <a:gd name="T0" fmla="*/ 5691 w 5692"/>
              <a:gd name="T1" fmla="*/ 65 h 66"/>
              <a:gd name="T2" fmla="*/ 0 w 5692"/>
              <a:gd name="T3" fmla="*/ 65 h 66"/>
              <a:gd name="T4" fmla="*/ 0 w 5692"/>
              <a:gd name="T5" fmla="*/ 0 h 66"/>
              <a:gd name="T6" fmla="*/ 5691 w 5692"/>
              <a:gd name="T7" fmla="*/ 0 h 66"/>
              <a:gd name="T8" fmla="*/ 5691 w 5692"/>
              <a:gd name="T9" fmla="*/ 65 h 66"/>
            </a:gdLst>
            <a:ahLst/>
            <a:cxnLst>
              <a:cxn ang="0">
                <a:pos x="T0" y="T1"/>
              </a:cxn>
              <a:cxn ang="0">
                <a:pos x="T2" y="T3"/>
              </a:cxn>
              <a:cxn ang="0">
                <a:pos x="T4" y="T5"/>
              </a:cxn>
              <a:cxn ang="0">
                <a:pos x="T6" y="T7"/>
              </a:cxn>
              <a:cxn ang="0">
                <a:pos x="T8" y="T9"/>
              </a:cxn>
            </a:cxnLst>
            <a:rect l="0" t="0" r="r" b="b"/>
            <a:pathLst>
              <a:path w="5692" h="66">
                <a:moveTo>
                  <a:pt x="5691" y="65"/>
                </a:moveTo>
                <a:lnTo>
                  <a:pt x="0" y="65"/>
                </a:lnTo>
                <a:lnTo>
                  <a:pt x="0" y="0"/>
                </a:lnTo>
                <a:lnTo>
                  <a:pt x="5691" y="0"/>
                </a:lnTo>
                <a:lnTo>
                  <a:pt x="5691" y="65"/>
                </a:lnTo>
              </a:path>
            </a:pathLst>
          </a:custGeom>
          <a:solidFill>
            <a:schemeClr val="accent2">
              <a:lumMod val="20000"/>
              <a:lumOff val="80000"/>
            </a:schemeClr>
          </a:solidFill>
          <a:ln>
            <a:noFill/>
          </a:ln>
          <a:effectLst/>
        </p:spPr>
        <p:txBody>
          <a:bodyPr wrap="none" anchor="ctr"/>
          <a:lstStyle/>
          <a:p>
            <a:endParaRPr lang="en-US" dirty="0">
              <a:latin typeface="Poppins" pitchFamily="2" charset="77"/>
            </a:endParaRPr>
          </a:p>
        </p:txBody>
      </p:sp>
      <p:sp>
        <p:nvSpPr>
          <p:cNvPr id="15" name="Freeform 72">
            <a:extLst>
              <a:ext uri="{FF2B5EF4-FFF2-40B4-BE49-F238E27FC236}">
                <a16:creationId xmlns:a16="http://schemas.microsoft.com/office/drawing/2014/main" id="{23D42267-EBFD-D823-A007-9EB920CF3255}"/>
              </a:ext>
            </a:extLst>
          </p:cNvPr>
          <p:cNvSpPr>
            <a:spLocks noChangeArrowheads="1"/>
          </p:cNvSpPr>
          <p:nvPr/>
        </p:nvSpPr>
        <p:spPr bwMode="auto">
          <a:xfrm>
            <a:off x="8477285" y="2404601"/>
            <a:ext cx="3200400" cy="45720"/>
          </a:xfrm>
          <a:custGeom>
            <a:avLst/>
            <a:gdLst>
              <a:gd name="T0" fmla="*/ 2845 w 2846"/>
              <a:gd name="T1" fmla="*/ 65 h 66"/>
              <a:gd name="T2" fmla="*/ 0 w 2846"/>
              <a:gd name="T3" fmla="*/ 65 h 66"/>
              <a:gd name="T4" fmla="*/ 0 w 2846"/>
              <a:gd name="T5" fmla="*/ 0 h 66"/>
              <a:gd name="T6" fmla="*/ 2845 w 2846"/>
              <a:gd name="T7" fmla="*/ 0 h 66"/>
              <a:gd name="T8" fmla="*/ 2845 w 2846"/>
              <a:gd name="T9" fmla="*/ 65 h 66"/>
            </a:gdLst>
            <a:ahLst/>
            <a:cxnLst>
              <a:cxn ang="0">
                <a:pos x="T0" y="T1"/>
              </a:cxn>
              <a:cxn ang="0">
                <a:pos x="T2" y="T3"/>
              </a:cxn>
              <a:cxn ang="0">
                <a:pos x="T4" y="T5"/>
              </a:cxn>
              <a:cxn ang="0">
                <a:pos x="T6" y="T7"/>
              </a:cxn>
              <a:cxn ang="0">
                <a:pos x="T8" y="T9"/>
              </a:cxn>
            </a:cxnLst>
            <a:rect l="0" t="0" r="r" b="b"/>
            <a:pathLst>
              <a:path w="2846" h="66">
                <a:moveTo>
                  <a:pt x="2845" y="65"/>
                </a:moveTo>
                <a:lnTo>
                  <a:pt x="0" y="65"/>
                </a:lnTo>
                <a:lnTo>
                  <a:pt x="0" y="0"/>
                </a:lnTo>
                <a:lnTo>
                  <a:pt x="2845" y="0"/>
                </a:lnTo>
                <a:lnTo>
                  <a:pt x="2845" y="65"/>
                </a:lnTo>
              </a:path>
            </a:pathLst>
          </a:custGeom>
          <a:solidFill>
            <a:schemeClr val="accent2"/>
          </a:solidFill>
          <a:ln>
            <a:noFill/>
          </a:ln>
          <a:effectLst/>
        </p:spPr>
        <p:txBody>
          <a:bodyPr wrap="none" anchor="ctr"/>
          <a:lstStyle/>
          <a:p>
            <a:endParaRPr lang="en-US" dirty="0">
              <a:latin typeface="Poppins" pitchFamily="2" charset="77"/>
            </a:endParaRPr>
          </a:p>
        </p:txBody>
      </p:sp>
      <p:sp>
        <p:nvSpPr>
          <p:cNvPr id="19" name="TextBox 18">
            <a:extLst>
              <a:ext uri="{FF2B5EF4-FFF2-40B4-BE49-F238E27FC236}">
                <a16:creationId xmlns:a16="http://schemas.microsoft.com/office/drawing/2014/main" id="{184C1F68-D8E2-97B7-A2CD-B4E0AE53637E}"/>
              </a:ext>
            </a:extLst>
          </p:cNvPr>
          <p:cNvSpPr txBox="1"/>
          <p:nvPr/>
        </p:nvSpPr>
        <p:spPr>
          <a:xfrm>
            <a:off x="6419661" y="2213988"/>
            <a:ext cx="2042804" cy="430887"/>
          </a:xfrm>
          <a:prstGeom prst="rect">
            <a:avLst/>
          </a:prstGeom>
          <a:noFill/>
        </p:spPr>
        <p:txBody>
          <a:bodyPr wrap="square" rtlCol="0" anchor="ctr">
            <a:spAutoFit/>
          </a:bodyPr>
          <a:lstStyle/>
          <a:p>
            <a:r>
              <a:rPr lang="en-US" sz="2200" spc="-10" dirty="0">
                <a:solidFill>
                  <a:schemeClr val="bg2">
                    <a:lumMod val="25000"/>
                  </a:schemeClr>
                </a:solidFill>
                <a:cs typeface="Poppins" pitchFamily="2" charset="77"/>
              </a:rPr>
              <a:t>Service Mindset</a:t>
            </a:r>
          </a:p>
        </p:txBody>
      </p:sp>
      <p:sp>
        <p:nvSpPr>
          <p:cNvPr id="20" name="Freeform 73">
            <a:extLst>
              <a:ext uri="{FF2B5EF4-FFF2-40B4-BE49-F238E27FC236}">
                <a16:creationId xmlns:a16="http://schemas.microsoft.com/office/drawing/2014/main" id="{C5A54921-BF7A-68F1-62C2-7DB689FEA7F7}"/>
              </a:ext>
            </a:extLst>
          </p:cNvPr>
          <p:cNvSpPr>
            <a:spLocks noChangeArrowheads="1"/>
          </p:cNvSpPr>
          <p:nvPr/>
        </p:nvSpPr>
        <p:spPr bwMode="auto">
          <a:xfrm>
            <a:off x="11563471" y="2363853"/>
            <a:ext cx="129034" cy="129034"/>
          </a:xfrm>
          <a:custGeom>
            <a:avLst/>
            <a:gdLst>
              <a:gd name="T0" fmla="*/ 207 w 208"/>
              <a:gd name="T1" fmla="*/ 104 h 209"/>
              <a:gd name="T2" fmla="*/ 207 w 208"/>
              <a:gd name="T3" fmla="*/ 104 h 209"/>
              <a:gd name="T4" fmla="*/ 104 w 208"/>
              <a:gd name="T5" fmla="*/ 208 h 209"/>
              <a:gd name="T6" fmla="*/ 104 w 208"/>
              <a:gd name="T7" fmla="*/ 208 h 209"/>
              <a:gd name="T8" fmla="*/ 0 w 208"/>
              <a:gd name="T9" fmla="*/ 104 h 209"/>
              <a:gd name="T10" fmla="*/ 0 w 208"/>
              <a:gd name="T11" fmla="*/ 104 h 209"/>
              <a:gd name="T12" fmla="*/ 104 w 208"/>
              <a:gd name="T13" fmla="*/ 0 h 209"/>
              <a:gd name="T14" fmla="*/ 104 w 208"/>
              <a:gd name="T15" fmla="*/ 0 h 209"/>
              <a:gd name="T16" fmla="*/ 207 w 208"/>
              <a:gd name="T17" fmla="*/ 104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8" h="209">
                <a:moveTo>
                  <a:pt x="207" y="104"/>
                </a:moveTo>
                <a:lnTo>
                  <a:pt x="207" y="104"/>
                </a:lnTo>
                <a:cubicBezTo>
                  <a:pt x="207" y="161"/>
                  <a:pt x="161" y="208"/>
                  <a:pt x="104" y="208"/>
                </a:cubicBezTo>
                <a:lnTo>
                  <a:pt x="104" y="208"/>
                </a:lnTo>
                <a:cubicBezTo>
                  <a:pt x="47" y="208"/>
                  <a:pt x="0" y="161"/>
                  <a:pt x="0" y="104"/>
                </a:cubicBezTo>
                <a:lnTo>
                  <a:pt x="0" y="104"/>
                </a:lnTo>
                <a:cubicBezTo>
                  <a:pt x="0" y="47"/>
                  <a:pt x="47" y="0"/>
                  <a:pt x="104" y="0"/>
                </a:cubicBezTo>
                <a:lnTo>
                  <a:pt x="104" y="0"/>
                </a:lnTo>
                <a:cubicBezTo>
                  <a:pt x="161" y="0"/>
                  <a:pt x="207" y="47"/>
                  <a:pt x="207" y="104"/>
                </a:cubicBezTo>
              </a:path>
            </a:pathLst>
          </a:custGeom>
          <a:solidFill>
            <a:schemeClr val="accent2">
              <a:lumMod val="50000"/>
            </a:schemeClr>
          </a:solidFill>
          <a:ln>
            <a:noFill/>
          </a:ln>
          <a:effectLst/>
        </p:spPr>
        <p:txBody>
          <a:bodyPr wrap="none" anchor="ctr"/>
          <a:lstStyle/>
          <a:p>
            <a:endParaRPr lang="en-US" dirty="0">
              <a:latin typeface="Poppins" pitchFamily="2" charset="77"/>
            </a:endParaRPr>
          </a:p>
        </p:txBody>
      </p:sp>
      <p:sp>
        <p:nvSpPr>
          <p:cNvPr id="21" name="TextBox 20">
            <a:extLst>
              <a:ext uri="{FF2B5EF4-FFF2-40B4-BE49-F238E27FC236}">
                <a16:creationId xmlns:a16="http://schemas.microsoft.com/office/drawing/2014/main" id="{5E3799E5-E801-0D6C-119A-C93F1A7FD21C}"/>
              </a:ext>
            </a:extLst>
          </p:cNvPr>
          <p:cNvSpPr txBox="1"/>
          <p:nvPr/>
        </p:nvSpPr>
        <p:spPr>
          <a:xfrm>
            <a:off x="6414052" y="4522069"/>
            <a:ext cx="5887461" cy="523220"/>
          </a:xfrm>
          <a:prstGeom prst="rect">
            <a:avLst/>
          </a:prstGeom>
          <a:noFill/>
        </p:spPr>
        <p:txBody>
          <a:bodyPr wrap="square" rtlCol="0" anchor="b">
            <a:spAutoFit/>
          </a:bodyPr>
          <a:lstStyle/>
          <a:p>
            <a:pPr algn="ctr"/>
            <a:r>
              <a:rPr lang="en-US" sz="2800" b="1" spc="-55" dirty="0">
                <a:solidFill>
                  <a:schemeClr val="bg1"/>
                </a:solidFill>
                <a:cs typeface="Poppins" pitchFamily="2" charset="77"/>
              </a:rPr>
              <a:t>TYPICAL ROLES</a:t>
            </a:r>
          </a:p>
        </p:txBody>
      </p:sp>
      <p:sp>
        <p:nvSpPr>
          <p:cNvPr id="22" name="TextBox 21">
            <a:extLst>
              <a:ext uri="{FF2B5EF4-FFF2-40B4-BE49-F238E27FC236}">
                <a16:creationId xmlns:a16="http://schemas.microsoft.com/office/drawing/2014/main" id="{E1B1D7E0-536F-D5F7-ECD5-3A54D24E1AF1}"/>
              </a:ext>
            </a:extLst>
          </p:cNvPr>
          <p:cNvSpPr txBox="1"/>
          <p:nvPr/>
        </p:nvSpPr>
        <p:spPr>
          <a:xfrm>
            <a:off x="6990104" y="5111455"/>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Sales Strategy</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Client Acquisition</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Relationship Building</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Proposal Creation</a:t>
            </a:r>
          </a:p>
          <a:p>
            <a:pPr marL="0" marR="0">
              <a:spcBef>
                <a:spcPts val="0"/>
              </a:spcBef>
              <a:spcAft>
                <a:spcPts val="0"/>
              </a:spcAft>
            </a:pPr>
            <a:r>
              <a:rPr lang="en-US" dirty="0">
                <a:solidFill>
                  <a:schemeClr val="bg1"/>
                </a:solidFill>
                <a:latin typeface="Calibri" panose="020F0502020204030204" pitchFamily="34" charset="0"/>
                <a:ea typeface="Times New Roman" panose="02020603050405020304" pitchFamily="18" charset="0"/>
              </a:rPr>
              <a:t>Revenue Management</a:t>
            </a:r>
            <a:endParaRPr lang="en-US" sz="1800" dirty="0">
              <a:solidFill>
                <a:schemeClr val="bg1"/>
              </a:solidFill>
              <a:effectLst/>
              <a:latin typeface="Calibri" panose="020F0502020204030204" pitchFamily="34" charset="0"/>
              <a:ea typeface="Times New Roman" panose="02020603050405020304" pitchFamily="18" charset="0"/>
            </a:endParaRPr>
          </a:p>
        </p:txBody>
      </p:sp>
      <p:sp>
        <p:nvSpPr>
          <p:cNvPr id="23" name="TextBox 22">
            <a:extLst>
              <a:ext uri="{FF2B5EF4-FFF2-40B4-BE49-F238E27FC236}">
                <a16:creationId xmlns:a16="http://schemas.microsoft.com/office/drawing/2014/main" id="{60BA6EFA-CB50-2A66-70D4-47B24F09ECC1}"/>
              </a:ext>
            </a:extLst>
          </p:cNvPr>
          <p:cNvSpPr txBox="1"/>
          <p:nvPr/>
        </p:nvSpPr>
        <p:spPr>
          <a:xfrm>
            <a:off x="9436439" y="5126172"/>
            <a:ext cx="2950223" cy="1477328"/>
          </a:xfrm>
          <a:prstGeom prst="rect">
            <a:avLst/>
          </a:prstGeom>
          <a:noFill/>
        </p:spPr>
        <p:txBody>
          <a:bodyPr wrap="square" rtlCol="0" anchor="ctr">
            <a:spAutoFit/>
          </a:bodyPr>
          <a:lstStyle/>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Market Analysis</a:t>
            </a:r>
          </a:p>
          <a:p>
            <a:pPr marL="0" marR="0">
              <a:spcBef>
                <a:spcPts val="0"/>
              </a:spcBef>
              <a:spcAft>
                <a:spcPts val="0"/>
              </a:spcAft>
            </a:pPr>
            <a:r>
              <a:rPr lang="en-US" dirty="0">
                <a:solidFill>
                  <a:schemeClr val="bg1"/>
                </a:solidFill>
                <a:latin typeface="Calibri" panose="020F0502020204030204" pitchFamily="34" charset="0"/>
                <a:ea typeface="Times New Roman" panose="02020603050405020304" pitchFamily="18" charset="0"/>
              </a:rPr>
              <a:t>Customer Feedback</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Budget Management</a:t>
            </a:r>
          </a:p>
          <a:p>
            <a:pPr marL="0" marR="0">
              <a:spcBef>
                <a:spcPts val="0"/>
              </a:spcBef>
              <a:spcAft>
                <a:spcPts val="0"/>
              </a:spcAft>
            </a:pPr>
            <a:r>
              <a:rPr lang="en-US" dirty="0">
                <a:solidFill>
                  <a:schemeClr val="bg1"/>
                </a:solidFill>
                <a:latin typeface="Calibri" panose="020F0502020204030204" pitchFamily="34" charset="0"/>
                <a:ea typeface="Times New Roman" panose="02020603050405020304" pitchFamily="18" charset="0"/>
              </a:rPr>
              <a:t>Team Leadership</a:t>
            </a:r>
          </a:p>
          <a:p>
            <a:pPr marL="0" marR="0">
              <a:spcBef>
                <a:spcPts val="0"/>
              </a:spcBef>
              <a:spcAft>
                <a:spcPts val="0"/>
              </a:spcAft>
            </a:pPr>
            <a:r>
              <a:rPr lang="en-US" sz="1800" dirty="0">
                <a:solidFill>
                  <a:schemeClr val="bg1"/>
                </a:solidFill>
                <a:effectLst/>
                <a:latin typeface="Calibri" panose="020F0502020204030204" pitchFamily="34" charset="0"/>
                <a:ea typeface="Times New Roman" panose="02020603050405020304" pitchFamily="18" charset="0"/>
              </a:rPr>
              <a:t>Event Promotion</a:t>
            </a:r>
          </a:p>
        </p:txBody>
      </p:sp>
      <p:sp>
        <p:nvSpPr>
          <p:cNvPr id="24" name="TextBox 23">
            <a:extLst>
              <a:ext uri="{FF2B5EF4-FFF2-40B4-BE49-F238E27FC236}">
                <a16:creationId xmlns:a16="http://schemas.microsoft.com/office/drawing/2014/main" id="{37BAC558-373B-5BDB-26F1-684DA50F3154}"/>
              </a:ext>
            </a:extLst>
          </p:cNvPr>
          <p:cNvSpPr txBox="1"/>
          <p:nvPr/>
        </p:nvSpPr>
        <p:spPr>
          <a:xfrm>
            <a:off x="3505034" y="3316672"/>
            <a:ext cx="2772877" cy="523220"/>
          </a:xfrm>
          <a:prstGeom prst="rect">
            <a:avLst/>
          </a:prstGeom>
          <a:noFill/>
        </p:spPr>
        <p:txBody>
          <a:bodyPr wrap="square" rtlCol="0" anchor="b">
            <a:spAutoFit/>
          </a:bodyPr>
          <a:lstStyle/>
          <a:p>
            <a:pPr algn="ctr"/>
            <a:r>
              <a:rPr lang="en-US" sz="2800" b="1" spc="-55" dirty="0">
                <a:solidFill>
                  <a:schemeClr val="bg2">
                    <a:lumMod val="25000"/>
                  </a:schemeClr>
                </a:solidFill>
                <a:cs typeface="Poppins" pitchFamily="2" charset="77"/>
              </a:rPr>
              <a:t>CERTIFICATION</a:t>
            </a:r>
          </a:p>
        </p:txBody>
      </p:sp>
      <p:pic>
        <p:nvPicPr>
          <p:cNvPr id="16" name="Picture 15">
            <a:extLst>
              <a:ext uri="{FF2B5EF4-FFF2-40B4-BE49-F238E27FC236}">
                <a16:creationId xmlns:a16="http://schemas.microsoft.com/office/drawing/2014/main" id="{C36DBC04-5815-0BA3-9867-7A785BB44761}"/>
              </a:ext>
            </a:extLst>
          </p:cNvPr>
          <p:cNvPicPr preferRelativeResize="0">
            <a:picLocks/>
          </p:cNvPicPr>
          <p:nvPr/>
        </p:nvPicPr>
        <p:blipFill rotWithShape="1">
          <a:blip r:embed="rId3">
            <a:extLst>
              <a:ext uri="{28A0092B-C50C-407E-A947-70E740481C1C}">
                <a14:useLocalDpi xmlns:a14="http://schemas.microsoft.com/office/drawing/2010/main" val="0"/>
              </a:ext>
            </a:extLst>
          </a:blip>
          <a:srcRect l="71885" t="-2831" r="7622" b="41892"/>
          <a:stretch/>
        </p:blipFill>
        <p:spPr>
          <a:xfrm>
            <a:off x="873150" y="1130097"/>
            <a:ext cx="1709928" cy="2660904"/>
          </a:xfrm>
          <a:prstGeom prst="rect">
            <a:avLst/>
          </a:prstGeom>
          <a:solidFill>
            <a:schemeClr val="tx2">
              <a:lumMod val="75000"/>
            </a:schemeClr>
          </a:solidFill>
          <a:ln w="57150">
            <a:solidFill>
              <a:schemeClr val="tx2">
                <a:lumMod val="50000"/>
              </a:schemeClr>
            </a:solidFill>
          </a:ln>
        </p:spPr>
      </p:pic>
    </p:spTree>
    <p:extLst>
      <p:ext uri="{BB962C8B-B14F-4D97-AF65-F5344CB8AC3E}">
        <p14:creationId xmlns:p14="http://schemas.microsoft.com/office/powerpoint/2010/main" val="33689304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83959" y="3815408"/>
            <a:ext cx="11272477" cy="2597506"/>
          </a:xfrm>
          <a:prstGeom prst="rect">
            <a:avLst/>
          </a:prstGeom>
        </p:spPr>
        <p:txBody>
          <a:bodyPr vert="horz" wrap="square" lIns="0" tIns="12065" rIns="0" bIns="0" rtlCol="0">
            <a:spAutoFit/>
          </a:bodyPr>
          <a:lstStyle/>
          <a:p>
            <a:pPr marR="11430" algn="ctr">
              <a:lnSpc>
                <a:spcPct val="80000"/>
              </a:lnSpc>
              <a:spcBef>
                <a:spcPts val="0"/>
              </a:spcBef>
            </a:pPr>
            <a:r>
              <a:rPr lang="en-US" sz="7200" dirty="0">
                <a:solidFill>
                  <a:schemeClr val="bg2">
                    <a:lumMod val="25000"/>
                  </a:schemeClr>
                </a:solidFill>
                <a:latin typeface="Arial"/>
                <a:cs typeface="Arial"/>
              </a:rPr>
              <a:t>Plan Your</a:t>
            </a:r>
            <a:br>
              <a:rPr lang="en-US" sz="7200" dirty="0">
                <a:solidFill>
                  <a:srgbClr val="00AFEF"/>
                </a:solidFill>
                <a:latin typeface="Arial"/>
                <a:cs typeface="Arial"/>
              </a:rPr>
            </a:br>
            <a:r>
              <a:rPr lang="en-US" sz="13800" b="1" dirty="0">
                <a:solidFill>
                  <a:srgbClr val="00AFEF"/>
                </a:solidFill>
                <a:latin typeface="Arial"/>
                <a:cs typeface="Arial"/>
              </a:rPr>
              <a:t>EVENT!</a:t>
            </a:r>
            <a:endParaRPr sz="7200" b="1" dirty="0">
              <a:latin typeface="Arial"/>
              <a:cs typeface="Arial"/>
            </a:endParaRPr>
          </a:p>
        </p:txBody>
      </p:sp>
      <p:pic>
        <p:nvPicPr>
          <p:cNvPr id="15" name="Picture 14">
            <a:extLst>
              <a:ext uri="{FF2B5EF4-FFF2-40B4-BE49-F238E27FC236}">
                <a16:creationId xmlns:a16="http://schemas.microsoft.com/office/drawing/2014/main" id="{3A3DD228-C7BB-D792-D55E-01DDC2143677}"/>
              </a:ext>
            </a:extLst>
          </p:cNvPr>
          <p:cNvPicPr>
            <a:picLocks noChangeAspect="1"/>
          </p:cNvPicPr>
          <p:nvPr/>
        </p:nvPicPr>
        <p:blipFill>
          <a:blip r:embed="rId3"/>
          <a:stretch>
            <a:fillRect/>
          </a:stretch>
        </p:blipFill>
        <p:spPr>
          <a:xfrm>
            <a:off x="4134415" y="528540"/>
            <a:ext cx="4115063" cy="3052932"/>
          </a:xfrm>
          <a:prstGeom prst="rect">
            <a:avLst/>
          </a:prstGeom>
        </p:spPr>
      </p:pic>
    </p:spTree>
    <p:extLst>
      <p:ext uri="{BB962C8B-B14F-4D97-AF65-F5344CB8AC3E}">
        <p14:creationId xmlns:p14="http://schemas.microsoft.com/office/powerpoint/2010/main" val="410165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29B32-8BAA-BCAC-9C81-4BFD8606FCD4}"/>
              </a:ext>
            </a:extLst>
          </p:cNvPr>
          <p:cNvPicPr>
            <a:picLocks noChangeAspect="1"/>
          </p:cNvPicPr>
          <p:nvPr/>
        </p:nvPicPr>
        <p:blipFill rotWithShape="1">
          <a:blip r:embed="rId2"/>
          <a:srcRect l="85202" t="85673" r="14426"/>
          <a:stretch/>
        </p:blipFill>
        <p:spPr>
          <a:xfrm>
            <a:off x="10290629" y="5471886"/>
            <a:ext cx="1240971" cy="1524000"/>
          </a:xfrm>
          <a:prstGeom prst="rect">
            <a:avLst/>
          </a:prstGeom>
          <a:effectLst>
            <a:softEdge rad="127000"/>
          </a:effectLst>
        </p:spPr>
      </p:pic>
      <p:pic>
        <p:nvPicPr>
          <p:cNvPr id="3" name="Picture 2">
            <a:extLst>
              <a:ext uri="{FF2B5EF4-FFF2-40B4-BE49-F238E27FC236}">
                <a16:creationId xmlns:a16="http://schemas.microsoft.com/office/drawing/2014/main" id="{C43B0B08-7D77-C50C-BBCD-1F7EA7E15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467" y="6367787"/>
            <a:ext cx="914836" cy="353530"/>
          </a:xfrm>
          <a:prstGeom prst="rect">
            <a:avLst/>
          </a:prstGeom>
        </p:spPr>
      </p:pic>
      <p:sp>
        <p:nvSpPr>
          <p:cNvPr id="5" name="Title 1">
            <a:extLst>
              <a:ext uri="{FF2B5EF4-FFF2-40B4-BE49-F238E27FC236}">
                <a16:creationId xmlns:a16="http://schemas.microsoft.com/office/drawing/2014/main" id="{57FDFC78-6A2E-A589-5C88-4DEB29A9A835}"/>
              </a:ext>
            </a:extLst>
          </p:cNvPr>
          <p:cNvSpPr txBox="1">
            <a:spLocks/>
          </p:cNvSpPr>
          <p:nvPr/>
        </p:nvSpPr>
        <p:spPr>
          <a:xfrm>
            <a:off x="1244814" y="4901516"/>
            <a:ext cx="4326111"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Presenter Name</a:t>
            </a:r>
          </a:p>
        </p:txBody>
      </p:sp>
      <p:sp>
        <p:nvSpPr>
          <p:cNvPr id="6" name="Oval 5">
            <a:extLst>
              <a:ext uri="{FF2B5EF4-FFF2-40B4-BE49-F238E27FC236}">
                <a16:creationId xmlns:a16="http://schemas.microsoft.com/office/drawing/2014/main" id="{18B301B6-95C4-4709-D49A-5BD61A2E30CA}"/>
              </a:ext>
            </a:extLst>
          </p:cNvPr>
          <p:cNvSpPr/>
          <p:nvPr/>
        </p:nvSpPr>
        <p:spPr>
          <a:xfrm>
            <a:off x="1475333" y="1107398"/>
            <a:ext cx="3657600" cy="3657600"/>
          </a:xfrm>
          <a:prstGeom prst="ellipse">
            <a:avLst/>
          </a:prstGeom>
          <a:noFill/>
          <a:ln w="762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bg2">
                    <a:lumMod val="25000"/>
                  </a:schemeClr>
                </a:solidFill>
                <a:latin typeface="+mn-lt"/>
              </a:rPr>
              <a:t>Presenter Photo</a:t>
            </a:r>
            <a:endParaRPr lang="en-US" sz="4000" dirty="0">
              <a:solidFill>
                <a:schemeClr val="bg2">
                  <a:lumMod val="25000"/>
                </a:schemeClr>
              </a:solidFill>
            </a:endParaRPr>
          </a:p>
        </p:txBody>
      </p:sp>
      <p:sp>
        <p:nvSpPr>
          <p:cNvPr id="9" name="Title 1">
            <a:extLst>
              <a:ext uri="{FF2B5EF4-FFF2-40B4-BE49-F238E27FC236}">
                <a16:creationId xmlns:a16="http://schemas.microsoft.com/office/drawing/2014/main" id="{038B43FC-B854-2033-89EA-E670AC0452BA}"/>
              </a:ext>
            </a:extLst>
          </p:cNvPr>
          <p:cNvSpPr txBox="1">
            <a:spLocks/>
          </p:cNvSpPr>
          <p:nvPr/>
        </p:nvSpPr>
        <p:spPr>
          <a:xfrm>
            <a:off x="6152579" y="676216"/>
            <a:ext cx="5112213"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About Me</a:t>
            </a:r>
          </a:p>
        </p:txBody>
      </p:sp>
      <p:cxnSp>
        <p:nvCxnSpPr>
          <p:cNvPr id="10" name="Straight Connector 9">
            <a:extLst>
              <a:ext uri="{FF2B5EF4-FFF2-40B4-BE49-F238E27FC236}">
                <a16:creationId xmlns:a16="http://schemas.microsoft.com/office/drawing/2014/main" id="{98681FFF-41CA-1CAD-C0BF-D246200BCDB4}"/>
              </a:ext>
            </a:extLst>
          </p:cNvPr>
          <p:cNvCxnSpPr>
            <a:cxnSpLocks/>
          </p:cNvCxnSpPr>
          <p:nvPr/>
        </p:nvCxnSpPr>
        <p:spPr>
          <a:xfrm>
            <a:off x="6096000" y="1538577"/>
            <a:ext cx="5066990" cy="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35853D32-BBD8-56CF-1488-9E65FB8104FC}"/>
              </a:ext>
            </a:extLst>
          </p:cNvPr>
          <p:cNvSpPr txBox="1">
            <a:spLocks/>
          </p:cNvSpPr>
          <p:nvPr/>
        </p:nvSpPr>
        <p:spPr>
          <a:xfrm>
            <a:off x="6024282" y="1672941"/>
            <a:ext cx="5138708"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Title &amp; job</a:t>
            </a:r>
          </a:p>
          <a:p>
            <a:pPr marL="346075" indent="-346075" algn="l">
              <a:spcAft>
                <a:spcPts val="600"/>
              </a:spcAft>
              <a:buFont typeface="Arial" panose="020B0604020202020204" pitchFamily="34" charset="0"/>
              <a:buChar char="•"/>
            </a:pPr>
            <a:r>
              <a:rPr lang="en-US" sz="3600" dirty="0">
                <a:solidFill>
                  <a:srgbClr val="00B0F0"/>
                </a:solidFill>
                <a:latin typeface="+mn-lt"/>
              </a:rPr>
              <a:t>Years in industry: XX</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What you love about the meeting industry</a:t>
            </a:r>
          </a:p>
          <a:p>
            <a:pPr marL="346075" indent="-346075" algn="l">
              <a:spcAft>
                <a:spcPts val="600"/>
              </a:spcAft>
              <a:buFont typeface="Arial" panose="020B0604020202020204" pitchFamily="34" charset="0"/>
              <a:buChar char="•"/>
            </a:pPr>
            <a:r>
              <a:rPr lang="en-US" sz="3600" dirty="0">
                <a:solidFill>
                  <a:srgbClr val="00B0F0"/>
                </a:solidFill>
                <a:latin typeface="+mn-lt"/>
              </a:rPr>
              <a:t>Skills that make you successful</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Etc.</a:t>
            </a:r>
          </a:p>
        </p:txBody>
      </p:sp>
    </p:spTree>
    <p:extLst>
      <p:ext uri="{BB962C8B-B14F-4D97-AF65-F5344CB8AC3E}">
        <p14:creationId xmlns:p14="http://schemas.microsoft.com/office/powerpoint/2010/main" val="214699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a:extLst>
              <a:ext uri="{FF2B5EF4-FFF2-40B4-BE49-F238E27FC236}">
                <a16:creationId xmlns:a16="http://schemas.microsoft.com/office/drawing/2014/main" id="{FC73ED30-5FC7-7C8F-71B9-731342D9C234}"/>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Pick Your Event Type</a:t>
            </a:r>
          </a:p>
        </p:txBody>
      </p:sp>
      <p:sp>
        <p:nvSpPr>
          <p:cNvPr id="168" name="Title 1">
            <a:extLst>
              <a:ext uri="{FF2B5EF4-FFF2-40B4-BE49-F238E27FC236}">
                <a16:creationId xmlns:a16="http://schemas.microsoft.com/office/drawing/2014/main" id="{242230F4-4AC1-CE09-F2D8-A13184375A5E}"/>
              </a:ext>
            </a:extLst>
          </p:cNvPr>
          <p:cNvSpPr txBox="1">
            <a:spLocks/>
          </p:cNvSpPr>
          <p:nvPr/>
        </p:nvSpPr>
        <p:spPr>
          <a:xfrm>
            <a:off x="2205769" y="1781191"/>
            <a:ext cx="3890231"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Board Meeting</a:t>
            </a:r>
          </a:p>
          <a:p>
            <a:pPr marL="346075" indent="-346075" algn="l">
              <a:spcAft>
                <a:spcPts val="600"/>
              </a:spcAft>
              <a:buFont typeface="Arial" panose="020B0604020202020204" pitchFamily="34" charset="0"/>
              <a:buChar char="•"/>
            </a:pPr>
            <a:r>
              <a:rPr lang="en-US" sz="3600" dirty="0">
                <a:solidFill>
                  <a:srgbClr val="00B0F0"/>
                </a:solidFill>
                <a:latin typeface="+mn-lt"/>
              </a:rPr>
              <a:t>Conference</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Trade Show</a:t>
            </a:r>
          </a:p>
          <a:p>
            <a:pPr marL="346075" indent="-346075" algn="l">
              <a:spcAft>
                <a:spcPts val="600"/>
              </a:spcAft>
              <a:buFont typeface="Arial" panose="020B0604020202020204" pitchFamily="34" charset="0"/>
              <a:buChar char="•"/>
            </a:pPr>
            <a:r>
              <a:rPr lang="en-US" sz="3600" dirty="0">
                <a:solidFill>
                  <a:srgbClr val="00B0F0"/>
                </a:solidFill>
                <a:latin typeface="+mn-lt"/>
              </a:rPr>
              <a:t>Exhibition</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Expo</a:t>
            </a:r>
          </a:p>
        </p:txBody>
      </p:sp>
      <p:cxnSp>
        <p:nvCxnSpPr>
          <p:cNvPr id="276" name="Straight Connector 275">
            <a:extLst>
              <a:ext uri="{FF2B5EF4-FFF2-40B4-BE49-F238E27FC236}">
                <a16:creationId xmlns:a16="http://schemas.microsoft.com/office/drawing/2014/main" id="{029A948E-AD3B-A22D-2899-072C9E08CC02}"/>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CB21F4D0-9A8D-7BFB-021A-6F594A748ECC}"/>
              </a:ext>
            </a:extLst>
          </p:cNvPr>
          <p:cNvSpPr txBox="1">
            <a:spLocks/>
          </p:cNvSpPr>
          <p:nvPr/>
        </p:nvSpPr>
        <p:spPr>
          <a:xfrm>
            <a:off x="6365626" y="1781191"/>
            <a:ext cx="3890231"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rgbClr val="00B0F0"/>
                </a:solidFill>
                <a:latin typeface="+mn-lt"/>
              </a:rPr>
              <a:t>Incentive Trip</a:t>
            </a:r>
            <a:endParaRPr lang="en-US" sz="3600" dirty="0">
              <a:solidFill>
                <a:schemeClr val="bg2">
                  <a:lumMod val="25000"/>
                </a:schemeClr>
              </a:solidFill>
              <a:latin typeface="+mn-lt"/>
            </a:endParaRP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Festival</a:t>
            </a:r>
          </a:p>
          <a:p>
            <a:pPr marL="346075" indent="-346075" algn="l">
              <a:spcAft>
                <a:spcPts val="600"/>
              </a:spcAft>
              <a:buFont typeface="Arial" panose="020B0604020202020204" pitchFamily="34" charset="0"/>
              <a:buChar char="•"/>
            </a:pPr>
            <a:r>
              <a:rPr lang="en-US" sz="3600" dirty="0">
                <a:solidFill>
                  <a:srgbClr val="00B0F0"/>
                </a:solidFill>
                <a:latin typeface="+mn-lt"/>
              </a:rPr>
              <a:t>Concert</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Wedding</a:t>
            </a:r>
          </a:p>
          <a:p>
            <a:pPr marL="346075" indent="-346075" algn="l">
              <a:spcAft>
                <a:spcPts val="600"/>
              </a:spcAft>
              <a:buFont typeface="Arial" panose="020B0604020202020204" pitchFamily="34" charset="0"/>
              <a:buChar char="•"/>
            </a:pPr>
            <a:r>
              <a:rPr lang="en-US" sz="3600" dirty="0">
                <a:solidFill>
                  <a:srgbClr val="00B0F0"/>
                </a:solidFill>
                <a:latin typeface="+mn-lt"/>
              </a:rPr>
              <a:t>Sporting Event</a:t>
            </a:r>
          </a:p>
        </p:txBody>
      </p:sp>
      <p:sp>
        <p:nvSpPr>
          <p:cNvPr id="8" name="TextBox 7">
            <a:extLst>
              <a:ext uri="{FF2B5EF4-FFF2-40B4-BE49-F238E27FC236}">
                <a16:creationId xmlns:a16="http://schemas.microsoft.com/office/drawing/2014/main" id="{0C190B45-DF75-3CBB-DB24-835AC291DCE9}"/>
              </a:ext>
            </a:extLst>
          </p:cNvPr>
          <p:cNvSpPr txBox="1"/>
          <p:nvPr/>
        </p:nvSpPr>
        <p:spPr>
          <a:xfrm>
            <a:off x="1843681" y="5049687"/>
            <a:ext cx="8504638" cy="646331"/>
          </a:xfrm>
          <a:prstGeom prst="rect">
            <a:avLst/>
          </a:prstGeom>
          <a:noFill/>
        </p:spPr>
        <p:txBody>
          <a:bodyPr wrap="square">
            <a:spAutoFit/>
          </a:bodyPr>
          <a:lstStyle/>
          <a:p>
            <a:r>
              <a:rPr kumimoji="0" lang="en-US" sz="3600" b="1" i="0" u="none" strike="noStrike" kern="1200" cap="none" spc="0" normalizeH="0" baseline="0" noProof="0" dirty="0">
                <a:ln>
                  <a:noFill/>
                </a:ln>
                <a:solidFill>
                  <a:schemeClr val="accent2"/>
                </a:solidFill>
                <a:effectLst/>
                <a:uLnTx/>
                <a:uFillTx/>
                <a:latin typeface="Calibri" panose="020F0502020204030204"/>
                <a:ea typeface="+mn-ea"/>
                <a:cs typeface="+mn-cs"/>
              </a:rPr>
              <a:t>How many people will come to your event?</a:t>
            </a:r>
            <a:endParaRPr lang="en-US" b="1" dirty="0">
              <a:solidFill>
                <a:schemeClr val="accent2"/>
              </a:solidFill>
            </a:endParaRPr>
          </a:p>
        </p:txBody>
      </p:sp>
    </p:spTree>
    <p:extLst>
      <p:ext uri="{BB962C8B-B14F-4D97-AF65-F5344CB8AC3E}">
        <p14:creationId xmlns:p14="http://schemas.microsoft.com/office/powerpoint/2010/main" val="34440060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a:extLst>
              <a:ext uri="{FF2B5EF4-FFF2-40B4-BE49-F238E27FC236}">
                <a16:creationId xmlns:a16="http://schemas.microsoft.com/office/drawing/2014/main" id="{FC73ED30-5FC7-7C8F-71B9-731342D9C234}"/>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Set Your Theme &amp; Agenda</a:t>
            </a:r>
          </a:p>
        </p:txBody>
      </p:sp>
      <p:sp>
        <p:nvSpPr>
          <p:cNvPr id="168" name="Title 1">
            <a:extLst>
              <a:ext uri="{FF2B5EF4-FFF2-40B4-BE49-F238E27FC236}">
                <a16:creationId xmlns:a16="http://schemas.microsoft.com/office/drawing/2014/main" id="{242230F4-4AC1-CE09-F2D8-A13184375A5E}"/>
              </a:ext>
            </a:extLst>
          </p:cNvPr>
          <p:cNvSpPr txBox="1">
            <a:spLocks/>
          </p:cNvSpPr>
          <p:nvPr/>
        </p:nvSpPr>
        <p:spPr>
          <a:xfrm>
            <a:off x="1709531" y="1606263"/>
            <a:ext cx="9247367"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Does your event have a theme?</a:t>
            </a:r>
          </a:p>
          <a:p>
            <a:pPr marL="346075" indent="-346075" algn="l">
              <a:spcAft>
                <a:spcPts val="600"/>
              </a:spcAft>
              <a:buFont typeface="Arial" panose="020B0604020202020204" pitchFamily="34" charset="0"/>
              <a:buChar char="•"/>
            </a:pPr>
            <a:r>
              <a:rPr lang="en-US" sz="3600" dirty="0">
                <a:solidFill>
                  <a:srgbClr val="00B0F0"/>
                </a:solidFill>
                <a:latin typeface="+mn-lt"/>
              </a:rPr>
              <a:t>What activities will your event include?</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What type of space(s) will you need to host these activities?</a:t>
            </a:r>
          </a:p>
          <a:p>
            <a:pPr marL="346075" indent="-346075" algn="l">
              <a:spcAft>
                <a:spcPts val="600"/>
              </a:spcAft>
              <a:buFont typeface="Arial" panose="020B0604020202020204" pitchFamily="34" charset="0"/>
              <a:buChar char="•"/>
            </a:pPr>
            <a:r>
              <a:rPr lang="en-US" sz="3600" dirty="0">
                <a:solidFill>
                  <a:srgbClr val="00B0F0"/>
                </a:solidFill>
                <a:latin typeface="+mn-lt"/>
              </a:rPr>
              <a:t>Will you have entertainers or expert speakers? </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Will there be VIP guests?</a:t>
            </a:r>
          </a:p>
        </p:txBody>
      </p:sp>
      <p:cxnSp>
        <p:nvCxnSpPr>
          <p:cNvPr id="276" name="Straight Connector 275">
            <a:extLst>
              <a:ext uri="{FF2B5EF4-FFF2-40B4-BE49-F238E27FC236}">
                <a16:creationId xmlns:a16="http://schemas.microsoft.com/office/drawing/2014/main" id="{029A948E-AD3B-A22D-2899-072C9E08CC02}"/>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5542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a:extLst>
              <a:ext uri="{FF2B5EF4-FFF2-40B4-BE49-F238E27FC236}">
                <a16:creationId xmlns:a16="http://schemas.microsoft.com/office/drawing/2014/main" id="{FC73ED30-5FC7-7C8F-71B9-731342D9C234}"/>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Event Logistics</a:t>
            </a:r>
          </a:p>
        </p:txBody>
      </p:sp>
      <p:sp>
        <p:nvSpPr>
          <p:cNvPr id="168" name="Title 1">
            <a:extLst>
              <a:ext uri="{FF2B5EF4-FFF2-40B4-BE49-F238E27FC236}">
                <a16:creationId xmlns:a16="http://schemas.microsoft.com/office/drawing/2014/main" id="{242230F4-4AC1-CE09-F2D8-A13184375A5E}"/>
              </a:ext>
            </a:extLst>
          </p:cNvPr>
          <p:cNvSpPr txBox="1">
            <a:spLocks/>
          </p:cNvSpPr>
          <p:nvPr/>
        </p:nvSpPr>
        <p:spPr>
          <a:xfrm>
            <a:off x="1248355" y="1590360"/>
            <a:ext cx="10026594"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rgbClr val="00B0F0"/>
                </a:solidFill>
                <a:latin typeface="+mn-lt"/>
              </a:rPr>
              <a:t>How will people register for your event?</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How will people arrive?</a:t>
            </a:r>
          </a:p>
          <a:p>
            <a:pPr marL="346075" indent="-346075" algn="l">
              <a:spcAft>
                <a:spcPts val="600"/>
              </a:spcAft>
              <a:buFont typeface="Arial" panose="020B0604020202020204" pitchFamily="34" charset="0"/>
              <a:buChar char="•"/>
            </a:pPr>
            <a:r>
              <a:rPr lang="en-US" sz="3600" dirty="0">
                <a:solidFill>
                  <a:srgbClr val="00B0F0"/>
                </a:solidFill>
                <a:latin typeface="+mn-lt"/>
              </a:rPr>
              <a:t>Will there be stages? How will the room(s) be set?</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What technology do you need (speakers, microphones, screens)?</a:t>
            </a:r>
          </a:p>
        </p:txBody>
      </p:sp>
      <p:cxnSp>
        <p:nvCxnSpPr>
          <p:cNvPr id="276" name="Straight Connector 275">
            <a:extLst>
              <a:ext uri="{FF2B5EF4-FFF2-40B4-BE49-F238E27FC236}">
                <a16:creationId xmlns:a16="http://schemas.microsoft.com/office/drawing/2014/main" id="{029A948E-AD3B-A22D-2899-072C9E08CC02}"/>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5886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a:extLst>
              <a:ext uri="{FF2B5EF4-FFF2-40B4-BE49-F238E27FC236}">
                <a16:creationId xmlns:a16="http://schemas.microsoft.com/office/drawing/2014/main" id="{FC73ED30-5FC7-7C8F-71B9-731342D9C234}"/>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What Do You Need to Budget For?</a:t>
            </a:r>
          </a:p>
        </p:txBody>
      </p:sp>
      <p:cxnSp>
        <p:nvCxnSpPr>
          <p:cNvPr id="276" name="Straight Connector 275">
            <a:extLst>
              <a:ext uri="{FF2B5EF4-FFF2-40B4-BE49-F238E27FC236}">
                <a16:creationId xmlns:a16="http://schemas.microsoft.com/office/drawing/2014/main" id="{029A948E-AD3B-A22D-2899-072C9E08CC02}"/>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B583647-05DE-0D82-9CA1-F2C8155DA093}"/>
              </a:ext>
            </a:extLst>
          </p:cNvPr>
          <p:cNvSpPr txBox="1">
            <a:spLocks/>
          </p:cNvSpPr>
          <p:nvPr/>
        </p:nvSpPr>
        <p:spPr>
          <a:xfrm>
            <a:off x="4435392" y="2497116"/>
            <a:ext cx="3890231"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Food &amp; Beverage</a:t>
            </a:r>
          </a:p>
          <a:p>
            <a:pPr marL="346075" indent="-346075" algn="l">
              <a:spcAft>
                <a:spcPts val="600"/>
              </a:spcAft>
              <a:buFont typeface="Arial" panose="020B0604020202020204" pitchFamily="34" charset="0"/>
              <a:buChar char="•"/>
            </a:pPr>
            <a:r>
              <a:rPr lang="en-US" sz="3600" dirty="0">
                <a:solidFill>
                  <a:srgbClr val="00B0F0"/>
                </a:solidFill>
                <a:latin typeface="+mn-lt"/>
              </a:rPr>
              <a:t>Marketing</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Speaker fees</a:t>
            </a:r>
          </a:p>
          <a:p>
            <a:pPr marL="346075" indent="-346075" algn="l">
              <a:spcAft>
                <a:spcPts val="600"/>
              </a:spcAft>
              <a:buFont typeface="Arial" panose="020B0604020202020204" pitchFamily="34" charset="0"/>
              <a:buChar char="•"/>
            </a:pPr>
            <a:r>
              <a:rPr lang="en-US" sz="3600" dirty="0">
                <a:solidFill>
                  <a:srgbClr val="00B0F0"/>
                </a:solidFill>
                <a:latin typeface="+mn-lt"/>
              </a:rPr>
              <a:t>Entertainment</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Production</a:t>
            </a:r>
          </a:p>
        </p:txBody>
      </p:sp>
      <p:sp>
        <p:nvSpPr>
          <p:cNvPr id="3" name="Title 1">
            <a:extLst>
              <a:ext uri="{FF2B5EF4-FFF2-40B4-BE49-F238E27FC236}">
                <a16:creationId xmlns:a16="http://schemas.microsoft.com/office/drawing/2014/main" id="{D0009B40-32CD-7B31-7315-C030B33CB21D}"/>
              </a:ext>
            </a:extLst>
          </p:cNvPr>
          <p:cNvSpPr txBox="1">
            <a:spLocks/>
          </p:cNvSpPr>
          <p:nvPr/>
        </p:nvSpPr>
        <p:spPr>
          <a:xfrm>
            <a:off x="8325623" y="2497116"/>
            <a:ext cx="3890231"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rgbClr val="00B0F0"/>
                </a:solidFill>
                <a:latin typeface="+mn-lt"/>
              </a:rPr>
              <a:t>Security</a:t>
            </a:r>
            <a:endParaRPr lang="en-US" sz="3600" dirty="0">
              <a:solidFill>
                <a:schemeClr val="bg2">
                  <a:lumMod val="25000"/>
                </a:schemeClr>
              </a:solidFill>
              <a:latin typeface="+mn-lt"/>
            </a:endParaRP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Photography</a:t>
            </a:r>
          </a:p>
          <a:p>
            <a:pPr marL="346075" indent="-346075" algn="l">
              <a:spcAft>
                <a:spcPts val="600"/>
              </a:spcAft>
              <a:buFont typeface="Arial" panose="020B0604020202020204" pitchFamily="34" charset="0"/>
              <a:buChar char="•"/>
            </a:pPr>
            <a:r>
              <a:rPr lang="en-US" sz="3600" dirty="0">
                <a:solidFill>
                  <a:srgbClr val="00B0F0"/>
                </a:solidFill>
                <a:latin typeface="+mn-lt"/>
              </a:rPr>
              <a:t>Hotel Rooms</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Travel</a:t>
            </a:r>
          </a:p>
          <a:p>
            <a:pPr marL="346075" indent="-346075" algn="l">
              <a:spcAft>
                <a:spcPts val="600"/>
              </a:spcAft>
              <a:buFont typeface="Arial" panose="020B0604020202020204" pitchFamily="34" charset="0"/>
              <a:buChar char="•"/>
            </a:pPr>
            <a:r>
              <a:rPr lang="en-US" sz="3600" dirty="0">
                <a:solidFill>
                  <a:srgbClr val="00B0F0"/>
                </a:solidFill>
                <a:latin typeface="+mn-lt"/>
              </a:rPr>
              <a:t>Space Rental</a:t>
            </a:r>
          </a:p>
        </p:txBody>
      </p:sp>
      <p:sp>
        <p:nvSpPr>
          <p:cNvPr id="4" name="Title 1">
            <a:extLst>
              <a:ext uri="{FF2B5EF4-FFF2-40B4-BE49-F238E27FC236}">
                <a16:creationId xmlns:a16="http://schemas.microsoft.com/office/drawing/2014/main" id="{D9041A42-960A-1A9C-12F3-9D512B662FB7}"/>
              </a:ext>
            </a:extLst>
          </p:cNvPr>
          <p:cNvSpPr txBox="1">
            <a:spLocks/>
          </p:cNvSpPr>
          <p:nvPr/>
        </p:nvSpPr>
        <p:spPr>
          <a:xfrm>
            <a:off x="808272" y="2497116"/>
            <a:ext cx="3890231"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Registration</a:t>
            </a:r>
          </a:p>
          <a:p>
            <a:pPr marL="346075" indent="-346075" algn="l">
              <a:spcAft>
                <a:spcPts val="600"/>
              </a:spcAft>
              <a:buFont typeface="Arial" panose="020B0604020202020204" pitchFamily="34" charset="0"/>
              <a:buChar char="•"/>
            </a:pPr>
            <a:r>
              <a:rPr lang="en-US" sz="3600" dirty="0">
                <a:solidFill>
                  <a:srgbClr val="00B0F0"/>
                </a:solidFill>
                <a:latin typeface="+mn-lt"/>
              </a:rPr>
              <a:t>Sponsorships</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Exhibit Fees</a:t>
            </a:r>
          </a:p>
          <a:p>
            <a:pPr marL="346075" indent="-346075" algn="l">
              <a:spcAft>
                <a:spcPts val="600"/>
              </a:spcAft>
              <a:buFont typeface="Arial" panose="020B0604020202020204" pitchFamily="34" charset="0"/>
              <a:buChar char="•"/>
            </a:pPr>
            <a:r>
              <a:rPr lang="en-US" sz="3600" dirty="0">
                <a:solidFill>
                  <a:srgbClr val="00B0F0"/>
                </a:solidFill>
                <a:latin typeface="+mn-lt"/>
              </a:rPr>
              <a:t>Merchandise</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Advertising</a:t>
            </a:r>
          </a:p>
        </p:txBody>
      </p:sp>
      <p:sp>
        <p:nvSpPr>
          <p:cNvPr id="5" name="Title 1">
            <a:extLst>
              <a:ext uri="{FF2B5EF4-FFF2-40B4-BE49-F238E27FC236}">
                <a16:creationId xmlns:a16="http://schemas.microsoft.com/office/drawing/2014/main" id="{AB1A75F4-2114-4FDD-3A67-48E621834608}"/>
              </a:ext>
            </a:extLst>
          </p:cNvPr>
          <p:cNvSpPr txBox="1">
            <a:spLocks/>
          </p:cNvSpPr>
          <p:nvPr/>
        </p:nvSpPr>
        <p:spPr>
          <a:xfrm>
            <a:off x="4435392" y="1925948"/>
            <a:ext cx="6803538"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spcAft>
                <a:spcPts val="600"/>
              </a:spcAft>
            </a:pPr>
            <a:r>
              <a:rPr lang="en-US" sz="3600" b="1" dirty="0">
                <a:solidFill>
                  <a:srgbClr val="00B0F0"/>
                </a:solidFill>
                <a:latin typeface="+mn-lt"/>
              </a:rPr>
              <a:t>EXPENSES</a:t>
            </a:r>
          </a:p>
        </p:txBody>
      </p:sp>
      <p:sp>
        <p:nvSpPr>
          <p:cNvPr id="6" name="Title 1">
            <a:extLst>
              <a:ext uri="{FF2B5EF4-FFF2-40B4-BE49-F238E27FC236}">
                <a16:creationId xmlns:a16="http://schemas.microsoft.com/office/drawing/2014/main" id="{CAC3149C-0887-D40F-B902-9E1037C99667}"/>
              </a:ext>
            </a:extLst>
          </p:cNvPr>
          <p:cNvSpPr txBox="1">
            <a:spLocks/>
          </p:cNvSpPr>
          <p:nvPr/>
        </p:nvSpPr>
        <p:spPr>
          <a:xfrm>
            <a:off x="808272" y="1925948"/>
            <a:ext cx="3890231"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spcAft>
                <a:spcPts val="600"/>
              </a:spcAft>
            </a:pPr>
            <a:r>
              <a:rPr lang="en-US" sz="3600" b="1" dirty="0">
                <a:solidFill>
                  <a:srgbClr val="00B0F0"/>
                </a:solidFill>
                <a:latin typeface="+mn-lt"/>
              </a:rPr>
              <a:t>REVENUE</a:t>
            </a:r>
            <a:endParaRPr lang="en-US" sz="3600" b="1" dirty="0">
              <a:solidFill>
                <a:schemeClr val="bg2">
                  <a:lumMod val="25000"/>
                </a:schemeClr>
              </a:solidFill>
              <a:latin typeface="+mn-lt"/>
            </a:endParaRPr>
          </a:p>
        </p:txBody>
      </p:sp>
    </p:spTree>
    <p:extLst>
      <p:ext uri="{BB962C8B-B14F-4D97-AF65-F5344CB8AC3E}">
        <p14:creationId xmlns:p14="http://schemas.microsoft.com/office/powerpoint/2010/main" val="4687868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a:extLst>
              <a:ext uri="{FF2B5EF4-FFF2-40B4-BE49-F238E27FC236}">
                <a16:creationId xmlns:a16="http://schemas.microsoft.com/office/drawing/2014/main" id="{FC73ED30-5FC7-7C8F-71B9-731342D9C234}"/>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Choose Your Location</a:t>
            </a:r>
          </a:p>
        </p:txBody>
      </p:sp>
      <p:sp>
        <p:nvSpPr>
          <p:cNvPr id="168" name="Title 1">
            <a:extLst>
              <a:ext uri="{FF2B5EF4-FFF2-40B4-BE49-F238E27FC236}">
                <a16:creationId xmlns:a16="http://schemas.microsoft.com/office/drawing/2014/main" id="{242230F4-4AC1-CE09-F2D8-A13184375A5E}"/>
              </a:ext>
            </a:extLst>
          </p:cNvPr>
          <p:cNvSpPr txBox="1">
            <a:spLocks/>
          </p:cNvSpPr>
          <p:nvPr/>
        </p:nvSpPr>
        <p:spPr>
          <a:xfrm>
            <a:off x="1558456" y="1614214"/>
            <a:ext cx="9446149"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Where will your event by held?</a:t>
            </a:r>
          </a:p>
          <a:p>
            <a:pPr marL="346075" indent="-346075" algn="l">
              <a:spcAft>
                <a:spcPts val="600"/>
              </a:spcAft>
              <a:buFont typeface="Arial" panose="020B0604020202020204" pitchFamily="34" charset="0"/>
              <a:buChar char="•"/>
            </a:pPr>
            <a:r>
              <a:rPr lang="en-US" sz="3600" dirty="0">
                <a:solidFill>
                  <a:srgbClr val="00B0F0"/>
                </a:solidFill>
                <a:latin typeface="+mn-lt"/>
              </a:rPr>
              <a:t>What venue(s) will you use to host your event?</a:t>
            </a:r>
            <a:endParaRPr lang="en-US" sz="3600" dirty="0">
              <a:solidFill>
                <a:schemeClr val="bg2">
                  <a:lumMod val="25000"/>
                </a:schemeClr>
              </a:solidFill>
              <a:latin typeface="+mn-lt"/>
            </a:endParaRPr>
          </a:p>
        </p:txBody>
      </p:sp>
      <p:cxnSp>
        <p:nvCxnSpPr>
          <p:cNvPr id="276" name="Straight Connector 275">
            <a:extLst>
              <a:ext uri="{FF2B5EF4-FFF2-40B4-BE49-F238E27FC236}">
                <a16:creationId xmlns:a16="http://schemas.microsoft.com/office/drawing/2014/main" id="{029A948E-AD3B-A22D-2899-072C9E08CC02}"/>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6344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83959" y="3815408"/>
            <a:ext cx="11272477" cy="2597506"/>
          </a:xfrm>
          <a:prstGeom prst="rect">
            <a:avLst/>
          </a:prstGeom>
        </p:spPr>
        <p:txBody>
          <a:bodyPr vert="horz" wrap="square" lIns="0" tIns="12065" rIns="0" bIns="0" rtlCol="0">
            <a:spAutoFit/>
          </a:bodyPr>
          <a:lstStyle/>
          <a:p>
            <a:pPr marR="11430" algn="ctr">
              <a:lnSpc>
                <a:spcPct val="80000"/>
              </a:lnSpc>
              <a:spcBef>
                <a:spcPts val="0"/>
              </a:spcBef>
            </a:pPr>
            <a:r>
              <a:rPr lang="en-US" sz="7200" dirty="0">
                <a:solidFill>
                  <a:schemeClr val="bg2">
                    <a:lumMod val="25000"/>
                  </a:schemeClr>
                </a:solidFill>
                <a:latin typeface="Arial"/>
                <a:cs typeface="Arial"/>
              </a:rPr>
              <a:t>Present Your</a:t>
            </a:r>
            <a:br>
              <a:rPr lang="en-US" sz="7200" dirty="0">
                <a:solidFill>
                  <a:srgbClr val="00AFEF"/>
                </a:solidFill>
                <a:latin typeface="Arial"/>
                <a:cs typeface="Arial"/>
              </a:rPr>
            </a:br>
            <a:r>
              <a:rPr lang="en-US" sz="13800" b="1" dirty="0">
                <a:solidFill>
                  <a:srgbClr val="00AFEF"/>
                </a:solidFill>
                <a:latin typeface="Arial"/>
                <a:cs typeface="Arial"/>
              </a:rPr>
              <a:t>EVENT!</a:t>
            </a:r>
            <a:endParaRPr sz="7200" b="1" dirty="0">
              <a:latin typeface="Arial"/>
              <a:cs typeface="Arial"/>
            </a:endParaRPr>
          </a:p>
        </p:txBody>
      </p:sp>
      <p:pic>
        <p:nvPicPr>
          <p:cNvPr id="15" name="Picture 14">
            <a:extLst>
              <a:ext uri="{FF2B5EF4-FFF2-40B4-BE49-F238E27FC236}">
                <a16:creationId xmlns:a16="http://schemas.microsoft.com/office/drawing/2014/main" id="{3A3DD228-C7BB-D792-D55E-01DDC2143677}"/>
              </a:ext>
            </a:extLst>
          </p:cNvPr>
          <p:cNvPicPr>
            <a:picLocks noChangeAspect="1"/>
          </p:cNvPicPr>
          <p:nvPr/>
        </p:nvPicPr>
        <p:blipFill>
          <a:blip r:embed="rId3"/>
          <a:stretch>
            <a:fillRect/>
          </a:stretch>
        </p:blipFill>
        <p:spPr>
          <a:xfrm>
            <a:off x="4134415" y="528540"/>
            <a:ext cx="4115063" cy="3052932"/>
          </a:xfrm>
          <a:prstGeom prst="rect">
            <a:avLst/>
          </a:prstGeom>
        </p:spPr>
      </p:pic>
    </p:spTree>
    <p:extLst>
      <p:ext uri="{BB962C8B-B14F-4D97-AF65-F5344CB8AC3E}">
        <p14:creationId xmlns:p14="http://schemas.microsoft.com/office/powerpoint/2010/main" val="15250371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3A9303A-A2FC-884A-8CC9-817F5C9D5987}"/>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Career Resources for </a:t>
            </a:r>
            <a:r>
              <a:rPr lang="en-US" sz="4800" b="1" dirty="0">
                <a:solidFill>
                  <a:schemeClr val="accent2"/>
                </a:solidFill>
                <a:latin typeface="+mn-lt"/>
              </a:rPr>
              <a:t>YOU</a:t>
            </a:r>
          </a:p>
        </p:txBody>
      </p:sp>
      <p:sp>
        <p:nvSpPr>
          <p:cNvPr id="49" name="TextBox 48">
            <a:extLst>
              <a:ext uri="{FF2B5EF4-FFF2-40B4-BE49-F238E27FC236}">
                <a16:creationId xmlns:a16="http://schemas.microsoft.com/office/drawing/2014/main" id="{8784E168-03E3-F995-3D72-59D1329629A0}"/>
              </a:ext>
            </a:extLst>
          </p:cNvPr>
          <p:cNvSpPr txBox="1"/>
          <p:nvPr/>
        </p:nvSpPr>
        <p:spPr>
          <a:xfrm>
            <a:off x="1025719" y="1605765"/>
            <a:ext cx="10312841" cy="3539430"/>
          </a:xfrm>
          <a:prstGeom prst="rect">
            <a:avLst/>
          </a:prstGeom>
          <a:noFill/>
        </p:spPr>
        <p:txBody>
          <a:bodyPr wrap="square">
            <a:spAutoFit/>
          </a:bodyPr>
          <a:lstStyle/>
          <a:p>
            <a:pPr marL="457200" marR="0" indent="-457200">
              <a:spcBef>
                <a:spcPts val="0"/>
              </a:spcBef>
              <a:spcAft>
                <a:spcPts val="0"/>
              </a:spcAft>
              <a:buFont typeface="Arial" panose="020B0604020202020204" pitchFamily="34" charset="0"/>
              <a:buChar char="•"/>
            </a:pPr>
            <a:r>
              <a:rPr lang="sv-SE" sz="4000" dirty="0">
                <a:solidFill>
                  <a:schemeClr val="bg2">
                    <a:lumMod val="25000"/>
                  </a:schemeClr>
                </a:solidFill>
                <a:effectLst/>
                <a:latin typeface="Calibri" panose="020F0502020204030204" pitchFamily="34" charset="0"/>
                <a:ea typeface="Times New Roman" panose="02020603050405020304" pitchFamily="18" charset="0"/>
              </a:rPr>
              <a:t>ICHRIE Eta Sigma Delta Honor Society</a:t>
            </a:r>
          </a:p>
          <a:p>
            <a:pPr marL="457200" marR="0" indent="-457200">
              <a:spcBef>
                <a:spcPts val="0"/>
              </a:spcBef>
              <a:spcAft>
                <a:spcPts val="0"/>
              </a:spcAft>
              <a:buFont typeface="Arial" panose="020B0604020202020204" pitchFamily="34" charset="0"/>
              <a:buChar char="•"/>
            </a:pPr>
            <a:r>
              <a:rPr lang="sv-SE" sz="4000" dirty="0">
                <a:solidFill>
                  <a:srgbClr val="00B0F0"/>
                </a:solidFill>
                <a:latin typeface="Calibri" panose="020F0502020204030204" pitchFamily="34" charset="0"/>
                <a:ea typeface="Times New Roman" panose="02020603050405020304" pitchFamily="18" charset="0"/>
              </a:rPr>
              <a:t>MPI Career Page (mpi.org)</a:t>
            </a:r>
          </a:p>
          <a:p>
            <a:pPr marL="457200" marR="0" indent="-457200">
              <a:spcBef>
                <a:spcPts val="0"/>
              </a:spcBef>
              <a:spcAft>
                <a:spcPts val="0"/>
              </a:spcAft>
              <a:buFont typeface="Arial" panose="020B0604020202020204" pitchFamily="34" charset="0"/>
              <a:buChar char="•"/>
            </a:pPr>
            <a:r>
              <a:rPr lang="sv-SE" sz="4000" dirty="0">
                <a:solidFill>
                  <a:schemeClr val="bg2">
                    <a:lumMod val="25000"/>
                  </a:schemeClr>
                </a:solidFill>
                <a:latin typeface="Calibri" panose="020F0502020204030204" pitchFamily="34" charset="0"/>
                <a:ea typeface="Times New Roman" panose="02020603050405020304" pitchFamily="18" charset="0"/>
              </a:rPr>
              <a:t>MPI Emerging Meeting Professional Certificate</a:t>
            </a:r>
          </a:p>
          <a:p>
            <a:pPr marL="457200" marR="0" indent="-457200">
              <a:spcBef>
                <a:spcPts val="0"/>
              </a:spcBef>
              <a:spcAft>
                <a:spcPts val="0"/>
              </a:spcAft>
              <a:buFont typeface="Arial" panose="020B0604020202020204" pitchFamily="34" charset="0"/>
              <a:buChar char="•"/>
            </a:pPr>
            <a:r>
              <a:rPr lang="sv-SE" sz="4000" i="1" dirty="0">
                <a:solidFill>
                  <a:srgbClr val="00B0F0"/>
                </a:solidFill>
                <a:latin typeface="Calibri" panose="020F0502020204030204" pitchFamily="34" charset="0"/>
                <a:ea typeface="Times New Roman" panose="02020603050405020304" pitchFamily="18" charset="0"/>
              </a:rPr>
              <a:t>The Meeting Professional, Meetings Today </a:t>
            </a:r>
            <a:r>
              <a:rPr lang="sv-SE" sz="4000" dirty="0">
                <a:solidFill>
                  <a:srgbClr val="00B0F0"/>
                </a:solidFill>
                <a:latin typeface="Calibri" panose="020F0502020204030204" pitchFamily="34" charset="0"/>
                <a:ea typeface="Times New Roman" panose="02020603050405020304" pitchFamily="18" charset="0"/>
              </a:rPr>
              <a:t>and </a:t>
            </a:r>
            <a:r>
              <a:rPr lang="sv-SE" sz="4000" i="1" dirty="0">
                <a:solidFill>
                  <a:srgbClr val="00B0F0"/>
                </a:solidFill>
                <a:latin typeface="Calibri" panose="020F0502020204030204" pitchFamily="34" charset="0"/>
                <a:ea typeface="Times New Roman" panose="02020603050405020304" pitchFamily="18" charset="0"/>
              </a:rPr>
              <a:t>Successful Meetings </a:t>
            </a:r>
            <a:r>
              <a:rPr lang="sv-SE" sz="4000" dirty="0">
                <a:solidFill>
                  <a:srgbClr val="00B0F0"/>
                </a:solidFill>
                <a:latin typeface="Calibri" panose="020F0502020204030204" pitchFamily="34" charset="0"/>
                <a:ea typeface="Times New Roman" panose="02020603050405020304" pitchFamily="18" charset="0"/>
              </a:rPr>
              <a:t>magazines</a:t>
            </a:r>
            <a:endParaRPr lang="en-US" sz="2400" i="1" dirty="0">
              <a:solidFill>
                <a:srgbClr val="00B0F0"/>
              </a:solidFill>
              <a:latin typeface="Calibri" panose="020F0502020204030204" pitchFamily="34" charset="0"/>
              <a:ea typeface="Times New Roman" panose="02020603050405020304" pitchFamily="18" charset="0"/>
            </a:endParaRPr>
          </a:p>
          <a:p>
            <a:pPr marL="0" marR="0">
              <a:spcBef>
                <a:spcPts val="0"/>
              </a:spcBef>
              <a:spcAft>
                <a:spcPts val="0"/>
              </a:spcAft>
            </a:pPr>
            <a:endParaRPr lang="en-US" sz="2400" dirty="0">
              <a:solidFill>
                <a:schemeClr val="bg2">
                  <a:lumMod val="25000"/>
                </a:schemeClr>
              </a:solidFill>
              <a:latin typeface="Calibri" panose="020F0502020204030204" pitchFamily="34" charset="0"/>
              <a:ea typeface="Times New Roman" panose="02020603050405020304" pitchFamily="18" charset="0"/>
            </a:endParaRPr>
          </a:p>
        </p:txBody>
      </p:sp>
      <p:cxnSp>
        <p:nvCxnSpPr>
          <p:cNvPr id="50" name="Straight Connector 49">
            <a:extLst>
              <a:ext uri="{FF2B5EF4-FFF2-40B4-BE49-F238E27FC236}">
                <a16:creationId xmlns:a16="http://schemas.microsoft.com/office/drawing/2014/main" id="{9D3EC2F9-4A95-84D1-17FB-717A344128C2}"/>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11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ABAA-9D13-D65A-0DA8-C387C85DC803}"/>
              </a:ext>
            </a:extLst>
          </p:cNvPr>
          <p:cNvSpPr>
            <a:spLocks noGrp="1"/>
          </p:cNvSpPr>
          <p:nvPr>
            <p:ph type="title"/>
          </p:nvPr>
        </p:nvSpPr>
        <p:spPr>
          <a:xfrm>
            <a:off x="2847623" y="471935"/>
            <a:ext cx="7966151" cy="1239060"/>
          </a:xfrm>
        </p:spPr>
        <p:txBody>
          <a:bodyPr>
            <a:normAutofit/>
          </a:bodyPr>
          <a:lstStyle/>
          <a:p>
            <a:pPr>
              <a:lnSpc>
                <a:spcPct val="80000"/>
              </a:lnSpc>
            </a:pPr>
            <a:r>
              <a:rPr lang="en-US" sz="3600" i="0" dirty="0">
                <a:solidFill>
                  <a:schemeClr val="bg1"/>
                </a:solidFill>
                <a:effectLst/>
                <a:latin typeface="Montserrat" panose="00000500000000000000" pitchFamily="2" charset="0"/>
              </a:rPr>
              <a:t>YOUR FUTURE CAREER IN</a:t>
            </a:r>
            <a:br>
              <a:rPr lang="en-US" b="0" i="0" dirty="0">
                <a:solidFill>
                  <a:schemeClr val="bg1"/>
                </a:solidFill>
                <a:effectLst/>
                <a:latin typeface="Montserrat" panose="00000500000000000000" pitchFamily="2" charset="0"/>
              </a:rPr>
            </a:br>
            <a:r>
              <a:rPr lang="en-US" sz="5400" b="1" i="0" dirty="0">
                <a:solidFill>
                  <a:schemeClr val="bg1"/>
                </a:solidFill>
                <a:effectLst/>
                <a:latin typeface="Montserrat" panose="00000500000000000000" pitchFamily="2" charset="0"/>
              </a:rPr>
              <a:t>Meetings &amp; Events</a:t>
            </a:r>
            <a:endParaRPr lang="en-US" b="1" i="0" dirty="0">
              <a:solidFill>
                <a:schemeClr val="bg1"/>
              </a:solidFill>
              <a:effectLst/>
              <a:latin typeface="Montserrat" panose="00000500000000000000" pitchFamily="2" charset="0"/>
            </a:endParaRPr>
          </a:p>
        </p:txBody>
      </p:sp>
      <p:pic>
        <p:nvPicPr>
          <p:cNvPr id="5" name="Picture 4">
            <a:extLst>
              <a:ext uri="{FF2B5EF4-FFF2-40B4-BE49-F238E27FC236}">
                <a16:creationId xmlns:a16="http://schemas.microsoft.com/office/drawing/2014/main" id="{5ADDD737-0667-7574-1AE3-564B8B7834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90" y="628571"/>
            <a:ext cx="1984723" cy="770174"/>
          </a:xfrm>
          <a:prstGeom prst="rect">
            <a:avLst/>
          </a:prstGeom>
        </p:spPr>
      </p:pic>
      <p:pic>
        <p:nvPicPr>
          <p:cNvPr id="535" name="Picture 534">
            <a:extLst>
              <a:ext uri="{FF2B5EF4-FFF2-40B4-BE49-F238E27FC236}">
                <a16:creationId xmlns:a16="http://schemas.microsoft.com/office/drawing/2014/main" id="{90D31D9A-34A1-87C1-B5FA-C4C741A4048C}"/>
              </a:ext>
            </a:extLst>
          </p:cNvPr>
          <p:cNvPicPr>
            <a:picLocks noChangeAspect="1"/>
          </p:cNvPicPr>
          <p:nvPr/>
        </p:nvPicPr>
        <p:blipFill>
          <a:blip r:embed="rId4"/>
          <a:stretch>
            <a:fillRect/>
          </a:stretch>
        </p:blipFill>
        <p:spPr>
          <a:xfrm>
            <a:off x="1958332" y="1879438"/>
            <a:ext cx="6381264" cy="4598264"/>
          </a:xfrm>
          <a:prstGeom prst="rect">
            <a:avLst/>
          </a:prstGeom>
        </p:spPr>
      </p:pic>
      <p:grpSp>
        <p:nvGrpSpPr>
          <p:cNvPr id="3" name="Group 2">
            <a:extLst>
              <a:ext uri="{FF2B5EF4-FFF2-40B4-BE49-F238E27FC236}">
                <a16:creationId xmlns:a16="http://schemas.microsoft.com/office/drawing/2014/main" id="{19DD8A49-0EE6-AAA1-9B71-E0FA7CCA5107}"/>
              </a:ext>
            </a:extLst>
          </p:cNvPr>
          <p:cNvGrpSpPr>
            <a:grpSpLocks noChangeAspect="1"/>
          </p:cNvGrpSpPr>
          <p:nvPr/>
        </p:nvGrpSpPr>
        <p:grpSpPr>
          <a:xfrm>
            <a:off x="2185313" y="1814065"/>
            <a:ext cx="7136420" cy="4572000"/>
            <a:chOff x="11341100" y="4413250"/>
            <a:chExt cx="11495088" cy="7364413"/>
          </a:xfrm>
        </p:grpSpPr>
        <p:grpSp>
          <p:nvGrpSpPr>
            <p:cNvPr id="6" name="Group 5">
              <a:extLst>
                <a:ext uri="{FF2B5EF4-FFF2-40B4-BE49-F238E27FC236}">
                  <a16:creationId xmlns:a16="http://schemas.microsoft.com/office/drawing/2014/main" id="{7CFFB2AF-CD50-37E0-84A7-B87B55D014F5}"/>
                </a:ext>
              </a:extLst>
            </p:cNvPr>
            <p:cNvGrpSpPr/>
            <p:nvPr/>
          </p:nvGrpSpPr>
          <p:grpSpPr>
            <a:xfrm>
              <a:off x="12247563" y="4772025"/>
              <a:ext cx="4829175" cy="3968750"/>
              <a:chOff x="12247563" y="4772025"/>
              <a:chExt cx="4829175" cy="3968750"/>
            </a:xfrm>
            <a:solidFill>
              <a:srgbClr val="9FB6BE"/>
            </a:solidFill>
          </p:grpSpPr>
          <p:sp>
            <p:nvSpPr>
              <p:cNvPr id="528" name="Freeform 7">
                <a:extLst>
                  <a:ext uri="{FF2B5EF4-FFF2-40B4-BE49-F238E27FC236}">
                    <a16:creationId xmlns:a16="http://schemas.microsoft.com/office/drawing/2014/main" id="{9143C0B1-F4C2-E46F-0845-FAEE426FC03E}"/>
                  </a:ext>
                </a:extLst>
              </p:cNvPr>
              <p:cNvSpPr>
                <a:spLocks/>
              </p:cNvSpPr>
              <p:nvPr/>
            </p:nvSpPr>
            <p:spPr bwMode="auto">
              <a:xfrm>
                <a:off x="12558713" y="8655050"/>
                <a:ext cx="57150" cy="85725"/>
              </a:xfrm>
              <a:custGeom>
                <a:avLst/>
                <a:gdLst>
                  <a:gd name="T0" fmla="*/ 63 w 75"/>
                  <a:gd name="T1" fmla="*/ 112 h 112"/>
                  <a:gd name="T2" fmla="*/ 54 w 75"/>
                  <a:gd name="T3" fmla="*/ 107 h 112"/>
                  <a:gd name="T4" fmla="*/ 3 w 75"/>
                  <a:gd name="T5" fmla="*/ 17 h 112"/>
                  <a:gd name="T6" fmla="*/ 7 w 75"/>
                  <a:gd name="T7" fmla="*/ 3 h 112"/>
                  <a:gd name="T8" fmla="*/ 21 w 75"/>
                  <a:gd name="T9" fmla="*/ 7 h 112"/>
                  <a:gd name="T10" fmla="*/ 72 w 75"/>
                  <a:gd name="T11" fmla="*/ 97 h 112"/>
                  <a:gd name="T12" fmla="*/ 68 w 75"/>
                  <a:gd name="T13" fmla="*/ 111 h 112"/>
                  <a:gd name="T14" fmla="*/ 63 w 75"/>
                  <a:gd name="T15" fmla="*/ 112 h 1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5" h="112">
                    <a:moveTo>
                      <a:pt x="63" y="112"/>
                    </a:moveTo>
                    <a:cubicBezTo>
                      <a:pt x="59" y="112"/>
                      <a:pt x="56" y="110"/>
                      <a:pt x="54" y="107"/>
                    </a:cubicBezTo>
                    <a:cubicBezTo>
                      <a:pt x="37" y="77"/>
                      <a:pt x="20" y="47"/>
                      <a:pt x="3" y="17"/>
                    </a:cubicBezTo>
                    <a:cubicBezTo>
                      <a:pt x="0" y="12"/>
                      <a:pt x="2" y="6"/>
                      <a:pt x="7" y="3"/>
                    </a:cubicBezTo>
                    <a:cubicBezTo>
                      <a:pt x="12" y="0"/>
                      <a:pt x="19" y="2"/>
                      <a:pt x="21" y="7"/>
                    </a:cubicBezTo>
                    <a:cubicBezTo>
                      <a:pt x="38" y="37"/>
                      <a:pt x="55" y="67"/>
                      <a:pt x="72" y="97"/>
                    </a:cubicBezTo>
                    <a:cubicBezTo>
                      <a:pt x="75" y="102"/>
                      <a:pt x="73" y="108"/>
                      <a:pt x="68" y="111"/>
                    </a:cubicBezTo>
                    <a:cubicBezTo>
                      <a:pt x="66" y="112"/>
                      <a:pt x="65" y="112"/>
                      <a:pt x="63" y="1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9" name="Freeform 8">
                <a:extLst>
                  <a:ext uri="{FF2B5EF4-FFF2-40B4-BE49-F238E27FC236}">
                    <a16:creationId xmlns:a16="http://schemas.microsoft.com/office/drawing/2014/main" id="{AEBA8173-2059-02F7-C6EC-C83467F9C4E2}"/>
                  </a:ext>
                </a:extLst>
              </p:cNvPr>
              <p:cNvSpPr>
                <a:spLocks noEditPoints="1"/>
              </p:cNvSpPr>
              <p:nvPr/>
            </p:nvSpPr>
            <p:spPr bwMode="auto">
              <a:xfrm>
                <a:off x="12247563" y="4772025"/>
                <a:ext cx="4829175" cy="3760788"/>
              </a:xfrm>
              <a:custGeom>
                <a:avLst/>
                <a:gdLst>
                  <a:gd name="T0" fmla="*/ 3755 w 6345"/>
                  <a:gd name="T1" fmla="*/ 2 h 4942"/>
                  <a:gd name="T2" fmla="*/ 3550 w 6345"/>
                  <a:gd name="T3" fmla="*/ 24 h 4942"/>
                  <a:gd name="T4" fmla="*/ 3949 w 6345"/>
                  <a:gd name="T5" fmla="*/ 21 h 4942"/>
                  <a:gd name="T6" fmla="*/ 4164 w 6345"/>
                  <a:gd name="T7" fmla="*/ 53 h 4942"/>
                  <a:gd name="T8" fmla="*/ 3344 w 6345"/>
                  <a:gd name="T9" fmla="*/ 15 h 4942"/>
                  <a:gd name="T10" fmla="*/ 3141 w 6345"/>
                  <a:gd name="T11" fmla="*/ 58 h 4942"/>
                  <a:gd name="T12" fmla="*/ 4356 w 6345"/>
                  <a:gd name="T13" fmla="*/ 73 h 4942"/>
                  <a:gd name="T14" fmla="*/ 4567 w 6345"/>
                  <a:gd name="T15" fmla="*/ 127 h 4942"/>
                  <a:gd name="T16" fmla="*/ 2937 w 6345"/>
                  <a:gd name="T17" fmla="*/ 71 h 4942"/>
                  <a:gd name="T18" fmla="*/ 2739 w 6345"/>
                  <a:gd name="T19" fmla="*/ 136 h 4942"/>
                  <a:gd name="T20" fmla="*/ 4755 w 6345"/>
                  <a:gd name="T21" fmla="*/ 167 h 4942"/>
                  <a:gd name="T22" fmla="*/ 4960 w 6345"/>
                  <a:gd name="T23" fmla="*/ 245 h 4942"/>
                  <a:gd name="T24" fmla="*/ 2538 w 6345"/>
                  <a:gd name="T25" fmla="*/ 171 h 4942"/>
                  <a:gd name="T26" fmla="*/ 2347 w 6345"/>
                  <a:gd name="T27" fmla="*/ 257 h 4942"/>
                  <a:gd name="T28" fmla="*/ 5142 w 6345"/>
                  <a:gd name="T29" fmla="*/ 305 h 4942"/>
                  <a:gd name="T30" fmla="*/ 5338 w 6345"/>
                  <a:gd name="T31" fmla="*/ 404 h 4942"/>
                  <a:gd name="T32" fmla="*/ 2153 w 6345"/>
                  <a:gd name="T33" fmla="*/ 314 h 4942"/>
                  <a:gd name="T34" fmla="*/ 1971 w 6345"/>
                  <a:gd name="T35" fmla="*/ 421 h 4942"/>
                  <a:gd name="T36" fmla="*/ 5511 w 6345"/>
                  <a:gd name="T37" fmla="*/ 484 h 4942"/>
                  <a:gd name="T38" fmla="*/ 5696 w 6345"/>
                  <a:gd name="T39" fmla="*/ 605 h 4942"/>
                  <a:gd name="T40" fmla="*/ 1786 w 6345"/>
                  <a:gd name="T41" fmla="*/ 498 h 4942"/>
                  <a:gd name="T42" fmla="*/ 1616 w 6345"/>
                  <a:gd name="T43" fmla="*/ 624 h 4942"/>
                  <a:gd name="T44" fmla="*/ 5858 w 6345"/>
                  <a:gd name="T45" fmla="*/ 703 h 4942"/>
                  <a:gd name="T46" fmla="*/ 6029 w 6345"/>
                  <a:gd name="T47" fmla="*/ 844 h 4942"/>
                  <a:gd name="T48" fmla="*/ 1441 w 6345"/>
                  <a:gd name="T49" fmla="*/ 721 h 4942"/>
                  <a:gd name="T50" fmla="*/ 1285 w 6345"/>
                  <a:gd name="T51" fmla="*/ 866 h 4942"/>
                  <a:gd name="T52" fmla="*/ 6178 w 6345"/>
                  <a:gd name="T53" fmla="*/ 960 h 4942"/>
                  <a:gd name="T54" fmla="*/ 6334 w 6345"/>
                  <a:gd name="T55" fmla="*/ 1119 h 4942"/>
                  <a:gd name="T56" fmla="*/ 1124 w 6345"/>
                  <a:gd name="T57" fmla="*/ 982 h 4942"/>
                  <a:gd name="T58" fmla="*/ 984 w 6345"/>
                  <a:gd name="T59" fmla="*/ 1143 h 4942"/>
                  <a:gd name="T60" fmla="*/ 838 w 6345"/>
                  <a:gd name="T61" fmla="*/ 1277 h 4942"/>
                  <a:gd name="T62" fmla="*/ 716 w 6345"/>
                  <a:gd name="T63" fmla="*/ 1453 h 4942"/>
                  <a:gd name="T64" fmla="*/ 588 w 6345"/>
                  <a:gd name="T65" fmla="*/ 1603 h 4942"/>
                  <a:gd name="T66" fmla="*/ 486 w 6345"/>
                  <a:gd name="T67" fmla="*/ 1792 h 4942"/>
                  <a:gd name="T68" fmla="*/ 377 w 6345"/>
                  <a:gd name="T69" fmla="*/ 1957 h 4942"/>
                  <a:gd name="T70" fmla="*/ 298 w 6345"/>
                  <a:gd name="T71" fmla="*/ 2157 h 4942"/>
                  <a:gd name="T72" fmla="*/ 211 w 6345"/>
                  <a:gd name="T73" fmla="*/ 2333 h 4942"/>
                  <a:gd name="T74" fmla="*/ 155 w 6345"/>
                  <a:gd name="T75" fmla="*/ 2542 h 4942"/>
                  <a:gd name="T76" fmla="*/ 91 w 6345"/>
                  <a:gd name="T77" fmla="*/ 2727 h 4942"/>
                  <a:gd name="T78" fmla="*/ 60 w 6345"/>
                  <a:gd name="T79" fmla="*/ 2941 h 4942"/>
                  <a:gd name="T80" fmla="*/ 21 w 6345"/>
                  <a:gd name="T81" fmla="*/ 3132 h 4942"/>
                  <a:gd name="T82" fmla="*/ 15 w 6345"/>
                  <a:gd name="T83" fmla="*/ 3348 h 4942"/>
                  <a:gd name="T84" fmla="*/ 10 w 6345"/>
                  <a:gd name="T85" fmla="*/ 3532 h 4942"/>
                  <a:gd name="T86" fmla="*/ 20 w 6345"/>
                  <a:gd name="T87" fmla="*/ 3758 h 4942"/>
                  <a:gd name="T88" fmla="*/ 30 w 6345"/>
                  <a:gd name="T89" fmla="*/ 3953 h 4942"/>
                  <a:gd name="T90" fmla="*/ 75 w 6345"/>
                  <a:gd name="T91" fmla="*/ 4164 h 4942"/>
                  <a:gd name="T92" fmla="*/ 109 w 6345"/>
                  <a:gd name="T93" fmla="*/ 4357 h 4942"/>
                  <a:gd name="T94" fmla="*/ 180 w 6345"/>
                  <a:gd name="T95" fmla="*/ 4561 h 4942"/>
                  <a:gd name="T96" fmla="*/ 237 w 6345"/>
                  <a:gd name="T97" fmla="*/ 4747 h 4942"/>
                  <a:gd name="T98" fmla="*/ 332 w 6345"/>
                  <a:gd name="T99" fmla="*/ 4941 h 4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345" h="4942">
                    <a:moveTo>
                      <a:pt x="3550" y="24"/>
                    </a:moveTo>
                    <a:cubicBezTo>
                      <a:pt x="3544" y="24"/>
                      <a:pt x="3540" y="19"/>
                      <a:pt x="3539" y="14"/>
                    </a:cubicBezTo>
                    <a:cubicBezTo>
                      <a:pt x="3539" y="8"/>
                      <a:pt x="3544" y="3"/>
                      <a:pt x="3549" y="3"/>
                    </a:cubicBezTo>
                    <a:cubicBezTo>
                      <a:pt x="3617" y="1"/>
                      <a:pt x="3687" y="0"/>
                      <a:pt x="3755" y="2"/>
                    </a:cubicBezTo>
                    <a:cubicBezTo>
                      <a:pt x="3761" y="2"/>
                      <a:pt x="3765" y="7"/>
                      <a:pt x="3765" y="12"/>
                    </a:cubicBezTo>
                    <a:cubicBezTo>
                      <a:pt x="3765" y="18"/>
                      <a:pt x="3760" y="23"/>
                      <a:pt x="3755" y="23"/>
                    </a:cubicBezTo>
                    <a:cubicBezTo>
                      <a:pt x="3687" y="21"/>
                      <a:pt x="3618" y="21"/>
                      <a:pt x="3550" y="24"/>
                    </a:cubicBezTo>
                    <a:cubicBezTo>
                      <a:pt x="3550" y="24"/>
                      <a:pt x="3550" y="24"/>
                      <a:pt x="3550" y="24"/>
                    </a:cubicBezTo>
                    <a:close/>
                    <a:moveTo>
                      <a:pt x="4164" y="53"/>
                    </a:moveTo>
                    <a:cubicBezTo>
                      <a:pt x="4163" y="53"/>
                      <a:pt x="4163" y="53"/>
                      <a:pt x="4163" y="53"/>
                    </a:cubicBezTo>
                    <a:cubicBezTo>
                      <a:pt x="4095" y="44"/>
                      <a:pt x="4027" y="37"/>
                      <a:pt x="3959" y="32"/>
                    </a:cubicBezTo>
                    <a:cubicBezTo>
                      <a:pt x="3953" y="32"/>
                      <a:pt x="3949" y="27"/>
                      <a:pt x="3949" y="21"/>
                    </a:cubicBezTo>
                    <a:cubicBezTo>
                      <a:pt x="3950" y="16"/>
                      <a:pt x="3955" y="11"/>
                      <a:pt x="3961" y="12"/>
                    </a:cubicBezTo>
                    <a:cubicBezTo>
                      <a:pt x="4029" y="17"/>
                      <a:pt x="4098" y="24"/>
                      <a:pt x="4165" y="33"/>
                    </a:cubicBezTo>
                    <a:cubicBezTo>
                      <a:pt x="4171" y="33"/>
                      <a:pt x="4175" y="38"/>
                      <a:pt x="4174" y="44"/>
                    </a:cubicBezTo>
                    <a:cubicBezTo>
                      <a:pt x="4173" y="49"/>
                      <a:pt x="4169" y="53"/>
                      <a:pt x="4164" y="53"/>
                    </a:cubicBezTo>
                    <a:close/>
                    <a:moveTo>
                      <a:pt x="3141" y="58"/>
                    </a:moveTo>
                    <a:cubicBezTo>
                      <a:pt x="3136" y="58"/>
                      <a:pt x="3132" y="54"/>
                      <a:pt x="3131" y="49"/>
                    </a:cubicBezTo>
                    <a:cubicBezTo>
                      <a:pt x="3130" y="43"/>
                      <a:pt x="3134" y="38"/>
                      <a:pt x="3140" y="37"/>
                    </a:cubicBezTo>
                    <a:cubicBezTo>
                      <a:pt x="3207" y="28"/>
                      <a:pt x="3276" y="20"/>
                      <a:pt x="3344" y="15"/>
                    </a:cubicBezTo>
                    <a:cubicBezTo>
                      <a:pt x="3350" y="14"/>
                      <a:pt x="3355" y="18"/>
                      <a:pt x="3355" y="24"/>
                    </a:cubicBezTo>
                    <a:cubicBezTo>
                      <a:pt x="3356" y="30"/>
                      <a:pt x="3352" y="35"/>
                      <a:pt x="3346" y="35"/>
                    </a:cubicBezTo>
                    <a:cubicBezTo>
                      <a:pt x="3278" y="41"/>
                      <a:pt x="3210" y="49"/>
                      <a:pt x="3143" y="58"/>
                    </a:cubicBezTo>
                    <a:cubicBezTo>
                      <a:pt x="3142" y="58"/>
                      <a:pt x="3142" y="58"/>
                      <a:pt x="3141" y="58"/>
                    </a:cubicBezTo>
                    <a:moveTo>
                      <a:pt x="4567" y="127"/>
                    </a:moveTo>
                    <a:cubicBezTo>
                      <a:pt x="4566" y="127"/>
                      <a:pt x="4566" y="127"/>
                      <a:pt x="4565" y="127"/>
                    </a:cubicBezTo>
                    <a:cubicBezTo>
                      <a:pt x="4499" y="111"/>
                      <a:pt x="4432" y="97"/>
                      <a:pt x="4365" y="85"/>
                    </a:cubicBezTo>
                    <a:cubicBezTo>
                      <a:pt x="4359" y="84"/>
                      <a:pt x="4355" y="78"/>
                      <a:pt x="4356" y="73"/>
                    </a:cubicBezTo>
                    <a:cubicBezTo>
                      <a:pt x="4357" y="67"/>
                      <a:pt x="4363" y="63"/>
                      <a:pt x="4368" y="64"/>
                    </a:cubicBezTo>
                    <a:cubicBezTo>
                      <a:pt x="4436" y="77"/>
                      <a:pt x="4503" y="91"/>
                      <a:pt x="4570" y="107"/>
                    </a:cubicBezTo>
                    <a:cubicBezTo>
                      <a:pt x="4575" y="108"/>
                      <a:pt x="4579" y="114"/>
                      <a:pt x="4577" y="119"/>
                    </a:cubicBezTo>
                    <a:cubicBezTo>
                      <a:pt x="4576" y="124"/>
                      <a:pt x="4572" y="127"/>
                      <a:pt x="4567" y="127"/>
                    </a:cubicBezTo>
                    <a:close/>
                    <a:moveTo>
                      <a:pt x="2739" y="136"/>
                    </a:moveTo>
                    <a:cubicBezTo>
                      <a:pt x="2734" y="136"/>
                      <a:pt x="2730" y="133"/>
                      <a:pt x="2729" y="128"/>
                    </a:cubicBezTo>
                    <a:cubicBezTo>
                      <a:pt x="2727" y="123"/>
                      <a:pt x="2731" y="117"/>
                      <a:pt x="2736" y="116"/>
                    </a:cubicBezTo>
                    <a:cubicBezTo>
                      <a:pt x="2802" y="99"/>
                      <a:pt x="2870" y="84"/>
                      <a:pt x="2937" y="71"/>
                    </a:cubicBezTo>
                    <a:cubicBezTo>
                      <a:pt x="2943" y="70"/>
                      <a:pt x="2948" y="74"/>
                      <a:pt x="2949" y="79"/>
                    </a:cubicBezTo>
                    <a:cubicBezTo>
                      <a:pt x="2950" y="85"/>
                      <a:pt x="2947" y="90"/>
                      <a:pt x="2941" y="91"/>
                    </a:cubicBezTo>
                    <a:cubicBezTo>
                      <a:pt x="2874" y="104"/>
                      <a:pt x="2807" y="119"/>
                      <a:pt x="2741" y="136"/>
                    </a:cubicBezTo>
                    <a:cubicBezTo>
                      <a:pt x="2740" y="136"/>
                      <a:pt x="2740" y="136"/>
                      <a:pt x="2739" y="136"/>
                    </a:cubicBezTo>
                    <a:close/>
                    <a:moveTo>
                      <a:pt x="4960" y="245"/>
                    </a:moveTo>
                    <a:cubicBezTo>
                      <a:pt x="4959" y="245"/>
                      <a:pt x="4958" y="245"/>
                      <a:pt x="4957" y="244"/>
                    </a:cubicBezTo>
                    <a:cubicBezTo>
                      <a:pt x="4893" y="221"/>
                      <a:pt x="4828" y="200"/>
                      <a:pt x="4762" y="180"/>
                    </a:cubicBezTo>
                    <a:cubicBezTo>
                      <a:pt x="4757" y="179"/>
                      <a:pt x="4754" y="173"/>
                      <a:pt x="4755" y="167"/>
                    </a:cubicBezTo>
                    <a:cubicBezTo>
                      <a:pt x="4757" y="162"/>
                      <a:pt x="4763" y="159"/>
                      <a:pt x="4768" y="160"/>
                    </a:cubicBezTo>
                    <a:cubicBezTo>
                      <a:pt x="4834" y="180"/>
                      <a:pt x="4900" y="202"/>
                      <a:pt x="4964" y="225"/>
                    </a:cubicBezTo>
                    <a:cubicBezTo>
                      <a:pt x="4969" y="227"/>
                      <a:pt x="4972" y="232"/>
                      <a:pt x="4970" y="238"/>
                    </a:cubicBezTo>
                    <a:cubicBezTo>
                      <a:pt x="4968" y="242"/>
                      <a:pt x="4964" y="245"/>
                      <a:pt x="4960" y="245"/>
                    </a:cubicBezTo>
                    <a:close/>
                    <a:moveTo>
                      <a:pt x="2347" y="257"/>
                    </a:moveTo>
                    <a:cubicBezTo>
                      <a:pt x="2343" y="257"/>
                      <a:pt x="2339" y="255"/>
                      <a:pt x="2337" y="250"/>
                    </a:cubicBezTo>
                    <a:cubicBezTo>
                      <a:pt x="2335" y="245"/>
                      <a:pt x="2338" y="239"/>
                      <a:pt x="2343" y="237"/>
                    </a:cubicBezTo>
                    <a:cubicBezTo>
                      <a:pt x="2407" y="213"/>
                      <a:pt x="2473" y="191"/>
                      <a:pt x="2538" y="171"/>
                    </a:cubicBezTo>
                    <a:cubicBezTo>
                      <a:pt x="2544" y="169"/>
                      <a:pt x="2549" y="172"/>
                      <a:pt x="2551" y="178"/>
                    </a:cubicBezTo>
                    <a:cubicBezTo>
                      <a:pt x="2553" y="183"/>
                      <a:pt x="2550" y="189"/>
                      <a:pt x="2544" y="191"/>
                    </a:cubicBezTo>
                    <a:cubicBezTo>
                      <a:pt x="2479" y="211"/>
                      <a:pt x="2414" y="233"/>
                      <a:pt x="2351" y="257"/>
                    </a:cubicBezTo>
                    <a:cubicBezTo>
                      <a:pt x="2349" y="257"/>
                      <a:pt x="2348" y="257"/>
                      <a:pt x="2347" y="257"/>
                    </a:cubicBezTo>
                    <a:close/>
                    <a:moveTo>
                      <a:pt x="5338" y="404"/>
                    </a:moveTo>
                    <a:cubicBezTo>
                      <a:pt x="5336" y="404"/>
                      <a:pt x="5335" y="404"/>
                      <a:pt x="5333" y="403"/>
                    </a:cubicBezTo>
                    <a:cubicBezTo>
                      <a:pt x="5273" y="374"/>
                      <a:pt x="5210" y="345"/>
                      <a:pt x="5147" y="319"/>
                    </a:cubicBezTo>
                    <a:cubicBezTo>
                      <a:pt x="5142" y="316"/>
                      <a:pt x="5140" y="310"/>
                      <a:pt x="5142" y="305"/>
                    </a:cubicBezTo>
                    <a:cubicBezTo>
                      <a:pt x="5144" y="300"/>
                      <a:pt x="5150" y="297"/>
                      <a:pt x="5155" y="300"/>
                    </a:cubicBezTo>
                    <a:cubicBezTo>
                      <a:pt x="5218" y="326"/>
                      <a:pt x="5281" y="355"/>
                      <a:pt x="5343" y="385"/>
                    </a:cubicBezTo>
                    <a:cubicBezTo>
                      <a:pt x="5348" y="387"/>
                      <a:pt x="5350" y="394"/>
                      <a:pt x="5347" y="399"/>
                    </a:cubicBezTo>
                    <a:cubicBezTo>
                      <a:pt x="5346" y="402"/>
                      <a:pt x="5342" y="404"/>
                      <a:pt x="5338" y="404"/>
                    </a:cubicBezTo>
                    <a:close/>
                    <a:moveTo>
                      <a:pt x="1971" y="421"/>
                    </a:moveTo>
                    <a:cubicBezTo>
                      <a:pt x="1967" y="421"/>
                      <a:pt x="1964" y="418"/>
                      <a:pt x="1962" y="415"/>
                    </a:cubicBezTo>
                    <a:cubicBezTo>
                      <a:pt x="1959" y="410"/>
                      <a:pt x="1961" y="404"/>
                      <a:pt x="1966" y="401"/>
                    </a:cubicBezTo>
                    <a:cubicBezTo>
                      <a:pt x="2027" y="370"/>
                      <a:pt x="2090" y="341"/>
                      <a:pt x="2153" y="314"/>
                    </a:cubicBezTo>
                    <a:cubicBezTo>
                      <a:pt x="2158" y="312"/>
                      <a:pt x="2164" y="314"/>
                      <a:pt x="2166" y="319"/>
                    </a:cubicBezTo>
                    <a:cubicBezTo>
                      <a:pt x="2169" y="324"/>
                      <a:pt x="2166" y="331"/>
                      <a:pt x="2161" y="333"/>
                    </a:cubicBezTo>
                    <a:cubicBezTo>
                      <a:pt x="2099" y="360"/>
                      <a:pt x="2036" y="389"/>
                      <a:pt x="1976" y="419"/>
                    </a:cubicBezTo>
                    <a:cubicBezTo>
                      <a:pt x="1974" y="420"/>
                      <a:pt x="1973" y="421"/>
                      <a:pt x="1971" y="421"/>
                    </a:cubicBezTo>
                    <a:close/>
                    <a:moveTo>
                      <a:pt x="5696" y="605"/>
                    </a:moveTo>
                    <a:cubicBezTo>
                      <a:pt x="5694" y="605"/>
                      <a:pt x="5692" y="604"/>
                      <a:pt x="5690" y="603"/>
                    </a:cubicBezTo>
                    <a:cubicBezTo>
                      <a:pt x="5633" y="567"/>
                      <a:pt x="5574" y="532"/>
                      <a:pt x="5515" y="498"/>
                    </a:cubicBezTo>
                    <a:cubicBezTo>
                      <a:pt x="5510" y="496"/>
                      <a:pt x="5508" y="489"/>
                      <a:pt x="5511" y="484"/>
                    </a:cubicBezTo>
                    <a:cubicBezTo>
                      <a:pt x="5513" y="479"/>
                      <a:pt x="5520" y="478"/>
                      <a:pt x="5525" y="480"/>
                    </a:cubicBezTo>
                    <a:cubicBezTo>
                      <a:pt x="5584" y="514"/>
                      <a:pt x="5644" y="549"/>
                      <a:pt x="5701" y="586"/>
                    </a:cubicBezTo>
                    <a:cubicBezTo>
                      <a:pt x="5706" y="589"/>
                      <a:pt x="5708" y="595"/>
                      <a:pt x="5705" y="600"/>
                    </a:cubicBezTo>
                    <a:cubicBezTo>
                      <a:pt x="5703" y="603"/>
                      <a:pt x="5699" y="605"/>
                      <a:pt x="5696" y="605"/>
                    </a:cubicBezTo>
                    <a:close/>
                    <a:moveTo>
                      <a:pt x="1616" y="624"/>
                    </a:moveTo>
                    <a:cubicBezTo>
                      <a:pt x="1612" y="624"/>
                      <a:pt x="1609" y="622"/>
                      <a:pt x="1607" y="619"/>
                    </a:cubicBezTo>
                    <a:cubicBezTo>
                      <a:pt x="1604" y="614"/>
                      <a:pt x="1605" y="608"/>
                      <a:pt x="1610" y="605"/>
                    </a:cubicBezTo>
                    <a:cubicBezTo>
                      <a:pt x="1667" y="568"/>
                      <a:pt x="1726" y="532"/>
                      <a:pt x="1786" y="498"/>
                    </a:cubicBezTo>
                    <a:cubicBezTo>
                      <a:pt x="1790" y="495"/>
                      <a:pt x="1797" y="497"/>
                      <a:pt x="1800" y="502"/>
                    </a:cubicBezTo>
                    <a:cubicBezTo>
                      <a:pt x="1802" y="507"/>
                      <a:pt x="1801" y="513"/>
                      <a:pt x="1796" y="516"/>
                    </a:cubicBezTo>
                    <a:cubicBezTo>
                      <a:pt x="1737" y="550"/>
                      <a:pt x="1678" y="585"/>
                      <a:pt x="1621" y="622"/>
                    </a:cubicBezTo>
                    <a:cubicBezTo>
                      <a:pt x="1620" y="623"/>
                      <a:pt x="1618" y="624"/>
                      <a:pt x="1616" y="624"/>
                    </a:cubicBezTo>
                    <a:close/>
                    <a:moveTo>
                      <a:pt x="6029" y="844"/>
                    </a:moveTo>
                    <a:cubicBezTo>
                      <a:pt x="6027" y="844"/>
                      <a:pt x="6025" y="843"/>
                      <a:pt x="6023" y="841"/>
                    </a:cubicBezTo>
                    <a:cubicBezTo>
                      <a:pt x="5970" y="799"/>
                      <a:pt x="5915" y="757"/>
                      <a:pt x="5860" y="718"/>
                    </a:cubicBezTo>
                    <a:cubicBezTo>
                      <a:pt x="5855" y="714"/>
                      <a:pt x="5854" y="708"/>
                      <a:pt x="5858" y="703"/>
                    </a:cubicBezTo>
                    <a:cubicBezTo>
                      <a:pt x="5861" y="699"/>
                      <a:pt x="5867" y="698"/>
                      <a:pt x="5872" y="701"/>
                    </a:cubicBezTo>
                    <a:cubicBezTo>
                      <a:pt x="5927" y="741"/>
                      <a:pt x="5983" y="783"/>
                      <a:pt x="6036" y="825"/>
                    </a:cubicBezTo>
                    <a:cubicBezTo>
                      <a:pt x="6040" y="829"/>
                      <a:pt x="6041" y="835"/>
                      <a:pt x="6037" y="840"/>
                    </a:cubicBezTo>
                    <a:cubicBezTo>
                      <a:pt x="6035" y="842"/>
                      <a:pt x="6032" y="844"/>
                      <a:pt x="6029" y="844"/>
                    </a:cubicBezTo>
                    <a:close/>
                    <a:moveTo>
                      <a:pt x="1285" y="866"/>
                    </a:moveTo>
                    <a:cubicBezTo>
                      <a:pt x="1282" y="866"/>
                      <a:pt x="1279" y="864"/>
                      <a:pt x="1277" y="862"/>
                    </a:cubicBezTo>
                    <a:cubicBezTo>
                      <a:pt x="1274" y="857"/>
                      <a:pt x="1274" y="851"/>
                      <a:pt x="1279" y="847"/>
                    </a:cubicBezTo>
                    <a:cubicBezTo>
                      <a:pt x="1331" y="804"/>
                      <a:pt x="1386" y="762"/>
                      <a:pt x="1441" y="721"/>
                    </a:cubicBezTo>
                    <a:cubicBezTo>
                      <a:pt x="1446" y="718"/>
                      <a:pt x="1452" y="719"/>
                      <a:pt x="1456" y="724"/>
                    </a:cubicBezTo>
                    <a:cubicBezTo>
                      <a:pt x="1459" y="728"/>
                      <a:pt x="1458" y="735"/>
                      <a:pt x="1453" y="738"/>
                    </a:cubicBezTo>
                    <a:cubicBezTo>
                      <a:pt x="1399" y="778"/>
                      <a:pt x="1344" y="820"/>
                      <a:pt x="1292" y="863"/>
                    </a:cubicBezTo>
                    <a:cubicBezTo>
                      <a:pt x="1290" y="865"/>
                      <a:pt x="1288" y="866"/>
                      <a:pt x="1285" y="866"/>
                    </a:cubicBezTo>
                    <a:close/>
                    <a:moveTo>
                      <a:pt x="6334" y="1119"/>
                    </a:moveTo>
                    <a:cubicBezTo>
                      <a:pt x="6331" y="1119"/>
                      <a:pt x="6328" y="1118"/>
                      <a:pt x="6326" y="1116"/>
                    </a:cubicBezTo>
                    <a:cubicBezTo>
                      <a:pt x="6279" y="1067"/>
                      <a:pt x="6229" y="1020"/>
                      <a:pt x="6178" y="974"/>
                    </a:cubicBezTo>
                    <a:cubicBezTo>
                      <a:pt x="6174" y="970"/>
                      <a:pt x="6174" y="964"/>
                      <a:pt x="6178" y="960"/>
                    </a:cubicBezTo>
                    <a:cubicBezTo>
                      <a:pt x="6181" y="955"/>
                      <a:pt x="6188" y="955"/>
                      <a:pt x="6192" y="959"/>
                    </a:cubicBezTo>
                    <a:cubicBezTo>
                      <a:pt x="6243" y="1005"/>
                      <a:pt x="6293" y="1053"/>
                      <a:pt x="6341" y="1101"/>
                    </a:cubicBezTo>
                    <a:cubicBezTo>
                      <a:pt x="6345" y="1105"/>
                      <a:pt x="6345" y="1112"/>
                      <a:pt x="6341" y="1116"/>
                    </a:cubicBezTo>
                    <a:cubicBezTo>
                      <a:pt x="6339" y="1118"/>
                      <a:pt x="6336" y="1119"/>
                      <a:pt x="6334" y="1119"/>
                    </a:cubicBezTo>
                    <a:close/>
                    <a:moveTo>
                      <a:pt x="984" y="1143"/>
                    </a:moveTo>
                    <a:cubicBezTo>
                      <a:pt x="981" y="1143"/>
                      <a:pt x="979" y="1142"/>
                      <a:pt x="977" y="1140"/>
                    </a:cubicBezTo>
                    <a:cubicBezTo>
                      <a:pt x="973" y="1136"/>
                      <a:pt x="973" y="1130"/>
                      <a:pt x="977" y="1126"/>
                    </a:cubicBezTo>
                    <a:cubicBezTo>
                      <a:pt x="1024" y="1077"/>
                      <a:pt x="1074" y="1028"/>
                      <a:pt x="1124" y="982"/>
                    </a:cubicBezTo>
                    <a:cubicBezTo>
                      <a:pt x="1128" y="978"/>
                      <a:pt x="1134" y="979"/>
                      <a:pt x="1138" y="983"/>
                    </a:cubicBezTo>
                    <a:cubicBezTo>
                      <a:pt x="1142" y="987"/>
                      <a:pt x="1142" y="993"/>
                      <a:pt x="1138" y="997"/>
                    </a:cubicBezTo>
                    <a:cubicBezTo>
                      <a:pt x="1088" y="1043"/>
                      <a:pt x="1039" y="1091"/>
                      <a:pt x="991" y="1140"/>
                    </a:cubicBezTo>
                    <a:cubicBezTo>
                      <a:pt x="989" y="1142"/>
                      <a:pt x="987" y="1143"/>
                      <a:pt x="984" y="1143"/>
                    </a:cubicBezTo>
                    <a:close/>
                    <a:moveTo>
                      <a:pt x="716" y="1453"/>
                    </a:moveTo>
                    <a:cubicBezTo>
                      <a:pt x="714" y="1453"/>
                      <a:pt x="712" y="1452"/>
                      <a:pt x="710" y="1451"/>
                    </a:cubicBezTo>
                    <a:cubicBezTo>
                      <a:pt x="705" y="1448"/>
                      <a:pt x="704" y="1441"/>
                      <a:pt x="708" y="1437"/>
                    </a:cubicBezTo>
                    <a:cubicBezTo>
                      <a:pt x="749" y="1382"/>
                      <a:pt x="793" y="1329"/>
                      <a:pt x="838" y="1277"/>
                    </a:cubicBezTo>
                    <a:cubicBezTo>
                      <a:pt x="842" y="1273"/>
                      <a:pt x="848" y="1272"/>
                      <a:pt x="852" y="1276"/>
                    </a:cubicBezTo>
                    <a:cubicBezTo>
                      <a:pt x="857" y="1280"/>
                      <a:pt x="857" y="1286"/>
                      <a:pt x="853" y="1291"/>
                    </a:cubicBezTo>
                    <a:cubicBezTo>
                      <a:pt x="809" y="1342"/>
                      <a:pt x="766" y="1395"/>
                      <a:pt x="724" y="1449"/>
                    </a:cubicBezTo>
                    <a:cubicBezTo>
                      <a:pt x="722" y="1452"/>
                      <a:pt x="719" y="1453"/>
                      <a:pt x="716" y="1453"/>
                    </a:cubicBezTo>
                    <a:close/>
                    <a:moveTo>
                      <a:pt x="486" y="1792"/>
                    </a:moveTo>
                    <a:cubicBezTo>
                      <a:pt x="484" y="1792"/>
                      <a:pt x="482" y="1792"/>
                      <a:pt x="481" y="1791"/>
                    </a:cubicBezTo>
                    <a:cubicBezTo>
                      <a:pt x="476" y="1788"/>
                      <a:pt x="474" y="1782"/>
                      <a:pt x="477" y="1777"/>
                    </a:cubicBezTo>
                    <a:cubicBezTo>
                      <a:pt x="512" y="1718"/>
                      <a:pt x="549" y="1660"/>
                      <a:pt x="588" y="1603"/>
                    </a:cubicBezTo>
                    <a:cubicBezTo>
                      <a:pt x="591" y="1599"/>
                      <a:pt x="597" y="1597"/>
                      <a:pt x="602" y="1601"/>
                    </a:cubicBezTo>
                    <a:cubicBezTo>
                      <a:pt x="607" y="1604"/>
                      <a:pt x="608" y="1610"/>
                      <a:pt x="605" y="1615"/>
                    </a:cubicBezTo>
                    <a:cubicBezTo>
                      <a:pt x="567" y="1671"/>
                      <a:pt x="530" y="1729"/>
                      <a:pt x="495" y="1787"/>
                    </a:cubicBezTo>
                    <a:cubicBezTo>
                      <a:pt x="493" y="1791"/>
                      <a:pt x="490" y="1792"/>
                      <a:pt x="486" y="1792"/>
                    </a:cubicBezTo>
                    <a:close/>
                    <a:moveTo>
                      <a:pt x="298" y="2157"/>
                    </a:moveTo>
                    <a:cubicBezTo>
                      <a:pt x="296" y="2157"/>
                      <a:pt x="295" y="2157"/>
                      <a:pt x="294" y="2156"/>
                    </a:cubicBezTo>
                    <a:cubicBezTo>
                      <a:pt x="288" y="2154"/>
                      <a:pt x="286" y="2148"/>
                      <a:pt x="288" y="2142"/>
                    </a:cubicBezTo>
                    <a:cubicBezTo>
                      <a:pt x="316" y="2080"/>
                      <a:pt x="346" y="2018"/>
                      <a:pt x="377" y="1957"/>
                    </a:cubicBezTo>
                    <a:cubicBezTo>
                      <a:pt x="380" y="1952"/>
                      <a:pt x="386" y="1950"/>
                      <a:pt x="391" y="1952"/>
                    </a:cubicBezTo>
                    <a:cubicBezTo>
                      <a:pt x="396" y="1955"/>
                      <a:pt x="398" y="1961"/>
                      <a:pt x="396" y="1966"/>
                    </a:cubicBezTo>
                    <a:cubicBezTo>
                      <a:pt x="364" y="2027"/>
                      <a:pt x="335" y="2089"/>
                      <a:pt x="307" y="2151"/>
                    </a:cubicBezTo>
                    <a:cubicBezTo>
                      <a:pt x="305" y="2155"/>
                      <a:pt x="302" y="2157"/>
                      <a:pt x="298" y="2157"/>
                    </a:cubicBezTo>
                    <a:close/>
                    <a:moveTo>
                      <a:pt x="155" y="2542"/>
                    </a:moveTo>
                    <a:cubicBezTo>
                      <a:pt x="154" y="2542"/>
                      <a:pt x="153" y="2541"/>
                      <a:pt x="152" y="2541"/>
                    </a:cubicBezTo>
                    <a:cubicBezTo>
                      <a:pt x="146" y="2539"/>
                      <a:pt x="143" y="2534"/>
                      <a:pt x="145" y="2528"/>
                    </a:cubicBezTo>
                    <a:cubicBezTo>
                      <a:pt x="165" y="2463"/>
                      <a:pt x="187" y="2397"/>
                      <a:pt x="211" y="2333"/>
                    </a:cubicBezTo>
                    <a:cubicBezTo>
                      <a:pt x="213" y="2328"/>
                      <a:pt x="219" y="2325"/>
                      <a:pt x="224" y="2327"/>
                    </a:cubicBezTo>
                    <a:cubicBezTo>
                      <a:pt x="229" y="2329"/>
                      <a:pt x="232" y="2335"/>
                      <a:pt x="230" y="2340"/>
                    </a:cubicBezTo>
                    <a:cubicBezTo>
                      <a:pt x="206" y="2404"/>
                      <a:pt x="184" y="2469"/>
                      <a:pt x="165" y="2534"/>
                    </a:cubicBezTo>
                    <a:cubicBezTo>
                      <a:pt x="163" y="2539"/>
                      <a:pt x="159" y="2542"/>
                      <a:pt x="155" y="2542"/>
                    </a:cubicBezTo>
                    <a:moveTo>
                      <a:pt x="60" y="2941"/>
                    </a:moveTo>
                    <a:cubicBezTo>
                      <a:pt x="59" y="2941"/>
                      <a:pt x="59" y="2941"/>
                      <a:pt x="58" y="2941"/>
                    </a:cubicBezTo>
                    <a:cubicBezTo>
                      <a:pt x="52" y="2940"/>
                      <a:pt x="49" y="2934"/>
                      <a:pt x="50" y="2929"/>
                    </a:cubicBezTo>
                    <a:cubicBezTo>
                      <a:pt x="61" y="2861"/>
                      <a:pt x="75" y="2794"/>
                      <a:pt x="91" y="2727"/>
                    </a:cubicBezTo>
                    <a:cubicBezTo>
                      <a:pt x="92" y="2722"/>
                      <a:pt x="98" y="2718"/>
                      <a:pt x="103" y="2720"/>
                    </a:cubicBezTo>
                    <a:cubicBezTo>
                      <a:pt x="109" y="2721"/>
                      <a:pt x="112" y="2726"/>
                      <a:pt x="111" y="2732"/>
                    </a:cubicBezTo>
                    <a:cubicBezTo>
                      <a:pt x="95" y="2798"/>
                      <a:pt x="82" y="2865"/>
                      <a:pt x="70" y="2932"/>
                    </a:cubicBezTo>
                    <a:cubicBezTo>
                      <a:pt x="69" y="2937"/>
                      <a:pt x="65" y="2941"/>
                      <a:pt x="60" y="2941"/>
                    </a:cubicBezTo>
                    <a:close/>
                    <a:moveTo>
                      <a:pt x="15" y="3348"/>
                    </a:moveTo>
                    <a:lnTo>
                      <a:pt x="14" y="3348"/>
                    </a:lnTo>
                    <a:cubicBezTo>
                      <a:pt x="8" y="3348"/>
                      <a:pt x="4" y="3343"/>
                      <a:pt x="4" y="3337"/>
                    </a:cubicBezTo>
                    <a:cubicBezTo>
                      <a:pt x="8" y="3269"/>
                      <a:pt x="13" y="3200"/>
                      <a:pt x="21" y="3132"/>
                    </a:cubicBezTo>
                    <a:cubicBezTo>
                      <a:pt x="21" y="3127"/>
                      <a:pt x="26" y="3122"/>
                      <a:pt x="32" y="3123"/>
                    </a:cubicBezTo>
                    <a:cubicBezTo>
                      <a:pt x="38" y="3124"/>
                      <a:pt x="42" y="3129"/>
                      <a:pt x="41" y="3135"/>
                    </a:cubicBezTo>
                    <a:cubicBezTo>
                      <a:pt x="34" y="3202"/>
                      <a:pt x="28" y="3270"/>
                      <a:pt x="25" y="3338"/>
                    </a:cubicBezTo>
                    <a:cubicBezTo>
                      <a:pt x="25" y="3344"/>
                      <a:pt x="20" y="3348"/>
                      <a:pt x="15" y="3348"/>
                    </a:cubicBezTo>
                    <a:moveTo>
                      <a:pt x="19" y="3758"/>
                    </a:moveTo>
                    <a:cubicBezTo>
                      <a:pt x="14" y="3758"/>
                      <a:pt x="9" y="3754"/>
                      <a:pt x="9" y="3748"/>
                    </a:cubicBezTo>
                    <a:cubicBezTo>
                      <a:pt x="4" y="3680"/>
                      <a:pt x="1" y="3611"/>
                      <a:pt x="0" y="3543"/>
                    </a:cubicBezTo>
                    <a:cubicBezTo>
                      <a:pt x="0" y="3537"/>
                      <a:pt x="5" y="3532"/>
                      <a:pt x="10" y="3532"/>
                    </a:cubicBezTo>
                    <a:lnTo>
                      <a:pt x="11" y="3532"/>
                    </a:lnTo>
                    <a:cubicBezTo>
                      <a:pt x="16" y="3532"/>
                      <a:pt x="21" y="3537"/>
                      <a:pt x="21" y="3543"/>
                    </a:cubicBezTo>
                    <a:cubicBezTo>
                      <a:pt x="22" y="3611"/>
                      <a:pt x="24" y="3679"/>
                      <a:pt x="29" y="3747"/>
                    </a:cubicBezTo>
                    <a:cubicBezTo>
                      <a:pt x="30" y="3753"/>
                      <a:pt x="25" y="3758"/>
                      <a:pt x="20" y="3758"/>
                    </a:cubicBezTo>
                    <a:cubicBezTo>
                      <a:pt x="19" y="3758"/>
                      <a:pt x="19" y="3758"/>
                      <a:pt x="19" y="3758"/>
                    </a:cubicBezTo>
                    <a:moveTo>
                      <a:pt x="73" y="4164"/>
                    </a:moveTo>
                    <a:cubicBezTo>
                      <a:pt x="68" y="4164"/>
                      <a:pt x="64" y="4161"/>
                      <a:pt x="63" y="4156"/>
                    </a:cubicBezTo>
                    <a:cubicBezTo>
                      <a:pt x="50" y="4089"/>
                      <a:pt x="39" y="4021"/>
                      <a:pt x="30" y="3953"/>
                    </a:cubicBezTo>
                    <a:cubicBezTo>
                      <a:pt x="29" y="3947"/>
                      <a:pt x="33" y="3942"/>
                      <a:pt x="38" y="3941"/>
                    </a:cubicBezTo>
                    <a:cubicBezTo>
                      <a:pt x="44" y="3941"/>
                      <a:pt x="49" y="3945"/>
                      <a:pt x="50" y="3950"/>
                    </a:cubicBezTo>
                    <a:cubicBezTo>
                      <a:pt x="59" y="4018"/>
                      <a:pt x="70" y="4085"/>
                      <a:pt x="83" y="4152"/>
                    </a:cubicBezTo>
                    <a:cubicBezTo>
                      <a:pt x="84" y="4158"/>
                      <a:pt x="81" y="4163"/>
                      <a:pt x="75" y="4164"/>
                    </a:cubicBezTo>
                    <a:cubicBezTo>
                      <a:pt x="74" y="4164"/>
                      <a:pt x="74" y="4164"/>
                      <a:pt x="73" y="4164"/>
                    </a:cubicBezTo>
                    <a:close/>
                    <a:moveTo>
                      <a:pt x="177" y="4561"/>
                    </a:moveTo>
                    <a:cubicBezTo>
                      <a:pt x="172" y="4561"/>
                      <a:pt x="168" y="4558"/>
                      <a:pt x="167" y="4554"/>
                    </a:cubicBezTo>
                    <a:cubicBezTo>
                      <a:pt x="145" y="4489"/>
                      <a:pt x="126" y="4423"/>
                      <a:pt x="109" y="4357"/>
                    </a:cubicBezTo>
                    <a:cubicBezTo>
                      <a:pt x="107" y="4351"/>
                      <a:pt x="111" y="4345"/>
                      <a:pt x="116" y="4344"/>
                    </a:cubicBezTo>
                    <a:cubicBezTo>
                      <a:pt x="122" y="4343"/>
                      <a:pt x="127" y="4346"/>
                      <a:pt x="129" y="4351"/>
                    </a:cubicBezTo>
                    <a:cubicBezTo>
                      <a:pt x="146" y="4417"/>
                      <a:pt x="165" y="4483"/>
                      <a:pt x="186" y="4548"/>
                    </a:cubicBezTo>
                    <a:cubicBezTo>
                      <a:pt x="188" y="4553"/>
                      <a:pt x="185" y="4559"/>
                      <a:pt x="180" y="4561"/>
                    </a:cubicBezTo>
                    <a:cubicBezTo>
                      <a:pt x="179" y="4561"/>
                      <a:pt x="178" y="4561"/>
                      <a:pt x="177" y="4561"/>
                    </a:cubicBezTo>
                    <a:close/>
                    <a:moveTo>
                      <a:pt x="328" y="4942"/>
                    </a:moveTo>
                    <a:cubicBezTo>
                      <a:pt x="324" y="4942"/>
                      <a:pt x="320" y="4940"/>
                      <a:pt x="318" y="4936"/>
                    </a:cubicBezTo>
                    <a:cubicBezTo>
                      <a:pt x="289" y="4874"/>
                      <a:pt x="262" y="4811"/>
                      <a:pt x="237" y="4747"/>
                    </a:cubicBezTo>
                    <a:cubicBezTo>
                      <a:pt x="235" y="4742"/>
                      <a:pt x="237" y="4736"/>
                      <a:pt x="243" y="4734"/>
                    </a:cubicBezTo>
                    <a:cubicBezTo>
                      <a:pt x="248" y="4732"/>
                      <a:pt x="254" y="4735"/>
                      <a:pt x="256" y="4740"/>
                    </a:cubicBezTo>
                    <a:cubicBezTo>
                      <a:pt x="281" y="4803"/>
                      <a:pt x="308" y="4866"/>
                      <a:pt x="337" y="4928"/>
                    </a:cubicBezTo>
                    <a:cubicBezTo>
                      <a:pt x="339" y="4933"/>
                      <a:pt x="337" y="4939"/>
                      <a:pt x="332" y="4941"/>
                    </a:cubicBezTo>
                    <a:cubicBezTo>
                      <a:pt x="331" y="4942"/>
                      <a:pt x="329" y="4942"/>
                      <a:pt x="328" y="494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sp>
          <p:nvSpPr>
            <p:cNvPr id="7" name="Freeform 9">
              <a:extLst>
                <a:ext uri="{FF2B5EF4-FFF2-40B4-BE49-F238E27FC236}">
                  <a16:creationId xmlns:a16="http://schemas.microsoft.com/office/drawing/2014/main" id="{CF2DE4F1-8922-1791-7D13-ECFC2B473FFE}"/>
                </a:ext>
              </a:extLst>
            </p:cNvPr>
            <p:cNvSpPr>
              <a:spLocks/>
            </p:cNvSpPr>
            <p:nvPr/>
          </p:nvSpPr>
          <p:spPr bwMode="auto">
            <a:xfrm>
              <a:off x="17167225" y="5721350"/>
              <a:ext cx="68263" cy="77788"/>
            </a:xfrm>
            <a:custGeom>
              <a:avLst/>
              <a:gdLst>
                <a:gd name="T0" fmla="*/ 79 w 90"/>
                <a:gd name="T1" fmla="*/ 101 h 101"/>
                <a:gd name="T2" fmla="*/ 71 w 90"/>
                <a:gd name="T3" fmla="*/ 97 h 101"/>
                <a:gd name="T4" fmla="*/ 4 w 90"/>
                <a:gd name="T5" fmla="*/ 19 h 101"/>
                <a:gd name="T6" fmla="*/ 5 w 90"/>
                <a:gd name="T7" fmla="*/ 4 h 101"/>
                <a:gd name="T8" fmla="*/ 20 w 90"/>
                <a:gd name="T9" fmla="*/ 5 h 101"/>
                <a:gd name="T10" fmla="*/ 87 w 90"/>
                <a:gd name="T11" fmla="*/ 84 h 101"/>
                <a:gd name="T12" fmla="*/ 85 w 90"/>
                <a:gd name="T13" fmla="*/ 98 h 101"/>
                <a:gd name="T14" fmla="*/ 79 w 90"/>
                <a:gd name="T15" fmla="*/ 101 h 10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101">
                  <a:moveTo>
                    <a:pt x="79" y="101"/>
                  </a:moveTo>
                  <a:cubicBezTo>
                    <a:pt x="76" y="101"/>
                    <a:pt x="73" y="99"/>
                    <a:pt x="71" y="97"/>
                  </a:cubicBezTo>
                  <a:cubicBezTo>
                    <a:pt x="49" y="71"/>
                    <a:pt x="27" y="44"/>
                    <a:pt x="4" y="19"/>
                  </a:cubicBezTo>
                  <a:cubicBezTo>
                    <a:pt x="0" y="14"/>
                    <a:pt x="1" y="8"/>
                    <a:pt x="5" y="4"/>
                  </a:cubicBezTo>
                  <a:cubicBezTo>
                    <a:pt x="9" y="0"/>
                    <a:pt x="16" y="1"/>
                    <a:pt x="20" y="5"/>
                  </a:cubicBezTo>
                  <a:cubicBezTo>
                    <a:pt x="42" y="31"/>
                    <a:pt x="65" y="57"/>
                    <a:pt x="87" y="84"/>
                  </a:cubicBezTo>
                  <a:cubicBezTo>
                    <a:pt x="90" y="88"/>
                    <a:pt x="90" y="95"/>
                    <a:pt x="85" y="98"/>
                  </a:cubicBezTo>
                  <a:cubicBezTo>
                    <a:pt x="83" y="100"/>
                    <a:pt x="81" y="101"/>
                    <a:pt x="79" y="101"/>
                  </a:cubicBezTo>
                  <a:close/>
                </a:path>
              </a:pathLst>
            </a:custGeom>
            <a:solidFill>
              <a:srgbClr val="9FB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8" name="Freeform 10">
              <a:extLst>
                <a:ext uri="{FF2B5EF4-FFF2-40B4-BE49-F238E27FC236}">
                  <a16:creationId xmlns:a16="http://schemas.microsoft.com/office/drawing/2014/main" id="{F3CEE0D1-A252-8B2D-E8C8-FAD5A1D7020D}"/>
                </a:ext>
              </a:extLst>
            </p:cNvPr>
            <p:cNvSpPr>
              <a:spLocks/>
            </p:cNvSpPr>
            <p:nvPr/>
          </p:nvSpPr>
          <p:spPr bwMode="auto">
            <a:xfrm>
              <a:off x="20293013" y="6148388"/>
              <a:ext cx="95250" cy="17463"/>
            </a:xfrm>
            <a:custGeom>
              <a:avLst/>
              <a:gdLst>
                <a:gd name="T0" fmla="*/ 114 w 124"/>
                <a:gd name="T1" fmla="*/ 23 h 23"/>
                <a:gd name="T2" fmla="*/ 113 w 124"/>
                <a:gd name="T3" fmla="*/ 23 h 23"/>
                <a:gd name="T4" fmla="*/ 11 w 124"/>
                <a:gd name="T5" fmla="*/ 21 h 23"/>
                <a:gd name="T6" fmla="*/ 0 w 124"/>
                <a:gd name="T7" fmla="*/ 11 h 23"/>
                <a:gd name="T8" fmla="*/ 11 w 124"/>
                <a:gd name="T9" fmla="*/ 0 h 23"/>
                <a:gd name="T10" fmla="*/ 114 w 124"/>
                <a:gd name="T11" fmla="*/ 2 h 23"/>
                <a:gd name="T12" fmla="*/ 124 w 124"/>
                <a:gd name="T13" fmla="*/ 12 h 23"/>
                <a:gd name="T14" fmla="*/ 114 w 124"/>
                <a:gd name="T15" fmla="*/ 23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 h="23">
                  <a:moveTo>
                    <a:pt x="114" y="23"/>
                  </a:moveTo>
                  <a:lnTo>
                    <a:pt x="113" y="23"/>
                  </a:lnTo>
                  <a:cubicBezTo>
                    <a:pt x="79" y="21"/>
                    <a:pt x="45" y="21"/>
                    <a:pt x="11" y="21"/>
                  </a:cubicBezTo>
                  <a:cubicBezTo>
                    <a:pt x="5" y="21"/>
                    <a:pt x="0" y="16"/>
                    <a:pt x="0" y="11"/>
                  </a:cubicBezTo>
                  <a:cubicBezTo>
                    <a:pt x="0" y="5"/>
                    <a:pt x="5" y="0"/>
                    <a:pt x="11" y="0"/>
                  </a:cubicBezTo>
                  <a:cubicBezTo>
                    <a:pt x="45" y="0"/>
                    <a:pt x="80" y="1"/>
                    <a:pt x="114" y="2"/>
                  </a:cubicBezTo>
                  <a:cubicBezTo>
                    <a:pt x="120" y="2"/>
                    <a:pt x="124" y="7"/>
                    <a:pt x="124" y="12"/>
                  </a:cubicBezTo>
                  <a:cubicBezTo>
                    <a:pt x="124" y="18"/>
                    <a:pt x="119" y="23"/>
                    <a:pt x="114" y="23"/>
                  </a:cubicBezTo>
                  <a:close/>
                </a:path>
              </a:pathLst>
            </a:custGeom>
            <a:solidFill>
              <a:srgbClr val="9FB6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nvGrpSpPr>
            <p:cNvPr id="9" name="Group 8">
              <a:extLst>
                <a:ext uri="{FF2B5EF4-FFF2-40B4-BE49-F238E27FC236}">
                  <a16:creationId xmlns:a16="http://schemas.microsoft.com/office/drawing/2014/main" id="{B65C696A-3C1C-1D76-7657-27232A42E138}"/>
                </a:ext>
              </a:extLst>
            </p:cNvPr>
            <p:cNvGrpSpPr/>
            <p:nvPr/>
          </p:nvGrpSpPr>
          <p:grpSpPr>
            <a:xfrm>
              <a:off x="20526375" y="6159500"/>
              <a:ext cx="2309813" cy="4660900"/>
              <a:chOff x="20526375" y="6159500"/>
              <a:chExt cx="2309813" cy="4660900"/>
            </a:xfrm>
            <a:solidFill>
              <a:srgbClr val="9FB6BE"/>
            </a:solidFill>
          </p:grpSpPr>
          <p:sp>
            <p:nvSpPr>
              <p:cNvPr id="526" name="Freeform 11">
                <a:extLst>
                  <a:ext uri="{FF2B5EF4-FFF2-40B4-BE49-F238E27FC236}">
                    <a16:creationId xmlns:a16="http://schemas.microsoft.com/office/drawing/2014/main" id="{43289FE9-14FC-0749-384C-6DAE57F6CD5C}"/>
                  </a:ext>
                </a:extLst>
              </p:cNvPr>
              <p:cNvSpPr>
                <a:spLocks noEditPoints="1"/>
              </p:cNvSpPr>
              <p:nvPr/>
            </p:nvSpPr>
            <p:spPr bwMode="auto">
              <a:xfrm>
                <a:off x="20526375" y="6159500"/>
                <a:ext cx="2309813" cy="4525963"/>
              </a:xfrm>
              <a:custGeom>
                <a:avLst/>
                <a:gdLst>
                  <a:gd name="T0" fmla="*/ 10 w 3036"/>
                  <a:gd name="T1" fmla="*/ 21 h 5947"/>
                  <a:gd name="T2" fmla="*/ 214 w 3036"/>
                  <a:gd name="T3" fmla="*/ 25 h 5947"/>
                  <a:gd name="T4" fmla="*/ 609 w 3036"/>
                  <a:gd name="T5" fmla="*/ 132 h 5947"/>
                  <a:gd name="T6" fmla="*/ 402 w 3036"/>
                  <a:gd name="T7" fmla="*/ 70 h 5947"/>
                  <a:gd name="T8" fmla="*/ 619 w 3036"/>
                  <a:gd name="T9" fmla="*/ 124 h 5947"/>
                  <a:gd name="T10" fmla="*/ 989 w 3036"/>
                  <a:gd name="T11" fmla="*/ 266 h 5947"/>
                  <a:gd name="T12" fmla="*/ 807 w 3036"/>
                  <a:gd name="T13" fmla="*/ 173 h 5947"/>
                  <a:gd name="T14" fmla="*/ 993 w 3036"/>
                  <a:gd name="T15" fmla="*/ 266 h 5947"/>
                  <a:gd name="T16" fmla="*/ 1174 w 3036"/>
                  <a:gd name="T17" fmla="*/ 350 h 5947"/>
                  <a:gd name="T18" fmla="*/ 1363 w 3036"/>
                  <a:gd name="T19" fmla="*/ 428 h 5947"/>
                  <a:gd name="T20" fmla="*/ 1697 w 3036"/>
                  <a:gd name="T21" fmla="*/ 671 h 5947"/>
                  <a:gd name="T22" fmla="*/ 1522 w 3036"/>
                  <a:gd name="T23" fmla="*/ 538 h 5947"/>
                  <a:gd name="T24" fmla="*/ 1705 w 3036"/>
                  <a:gd name="T25" fmla="*/ 667 h 5947"/>
                  <a:gd name="T26" fmla="*/ 1999 w 3036"/>
                  <a:gd name="T27" fmla="*/ 931 h 5947"/>
                  <a:gd name="T28" fmla="*/ 1863 w 3036"/>
                  <a:gd name="T29" fmla="*/ 780 h 5947"/>
                  <a:gd name="T30" fmla="*/ 2007 w 3036"/>
                  <a:gd name="T31" fmla="*/ 934 h 5947"/>
                  <a:gd name="T32" fmla="*/ 2141 w 3036"/>
                  <a:gd name="T33" fmla="*/ 1076 h 5947"/>
                  <a:gd name="T34" fmla="*/ 2290 w 3036"/>
                  <a:gd name="T35" fmla="*/ 1216 h 5947"/>
                  <a:gd name="T36" fmla="*/ 2518 w 3036"/>
                  <a:gd name="T37" fmla="*/ 1563 h 5947"/>
                  <a:gd name="T38" fmla="*/ 2399 w 3036"/>
                  <a:gd name="T39" fmla="*/ 1376 h 5947"/>
                  <a:gd name="T40" fmla="*/ 2524 w 3036"/>
                  <a:gd name="T41" fmla="*/ 1562 h 5947"/>
                  <a:gd name="T42" fmla="*/ 2704 w 3036"/>
                  <a:gd name="T43" fmla="*/ 1914 h 5947"/>
                  <a:gd name="T44" fmla="*/ 2630 w 3036"/>
                  <a:gd name="T45" fmla="*/ 1723 h 5947"/>
                  <a:gd name="T46" fmla="*/ 2713 w 3036"/>
                  <a:gd name="T47" fmla="*/ 1920 h 5947"/>
                  <a:gd name="T48" fmla="*/ 2784 w 3036"/>
                  <a:gd name="T49" fmla="*/ 2099 h 5947"/>
                  <a:gd name="T50" fmla="*/ 2872 w 3036"/>
                  <a:gd name="T51" fmla="*/ 2283 h 5947"/>
                  <a:gd name="T52" fmla="*/ 2964 w 3036"/>
                  <a:gd name="T53" fmla="*/ 2690 h 5947"/>
                  <a:gd name="T54" fmla="*/ 2917 w 3036"/>
                  <a:gd name="T55" fmla="*/ 2471 h 5947"/>
                  <a:gd name="T56" fmla="*/ 2966 w 3036"/>
                  <a:gd name="T57" fmla="*/ 2690 h 5947"/>
                  <a:gd name="T58" fmla="*/ 3007 w 3036"/>
                  <a:gd name="T59" fmla="*/ 3083 h 5947"/>
                  <a:gd name="T60" fmla="*/ 3007 w 3036"/>
                  <a:gd name="T61" fmla="*/ 2879 h 5947"/>
                  <a:gd name="T62" fmla="*/ 3017 w 3036"/>
                  <a:gd name="T63" fmla="*/ 3093 h 5947"/>
                  <a:gd name="T64" fmla="*/ 3011 w 3036"/>
                  <a:gd name="T65" fmla="*/ 3488 h 5947"/>
                  <a:gd name="T66" fmla="*/ 3025 w 3036"/>
                  <a:gd name="T67" fmla="*/ 3275 h 5947"/>
                  <a:gd name="T68" fmla="*/ 3036 w 3036"/>
                  <a:gd name="T69" fmla="*/ 3318 h 5947"/>
                  <a:gd name="T70" fmla="*/ 2976 w 3036"/>
                  <a:gd name="T71" fmla="*/ 3903 h 5947"/>
                  <a:gd name="T72" fmla="*/ 2995 w 3036"/>
                  <a:gd name="T73" fmla="*/ 3690 h 5947"/>
                  <a:gd name="T74" fmla="*/ 2986 w 3036"/>
                  <a:gd name="T75" fmla="*/ 3894 h 5947"/>
                  <a:gd name="T76" fmla="*/ 2879 w 3036"/>
                  <a:gd name="T77" fmla="*/ 4298 h 5947"/>
                  <a:gd name="T78" fmla="*/ 2937 w 3036"/>
                  <a:gd name="T79" fmla="*/ 4082 h 5947"/>
                  <a:gd name="T80" fmla="*/ 2882 w 3036"/>
                  <a:gd name="T81" fmla="*/ 4298 h 5947"/>
                  <a:gd name="T82" fmla="*/ 2730 w 3036"/>
                  <a:gd name="T83" fmla="*/ 4664 h 5947"/>
                  <a:gd name="T84" fmla="*/ 2826 w 3036"/>
                  <a:gd name="T85" fmla="*/ 4484 h 5947"/>
                  <a:gd name="T86" fmla="*/ 2552 w 3036"/>
                  <a:gd name="T87" fmla="*/ 5039 h 5947"/>
                  <a:gd name="T88" fmla="*/ 2642 w 3036"/>
                  <a:gd name="T89" fmla="*/ 4847 h 5947"/>
                  <a:gd name="T90" fmla="*/ 2560 w 3036"/>
                  <a:gd name="T91" fmla="*/ 5034 h 5947"/>
                  <a:gd name="T92" fmla="*/ 2315 w 3036"/>
                  <a:gd name="T93" fmla="*/ 5372 h 5947"/>
                  <a:gd name="T94" fmla="*/ 2447 w 3036"/>
                  <a:gd name="T95" fmla="*/ 5191 h 5947"/>
                  <a:gd name="T96" fmla="*/ 2321 w 3036"/>
                  <a:gd name="T97" fmla="*/ 5374 h 5947"/>
                  <a:gd name="T98" fmla="*/ 2044 w 3036"/>
                  <a:gd name="T99" fmla="*/ 5660 h 5947"/>
                  <a:gd name="T100" fmla="*/ 2199 w 3036"/>
                  <a:gd name="T101" fmla="*/ 5526 h 5947"/>
                  <a:gd name="T102" fmla="*/ 1747 w 3036"/>
                  <a:gd name="T103" fmla="*/ 5947 h 5947"/>
                  <a:gd name="T104" fmla="*/ 1897 w 3036"/>
                  <a:gd name="T105" fmla="*/ 5799 h 5947"/>
                  <a:gd name="T106" fmla="*/ 1753 w 3036"/>
                  <a:gd name="T107" fmla="*/ 5945 h 59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036" h="5947">
                    <a:moveTo>
                      <a:pt x="212" y="46"/>
                    </a:moveTo>
                    <a:cubicBezTo>
                      <a:pt x="212" y="46"/>
                      <a:pt x="211" y="46"/>
                      <a:pt x="211" y="45"/>
                    </a:cubicBezTo>
                    <a:cubicBezTo>
                      <a:pt x="144" y="35"/>
                      <a:pt x="77" y="27"/>
                      <a:pt x="10" y="21"/>
                    </a:cubicBezTo>
                    <a:cubicBezTo>
                      <a:pt x="4" y="20"/>
                      <a:pt x="0" y="15"/>
                      <a:pt x="0" y="10"/>
                    </a:cubicBezTo>
                    <a:cubicBezTo>
                      <a:pt x="1" y="4"/>
                      <a:pt x="6" y="0"/>
                      <a:pt x="12" y="0"/>
                    </a:cubicBezTo>
                    <a:cubicBezTo>
                      <a:pt x="79" y="6"/>
                      <a:pt x="147" y="15"/>
                      <a:pt x="214" y="25"/>
                    </a:cubicBezTo>
                    <a:cubicBezTo>
                      <a:pt x="220" y="26"/>
                      <a:pt x="223" y="31"/>
                      <a:pt x="223" y="37"/>
                    </a:cubicBezTo>
                    <a:cubicBezTo>
                      <a:pt x="222" y="42"/>
                      <a:pt x="217" y="46"/>
                      <a:pt x="212" y="46"/>
                    </a:cubicBezTo>
                    <a:close/>
                    <a:moveTo>
                      <a:pt x="609" y="132"/>
                    </a:moveTo>
                    <a:cubicBezTo>
                      <a:pt x="609" y="132"/>
                      <a:pt x="608" y="132"/>
                      <a:pt x="607" y="131"/>
                    </a:cubicBezTo>
                    <a:cubicBezTo>
                      <a:pt x="542" y="113"/>
                      <a:pt x="476" y="97"/>
                      <a:pt x="410" y="82"/>
                    </a:cubicBezTo>
                    <a:cubicBezTo>
                      <a:pt x="404" y="81"/>
                      <a:pt x="401" y="76"/>
                      <a:pt x="402" y="70"/>
                    </a:cubicBezTo>
                    <a:cubicBezTo>
                      <a:pt x="403" y="64"/>
                      <a:pt x="409" y="61"/>
                      <a:pt x="414" y="62"/>
                    </a:cubicBezTo>
                    <a:cubicBezTo>
                      <a:pt x="481" y="76"/>
                      <a:pt x="547" y="93"/>
                      <a:pt x="612" y="111"/>
                    </a:cubicBezTo>
                    <a:cubicBezTo>
                      <a:pt x="618" y="113"/>
                      <a:pt x="621" y="119"/>
                      <a:pt x="619" y="124"/>
                    </a:cubicBezTo>
                    <a:cubicBezTo>
                      <a:pt x="618" y="129"/>
                      <a:pt x="614" y="132"/>
                      <a:pt x="609" y="132"/>
                    </a:cubicBezTo>
                    <a:close/>
                    <a:moveTo>
                      <a:pt x="993" y="266"/>
                    </a:moveTo>
                    <a:cubicBezTo>
                      <a:pt x="992" y="266"/>
                      <a:pt x="991" y="266"/>
                      <a:pt x="989" y="266"/>
                    </a:cubicBezTo>
                    <a:cubicBezTo>
                      <a:pt x="927" y="239"/>
                      <a:pt x="864" y="215"/>
                      <a:pt x="800" y="193"/>
                    </a:cubicBezTo>
                    <a:cubicBezTo>
                      <a:pt x="795" y="191"/>
                      <a:pt x="792" y="185"/>
                      <a:pt x="794" y="179"/>
                    </a:cubicBezTo>
                    <a:cubicBezTo>
                      <a:pt x="796" y="174"/>
                      <a:pt x="802" y="171"/>
                      <a:pt x="807" y="173"/>
                    </a:cubicBezTo>
                    <a:cubicBezTo>
                      <a:pt x="871" y="195"/>
                      <a:pt x="935" y="220"/>
                      <a:pt x="997" y="246"/>
                    </a:cubicBezTo>
                    <a:cubicBezTo>
                      <a:pt x="1003" y="249"/>
                      <a:pt x="1005" y="255"/>
                      <a:pt x="1003" y="260"/>
                    </a:cubicBezTo>
                    <a:cubicBezTo>
                      <a:pt x="1001" y="264"/>
                      <a:pt x="997" y="266"/>
                      <a:pt x="993" y="266"/>
                    </a:cubicBezTo>
                    <a:close/>
                    <a:moveTo>
                      <a:pt x="1358" y="447"/>
                    </a:moveTo>
                    <a:cubicBezTo>
                      <a:pt x="1356" y="447"/>
                      <a:pt x="1354" y="447"/>
                      <a:pt x="1353" y="446"/>
                    </a:cubicBezTo>
                    <a:cubicBezTo>
                      <a:pt x="1294" y="412"/>
                      <a:pt x="1234" y="380"/>
                      <a:pt x="1174" y="350"/>
                    </a:cubicBezTo>
                    <a:cubicBezTo>
                      <a:pt x="1169" y="347"/>
                      <a:pt x="1167" y="341"/>
                      <a:pt x="1169" y="336"/>
                    </a:cubicBezTo>
                    <a:cubicBezTo>
                      <a:pt x="1172" y="331"/>
                      <a:pt x="1178" y="329"/>
                      <a:pt x="1183" y="332"/>
                    </a:cubicBezTo>
                    <a:cubicBezTo>
                      <a:pt x="1244" y="362"/>
                      <a:pt x="1304" y="394"/>
                      <a:pt x="1363" y="428"/>
                    </a:cubicBezTo>
                    <a:cubicBezTo>
                      <a:pt x="1368" y="431"/>
                      <a:pt x="1370" y="437"/>
                      <a:pt x="1367" y="442"/>
                    </a:cubicBezTo>
                    <a:cubicBezTo>
                      <a:pt x="1365" y="445"/>
                      <a:pt x="1361" y="447"/>
                      <a:pt x="1358" y="447"/>
                    </a:cubicBezTo>
                    <a:close/>
                    <a:moveTo>
                      <a:pt x="1697" y="671"/>
                    </a:moveTo>
                    <a:cubicBezTo>
                      <a:pt x="1695" y="671"/>
                      <a:pt x="1693" y="670"/>
                      <a:pt x="1691" y="669"/>
                    </a:cubicBezTo>
                    <a:cubicBezTo>
                      <a:pt x="1637" y="628"/>
                      <a:pt x="1581" y="589"/>
                      <a:pt x="1525" y="552"/>
                    </a:cubicBezTo>
                    <a:cubicBezTo>
                      <a:pt x="1520" y="549"/>
                      <a:pt x="1519" y="543"/>
                      <a:pt x="1522" y="538"/>
                    </a:cubicBezTo>
                    <a:cubicBezTo>
                      <a:pt x="1525" y="533"/>
                      <a:pt x="1532" y="532"/>
                      <a:pt x="1537" y="535"/>
                    </a:cubicBezTo>
                    <a:cubicBezTo>
                      <a:pt x="1593" y="572"/>
                      <a:pt x="1649" y="612"/>
                      <a:pt x="1703" y="652"/>
                    </a:cubicBezTo>
                    <a:cubicBezTo>
                      <a:pt x="1708" y="656"/>
                      <a:pt x="1709" y="662"/>
                      <a:pt x="1705" y="667"/>
                    </a:cubicBezTo>
                    <a:cubicBezTo>
                      <a:pt x="1703" y="669"/>
                      <a:pt x="1700" y="671"/>
                      <a:pt x="1697" y="671"/>
                    </a:cubicBezTo>
                    <a:close/>
                    <a:moveTo>
                      <a:pt x="2007" y="934"/>
                    </a:moveTo>
                    <a:cubicBezTo>
                      <a:pt x="2004" y="934"/>
                      <a:pt x="2001" y="933"/>
                      <a:pt x="1999" y="931"/>
                    </a:cubicBezTo>
                    <a:cubicBezTo>
                      <a:pt x="1951" y="885"/>
                      <a:pt x="1900" y="839"/>
                      <a:pt x="1849" y="795"/>
                    </a:cubicBezTo>
                    <a:cubicBezTo>
                      <a:pt x="1845" y="792"/>
                      <a:pt x="1844" y="785"/>
                      <a:pt x="1848" y="781"/>
                    </a:cubicBezTo>
                    <a:cubicBezTo>
                      <a:pt x="1852" y="777"/>
                      <a:pt x="1858" y="776"/>
                      <a:pt x="1863" y="780"/>
                    </a:cubicBezTo>
                    <a:cubicBezTo>
                      <a:pt x="1914" y="824"/>
                      <a:pt x="1965" y="870"/>
                      <a:pt x="2014" y="917"/>
                    </a:cubicBezTo>
                    <a:cubicBezTo>
                      <a:pt x="2018" y="920"/>
                      <a:pt x="2018" y="927"/>
                      <a:pt x="2014" y="931"/>
                    </a:cubicBezTo>
                    <a:cubicBezTo>
                      <a:pt x="2012" y="933"/>
                      <a:pt x="2009" y="934"/>
                      <a:pt x="2007" y="934"/>
                    </a:cubicBezTo>
                    <a:close/>
                    <a:moveTo>
                      <a:pt x="2282" y="1233"/>
                    </a:moveTo>
                    <a:cubicBezTo>
                      <a:pt x="2279" y="1233"/>
                      <a:pt x="2276" y="1232"/>
                      <a:pt x="2274" y="1229"/>
                    </a:cubicBezTo>
                    <a:cubicBezTo>
                      <a:pt x="2231" y="1177"/>
                      <a:pt x="2187" y="1126"/>
                      <a:pt x="2141" y="1076"/>
                    </a:cubicBezTo>
                    <a:cubicBezTo>
                      <a:pt x="2137" y="1072"/>
                      <a:pt x="2138" y="1066"/>
                      <a:pt x="2142" y="1062"/>
                    </a:cubicBezTo>
                    <a:cubicBezTo>
                      <a:pt x="2146" y="1058"/>
                      <a:pt x="2153" y="1058"/>
                      <a:pt x="2156" y="1062"/>
                    </a:cubicBezTo>
                    <a:cubicBezTo>
                      <a:pt x="2202" y="1112"/>
                      <a:pt x="2247" y="1164"/>
                      <a:pt x="2290" y="1216"/>
                    </a:cubicBezTo>
                    <a:cubicBezTo>
                      <a:pt x="2293" y="1221"/>
                      <a:pt x="2293" y="1227"/>
                      <a:pt x="2288" y="1231"/>
                    </a:cubicBezTo>
                    <a:cubicBezTo>
                      <a:pt x="2286" y="1232"/>
                      <a:pt x="2284" y="1233"/>
                      <a:pt x="2282" y="1233"/>
                    </a:cubicBezTo>
                    <a:close/>
                    <a:moveTo>
                      <a:pt x="2518" y="1563"/>
                    </a:moveTo>
                    <a:cubicBezTo>
                      <a:pt x="2515" y="1563"/>
                      <a:pt x="2512" y="1562"/>
                      <a:pt x="2510" y="1558"/>
                    </a:cubicBezTo>
                    <a:cubicBezTo>
                      <a:pt x="2474" y="1502"/>
                      <a:pt x="2436" y="1445"/>
                      <a:pt x="2397" y="1390"/>
                    </a:cubicBezTo>
                    <a:cubicBezTo>
                      <a:pt x="2393" y="1386"/>
                      <a:pt x="2395" y="1379"/>
                      <a:pt x="2399" y="1376"/>
                    </a:cubicBezTo>
                    <a:cubicBezTo>
                      <a:pt x="2404" y="1373"/>
                      <a:pt x="2410" y="1374"/>
                      <a:pt x="2414" y="1378"/>
                    </a:cubicBezTo>
                    <a:cubicBezTo>
                      <a:pt x="2453" y="1433"/>
                      <a:pt x="2491" y="1490"/>
                      <a:pt x="2527" y="1547"/>
                    </a:cubicBezTo>
                    <a:cubicBezTo>
                      <a:pt x="2530" y="1552"/>
                      <a:pt x="2529" y="1559"/>
                      <a:pt x="2524" y="1562"/>
                    </a:cubicBezTo>
                    <a:cubicBezTo>
                      <a:pt x="2522" y="1563"/>
                      <a:pt x="2520" y="1563"/>
                      <a:pt x="2518" y="1563"/>
                    </a:cubicBezTo>
                    <a:close/>
                    <a:moveTo>
                      <a:pt x="2713" y="1920"/>
                    </a:moveTo>
                    <a:cubicBezTo>
                      <a:pt x="2709" y="1920"/>
                      <a:pt x="2705" y="1917"/>
                      <a:pt x="2704" y="1914"/>
                    </a:cubicBezTo>
                    <a:cubicBezTo>
                      <a:pt x="2675" y="1853"/>
                      <a:pt x="2644" y="1792"/>
                      <a:pt x="2612" y="1733"/>
                    </a:cubicBezTo>
                    <a:cubicBezTo>
                      <a:pt x="2609" y="1728"/>
                      <a:pt x="2611" y="1722"/>
                      <a:pt x="2616" y="1719"/>
                    </a:cubicBezTo>
                    <a:cubicBezTo>
                      <a:pt x="2621" y="1716"/>
                      <a:pt x="2628" y="1718"/>
                      <a:pt x="2630" y="1723"/>
                    </a:cubicBezTo>
                    <a:cubicBezTo>
                      <a:pt x="2663" y="1783"/>
                      <a:pt x="2694" y="1844"/>
                      <a:pt x="2722" y="1905"/>
                    </a:cubicBezTo>
                    <a:cubicBezTo>
                      <a:pt x="2725" y="1910"/>
                      <a:pt x="2723" y="1916"/>
                      <a:pt x="2717" y="1919"/>
                    </a:cubicBezTo>
                    <a:cubicBezTo>
                      <a:pt x="2716" y="1919"/>
                      <a:pt x="2715" y="1920"/>
                      <a:pt x="2713" y="1920"/>
                    </a:cubicBezTo>
                    <a:close/>
                    <a:moveTo>
                      <a:pt x="2862" y="2297"/>
                    </a:moveTo>
                    <a:cubicBezTo>
                      <a:pt x="2858" y="2297"/>
                      <a:pt x="2854" y="2294"/>
                      <a:pt x="2853" y="2290"/>
                    </a:cubicBezTo>
                    <a:cubicBezTo>
                      <a:pt x="2832" y="2226"/>
                      <a:pt x="2809" y="2162"/>
                      <a:pt x="2784" y="2099"/>
                    </a:cubicBezTo>
                    <a:cubicBezTo>
                      <a:pt x="2782" y="2094"/>
                      <a:pt x="2784" y="2088"/>
                      <a:pt x="2790" y="2086"/>
                    </a:cubicBezTo>
                    <a:cubicBezTo>
                      <a:pt x="2795" y="2084"/>
                      <a:pt x="2801" y="2086"/>
                      <a:pt x="2803" y="2092"/>
                    </a:cubicBezTo>
                    <a:cubicBezTo>
                      <a:pt x="2828" y="2154"/>
                      <a:pt x="2851" y="2219"/>
                      <a:pt x="2872" y="2283"/>
                    </a:cubicBezTo>
                    <a:cubicBezTo>
                      <a:pt x="2874" y="2289"/>
                      <a:pt x="2871" y="2294"/>
                      <a:pt x="2866" y="2296"/>
                    </a:cubicBezTo>
                    <a:cubicBezTo>
                      <a:pt x="2865" y="2297"/>
                      <a:pt x="2863" y="2297"/>
                      <a:pt x="2862" y="2297"/>
                    </a:cubicBezTo>
                    <a:moveTo>
                      <a:pt x="2964" y="2690"/>
                    </a:moveTo>
                    <a:cubicBezTo>
                      <a:pt x="2960" y="2690"/>
                      <a:pt x="2955" y="2687"/>
                      <a:pt x="2954" y="2682"/>
                    </a:cubicBezTo>
                    <a:cubicBezTo>
                      <a:pt x="2941" y="2616"/>
                      <a:pt x="2926" y="2549"/>
                      <a:pt x="2909" y="2484"/>
                    </a:cubicBezTo>
                    <a:cubicBezTo>
                      <a:pt x="2908" y="2478"/>
                      <a:pt x="2911" y="2473"/>
                      <a:pt x="2917" y="2471"/>
                    </a:cubicBezTo>
                    <a:cubicBezTo>
                      <a:pt x="2922" y="2470"/>
                      <a:pt x="2928" y="2473"/>
                      <a:pt x="2929" y="2479"/>
                    </a:cubicBezTo>
                    <a:cubicBezTo>
                      <a:pt x="2946" y="2544"/>
                      <a:pt x="2962" y="2611"/>
                      <a:pt x="2975" y="2678"/>
                    </a:cubicBezTo>
                    <a:cubicBezTo>
                      <a:pt x="2976" y="2683"/>
                      <a:pt x="2972" y="2689"/>
                      <a:pt x="2966" y="2690"/>
                    </a:cubicBezTo>
                    <a:cubicBezTo>
                      <a:pt x="2966" y="2690"/>
                      <a:pt x="2965" y="2690"/>
                      <a:pt x="2964" y="2690"/>
                    </a:cubicBezTo>
                    <a:moveTo>
                      <a:pt x="3017" y="3093"/>
                    </a:moveTo>
                    <a:cubicBezTo>
                      <a:pt x="3012" y="3093"/>
                      <a:pt x="3008" y="3089"/>
                      <a:pt x="3007" y="3083"/>
                    </a:cubicBezTo>
                    <a:cubicBezTo>
                      <a:pt x="3002" y="3016"/>
                      <a:pt x="2996" y="2948"/>
                      <a:pt x="2987" y="2882"/>
                    </a:cubicBezTo>
                    <a:cubicBezTo>
                      <a:pt x="2986" y="2876"/>
                      <a:pt x="2990" y="2871"/>
                      <a:pt x="2996" y="2870"/>
                    </a:cubicBezTo>
                    <a:cubicBezTo>
                      <a:pt x="3002" y="2869"/>
                      <a:pt x="3007" y="2873"/>
                      <a:pt x="3007" y="2879"/>
                    </a:cubicBezTo>
                    <a:cubicBezTo>
                      <a:pt x="3016" y="2946"/>
                      <a:pt x="3023" y="3014"/>
                      <a:pt x="3028" y="3082"/>
                    </a:cubicBezTo>
                    <a:cubicBezTo>
                      <a:pt x="3028" y="3087"/>
                      <a:pt x="3024" y="3092"/>
                      <a:pt x="3018" y="3093"/>
                    </a:cubicBezTo>
                    <a:cubicBezTo>
                      <a:pt x="3018" y="3093"/>
                      <a:pt x="3018" y="3093"/>
                      <a:pt x="3017" y="3093"/>
                    </a:cubicBezTo>
                    <a:close/>
                    <a:moveTo>
                      <a:pt x="3021" y="3499"/>
                    </a:moveTo>
                    <a:cubicBezTo>
                      <a:pt x="3021" y="3499"/>
                      <a:pt x="3021" y="3499"/>
                      <a:pt x="3021" y="3499"/>
                    </a:cubicBezTo>
                    <a:cubicBezTo>
                      <a:pt x="3015" y="3499"/>
                      <a:pt x="3011" y="3494"/>
                      <a:pt x="3011" y="3488"/>
                    </a:cubicBezTo>
                    <a:cubicBezTo>
                      <a:pt x="3014" y="3432"/>
                      <a:pt x="3015" y="3374"/>
                      <a:pt x="3015" y="3318"/>
                    </a:cubicBezTo>
                    <a:cubicBezTo>
                      <a:pt x="3015" y="3307"/>
                      <a:pt x="3015" y="3296"/>
                      <a:pt x="3015" y="3286"/>
                    </a:cubicBezTo>
                    <a:cubicBezTo>
                      <a:pt x="3015" y="3280"/>
                      <a:pt x="3020" y="3275"/>
                      <a:pt x="3025" y="3275"/>
                    </a:cubicBezTo>
                    <a:lnTo>
                      <a:pt x="3026" y="3275"/>
                    </a:lnTo>
                    <a:cubicBezTo>
                      <a:pt x="3031" y="3275"/>
                      <a:pt x="3036" y="3280"/>
                      <a:pt x="3036" y="3285"/>
                    </a:cubicBezTo>
                    <a:cubicBezTo>
                      <a:pt x="3036" y="3296"/>
                      <a:pt x="3036" y="3307"/>
                      <a:pt x="3036" y="3318"/>
                    </a:cubicBezTo>
                    <a:cubicBezTo>
                      <a:pt x="3036" y="3375"/>
                      <a:pt x="3035" y="3433"/>
                      <a:pt x="3032" y="3489"/>
                    </a:cubicBezTo>
                    <a:cubicBezTo>
                      <a:pt x="3031" y="3495"/>
                      <a:pt x="3027" y="3499"/>
                      <a:pt x="3021" y="3499"/>
                    </a:cubicBezTo>
                    <a:close/>
                    <a:moveTo>
                      <a:pt x="2976" y="3903"/>
                    </a:moveTo>
                    <a:cubicBezTo>
                      <a:pt x="2976" y="3903"/>
                      <a:pt x="2975" y="3903"/>
                      <a:pt x="2974" y="3903"/>
                    </a:cubicBezTo>
                    <a:cubicBezTo>
                      <a:pt x="2969" y="3902"/>
                      <a:pt x="2965" y="3896"/>
                      <a:pt x="2966" y="3891"/>
                    </a:cubicBezTo>
                    <a:cubicBezTo>
                      <a:pt x="2978" y="3825"/>
                      <a:pt x="2987" y="3757"/>
                      <a:pt x="2995" y="3690"/>
                    </a:cubicBezTo>
                    <a:cubicBezTo>
                      <a:pt x="2995" y="3684"/>
                      <a:pt x="3000" y="3680"/>
                      <a:pt x="3006" y="3681"/>
                    </a:cubicBezTo>
                    <a:cubicBezTo>
                      <a:pt x="3012" y="3682"/>
                      <a:pt x="3016" y="3687"/>
                      <a:pt x="3015" y="3692"/>
                    </a:cubicBezTo>
                    <a:cubicBezTo>
                      <a:pt x="3008" y="3760"/>
                      <a:pt x="2998" y="3828"/>
                      <a:pt x="2986" y="3894"/>
                    </a:cubicBezTo>
                    <a:cubicBezTo>
                      <a:pt x="2985" y="3899"/>
                      <a:pt x="2981" y="3903"/>
                      <a:pt x="2976" y="3903"/>
                    </a:cubicBezTo>
                    <a:close/>
                    <a:moveTo>
                      <a:pt x="2882" y="4298"/>
                    </a:moveTo>
                    <a:cubicBezTo>
                      <a:pt x="2881" y="4298"/>
                      <a:pt x="2880" y="4298"/>
                      <a:pt x="2879" y="4298"/>
                    </a:cubicBezTo>
                    <a:cubicBezTo>
                      <a:pt x="2873" y="4296"/>
                      <a:pt x="2870" y="4290"/>
                      <a:pt x="2872" y="4285"/>
                    </a:cubicBezTo>
                    <a:cubicBezTo>
                      <a:pt x="2892" y="4220"/>
                      <a:pt x="2909" y="4155"/>
                      <a:pt x="2925" y="4089"/>
                    </a:cubicBezTo>
                    <a:cubicBezTo>
                      <a:pt x="2926" y="4084"/>
                      <a:pt x="2932" y="4080"/>
                      <a:pt x="2937" y="4082"/>
                    </a:cubicBezTo>
                    <a:cubicBezTo>
                      <a:pt x="2943" y="4083"/>
                      <a:pt x="2946" y="4088"/>
                      <a:pt x="2945" y="4094"/>
                    </a:cubicBezTo>
                    <a:cubicBezTo>
                      <a:pt x="2929" y="4160"/>
                      <a:pt x="2911" y="4226"/>
                      <a:pt x="2892" y="4291"/>
                    </a:cubicBezTo>
                    <a:cubicBezTo>
                      <a:pt x="2890" y="4295"/>
                      <a:pt x="2886" y="4298"/>
                      <a:pt x="2882" y="4298"/>
                    </a:cubicBezTo>
                    <a:close/>
                    <a:moveTo>
                      <a:pt x="2740" y="4679"/>
                    </a:moveTo>
                    <a:cubicBezTo>
                      <a:pt x="2738" y="4679"/>
                      <a:pt x="2737" y="4679"/>
                      <a:pt x="2735" y="4678"/>
                    </a:cubicBezTo>
                    <a:cubicBezTo>
                      <a:pt x="2730" y="4676"/>
                      <a:pt x="2728" y="4669"/>
                      <a:pt x="2730" y="4664"/>
                    </a:cubicBezTo>
                    <a:cubicBezTo>
                      <a:pt x="2758" y="4603"/>
                      <a:pt x="2783" y="4540"/>
                      <a:pt x="2807" y="4477"/>
                    </a:cubicBezTo>
                    <a:cubicBezTo>
                      <a:pt x="2809" y="4471"/>
                      <a:pt x="2815" y="4469"/>
                      <a:pt x="2820" y="4471"/>
                    </a:cubicBezTo>
                    <a:cubicBezTo>
                      <a:pt x="2826" y="4473"/>
                      <a:pt x="2828" y="4479"/>
                      <a:pt x="2826" y="4484"/>
                    </a:cubicBezTo>
                    <a:cubicBezTo>
                      <a:pt x="2803" y="4547"/>
                      <a:pt x="2777" y="4611"/>
                      <a:pt x="2749" y="4673"/>
                    </a:cubicBezTo>
                    <a:cubicBezTo>
                      <a:pt x="2747" y="4676"/>
                      <a:pt x="2744" y="4679"/>
                      <a:pt x="2740" y="4679"/>
                    </a:cubicBezTo>
                    <a:moveTo>
                      <a:pt x="2552" y="5039"/>
                    </a:moveTo>
                    <a:cubicBezTo>
                      <a:pt x="2550" y="5039"/>
                      <a:pt x="2548" y="5039"/>
                      <a:pt x="2546" y="5038"/>
                    </a:cubicBezTo>
                    <a:cubicBezTo>
                      <a:pt x="2541" y="5035"/>
                      <a:pt x="2540" y="5028"/>
                      <a:pt x="2543" y="5023"/>
                    </a:cubicBezTo>
                    <a:cubicBezTo>
                      <a:pt x="2577" y="4966"/>
                      <a:pt x="2611" y="4906"/>
                      <a:pt x="2642" y="4847"/>
                    </a:cubicBezTo>
                    <a:cubicBezTo>
                      <a:pt x="2645" y="4842"/>
                      <a:pt x="2651" y="4840"/>
                      <a:pt x="2656" y="4842"/>
                    </a:cubicBezTo>
                    <a:cubicBezTo>
                      <a:pt x="2661" y="4845"/>
                      <a:pt x="2663" y="4851"/>
                      <a:pt x="2660" y="4856"/>
                    </a:cubicBezTo>
                    <a:cubicBezTo>
                      <a:pt x="2629" y="4916"/>
                      <a:pt x="2595" y="4976"/>
                      <a:pt x="2560" y="5034"/>
                    </a:cubicBezTo>
                    <a:cubicBezTo>
                      <a:pt x="2559" y="5037"/>
                      <a:pt x="2555" y="5039"/>
                      <a:pt x="2552" y="5039"/>
                    </a:cubicBezTo>
                    <a:close/>
                    <a:moveTo>
                      <a:pt x="2321" y="5374"/>
                    </a:moveTo>
                    <a:cubicBezTo>
                      <a:pt x="2319" y="5374"/>
                      <a:pt x="2317" y="5373"/>
                      <a:pt x="2315" y="5372"/>
                    </a:cubicBezTo>
                    <a:cubicBezTo>
                      <a:pt x="2310" y="5368"/>
                      <a:pt x="2309" y="5362"/>
                      <a:pt x="2313" y="5357"/>
                    </a:cubicBezTo>
                    <a:cubicBezTo>
                      <a:pt x="2354" y="5304"/>
                      <a:pt x="2395" y="5249"/>
                      <a:pt x="2433" y="5194"/>
                    </a:cubicBezTo>
                    <a:cubicBezTo>
                      <a:pt x="2436" y="5189"/>
                      <a:pt x="2443" y="5188"/>
                      <a:pt x="2447" y="5191"/>
                    </a:cubicBezTo>
                    <a:cubicBezTo>
                      <a:pt x="2452" y="5194"/>
                      <a:pt x="2453" y="5201"/>
                      <a:pt x="2450" y="5206"/>
                    </a:cubicBezTo>
                    <a:cubicBezTo>
                      <a:pt x="2412" y="5261"/>
                      <a:pt x="2371" y="5317"/>
                      <a:pt x="2329" y="5370"/>
                    </a:cubicBezTo>
                    <a:cubicBezTo>
                      <a:pt x="2327" y="5372"/>
                      <a:pt x="2324" y="5374"/>
                      <a:pt x="2321" y="5374"/>
                    </a:cubicBezTo>
                    <a:close/>
                    <a:moveTo>
                      <a:pt x="2052" y="5678"/>
                    </a:moveTo>
                    <a:cubicBezTo>
                      <a:pt x="2049" y="5678"/>
                      <a:pt x="2046" y="5677"/>
                      <a:pt x="2044" y="5675"/>
                    </a:cubicBezTo>
                    <a:cubicBezTo>
                      <a:pt x="2040" y="5671"/>
                      <a:pt x="2040" y="5664"/>
                      <a:pt x="2044" y="5660"/>
                    </a:cubicBezTo>
                    <a:cubicBezTo>
                      <a:pt x="2092" y="5613"/>
                      <a:pt x="2139" y="5563"/>
                      <a:pt x="2183" y="5513"/>
                    </a:cubicBezTo>
                    <a:cubicBezTo>
                      <a:pt x="2187" y="5508"/>
                      <a:pt x="2194" y="5508"/>
                      <a:pt x="2198" y="5512"/>
                    </a:cubicBezTo>
                    <a:cubicBezTo>
                      <a:pt x="2202" y="5516"/>
                      <a:pt x="2202" y="5522"/>
                      <a:pt x="2199" y="5526"/>
                    </a:cubicBezTo>
                    <a:cubicBezTo>
                      <a:pt x="2154" y="5577"/>
                      <a:pt x="2107" y="5627"/>
                      <a:pt x="2059" y="5675"/>
                    </a:cubicBezTo>
                    <a:cubicBezTo>
                      <a:pt x="2057" y="5677"/>
                      <a:pt x="2054" y="5678"/>
                      <a:pt x="2052" y="5678"/>
                    </a:cubicBezTo>
                    <a:moveTo>
                      <a:pt x="1747" y="5947"/>
                    </a:moveTo>
                    <a:cubicBezTo>
                      <a:pt x="1744" y="5947"/>
                      <a:pt x="1741" y="5946"/>
                      <a:pt x="1739" y="5943"/>
                    </a:cubicBezTo>
                    <a:cubicBezTo>
                      <a:pt x="1735" y="5939"/>
                      <a:pt x="1736" y="5932"/>
                      <a:pt x="1741" y="5929"/>
                    </a:cubicBezTo>
                    <a:cubicBezTo>
                      <a:pt x="1794" y="5887"/>
                      <a:pt x="1846" y="5844"/>
                      <a:pt x="1897" y="5799"/>
                    </a:cubicBezTo>
                    <a:cubicBezTo>
                      <a:pt x="1901" y="5795"/>
                      <a:pt x="1907" y="5796"/>
                      <a:pt x="1911" y="5800"/>
                    </a:cubicBezTo>
                    <a:cubicBezTo>
                      <a:pt x="1915" y="5804"/>
                      <a:pt x="1915" y="5811"/>
                      <a:pt x="1910" y="5815"/>
                    </a:cubicBezTo>
                    <a:cubicBezTo>
                      <a:pt x="1860" y="5859"/>
                      <a:pt x="1807" y="5903"/>
                      <a:pt x="1753" y="5945"/>
                    </a:cubicBezTo>
                    <a:cubicBezTo>
                      <a:pt x="1752" y="5946"/>
                      <a:pt x="1749" y="5947"/>
                      <a:pt x="1747" y="594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7" name="Freeform 12">
                <a:extLst>
                  <a:ext uri="{FF2B5EF4-FFF2-40B4-BE49-F238E27FC236}">
                    <a16:creationId xmlns:a16="http://schemas.microsoft.com/office/drawing/2014/main" id="{69E3FFFC-5DEE-54A1-447B-933FAFD57B5D}"/>
                  </a:ext>
                </a:extLst>
              </p:cNvPr>
              <p:cNvSpPr>
                <a:spLocks/>
              </p:cNvSpPr>
              <p:nvPr/>
            </p:nvSpPr>
            <p:spPr bwMode="auto">
              <a:xfrm>
                <a:off x="21655088" y="10760075"/>
                <a:ext cx="84138" cy="60325"/>
              </a:xfrm>
              <a:custGeom>
                <a:avLst/>
                <a:gdLst>
                  <a:gd name="T0" fmla="*/ 12 w 109"/>
                  <a:gd name="T1" fmla="*/ 79 h 79"/>
                  <a:gd name="T2" fmla="*/ 3 w 109"/>
                  <a:gd name="T3" fmla="*/ 75 h 79"/>
                  <a:gd name="T4" fmla="*/ 6 w 109"/>
                  <a:gd name="T5" fmla="*/ 60 h 79"/>
                  <a:gd name="T6" fmla="*/ 92 w 109"/>
                  <a:gd name="T7" fmla="*/ 4 h 79"/>
                  <a:gd name="T8" fmla="*/ 106 w 109"/>
                  <a:gd name="T9" fmla="*/ 6 h 79"/>
                  <a:gd name="T10" fmla="*/ 103 w 109"/>
                  <a:gd name="T11" fmla="*/ 21 h 79"/>
                  <a:gd name="T12" fmla="*/ 17 w 109"/>
                  <a:gd name="T13" fmla="*/ 78 h 79"/>
                  <a:gd name="T14" fmla="*/ 12 w 109"/>
                  <a:gd name="T15" fmla="*/ 79 h 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79">
                    <a:moveTo>
                      <a:pt x="12" y="79"/>
                    </a:moveTo>
                    <a:cubicBezTo>
                      <a:pt x="8" y="79"/>
                      <a:pt x="5" y="78"/>
                      <a:pt x="3" y="75"/>
                    </a:cubicBezTo>
                    <a:cubicBezTo>
                      <a:pt x="0" y="70"/>
                      <a:pt x="1" y="64"/>
                      <a:pt x="6" y="60"/>
                    </a:cubicBezTo>
                    <a:cubicBezTo>
                      <a:pt x="35" y="42"/>
                      <a:pt x="64" y="23"/>
                      <a:pt x="92" y="4"/>
                    </a:cubicBezTo>
                    <a:cubicBezTo>
                      <a:pt x="97" y="0"/>
                      <a:pt x="103" y="1"/>
                      <a:pt x="106" y="6"/>
                    </a:cubicBezTo>
                    <a:cubicBezTo>
                      <a:pt x="109" y="11"/>
                      <a:pt x="108" y="17"/>
                      <a:pt x="103" y="21"/>
                    </a:cubicBezTo>
                    <a:cubicBezTo>
                      <a:pt x="75" y="40"/>
                      <a:pt x="46" y="59"/>
                      <a:pt x="17" y="78"/>
                    </a:cubicBezTo>
                    <a:cubicBezTo>
                      <a:pt x="15" y="79"/>
                      <a:pt x="14" y="79"/>
                      <a:pt x="12" y="7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grpSp>
        <p:sp>
          <p:nvSpPr>
            <p:cNvPr id="10" name="Freeform 15">
              <a:extLst>
                <a:ext uri="{FF2B5EF4-FFF2-40B4-BE49-F238E27FC236}">
                  <a16:creationId xmlns:a16="http://schemas.microsoft.com/office/drawing/2014/main" id="{AB31D4FA-A34D-36DE-1CBE-1B1D61B958A7}"/>
                </a:ext>
              </a:extLst>
            </p:cNvPr>
            <p:cNvSpPr>
              <a:spLocks/>
            </p:cNvSpPr>
            <p:nvPr/>
          </p:nvSpPr>
          <p:spPr bwMode="auto">
            <a:xfrm>
              <a:off x="11341100" y="5018088"/>
              <a:ext cx="1138238" cy="1136650"/>
            </a:xfrm>
            <a:custGeom>
              <a:avLst/>
              <a:gdLst>
                <a:gd name="T0" fmla="*/ 1229 w 1495"/>
                <a:gd name="T1" fmla="*/ 1228 h 1494"/>
                <a:gd name="T2" fmla="*/ 266 w 1495"/>
                <a:gd name="T3" fmla="*/ 1228 h 1494"/>
                <a:gd name="T4" fmla="*/ 266 w 1495"/>
                <a:gd name="T5" fmla="*/ 266 h 1494"/>
                <a:gd name="T6" fmla="*/ 1229 w 1495"/>
                <a:gd name="T7" fmla="*/ 266 h 1494"/>
                <a:gd name="T8" fmla="*/ 1229 w 1495"/>
                <a:gd name="T9" fmla="*/ 1228 h 1494"/>
              </a:gdLst>
              <a:ahLst/>
              <a:cxnLst>
                <a:cxn ang="0">
                  <a:pos x="T0" y="T1"/>
                </a:cxn>
                <a:cxn ang="0">
                  <a:pos x="T2" y="T3"/>
                </a:cxn>
                <a:cxn ang="0">
                  <a:pos x="T4" y="T5"/>
                </a:cxn>
                <a:cxn ang="0">
                  <a:pos x="T6" y="T7"/>
                </a:cxn>
                <a:cxn ang="0">
                  <a:pos x="T8" y="T9"/>
                </a:cxn>
              </a:cxnLst>
              <a:rect l="0" t="0" r="r" b="b"/>
              <a:pathLst>
                <a:path w="1495" h="1494">
                  <a:moveTo>
                    <a:pt x="1229" y="1228"/>
                  </a:moveTo>
                  <a:cubicBezTo>
                    <a:pt x="963" y="1494"/>
                    <a:pt x="532" y="1494"/>
                    <a:pt x="266" y="1228"/>
                  </a:cubicBezTo>
                  <a:cubicBezTo>
                    <a:pt x="0" y="963"/>
                    <a:pt x="0" y="531"/>
                    <a:pt x="266" y="266"/>
                  </a:cubicBezTo>
                  <a:cubicBezTo>
                    <a:pt x="532" y="0"/>
                    <a:pt x="963" y="0"/>
                    <a:pt x="1229" y="266"/>
                  </a:cubicBezTo>
                  <a:cubicBezTo>
                    <a:pt x="1495" y="531"/>
                    <a:pt x="1495" y="963"/>
                    <a:pt x="1229" y="1228"/>
                  </a:cubicBezTo>
                  <a:close/>
                </a:path>
              </a:pathLst>
            </a:custGeom>
            <a:solidFill>
              <a:srgbClr val="FFC8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1" name="Freeform: Shape 10">
              <a:extLst>
                <a:ext uri="{FF2B5EF4-FFF2-40B4-BE49-F238E27FC236}">
                  <a16:creationId xmlns:a16="http://schemas.microsoft.com/office/drawing/2014/main" id="{2A3549E6-2B24-81C7-5292-CE716FD70567}"/>
                </a:ext>
              </a:extLst>
            </p:cNvPr>
            <p:cNvSpPr>
              <a:spLocks/>
            </p:cNvSpPr>
            <p:nvPr/>
          </p:nvSpPr>
          <p:spPr bwMode="auto">
            <a:xfrm>
              <a:off x="11579225" y="5381100"/>
              <a:ext cx="536841" cy="537101"/>
            </a:xfrm>
            <a:custGeom>
              <a:avLst/>
              <a:gdLst>
                <a:gd name="connsiteX0" fmla="*/ 158285 w 536841"/>
                <a:gd name="connsiteY0" fmla="*/ 154206 h 537101"/>
                <a:gd name="connsiteX1" fmla="*/ 317142 w 536841"/>
                <a:gd name="connsiteY1" fmla="*/ 219960 h 537101"/>
                <a:gd name="connsiteX2" fmla="*/ 317142 w 536841"/>
                <a:gd name="connsiteY2" fmla="*/ 537101 h 537101"/>
                <a:gd name="connsiteX3" fmla="*/ 0 w 536841"/>
                <a:gd name="connsiteY3" fmla="*/ 219960 h 537101"/>
                <a:gd name="connsiteX4" fmla="*/ 158285 w 536841"/>
                <a:gd name="connsiteY4" fmla="*/ 154206 h 537101"/>
                <a:gd name="connsiteX5" fmla="*/ 426658 w 536841"/>
                <a:gd name="connsiteY5" fmla="*/ 0 h 537101"/>
                <a:gd name="connsiteX6" fmla="*/ 504300 w 536841"/>
                <a:gd name="connsiteY6" fmla="*/ 31760 h 537101"/>
                <a:gd name="connsiteX7" fmla="*/ 504300 w 536841"/>
                <a:gd name="connsiteY7" fmla="*/ 186023 h 537101"/>
                <a:gd name="connsiteX8" fmla="*/ 349015 w 536841"/>
                <a:gd name="connsiteY8" fmla="*/ 186023 h 537101"/>
                <a:gd name="connsiteX9" fmla="*/ 349015 w 536841"/>
                <a:gd name="connsiteY9" fmla="*/ 31760 h 537101"/>
                <a:gd name="connsiteX10" fmla="*/ 426658 w 536841"/>
                <a:gd name="connsiteY10" fmla="*/ 0 h 537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6841" h="537101">
                  <a:moveTo>
                    <a:pt x="158285" y="154206"/>
                  </a:moveTo>
                  <a:cubicBezTo>
                    <a:pt x="215748" y="154206"/>
                    <a:pt x="273306" y="176124"/>
                    <a:pt x="317142" y="219960"/>
                  </a:cubicBezTo>
                  <a:cubicBezTo>
                    <a:pt x="404813" y="307631"/>
                    <a:pt x="404813" y="449430"/>
                    <a:pt x="317142" y="537101"/>
                  </a:cubicBezTo>
                  <a:lnTo>
                    <a:pt x="0" y="219960"/>
                  </a:lnTo>
                  <a:cubicBezTo>
                    <a:pt x="43455" y="176124"/>
                    <a:pt x="100822" y="154206"/>
                    <a:pt x="158285" y="154206"/>
                  </a:cubicBezTo>
                  <a:close/>
                  <a:moveTo>
                    <a:pt x="426658" y="0"/>
                  </a:moveTo>
                  <a:cubicBezTo>
                    <a:pt x="454822" y="0"/>
                    <a:pt x="482987" y="10586"/>
                    <a:pt x="504300" y="31760"/>
                  </a:cubicBezTo>
                  <a:cubicBezTo>
                    <a:pt x="547688" y="74862"/>
                    <a:pt x="547688" y="143676"/>
                    <a:pt x="504300" y="186023"/>
                  </a:cubicBezTo>
                  <a:cubicBezTo>
                    <a:pt x="461673" y="229126"/>
                    <a:pt x="391642" y="229126"/>
                    <a:pt x="349015" y="186023"/>
                  </a:cubicBezTo>
                  <a:cubicBezTo>
                    <a:pt x="306388" y="143676"/>
                    <a:pt x="306388" y="74862"/>
                    <a:pt x="349015" y="31760"/>
                  </a:cubicBezTo>
                  <a:cubicBezTo>
                    <a:pt x="370329" y="10586"/>
                    <a:pt x="398493" y="0"/>
                    <a:pt x="42665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12" name="Freeform 18">
              <a:extLst>
                <a:ext uri="{FF2B5EF4-FFF2-40B4-BE49-F238E27FC236}">
                  <a16:creationId xmlns:a16="http://schemas.microsoft.com/office/drawing/2014/main" id="{309B3A16-389D-0CB6-10DE-F0A8614F83F9}"/>
                </a:ext>
              </a:extLst>
            </p:cNvPr>
            <p:cNvSpPr>
              <a:spLocks/>
            </p:cNvSpPr>
            <p:nvPr/>
          </p:nvSpPr>
          <p:spPr bwMode="auto">
            <a:xfrm>
              <a:off x="21001038" y="4413250"/>
              <a:ext cx="1584325" cy="1584325"/>
            </a:xfrm>
            <a:custGeom>
              <a:avLst/>
              <a:gdLst>
                <a:gd name="T0" fmla="*/ 1711 w 2081"/>
                <a:gd name="T1" fmla="*/ 370 h 2081"/>
                <a:gd name="T2" fmla="*/ 1711 w 2081"/>
                <a:gd name="T3" fmla="*/ 1711 h 2081"/>
                <a:gd name="T4" fmla="*/ 370 w 2081"/>
                <a:gd name="T5" fmla="*/ 1711 h 2081"/>
                <a:gd name="T6" fmla="*/ 370 w 2081"/>
                <a:gd name="T7" fmla="*/ 370 h 2081"/>
                <a:gd name="T8" fmla="*/ 1711 w 2081"/>
                <a:gd name="T9" fmla="*/ 370 h 2081"/>
              </a:gdLst>
              <a:ahLst/>
              <a:cxnLst>
                <a:cxn ang="0">
                  <a:pos x="T0" y="T1"/>
                </a:cxn>
                <a:cxn ang="0">
                  <a:pos x="T2" y="T3"/>
                </a:cxn>
                <a:cxn ang="0">
                  <a:pos x="T4" y="T5"/>
                </a:cxn>
                <a:cxn ang="0">
                  <a:pos x="T6" y="T7"/>
                </a:cxn>
                <a:cxn ang="0">
                  <a:pos x="T8" y="T9"/>
                </a:cxn>
              </a:cxnLst>
              <a:rect l="0" t="0" r="r" b="b"/>
              <a:pathLst>
                <a:path w="2081" h="2081">
                  <a:moveTo>
                    <a:pt x="1711" y="370"/>
                  </a:moveTo>
                  <a:cubicBezTo>
                    <a:pt x="2081" y="741"/>
                    <a:pt x="2081" y="1341"/>
                    <a:pt x="1711" y="1711"/>
                  </a:cubicBezTo>
                  <a:cubicBezTo>
                    <a:pt x="1341" y="2081"/>
                    <a:pt x="740" y="2081"/>
                    <a:pt x="370" y="1711"/>
                  </a:cubicBezTo>
                  <a:cubicBezTo>
                    <a:pt x="0" y="1341"/>
                    <a:pt x="0" y="741"/>
                    <a:pt x="370" y="370"/>
                  </a:cubicBezTo>
                  <a:cubicBezTo>
                    <a:pt x="740" y="0"/>
                    <a:pt x="1341" y="0"/>
                    <a:pt x="1711" y="370"/>
                  </a:cubicBezTo>
                  <a:close/>
                </a:path>
              </a:pathLst>
            </a:custGeom>
            <a:solidFill>
              <a:srgbClr val="02686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3" name="Freeform: Shape 12">
              <a:extLst>
                <a:ext uri="{FF2B5EF4-FFF2-40B4-BE49-F238E27FC236}">
                  <a16:creationId xmlns:a16="http://schemas.microsoft.com/office/drawing/2014/main" id="{57467707-B300-0D89-3214-626B2073E720}"/>
                </a:ext>
              </a:extLst>
            </p:cNvPr>
            <p:cNvSpPr>
              <a:spLocks/>
            </p:cNvSpPr>
            <p:nvPr/>
          </p:nvSpPr>
          <p:spPr bwMode="auto">
            <a:xfrm>
              <a:off x="21363700" y="4776788"/>
              <a:ext cx="707469" cy="708218"/>
            </a:xfrm>
            <a:custGeom>
              <a:avLst/>
              <a:gdLst>
                <a:gd name="connsiteX0" fmla="*/ 611776 w 707469"/>
                <a:gd name="connsiteY0" fmla="*/ 518729 h 708218"/>
                <a:gd name="connsiteX1" fmla="*/ 679364 w 707469"/>
                <a:gd name="connsiteY1" fmla="*/ 546152 h 708218"/>
                <a:gd name="connsiteX2" fmla="*/ 679364 w 707469"/>
                <a:gd name="connsiteY2" fmla="*/ 680224 h 708218"/>
                <a:gd name="connsiteX3" fmla="*/ 544762 w 707469"/>
                <a:gd name="connsiteY3" fmla="*/ 680224 h 708218"/>
                <a:gd name="connsiteX4" fmla="*/ 544762 w 707469"/>
                <a:gd name="connsiteY4" fmla="*/ 546152 h 708218"/>
                <a:gd name="connsiteX5" fmla="*/ 611776 w 707469"/>
                <a:gd name="connsiteY5" fmla="*/ 518729 h 708218"/>
                <a:gd name="connsiteX6" fmla="*/ 594606 w 707469"/>
                <a:gd name="connsiteY6" fmla="*/ 351596 h 708218"/>
                <a:gd name="connsiteX7" fmla="*/ 613652 w 707469"/>
                <a:gd name="connsiteY7" fmla="*/ 369059 h 708218"/>
                <a:gd name="connsiteX8" fmla="*/ 596890 w 707469"/>
                <a:gd name="connsiteY8" fmla="*/ 387281 h 708218"/>
                <a:gd name="connsiteX9" fmla="*/ 451384 w 707469"/>
                <a:gd name="connsiteY9" fmla="*/ 452575 h 708218"/>
                <a:gd name="connsiteX10" fmla="*/ 385868 w 707469"/>
                <a:gd name="connsiteY10" fmla="*/ 596072 h 708218"/>
                <a:gd name="connsiteX11" fmla="*/ 367584 w 707469"/>
                <a:gd name="connsiteY11" fmla="*/ 612775 h 708218"/>
                <a:gd name="connsiteX12" fmla="*/ 349300 w 707469"/>
                <a:gd name="connsiteY12" fmla="*/ 593794 h 708218"/>
                <a:gd name="connsiteX13" fmla="*/ 426244 w 707469"/>
                <a:gd name="connsiteY13" fmla="*/ 427521 h 708218"/>
                <a:gd name="connsiteX14" fmla="*/ 594606 w 707469"/>
                <a:gd name="connsiteY14" fmla="*/ 351596 h 708218"/>
                <a:gd name="connsiteX15" fmla="*/ 594650 w 707469"/>
                <a:gd name="connsiteY15" fmla="*/ 186497 h 708218"/>
                <a:gd name="connsiteX16" fmla="*/ 613650 w 707469"/>
                <a:gd name="connsiteY16" fmla="*/ 203973 h 708218"/>
                <a:gd name="connsiteX17" fmla="*/ 596930 w 707469"/>
                <a:gd name="connsiteY17" fmla="*/ 222210 h 708218"/>
                <a:gd name="connsiteX18" fmla="*/ 335500 w 707469"/>
                <a:gd name="connsiteY18" fmla="*/ 336188 h 708218"/>
                <a:gd name="connsiteX19" fmla="*/ 221504 w 707469"/>
                <a:gd name="connsiteY19" fmla="*/ 596058 h 708218"/>
                <a:gd name="connsiteX20" fmla="*/ 203264 w 707469"/>
                <a:gd name="connsiteY20" fmla="*/ 612775 h 708218"/>
                <a:gd name="connsiteX21" fmla="*/ 185024 w 707469"/>
                <a:gd name="connsiteY21" fmla="*/ 593779 h 708218"/>
                <a:gd name="connsiteX22" fmla="*/ 309660 w 707469"/>
                <a:gd name="connsiteY22" fmla="*/ 311113 h 708218"/>
                <a:gd name="connsiteX23" fmla="*/ 594650 w 707469"/>
                <a:gd name="connsiteY23" fmla="*/ 186497 h 708218"/>
                <a:gd name="connsiteX24" fmla="*/ 595402 w 707469"/>
                <a:gd name="connsiteY24" fmla="*/ 0 h 708218"/>
                <a:gd name="connsiteX25" fmla="*/ 613652 w 707469"/>
                <a:gd name="connsiteY25" fmla="*/ 18269 h 708218"/>
                <a:gd name="connsiteX26" fmla="*/ 596162 w 707469"/>
                <a:gd name="connsiteY26" fmla="*/ 35777 h 708218"/>
                <a:gd name="connsiteX27" fmla="*/ 203822 w 707469"/>
                <a:gd name="connsiteY27" fmla="*/ 204766 h 708218"/>
                <a:gd name="connsiteX28" fmla="*/ 35784 w 707469"/>
                <a:gd name="connsiteY28" fmla="*/ 595267 h 708218"/>
                <a:gd name="connsiteX29" fmla="*/ 17536 w 707469"/>
                <a:gd name="connsiteY29" fmla="*/ 612775 h 708218"/>
                <a:gd name="connsiteX30" fmla="*/ 48 w 707469"/>
                <a:gd name="connsiteY30" fmla="*/ 594506 h 708218"/>
                <a:gd name="connsiteX31" fmla="*/ 178730 w 707469"/>
                <a:gd name="connsiteY31" fmla="*/ 178884 h 708218"/>
                <a:gd name="connsiteX32" fmla="*/ 595402 w 707469"/>
                <a:gd name="connsiteY32" fmla="*/ 0 h 70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707469" h="708218">
                  <a:moveTo>
                    <a:pt x="611776" y="518729"/>
                  </a:moveTo>
                  <a:cubicBezTo>
                    <a:pt x="636154" y="518729"/>
                    <a:pt x="660628" y="527870"/>
                    <a:pt x="679364" y="546152"/>
                  </a:cubicBezTo>
                  <a:cubicBezTo>
                    <a:pt x="716838" y="583479"/>
                    <a:pt x="716838" y="643659"/>
                    <a:pt x="679364" y="680224"/>
                  </a:cubicBezTo>
                  <a:cubicBezTo>
                    <a:pt x="641890" y="717550"/>
                    <a:pt x="581472" y="717550"/>
                    <a:pt x="544762" y="680224"/>
                  </a:cubicBezTo>
                  <a:cubicBezTo>
                    <a:pt x="507288" y="643659"/>
                    <a:pt x="507288" y="583479"/>
                    <a:pt x="544762" y="546152"/>
                  </a:cubicBezTo>
                  <a:cubicBezTo>
                    <a:pt x="563118" y="527870"/>
                    <a:pt x="587400" y="518729"/>
                    <a:pt x="611776" y="518729"/>
                  </a:cubicBezTo>
                  <a:close/>
                  <a:moveTo>
                    <a:pt x="594606" y="351596"/>
                  </a:moveTo>
                  <a:cubicBezTo>
                    <a:pt x="604510" y="350837"/>
                    <a:pt x="613652" y="359189"/>
                    <a:pt x="613652" y="369059"/>
                  </a:cubicBezTo>
                  <a:cubicBezTo>
                    <a:pt x="613652" y="378929"/>
                    <a:pt x="606032" y="386522"/>
                    <a:pt x="596890" y="387281"/>
                  </a:cubicBezTo>
                  <a:cubicBezTo>
                    <a:pt x="543564" y="390318"/>
                    <a:pt x="491760" y="412336"/>
                    <a:pt x="451384" y="452575"/>
                  </a:cubicBezTo>
                  <a:cubicBezTo>
                    <a:pt x="411008" y="492815"/>
                    <a:pt x="389676" y="543684"/>
                    <a:pt x="385868" y="596072"/>
                  </a:cubicBezTo>
                  <a:cubicBezTo>
                    <a:pt x="385106" y="605183"/>
                    <a:pt x="376726" y="612775"/>
                    <a:pt x="367584" y="612775"/>
                  </a:cubicBezTo>
                  <a:cubicBezTo>
                    <a:pt x="356918" y="612775"/>
                    <a:pt x="348538" y="603664"/>
                    <a:pt x="349300" y="593794"/>
                  </a:cubicBezTo>
                  <a:cubicBezTo>
                    <a:pt x="353870" y="533055"/>
                    <a:pt x="379772" y="473834"/>
                    <a:pt x="426244" y="427521"/>
                  </a:cubicBezTo>
                  <a:cubicBezTo>
                    <a:pt x="472714" y="380448"/>
                    <a:pt x="532898" y="355393"/>
                    <a:pt x="594606" y="351596"/>
                  </a:cubicBezTo>
                  <a:close/>
                  <a:moveTo>
                    <a:pt x="594650" y="186497"/>
                  </a:moveTo>
                  <a:cubicBezTo>
                    <a:pt x="605290" y="185737"/>
                    <a:pt x="613650" y="194095"/>
                    <a:pt x="613650" y="203973"/>
                  </a:cubicBezTo>
                  <a:cubicBezTo>
                    <a:pt x="613650" y="213851"/>
                    <a:pt x="606050" y="221450"/>
                    <a:pt x="596930" y="222210"/>
                  </a:cubicBezTo>
                  <a:cubicBezTo>
                    <a:pt x="501934" y="226009"/>
                    <a:pt x="407698" y="264002"/>
                    <a:pt x="335500" y="336188"/>
                  </a:cubicBezTo>
                  <a:cubicBezTo>
                    <a:pt x="263302" y="408374"/>
                    <a:pt x="225304" y="501077"/>
                    <a:pt x="221504" y="596058"/>
                  </a:cubicBezTo>
                  <a:cubicBezTo>
                    <a:pt x="220744" y="605177"/>
                    <a:pt x="213144" y="612775"/>
                    <a:pt x="203264" y="612775"/>
                  </a:cubicBezTo>
                  <a:cubicBezTo>
                    <a:pt x="192624" y="612775"/>
                    <a:pt x="185024" y="604417"/>
                    <a:pt x="185024" y="593779"/>
                  </a:cubicBezTo>
                  <a:cubicBezTo>
                    <a:pt x="189584" y="491199"/>
                    <a:pt x="231384" y="389378"/>
                    <a:pt x="309660" y="311113"/>
                  </a:cubicBezTo>
                  <a:cubicBezTo>
                    <a:pt x="388698" y="232088"/>
                    <a:pt x="491294" y="190296"/>
                    <a:pt x="594650" y="186497"/>
                  </a:cubicBezTo>
                  <a:close/>
                  <a:moveTo>
                    <a:pt x="595402" y="0"/>
                  </a:moveTo>
                  <a:cubicBezTo>
                    <a:pt x="605288" y="0"/>
                    <a:pt x="613652" y="7612"/>
                    <a:pt x="613652" y="18269"/>
                  </a:cubicBezTo>
                  <a:cubicBezTo>
                    <a:pt x="613652" y="28165"/>
                    <a:pt x="606048" y="35777"/>
                    <a:pt x="596162" y="35777"/>
                  </a:cubicBezTo>
                  <a:cubicBezTo>
                    <a:pt x="453218" y="39583"/>
                    <a:pt x="312552" y="95912"/>
                    <a:pt x="203822" y="204766"/>
                  </a:cubicBezTo>
                  <a:cubicBezTo>
                    <a:pt x="95852" y="312858"/>
                    <a:pt x="40346" y="452921"/>
                    <a:pt x="35784" y="595267"/>
                  </a:cubicBezTo>
                  <a:cubicBezTo>
                    <a:pt x="35024" y="605163"/>
                    <a:pt x="27420" y="612775"/>
                    <a:pt x="17536" y="612775"/>
                  </a:cubicBezTo>
                  <a:cubicBezTo>
                    <a:pt x="7652" y="612775"/>
                    <a:pt x="-712" y="604402"/>
                    <a:pt x="48" y="594506"/>
                  </a:cubicBezTo>
                  <a:cubicBezTo>
                    <a:pt x="4610" y="443786"/>
                    <a:pt x="63918" y="293827"/>
                    <a:pt x="178730" y="178884"/>
                  </a:cubicBezTo>
                  <a:cubicBezTo>
                    <a:pt x="294304" y="63941"/>
                    <a:pt x="444092" y="3806"/>
                    <a:pt x="59540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14" name="Freeform 23">
              <a:extLst>
                <a:ext uri="{FF2B5EF4-FFF2-40B4-BE49-F238E27FC236}">
                  <a16:creationId xmlns:a16="http://schemas.microsoft.com/office/drawing/2014/main" id="{D3C95E9D-0A99-3E51-773B-6E26E4BF7028}"/>
                </a:ext>
              </a:extLst>
            </p:cNvPr>
            <p:cNvSpPr>
              <a:spLocks noEditPoints="1"/>
            </p:cNvSpPr>
            <p:nvPr/>
          </p:nvSpPr>
          <p:spPr bwMode="auto">
            <a:xfrm>
              <a:off x="18705513" y="4638675"/>
              <a:ext cx="2073275" cy="2073275"/>
            </a:xfrm>
            <a:custGeom>
              <a:avLst/>
              <a:gdLst>
                <a:gd name="T0" fmla="*/ 2004 w 2723"/>
                <a:gd name="T1" fmla="*/ 1362 h 2724"/>
                <a:gd name="T2" fmla="*/ 1361 w 2723"/>
                <a:gd name="T3" fmla="*/ 2004 h 2724"/>
                <a:gd name="T4" fmla="*/ 719 w 2723"/>
                <a:gd name="T5" fmla="*/ 1362 h 2724"/>
                <a:gd name="T6" fmla="*/ 1361 w 2723"/>
                <a:gd name="T7" fmla="*/ 720 h 2724"/>
                <a:gd name="T8" fmla="*/ 2004 w 2723"/>
                <a:gd name="T9" fmla="*/ 1362 h 2724"/>
                <a:gd name="T10" fmla="*/ 2723 w 2723"/>
                <a:gd name="T11" fmla="*/ 1661 h 2724"/>
                <a:gd name="T12" fmla="*/ 2723 w 2723"/>
                <a:gd name="T13" fmla="*/ 1063 h 2724"/>
                <a:gd name="T14" fmla="*/ 2383 w 2723"/>
                <a:gd name="T15" fmla="*/ 1063 h 2724"/>
                <a:gd name="T16" fmla="*/ 2295 w 2723"/>
                <a:gd name="T17" fmla="*/ 851 h 2724"/>
                <a:gd name="T18" fmla="*/ 2536 w 2723"/>
                <a:gd name="T19" fmla="*/ 611 h 2724"/>
                <a:gd name="T20" fmla="*/ 2113 w 2723"/>
                <a:gd name="T21" fmla="*/ 188 h 2724"/>
                <a:gd name="T22" fmla="*/ 1872 w 2723"/>
                <a:gd name="T23" fmla="*/ 428 h 2724"/>
                <a:gd name="T24" fmla="*/ 1660 w 2723"/>
                <a:gd name="T25" fmla="*/ 341 h 2724"/>
                <a:gd name="T26" fmla="*/ 1660 w 2723"/>
                <a:gd name="T27" fmla="*/ 0 h 2724"/>
                <a:gd name="T28" fmla="*/ 1062 w 2723"/>
                <a:gd name="T29" fmla="*/ 0 h 2724"/>
                <a:gd name="T30" fmla="*/ 1062 w 2723"/>
                <a:gd name="T31" fmla="*/ 341 h 2724"/>
                <a:gd name="T32" fmla="*/ 851 w 2723"/>
                <a:gd name="T33" fmla="*/ 428 h 2724"/>
                <a:gd name="T34" fmla="*/ 610 w 2723"/>
                <a:gd name="T35" fmla="*/ 188 h 2724"/>
                <a:gd name="T36" fmla="*/ 187 w 2723"/>
                <a:gd name="T37" fmla="*/ 611 h 2724"/>
                <a:gd name="T38" fmla="*/ 428 w 2723"/>
                <a:gd name="T39" fmla="*/ 851 h 2724"/>
                <a:gd name="T40" fmla="*/ 340 w 2723"/>
                <a:gd name="T41" fmla="*/ 1063 h 2724"/>
                <a:gd name="T42" fmla="*/ 0 w 2723"/>
                <a:gd name="T43" fmla="*/ 1063 h 2724"/>
                <a:gd name="T44" fmla="*/ 0 w 2723"/>
                <a:gd name="T45" fmla="*/ 1661 h 2724"/>
                <a:gd name="T46" fmla="*/ 340 w 2723"/>
                <a:gd name="T47" fmla="*/ 1661 h 2724"/>
                <a:gd name="T48" fmla="*/ 428 w 2723"/>
                <a:gd name="T49" fmla="*/ 1873 h 2724"/>
                <a:gd name="T50" fmla="*/ 187 w 2723"/>
                <a:gd name="T51" fmla="*/ 2113 h 2724"/>
                <a:gd name="T52" fmla="*/ 610 w 2723"/>
                <a:gd name="T53" fmla="*/ 2536 h 2724"/>
                <a:gd name="T54" fmla="*/ 851 w 2723"/>
                <a:gd name="T55" fmla="*/ 2296 h 2724"/>
                <a:gd name="T56" fmla="*/ 1062 w 2723"/>
                <a:gd name="T57" fmla="*/ 2383 h 2724"/>
                <a:gd name="T58" fmla="*/ 1062 w 2723"/>
                <a:gd name="T59" fmla="*/ 2724 h 2724"/>
                <a:gd name="T60" fmla="*/ 1660 w 2723"/>
                <a:gd name="T61" fmla="*/ 2724 h 2724"/>
                <a:gd name="T62" fmla="*/ 1660 w 2723"/>
                <a:gd name="T63" fmla="*/ 2383 h 2724"/>
                <a:gd name="T64" fmla="*/ 1872 w 2723"/>
                <a:gd name="T65" fmla="*/ 2296 h 2724"/>
                <a:gd name="T66" fmla="*/ 2113 w 2723"/>
                <a:gd name="T67" fmla="*/ 2536 h 2724"/>
                <a:gd name="T68" fmla="*/ 2536 w 2723"/>
                <a:gd name="T69" fmla="*/ 2113 h 2724"/>
                <a:gd name="T70" fmla="*/ 2295 w 2723"/>
                <a:gd name="T71" fmla="*/ 1873 h 2724"/>
                <a:gd name="T72" fmla="*/ 2383 w 2723"/>
                <a:gd name="T73" fmla="*/ 1661 h 2724"/>
                <a:gd name="T74" fmla="*/ 2723 w 2723"/>
                <a:gd name="T75" fmla="*/ 1661 h 2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23" h="2724">
                  <a:moveTo>
                    <a:pt x="2004" y="1362"/>
                  </a:moveTo>
                  <a:cubicBezTo>
                    <a:pt x="2004" y="1717"/>
                    <a:pt x="1716" y="2004"/>
                    <a:pt x="1361" y="2004"/>
                  </a:cubicBezTo>
                  <a:cubicBezTo>
                    <a:pt x="1007" y="2004"/>
                    <a:pt x="719" y="1717"/>
                    <a:pt x="719" y="1362"/>
                  </a:cubicBezTo>
                  <a:cubicBezTo>
                    <a:pt x="719" y="1007"/>
                    <a:pt x="1007" y="720"/>
                    <a:pt x="1361" y="720"/>
                  </a:cubicBezTo>
                  <a:cubicBezTo>
                    <a:pt x="1716" y="720"/>
                    <a:pt x="2004" y="1007"/>
                    <a:pt x="2004" y="1362"/>
                  </a:cubicBezTo>
                  <a:close/>
                  <a:moveTo>
                    <a:pt x="2723" y="1661"/>
                  </a:moveTo>
                  <a:lnTo>
                    <a:pt x="2723" y="1063"/>
                  </a:lnTo>
                  <a:lnTo>
                    <a:pt x="2383" y="1063"/>
                  </a:lnTo>
                  <a:cubicBezTo>
                    <a:pt x="2361" y="989"/>
                    <a:pt x="2332" y="919"/>
                    <a:pt x="2295" y="851"/>
                  </a:cubicBezTo>
                  <a:lnTo>
                    <a:pt x="2536" y="611"/>
                  </a:lnTo>
                  <a:lnTo>
                    <a:pt x="2113" y="188"/>
                  </a:lnTo>
                  <a:lnTo>
                    <a:pt x="1872" y="428"/>
                  </a:lnTo>
                  <a:cubicBezTo>
                    <a:pt x="1805" y="392"/>
                    <a:pt x="1734" y="362"/>
                    <a:pt x="1660" y="341"/>
                  </a:cubicBezTo>
                  <a:lnTo>
                    <a:pt x="1660" y="0"/>
                  </a:lnTo>
                  <a:lnTo>
                    <a:pt x="1062" y="0"/>
                  </a:lnTo>
                  <a:lnTo>
                    <a:pt x="1062" y="341"/>
                  </a:lnTo>
                  <a:cubicBezTo>
                    <a:pt x="989" y="362"/>
                    <a:pt x="918" y="392"/>
                    <a:pt x="851" y="428"/>
                  </a:cubicBezTo>
                  <a:lnTo>
                    <a:pt x="610" y="188"/>
                  </a:lnTo>
                  <a:lnTo>
                    <a:pt x="187" y="611"/>
                  </a:lnTo>
                  <a:lnTo>
                    <a:pt x="428" y="851"/>
                  </a:lnTo>
                  <a:cubicBezTo>
                    <a:pt x="391" y="919"/>
                    <a:pt x="362" y="989"/>
                    <a:pt x="340" y="1063"/>
                  </a:cubicBezTo>
                  <a:lnTo>
                    <a:pt x="0" y="1063"/>
                  </a:lnTo>
                  <a:lnTo>
                    <a:pt x="0" y="1661"/>
                  </a:lnTo>
                  <a:lnTo>
                    <a:pt x="340" y="1661"/>
                  </a:lnTo>
                  <a:cubicBezTo>
                    <a:pt x="362" y="1735"/>
                    <a:pt x="391" y="1805"/>
                    <a:pt x="428" y="1873"/>
                  </a:cubicBezTo>
                  <a:lnTo>
                    <a:pt x="187" y="2113"/>
                  </a:lnTo>
                  <a:lnTo>
                    <a:pt x="610" y="2536"/>
                  </a:lnTo>
                  <a:lnTo>
                    <a:pt x="851" y="2296"/>
                  </a:lnTo>
                  <a:cubicBezTo>
                    <a:pt x="918" y="2332"/>
                    <a:pt x="989" y="2362"/>
                    <a:pt x="1062" y="2383"/>
                  </a:cubicBezTo>
                  <a:lnTo>
                    <a:pt x="1062" y="2724"/>
                  </a:lnTo>
                  <a:lnTo>
                    <a:pt x="1660" y="2724"/>
                  </a:lnTo>
                  <a:lnTo>
                    <a:pt x="1660" y="2383"/>
                  </a:lnTo>
                  <a:cubicBezTo>
                    <a:pt x="1734" y="2362"/>
                    <a:pt x="1805" y="2332"/>
                    <a:pt x="1872" y="2296"/>
                  </a:cubicBezTo>
                  <a:lnTo>
                    <a:pt x="2113" y="2536"/>
                  </a:lnTo>
                  <a:lnTo>
                    <a:pt x="2536" y="2113"/>
                  </a:lnTo>
                  <a:lnTo>
                    <a:pt x="2295" y="1873"/>
                  </a:lnTo>
                  <a:cubicBezTo>
                    <a:pt x="2332" y="1805"/>
                    <a:pt x="2361" y="1735"/>
                    <a:pt x="2383" y="1661"/>
                  </a:cubicBezTo>
                  <a:lnTo>
                    <a:pt x="2723" y="1661"/>
                  </a:lnTo>
                  <a:close/>
                </a:path>
              </a:pathLst>
            </a:custGeom>
            <a:solidFill>
              <a:srgbClr val="FFD62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5" name="Freeform 24">
              <a:extLst>
                <a:ext uri="{FF2B5EF4-FFF2-40B4-BE49-F238E27FC236}">
                  <a16:creationId xmlns:a16="http://schemas.microsoft.com/office/drawing/2014/main" id="{201FC39B-0B33-F025-AED5-4DD7B7A27F84}"/>
                </a:ext>
              </a:extLst>
            </p:cNvPr>
            <p:cNvSpPr>
              <a:spLocks noEditPoints="1"/>
            </p:cNvSpPr>
            <p:nvPr/>
          </p:nvSpPr>
          <p:spPr bwMode="auto">
            <a:xfrm>
              <a:off x="19459575" y="7191375"/>
              <a:ext cx="2106613" cy="2105025"/>
            </a:xfrm>
            <a:custGeom>
              <a:avLst/>
              <a:gdLst>
                <a:gd name="T0" fmla="*/ 1597 w 2767"/>
                <a:gd name="T1" fmla="*/ 777 h 2767"/>
                <a:gd name="T2" fmla="*/ 1989 w 2767"/>
                <a:gd name="T3" fmla="*/ 1597 h 2767"/>
                <a:gd name="T4" fmla="*/ 1169 w 2767"/>
                <a:gd name="T5" fmla="*/ 1989 h 2767"/>
                <a:gd name="T6" fmla="*/ 778 w 2767"/>
                <a:gd name="T7" fmla="*/ 1169 h 2767"/>
                <a:gd name="T8" fmla="*/ 1597 w 2767"/>
                <a:gd name="T9" fmla="*/ 777 h 2767"/>
                <a:gd name="T10" fmla="*/ 2119 w 2767"/>
                <a:gd name="T11" fmla="*/ 199 h 2767"/>
                <a:gd name="T12" fmla="*/ 1555 w 2767"/>
                <a:gd name="T13" fmla="*/ 0 h 2767"/>
                <a:gd name="T14" fmla="*/ 1442 w 2767"/>
                <a:gd name="T15" fmla="*/ 321 h 2767"/>
                <a:gd name="T16" fmla="*/ 1213 w 2767"/>
                <a:gd name="T17" fmla="*/ 333 h 2767"/>
                <a:gd name="T18" fmla="*/ 1066 w 2767"/>
                <a:gd name="T19" fmla="*/ 26 h 2767"/>
                <a:gd name="T20" fmla="*/ 526 w 2767"/>
                <a:gd name="T21" fmla="*/ 284 h 2767"/>
                <a:gd name="T22" fmla="*/ 673 w 2767"/>
                <a:gd name="T23" fmla="*/ 591 h 2767"/>
                <a:gd name="T24" fmla="*/ 520 w 2767"/>
                <a:gd name="T25" fmla="*/ 761 h 2767"/>
                <a:gd name="T26" fmla="*/ 199 w 2767"/>
                <a:gd name="T27" fmla="*/ 648 h 2767"/>
                <a:gd name="T28" fmla="*/ 0 w 2767"/>
                <a:gd name="T29" fmla="*/ 1212 h 2767"/>
                <a:gd name="T30" fmla="*/ 321 w 2767"/>
                <a:gd name="T31" fmla="*/ 1325 h 2767"/>
                <a:gd name="T32" fmla="*/ 333 w 2767"/>
                <a:gd name="T33" fmla="*/ 1554 h 2767"/>
                <a:gd name="T34" fmla="*/ 26 w 2767"/>
                <a:gd name="T35" fmla="*/ 1700 h 2767"/>
                <a:gd name="T36" fmla="*/ 284 w 2767"/>
                <a:gd name="T37" fmla="*/ 2240 h 2767"/>
                <a:gd name="T38" fmla="*/ 591 w 2767"/>
                <a:gd name="T39" fmla="*/ 2093 h 2767"/>
                <a:gd name="T40" fmla="*/ 761 w 2767"/>
                <a:gd name="T41" fmla="*/ 2246 h 2767"/>
                <a:gd name="T42" fmla="*/ 648 w 2767"/>
                <a:gd name="T43" fmla="*/ 2567 h 2767"/>
                <a:gd name="T44" fmla="*/ 1212 w 2767"/>
                <a:gd name="T45" fmla="*/ 2767 h 2767"/>
                <a:gd name="T46" fmla="*/ 1325 w 2767"/>
                <a:gd name="T47" fmla="*/ 2446 h 2767"/>
                <a:gd name="T48" fmla="*/ 1554 w 2767"/>
                <a:gd name="T49" fmla="*/ 2434 h 2767"/>
                <a:gd name="T50" fmla="*/ 1700 w 2767"/>
                <a:gd name="T51" fmla="*/ 2741 h 2767"/>
                <a:gd name="T52" fmla="*/ 2240 w 2767"/>
                <a:gd name="T53" fmla="*/ 2483 h 2767"/>
                <a:gd name="T54" fmla="*/ 2093 w 2767"/>
                <a:gd name="T55" fmla="*/ 2176 h 2767"/>
                <a:gd name="T56" fmla="*/ 2247 w 2767"/>
                <a:gd name="T57" fmla="*/ 2005 h 2767"/>
                <a:gd name="T58" fmla="*/ 2567 w 2767"/>
                <a:gd name="T59" fmla="*/ 2119 h 2767"/>
                <a:gd name="T60" fmla="*/ 2767 w 2767"/>
                <a:gd name="T61" fmla="*/ 1555 h 2767"/>
                <a:gd name="T62" fmla="*/ 2446 w 2767"/>
                <a:gd name="T63" fmla="*/ 1441 h 2767"/>
                <a:gd name="T64" fmla="*/ 2434 w 2767"/>
                <a:gd name="T65" fmla="*/ 1213 h 2767"/>
                <a:gd name="T66" fmla="*/ 2741 w 2767"/>
                <a:gd name="T67" fmla="*/ 1066 h 2767"/>
                <a:gd name="T68" fmla="*/ 2483 w 2767"/>
                <a:gd name="T69" fmla="*/ 526 h 2767"/>
                <a:gd name="T70" fmla="*/ 2176 w 2767"/>
                <a:gd name="T71" fmla="*/ 673 h 2767"/>
                <a:gd name="T72" fmla="*/ 2005 w 2767"/>
                <a:gd name="T73" fmla="*/ 520 h 2767"/>
                <a:gd name="T74" fmla="*/ 2119 w 2767"/>
                <a:gd name="T75" fmla="*/ 199 h 27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767" h="2767">
                  <a:moveTo>
                    <a:pt x="1597" y="777"/>
                  </a:moveTo>
                  <a:cubicBezTo>
                    <a:pt x="1932" y="896"/>
                    <a:pt x="2107" y="1263"/>
                    <a:pt x="1989" y="1597"/>
                  </a:cubicBezTo>
                  <a:cubicBezTo>
                    <a:pt x="1871" y="1932"/>
                    <a:pt x="1504" y="2107"/>
                    <a:pt x="1169" y="1989"/>
                  </a:cubicBezTo>
                  <a:cubicBezTo>
                    <a:pt x="835" y="1871"/>
                    <a:pt x="659" y="1504"/>
                    <a:pt x="778" y="1169"/>
                  </a:cubicBezTo>
                  <a:cubicBezTo>
                    <a:pt x="896" y="835"/>
                    <a:pt x="1263" y="659"/>
                    <a:pt x="1597" y="777"/>
                  </a:cubicBezTo>
                  <a:close/>
                  <a:moveTo>
                    <a:pt x="2119" y="199"/>
                  </a:moveTo>
                  <a:lnTo>
                    <a:pt x="1555" y="0"/>
                  </a:lnTo>
                  <a:lnTo>
                    <a:pt x="1442" y="321"/>
                  </a:lnTo>
                  <a:cubicBezTo>
                    <a:pt x="1365" y="316"/>
                    <a:pt x="1288" y="320"/>
                    <a:pt x="1213" y="333"/>
                  </a:cubicBezTo>
                  <a:lnTo>
                    <a:pt x="1066" y="26"/>
                  </a:lnTo>
                  <a:lnTo>
                    <a:pt x="526" y="284"/>
                  </a:lnTo>
                  <a:lnTo>
                    <a:pt x="673" y="591"/>
                  </a:lnTo>
                  <a:cubicBezTo>
                    <a:pt x="616" y="642"/>
                    <a:pt x="565" y="699"/>
                    <a:pt x="520" y="761"/>
                  </a:cubicBezTo>
                  <a:lnTo>
                    <a:pt x="199" y="648"/>
                  </a:lnTo>
                  <a:lnTo>
                    <a:pt x="0" y="1212"/>
                  </a:lnTo>
                  <a:lnTo>
                    <a:pt x="321" y="1325"/>
                  </a:lnTo>
                  <a:cubicBezTo>
                    <a:pt x="316" y="1401"/>
                    <a:pt x="321" y="1478"/>
                    <a:pt x="333" y="1554"/>
                  </a:cubicBezTo>
                  <a:lnTo>
                    <a:pt x="26" y="1700"/>
                  </a:lnTo>
                  <a:lnTo>
                    <a:pt x="284" y="2240"/>
                  </a:lnTo>
                  <a:lnTo>
                    <a:pt x="591" y="2093"/>
                  </a:lnTo>
                  <a:cubicBezTo>
                    <a:pt x="642" y="2150"/>
                    <a:pt x="699" y="2202"/>
                    <a:pt x="761" y="2246"/>
                  </a:cubicBezTo>
                  <a:lnTo>
                    <a:pt x="648" y="2567"/>
                  </a:lnTo>
                  <a:lnTo>
                    <a:pt x="1212" y="2767"/>
                  </a:lnTo>
                  <a:lnTo>
                    <a:pt x="1325" y="2446"/>
                  </a:lnTo>
                  <a:cubicBezTo>
                    <a:pt x="1401" y="2450"/>
                    <a:pt x="1478" y="2446"/>
                    <a:pt x="1554" y="2434"/>
                  </a:cubicBezTo>
                  <a:lnTo>
                    <a:pt x="1700" y="2741"/>
                  </a:lnTo>
                  <a:lnTo>
                    <a:pt x="2240" y="2483"/>
                  </a:lnTo>
                  <a:lnTo>
                    <a:pt x="2093" y="2176"/>
                  </a:lnTo>
                  <a:cubicBezTo>
                    <a:pt x="2150" y="2125"/>
                    <a:pt x="2202" y="2068"/>
                    <a:pt x="2247" y="2005"/>
                  </a:cubicBezTo>
                  <a:lnTo>
                    <a:pt x="2567" y="2119"/>
                  </a:lnTo>
                  <a:lnTo>
                    <a:pt x="2767" y="1555"/>
                  </a:lnTo>
                  <a:lnTo>
                    <a:pt x="2446" y="1441"/>
                  </a:lnTo>
                  <a:cubicBezTo>
                    <a:pt x="2450" y="1365"/>
                    <a:pt x="2446" y="1288"/>
                    <a:pt x="2434" y="1213"/>
                  </a:cubicBezTo>
                  <a:lnTo>
                    <a:pt x="2741" y="1066"/>
                  </a:lnTo>
                  <a:lnTo>
                    <a:pt x="2483" y="526"/>
                  </a:lnTo>
                  <a:lnTo>
                    <a:pt x="2176" y="673"/>
                  </a:lnTo>
                  <a:cubicBezTo>
                    <a:pt x="2125" y="616"/>
                    <a:pt x="2068" y="565"/>
                    <a:pt x="2005" y="520"/>
                  </a:cubicBezTo>
                  <a:lnTo>
                    <a:pt x="2119" y="199"/>
                  </a:lnTo>
                  <a:close/>
                </a:path>
              </a:pathLst>
            </a:custGeom>
            <a:solidFill>
              <a:srgbClr val="FFA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6" name="Freeform 25">
              <a:extLst>
                <a:ext uri="{FF2B5EF4-FFF2-40B4-BE49-F238E27FC236}">
                  <a16:creationId xmlns:a16="http://schemas.microsoft.com/office/drawing/2014/main" id="{77707707-C188-BB2D-C724-09656E0B79FB}"/>
                </a:ext>
              </a:extLst>
            </p:cNvPr>
            <p:cNvSpPr>
              <a:spLocks/>
            </p:cNvSpPr>
            <p:nvPr/>
          </p:nvSpPr>
          <p:spPr bwMode="auto">
            <a:xfrm>
              <a:off x="11433175" y="5108575"/>
              <a:ext cx="955675" cy="954088"/>
            </a:xfrm>
            <a:custGeom>
              <a:avLst/>
              <a:gdLst>
                <a:gd name="T0" fmla="*/ 1032 w 1255"/>
                <a:gd name="T1" fmla="*/ 1031 h 1254"/>
                <a:gd name="T2" fmla="*/ 223 w 1255"/>
                <a:gd name="T3" fmla="*/ 1031 h 1254"/>
                <a:gd name="T4" fmla="*/ 223 w 1255"/>
                <a:gd name="T5" fmla="*/ 223 h 1254"/>
                <a:gd name="T6" fmla="*/ 1032 w 1255"/>
                <a:gd name="T7" fmla="*/ 223 h 1254"/>
                <a:gd name="T8" fmla="*/ 1032 w 1255"/>
                <a:gd name="T9" fmla="*/ 1031 h 1254"/>
              </a:gdLst>
              <a:ahLst/>
              <a:cxnLst>
                <a:cxn ang="0">
                  <a:pos x="T0" y="T1"/>
                </a:cxn>
                <a:cxn ang="0">
                  <a:pos x="T2" y="T3"/>
                </a:cxn>
                <a:cxn ang="0">
                  <a:pos x="T4" y="T5"/>
                </a:cxn>
                <a:cxn ang="0">
                  <a:pos x="T6" y="T7"/>
                </a:cxn>
                <a:cxn ang="0">
                  <a:pos x="T8" y="T9"/>
                </a:cxn>
              </a:cxnLst>
              <a:rect l="0" t="0" r="r" b="b"/>
              <a:pathLst>
                <a:path w="1255" h="1254">
                  <a:moveTo>
                    <a:pt x="1032" y="1031"/>
                  </a:moveTo>
                  <a:cubicBezTo>
                    <a:pt x="808" y="1254"/>
                    <a:pt x="446" y="1254"/>
                    <a:pt x="223" y="1031"/>
                  </a:cubicBezTo>
                  <a:cubicBezTo>
                    <a:pt x="0" y="808"/>
                    <a:pt x="0" y="446"/>
                    <a:pt x="223" y="223"/>
                  </a:cubicBezTo>
                  <a:cubicBezTo>
                    <a:pt x="446" y="0"/>
                    <a:pt x="808" y="0"/>
                    <a:pt x="1032" y="223"/>
                  </a:cubicBezTo>
                  <a:cubicBezTo>
                    <a:pt x="1255" y="446"/>
                    <a:pt x="1255" y="808"/>
                    <a:pt x="1032" y="1031"/>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17" name="Freeform 28">
              <a:extLst>
                <a:ext uri="{FF2B5EF4-FFF2-40B4-BE49-F238E27FC236}">
                  <a16:creationId xmlns:a16="http://schemas.microsoft.com/office/drawing/2014/main" id="{9DE2669D-3E8B-3322-FF5C-07F877CC02FF}"/>
                </a:ext>
              </a:extLst>
            </p:cNvPr>
            <p:cNvSpPr>
              <a:spLocks/>
            </p:cNvSpPr>
            <p:nvPr/>
          </p:nvSpPr>
          <p:spPr bwMode="auto">
            <a:xfrm>
              <a:off x="21110575" y="4524375"/>
              <a:ext cx="1363663" cy="1362075"/>
            </a:xfrm>
            <a:custGeom>
              <a:avLst/>
              <a:gdLst>
                <a:gd name="T0" fmla="*/ 1472 w 1791"/>
                <a:gd name="T1" fmla="*/ 318 h 1790"/>
                <a:gd name="T2" fmla="*/ 1472 w 1791"/>
                <a:gd name="T3" fmla="*/ 1471 h 1790"/>
                <a:gd name="T4" fmla="*/ 319 w 1791"/>
                <a:gd name="T5" fmla="*/ 1471 h 1790"/>
                <a:gd name="T6" fmla="*/ 319 w 1791"/>
                <a:gd name="T7" fmla="*/ 318 h 1790"/>
                <a:gd name="T8" fmla="*/ 1472 w 1791"/>
                <a:gd name="T9" fmla="*/ 318 h 1790"/>
              </a:gdLst>
              <a:ahLst/>
              <a:cxnLst>
                <a:cxn ang="0">
                  <a:pos x="T0" y="T1"/>
                </a:cxn>
                <a:cxn ang="0">
                  <a:pos x="T2" y="T3"/>
                </a:cxn>
                <a:cxn ang="0">
                  <a:pos x="T4" y="T5"/>
                </a:cxn>
                <a:cxn ang="0">
                  <a:pos x="T6" y="T7"/>
                </a:cxn>
                <a:cxn ang="0">
                  <a:pos x="T8" y="T9"/>
                </a:cxn>
              </a:cxnLst>
              <a:rect l="0" t="0" r="r" b="b"/>
              <a:pathLst>
                <a:path w="1791" h="1790">
                  <a:moveTo>
                    <a:pt x="1472" y="318"/>
                  </a:moveTo>
                  <a:cubicBezTo>
                    <a:pt x="1791" y="637"/>
                    <a:pt x="1791" y="1153"/>
                    <a:pt x="1472" y="1471"/>
                  </a:cubicBezTo>
                  <a:cubicBezTo>
                    <a:pt x="1154" y="1790"/>
                    <a:pt x="637" y="1790"/>
                    <a:pt x="319" y="1471"/>
                  </a:cubicBezTo>
                  <a:cubicBezTo>
                    <a:pt x="0" y="1153"/>
                    <a:pt x="0" y="637"/>
                    <a:pt x="319" y="318"/>
                  </a:cubicBezTo>
                  <a:cubicBezTo>
                    <a:pt x="637" y="0"/>
                    <a:pt x="1154" y="0"/>
                    <a:pt x="1472" y="318"/>
                  </a:cubicBezTo>
                  <a:close/>
                </a:path>
              </a:pathLst>
            </a:custGeom>
            <a:solidFill>
              <a:srgbClr val="FFFFFF">
                <a:alpha val="20000"/>
              </a:srgbClr>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29" name="Freeform 43">
              <a:extLst>
                <a:ext uri="{FF2B5EF4-FFF2-40B4-BE49-F238E27FC236}">
                  <a16:creationId xmlns:a16="http://schemas.microsoft.com/office/drawing/2014/main" id="{EC90DF04-F213-2C37-B073-369821CF698A}"/>
                </a:ext>
              </a:extLst>
            </p:cNvPr>
            <p:cNvSpPr>
              <a:spLocks/>
            </p:cNvSpPr>
            <p:nvPr/>
          </p:nvSpPr>
          <p:spPr bwMode="auto">
            <a:xfrm>
              <a:off x="16613188" y="7837488"/>
              <a:ext cx="317500" cy="304800"/>
            </a:xfrm>
            <a:custGeom>
              <a:avLst/>
              <a:gdLst>
                <a:gd name="T0" fmla="*/ 281 w 417"/>
                <a:gd name="T1" fmla="*/ 400 h 400"/>
                <a:gd name="T2" fmla="*/ 156 w 417"/>
                <a:gd name="T3" fmla="*/ 356 h 400"/>
                <a:gd name="T4" fmla="*/ 105 w 417"/>
                <a:gd name="T5" fmla="*/ 239 h 400"/>
                <a:gd name="T6" fmla="*/ 0 w 417"/>
                <a:gd name="T7" fmla="*/ 143 h 400"/>
                <a:gd name="T8" fmla="*/ 121 w 417"/>
                <a:gd name="T9" fmla="*/ 0 h 400"/>
                <a:gd name="T10" fmla="*/ 244 w 417"/>
                <a:gd name="T11" fmla="*/ 110 h 400"/>
                <a:gd name="T12" fmla="*/ 290 w 417"/>
                <a:gd name="T13" fmla="*/ 118 h 400"/>
                <a:gd name="T14" fmla="*/ 364 w 417"/>
                <a:gd name="T15" fmla="*/ 167 h 400"/>
                <a:gd name="T16" fmla="*/ 417 w 417"/>
                <a:gd name="T17" fmla="*/ 252 h 400"/>
                <a:gd name="T18" fmla="*/ 281 w 417"/>
                <a:gd name="T19"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00">
                  <a:moveTo>
                    <a:pt x="281" y="400"/>
                  </a:moveTo>
                  <a:lnTo>
                    <a:pt x="156" y="356"/>
                  </a:lnTo>
                  <a:lnTo>
                    <a:pt x="105" y="239"/>
                  </a:lnTo>
                  <a:lnTo>
                    <a:pt x="0" y="143"/>
                  </a:lnTo>
                  <a:lnTo>
                    <a:pt x="121" y="0"/>
                  </a:lnTo>
                  <a:lnTo>
                    <a:pt x="244" y="110"/>
                  </a:lnTo>
                  <a:lnTo>
                    <a:pt x="290" y="118"/>
                  </a:lnTo>
                  <a:cubicBezTo>
                    <a:pt x="321" y="123"/>
                    <a:pt x="348" y="140"/>
                    <a:pt x="364" y="167"/>
                  </a:cubicBezTo>
                  <a:lnTo>
                    <a:pt x="417" y="252"/>
                  </a:lnTo>
                  <a:lnTo>
                    <a:pt x="281" y="400"/>
                  </a:ln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0" name="Freeform 44">
              <a:extLst>
                <a:ext uri="{FF2B5EF4-FFF2-40B4-BE49-F238E27FC236}">
                  <a16:creationId xmlns:a16="http://schemas.microsoft.com/office/drawing/2014/main" id="{0CF71A76-B5C0-C925-E1C3-6E555D6CA924}"/>
                </a:ext>
              </a:extLst>
            </p:cNvPr>
            <p:cNvSpPr>
              <a:spLocks/>
            </p:cNvSpPr>
            <p:nvPr/>
          </p:nvSpPr>
          <p:spPr bwMode="auto">
            <a:xfrm>
              <a:off x="16613188" y="7837488"/>
              <a:ext cx="317500" cy="304800"/>
            </a:xfrm>
            <a:custGeom>
              <a:avLst/>
              <a:gdLst>
                <a:gd name="T0" fmla="*/ 281 w 417"/>
                <a:gd name="T1" fmla="*/ 400 h 400"/>
                <a:gd name="T2" fmla="*/ 156 w 417"/>
                <a:gd name="T3" fmla="*/ 356 h 400"/>
                <a:gd name="T4" fmla="*/ 105 w 417"/>
                <a:gd name="T5" fmla="*/ 239 h 400"/>
                <a:gd name="T6" fmla="*/ 0 w 417"/>
                <a:gd name="T7" fmla="*/ 143 h 400"/>
                <a:gd name="T8" fmla="*/ 121 w 417"/>
                <a:gd name="T9" fmla="*/ 0 h 400"/>
                <a:gd name="T10" fmla="*/ 244 w 417"/>
                <a:gd name="T11" fmla="*/ 110 h 400"/>
                <a:gd name="T12" fmla="*/ 290 w 417"/>
                <a:gd name="T13" fmla="*/ 118 h 400"/>
                <a:gd name="T14" fmla="*/ 364 w 417"/>
                <a:gd name="T15" fmla="*/ 167 h 400"/>
                <a:gd name="T16" fmla="*/ 417 w 417"/>
                <a:gd name="T17" fmla="*/ 252 h 400"/>
                <a:gd name="T18" fmla="*/ 281 w 417"/>
                <a:gd name="T19"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17" h="400">
                  <a:moveTo>
                    <a:pt x="281" y="400"/>
                  </a:moveTo>
                  <a:lnTo>
                    <a:pt x="156" y="356"/>
                  </a:lnTo>
                  <a:lnTo>
                    <a:pt x="105" y="239"/>
                  </a:lnTo>
                  <a:lnTo>
                    <a:pt x="0" y="143"/>
                  </a:lnTo>
                  <a:lnTo>
                    <a:pt x="121" y="0"/>
                  </a:lnTo>
                  <a:lnTo>
                    <a:pt x="244" y="110"/>
                  </a:lnTo>
                  <a:lnTo>
                    <a:pt x="290" y="118"/>
                  </a:lnTo>
                  <a:cubicBezTo>
                    <a:pt x="321" y="123"/>
                    <a:pt x="348" y="140"/>
                    <a:pt x="364" y="167"/>
                  </a:cubicBezTo>
                  <a:lnTo>
                    <a:pt x="417" y="252"/>
                  </a:lnTo>
                  <a:lnTo>
                    <a:pt x="281" y="400"/>
                  </a:lnTo>
                  <a:close/>
                </a:path>
              </a:pathLst>
            </a:custGeom>
            <a:solidFill>
              <a:srgbClr val="A31443">
                <a:alpha val="50000"/>
              </a:srgbClr>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1" name="Freeform 45">
              <a:extLst>
                <a:ext uri="{FF2B5EF4-FFF2-40B4-BE49-F238E27FC236}">
                  <a16:creationId xmlns:a16="http://schemas.microsoft.com/office/drawing/2014/main" id="{8E0FF29C-C418-EB1E-916F-36BDB4A6405C}"/>
                </a:ext>
              </a:extLst>
            </p:cNvPr>
            <p:cNvSpPr>
              <a:spLocks/>
            </p:cNvSpPr>
            <p:nvPr/>
          </p:nvSpPr>
          <p:spPr bwMode="auto">
            <a:xfrm>
              <a:off x="16567150" y="7912100"/>
              <a:ext cx="406400" cy="276225"/>
            </a:xfrm>
            <a:custGeom>
              <a:avLst/>
              <a:gdLst>
                <a:gd name="T0" fmla="*/ 535 w 535"/>
                <a:gd name="T1" fmla="*/ 165 h 362"/>
                <a:gd name="T2" fmla="*/ 404 w 535"/>
                <a:gd name="T3" fmla="*/ 140 h 362"/>
                <a:gd name="T4" fmla="*/ 337 w 535"/>
                <a:gd name="T5" fmla="*/ 43 h 362"/>
                <a:gd name="T6" fmla="*/ 267 w 535"/>
                <a:gd name="T7" fmla="*/ 4 h 362"/>
                <a:gd name="T8" fmla="*/ 204 w 535"/>
                <a:gd name="T9" fmla="*/ 0 h 362"/>
                <a:gd name="T10" fmla="*/ 0 w 535"/>
                <a:gd name="T11" fmla="*/ 229 h 362"/>
                <a:gd name="T12" fmla="*/ 148 w 535"/>
                <a:gd name="T13" fmla="*/ 321 h 362"/>
                <a:gd name="T14" fmla="*/ 317 w 535"/>
                <a:gd name="T15" fmla="*/ 317 h 362"/>
                <a:gd name="T16" fmla="*/ 480 w 535"/>
                <a:gd name="T17" fmla="*/ 362 h 362"/>
                <a:gd name="T18" fmla="*/ 535 w 535"/>
                <a:gd name="T19" fmla="*/ 165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5" h="362">
                  <a:moveTo>
                    <a:pt x="535" y="165"/>
                  </a:moveTo>
                  <a:lnTo>
                    <a:pt x="404" y="140"/>
                  </a:lnTo>
                  <a:lnTo>
                    <a:pt x="337" y="43"/>
                  </a:lnTo>
                  <a:cubicBezTo>
                    <a:pt x="321" y="20"/>
                    <a:pt x="295" y="6"/>
                    <a:pt x="267" y="4"/>
                  </a:cubicBezTo>
                  <a:lnTo>
                    <a:pt x="204" y="0"/>
                  </a:lnTo>
                  <a:lnTo>
                    <a:pt x="0" y="229"/>
                  </a:lnTo>
                  <a:lnTo>
                    <a:pt x="148" y="321"/>
                  </a:lnTo>
                  <a:lnTo>
                    <a:pt x="317" y="317"/>
                  </a:lnTo>
                  <a:lnTo>
                    <a:pt x="480" y="362"/>
                  </a:lnTo>
                  <a:lnTo>
                    <a:pt x="535" y="165"/>
                  </a:ln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2" name="Freeform 46">
              <a:extLst>
                <a:ext uri="{FF2B5EF4-FFF2-40B4-BE49-F238E27FC236}">
                  <a16:creationId xmlns:a16="http://schemas.microsoft.com/office/drawing/2014/main" id="{0ABA12A7-5CF4-7FA4-0799-DE74833C5DE6}"/>
                </a:ext>
              </a:extLst>
            </p:cNvPr>
            <p:cNvSpPr>
              <a:spLocks/>
            </p:cNvSpPr>
            <p:nvPr/>
          </p:nvSpPr>
          <p:spPr bwMode="auto">
            <a:xfrm>
              <a:off x="15968663" y="6842125"/>
              <a:ext cx="793750" cy="1141413"/>
            </a:xfrm>
            <a:custGeom>
              <a:avLst/>
              <a:gdLst>
                <a:gd name="T0" fmla="*/ 216 w 1043"/>
                <a:gd name="T1" fmla="*/ 43 h 1499"/>
                <a:gd name="T2" fmla="*/ 565 w 1043"/>
                <a:gd name="T3" fmla="*/ 906 h 1499"/>
                <a:gd name="T4" fmla="*/ 1043 w 1043"/>
                <a:gd name="T5" fmla="*/ 1340 h 1499"/>
                <a:gd name="T6" fmla="*/ 861 w 1043"/>
                <a:gd name="T7" fmla="*/ 1499 h 1499"/>
                <a:gd name="T8" fmla="*/ 309 w 1043"/>
                <a:gd name="T9" fmla="*/ 1094 h 1499"/>
                <a:gd name="T10" fmla="*/ 11 w 1043"/>
                <a:gd name="T11" fmla="*/ 289 h 1499"/>
                <a:gd name="T12" fmla="*/ 216 w 1043"/>
                <a:gd name="T13" fmla="*/ 43 h 1499"/>
              </a:gdLst>
              <a:ahLst/>
              <a:cxnLst>
                <a:cxn ang="0">
                  <a:pos x="T0" y="T1"/>
                </a:cxn>
                <a:cxn ang="0">
                  <a:pos x="T2" y="T3"/>
                </a:cxn>
                <a:cxn ang="0">
                  <a:pos x="T4" y="T5"/>
                </a:cxn>
                <a:cxn ang="0">
                  <a:pos x="T6" y="T7"/>
                </a:cxn>
                <a:cxn ang="0">
                  <a:pos x="T8" y="T9"/>
                </a:cxn>
                <a:cxn ang="0">
                  <a:pos x="T10" y="T11"/>
                </a:cxn>
                <a:cxn ang="0">
                  <a:pos x="T12" y="T13"/>
                </a:cxn>
              </a:cxnLst>
              <a:rect l="0" t="0" r="r" b="b"/>
              <a:pathLst>
                <a:path w="1043" h="1499">
                  <a:moveTo>
                    <a:pt x="216" y="43"/>
                  </a:moveTo>
                  <a:lnTo>
                    <a:pt x="565" y="906"/>
                  </a:lnTo>
                  <a:lnTo>
                    <a:pt x="1043" y="1340"/>
                  </a:lnTo>
                  <a:lnTo>
                    <a:pt x="861" y="1499"/>
                  </a:lnTo>
                  <a:lnTo>
                    <a:pt x="309" y="1094"/>
                  </a:lnTo>
                  <a:cubicBezTo>
                    <a:pt x="309" y="1094"/>
                    <a:pt x="20" y="508"/>
                    <a:pt x="11" y="289"/>
                  </a:cubicBezTo>
                  <a:cubicBezTo>
                    <a:pt x="0" y="0"/>
                    <a:pt x="216" y="43"/>
                    <a:pt x="216" y="43"/>
                  </a:cubicBezTo>
                  <a:close/>
                </a:path>
              </a:pathLst>
            </a:custGeom>
            <a:solidFill>
              <a:srgbClr val="ED8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3" name="Freeform 47">
              <a:extLst>
                <a:ext uri="{FF2B5EF4-FFF2-40B4-BE49-F238E27FC236}">
                  <a16:creationId xmlns:a16="http://schemas.microsoft.com/office/drawing/2014/main" id="{0C7FC245-6A7E-C6D3-85A0-5E4018E8C2A7}"/>
                </a:ext>
              </a:extLst>
            </p:cNvPr>
            <p:cNvSpPr>
              <a:spLocks/>
            </p:cNvSpPr>
            <p:nvPr/>
          </p:nvSpPr>
          <p:spPr bwMode="auto">
            <a:xfrm>
              <a:off x="16436975" y="7872413"/>
              <a:ext cx="412750" cy="342900"/>
            </a:xfrm>
            <a:custGeom>
              <a:avLst/>
              <a:gdLst>
                <a:gd name="T0" fmla="*/ 48 w 544"/>
                <a:gd name="T1" fmla="*/ 43 h 451"/>
                <a:gd name="T2" fmla="*/ 159 w 544"/>
                <a:gd name="T3" fmla="*/ 67 h 451"/>
                <a:gd name="T4" fmla="*/ 292 w 544"/>
                <a:gd name="T5" fmla="*/ 11 h 451"/>
                <a:gd name="T6" fmla="*/ 375 w 544"/>
                <a:gd name="T7" fmla="*/ 53 h 451"/>
                <a:gd name="T8" fmla="*/ 377 w 544"/>
                <a:gd name="T9" fmla="*/ 94 h 451"/>
                <a:gd name="T10" fmla="*/ 508 w 544"/>
                <a:gd name="T11" fmla="*/ 204 h 451"/>
                <a:gd name="T12" fmla="*/ 537 w 544"/>
                <a:gd name="T13" fmla="*/ 303 h 451"/>
                <a:gd name="T14" fmla="*/ 502 w 544"/>
                <a:gd name="T15" fmla="*/ 347 h 451"/>
                <a:gd name="T16" fmla="*/ 485 w 544"/>
                <a:gd name="T17" fmla="*/ 383 h 451"/>
                <a:gd name="T18" fmla="*/ 442 w 544"/>
                <a:gd name="T19" fmla="*/ 380 h 451"/>
                <a:gd name="T20" fmla="*/ 424 w 544"/>
                <a:gd name="T21" fmla="*/ 410 h 451"/>
                <a:gd name="T22" fmla="*/ 378 w 544"/>
                <a:gd name="T23" fmla="*/ 405 h 451"/>
                <a:gd name="T24" fmla="*/ 368 w 544"/>
                <a:gd name="T25" fmla="*/ 436 h 451"/>
                <a:gd name="T26" fmla="*/ 289 w 544"/>
                <a:gd name="T27" fmla="*/ 407 h 451"/>
                <a:gd name="T28" fmla="*/ 171 w 544"/>
                <a:gd name="T29" fmla="*/ 282 h 451"/>
                <a:gd name="T30" fmla="*/ 0 w 544"/>
                <a:gd name="T31" fmla="*/ 257 h 451"/>
                <a:gd name="T32" fmla="*/ 48 w 544"/>
                <a:gd name="T33" fmla="*/ 43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4" h="451">
                  <a:moveTo>
                    <a:pt x="48" y="43"/>
                  </a:moveTo>
                  <a:lnTo>
                    <a:pt x="159" y="67"/>
                  </a:lnTo>
                  <a:cubicBezTo>
                    <a:pt x="159" y="67"/>
                    <a:pt x="235" y="0"/>
                    <a:pt x="292" y="11"/>
                  </a:cubicBezTo>
                  <a:lnTo>
                    <a:pt x="375" y="53"/>
                  </a:lnTo>
                  <a:lnTo>
                    <a:pt x="377" y="94"/>
                  </a:lnTo>
                  <a:lnTo>
                    <a:pt x="508" y="204"/>
                  </a:lnTo>
                  <a:lnTo>
                    <a:pt x="537" y="303"/>
                  </a:lnTo>
                  <a:cubicBezTo>
                    <a:pt x="544" y="325"/>
                    <a:pt x="526" y="348"/>
                    <a:pt x="502" y="347"/>
                  </a:cubicBezTo>
                  <a:cubicBezTo>
                    <a:pt x="502" y="347"/>
                    <a:pt x="503" y="374"/>
                    <a:pt x="485" y="383"/>
                  </a:cubicBezTo>
                  <a:cubicBezTo>
                    <a:pt x="467" y="392"/>
                    <a:pt x="442" y="380"/>
                    <a:pt x="442" y="380"/>
                  </a:cubicBezTo>
                  <a:cubicBezTo>
                    <a:pt x="442" y="380"/>
                    <a:pt x="436" y="404"/>
                    <a:pt x="424" y="410"/>
                  </a:cubicBezTo>
                  <a:cubicBezTo>
                    <a:pt x="410" y="418"/>
                    <a:pt x="378" y="405"/>
                    <a:pt x="378" y="405"/>
                  </a:cubicBezTo>
                  <a:cubicBezTo>
                    <a:pt x="378" y="405"/>
                    <a:pt x="382" y="429"/>
                    <a:pt x="368" y="436"/>
                  </a:cubicBezTo>
                  <a:cubicBezTo>
                    <a:pt x="336" y="451"/>
                    <a:pt x="289" y="407"/>
                    <a:pt x="289" y="407"/>
                  </a:cubicBezTo>
                  <a:lnTo>
                    <a:pt x="171" y="282"/>
                  </a:lnTo>
                  <a:lnTo>
                    <a:pt x="0" y="257"/>
                  </a:lnTo>
                  <a:lnTo>
                    <a:pt x="48" y="43"/>
                  </a:lnTo>
                  <a:close/>
                </a:path>
              </a:pathLst>
            </a:custGeom>
            <a:solidFill>
              <a:srgbClr val="F7D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4" name="Freeform: Shape 33">
              <a:extLst>
                <a:ext uri="{FF2B5EF4-FFF2-40B4-BE49-F238E27FC236}">
                  <a16:creationId xmlns:a16="http://schemas.microsoft.com/office/drawing/2014/main" id="{448412D3-2D72-46BC-97A5-B2D7618C5F42}"/>
                </a:ext>
              </a:extLst>
            </p:cNvPr>
            <p:cNvSpPr>
              <a:spLocks noChangeArrowheads="1"/>
            </p:cNvSpPr>
            <p:nvPr/>
          </p:nvSpPr>
          <p:spPr bwMode="auto">
            <a:xfrm>
              <a:off x="15473363" y="11274425"/>
              <a:ext cx="850900" cy="295275"/>
            </a:xfrm>
            <a:custGeom>
              <a:avLst/>
              <a:gdLst>
                <a:gd name="connsiteX0" fmla="*/ 576262 w 850900"/>
                <a:gd name="connsiteY0" fmla="*/ 0 h 295275"/>
                <a:gd name="connsiteX1" fmla="*/ 850900 w 850900"/>
                <a:gd name="connsiteY1" fmla="*/ 0 h 295275"/>
                <a:gd name="connsiteX2" fmla="*/ 850900 w 850900"/>
                <a:gd name="connsiteY2" fmla="*/ 295275 h 295275"/>
                <a:gd name="connsiteX3" fmla="*/ 576262 w 850900"/>
                <a:gd name="connsiteY3" fmla="*/ 295275 h 295275"/>
                <a:gd name="connsiteX4" fmla="*/ 0 w 850900"/>
                <a:gd name="connsiteY4" fmla="*/ 0 h 295275"/>
                <a:gd name="connsiteX5" fmla="*/ 274638 w 850900"/>
                <a:gd name="connsiteY5" fmla="*/ 0 h 295275"/>
                <a:gd name="connsiteX6" fmla="*/ 274638 w 850900"/>
                <a:gd name="connsiteY6" fmla="*/ 295275 h 295275"/>
                <a:gd name="connsiteX7" fmla="*/ 0 w 850900"/>
                <a:gd name="connsiteY7" fmla="*/ 295275 h 295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0900" h="295275">
                  <a:moveTo>
                    <a:pt x="576262" y="0"/>
                  </a:moveTo>
                  <a:lnTo>
                    <a:pt x="850900" y="0"/>
                  </a:lnTo>
                  <a:lnTo>
                    <a:pt x="850900" y="295275"/>
                  </a:lnTo>
                  <a:lnTo>
                    <a:pt x="576262" y="295275"/>
                  </a:lnTo>
                  <a:close/>
                  <a:moveTo>
                    <a:pt x="0" y="0"/>
                  </a:moveTo>
                  <a:lnTo>
                    <a:pt x="274638" y="0"/>
                  </a:lnTo>
                  <a:lnTo>
                    <a:pt x="274638" y="295275"/>
                  </a:lnTo>
                  <a:lnTo>
                    <a:pt x="0" y="295275"/>
                  </a:lnTo>
                  <a:close/>
                </a:path>
              </a:pathLst>
            </a:custGeom>
            <a:solidFill>
              <a:srgbClr val="F4B88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35" name="Freeform 50">
              <a:extLst>
                <a:ext uri="{FF2B5EF4-FFF2-40B4-BE49-F238E27FC236}">
                  <a16:creationId xmlns:a16="http://schemas.microsoft.com/office/drawing/2014/main" id="{AF59D1D1-06FF-862D-D3DE-285B0E977707}"/>
                </a:ext>
              </a:extLst>
            </p:cNvPr>
            <p:cNvSpPr>
              <a:spLocks/>
            </p:cNvSpPr>
            <p:nvPr/>
          </p:nvSpPr>
          <p:spPr bwMode="auto">
            <a:xfrm>
              <a:off x="16021050" y="11418888"/>
              <a:ext cx="715963" cy="311150"/>
            </a:xfrm>
            <a:custGeom>
              <a:avLst/>
              <a:gdLst>
                <a:gd name="T0" fmla="*/ 942 w 942"/>
                <a:gd name="T1" fmla="*/ 409 h 409"/>
                <a:gd name="T2" fmla="*/ 0 w 942"/>
                <a:gd name="T3" fmla="*/ 409 h 409"/>
                <a:gd name="T4" fmla="*/ 0 w 942"/>
                <a:gd name="T5" fmla="*/ 113 h 409"/>
                <a:gd name="T6" fmla="*/ 37 w 942"/>
                <a:gd name="T7" fmla="*/ 76 h 409"/>
                <a:gd name="T8" fmla="*/ 285 w 942"/>
                <a:gd name="T9" fmla="*/ 76 h 409"/>
                <a:gd name="T10" fmla="*/ 286 w 942"/>
                <a:gd name="T11" fmla="*/ 35 h 409"/>
                <a:gd name="T12" fmla="*/ 318 w 942"/>
                <a:gd name="T13" fmla="*/ 3 h 409"/>
                <a:gd name="T14" fmla="*/ 434 w 942"/>
                <a:gd name="T15" fmla="*/ 0 h 409"/>
                <a:gd name="T16" fmla="*/ 467 w 942"/>
                <a:gd name="T17" fmla="*/ 29 h 409"/>
                <a:gd name="T18" fmla="*/ 542 w 942"/>
                <a:gd name="T19" fmla="*/ 128 h 409"/>
                <a:gd name="T20" fmla="*/ 942 w 942"/>
                <a:gd name="T21"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409">
                  <a:moveTo>
                    <a:pt x="942" y="409"/>
                  </a:moveTo>
                  <a:lnTo>
                    <a:pt x="0" y="409"/>
                  </a:lnTo>
                  <a:lnTo>
                    <a:pt x="0" y="113"/>
                  </a:lnTo>
                  <a:cubicBezTo>
                    <a:pt x="0" y="93"/>
                    <a:pt x="17" y="76"/>
                    <a:pt x="37" y="76"/>
                  </a:cubicBezTo>
                  <a:lnTo>
                    <a:pt x="285" y="76"/>
                  </a:lnTo>
                  <a:lnTo>
                    <a:pt x="286" y="35"/>
                  </a:lnTo>
                  <a:cubicBezTo>
                    <a:pt x="286" y="18"/>
                    <a:pt x="300" y="4"/>
                    <a:pt x="318" y="3"/>
                  </a:cubicBezTo>
                  <a:lnTo>
                    <a:pt x="434" y="0"/>
                  </a:lnTo>
                  <a:cubicBezTo>
                    <a:pt x="451" y="0"/>
                    <a:pt x="465" y="12"/>
                    <a:pt x="467" y="29"/>
                  </a:cubicBezTo>
                  <a:cubicBezTo>
                    <a:pt x="471" y="62"/>
                    <a:pt x="485" y="119"/>
                    <a:pt x="542" y="128"/>
                  </a:cubicBezTo>
                  <a:cubicBezTo>
                    <a:pt x="853" y="177"/>
                    <a:pt x="942" y="255"/>
                    <a:pt x="942" y="409"/>
                  </a:cubicBezTo>
                  <a:close/>
                </a:path>
              </a:pathLst>
            </a:custGeom>
            <a:solidFill>
              <a:srgbClr val="12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6" name="Freeform 51">
              <a:extLst>
                <a:ext uri="{FF2B5EF4-FFF2-40B4-BE49-F238E27FC236}">
                  <a16:creationId xmlns:a16="http://schemas.microsoft.com/office/drawing/2014/main" id="{15194596-2EE9-6C35-31FE-272F9C7E5C2C}"/>
                </a:ext>
              </a:extLst>
            </p:cNvPr>
            <p:cNvSpPr>
              <a:spLocks/>
            </p:cNvSpPr>
            <p:nvPr/>
          </p:nvSpPr>
          <p:spPr bwMode="auto">
            <a:xfrm>
              <a:off x="15705138" y="8243888"/>
              <a:ext cx="736600" cy="3082925"/>
            </a:xfrm>
            <a:custGeom>
              <a:avLst/>
              <a:gdLst>
                <a:gd name="T0" fmla="*/ 0 w 969"/>
                <a:gd name="T1" fmla="*/ 0 h 4052"/>
                <a:gd name="T2" fmla="*/ 217 w 969"/>
                <a:gd name="T3" fmla="*/ 2245 h 4052"/>
                <a:gd name="T4" fmla="*/ 287 w 969"/>
                <a:gd name="T5" fmla="*/ 4052 h 4052"/>
                <a:gd name="T6" fmla="*/ 934 w 969"/>
                <a:gd name="T7" fmla="*/ 4052 h 4052"/>
                <a:gd name="T8" fmla="*/ 969 w 969"/>
                <a:gd name="T9" fmla="*/ 2268 h 4052"/>
                <a:gd name="T10" fmla="*/ 883 w 969"/>
                <a:gd name="T11" fmla="*/ 0 h 4052"/>
                <a:gd name="T12" fmla="*/ 0 w 969"/>
                <a:gd name="T13" fmla="*/ 0 h 4052"/>
              </a:gdLst>
              <a:ahLst/>
              <a:cxnLst>
                <a:cxn ang="0">
                  <a:pos x="T0" y="T1"/>
                </a:cxn>
                <a:cxn ang="0">
                  <a:pos x="T2" y="T3"/>
                </a:cxn>
                <a:cxn ang="0">
                  <a:pos x="T4" y="T5"/>
                </a:cxn>
                <a:cxn ang="0">
                  <a:pos x="T6" y="T7"/>
                </a:cxn>
                <a:cxn ang="0">
                  <a:pos x="T8" y="T9"/>
                </a:cxn>
                <a:cxn ang="0">
                  <a:pos x="T10" y="T11"/>
                </a:cxn>
                <a:cxn ang="0">
                  <a:pos x="T12" y="T13"/>
                </a:cxn>
              </a:cxnLst>
              <a:rect l="0" t="0" r="r" b="b"/>
              <a:pathLst>
                <a:path w="969" h="4052">
                  <a:moveTo>
                    <a:pt x="0" y="0"/>
                  </a:moveTo>
                  <a:lnTo>
                    <a:pt x="217" y="2245"/>
                  </a:lnTo>
                  <a:lnTo>
                    <a:pt x="287" y="4052"/>
                  </a:lnTo>
                  <a:lnTo>
                    <a:pt x="934" y="4052"/>
                  </a:lnTo>
                  <a:lnTo>
                    <a:pt x="969" y="2268"/>
                  </a:lnTo>
                  <a:lnTo>
                    <a:pt x="883" y="0"/>
                  </a:lnTo>
                  <a:lnTo>
                    <a:pt x="0" y="0"/>
                  </a:lnTo>
                  <a:close/>
                </a:path>
              </a:pathLst>
            </a:custGeom>
            <a:solidFill>
              <a:srgbClr val="12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7" name="Freeform 52">
              <a:extLst>
                <a:ext uri="{FF2B5EF4-FFF2-40B4-BE49-F238E27FC236}">
                  <a16:creationId xmlns:a16="http://schemas.microsoft.com/office/drawing/2014/main" id="{D112F995-72AF-3D4B-88C3-52A060CAF7DF}"/>
                </a:ext>
              </a:extLst>
            </p:cNvPr>
            <p:cNvSpPr>
              <a:spLocks/>
            </p:cNvSpPr>
            <p:nvPr/>
          </p:nvSpPr>
          <p:spPr bwMode="auto">
            <a:xfrm>
              <a:off x="15354300" y="8243888"/>
              <a:ext cx="671513" cy="3082925"/>
            </a:xfrm>
            <a:custGeom>
              <a:avLst/>
              <a:gdLst>
                <a:gd name="T0" fmla="*/ 0 w 883"/>
                <a:gd name="T1" fmla="*/ 0 h 4052"/>
                <a:gd name="T2" fmla="*/ 76 w 883"/>
                <a:gd name="T3" fmla="*/ 2185 h 4052"/>
                <a:gd name="T4" fmla="*/ 0 w 883"/>
                <a:gd name="T5" fmla="*/ 4052 h 4052"/>
                <a:gd name="T6" fmla="*/ 647 w 883"/>
                <a:gd name="T7" fmla="*/ 4052 h 4052"/>
                <a:gd name="T8" fmla="*/ 832 w 883"/>
                <a:gd name="T9" fmla="*/ 2189 h 4052"/>
                <a:gd name="T10" fmla="*/ 883 w 883"/>
                <a:gd name="T11" fmla="*/ 0 h 4052"/>
                <a:gd name="T12" fmla="*/ 0 w 883"/>
                <a:gd name="T13" fmla="*/ 0 h 4052"/>
              </a:gdLst>
              <a:ahLst/>
              <a:cxnLst>
                <a:cxn ang="0">
                  <a:pos x="T0" y="T1"/>
                </a:cxn>
                <a:cxn ang="0">
                  <a:pos x="T2" y="T3"/>
                </a:cxn>
                <a:cxn ang="0">
                  <a:pos x="T4" y="T5"/>
                </a:cxn>
                <a:cxn ang="0">
                  <a:pos x="T6" y="T7"/>
                </a:cxn>
                <a:cxn ang="0">
                  <a:pos x="T8" y="T9"/>
                </a:cxn>
                <a:cxn ang="0">
                  <a:pos x="T10" y="T11"/>
                </a:cxn>
                <a:cxn ang="0">
                  <a:pos x="T12" y="T13"/>
                </a:cxn>
              </a:cxnLst>
              <a:rect l="0" t="0" r="r" b="b"/>
              <a:pathLst>
                <a:path w="883" h="4052">
                  <a:moveTo>
                    <a:pt x="0" y="0"/>
                  </a:moveTo>
                  <a:lnTo>
                    <a:pt x="76" y="2185"/>
                  </a:lnTo>
                  <a:lnTo>
                    <a:pt x="0" y="4052"/>
                  </a:lnTo>
                  <a:lnTo>
                    <a:pt x="647" y="4052"/>
                  </a:lnTo>
                  <a:lnTo>
                    <a:pt x="832" y="2189"/>
                  </a:lnTo>
                  <a:lnTo>
                    <a:pt x="883" y="0"/>
                  </a:lnTo>
                  <a:lnTo>
                    <a:pt x="0" y="0"/>
                  </a:lnTo>
                  <a:close/>
                </a:path>
              </a:pathLst>
            </a:custGeom>
            <a:solidFill>
              <a:srgbClr val="191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8" name="Freeform 53">
              <a:extLst>
                <a:ext uri="{FF2B5EF4-FFF2-40B4-BE49-F238E27FC236}">
                  <a16:creationId xmlns:a16="http://schemas.microsoft.com/office/drawing/2014/main" id="{631745E6-4E3F-4332-A933-5C99D29C94B7}"/>
                </a:ext>
              </a:extLst>
            </p:cNvPr>
            <p:cNvSpPr>
              <a:spLocks/>
            </p:cNvSpPr>
            <p:nvPr/>
          </p:nvSpPr>
          <p:spPr bwMode="auto">
            <a:xfrm>
              <a:off x="15551150" y="6772275"/>
              <a:ext cx="461963" cy="1473200"/>
            </a:xfrm>
            <a:custGeom>
              <a:avLst/>
              <a:gdLst>
                <a:gd name="T0" fmla="*/ 498 w 605"/>
                <a:gd name="T1" fmla="*/ 0 h 1935"/>
                <a:gd name="T2" fmla="*/ 0 w 605"/>
                <a:gd name="T3" fmla="*/ 1 h 1935"/>
                <a:gd name="T4" fmla="*/ 427 w 605"/>
                <a:gd name="T5" fmla="*/ 1935 h 1935"/>
                <a:gd name="T6" fmla="*/ 605 w 605"/>
                <a:gd name="T7" fmla="*/ 1935 h 1935"/>
                <a:gd name="T8" fmla="*/ 498 w 605"/>
                <a:gd name="T9" fmla="*/ 0 h 1935"/>
              </a:gdLst>
              <a:ahLst/>
              <a:cxnLst>
                <a:cxn ang="0">
                  <a:pos x="T0" y="T1"/>
                </a:cxn>
                <a:cxn ang="0">
                  <a:pos x="T2" y="T3"/>
                </a:cxn>
                <a:cxn ang="0">
                  <a:pos x="T4" y="T5"/>
                </a:cxn>
                <a:cxn ang="0">
                  <a:pos x="T6" y="T7"/>
                </a:cxn>
                <a:cxn ang="0">
                  <a:pos x="T8" y="T9"/>
                </a:cxn>
              </a:cxnLst>
              <a:rect l="0" t="0" r="r" b="b"/>
              <a:pathLst>
                <a:path w="605" h="1935">
                  <a:moveTo>
                    <a:pt x="498" y="0"/>
                  </a:moveTo>
                  <a:lnTo>
                    <a:pt x="0" y="1"/>
                  </a:lnTo>
                  <a:cubicBezTo>
                    <a:pt x="129" y="228"/>
                    <a:pt x="350" y="794"/>
                    <a:pt x="427" y="1935"/>
                  </a:cubicBezTo>
                  <a:lnTo>
                    <a:pt x="605" y="1935"/>
                  </a:lnTo>
                  <a:cubicBezTo>
                    <a:pt x="445" y="1043"/>
                    <a:pt x="468" y="293"/>
                    <a:pt x="498" y="0"/>
                  </a:cubicBezTo>
                  <a:close/>
                </a:path>
              </a:pathLst>
            </a:custGeom>
            <a:solidFill>
              <a:srgbClr val="0F5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39" name="Freeform 54">
              <a:extLst>
                <a:ext uri="{FF2B5EF4-FFF2-40B4-BE49-F238E27FC236}">
                  <a16:creationId xmlns:a16="http://schemas.microsoft.com/office/drawing/2014/main" id="{0BE118D0-DC8A-CEC3-AF29-D1A404828873}"/>
                </a:ext>
              </a:extLst>
            </p:cNvPr>
            <p:cNvSpPr>
              <a:spLocks/>
            </p:cNvSpPr>
            <p:nvPr/>
          </p:nvSpPr>
          <p:spPr bwMode="auto">
            <a:xfrm>
              <a:off x="15611475" y="6448425"/>
              <a:ext cx="265113" cy="365125"/>
            </a:xfrm>
            <a:custGeom>
              <a:avLst/>
              <a:gdLst>
                <a:gd name="T0" fmla="*/ 0 w 347"/>
                <a:gd name="T1" fmla="*/ 0 h 479"/>
                <a:gd name="T2" fmla="*/ 1 w 347"/>
                <a:gd name="T3" fmla="*/ 427 h 479"/>
                <a:gd name="T4" fmla="*/ 216 w 347"/>
                <a:gd name="T5" fmla="*/ 479 h 479"/>
                <a:gd name="T6" fmla="*/ 347 w 347"/>
                <a:gd name="T7" fmla="*/ 427 h 479"/>
                <a:gd name="T8" fmla="*/ 253 w 347"/>
                <a:gd name="T9" fmla="*/ 0 h 479"/>
                <a:gd name="T10" fmla="*/ 0 w 347"/>
                <a:gd name="T11" fmla="*/ 0 h 479"/>
              </a:gdLst>
              <a:ahLst/>
              <a:cxnLst>
                <a:cxn ang="0">
                  <a:pos x="T0" y="T1"/>
                </a:cxn>
                <a:cxn ang="0">
                  <a:pos x="T2" y="T3"/>
                </a:cxn>
                <a:cxn ang="0">
                  <a:pos x="T4" y="T5"/>
                </a:cxn>
                <a:cxn ang="0">
                  <a:pos x="T6" y="T7"/>
                </a:cxn>
                <a:cxn ang="0">
                  <a:pos x="T8" y="T9"/>
                </a:cxn>
                <a:cxn ang="0">
                  <a:pos x="T10" y="T11"/>
                </a:cxn>
              </a:cxnLst>
              <a:rect l="0" t="0" r="r" b="b"/>
              <a:pathLst>
                <a:path w="347" h="479">
                  <a:moveTo>
                    <a:pt x="0" y="0"/>
                  </a:moveTo>
                  <a:lnTo>
                    <a:pt x="1" y="427"/>
                  </a:lnTo>
                  <a:lnTo>
                    <a:pt x="216" y="479"/>
                  </a:lnTo>
                  <a:lnTo>
                    <a:pt x="347" y="427"/>
                  </a:lnTo>
                  <a:lnTo>
                    <a:pt x="253" y="0"/>
                  </a:lnTo>
                  <a:lnTo>
                    <a:pt x="0" y="0"/>
                  </a:lnTo>
                  <a:close/>
                </a:path>
              </a:pathLst>
            </a:custGeom>
            <a:gradFill>
              <a:gsLst>
                <a:gs pos="9000">
                  <a:srgbClr val="F7D2BA"/>
                </a:gs>
                <a:gs pos="95000">
                  <a:srgbClr val="F4B88E"/>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0" name="Freeform 55">
              <a:extLst>
                <a:ext uri="{FF2B5EF4-FFF2-40B4-BE49-F238E27FC236}">
                  <a16:creationId xmlns:a16="http://schemas.microsoft.com/office/drawing/2014/main" id="{83ABD185-11A3-50C0-AA5E-EEBFED2F0A2F}"/>
                </a:ext>
              </a:extLst>
            </p:cNvPr>
            <p:cNvSpPr>
              <a:spLocks/>
            </p:cNvSpPr>
            <p:nvPr/>
          </p:nvSpPr>
          <p:spPr bwMode="auto">
            <a:xfrm>
              <a:off x="15209838" y="6773863"/>
              <a:ext cx="677863" cy="1687513"/>
            </a:xfrm>
            <a:custGeom>
              <a:avLst/>
              <a:gdLst>
                <a:gd name="T0" fmla="*/ 8 w 891"/>
                <a:gd name="T1" fmla="*/ 470 h 2217"/>
                <a:gd name="T2" fmla="*/ 91 w 891"/>
                <a:gd name="T3" fmla="*/ 2217 h 2217"/>
                <a:gd name="T4" fmla="*/ 891 w 891"/>
                <a:gd name="T5" fmla="*/ 2217 h 2217"/>
                <a:gd name="T6" fmla="*/ 449 w 891"/>
                <a:gd name="T7" fmla="*/ 0 h 2217"/>
                <a:gd name="T8" fmla="*/ 206 w 891"/>
                <a:gd name="T9" fmla="*/ 124 h 2217"/>
                <a:gd name="T10" fmla="*/ 8 w 891"/>
                <a:gd name="T11" fmla="*/ 470 h 2217"/>
              </a:gdLst>
              <a:ahLst/>
              <a:cxnLst>
                <a:cxn ang="0">
                  <a:pos x="T0" y="T1"/>
                </a:cxn>
                <a:cxn ang="0">
                  <a:pos x="T2" y="T3"/>
                </a:cxn>
                <a:cxn ang="0">
                  <a:pos x="T4" y="T5"/>
                </a:cxn>
                <a:cxn ang="0">
                  <a:pos x="T6" y="T7"/>
                </a:cxn>
                <a:cxn ang="0">
                  <a:pos x="T8" y="T9"/>
                </a:cxn>
                <a:cxn ang="0">
                  <a:pos x="T10" y="T11"/>
                </a:cxn>
              </a:cxnLst>
              <a:rect l="0" t="0" r="r" b="b"/>
              <a:pathLst>
                <a:path w="891" h="2217">
                  <a:moveTo>
                    <a:pt x="8" y="470"/>
                  </a:moveTo>
                  <a:lnTo>
                    <a:pt x="91" y="2217"/>
                  </a:lnTo>
                  <a:lnTo>
                    <a:pt x="891" y="2217"/>
                  </a:lnTo>
                  <a:cubicBezTo>
                    <a:pt x="835" y="885"/>
                    <a:pt x="589" y="245"/>
                    <a:pt x="449" y="0"/>
                  </a:cubicBezTo>
                  <a:lnTo>
                    <a:pt x="206" y="124"/>
                  </a:lnTo>
                  <a:cubicBezTo>
                    <a:pt x="77" y="190"/>
                    <a:pt x="0" y="326"/>
                    <a:pt x="8" y="470"/>
                  </a:cubicBezTo>
                  <a:close/>
                </a:path>
              </a:pathLst>
            </a:custGeom>
            <a:gradFill>
              <a:gsLst>
                <a:gs pos="12000">
                  <a:srgbClr val="ED842E"/>
                </a:gs>
                <a:gs pos="73000">
                  <a:srgbClr val="FFA425"/>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1" name="Freeform 56">
              <a:extLst>
                <a:ext uri="{FF2B5EF4-FFF2-40B4-BE49-F238E27FC236}">
                  <a16:creationId xmlns:a16="http://schemas.microsoft.com/office/drawing/2014/main" id="{D3157D58-BB3D-5B51-8C64-901865A5930E}"/>
                </a:ext>
              </a:extLst>
            </p:cNvPr>
            <p:cNvSpPr>
              <a:spLocks/>
            </p:cNvSpPr>
            <p:nvPr/>
          </p:nvSpPr>
          <p:spPr bwMode="auto">
            <a:xfrm>
              <a:off x="15544800" y="6016625"/>
              <a:ext cx="531813" cy="630238"/>
            </a:xfrm>
            <a:custGeom>
              <a:avLst/>
              <a:gdLst>
                <a:gd name="T0" fmla="*/ 656 w 700"/>
                <a:gd name="T1" fmla="*/ 304 h 827"/>
                <a:gd name="T2" fmla="*/ 430 w 700"/>
                <a:gd name="T3" fmla="*/ 819 h 827"/>
                <a:gd name="T4" fmla="*/ 0 w 700"/>
                <a:gd name="T5" fmla="*/ 339 h 827"/>
                <a:gd name="T6" fmla="*/ 349 w 700"/>
                <a:gd name="T7" fmla="*/ 0 h 827"/>
                <a:gd name="T8" fmla="*/ 656 w 700"/>
                <a:gd name="T9" fmla="*/ 304 h 827"/>
              </a:gdLst>
              <a:ahLst/>
              <a:cxnLst>
                <a:cxn ang="0">
                  <a:pos x="T0" y="T1"/>
                </a:cxn>
                <a:cxn ang="0">
                  <a:pos x="T2" y="T3"/>
                </a:cxn>
                <a:cxn ang="0">
                  <a:pos x="T4" y="T5"/>
                </a:cxn>
                <a:cxn ang="0">
                  <a:pos x="T6" y="T7"/>
                </a:cxn>
                <a:cxn ang="0">
                  <a:pos x="T8" y="T9"/>
                </a:cxn>
              </a:cxnLst>
              <a:rect l="0" t="0" r="r" b="b"/>
              <a:pathLst>
                <a:path w="700" h="827">
                  <a:moveTo>
                    <a:pt x="656" y="304"/>
                  </a:moveTo>
                  <a:cubicBezTo>
                    <a:pt x="690" y="488"/>
                    <a:pt x="700" y="827"/>
                    <a:pt x="430" y="819"/>
                  </a:cubicBezTo>
                  <a:cubicBezTo>
                    <a:pt x="213" y="812"/>
                    <a:pt x="0" y="526"/>
                    <a:pt x="0" y="339"/>
                  </a:cubicBezTo>
                  <a:cubicBezTo>
                    <a:pt x="0" y="152"/>
                    <a:pt x="156" y="0"/>
                    <a:pt x="349" y="0"/>
                  </a:cubicBezTo>
                  <a:cubicBezTo>
                    <a:pt x="542" y="0"/>
                    <a:pt x="616" y="87"/>
                    <a:pt x="656" y="304"/>
                  </a:cubicBezTo>
                  <a:close/>
                </a:path>
              </a:pathLst>
            </a:custGeom>
            <a:solidFill>
              <a:srgbClr val="F7D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2" name="Freeform 57">
              <a:extLst>
                <a:ext uri="{FF2B5EF4-FFF2-40B4-BE49-F238E27FC236}">
                  <a16:creationId xmlns:a16="http://schemas.microsoft.com/office/drawing/2014/main" id="{77E53CED-3946-C490-0B29-58C8CC1C7C6A}"/>
                </a:ext>
              </a:extLst>
            </p:cNvPr>
            <p:cNvSpPr>
              <a:spLocks/>
            </p:cNvSpPr>
            <p:nvPr/>
          </p:nvSpPr>
          <p:spPr bwMode="auto">
            <a:xfrm>
              <a:off x="15281275" y="5775325"/>
              <a:ext cx="915988" cy="800100"/>
            </a:xfrm>
            <a:custGeom>
              <a:avLst/>
              <a:gdLst>
                <a:gd name="T0" fmla="*/ 512 w 1204"/>
                <a:gd name="T1" fmla="*/ 854 h 1052"/>
                <a:gd name="T2" fmla="*/ 484 w 1204"/>
                <a:gd name="T3" fmla="*/ 846 h 1052"/>
                <a:gd name="T4" fmla="*/ 436 w 1204"/>
                <a:gd name="T5" fmla="*/ 841 h 1052"/>
                <a:gd name="T6" fmla="*/ 425 w 1204"/>
                <a:gd name="T7" fmla="*/ 693 h 1052"/>
                <a:gd name="T8" fmla="*/ 518 w 1204"/>
                <a:gd name="T9" fmla="*/ 768 h 1052"/>
                <a:gd name="T10" fmla="*/ 531 w 1204"/>
                <a:gd name="T11" fmla="*/ 572 h 1052"/>
                <a:gd name="T12" fmla="*/ 820 w 1204"/>
                <a:gd name="T13" fmla="*/ 533 h 1052"/>
                <a:gd name="T14" fmla="*/ 1202 w 1204"/>
                <a:gd name="T15" fmla="*/ 299 h 1052"/>
                <a:gd name="T16" fmla="*/ 850 w 1204"/>
                <a:gd name="T17" fmla="*/ 142 h 1052"/>
                <a:gd name="T18" fmla="*/ 344 w 1204"/>
                <a:gd name="T19" fmla="*/ 329 h 1052"/>
                <a:gd name="T20" fmla="*/ 227 w 1204"/>
                <a:gd name="T21" fmla="*/ 777 h 1052"/>
                <a:gd name="T22" fmla="*/ 263 w 1204"/>
                <a:gd name="T23" fmla="*/ 841 h 1052"/>
                <a:gd name="T24" fmla="*/ 292 w 1204"/>
                <a:gd name="T25" fmla="*/ 901 h 1052"/>
                <a:gd name="T26" fmla="*/ 327 w 1204"/>
                <a:gd name="T27" fmla="*/ 986 h 1052"/>
                <a:gd name="T28" fmla="*/ 349 w 1204"/>
                <a:gd name="T29" fmla="*/ 1052 h 1052"/>
                <a:gd name="T30" fmla="*/ 490 w 1204"/>
                <a:gd name="T31" fmla="*/ 982 h 1052"/>
                <a:gd name="T32" fmla="*/ 512 w 1204"/>
                <a:gd name="T33" fmla="*/ 854 h 10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04" h="1052">
                  <a:moveTo>
                    <a:pt x="512" y="854"/>
                  </a:moveTo>
                  <a:cubicBezTo>
                    <a:pt x="509" y="841"/>
                    <a:pt x="493" y="836"/>
                    <a:pt x="484" y="846"/>
                  </a:cubicBezTo>
                  <a:cubicBezTo>
                    <a:pt x="473" y="857"/>
                    <a:pt x="457" y="862"/>
                    <a:pt x="436" y="841"/>
                  </a:cubicBezTo>
                  <a:cubicBezTo>
                    <a:pt x="394" y="799"/>
                    <a:pt x="386" y="686"/>
                    <a:pt x="425" y="693"/>
                  </a:cubicBezTo>
                  <a:cubicBezTo>
                    <a:pt x="465" y="700"/>
                    <a:pt x="493" y="772"/>
                    <a:pt x="518" y="768"/>
                  </a:cubicBezTo>
                  <a:cubicBezTo>
                    <a:pt x="543" y="764"/>
                    <a:pt x="597" y="714"/>
                    <a:pt x="531" y="572"/>
                  </a:cubicBezTo>
                  <a:cubicBezTo>
                    <a:pt x="465" y="430"/>
                    <a:pt x="578" y="485"/>
                    <a:pt x="820" y="533"/>
                  </a:cubicBezTo>
                  <a:cubicBezTo>
                    <a:pt x="1098" y="588"/>
                    <a:pt x="1204" y="434"/>
                    <a:pt x="1202" y="299"/>
                  </a:cubicBezTo>
                  <a:cubicBezTo>
                    <a:pt x="1199" y="165"/>
                    <a:pt x="1086" y="284"/>
                    <a:pt x="850" y="142"/>
                  </a:cubicBezTo>
                  <a:cubicBezTo>
                    <a:pt x="614" y="0"/>
                    <a:pt x="296" y="121"/>
                    <a:pt x="344" y="329"/>
                  </a:cubicBezTo>
                  <a:cubicBezTo>
                    <a:pt x="344" y="329"/>
                    <a:pt x="0" y="394"/>
                    <a:pt x="227" y="777"/>
                  </a:cubicBezTo>
                  <a:cubicBezTo>
                    <a:pt x="240" y="798"/>
                    <a:pt x="252" y="819"/>
                    <a:pt x="263" y="841"/>
                  </a:cubicBezTo>
                  <a:lnTo>
                    <a:pt x="292" y="901"/>
                  </a:lnTo>
                  <a:cubicBezTo>
                    <a:pt x="306" y="929"/>
                    <a:pt x="317" y="957"/>
                    <a:pt x="327" y="986"/>
                  </a:cubicBezTo>
                  <a:lnTo>
                    <a:pt x="349" y="1052"/>
                  </a:lnTo>
                  <a:cubicBezTo>
                    <a:pt x="349" y="1052"/>
                    <a:pt x="457" y="1027"/>
                    <a:pt x="490" y="982"/>
                  </a:cubicBezTo>
                  <a:cubicBezTo>
                    <a:pt x="522" y="936"/>
                    <a:pt x="519" y="886"/>
                    <a:pt x="512" y="854"/>
                  </a:cubicBezTo>
                  <a:close/>
                </a:path>
              </a:pathLst>
            </a:custGeom>
            <a:solidFill>
              <a:srgbClr val="12142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3" name="Freeform 58">
              <a:extLst>
                <a:ext uri="{FF2B5EF4-FFF2-40B4-BE49-F238E27FC236}">
                  <a16:creationId xmlns:a16="http://schemas.microsoft.com/office/drawing/2014/main" id="{158B7734-FB07-2627-1747-1FA728C43BDC}"/>
                </a:ext>
              </a:extLst>
            </p:cNvPr>
            <p:cNvSpPr>
              <a:spLocks/>
            </p:cNvSpPr>
            <p:nvPr/>
          </p:nvSpPr>
          <p:spPr bwMode="auto">
            <a:xfrm>
              <a:off x="15886113" y="6772275"/>
              <a:ext cx="576263" cy="1689100"/>
            </a:xfrm>
            <a:custGeom>
              <a:avLst/>
              <a:gdLst>
                <a:gd name="T0" fmla="*/ 221 w 757"/>
                <a:gd name="T1" fmla="*/ 2218 h 2218"/>
                <a:gd name="T2" fmla="*/ 757 w 757"/>
                <a:gd name="T3" fmla="*/ 2218 h 2218"/>
                <a:gd name="T4" fmla="*/ 386 w 757"/>
                <a:gd name="T5" fmla="*/ 366 h 2218"/>
                <a:gd name="T6" fmla="*/ 171 w 757"/>
                <a:gd name="T7" fmla="*/ 19 h 2218"/>
                <a:gd name="T8" fmla="*/ 58 w 757"/>
                <a:gd name="T9" fmla="*/ 0 h 2218"/>
                <a:gd name="T10" fmla="*/ 221 w 757"/>
                <a:gd name="T11" fmla="*/ 2218 h 2218"/>
              </a:gdLst>
              <a:ahLst/>
              <a:cxnLst>
                <a:cxn ang="0">
                  <a:pos x="T0" y="T1"/>
                </a:cxn>
                <a:cxn ang="0">
                  <a:pos x="T2" y="T3"/>
                </a:cxn>
                <a:cxn ang="0">
                  <a:pos x="T4" y="T5"/>
                </a:cxn>
                <a:cxn ang="0">
                  <a:pos x="T6" y="T7"/>
                </a:cxn>
                <a:cxn ang="0">
                  <a:pos x="T8" y="T9"/>
                </a:cxn>
                <a:cxn ang="0">
                  <a:pos x="T10" y="T11"/>
                </a:cxn>
              </a:cxnLst>
              <a:rect l="0" t="0" r="r" b="b"/>
              <a:pathLst>
                <a:path w="757" h="2218">
                  <a:moveTo>
                    <a:pt x="221" y="2218"/>
                  </a:moveTo>
                  <a:lnTo>
                    <a:pt x="757" y="2218"/>
                  </a:lnTo>
                  <a:lnTo>
                    <a:pt x="386" y="366"/>
                  </a:lnTo>
                  <a:cubicBezTo>
                    <a:pt x="370" y="199"/>
                    <a:pt x="346" y="90"/>
                    <a:pt x="171" y="19"/>
                  </a:cubicBezTo>
                  <a:lnTo>
                    <a:pt x="58" y="0"/>
                  </a:lnTo>
                  <a:cubicBezTo>
                    <a:pt x="24" y="324"/>
                    <a:pt x="0" y="1205"/>
                    <a:pt x="221" y="2218"/>
                  </a:cubicBezTo>
                  <a:close/>
                </a:path>
              </a:pathLst>
            </a:custGeom>
            <a:gradFill>
              <a:gsLst>
                <a:gs pos="12000">
                  <a:srgbClr val="ED842E"/>
                </a:gs>
                <a:gs pos="73000">
                  <a:srgbClr val="FFA425"/>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4" name="Freeform: Shape 43">
              <a:extLst>
                <a:ext uri="{FF2B5EF4-FFF2-40B4-BE49-F238E27FC236}">
                  <a16:creationId xmlns:a16="http://schemas.microsoft.com/office/drawing/2014/main" id="{88A9D2EB-59B7-6926-7C00-621F7C529176}"/>
                </a:ext>
              </a:extLst>
            </p:cNvPr>
            <p:cNvSpPr>
              <a:spLocks/>
            </p:cNvSpPr>
            <p:nvPr/>
          </p:nvSpPr>
          <p:spPr bwMode="auto">
            <a:xfrm>
              <a:off x="15551150" y="6681788"/>
              <a:ext cx="379413" cy="233363"/>
            </a:xfrm>
            <a:custGeom>
              <a:avLst/>
              <a:gdLst>
                <a:gd name="connsiteX0" fmla="*/ 60368 w 379413"/>
                <a:gd name="connsiteY0" fmla="*/ 9525 h 233363"/>
                <a:gd name="connsiteX1" fmla="*/ 225425 w 379413"/>
                <a:gd name="connsiteY1" fmla="*/ 131688 h 233363"/>
                <a:gd name="connsiteX2" fmla="*/ 174227 w 379413"/>
                <a:gd name="connsiteY2" fmla="*/ 233363 h 233363"/>
                <a:gd name="connsiteX3" fmla="*/ 0 w 379413"/>
                <a:gd name="connsiteY3" fmla="*/ 92231 h 233363"/>
                <a:gd name="connsiteX4" fmla="*/ 304315 w 379413"/>
                <a:gd name="connsiteY4" fmla="*/ 0 h 233363"/>
                <a:gd name="connsiteX5" fmla="*/ 379413 w 379413"/>
                <a:gd name="connsiteY5" fmla="*/ 90982 h 233363"/>
                <a:gd name="connsiteX6" fmla="*/ 296730 w 379413"/>
                <a:gd name="connsiteY6" fmla="*/ 228600 h 233363"/>
                <a:gd name="connsiteX7" fmla="*/ 225425 w 379413"/>
                <a:gd name="connsiteY7" fmla="*/ 131503 h 23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9413" h="233363">
                  <a:moveTo>
                    <a:pt x="60368" y="9525"/>
                  </a:moveTo>
                  <a:lnTo>
                    <a:pt x="225425" y="131688"/>
                  </a:lnTo>
                  <a:lnTo>
                    <a:pt x="174227" y="233363"/>
                  </a:lnTo>
                  <a:lnTo>
                    <a:pt x="0" y="92231"/>
                  </a:lnTo>
                  <a:close/>
                  <a:moveTo>
                    <a:pt x="304315" y="0"/>
                  </a:moveTo>
                  <a:lnTo>
                    <a:pt x="379413" y="90982"/>
                  </a:lnTo>
                  <a:lnTo>
                    <a:pt x="296730" y="228600"/>
                  </a:lnTo>
                  <a:lnTo>
                    <a:pt x="225425" y="131503"/>
                  </a:lnTo>
                  <a:close/>
                </a:path>
              </a:pathLst>
            </a:custGeom>
            <a:solidFill>
              <a:srgbClr val="4F8D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45" name="Freeform 61">
              <a:extLst>
                <a:ext uri="{FF2B5EF4-FFF2-40B4-BE49-F238E27FC236}">
                  <a16:creationId xmlns:a16="http://schemas.microsoft.com/office/drawing/2014/main" id="{EB9A7584-F3B7-D9D1-FBF2-87B65C6A24FE}"/>
                </a:ext>
              </a:extLst>
            </p:cNvPr>
            <p:cNvSpPr>
              <a:spLocks/>
            </p:cNvSpPr>
            <p:nvPr/>
          </p:nvSpPr>
          <p:spPr bwMode="auto">
            <a:xfrm>
              <a:off x="15228888" y="7061200"/>
              <a:ext cx="1276350" cy="1028700"/>
            </a:xfrm>
            <a:custGeom>
              <a:avLst/>
              <a:gdLst>
                <a:gd name="T0" fmla="*/ 53 w 1676"/>
                <a:gd name="T1" fmla="*/ 339 h 1352"/>
                <a:gd name="T2" fmla="*/ 480 w 1676"/>
                <a:gd name="T3" fmla="*/ 1207 h 1352"/>
                <a:gd name="T4" fmla="*/ 531 w 1676"/>
                <a:gd name="T5" fmla="*/ 1243 h 1352"/>
                <a:gd name="T6" fmla="*/ 1641 w 1676"/>
                <a:gd name="T7" fmla="*/ 1352 h 1352"/>
                <a:gd name="T8" fmla="*/ 1661 w 1676"/>
                <a:gd name="T9" fmla="*/ 1102 h 1352"/>
                <a:gd name="T10" fmla="*/ 1660 w 1676"/>
                <a:gd name="T11" fmla="*/ 1098 h 1352"/>
                <a:gd name="T12" fmla="*/ 762 w 1676"/>
                <a:gd name="T13" fmla="*/ 896 h 1352"/>
                <a:gd name="T14" fmla="*/ 421 w 1676"/>
                <a:gd name="T15" fmla="*/ 166 h 1352"/>
                <a:gd name="T16" fmla="*/ 145 w 1676"/>
                <a:gd name="T17" fmla="*/ 80 h 1352"/>
                <a:gd name="T18" fmla="*/ 53 w 1676"/>
                <a:gd name="T19" fmla="*/ 339 h 1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76" h="1352">
                  <a:moveTo>
                    <a:pt x="53" y="339"/>
                  </a:moveTo>
                  <a:lnTo>
                    <a:pt x="480" y="1207"/>
                  </a:lnTo>
                  <a:cubicBezTo>
                    <a:pt x="490" y="1227"/>
                    <a:pt x="509" y="1240"/>
                    <a:pt x="531" y="1243"/>
                  </a:cubicBezTo>
                  <a:lnTo>
                    <a:pt x="1641" y="1352"/>
                  </a:lnTo>
                  <a:cubicBezTo>
                    <a:pt x="1669" y="1272"/>
                    <a:pt x="1676" y="1186"/>
                    <a:pt x="1661" y="1102"/>
                  </a:cubicBezTo>
                  <a:lnTo>
                    <a:pt x="1660" y="1098"/>
                  </a:lnTo>
                  <a:lnTo>
                    <a:pt x="762" y="896"/>
                  </a:lnTo>
                  <a:lnTo>
                    <a:pt x="421" y="166"/>
                  </a:lnTo>
                  <a:cubicBezTo>
                    <a:pt x="421" y="166"/>
                    <a:pt x="300" y="0"/>
                    <a:pt x="145" y="80"/>
                  </a:cubicBezTo>
                  <a:cubicBezTo>
                    <a:pt x="0" y="154"/>
                    <a:pt x="53" y="339"/>
                    <a:pt x="53" y="339"/>
                  </a:cubicBezTo>
                  <a:close/>
                </a:path>
              </a:pathLst>
            </a:custGeom>
            <a:solidFill>
              <a:srgbClr val="FFA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6" name="Freeform 62">
              <a:extLst>
                <a:ext uri="{FF2B5EF4-FFF2-40B4-BE49-F238E27FC236}">
                  <a16:creationId xmlns:a16="http://schemas.microsoft.com/office/drawing/2014/main" id="{0F53BA9C-E31D-F49E-FFA4-B8C1CD92D8A0}"/>
                </a:ext>
              </a:extLst>
            </p:cNvPr>
            <p:cNvSpPr>
              <a:spLocks/>
            </p:cNvSpPr>
            <p:nvPr/>
          </p:nvSpPr>
          <p:spPr bwMode="auto">
            <a:xfrm>
              <a:off x="16648113" y="7912100"/>
              <a:ext cx="112713" cy="92075"/>
            </a:xfrm>
            <a:custGeom>
              <a:avLst/>
              <a:gdLst>
                <a:gd name="T0" fmla="*/ 97 w 148"/>
                <a:gd name="T1" fmla="*/ 0 h 121"/>
                <a:gd name="T2" fmla="*/ 38 w 148"/>
                <a:gd name="T3" fmla="*/ 32 h 121"/>
                <a:gd name="T4" fmla="*/ 3 w 148"/>
                <a:gd name="T5" fmla="*/ 106 h 121"/>
                <a:gd name="T6" fmla="*/ 11 w 148"/>
                <a:gd name="T7" fmla="*/ 121 h 121"/>
                <a:gd name="T8" fmla="*/ 75 w 148"/>
                <a:gd name="T9" fmla="*/ 78 h 121"/>
                <a:gd name="T10" fmla="*/ 137 w 148"/>
                <a:gd name="T11" fmla="*/ 73 h 121"/>
                <a:gd name="T12" fmla="*/ 97 w 148"/>
                <a:gd name="T13" fmla="*/ 0 h 121"/>
              </a:gdLst>
              <a:ahLst/>
              <a:cxnLst>
                <a:cxn ang="0">
                  <a:pos x="T0" y="T1"/>
                </a:cxn>
                <a:cxn ang="0">
                  <a:pos x="T2" y="T3"/>
                </a:cxn>
                <a:cxn ang="0">
                  <a:pos x="T4" y="T5"/>
                </a:cxn>
                <a:cxn ang="0">
                  <a:pos x="T6" y="T7"/>
                </a:cxn>
                <a:cxn ang="0">
                  <a:pos x="T8" y="T9"/>
                </a:cxn>
                <a:cxn ang="0">
                  <a:pos x="T10" y="T11"/>
                </a:cxn>
                <a:cxn ang="0">
                  <a:pos x="T12" y="T13"/>
                </a:cxn>
              </a:cxnLst>
              <a:rect l="0" t="0" r="r" b="b"/>
              <a:pathLst>
                <a:path w="148" h="121">
                  <a:moveTo>
                    <a:pt x="97" y="0"/>
                  </a:moveTo>
                  <a:lnTo>
                    <a:pt x="38" y="32"/>
                  </a:lnTo>
                  <a:lnTo>
                    <a:pt x="3" y="106"/>
                  </a:lnTo>
                  <a:cubicBezTo>
                    <a:pt x="0" y="113"/>
                    <a:pt x="4" y="120"/>
                    <a:pt x="11" y="121"/>
                  </a:cubicBezTo>
                  <a:cubicBezTo>
                    <a:pt x="29" y="121"/>
                    <a:pt x="59" y="116"/>
                    <a:pt x="75" y="78"/>
                  </a:cubicBezTo>
                  <a:lnTo>
                    <a:pt x="137" y="73"/>
                  </a:lnTo>
                  <a:cubicBezTo>
                    <a:pt x="137" y="73"/>
                    <a:pt x="148" y="11"/>
                    <a:pt x="97" y="0"/>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7" name="Freeform 63">
              <a:extLst>
                <a:ext uri="{FF2B5EF4-FFF2-40B4-BE49-F238E27FC236}">
                  <a16:creationId xmlns:a16="http://schemas.microsoft.com/office/drawing/2014/main" id="{E9EB47F0-62F1-4FDC-4D52-F7ADFA3D22D6}"/>
                </a:ext>
              </a:extLst>
            </p:cNvPr>
            <p:cNvSpPr>
              <a:spLocks/>
            </p:cNvSpPr>
            <p:nvPr/>
          </p:nvSpPr>
          <p:spPr bwMode="auto">
            <a:xfrm>
              <a:off x="16571913" y="8080375"/>
              <a:ext cx="41275" cy="41275"/>
            </a:xfrm>
            <a:custGeom>
              <a:avLst/>
              <a:gdLst>
                <a:gd name="T0" fmla="*/ 35 w 55"/>
                <a:gd name="T1" fmla="*/ 47 h 53"/>
                <a:gd name="T2" fmla="*/ 9 w 55"/>
                <a:gd name="T3" fmla="*/ 38 h 53"/>
                <a:gd name="T4" fmla="*/ 11 w 55"/>
                <a:gd name="T5" fmla="*/ 15 h 53"/>
                <a:gd name="T6" fmla="*/ 47 w 55"/>
                <a:gd name="T7" fmla="*/ 14 h 53"/>
                <a:gd name="T8" fmla="*/ 35 w 55"/>
                <a:gd name="T9" fmla="*/ 47 h 53"/>
              </a:gdLst>
              <a:ahLst/>
              <a:cxnLst>
                <a:cxn ang="0">
                  <a:pos x="T0" y="T1"/>
                </a:cxn>
                <a:cxn ang="0">
                  <a:pos x="T2" y="T3"/>
                </a:cxn>
                <a:cxn ang="0">
                  <a:pos x="T4" y="T5"/>
                </a:cxn>
                <a:cxn ang="0">
                  <a:pos x="T6" y="T7"/>
                </a:cxn>
                <a:cxn ang="0">
                  <a:pos x="T8" y="T9"/>
                </a:cxn>
              </a:cxnLst>
              <a:rect l="0" t="0" r="r" b="b"/>
              <a:pathLst>
                <a:path w="55" h="53">
                  <a:moveTo>
                    <a:pt x="35" y="47"/>
                  </a:moveTo>
                  <a:cubicBezTo>
                    <a:pt x="28" y="53"/>
                    <a:pt x="18" y="50"/>
                    <a:pt x="9" y="38"/>
                  </a:cubicBezTo>
                  <a:cubicBezTo>
                    <a:pt x="0" y="27"/>
                    <a:pt x="4" y="20"/>
                    <a:pt x="11" y="15"/>
                  </a:cubicBezTo>
                  <a:cubicBezTo>
                    <a:pt x="18" y="9"/>
                    <a:pt x="39" y="0"/>
                    <a:pt x="47" y="14"/>
                  </a:cubicBezTo>
                  <a:cubicBezTo>
                    <a:pt x="55" y="28"/>
                    <a:pt x="43" y="41"/>
                    <a:pt x="35" y="47"/>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8" name="Freeform 64">
              <a:extLst>
                <a:ext uri="{FF2B5EF4-FFF2-40B4-BE49-F238E27FC236}">
                  <a16:creationId xmlns:a16="http://schemas.microsoft.com/office/drawing/2014/main" id="{1339B0A1-9EDF-1B6B-3819-D279459480C0}"/>
                </a:ext>
              </a:extLst>
            </p:cNvPr>
            <p:cNvSpPr>
              <a:spLocks/>
            </p:cNvSpPr>
            <p:nvPr/>
          </p:nvSpPr>
          <p:spPr bwMode="auto">
            <a:xfrm>
              <a:off x="16592550" y="8096250"/>
              <a:ext cx="49213" cy="49213"/>
            </a:xfrm>
            <a:custGeom>
              <a:avLst/>
              <a:gdLst>
                <a:gd name="T0" fmla="*/ 34 w 66"/>
                <a:gd name="T1" fmla="*/ 58 h 64"/>
                <a:gd name="T2" fmla="*/ 9 w 66"/>
                <a:gd name="T3" fmla="*/ 53 h 64"/>
                <a:gd name="T4" fmla="*/ 9 w 66"/>
                <a:gd name="T5" fmla="*/ 24 h 64"/>
                <a:gd name="T6" fmla="*/ 58 w 66"/>
                <a:gd name="T7" fmla="*/ 13 h 64"/>
                <a:gd name="T8" fmla="*/ 34 w 66"/>
                <a:gd name="T9" fmla="*/ 58 h 64"/>
              </a:gdLst>
              <a:ahLst/>
              <a:cxnLst>
                <a:cxn ang="0">
                  <a:pos x="T0" y="T1"/>
                </a:cxn>
                <a:cxn ang="0">
                  <a:pos x="T2" y="T3"/>
                </a:cxn>
                <a:cxn ang="0">
                  <a:pos x="T4" y="T5"/>
                </a:cxn>
                <a:cxn ang="0">
                  <a:pos x="T6" y="T7"/>
                </a:cxn>
                <a:cxn ang="0">
                  <a:pos x="T8" y="T9"/>
                </a:cxn>
              </a:cxnLst>
              <a:rect l="0" t="0" r="r" b="b"/>
              <a:pathLst>
                <a:path w="66" h="64">
                  <a:moveTo>
                    <a:pt x="34" y="58"/>
                  </a:moveTo>
                  <a:cubicBezTo>
                    <a:pt x="26" y="63"/>
                    <a:pt x="18" y="64"/>
                    <a:pt x="9" y="53"/>
                  </a:cubicBezTo>
                  <a:cubicBezTo>
                    <a:pt x="0" y="41"/>
                    <a:pt x="2" y="30"/>
                    <a:pt x="9" y="24"/>
                  </a:cubicBezTo>
                  <a:cubicBezTo>
                    <a:pt x="24" y="10"/>
                    <a:pt x="50" y="0"/>
                    <a:pt x="58" y="13"/>
                  </a:cubicBezTo>
                  <a:cubicBezTo>
                    <a:pt x="66" y="25"/>
                    <a:pt x="51" y="47"/>
                    <a:pt x="34" y="58"/>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49" name="Freeform 65">
              <a:extLst>
                <a:ext uri="{FF2B5EF4-FFF2-40B4-BE49-F238E27FC236}">
                  <a16:creationId xmlns:a16="http://schemas.microsoft.com/office/drawing/2014/main" id="{8D218881-2DDF-667D-7C9E-62A60996A294}"/>
                </a:ext>
              </a:extLst>
            </p:cNvPr>
            <p:cNvSpPr>
              <a:spLocks/>
            </p:cNvSpPr>
            <p:nvPr/>
          </p:nvSpPr>
          <p:spPr bwMode="auto">
            <a:xfrm>
              <a:off x="16610013" y="8113713"/>
              <a:ext cx="49213" cy="52388"/>
            </a:xfrm>
            <a:custGeom>
              <a:avLst/>
              <a:gdLst>
                <a:gd name="T0" fmla="*/ 36 w 65"/>
                <a:gd name="T1" fmla="*/ 64 h 69"/>
                <a:gd name="T2" fmla="*/ 9 w 65"/>
                <a:gd name="T3" fmla="*/ 55 h 69"/>
                <a:gd name="T4" fmla="*/ 9 w 65"/>
                <a:gd name="T5" fmla="*/ 29 h 69"/>
                <a:gd name="T6" fmla="*/ 53 w 65"/>
                <a:gd name="T7" fmla="*/ 18 h 69"/>
                <a:gd name="T8" fmla="*/ 36 w 65"/>
                <a:gd name="T9" fmla="*/ 64 h 69"/>
              </a:gdLst>
              <a:ahLst/>
              <a:cxnLst>
                <a:cxn ang="0">
                  <a:pos x="T0" y="T1"/>
                </a:cxn>
                <a:cxn ang="0">
                  <a:pos x="T2" y="T3"/>
                </a:cxn>
                <a:cxn ang="0">
                  <a:pos x="T4" y="T5"/>
                </a:cxn>
                <a:cxn ang="0">
                  <a:pos x="T6" y="T7"/>
                </a:cxn>
                <a:cxn ang="0">
                  <a:pos x="T8" y="T9"/>
                </a:cxn>
              </a:cxnLst>
              <a:rect l="0" t="0" r="r" b="b"/>
              <a:pathLst>
                <a:path w="65" h="69">
                  <a:moveTo>
                    <a:pt x="36" y="64"/>
                  </a:moveTo>
                  <a:cubicBezTo>
                    <a:pt x="28" y="69"/>
                    <a:pt x="18" y="67"/>
                    <a:pt x="9" y="55"/>
                  </a:cubicBezTo>
                  <a:cubicBezTo>
                    <a:pt x="0" y="44"/>
                    <a:pt x="2" y="35"/>
                    <a:pt x="9" y="29"/>
                  </a:cubicBezTo>
                  <a:cubicBezTo>
                    <a:pt x="17" y="24"/>
                    <a:pt x="40" y="0"/>
                    <a:pt x="53" y="18"/>
                  </a:cubicBezTo>
                  <a:cubicBezTo>
                    <a:pt x="65" y="37"/>
                    <a:pt x="43" y="58"/>
                    <a:pt x="36" y="64"/>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0" name="Freeform 66">
              <a:extLst>
                <a:ext uri="{FF2B5EF4-FFF2-40B4-BE49-F238E27FC236}">
                  <a16:creationId xmlns:a16="http://schemas.microsoft.com/office/drawing/2014/main" id="{C840A675-C05C-B19A-45CD-07587328C46B}"/>
                </a:ext>
              </a:extLst>
            </p:cNvPr>
            <p:cNvSpPr>
              <a:spLocks/>
            </p:cNvSpPr>
            <p:nvPr/>
          </p:nvSpPr>
          <p:spPr bwMode="auto">
            <a:xfrm>
              <a:off x="16629063" y="8140700"/>
              <a:ext cx="46038" cy="49213"/>
            </a:xfrm>
            <a:custGeom>
              <a:avLst/>
              <a:gdLst>
                <a:gd name="T0" fmla="*/ 37 w 60"/>
                <a:gd name="T1" fmla="*/ 57 h 64"/>
                <a:gd name="T2" fmla="*/ 9 w 60"/>
                <a:gd name="T3" fmla="*/ 53 h 64"/>
                <a:gd name="T4" fmla="*/ 9 w 60"/>
                <a:gd name="T5" fmla="*/ 24 h 64"/>
                <a:gd name="T6" fmla="*/ 49 w 60"/>
                <a:gd name="T7" fmla="*/ 17 h 64"/>
                <a:gd name="T8" fmla="*/ 37 w 60"/>
                <a:gd name="T9" fmla="*/ 57 h 64"/>
              </a:gdLst>
              <a:ahLst/>
              <a:cxnLst>
                <a:cxn ang="0">
                  <a:pos x="T0" y="T1"/>
                </a:cxn>
                <a:cxn ang="0">
                  <a:pos x="T2" y="T3"/>
                </a:cxn>
                <a:cxn ang="0">
                  <a:pos x="T4" y="T5"/>
                </a:cxn>
                <a:cxn ang="0">
                  <a:pos x="T6" y="T7"/>
                </a:cxn>
                <a:cxn ang="0">
                  <a:pos x="T8" y="T9"/>
                </a:cxn>
              </a:cxnLst>
              <a:rect l="0" t="0" r="r" b="b"/>
              <a:pathLst>
                <a:path w="60" h="64">
                  <a:moveTo>
                    <a:pt x="37" y="57"/>
                  </a:moveTo>
                  <a:cubicBezTo>
                    <a:pt x="29" y="63"/>
                    <a:pt x="18" y="64"/>
                    <a:pt x="9" y="53"/>
                  </a:cubicBezTo>
                  <a:cubicBezTo>
                    <a:pt x="0" y="41"/>
                    <a:pt x="2" y="29"/>
                    <a:pt x="9" y="24"/>
                  </a:cubicBezTo>
                  <a:cubicBezTo>
                    <a:pt x="17" y="18"/>
                    <a:pt x="39" y="0"/>
                    <a:pt x="49" y="17"/>
                  </a:cubicBezTo>
                  <a:cubicBezTo>
                    <a:pt x="60" y="33"/>
                    <a:pt x="44" y="51"/>
                    <a:pt x="37" y="57"/>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 name="Freeform 67">
              <a:extLst>
                <a:ext uri="{FF2B5EF4-FFF2-40B4-BE49-F238E27FC236}">
                  <a16:creationId xmlns:a16="http://schemas.microsoft.com/office/drawing/2014/main" id="{75703BF2-2F36-5415-4EBC-BE65C6A92F54}"/>
                </a:ext>
              </a:extLst>
            </p:cNvPr>
            <p:cNvSpPr>
              <a:spLocks/>
            </p:cNvSpPr>
            <p:nvPr/>
          </p:nvSpPr>
          <p:spPr bwMode="auto">
            <a:xfrm>
              <a:off x="16648113" y="8166100"/>
              <a:ext cx="38100" cy="39688"/>
            </a:xfrm>
            <a:custGeom>
              <a:avLst/>
              <a:gdLst>
                <a:gd name="T0" fmla="*/ 31 w 50"/>
                <a:gd name="T1" fmla="*/ 47 h 52"/>
                <a:gd name="T2" fmla="*/ 8 w 50"/>
                <a:gd name="T3" fmla="*/ 40 h 52"/>
                <a:gd name="T4" fmla="*/ 7 w 50"/>
                <a:gd name="T5" fmla="*/ 19 h 52"/>
                <a:gd name="T6" fmla="*/ 39 w 50"/>
                <a:gd name="T7" fmla="*/ 14 h 52"/>
                <a:gd name="T8" fmla="*/ 31 w 50"/>
                <a:gd name="T9" fmla="*/ 47 h 52"/>
              </a:gdLst>
              <a:ahLst/>
              <a:cxnLst>
                <a:cxn ang="0">
                  <a:pos x="T0" y="T1"/>
                </a:cxn>
                <a:cxn ang="0">
                  <a:pos x="T2" y="T3"/>
                </a:cxn>
                <a:cxn ang="0">
                  <a:pos x="T4" y="T5"/>
                </a:cxn>
                <a:cxn ang="0">
                  <a:pos x="T6" y="T7"/>
                </a:cxn>
                <a:cxn ang="0">
                  <a:pos x="T8" y="T9"/>
                </a:cxn>
              </a:cxnLst>
              <a:rect l="0" t="0" r="r" b="b"/>
              <a:pathLst>
                <a:path w="50" h="52">
                  <a:moveTo>
                    <a:pt x="31" y="47"/>
                  </a:moveTo>
                  <a:cubicBezTo>
                    <a:pt x="25" y="52"/>
                    <a:pt x="16" y="50"/>
                    <a:pt x="8" y="40"/>
                  </a:cubicBezTo>
                  <a:cubicBezTo>
                    <a:pt x="0" y="30"/>
                    <a:pt x="0" y="24"/>
                    <a:pt x="7" y="19"/>
                  </a:cubicBezTo>
                  <a:cubicBezTo>
                    <a:pt x="13" y="14"/>
                    <a:pt x="28" y="0"/>
                    <a:pt x="39" y="14"/>
                  </a:cubicBezTo>
                  <a:cubicBezTo>
                    <a:pt x="50" y="29"/>
                    <a:pt x="38" y="42"/>
                    <a:pt x="31" y="47"/>
                  </a:cubicBez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 name="Freeform: Shape 51">
              <a:extLst>
                <a:ext uri="{FF2B5EF4-FFF2-40B4-BE49-F238E27FC236}">
                  <a16:creationId xmlns:a16="http://schemas.microsoft.com/office/drawing/2014/main" id="{BDE3FFB0-BB17-6EC6-F472-BEE047E8EED5}"/>
                </a:ext>
              </a:extLst>
            </p:cNvPr>
            <p:cNvSpPr>
              <a:spLocks/>
            </p:cNvSpPr>
            <p:nvPr/>
          </p:nvSpPr>
          <p:spPr bwMode="auto">
            <a:xfrm>
              <a:off x="15489238" y="6815138"/>
              <a:ext cx="566737" cy="792162"/>
            </a:xfrm>
            <a:custGeom>
              <a:avLst/>
              <a:gdLst>
                <a:gd name="connsiteX0" fmla="*/ 3049 w 566737"/>
                <a:gd name="connsiteY0" fmla="*/ 43624 h 792162"/>
                <a:gd name="connsiteX1" fmla="*/ 7622 w 566737"/>
                <a:gd name="connsiteY1" fmla="*/ 45908 h 792162"/>
                <a:gd name="connsiteX2" fmla="*/ 77741 w 566737"/>
                <a:gd name="connsiteY2" fmla="*/ 313950 h 792162"/>
                <a:gd name="connsiteX3" fmla="*/ 168440 w 566737"/>
                <a:gd name="connsiteY3" fmla="*/ 337556 h 792162"/>
                <a:gd name="connsiteX4" fmla="*/ 170726 w 566737"/>
                <a:gd name="connsiteY4" fmla="*/ 339841 h 792162"/>
                <a:gd name="connsiteX5" fmla="*/ 170726 w 566737"/>
                <a:gd name="connsiteY5" fmla="*/ 342887 h 792162"/>
                <a:gd name="connsiteX6" fmla="*/ 128807 w 566737"/>
                <a:gd name="connsiteY6" fmla="*/ 434265 h 792162"/>
                <a:gd name="connsiteX7" fmla="*/ 286576 w 566737"/>
                <a:gd name="connsiteY7" fmla="*/ 786832 h 792162"/>
                <a:gd name="connsiteX8" fmla="*/ 284289 w 566737"/>
                <a:gd name="connsiteY8" fmla="*/ 792162 h 792162"/>
                <a:gd name="connsiteX9" fmla="*/ 282765 w 566737"/>
                <a:gd name="connsiteY9" fmla="*/ 792162 h 792162"/>
                <a:gd name="connsiteX10" fmla="*/ 278954 w 566737"/>
                <a:gd name="connsiteY10" fmla="*/ 789878 h 792162"/>
                <a:gd name="connsiteX11" fmla="*/ 120423 w 566737"/>
                <a:gd name="connsiteY11" fmla="*/ 435788 h 792162"/>
                <a:gd name="connsiteX12" fmla="*/ 120423 w 566737"/>
                <a:gd name="connsiteY12" fmla="*/ 432742 h 792162"/>
                <a:gd name="connsiteX13" fmla="*/ 161580 w 566737"/>
                <a:gd name="connsiteY13" fmla="*/ 343648 h 792162"/>
                <a:gd name="connsiteX14" fmla="*/ 73168 w 566737"/>
                <a:gd name="connsiteY14" fmla="*/ 320804 h 792162"/>
                <a:gd name="connsiteX15" fmla="*/ 70120 w 566737"/>
                <a:gd name="connsiteY15" fmla="*/ 317758 h 792162"/>
                <a:gd name="connsiteX16" fmla="*/ 0 w 566737"/>
                <a:gd name="connsiteY16" fmla="*/ 48193 h 792162"/>
                <a:gd name="connsiteX17" fmla="*/ 3049 w 566737"/>
                <a:gd name="connsiteY17" fmla="*/ 43624 h 792162"/>
                <a:gd name="connsiteX18" fmla="*/ 508614 w 566737"/>
                <a:gd name="connsiteY18" fmla="*/ 0 h 792162"/>
                <a:gd name="connsiteX19" fmla="*/ 513202 w 566737"/>
                <a:gd name="connsiteY19" fmla="*/ 3048 h 792162"/>
                <a:gd name="connsiteX20" fmla="*/ 566737 w 566737"/>
                <a:gd name="connsiteY20" fmla="*/ 272012 h 792162"/>
                <a:gd name="connsiteX21" fmla="*/ 564443 w 566737"/>
                <a:gd name="connsiteY21" fmla="*/ 276584 h 792162"/>
                <a:gd name="connsiteX22" fmla="*/ 497142 w 566737"/>
                <a:gd name="connsiteY22" fmla="*/ 308585 h 792162"/>
                <a:gd name="connsiteX23" fmla="*/ 554500 w 566737"/>
                <a:gd name="connsiteY23" fmla="*/ 386303 h 792162"/>
                <a:gd name="connsiteX24" fmla="*/ 555265 w 566737"/>
                <a:gd name="connsiteY24" fmla="*/ 389351 h 792162"/>
                <a:gd name="connsiteX25" fmla="*/ 470375 w 566737"/>
                <a:gd name="connsiteY25" fmla="*/ 776415 h 792162"/>
                <a:gd name="connsiteX26" fmla="*/ 466551 w 566737"/>
                <a:gd name="connsiteY26" fmla="*/ 779463 h 792162"/>
                <a:gd name="connsiteX27" fmla="*/ 465786 w 566737"/>
                <a:gd name="connsiteY27" fmla="*/ 779463 h 792162"/>
                <a:gd name="connsiteX28" fmla="*/ 462727 w 566737"/>
                <a:gd name="connsiteY28" fmla="*/ 774892 h 792162"/>
                <a:gd name="connsiteX29" fmla="*/ 546853 w 566737"/>
                <a:gd name="connsiteY29" fmla="*/ 389351 h 792162"/>
                <a:gd name="connsiteX30" fmla="*/ 487965 w 566737"/>
                <a:gd name="connsiteY30" fmla="*/ 309347 h 792162"/>
                <a:gd name="connsiteX31" fmla="*/ 487200 w 566737"/>
                <a:gd name="connsiteY31" fmla="*/ 306299 h 792162"/>
                <a:gd name="connsiteX32" fmla="*/ 489494 w 566737"/>
                <a:gd name="connsiteY32" fmla="*/ 303252 h 792162"/>
                <a:gd name="connsiteX33" fmla="*/ 558324 w 566737"/>
                <a:gd name="connsiteY33" fmla="*/ 270488 h 792162"/>
                <a:gd name="connsiteX34" fmla="*/ 505555 w 566737"/>
                <a:gd name="connsiteY34" fmla="*/ 4571 h 792162"/>
                <a:gd name="connsiteX35" fmla="*/ 508614 w 566737"/>
                <a:gd name="connsiteY35" fmla="*/ 0 h 792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66737" h="792162">
                  <a:moveTo>
                    <a:pt x="3049" y="43624"/>
                  </a:moveTo>
                  <a:cubicBezTo>
                    <a:pt x="5335" y="42862"/>
                    <a:pt x="7622" y="43624"/>
                    <a:pt x="7622" y="45908"/>
                  </a:cubicBezTo>
                  <a:lnTo>
                    <a:pt x="77741" y="313950"/>
                  </a:lnTo>
                  <a:lnTo>
                    <a:pt x="168440" y="337556"/>
                  </a:lnTo>
                  <a:cubicBezTo>
                    <a:pt x="169202" y="337556"/>
                    <a:pt x="169964" y="338318"/>
                    <a:pt x="170726" y="339841"/>
                  </a:cubicBezTo>
                  <a:cubicBezTo>
                    <a:pt x="171488" y="340602"/>
                    <a:pt x="171488" y="342125"/>
                    <a:pt x="170726" y="342887"/>
                  </a:cubicBezTo>
                  <a:lnTo>
                    <a:pt x="128807" y="434265"/>
                  </a:lnTo>
                  <a:lnTo>
                    <a:pt x="286576" y="786832"/>
                  </a:lnTo>
                  <a:cubicBezTo>
                    <a:pt x="287338" y="789116"/>
                    <a:pt x="286576" y="791401"/>
                    <a:pt x="284289" y="792162"/>
                  </a:cubicBezTo>
                  <a:cubicBezTo>
                    <a:pt x="284289" y="792162"/>
                    <a:pt x="283527" y="792162"/>
                    <a:pt x="282765" y="792162"/>
                  </a:cubicBezTo>
                  <a:cubicBezTo>
                    <a:pt x="281241" y="792162"/>
                    <a:pt x="279716" y="791401"/>
                    <a:pt x="278954" y="789878"/>
                  </a:cubicBezTo>
                  <a:lnTo>
                    <a:pt x="120423" y="435788"/>
                  </a:lnTo>
                  <a:cubicBezTo>
                    <a:pt x="120423" y="435026"/>
                    <a:pt x="120423" y="433503"/>
                    <a:pt x="120423" y="432742"/>
                  </a:cubicBezTo>
                  <a:lnTo>
                    <a:pt x="161580" y="343648"/>
                  </a:lnTo>
                  <a:lnTo>
                    <a:pt x="73168" y="320804"/>
                  </a:lnTo>
                  <a:cubicBezTo>
                    <a:pt x="71644" y="320804"/>
                    <a:pt x="70882" y="319281"/>
                    <a:pt x="70120" y="317758"/>
                  </a:cubicBezTo>
                  <a:lnTo>
                    <a:pt x="0" y="48193"/>
                  </a:lnTo>
                  <a:cubicBezTo>
                    <a:pt x="0" y="45908"/>
                    <a:pt x="762" y="43624"/>
                    <a:pt x="3049" y="43624"/>
                  </a:cubicBezTo>
                  <a:close/>
                  <a:moveTo>
                    <a:pt x="508614" y="0"/>
                  </a:moveTo>
                  <a:cubicBezTo>
                    <a:pt x="510908" y="0"/>
                    <a:pt x="513202" y="762"/>
                    <a:pt x="513202" y="3048"/>
                  </a:cubicBezTo>
                  <a:lnTo>
                    <a:pt x="566737" y="272012"/>
                  </a:lnTo>
                  <a:cubicBezTo>
                    <a:pt x="566737" y="273536"/>
                    <a:pt x="565972" y="275822"/>
                    <a:pt x="564443" y="276584"/>
                  </a:cubicBezTo>
                  <a:lnTo>
                    <a:pt x="497142" y="308585"/>
                  </a:lnTo>
                  <a:lnTo>
                    <a:pt x="554500" y="386303"/>
                  </a:lnTo>
                  <a:cubicBezTo>
                    <a:pt x="555265" y="387065"/>
                    <a:pt x="555265" y="387827"/>
                    <a:pt x="555265" y="389351"/>
                  </a:cubicBezTo>
                  <a:lnTo>
                    <a:pt x="470375" y="776415"/>
                  </a:lnTo>
                  <a:cubicBezTo>
                    <a:pt x="470375" y="778701"/>
                    <a:pt x="468080" y="779463"/>
                    <a:pt x="466551" y="779463"/>
                  </a:cubicBezTo>
                  <a:cubicBezTo>
                    <a:pt x="466551" y="779463"/>
                    <a:pt x="465786" y="779463"/>
                    <a:pt x="465786" y="779463"/>
                  </a:cubicBezTo>
                  <a:cubicBezTo>
                    <a:pt x="463492" y="779463"/>
                    <a:pt x="461962" y="777177"/>
                    <a:pt x="462727" y="774892"/>
                  </a:cubicBezTo>
                  <a:lnTo>
                    <a:pt x="546853" y="389351"/>
                  </a:lnTo>
                  <a:lnTo>
                    <a:pt x="487965" y="309347"/>
                  </a:lnTo>
                  <a:cubicBezTo>
                    <a:pt x="487200" y="308585"/>
                    <a:pt x="487200" y="307061"/>
                    <a:pt x="487200" y="306299"/>
                  </a:cubicBezTo>
                  <a:cubicBezTo>
                    <a:pt x="487200" y="304776"/>
                    <a:pt x="487965" y="304014"/>
                    <a:pt x="489494" y="303252"/>
                  </a:cubicBezTo>
                  <a:lnTo>
                    <a:pt x="558324" y="270488"/>
                  </a:lnTo>
                  <a:lnTo>
                    <a:pt x="505555" y="4571"/>
                  </a:lnTo>
                  <a:cubicBezTo>
                    <a:pt x="505555" y="2286"/>
                    <a:pt x="507084" y="762"/>
                    <a:pt x="508614" y="0"/>
                  </a:cubicBezTo>
                  <a:close/>
                </a:path>
              </a:pathLst>
            </a:custGeom>
            <a:solidFill>
              <a:srgbClr val="ED842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53" name="Freeform 70">
              <a:extLst>
                <a:ext uri="{FF2B5EF4-FFF2-40B4-BE49-F238E27FC236}">
                  <a16:creationId xmlns:a16="http://schemas.microsoft.com/office/drawing/2014/main" id="{592C2A76-CB0C-FA17-5A86-6064EA369476}"/>
                </a:ext>
              </a:extLst>
            </p:cNvPr>
            <p:cNvSpPr>
              <a:spLocks/>
            </p:cNvSpPr>
            <p:nvPr/>
          </p:nvSpPr>
          <p:spPr bwMode="auto">
            <a:xfrm>
              <a:off x="15443200" y="11418888"/>
              <a:ext cx="717550" cy="311150"/>
            </a:xfrm>
            <a:custGeom>
              <a:avLst/>
              <a:gdLst>
                <a:gd name="T0" fmla="*/ 942 w 942"/>
                <a:gd name="T1" fmla="*/ 409 h 409"/>
                <a:gd name="T2" fmla="*/ 0 w 942"/>
                <a:gd name="T3" fmla="*/ 409 h 409"/>
                <a:gd name="T4" fmla="*/ 0 w 942"/>
                <a:gd name="T5" fmla="*/ 113 h 409"/>
                <a:gd name="T6" fmla="*/ 38 w 942"/>
                <a:gd name="T7" fmla="*/ 76 h 409"/>
                <a:gd name="T8" fmla="*/ 285 w 942"/>
                <a:gd name="T9" fmla="*/ 76 h 409"/>
                <a:gd name="T10" fmla="*/ 286 w 942"/>
                <a:gd name="T11" fmla="*/ 35 h 409"/>
                <a:gd name="T12" fmla="*/ 318 w 942"/>
                <a:gd name="T13" fmla="*/ 3 h 409"/>
                <a:gd name="T14" fmla="*/ 434 w 942"/>
                <a:gd name="T15" fmla="*/ 0 h 409"/>
                <a:gd name="T16" fmla="*/ 468 w 942"/>
                <a:gd name="T17" fmla="*/ 29 h 409"/>
                <a:gd name="T18" fmla="*/ 542 w 942"/>
                <a:gd name="T19" fmla="*/ 128 h 409"/>
                <a:gd name="T20" fmla="*/ 942 w 942"/>
                <a:gd name="T21" fmla="*/ 40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42" h="409">
                  <a:moveTo>
                    <a:pt x="942" y="409"/>
                  </a:moveTo>
                  <a:lnTo>
                    <a:pt x="0" y="409"/>
                  </a:lnTo>
                  <a:lnTo>
                    <a:pt x="0" y="113"/>
                  </a:lnTo>
                  <a:cubicBezTo>
                    <a:pt x="0" y="93"/>
                    <a:pt x="17" y="76"/>
                    <a:pt x="38" y="76"/>
                  </a:cubicBezTo>
                  <a:lnTo>
                    <a:pt x="285" y="76"/>
                  </a:lnTo>
                  <a:lnTo>
                    <a:pt x="286" y="35"/>
                  </a:lnTo>
                  <a:cubicBezTo>
                    <a:pt x="286" y="18"/>
                    <a:pt x="300" y="4"/>
                    <a:pt x="318" y="3"/>
                  </a:cubicBezTo>
                  <a:lnTo>
                    <a:pt x="434" y="0"/>
                  </a:lnTo>
                  <a:cubicBezTo>
                    <a:pt x="451" y="0"/>
                    <a:pt x="466" y="12"/>
                    <a:pt x="468" y="29"/>
                  </a:cubicBezTo>
                  <a:cubicBezTo>
                    <a:pt x="471" y="62"/>
                    <a:pt x="485" y="119"/>
                    <a:pt x="542" y="128"/>
                  </a:cubicBezTo>
                  <a:cubicBezTo>
                    <a:pt x="854" y="177"/>
                    <a:pt x="942" y="255"/>
                    <a:pt x="942" y="409"/>
                  </a:cubicBezTo>
                  <a:close/>
                </a:path>
              </a:pathLst>
            </a:custGeom>
            <a:solidFill>
              <a:srgbClr val="191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4" name="Freeform: Shape 53">
              <a:extLst>
                <a:ext uri="{FF2B5EF4-FFF2-40B4-BE49-F238E27FC236}">
                  <a16:creationId xmlns:a16="http://schemas.microsoft.com/office/drawing/2014/main" id="{1DEBADE6-436E-B8C7-7B4F-824A5EC85FD1}"/>
                </a:ext>
              </a:extLst>
            </p:cNvPr>
            <p:cNvSpPr>
              <a:spLocks/>
            </p:cNvSpPr>
            <p:nvPr/>
          </p:nvSpPr>
          <p:spPr bwMode="auto">
            <a:xfrm>
              <a:off x="17648238" y="9424988"/>
              <a:ext cx="958850" cy="2205186"/>
            </a:xfrm>
            <a:custGeom>
              <a:avLst/>
              <a:gdLst>
                <a:gd name="connsiteX0" fmla="*/ 577416 w 958850"/>
                <a:gd name="connsiteY0" fmla="*/ 0 h 2205186"/>
                <a:gd name="connsiteX1" fmla="*/ 958850 w 958850"/>
                <a:gd name="connsiteY1" fmla="*/ 0 h 2205186"/>
                <a:gd name="connsiteX2" fmla="*/ 887426 w 958850"/>
                <a:gd name="connsiteY2" fmla="*/ 977348 h 2205186"/>
                <a:gd name="connsiteX3" fmla="*/ 910220 w 958850"/>
                <a:gd name="connsiteY3" fmla="*/ 1070973 h 2205186"/>
                <a:gd name="connsiteX4" fmla="*/ 918580 w 958850"/>
                <a:gd name="connsiteY4" fmla="*/ 1234626 h 2205186"/>
                <a:gd name="connsiteX5" fmla="*/ 818282 w 958850"/>
                <a:gd name="connsiteY5" fmla="*/ 1918160 h 2205186"/>
                <a:gd name="connsiteX6" fmla="*/ 709626 w 958850"/>
                <a:gd name="connsiteY6" fmla="*/ 2021680 h 2205186"/>
                <a:gd name="connsiteX7" fmla="*/ 566778 w 958850"/>
                <a:gd name="connsiteY7" fmla="*/ 2176199 h 2205186"/>
                <a:gd name="connsiteX8" fmla="*/ 425450 w 958850"/>
                <a:gd name="connsiteY8" fmla="*/ 2183049 h 2205186"/>
                <a:gd name="connsiteX9" fmla="*/ 438368 w 958850"/>
                <a:gd name="connsiteY9" fmla="*/ 2174676 h 2205186"/>
                <a:gd name="connsiteX10" fmla="*/ 623766 w 958850"/>
                <a:gd name="connsiteY10" fmla="*/ 1932623 h 2205186"/>
                <a:gd name="connsiteX11" fmla="*/ 600970 w 958850"/>
                <a:gd name="connsiteY11" fmla="*/ 983438 h 2205186"/>
                <a:gd name="connsiteX12" fmla="*/ 152962 w 958850"/>
                <a:gd name="connsiteY12" fmla="*/ 0 h 2205186"/>
                <a:gd name="connsiteX13" fmla="*/ 534988 w 958850"/>
                <a:gd name="connsiteY13" fmla="*/ 0 h 2205186"/>
                <a:gd name="connsiteX14" fmla="*/ 462692 w 958850"/>
                <a:gd name="connsiteY14" fmla="*/ 977348 h 2205186"/>
                <a:gd name="connsiteX15" fmla="*/ 486284 w 958850"/>
                <a:gd name="connsiteY15" fmla="*/ 1070973 h 2205186"/>
                <a:gd name="connsiteX16" fmla="*/ 494654 w 958850"/>
                <a:gd name="connsiteY16" fmla="*/ 1234626 h 2205186"/>
                <a:gd name="connsiteX17" fmla="*/ 394202 w 958850"/>
                <a:gd name="connsiteY17" fmla="*/ 1918160 h 2205186"/>
                <a:gd name="connsiteX18" fmla="*/ 285378 w 958850"/>
                <a:gd name="connsiteY18" fmla="*/ 2021680 h 2205186"/>
                <a:gd name="connsiteX19" fmla="*/ 142308 w 958850"/>
                <a:gd name="connsiteY19" fmla="*/ 2176199 h 2205186"/>
                <a:gd name="connsiteX20" fmla="*/ 0 w 958850"/>
                <a:gd name="connsiteY20" fmla="*/ 2183049 h 2205186"/>
                <a:gd name="connsiteX21" fmla="*/ 13698 w 958850"/>
                <a:gd name="connsiteY21" fmla="*/ 2174676 h 2205186"/>
                <a:gd name="connsiteX22" fmla="*/ 199384 w 958850"/>
                <a:gd name="connsiteY22" fmla="*/ 1932623 h 2205186"/>
                <a:gd name="connsiteX23" fmla="*/ 176554 w 958850"/>
                <a:gd name="connsiteY23" fmla="*/ 983438 h 22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8850" h="2205186">
                  <a:moveTo>
                    <a:pt x="577416" y="0"/>
                  </a:moveTo>
                  <a:lnTo>
                    <a:pt x="958850" y="0"/>
                  </a:lnTo>
                  <a:lnTo>
                    <a:pt x="887426" y="977348"/>
                  </a:lnTo>
                  <a:lnTo>
                    <a:pt x="910220" y="1070973"/>
                  </a:lnTo>
                  <a:cubicBezTo>
                    <a:pt x="923898" y="1124255"/>
                    <a:pt x="926938" y="1179821"/>
                    <a:pt x="918580" y="1234626"/>
                  </a:cubicBezTo>
                  <a:lnTo>
                    <a:pt x="818282" y="1918160"/>
                  </a:lnTo>
                  <a:cubicBezTo>
                    <a:pt x="818282" y="1918160"/>
                    <a:pt x="747618" y="1936429"/>
                    <a:pt x="709626" y="2021680"/>
                  </a:cubicBezTo>
                  <a:cubicBezTo>
                    <a:pt x="685312" y="2077246"/>
                    <a:pt x="629084" y="2130528"/>
                    <a:pt x="566778" y="2176199"/>
                  </a:cubicBezTo>
                  <a:cubicBezTo>
                    <a:pt x="500674" y="2225675"/>
                    <a:pt x="449004" y="2200556"/>
                    <a:pt x="425450" y="2183049"/>
                  </a:cubicBezTo>
                  <a:cubicBezTo>
                    <a:pt x="429250" y="2180766"/>
                    <a:pt x="433808" y="2177721"/>
                    <a:pt x="438368" y="2174676"/>
                  </a:cubicBezTo>
                  <a:cubicBezTo>
                    <a:pt x="471800" y="2154124"/>
                    <a:pt x="623766" y="1932623"/>
                    <a:pt x="623766" y="1932623"/>
                  </a:cubicBezTo>
                  <a:lnTo>
                    <a:pt x="600970" y="983438"/>
                  </a:lnTo>
                  <a:close/>
                  <a:moveTo>
                    <a:pt x="152962" y="0"/>
                  </a:moveTo>
                  <a:lnTo>
                    <a:pt x="534988" y="0"/>
                  </a:lnTo>
                  <a:lnTo>
                    <a:pt x="462692" y="977348"/>
                  </a:lnTo>
                  <a:lnTo>
                    <a:pt x="486284" y="1070973"/>
                  </a:lnTo>
                  <a:cubicBezTo>
                    <a:pt x="499982" y="1124255"/>
                    <a:pt x="502264" y="1179821"/>
                    <a:pt x="494654" y="1234626"/>
                  </a:cubicBezTo>
                  <a:lnTo>
                    <a:pt x="394202" y="1918160"/>
                  </a:lnTo>
                  <a:cubicBezTo>
                    <a:pt x="394202" y="1918160"/>
                    <a:pt x="323428" y="1936429"/>
                    <a:pt x="285378" y="2021680"/>
                  </a:cubicBezTo>
                  <a:cubicBezTo>
                    <a:pt x="261026" y="2077246"/>
                    <a:pt x="204710" y="2130528"/>
                    <a:pt x="142308" y="2176199"/>
                  </a:cubicBezTo>
                  <a:cubicBezTo>
                    <a:pt x="76100" y="2225675"/>
                    <a:pt x="24352" y="2200556"/>
                    <a:pt x="0" y="2183049"/>
                  </a:cubicBezTo>
                  <a:cubicBezTo>
                    <a:pt x="4566" y="2180766"/>
                    <a:pt x="9132" y="2177721"/>
                    <a:pt x="13698" y="2174676"/>
                  </a:cubicBezTo>
                  <a:cubicBezTo>
                    <a:pt x="47182" y="2154124"/>
                    <a:pt x="199384" y="1932623"/>
                    <a:pt x="199384" y="1932623"/>
                  </a:cubicBezTo>
                  <a:lnTo>
                    <a:pt x="176554" y="983438"/>
                  </a:lnTo>
                  <a:close/>
                </a:path>
              </a:pathLst>
            </a:custGeom>
            <a:solidFill>
              <a:srgbClr val="F4B8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55" name="Freeform 73">
              <a:extLst>
                <a:ext uri="{FF2B5EF4-FFF2-40B4-BE49-F238E27FC236}">
                  <a16:creationId xmlns:a16="http://schemas.microsoft.com/office/drawing/2014/main" id="{A2872929-A75C-14FC-698A-6784BD48BEAC}"/>
                </a:ext>
              </a:extLst>
            </p:cNvPr>
            <p:cNvSpPr>
              <a:spLocks/>
            </p:cNvSpPr>
            <p:nvPr/>
          </p:nvSpPr>
          <p:spPr bwMode="auto">
            <a:xfrm>
              <a:off x="17476788" y="11342688"/>
              <a:ext cx="603250" cy="434975"/>
            </a:xfrm>
            <a:custGeom>
              <a:avLst/>
              <a:gdLst>
                <a:gd name="T0" fmla="*/ 743 w 791"/>
                <a:gd name="T1" fmla="*/ 0 h 570"/>
                <a:gd name="T2" fmla="*/ 600 w 791"/>
                <a:gd name="T3" fmla="*/ 136 h 570"/>
                <a:gd name="T4" fmla="*/ 412 w 791"/>
                <a:gd name="T5" fmla="*/ 339 h 570"/>
                <a:gd name="T6" fmla="*/ 225 w 791"/>
                <a:gd name="T7" fmla="*/ 348 h 570"/>
                <a:gd name="T8" fmla="*/ 51 w 791"/>
                <a:gd name="T9" fmla="*/ 490 h 570"/>
                <a:gd name="T10" fmla="*/ 343 w 791"/>
                <a:gd name="T11" fmla="*/ 550 h 570"/>
                <a:gd name="T12" fmla="*/ 538 w 791"/>
                <a:gd name="T13" fmla="*/ 453 h 570"/>
                <a:gd name="T14" fmla="*/ 688 w 791"/>
                <a:gd name="T15" fmla="*/ 297 h 570"/>
                <a:gd name="T16" fmla="*/ 688 w 791"/>
                <a:gd name="T17" fmla="*/ 534 h 570"/>
                <a:gd name="T18" fmla="*/ 727 w 791"/>
                <a:gd name="T19" fmla="*/ 534 h 570"/>
                <a:gd name="T20" fmla="*/ 784 w 791"/>
                <a:gd name="T21" fmla="*/ 167 h 570"/>
                <a:gd name="T22" fmla="*/ 763 w 791"/>
                <a:gd name="T23" fmla="*/ 38 h 570"/>
                <a:gd name="T24" fmla="*/ 743 w 791"/>
                <a:gd name="T25"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1" h="570">
                  <a:moveTo>
                    <a:pt x="743" y="0"/>
                  </a:moveTo>
                  <a:cubicBezTo>
                    <a:pt x="743" y="0"/>
                    <a:pt x="650" y="24"/>
                    <a:pt x="600" y="136"/>
                  </a:cubicBezTo>
                  <a:cubicBezTo>
                    <a:pt x="568" y="209"/>
                    <a:pt x="494" y="279"/>
                    <a:pt x="412" y="339"/>
                  </a:cubicBezTo>
                  <a:cubicBezTo>
                    <a:pt x="325" y="404"/>
                    <a:pt x="257" y="371"/>
                    <a:pt x="225" y="348"/>
                  </a:cubicBezTo>
                  <a:cubicBezTo>
                    <a:pt x="165" y="386"/>
                    <a:pt x="88" y="441"/>
                    <a:pt x="51" y="490"/>
                  </a:cubicBezTo>
                  <a:cubicBezTo>
                    <a:pt x="0" y="558"/>
                    <a:pt x="190" y="570"/>
                    <a:pt x="343" y="550"/>
                  </a:cubicBezTo>
                  <a:cubicBezTo>
                    <a:pt x="417" y="541"/>
                    <a:pt x="486" y="506"/>
                    <a:pt x="538" y="453"/>
                  </a:cubicBezTo>
                  <a:lnTo>
                    <a:pt x="688" y="297"/>
                  </a:lnTo>
                  <a:lnTo>
                    <a:pt x="688" y="534"/>
                  </a:lnTo>
                  <a:lnTo>
                    <a:pt x="727" y="534"/>
                  </a:lnTo>
                  <a:lnTo>
                    <a:pt x="784" y="167"/>
                  </a:lnTo>
                  <a:cubicBezTo>
                    <a:pt x="791" y="123"/>
                    <a:pt x="783" y="78"/>
                    <a:pt x="763" y="38"/>
                  </a:cubicBezTo>
                  <a:lnTo>
                    <a:pt x="743" y="0"/>
                  </a:lnTo>
                  <a:close/>
                </a:path>
              </a:pathLst>
            </a:custGeom>
            <a:solidFill>
              <a:srgbClr val="0F496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6" name="Freeform 74">
              <a:extLst>
                <a:ext uri="{FF2B5EF4-FFF2-40B4-BE49-F238E27FC236}">
                  <a16:creationId xmlns:a16="http://schemas.microsoft.com/office/drawing/2014/main" id="{9485F336-FE34-329A-F3C1-BD1361FAF951}"/>
                </a:ext>
              </a:extLst>
            </p:cNvPr>
            <p:cNvSpPr>
              <a:spLocks/>
            </p:cNvSpPr>
            <p:nvPr/>
          </p:nvSpPr>
          <p:spPr bwMode="auto">
            <a:xfrm>
              <a:off x="17902238" y="11342688"/>
              <a:ext cx="601663" cy="434975"/>
            </a:xfrm>
            <a:custGeom>
              <a:avLst/>
              <a:gdLst>
                <a:gd name="T0" fmla="*/ 742 w 790"/>
                <a:gd name="T1" fmla="*/ 0 h 570"/>
                <a:gd name="T2" fmla="*/ 599 w 790"/>
                <a:gd name="T3" fmla="*/ 136 h 570"/>
                <a:gd name="T4" fmla="*/ 411 w 790"/>
                <a:gd name="T5" fmla="*/ 339 h 570"/>
                <a:gd name="T6" fmla="*/ 225 w 790"/>
                <a:gd name="T7" fmla="*/ 348 h 570"/>
                <a:gd name="T8" fmla="*/ 51 w 790"/>
                <a:gd name="T9" fmla="*/ 490 h 570"/>
                <a:gd name="T10" fmla="*/ 342 w 790"/>
                <a:gd name="T11" fmla="*/ 550 h 570"/>
                <a:gd name="T12" fmla="*/ 537 w 790"/>
                <a:gd name="T13" fmla="*/ 453 h 570"/>
                <a:gd name="T14" fmla="*/ 688 w 790"/>
                <a:gd name="T15" fmla="*/ 297 h 570"/>
                <a:gd name="T16" fmla="*/ 688 w 790"/>
                <a:gd name="T17" fmla="*/ 534 h 570"/>
                <a:gd name="T18" fmla="*/ 726 w 790"/>
                <a:gd name="T19" fmla="*/ 534 h 570"/>
                <a:gd name="T20" fmla="*/ 783 w 790"/>
                <a:gd name="T21" fmla="*/ 167 h 570"/>
                <a:gd name="T22" fmla="*/ 762 w 790"/>
                <a:gd name="T23" fmla="*/ 38 h 570"/>
                <a:gd name="T24" fmla="*/ 742 w 790"/>
                <a:gd name="T25" fmla="*/ 0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0" h="570">
                  <a:moveTo>
                    <a:pt x="742" y="0"/>
                  </a:moveTo>
                  <a:cubicBezTo>
                    <a:pt x="742" y="0"/>
                    <a:pt x="649" y="24"/>
                    <a:pt x="599" y="136"/>
                  </a:cubicBezTo>
                  <a:cubicBezTo>
                    <a:pt x="567" y="209"/>
                    <a:pt x="493" y="279"/>
                    <a:pt x="411" y="339"/>
                  </a:cubicBezTo>
                  <a:cubicBezTo>
                    <a:pt x="324" y="404"/>
                    <a:pt x="256" y="371"/>
                    <a:pt x="225" y="348"/>
                  </a:cubicBezTo>
                  <a:cubicBezTo>
                    <a:pt x="165" y="386"/>
                    <a:pt x="87" y="441"/>
                    <a:pt x="51" y="490"/>
                  </a:cubicBezTo>
                  <a:cubicBezTo>
                    <a:pt x="0" y="558"/>
                    <a:pt x="189" y="570"/>
                    <a:pt x="342" y="550"/>
                  </a:cubicBezTo>
                  <a:cubicBezTo>
                    <a:pt x="416" y="541"/>
                    <a:pt x="485" y="506"/>
                    <a:pt x="537" y="453"/>
                  </a:cubicBezTo>
                  <a:lnTo>
                    <a:pt x="688" y="297"/>
                  </a:lnTo>
                  <a:lnTo>
                    <a:pt x="688" y="534"/>
                  </a:lnTo>
                  <a:lnTo>
                    <a:pt x="726" y="534"/>
                  </a:lnTo>
                  <a:lnTo>
                    <a:pt x="783" y="167"/>
                  </a:lnTo>
                  <a:cubicBezTo>
                    <a:pt x="790" y="123"/>
                    <a:pt x="782" y="78"/>
                    <a:pt x="762" y="38"/>
                  </a:cubicBezTo>
                  <a:lnTo>
                    <a:pt x="742" y="0"/>
                  </a:lnTo>
                  <a:close/>
                </a:path>
              </a:pathLst>
            </a:custGeom>
            <a:solidFill>
              <a:srgbClr val="0F58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7" name="Freeform 75">
              <a:extLst>
                <a:ext uri="{FF2B5EF4-FFF2-40B4-BE49-F238E27FC236}">
                  <a16:creationId xmlns:a16="http://schemas.microsoft.com/office/drawing/2014/main" id="{16444FD4-ECC4-5E2C-7193-5AFBBD85F40B}"/>
                </a:ext>
              </a:extLst>
            </p:cNvPr>
            <p:cNvSpPr>
              <a:spLocks/>
            </p:cNvSpPr>
            <p:nvPr/>
          </p:nvSpPr>
          <p:spPr bwMode="auto">
            <a:xfrm>
              <a:off x="17716500" y="8534400"/>
              <a:ext cx="1008063" cy="1298575"/>
            </a:xfrm>
            <a:custGeom>
              <a:avLst/>
              <a:gdLst>
                <a:gd name="T0" fmla="*/ 19 w 1324"/>
                <a:gd name="T1" fmla="*/ 4 h 1707"/>
                <a:gd name="T2" fmla="*/ 0 w 1324"/>
                <a:gd name="T3" fmla="*/ 182 h 1707"/>
                <a:gd name="T4" fmla="*/ 0 w 1324"/>
                <a:gd name="T5" fmla="*/ 1573 h 1707"/>
                <a:gd name="T6" fmla="*/ 657 w 1324"/>
                <a:gd name="T7" fmla="*/ 1707 h 1707"/>
                <a:gd name="T8" fmla="*/ 1324 w 1324"/>
                <a:gd name="T9" fmla="*/ 1573 h 1707"/>
                <a:gd name="T10" fmla="*/ 1324 w 1324"/>
                <a:gd name="T11" fmla="*/ 182 h 1707"/>
                <a:gd name="T12" fmla="*/ 1304 w 1324"/>
                <a:gd name="T13" fmla="*/ 0 h 1707"/>
                <a:gd name="T14" fmla="*/ 643 w 1324"/>
                <a:gd name="T15" fmla="*/ 37 h 1707"/>
                <a:gd name="T16" fmla="*/ 19 w 1324"/>
                <a:gd name="T17" fmla="*/ 4 h 1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24" h="1707">
                  <a:moveTo>
                    <a:pt x="19" y="4"/>
                  </a:moveTo>
                  <a:cubicBezTo>
                    <a:pt x="7" y="63"/>
                    <a:pt x="0" y="122"/>
                    <a:pt x="0" y="182"/>
                  </a:cubicBezTo>
                  <a:lnTo>
                    <a:pt x="0" y="1573"/>
                  </a:lnTo>
                  <a:cubicBezTo>
                    <a:pt x="0" y="1573"/>
                    <a:pt x="269" y="1707"/>
                    <a:pt x="657" y="1707"/>
                  </a:cubicBezTo>
                  <a:cubicBezTo>
                    <a:pt x="1050" y="1707"/>
                    <a:pt x="1324" y="1573"/>
                    <a:pt x="1324" y="1573"/>
                  </a:cubicBezTo>
                  <a:lnTo>
                    <a:pt x="1324" y="182"/>
                  </a:lnTo>
                  <a:cubicBezTo>
                    <a:pt x="1324" y="121"/>
                    <a:pt x="1317" y="59"/>
                    <a:pt x="1304" y="0"/>
                  </a:cubicBezTo>
                  <a:cubicBezTo>
                    <a:pt x="1123" y="23"/>
                    <a:pt x="893" y="37"/>
                    <a:pt x="643" y="37"/>
                  </a:cubicBezTo>
                  <a:cubicBezTo>
                    <a:pt x="410" y="37"/>
                    <a:pt x="194" y="25"/>
                    <a:pt x="19" y="4"/>
                  </a:cubicBezTo>
                  <a:close/>
                </a:path>
              </a:pathLst>
            </a:custGeom>
            <a:solidFill>
              <a:srgbClr val="7C1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8" name="Freeform 76">
              <a:extLst>
                <a:ext uri="{FF2B5EF4-FFF2-40B4-BE49-F238E27FC236}">
                  <a16:creationId xmlns:a16="http://schemas.microsoft.com/office/drawing/2014/main" id="{43EC7C66-324F-B823-AAAC-2901EC57F437}"/>
                </a:ext>
              </a:extLst>
            </p:cNvPr>
            <p:cNvSpPr>
              <a:spLocks noEditPoints="1"/>
            </p:cNvSpPr>
            <p:nvPr/>
          </p:nvSpPr>
          <p:spPr bwMode="auto">
            <a:xfrm>
              <a:off x="18518188" y="8891588"/>
              <a:ext cx="469900" cy="266700"/>
            </a:xfrm>
            <a:custGeom>
              <a:avLst/>
              <a:gdLst>
                <a:gd name="T0" fmla="*/ 83 w 619"/>
                <a:gd name="T1" fmla="*/ 268 h 351"/>
                <a:gd name="T2" fmla="*/ 536 w 619"/>
                <a:gd name="T3" fmla="*/ 268 h 351"/>
                <a:gd name="T4" fmla="*/ 536 w 619"/>
                <a:gd name="T5" fmla="*/ 196 h 351"/>
                <a:gd name="T6" fmla="*/ 423 w 619"/>
                <a:gd name="T7" fmla="*/ 82 h 351"/>
                <a:gd name="T8" fmla="*/ 196 w 619"/>
                <a:gd name="T9" fmla="*/ 82 h 351"/>
                <a:gd name="T10" fmla="*/ 83 w 619"/>
                <a:gd name="T11" fmla="*/ 196 h 351"/>
                <a:gd name="T12" fmla="*/ 83 w 619"/>
                <a:gd name="T13" fmla="*/ 268 h 351"/>
                <a:gd name="T14" fmla="*/ 619 w 619"/>
                <a:gd name="T15" fmla="*/ 351 h 351"/>
                <a:gd name="T16" fmla="*/ 0 w 619"/>
                <a:gd name="T17" fmla="*/ 351 h 351"/>
                <a:gd name="T18" fmla="*/ 0 w 619"/>
                <a:gd name="T19" fmla="*/ 196 h 351"/>
                <a:gd name="T20" fmla="*/ 196 w 619"/>
                <a:gd name="T21" fmla="*/ 0 h 351"/>
                <a:gd name="T22" fmla="*/ 423 w 619"/>
                <a:gd name="T23" fmla="*/ 0 h 351"/>
                <a:gd name="T24" fmla="*/ 619 w 619"/>
                <a:gd name="T25" fmla="*/ 196 h 351"/>
                <a:gd name="T26" fmla="*/ 619 w 619"/>
                <a:gd name="T27" fmla="*/ 351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19" h="351">
                  <a:moveTo>
                    <a:pt x="83" y="268"/>
                  </a:moveTo>
                  <a:lnTo>
                    <a:pt x="536" y="268"/>
                  </a:lnTo>
                  <a:lnTo>
                    <a:pt x="536" y="196"/>
                  </a:lnTo>
                  <a:cubicBezTo>
                    <a:pt x="536" y="133"/>
                    <a:pt x="485" y="82"/>
                    <a:pt x="423" y="82"/>
                  </a:cubicBezTo>
                  <a:lnTo>
                    <a:pt x="196" y="82"/>
                  </a:lnTo>
                  <a:cubicBezTo>
                    <a:pt x="133" y="82"/>
                    <a:pt x="83" y="133"/>
                    <a:pt x="83" y="196"/>
                  </a:cubicBezTo>
                  <a:lnTo>
                    <a:pt x="83" y="268"/>
                  </a:lnTo>
                  <a:close/>
                  <a:moveTo>
                    <a:pt x="619" y="351"/>
                  </a:moveTo>
                  <a:lnTo>
                    <a:pt x="0" y="351"/>
                  </a:lnTo>
                  <a:lnTo>
                    <a:pt x="0" y="196"/>
                  </a:lnTo>
                  <a:cubicBezTo>
                    <a:pt x="0" y="88"/>
                    <a:pt x="88" y="0"/>
                    <a:pt x="196" y="0"/>
                  </a:cubicBezTo>
                  <a:lnTo>
                    <a:pt x="423" y="0"/>
                  </a:lnTo>
                  <a:cubicBezTo>
                    <a:pt x="531" y="0"/>
                    <a:pt x="619" y="88"/>
                    <a:pt x="619" y="196"/>
                  </a:cubicBezTo>
                  <a:lnTo>
                    <a:pt x="619" y="351"/>
                  </a:lnTo>
                  <a:close/>
                </a:path>
              </a:pathLst>
            </a:custGeom>
            <a:solidFill>
              <a:srgbClr val="191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9" name="Freeform 77">
              <a:extLst>
                <a:ext uri="{FF2B5EF4-FFF2-40B4-BE49-F238E27FC236}">
                  <a16:creationId xmlns:a16="http://schemas.microsoft.com/office/drawing/2014/main" id="{0A9AED10-2CE2-A250-2128-34F05DC4A437}"/>
                </a:ext>
              </a:extLst>
            </p:cNvPr>
            <p:cNvSpPr>
              <a:spLocks/>
            </p:cNvSpPr>
            <p:nvPr/>
          </p:nvSpPr>
          <p:spPr bwMode="auto">
            <a:xfrm>
              <a:off x="18037175" y="7227888"/>
              <a:ext cx="365125" cy="608013"/>
            </a:xfrm>
            <a:custGeom>
              <a:avLst/>
              <a:gdLst>
                <a:gd name="T0" fmla="*/ 480 w 480"/>
                <a:gd name="T1" fmla="*/ 18 h 799"/>
                <a:gd name="T2" fmla="*/ 390 w 480"/>
                <a:gd name="T3" fmla="*/ 0 h 799"/>
                <a:gd name="T4" fmla="*/ 90 w 480"/>
                <a:gd name="T5" fmla="*/ 0 h 799"/>
                <a:gd name="T6" fmla="*/ 0 w 480"/>
                <a:gd name="T7" fmla="*/ 18 h 799"/>
                <a:gd name="T8" fmla="*/ 240 w 480"/>
                <a:gd name="T9" fmla="*/ 799 h 799"/>
                <a:gd name="T10" fmla="*/ 480 w 480"/>
                <a:gd name="T11" fmla="*/ 18 h 799"/>
              </a:gdLst>
              <a:ahLst/>
              <a:cxnLst>
                <a:cxn ang="0">
                  <a:pos x="T0" y="T1"/>
                </a:cxn>
                <a:cxn ang="0">
                  <a:pos x="T2" y="T3"/>
                </a:cxn>
                <a:cxn ang="0">
                  <a:pos x="T4" y="T5"/>
                </a:cxn>
                <a:cxn ang="0">
                  <a:pos x="T6" y="T7"/>
                </a:cxn>
                <a:cxn ang="0">
                  <a:pos x="T8" y="T9"/>
                </a:cxn>
                <a:cxn ang="0">
                  <a:pos x="T10" y="T11"/>
                </a:cxn>
              </a:cxnLst>
              <a:rect l="0" t="0" r="r" b="b"/>
              <a:pathLst>
                <a:path w="480" h="799">
                  <a:moveTo>
                    <a:pt x="480" y="18"/>
                  </a:moveTo>
                  <a:lnTo>
                    <a:pt x="390" y="0"/>
                  </a:lnTo>
                  <a:lnTo>
                    <a:pt x="90" y="0"/>
                  </a:lnTo>
                  <a:lnTo>
                    <a:pt x="0" y="18"/>
                  </a:lnTo>
                  <a:lnTo>
                    <a:pt x="240" y="799"/>
                  </a:lnTo>
                  <a:lnTo>
                    <a:pt x="480" y="18"/>
                  </a:lnTo>
                  <a:close/>
                </a:path>
              </a:pathLst>
            </a:custGeom>
            <a:solidFill>
              <a:srgbClr val="D83C7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0" name="Freeform 78">
              <a:extLst>
                <a:ext uri="{FF2B5EF4-FFF2-40B4-BE49-F238E27FC236}">
                  <a16:creationId xmlns:a16="http://schemas.microsoft.com/office/drawing/2014/main" id="{BDE11AA1-3985-07F3-014D-F2729C765F6C}"/>
                </a:ext>
              </a:extLst>
            </p:cNvPr>
            <p:cNvSpPr>
              <a:spLocks/>
            </p:cNvSpPr>
            <p:nvPr/>
          </p:nvSpPr>
          <p:spPr bwMode="auto">
            <a:xfrm>
              <a:off x="17579975" y="7242175"/>
              <a:ext cx="1255713" cy="1319213"/>
            </a:xfrm>
            <a:custGeom>
              <a:avLst/>
              <a:gdLst>
                <a:gd name="T0" fmla="*/ 1321 w 1650"/>
                <a:gd name="T1" fmla="*/ 1330 h 1735"/>
                <a:gd name="T2" fmla="*/ 1287 w 1650"/>
                <a:gd name="T3" fmla="*/ 1154 h 1735"/>
                <a:gd name="T4" fmla="*/ 1316 w 1650"/>
                <a:gd name="T5" fmla="*/ 881 h 1735"/>
                <a:gd name="T6" fmla="*/ 1430 w 1650"/>
                <a:gd name="T7" fmla="*/ 640 h 1735"/>
                <a:gd name="T8" fmla="*/ 1404 w 1650"/>
                <a:gd name="T9" fmla="*/ 369 h 1735"/>
                <a:gd name="T10" fmla="*/ 1650 w 1650"/>
                <a:gd name="T11" fmla="*/ 368 h 1735"/>
                <a:gd name="T12" fmla="*/ 1606 w 1650"/>
                <a:gd name="T13" fmla="*/ 226 h 1735"/>
                <a:gd name="T14" fmla="*/ 1370 w 1650"/>
                <a:gd name="T15" fmla="*/ 55 h 1735"/>
                <a:gd name="T16" fmla="*/ 1082 w 1650"/>
                <a:gd name="T17" fmla="*/ 0 h 1735"/>
                <a:gd name="T18" fmla="*/ 842 w 1650"/>
                <a:gd name="T19" fmla="*/ 781 h 1735"/>
                <a:gd name="T20" fmla="*/ 602 w 1650"/>
                <a:gd name="T21" fmla="*/ 0 h 1735"/>
                <a:gd name="T22" fmla="*/ 395 w 1650"/>
                <a:gd name="T23" fmla="*/ 41 h 1735"/>
                <a:gd name="T24" fmla="*/ 67 w 1650"/>
                <a:gd name="T25" fmla="*/ 271 h 1735"/>
                <a:gd name="T26" fmla="*/ 0 w 1650"/>
                <a:gd name="T27" fmla="*/ 383 h 1735"/>
                <a:gd name="T28" fmla="*/ 280 w 1650"/>
                <a:gd name="T29" fmla="*/ 369 h 1735"/>
                <a:gd name="T30" fmla="*/ 254 w 1650"/>
                <a:gd name="T31" fmla="*/ 640 h 1735"/>
                <a:gd name="T32" fmla="*/ 367 w 1650"/>
                <a:gd name="T33" fmla="*/ 881 h 1735"/>
                <a:gd name="T34" fmla="*/ 397 w 1650"/>
                <a:gd name="T35" fmla="*/ 1154 h 1735"/>
                <a:gd name="T36" fmla="*/ 363 w 1650"/>
                <a:gd name="T37" fmla="*/ 1330 h 1735"/>
                <a:gd name="T38" fmla="*/ 277 w 1650"/>
                <a:gd name="T39" fmla="*/ 1492 h 1735"/>
                <a:gd name="T40" fmla="*/ 199 w 1650"/>
                <a:gd name="T41" fmla="*/ 1702 h 1735"/>
                <a:gd name="T42" fmla="*/ 823 w 1650"/>
                <a:gd name="T43" fmla="*/ 1735 h 1735"/>
                <a:gd name="T44" fmla="*/ 1484 w 1650"/>
                <a:gd name="T45" fmla="*/ 1698 h 1735"/>
                <a:gd name="T46" fmla="*/ 1407 w 1650"/>
                <a:gd name="T47" fmla="*/ 1492 h 1735"/>
                <a:gd name="T48" fmla="*/ 1321 w 1650"/>
                <a:gd name="T49" fmla="*/ 1330 h 1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650" h="1735">
                  <a:moveTo>
                    <a:pt x="1321" y="1330"/>
                  </a:moveTo>
                  <a:cubicBezTo>
                    <a:pt x="1292" y="1276"/>
                    <a:pt x="1280" y="1214"/>
                    <a:pt x="1287" y="1154"/>
                  </a:cubicBezTo>
                  <a:lnTo>
                    <a:pt x="1316" y="881"/>
                  </a:lnTo>
                  <a:cubicBezTo>
                    <a:pt x="1402" y="834"/>
                    <a:pt x="1448" y="736"/>
                    <a:pt x="1430" y="640"/>
                  </a:cubicBezTo>
                  <a:lnTo>
                    <a:pt x="1404" y="369"/>
                  </a:lnTo>
                  <a:lnTo>
                    <a:pt x="1650" y="368"/>
                  </a:lnTo>
                  <a:lnTo>
                    <a:pt x="1606" y="226"/>
                  </a:lnTo>
                  <a:cubicBezTo>
                    <a:pt x="1557" y="137"/>
                    <a:pt x="1470" y="74"/>
                    <a:pt x="1370" y="55"/>
                  </a:cubicBezTo>
                  <a:lnTo>
                    <a:pt x="1082" y="0"/>
                  </a:lnTo>
                  <a:lnTo>
                    <a:pt x="842" y="781"/>
                  </a:lnTo>
                  <a:lnTo>
                    <a:pt x="602" y="0"/>
                  </a:lnTo>
                  <a:lnTo>
                    <a:pt x="395" y="41"/>
                  </a:lnTo>
                  <a:cubicBezTo>
                    <a:pt x="258" y="68"/>
                    <a:pt x="139" y="151"/>
                    <a:pt x="67" y="271"/>
                  </a:cubicBezTo>
                  <a:lnTo>
                    <a:pt x="0" y="383"/>
                  </a:lnTo>
                  <a:lnTo>
                    <a:pt x="280" y="369"/>
                  </a:lnTo>
                  <a:lnTo>
                    <a:pt x="254" y="640"/>
                  </a:lnTo>
                  <a:cubicBezTo>
                    <a:pt x="236" y="736"/>
                    <a:pt x="282" y="834"/>
                    <a:pt x="367" y="881"/>
                  </a:cubicBezTo>
                  <a:lnTo>
                    <a:pt x="397" y="1154"/>
                  </a:lnTo>
                  <a:cubicBezTo>
                    <a:pt x="403" y="1214"/>
                    <a:pt x="392" y="1276"/>
                    <a:pt x="363" y="1330"/>
                  </a:cubicBezTo>
                  <a:lnTo>
                    <a:pt x="277" y="1492"/>
                  </a:lnTo>
                  <a:cubicBezTo>
                    <a:pt x="241" y="1559"/>
                    <a:pt x="216" y="1629"/>
                    <a:pt x="199" y="1702"/>
                  </a:cubicBezTo>
                  <a:cubicBezTo>
                    <a:pt x="374" y="1723"/>
                    <a:pt x="590" y="1735"/>
                    <a:pt x="823" y="1735"/>
                  </a:cubicBezTo>
                  <a:cubicBezTo>
                    <a:pt x="1073" y="1735"/>
                    <a:pt x="1303" y="1721"/>
                    <a:pt x="1484" y="1698"/>
                  </a:cubicBezTo>
                  <a:cubicBezTo>
                    <a:pt x="1467" y="1626"/>
                    <a:pt x="1442" y="1557"/>
                    <a:pt x="1407" y="1492"/>
                  </a:cubicBezTo>
                  <a:lnTo>
                    <a:pt x="1321" y="1330"/>
                  </a:lnTo>
                  <a:close/>
                </a:path>
              </a:pathLst>
            </a:custGeom>
            <a:solidFill>
              <a:srgbClr val="A31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1" name="Oval 79">
              <a:extLst>
                <a:ext uri="{FF2B5EF4-FFF2-40B4-BE49-F238E27FC236}">
                  <a16:creationId xmlns:a16="http://schemas.microsoft.com/office/drawing/2014/main" id="{61E621EA-12F3-E2C2-43BA-B18E7492137B}"/>
                </a:ext>
              </a:extLst>
            </p:cNvPr>
            <p:cNvSpPr>
              <a:spLocks noChangeArrowheads="1"/>
            </p:cNvSpPr>
            <p:nvPr/>
          </p:nvSpPr>
          <p:spPr bwMode="auto">
            <a:xfrm>
              <a:off x="18027650" y="6159500"/>
              <a:ext cx="382588" cy="292100"/>
            </a:xfrm>
            <a:prstGeom prst="ellipse">
              <a:avLst/>
            </a:prstGeom>
            <a:solidFill>
              <a:srgbClr val="191B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2" name="Freeform 80">
              <a:extLst>
                <a:ext uri="{FF2B5EF4-FFF2-40B4-BE49-F238E27FC236}">
                  <a16:creationId xmlns:a16="http://schemas.microsoft.com/office/drawing/2014/main" id="{5B293923-321B-323F-B945-51BE589787B7}"/>
                </a:ext>
              </a:extLst>
            </p:cNvPr>
            <p:cNvSpPr>
              <a:spLocks/>
            </p:cNvSpPr>
            <p:nvPr/>
          </p:nvSpPr>
          <p:spPr bwMode="auto">
            <a:xfrm>
              <a:off x="18105438" y="6884988"/>
              <a:ext cx="228600" cy="592138"/>
            </a:xfrm>
            <a:custGeom>
              <a:avLst/>
              <a:gdLst>
                <a:gd name="T0" fmla="*/ 17 w 300"/>
                <a:gd name="T1" fmla="*/ 0 h 778"/>
                <a:gd name="T2" fmla="*/ 0 w 300"/>
                <a:gd name="T3" fmla="*/ 450 h 778"/>
                <a:gd name="T4" fmla="*/ 151 w 300"/>
                <a:gd name="T5" fmla="*/ 778 h 778"/>
                <a:gd name="T6" fmla="*/ 151 w 300"/>
                <a:gd name="T7" fmla="*/ 778 h 778"/>
                <a:gd name="T8" fmla="*/ 300 w 300"/>
                <a:gd name="T9" fmla="*/ 450 h 778"/>
                <a:gd name="T10" fmla="*/ 300 w 300"/>
                <a:gd name="T11" fmla="*/ 450 h 778"/>
                <a:gd name="T12" fmla="*/ 283 w 300"/>
                <a:gd name="T13" fmla="*/ 0 h 778"/>
                <a:gd name="T14" fmla="*/ 17 w 300"/>
                <a:gd name="T15" fmla="*/ 0 h 7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0" h="778">
                  <a:moveTo>
                    <a:pt x="17" y="0"/>
                  </a:moveTo>
                  <a:lnTo>
                    <a:pt x="0" y="450"/>
                  </a:lnTo>
                  <a:cubicBezTo>
                    <a:pt x="0" y="450"/>
                    <a:pt x="108" y="778"/>
                    <a:pt x="151" y="778"/>
                  </a:cubicBezTo>
                  <a:lnTo>
                    <a:pt x="151" y="778"/>
                  </a:lnTo>
                  <a:cubicBezTo>
                    <a:pt x="194" y="778"/>
                    <a:pt x="300" y="450"/>
                    <a:pt x="300" y="450"/>
                  </a:cubicBezTo>
                  <a:lnTo>
                    <a:pt x="300" y="450"/>
                  </a:lnTo>
                  <a:lnTo>
                    <a:pt x="283" y="0"/>
                  </a:lnTo>
                  <a:lnTo>
                    <a:pt x="17" y="0"/>
                  </a:lnTo>
                  <a:close/>
                </a:path>
              </a:pathLst>
            </a:custGeom>
            <a:gradFill>
              <a:gsLst>
                <a:gs pos="9000">
                  <a:srgbClr val="F7D2BA"/>
                </a:gs>
                <a:gs pos="95000">
                  <a:srgbClr val="F4B88E"/>
                </a:gs>
              </a:gsLst>
              <a:lin ang="16200000" scaled="0"/>
            </a:gra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63" name="Freeform 81">
              <a:extLst>
                <a:ext uri="{FF2B5EF4-FFF2-40B4-BE49-F238E27FC236}">
                  <a16:creationId xmlns:a16="http://schemas.microsoft.com/office/drawing/2014/main" id="{81BA7C2D-1B50-474E-980A-8F448167AD82}"/>
                </a:ext>
              </a:extLst>
            </p:cNvPr>
            <p:cNvSpPr>
              <a:spLocks/>
            </p:cNvSpPr>
            <p:nvPr/>
          </p:nvSpPr>
          <p:spPr bwMode="auto">
            <a:xfrm>
              <a:off x="16881475" y="7523163"/>
              <a:ext cx="922338" cy="812800"/>
            </a:xfrm>
            <a:custGeom>
              <a:avLst/>
              <a:gdLst>
                <a:gd name="T0" fmla="*/ 916 w 1210"/>
                <a:gd name="T1" fmla="*/ 14 h 1069"/>
                <a:gd name="T2" fmla="*/ 695 w 1210"/>
                <a:gd name="T3" fmla="*/ 764 h 1069"/>
                <a:gd name="T4" fmla="*/ 74 w 1210"/>
                <a:gd name="T5" fmla="*/ 635 h 1069"/>
                <a:gd name="T6" fmla="*/ 0 w 1210"/>
                <a:gd name="T7" fmla="*/ 905 h 1069"/>
                <a:gd name="T8" fmla="*/ 865 w 1210"/>
                <a:gd name="T9" fmla="*/ 1062 h 1069"/>
                <a:gd name="T10" fmla="*/ 950 w 1210"/>
                <a:gd name="T11" fmla="*/ 1012 h 1069"/>
                <a:gd name="T12" fmla="*/ 1210 w 1210"/>
                <a:gd name="T13" fmla="*/ 252 h 1069"/>
                <a:gd name="T14" fmla="*/ 1196 w 1210"/>
                <a:gd name="T15" fmla="*/ 0 h 1069"/>
                <a:gd name="T16" fmla="*/ 916 w 1210"/>
                <a:gd name="T17" fmla="*/ 14 h 1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10" h="1069">
                  <a:moveTo>
                    <a:pt x="916" y="14"/>
                  </a:moveTo>
                  <a:lnTo>
                    <a:pt x="695" y="764"/>
                  </a:lnTo>
                  <a:lnTo>
                    <a:pt x="74" y="635"/>
                  </a:lnTo>
                  <a:lnTo>
                    <a:pt x="0" y="905"/>
                  </a:lnTo>
                  <a:lnTo>
                    <a:pt x="865" y="1062"/>
                  </a:lnTo>
                  <a:cubicBezTo>
                    <a:pt x="902" y="1069"/>
                    <a:pt x="938" y="1047"/>
                    <a:pt x="950" y="1012"/>
                  </a:cubicBezTo>
                  <a:lnTo>
                    <a:pt x="1210" y="252"/>
                  </a:lnTo>
                  <a:lnTo>
                    <a:pt x="1196" y="0"/>
                  </a:lnTo>
                  <a:lnTo>
                    <a:pt x="916" y="14"/>
                  </a:lnTo>
                  <a:close/>
                </a:path>
              </a:pathLst>
            </a:custGeom>
            <a:solidFill>
              <a:srgbClr val="A31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2" name="Freeform 82">
              <a:extLst>
                <a:ext uri="{FF2B5EF4-FFF2-40B4-BE49-F238E27FC236}">
                  <a16:creationId xmlns:a16="http://schemas.microsoft.com/office/drawing/2014/main" id="{49E359A5-E14C-DC44-E07E-078F7081032B}"/>
                </a:ext>
              </a:extLst>
            </p:cNvPr>
            <p:cNvSpPr>
              <a:spLocks/>
            </p:cNvSpPr>
            <p:nvPr/>
          </p:nvSpPr>
          <p:spPr bwMode="auto">
            <a:xfrm>
              <a:off x="17953038" y="9037638"/>
              <a:ext cx="244475" cy="1195388"/>
            </a:xfrm>
            <a:custGeom>
              <a:avLst/>
              <a:gdLst>
                <a:gd name="T0" fmla="*/ 129 w 322"/>
                <a:gd name="T1" fmla="*/ 52 h 1570"/>
                <a:gd name="T2" fmla="*/ 8 w 322"/>
                <a:gd name="T3" fmla="*/ 1397 h 1570"/>
                <a:gd name="T4" fmla="*/ 166 w 322"/>
                <a:gd name="T5" fmla="*/ 1570 h 1570"/>
                <a:gd name="T6" fmla="*/ 322 w 322"/>
                <a:gd name="T7" fmla="*/ 1570 h 1570"/>
                <a:gd name="T8" fmla="*/ 322 w 322"/>
                <a:gd name="T9" fmla="*/ 0 h 1570"/>
                <a:gd name="T10" fmla="*/ 186 w 322"/>
                <a:gd name="T11" fmla="*/ 0 h 1570"/>
                <a:gd name="T12" fmla="*/ 129 w 322"/>
                <a:gd name="T13" fmla="*/ 52 h 1570"/>
              </a:gdLst>
              <a:ahLst/>
              <a:cxnLst>
                <a:cxn ang="0">
                  <a:pos x="T0" y="T1"/>
                </a:cxn>
                <a:cxn ang="0">
                  <a:pos x="T2" y="T3"/>
                </a:cxn>
                <a:cxn ang="0">
                  <a:pos x="T4" y="T5"/>
                </a:cxn>
                <a:cxn ang="0">
                  <a:pos x="T6" y="T7"/>
                </a:cxn>
                <a:cxn ang="0">
                  <a:pos x="T8" y="T9"/>
                </a:cxn>
                <a:cxn ang="0">
                  <a:pos x="T10" y="T11"/>
                </a:cxn>
                <a:cxn ang="0">
                  <a:pos x="T12" y="T13"/>
                </a:cxn>
              </a:cxnLst>
              <a:rect l="0" t="0" r="r" b="b"/>
              <a:pathLst>
                <a:path w="322" h="1570">
                  <a:moveTo>
                    <a:pt x="129" y="52"/>
                  </a:moveTo>
                  <a:lnTo>
                    <a:pt x="8" y="1397"/>
                  </a:lnTo>
                  <a:cubicBezTo>
                    <a:pt x="0" y="1490"/>
                    <a:pt x="73" y="1570"/>
                    <a:pt x="166" y="1570"/>
                  </a:cubicBezTo>
                  <a:lnTo>
                    <a:pt x="322" y="1570"/>
                  </a:lnTo>
                  <a:lnTo>
                    <a:pt x="322" y="0"/>
                  </a:lnTo>
                  <a:lnTo>
                    <a:pt x="186" y="0"/>
                  </a:lnTo>
                  <a:cubicBezTo>
                    <a:pt x="156" y="0"/>
                    <a:pt x="131" y="23"/>
                    <a:pt x="129" y="52"/>
                  </a:cubicBezTo>
                  <a:close/>
                </a:path>
              </a:pathLst>
            </a:custGeom>
            <a:solidFill>
              <a:srgbClr val="08323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3" name="Freeform 83">
              <a:extLst>
                <a:ext uri="{FF2B5EF4-FFF2-40B4-BE49-F238E27FC236}">
                  <a16:creationId xmlns:a16="http://schemas.microsoft.com/office/drawing/2014/main" id="{B4861201-804E-548F-91A5-0E9A4CBBC067}"/>
                </a:ext>
              </a:extLst>
            </p:cNvPr>
            <p:cNvSpPr>
              <a:spLocks/>
            </p:cNvSpPr>
            <p:nvPr/>
          </p:nvSpPr>
          <p:spPr bwMode="auto">
            <a:xfrm>
              <a:off x="18197513" y="9037638"/>
              <a:ext cx="1408113" cy="1195388"/>
            </a:xfrm>
            <a:custGeom>
              <a:avLst/>
              <a:gdLst>
                <a:gd name="T0" fmla="*/ 1794 w 1851"/>
                <a:gd name="T1" fmla="*/ 0 h 1570"/>
                <a:gd name="T2" fmla="*/ 0 w 1851"/>
                <a:gd name="T3" fmla="*/ 0 h 1570"/>
                <a:gd name="T4" fmla="*/ 0 w 1851"/>
                <a:gd name="T5" fmla="*/ 1570 h 1570"/>
                <a:gd name="T6" fmla="*/ 1794 w 1851"/>
                <a:gd name="T7" fmla="*/ 1570 h 1570"/>
                <a:gd name="T8" fmla="*/ 1851 w 1851"/>
                <a:gd name="T9" fmla="*/ 1513 h 1570"/>
                <a:gd name="T10" fmla="*/ 1851 w 1851"/>
                <a:gd name="T11" fmla="*/ 57 h 1570"/>
                <a:gd name="T12" fmla="*/ 1794 w 1851"/>
                <a:gd name="T13" fmla="*/ 0 h 1570"/>
              </a:gdLst>
              <a:ahLst/>
              <a:cxnLst>
                <a:cxn ang="0">
                  <a:pos x="T0" y="T1"/>
                </a:cxn>
                <a:cxn ang="0">
                  <a:pos x="T2" y="T3"/>
                </a:cxn>
                <a:cxn ang="0">
                  <a:pos x="T4" y="T5"/>
                </a:cxn>
                <a:cxn ang="0">
                  <a:pos x="T6" y="T7"/>
                </a:cxn>
                <a:cxn ang="0">
                  <a:pos x="T8" y="T9"/>
                </a:cxn>
                <a:cxn ang="0">
                  <a:pos x="T10" y="T11"/>
                </a:cxn>
                <a:cxn ang="0">
                  <a:pos x="T12" y="T13"/>
                </a:cxn>
              </a:cxnLst>
              <a:rect l="0" t="0" r="r" b="b"/>
              <a:pathLst>
                <a:path w="1851" h="1570">
                  <a:moveTo>
                    <a:pt x="1794" y="0"/>
                  </a:moveTo>
                  <a:lnTo>
                    <a:pt x="0" y="0"/>
                  </a:lnTo>
                  <a:lnTo>
                    <a:pt x="0" y="1570"/>
                  </a:lnTo>
                  <a:lnTo>
                    <a:pt x="1794" y="1570"/>
                  </a:lnTo>
                  <a:cubicBezTo>
                    <a:pt x="1826" y="1570"/>
                    <a:pt x="1851" y="1544"/>
                    <a:pt x="1851" y="1513"/>
                  </a:cubicBezTo>
                  <a:lnTo>
                    <a:pt x="1851" y="57"/>
                  </a:lnTo>
                  <a:cubicBezTo>
                    <a:pt x="1851" y="26"/>
                    <a:pt x="1826" y="0"/>
                    <a:pt x="1794" y="0"/>
                  </a:cubicBezTo>
                  <a:close/>
                </a:path>
              </a:pathLst>
            </a:custGeom>
            <a:solidFill>
              <a:srgbClr val="0149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5" name="Freeform 84">
              <a:extLst>
                <a:ext uri="{FF2B5EF4-FFF2-40B4-BE49-F238E27FC236}">
                  <a16:creationId xmlns:a16="http://schemas.microsoft.com/office/drawing/2014/main" id="{C615DA4C-F91F-18AF-419C-71C913D0DC26}"/>
                </a:ext>
              </a:extLst>
            </p:cNvPr>
            <p:cNvSpPr>
              <a:spLocks/>
            </p:cNvSpPr>
            <p:nvPr/>
          </p:nvSpPr>
          <p:spPr bwMode="auto">
            <a:xfrm>
              <a:off x="17903825" y="6405563"/>
              <a:ext cx="571500" cy="646113"/>
            </a:xfrm>
            <a:custGeom>
              <a:avLst/>
              <a:gdLst>
                <a:gd name="T0" fmla="*/ 724 w 752"/>
                <a:gd name="T1" fmla="*/ 339 h 849"/>
                <a:gd name="T2" fmla="*/ 545 w 752"/>
                <a:gd name="T3" fmla="*/ 695 h 849"/>
                <a:gd name="T4" fmla="*/ 221 w 752"/>
                <a:gd name="T5" fmla="*/ 849 h 849"/>
                <a:gd name="T6" fmla="*/ 9 w 752"/>
                <a:gd name="T7" fmla="*/ 586 h 849"/>
                <a:gd name="T8" fmla="*/ 34 w 752"/>
                <a:gd name="T9" fmla="*/ 306 h 849"/>
                <a:gd name="T10" fmla="*/ 373 w 752"/>
                <a:gd name="T11" fmla="*/ 0 h 849"/>
                <a:gd name="T12" fmla="*/ 724 w 752"/>
                <a:gd name="T13" fmla="*/ 339 h 849"/>
              </a:gdLst>
              <a:ahLst/>
              <a:cxnLst>
                <a:cxn ang="0">
                  <a:pos x="T0" y="T1"/>
                </a:cxn>
                <a:cxn ang="0">
                  <a:pos x="T2" y="T3"/>
                </a:cxn>
                <a:cxn ang="0">
                  <a:pos x="T4" y="T5"/>
                </a:cxn>
                <a:cxn ang="0">
                  <a:pos x="T6" y="T7"/>
                </a:cxn>
                <a:cxn ang="0">
                  <a:pos x="T8" y="T9"/>
                </a:cxn>
                <a:cxn ang="0">
                  <a:pos x="T10" y="T11"/>
                </a:cxn>
                <a:cxn ang="0">
                  <a:pos x="T12" y="T13"/>
                </a:cxn>
              </a:cxnLst>
              <a:rect l="0" t="0" r="r" b="b"/>
              <a:pathLst>
                <a:path w="752" h="849">
                  <a:moveTo>
                    <a:pt x="724" y="339"/>
                  </a:moveTo>
                  <a:cubicBezTo>
                    <a:pt x="707" y="442"/>
                    <a:pt x="639" y="585"/>
                    <a:pt x="545" y="695"/>
                  </a:cubicBezTo>
                  <a:cubicBezTo>
                    <a:pt x="463" y="790"/>
                    <a:pt x="309" y="849"/>
                    <a:pt x="221" y="849"/>
                  </a:cubicBezTo>
                  <a:cubicBezTo>
                    <a:pt x="84" y="849"/>
                    <a:pt x="23" y="717"/>
                    <a:pt x="9" y="586"/>
                  </a:cubicBezTo>
                  <a:cubicBezTo>
                    <a:pt x="0" y="507"/>
                    <a:pt x="15" y="363"/>
                    <a:pt x="34" y="306"/>
                  </a:cubicBezTo>
                  <a:cubicBezTo>
                    <a:pt x="94" y="129"/>
                    <a:pt x="179" y="0"/>
                    <a:pt x="373" y="0"/>
                  </a:cubicBezTo>
                  <a:cubicBezTo>
                    <a:pt x="567" y="0"/>
                    <a:pt x="752" y="154"/>
                    <a:pt x="724" y="339"/>
                  </a:cubicBezTo>
                  <a:close/>
                </a:path>
              </a:pathLst>
            </a:custGeom>
            <a:solidFill>
              <a:srgbClr val="F7D2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7" name="Freeform 85">
              <a:extLst>
                <a:ext uri="{FF2B5EF4-FFF2-40B4-BE49-F238E27FC236}">
                  <a16:creationId xmlns:a16="http://schemas.microsoft.com/office/drawing/2014/main" id="{9F088972-AD33-6CBC-F9AC-B5586319FAEB}"/>
                </a:ext>
              </a:extLst>
            </p:cNvPr>
            <p:cNvSpPr>
              <a:spLocks/>
            </p:cNvSpPr>
            <p:nvPr/>
          </p:nvSpPr>
          <p:spPr bwMode="auto">
            <a:xfrm>
              <a:off x="17895888" y="6237288"/>
              <a:ext cx="865188" cy="782638"/>
            </a:xfrm>
            <a:custGeom>
              <a:avLst/>
              <a:gdLst>
                <a:gd name="T0" fmla="*/ 224 w 1138"/>
                <a:gd name="T1" fmla="*/ 362 h 1029"/>
                <a:gd name="T2" fmla="*/ 518 w 1138"/>
                <a:gd name="T3" fmla="*/ 696 h 1029"/>
                <a:gd name="T4" fmla="*/ 591 w 1138"/>
                <a:gd name="T5" fmla="*/ 641 h 1029"/>
                <a:gd name="T6" fmla="*/ 577 w 1138"/>
                <a:gd name="T7" fmla="*/ 747 h 1029"/>
                <a:gd name="T8" fmla="*/ 563 w 1138"/>
                <a:gd name="T9" fmla="*/ 859 h 1029"/>
                <a:gd name="T10" fmla="*/ 668 w 1138"/>
                <a:gd name="T11" fmla="*/ 863 h 1029"/>
                <a:gd name="T12" fmla="*/ 342 w 1138"/>
                <a:gd name="T13" fmla="*/ 144 h 1029"/>
                <a:gd name="T14" fmla="*/ 0 w 1138"/>
                <a:gd name="T15" fmla="*/ 564 h 1029"/>
                <a:gd name="T16" fmla="*/ 224 w 1138"/>
                <a:gd name="T17" fmla="*/ 362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8" h="1029">
                  <a:moveTo>
                    <a:pt x="224" y="362"/>
                  </a:moveTo>
                  <a:cubicBezTo>
                    <a:pt x="224" y="362"/>
                    <a:pt x="303" y="680"/>
                    <a:pt x="518" y="696"/>
                  </a:cubicBezTo>
                  <a:cubicBezTo>
                    <a:pt x="518" y="696"/>
                    <a:pt x="536" y="611"/>
                    <a:pt x="591" y="641"/>
                  </a:cubicBezTo>
                  <a:cubicBezTo>
                    <a:pt x="638" y="666"/>
                    <a:pt x="635" y="721"/>
                    <a:pt x="577" y="747"/>
                  </a:cubicBezTo>
                  <a:cubicBezTo>
                    <a:pt x="539" y="763"/>
                    <a:pt x="591" y="830"/>
                    <a:pt x="563" y="859"/>
                  </a:cubicBezTo>
                  <a:cubicBezTo>
                    <a:pt x="517" y="907"/>
                    <a:pt x="569" y="1029"/>
                    <a:pt x="668" y="863"/>
                  </a:cubicBezTo>
                  <a:cubicBezTo>
                    <a:pt x="724" y="772"/>
                    <a:pt x="1138" y="47"/>
                    <a:pt x="342" y="144"/>
                  </a:cubicBezTo>
                  <a:cubicBezTo>
                    <a:pt x="342" y="144"/>
                    <a:pt x="0" y="0"/>
                    <a:pt x="0" y="564"/>
                  </a:cubicBezTo>
                  <a:cubicBezTo>
                    <a:pt x="0" y="795"/>
                    <a:pt x="139" y="500"/>
                    <a:pt x="224" y="362"/>
                  </a:cubicBezTo>
                  <a:close/>
                </a:path>
              </a:pathLst>
            </a:custGeom>
            <a:solidFill>
              <a:srgbClr val="2328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18" name="Freeform: Shape 517">
              <a:extLst>
                <a:ext uri="{FF2B5EF4-FFF2-40B4-BE49-F238E27FC236}">
                  <a16:creationId xmlns:a16="http://schemas.microsoft.com/office/drawing/2014/main" id="{348044E2-2857-EE70-8A74-0EC0EB35B0A9}"/>
                </a:ext>
              </a:extLst>
            </p:cNvPr>
            <p:cNvSpPr>
              <a:spLocks/>
            </p:cNvSpPr>
            <p:nvPr/>
          </p:nvSpPr>
          <p:spPr bwMode="auto">
            <a:xfrm>
              <a:off x="18216564" y="7832725"/>
              <a:ext cx="88900" cy="676275"/>
            </a:xfrm>
            <a:custGeom>
              <a:avLst/>
              <a:gdLst>
                <a:gd name="connsiteX0" fmla="*/ 62704 w 88900"/>
                <a:gd name="connsiteY0" fmla="*/ 493713 h 676275"/>
                <a:gd name="connsiteX1" fmla="*/ 88900 w 88900"/>
                <a:gd name="connsiteY1" fmla="*/ 519907 h 676275"/>
                <a:gd name="connsiteX2" fmla="*/ 62704 w 88900"/>
                <a:gd name="connsiteY2" fmla="*/ 546101 h 676275"/>
                <a:gd name="connsiteX3" fmla="*/ 36512 w 88900"/>
                <a:gd name="connsiteY3" fmla="*/ 519907 h 676275"/>
                <a:gd name="connsiteX4" fmla="*/ 62704 w 88900"/>
                <a:gd name="connsiteY4" fmla="*/ 493713 h 676275"/>
                <a:gd name="connsiteX5" fmla="*/ 62704 w 88900"/>
                <a:gd name="connsiteY5" fmla="*/ 319088 h 676275"/>
                <a:gd name="connsiteX6" fmla="*/ 88900 w 88900"/>
                <a:gd name="connsiteY6" fmla="*/ 345282 h 676275"/>
                <a:gd name="connsiteX7" fmla="*/ 62704 w 88900"/>
                <a:gd name="connsiteY7" fmla="*/ 371476 h 676275"/>
                <a:gd name="connsiteX8" fmla="*/ 36512 w 88900"/>
                <a:gd name="connsiteY8" fmla="*/ 345282 h 676275"/>
                <a:gd name="connsiteX9" fmla="*/ 62704 w 88900"/>
                <a:gd name="connsiteY9" fmla="*/ 319088 h 676275"/>
                <a:gd name="connsiteX10" fmla="*/ 62704 w 88900"/>
                <a:gd name="connsiteY10" fmla="*/ 142875 h 676275"/>
                <a:gd name="connsiteX11" fmla="*/ 88900 w 88900"/>
                <a:gd name="connsiteY11" fmla="*/ 169069 h 676275"/>
                <a:gd name="connsiteX12" fmla="*/ 62704 w 88900"/>
                <a:gd name="connsiteY12" fmla="*/ 195263 h 676275"/>
                <a:gd name="connsiteX13" fmla="*/ 36512 w 88900"/>
                <a:gd name="connsiteY13" fmla="*/ 169069 h 676275"/>
                <a:gd name="connsiteX14" fmla="*/ 62704 w 88900"/>
                <a:gd name="connsiteY14" fmla="*/ 142875 h 676275"/>
                <a:gd name="connsiteX15" fmla="*/ 3968 w 88900"/>
                <a:gd name="connsiteY15" fmla="*/ 0 h 676275"/>
                <a:gd name="connsiteX16" fmla="*/ 7936 w 88900"/>
                <a:gd name="connsiteY16" fmla="*/ 3800 h 676275"/>
                <a:gd name="connsiteX17" fmla="*/ 7936 w 88900"/>
                <a:gd name="connsiteY17" fmla="*/ 671716 h 676275"/>
                <a:gd name="connsiteX18" fmla="*/ 3968 w 88900"/>
                <a:gd name="connsiteY18" fmla="*/ 676275 h 676275"/>
                <a:gd name="connsiteX19" fmla="*/ 0 w 88900"/>
                <a:gd name="connsiteY19" fmla="*/ 671716 h 676275"/>
                <a:gd name="connsiteX20" fmla="*/ 0 w 88900"/>
                <a:gd name="connsiteY20" fmla="*/ 3800 h 676275"/>
                <a:gd name="connsiteX21" fmla="*/ 3968 w 88900"/>
                <a:gd name="connsiteY21" fmla="*/ 0 h 676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900" h="676275">
                  <a:moveTo>
                    <a:pt x="62704" y="493713"/>
                  </a:moveTo>
                  <a:cubicBezTo>
                    <a:pt x="77172" y="493713"/>
                    <a:pt x="88900" y="505440"/>
                    <a:pt x="88900" y="519907"/>
                  </a:cubicBezTo>
                  <a:cubicBezTo>
                    <a:pt x="88900" y="534374"/>
                    <a:pt x="77172" y="546101"/>
                    <a:pt x="62704" y="546101"/>
                  </a:cubicBezTo>
                  <a:cubicBezTo>
                    <a:pt x="48238" y="546101"/>
                    <a:pt x="36512" y="534374"/>
                    <a:pt x="36512" y="519907"/>
                  </a:cubicBezTo>
                  <a:cubicBezTo>
                    <a:pt x="36512" y="505440"/>
                    <a:pt x="48238" y="493713"/>
                    <a:pt x="62704" y="493713"/>
                  </a:cubicBezTo>
                  <a:close/>
                  <a:moveTo>
                    <a:pt x="62704" y="319088"/>
                  </a:moveTo>
                  <a:cubicBezTo>
                    <a:pt x="77172" y="319088"/>
                    <a:pt x="88900" y="330815"/>
                    <a:pt x="88900" y="345282"/>
                  </a:cubicBezTo>
                  <a:cubicBezTo>
                    <a:pt x="88900" y="359749"/>
                    <a:pt x="77172" y="371476"/>
                    <a:pt x="62704" y="371476"/>
                  </a:cubicBezTo>
                  <a:cubicBezTo>
                    <a:pt x="48238" y="371476"/>
                    <a:pt x="36512" y="359749"/>
                    <a:pt x="36512" y="345282"/>
                  </a:cubicBezTo>
                  <a:cubicBezTo>
                    <a:pt x="36512" y="330815"/>
                    <a:pt x="48238" y="319088"/>
                    <a:pt x="62704" y="319088"/>
                  </a:cubicBezTo>
                  <a:close/>
                  <a:moveTo>
                    <a:pt x="62704" y="142875"/>
                  </a:moveTo>
                  <a:cubicBezTo>
                    <a:pt x="77172" y="142875"/>
                    <a:pt x="88900" y="154602"/>
                    <a:pt x="88900" y="169069"/>
                  </a:cubicBezTo>
                  <a:cubicBezTo>
                    <a:pt x="88900" y="183536"/>
                    <a:pt x="77172" y="195263"/>
                    <a:pt x="62704" y="195263"/>
                  </a:cubicBezTo>
                  <a:cubicBezTo>
                    <a:pt x="48238" y="195263"/>
                    <a:pt x="36512" y="183536"/>
                    <a:pt x="36512" y="169069"/>
                  </a:cubicBezTo>
                  <a:cubicBezTo>
                    <a:pt x="36512" y="154602"/>
                    <a:pt x="48238" y="142875"/>
                    <a:pt x="62704" y="142875"/>
                  </a:cubicBezTo>
                  <a:close/>
                  <a:moveTo>
                    <a:pt x="3968" y="0"/>
                  </a:moveTo>
                  <a:cubicBezTo>
                    <a:pt x="6350" y="0"/>
                    <a:pt x="7936" y="1520"/>
                    <a:pt x="7936" y="3800"/>
                  </a:cubicBezTo>
                  <a:lnTo>
                    <a:pt x="7936" y="671716"/>
                  </a:lnTo>
                  <a:cubicBezTo>
                    <a:pt x="7936" y="673995"/>
                    <a:pt x="6350" y="676275"/>
                    <a:pt x="3968" y="676275"/>
                  </a:cubicBezTo>
                  <a:cubicBezTo>
                    <a:pt x="1586" y="676275"/>
                    <a:pt x="0" y="673995"/>
                    <a:pt x="0" y="671716"/>
                  </a:cubicBezTo>
                  <a:lnTo>
                    <a:pt x="0" y="3800"/>
                  </a:lnTo>
                  <a:cubicBezTo>
                    <a:pt x="0" y="1520"/>
                    <a:pt x="1586" y="0"/>
                    <a:pt x="3968" y="0"/>
                  </a:cubicBezTo>
                  <a:close/>
                </a:path>
              </a:pathLst>
            </a:custGeom>
            <a:solidFill>
              <a:srgbClr val="7C1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519" name="Freeform 90">
              <a:extLst>
                <a:ext uri="{FF2B5EF4-FFF2-40B4-BE49-F238E27FC236}">
                  <a16:creationId xmlns:a16="http://schemas.microsoft.com/office/drawing/2014/main" id="{A87679E4-BDEC-9F3F-2341-28F3B1C5B355}"/>
                </a:ext>
              </a:extLst>
            </p:cNvPr>
            <p:cNvSpPr>
              <a:spLocks/>
            </p:cNvSpPr>
            <p:nvPr/>
          </p:nvSpPr>
          <p:spPr bwMode="auto">
            <a:xfrm>
              <a:off x="17951450" y="7242175"/>
              <a:ext cx="547688" cy="652463"/>
            </a:xfrm>
            <a:custGeom>
              <a:avLst/>
              <a:gdLst>
                <a:gd name="T0" fmla="*/ 123 w 721"/>
                <a:gd name="T1" fmla="*/ 383 h 858"/>
                <a:gd name="T2" fmla="*/ 76 w 721"/>
                <a:gd name="T3" fmla="*/ 539 h 858"/>
                <a:gd name="T4" fmla="*/ 307 w 721"/>
                <a:gd name="T5" fmla="*/ 778 h 858"/>
                <a:gd name="T6" fmla="*/ 354 w 721"/>
                <a:gd name="T7" fmla="*/ 858 h 858"/>
                <a:gd name="T8" fmla="*/ 400 w 721"/>
                <a:gd name="T9" fmla="*/ 778 h 858"/>
                <a:gd name="T10" fmla="*/ 630 w 721"/>
                <a:gd name="T11" fmla="*/ 539 h 858"/>
                <a:gd name="T12" fmla="*/ 584 w 721"/>
                <a:gd name="T13" fmla="*/ 383 h 858"/>
                <a:gd name="T14" fmla="*/ 721 w 721"/>
                <a:gd name="T15" fmla="*/ 361 h 858"/>
                <a:gd name="T16" fmla="*/ 686 w 721"/>
                <a:gd name="T17" fmla="*/ 17 h 858"/>
                <a:gd name="T18" fmla="*/ 594 w 721"/>
                <a:gd name="T19" fmla="*/ 0 h 858"/>
                <a:gd name="T20" fmla="*/ 354 w 721"/>
                <a:gd name="T21" fmla="*/ 781 h 858"/>
                <a:gd name="T22" fmla="*/ 114 w 721"/>
                <a:gd name="T23" fmla="*/ 0 h 858"/>
                <a:gd name="T24" fmla="*/ 20 w 721"/>
                <a:gd name="T25" fmla="*/ 18 h 858"/>
                <a:gd name="T26" fmla="*/ 0 w 721"/>
                <a:gd name="T27" fmla="*/ 375 h 858"/>
                <a:gd name="T28" fmla="*/ 123 w 721"/>
                <a:gd name="T29" fmla="*/ 383 h 8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21" h="858">
                  <a:moveTo>
                    <a:pt x="123" y="383"/>
                  </a:moveTo>
                  <a:lnTo>
                    <a:pt x="76" y="539"/>
                  </a:lnTo>
                  <a:lnTo>
                    <a:pt x="307" y="778"/>
                  </a:lnTo>
                  <a:lnTo>
                    <a:pt x="354" y="858"/>
                  </a:lnTo>
                  <a:lnTo>
                    <a:pt x="400" y="778"/>
                  </a:lnTo>
                  <a:lnTo>
                    <a:pt x="630" y="539"/>
                  </a:lnTo>
                  <a:lnTo>
                    <a:pt x="584" y="383"/>
                  </a:lnTo>
                  <a:lnTo>
                    <a:pt x="721" y="361"/>
                  </a:lnTo>
                  <a:lnTo>
                    <a:pt x="686" y="17"/>
                  </a:lnTo>
                  <a:lnTo>
                    <a:pt x="594" y="0"/>
                  </a:lnTo>
                  <a:lnTo>
                    <a:pt x="354" y="781"/>
                  </a:lnTo>
                  <a:lnTo>
                    <a:pt x="114" y="0"/>
                  </a:lnTo>
                  <a:lnTo>
                    <a:pt x="20" y="18"/>
                  </a:lnTo>
                  <a:lnTo>
                    <a:pt x="0" y="375"/>
                  </a:lnTo>
                  <a:lnTo>
                    <a:pt x="123" y="383"/>
                  </a:lnTo>
                  <a:close/>
                </a:path>
              </a:pathLst>
            </a:custGeom>
            <a:solidFill>
              <a:srgbClr val="7C193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0" name="Freeform 91">
              <a:extLst>
                <a:ext uri="{FF2B5EF4-FFF2-40B4-BE49-F238E27FC236}">
                  <a16:creationId xmlns:a16="http://schemas.microsoft.com/office/drawing/2014/main" id="{F25C9404-95F5-8951-BD56-7BA24432BBDF}"/>
                </a:ext>
              </a:extLst>
            </p:cNvPr>
            <p:cNvSpPr>
              <a:spLocks/>
            </p:cNvSpPr>
            <p:nvPr/>
          </p:nvSpPr>
          <p:spPr bwMode="auto">
            <a:xfrm>
              <a:off x="18575338" y="8653463"/>
              <a:ext cx="277813" cy="369888"/>
            </a:xfrm>
            <a:custGeom>
              <a:avLst/>
              <a:gdLst>
                <a:gd name="T0" fmla="*/ 345 w 365"/>
                <a:gd name="T1" fmla="*/ 184 h 485"/>
                <a:gd name="T2" fmla="*/ 355 w 365"/>
                <a:gd name="T3" fmla="*/ 391 h 485"/>
                <a:gd name="T4" fmla="*/ 330 w 365"/>
                <a:gd name="T5" fmla="*/ 455 h 485"/>
                <a:gd name="T6" fmla="*/ 267 w 365"/>
                <a:gd name="T7" fmla="*/ 451 h 485"/>
                <a:gd name="T8" fmla="*/ 198 w 365"/>
                <a:gd name="T9" fmla="*/ 449 h 485"/>
                <a:gd name="T10" fmla="*/ 119 w 365"/>
                <a:gd name="T11" fmla="*/ 445 h 485"/>
                <a:gd name="T12" fmla="*/ 43 w 365"/>
                <a:gd name="T13" fmla="*/ 426 h 485"/>
                <a:gd name="T14" fmla="*/ 88 w 365"/>
                <a:gd name="T15" fmla="*/ 314 h 485"/>
                <a:gd name="T16" fmla="*/ 0 w 365"/>
                <a:gd name="T17" fmla="*/ 353 h 485"/>
                <a:gd name="T18" fmla="*/ 39 w 365"/>
                <a:gd name="T19" fmla="*/ 245 h 485"/>
                <a:gd name="T20" fmla="*/ 113 w 365"/>
                <a:gd name="T21" fmla="*/ 178 h 485"/>
                <a:gd name="T22" fmla="*/ 134 w 365"/>
                <a:gd name="T23" fmla="*/ 0 h 485"/>
                <a:gd name="T24" fmla="*/ 365 w 365"/>
                <a:gd name="T25" fmla="*/ 12 h 485"/>
                <a:gd name="T26" fmla="*/ 345 w 365"/>
                <a:gd name="T27" fmla="*/ 184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5" h="485">
                  <a:moveTo>
                    <a:pt x="345" y="184"/>
                  </a:moveTo>
                  <a:lnTo>
                    <a:pt x="355" y="391"/>
                  </a:lnTo>
                  <a:lnTo>
                    <a:pt x="330" y="455"/>
                  </a:lnTo>
                  <a:cubicBezTo>
                    <a:pt x="330" y="455"/>
                    <a:pt x="283" y="472"/>
                    <a:pt x="267" y="451"/>
                  </a:cubicBezTo>
                  <a:cubicBezTo>
                    <a:pt x="267" y="451"/>
                    <a:pt x="226" y="475"/>
                    <a:pt x="198" y="449"/>
                  </a:cubicBezTo>
                  <a:cubicBezTo>
                    <a:pt x="198" y="449"/>
                    <a:pt x="153" y="485"/>
                    <a:pt x="119" y="445"/>
                  </a:cubicBezTo>
                  <a:cubicBezTo>
                    <a:pt x="119" y="445"/>
                    <a:pt x="68" y="480"/>
                    <a:pt x="43" y="426"/>
                  </a:cubicBezTo>
                  <a:lnTo>
                    <a:pt x="88" y="314"/>
                  </a:lnTo>
                  <a:lnTo>
                    <a:pt x="0" y="353"/>
                  </a:lnTo>
                  <a:lnTo>
                    <a:pt x="39" y="245"/>
                  </a:lnTo>
                  <a:cubicBezTo>
                    <a:pt x="59" y="201"/>
                    <a:pt x="113" y="178"/>
                    <a:pt x="113" y="178"/>
                  </a:cubicBezTo>
                  <a:lnTo>
                    <a:pt x="134" y="0"/>
                  </a:lnTo>
                  <a:lnTo>
                    <a:pt x="365" y="12"/>
                  </a:lnTo>
                  <a:lnTo>
                    <a:pt x="345" y="184"/>
                  </a:lnTo>
                  <a:close/>
                </a:path>
              </a:pathLst>
            </a:custGeom>
            <a:solidFill>
              <a:srgbClr val="FD9F7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1" name="Freeform 92">
              <a:extLst>
                <a:ext uri="{FF2B5EF4-FFF2-40B4-BE49-F238E27FC236}">
                  <a16:creationId xmlns:a16="http://schemas.microsoft.com/office/drawing/2014/main" id="{FD847253-1A60-BED0-C0A8-9AFE26795B0D}"/>
                </a:ext>
              </a:extLst>
            </p:cNvPr>
            <p:cNvSpPr>
              <a:spLocks/>
            </p:cNvSpPr>
            <p:nvPr/>
          </p:nvSpPr>
          <p:spPr bwMode="auto">
            <a:xfrm>
              <a:off x="18605500" y="7521575"/>
              <a:ext cx="339725" cy="1216025"/>
            </a:xfrm>
            <a:custGeom>
              <a:avLst/>
              <a:gdLst>
                <a:gd name="T0" fmla="*/ 302 w 447"/>
                <a:gd name="T1" fmla="*/ 0 h 1598"/>
                <a:gd name="T2" fmla="*/ 447 w 447"/>
                <a:gd name="T3" fmla="*/ 825 h 1598"/>
                <a:gd name="T4" fmla="*/ 340 w 447"/>
                <a:gd name="T5" fmla="*/ 1598 h 1598"/>
                <a:gd name="T6" fmla="*/ 38 w 447"/>
                <a:gd name="T7" fmla="*/ 1598 h 1598"/>
                <a:gd name="T8" fmla="*/ 143 w 447"/>
                <a:gd name="T9" fmla="*/ 861 h 1598"/>
                <a:gd name="T10" fmla="*/ 0 w 447"/>
                <a:gd name="T11" fmla="*/ 2 h 1598"/>
                <a:gd name="T12" fmla="*/ 302 w 447"/>
                <a:gd name="T13" fmla="*/ 0 h 1598"/>
              </a:gdLst>
              <a:ahLst/>
              <a:cxnLst>
                <a:cxn ang="0">
                  <a:pos x="T0" y="T1"/>
                </a:cxn>
                <a:cxn ang="0">
                  <a:pos x="T2" y="T3"/>
                </a:cxn>
                <a:cxn ang="0">
                  <a:pos x="T4" y="T5"/>
                </a:cxn>
                <a:cxn ang="0">
                  <a:pos x="T6" y="T7"/>
                </a:cxn>
                <a:cxn ang="0">
                  <a:pos x="T8" y="T9"/>
                </a:cxn>
                <a:cxn ang="0">
                  <a:pos x="T10" y="T11"/>
                </a:cxn>
                <a:cxn ang="0">
                  <a:pos x="T12" y="T13"/>
                </a:cxn>
              </a:cxnLst>
              <a:rect l="0" t="0" r="r" b="b"/>
              <a:pathLst>
                <a:path w="447" h="1598">
                  <a:moveTo>
                    <a:pt x="302" y="0"/>
                  </a:moveTo>
                  <a:lnTo>
                    <a:pt x="447" y="825"/>
                  </a:lnTo>
                  <a:lnTo>
                    <a:pt x="340" y="1598"/>
                  </a:lnTo>
                  <a:lnTo>
                    <a:pt x="38" y="1598"/>
                  </a:lnTo>
                  <a:lnTo>
                    <a:pt x="143" y="861"/>
                  </a:lnTo>
                  <a:lnTo>
                    <a:pt x="0" y="2"/>
                  </a:lnTo>
                  <a:lnTo>
                    <a:pt x="302" y="0"/>
                  </a:lnTo>
                  <a:close/>
                </a:path>
              </a:pathLst>
            </a:custGeom>
            <a:solidFill>
              <a:srgbClr val="A3144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2" name="Oval 13">
              <a:extLst>
                <a:ext uri="{FF2B5EF4-FFF2-40B4-BE49-F238E27FC236}">
                  <a16:creationId xmlns:a16="http://schemas.microsoft.com/office/drawing/2014/main" id="{56C67D0B-8576-33DC-7EE8-2611FC7CE786}"/>
                </a:ext>
              </a:extLst>
            </p:cNvPr>
            <p:cNvSpPr>
              <a:spLocks noChangeArrowheads="1"/>
            </p:cNvSpPr>
            <p:nvPr/>
          </p:nvSpPr>
          <p:spPr bwMode="auto">
            <a:xfrm>
              <a:off x="12598718" y="8796338"/>
              <a:ext cx="436563" cy="436563"/>
            </a:xfrm>
            <a:prstGeom prst="ellipse">
              <a:avLst/>
            </a:prstGeom>
            <a:solidFill>
              <a:srgbClr val="0F588C"/>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3" name="Oval 14">
              <a:extLst>
                <a:ext uri="{FF2B5EF4-FFF2-40B4-BE49-F238E27FC236}">
                  <a16:creationId xmlns:a16="http://schemas.microsoft.com/office/drawing/2014/main" id="{09A7513B-A2EA-136F-F049-584625D85957}"/>
                </a:ext>
              </a:extLst>
            </p:cNvPr>
            <p:cNvSpPr>
              <a:spLocks noChangeArrowheads="1"/>
            </p:cNvSpPr>
            <p:nvPr/>
          </p:nvSpPr>
          <p:spPr bwMode="auto">
            <a:xfrm>
              <a:off x="21142960" y="10748963"/>
              <a:ext cx="436563" cy="436563"/>
            </a:xfrm>
            <a:prstGeom prst="ellipse">
              <a:avLst/>
            </a:prstGeom>
            <a:solidFill>
              <a:srgbClr val="A31443"/>
            </a:solidFill>
            <a:ln>
              <a:noFill/>
            </a:ln>
          </p:spPr>
          <p:txBody>
            <a:bodyPr vert="horz" wrap="square" lIns="91440" tIns="45720" rIns="91440" bIns="45720" numCol="1" anchor="t" anchorCtr="0" compatLnSpc="1">
              <a:prstTxWarp prst="textNoShape">
                <a:avLst/>
              </a:prstTxWarp>
            </a:bodyPr>
            <a:lstStyle/>
            <a:p>
              <a:endParaRPr lang="en-US" dirty="0">
                <a:latin typeface="Poppins" panose="00000500000000000000" pitchFamily="2" charset="0"/>
              </a:endParaRPr>
            </a:p>
          </p:txBody>
        </p:sp>
        <p:sp>
          <p:nvSpPr>
            <p:cNvPr id="524" name="Freeform: Shape 523">
              <a:extLst>
                <a:ext uri="{FF2B5EF4-FFF2-40B4-BE49-F238E27FC236}">
                  <a16:creationId xmlns:a16="http://schemas.microsoft.com/office/drawing/2014/main" id="{8DD9705D-05F4-6FBC-05D3-00515998D826}"/>
                </a:ext>
              </a:extLst>
            </p:cNvPr>
            <p:cNvSpPr>
              <a:spLocks noChangeArrowheads="1"/>
            </p:cNvSpPr>
            <p:nvPr/>
          </p:nvSpPr>
          <p:spPr bwMode="auto">
            <a:xfrm>
              <a:off x="21219159" y="10825163"/>
              <a:ext cx="284164" cy="193218"/>
            </a:xfrm>
            <a:custGeom>
              <a:avLst/>
              <a:gdLst>
                <a:gd name="connsiteX0" fmla="*/ 142080 w 284164"/>
                <a:gd name="connsiteY0" fmla="*/ 0 h 193218"/>
                <a:gd name="connsiteX1" fmla="*/ 284164 w 284164"/>
                <a:gd name="connsiteY1" fmla="*/ 110332 h 193218"/>
                <a:gd name="connsiteX2" fmla="*/ 242548 w 284164"/>
                <a:gd name="connsiteY2" fmla="*/ 188349 h 193218"/>
                <a:gd name="connsiteX3" fmla="*/ 233248 w 284164"/>
                <a:gd name="connsiteY3" fmla="*/ 193218 h 193218"/>
                <a:gd name="connsiteX4" fmla="*/ 219802 w 284164"/>
                <a:gd name="connsiteY4" fmla="*/ 187482 h 193218"/>
                <a:gd name="connsiteX5" fmla="*/ 142080 w 284164"/>
                <a:gd name="connsiteY5" fmla="*/ 177554 h 193218"/>
                <a:gd name="connsiteX6" fmla="*/ 64358 w 284164"/>
                <a:gd name="connsiteY6" fmla="*/ 187482 h 193218"/>
                <a:gd name="connsiteX7" fmla="*/ 50914 w 284164"/>
                <a:gd name="connsiteY7" fmla="*/ 193217 h 193218"/>
                <a:gd name="connsiteX8" fmla="*/ 41614 w 284164"/>
                <a:gd name="connsiteY8" fmla="*/ 188349 h 193218"/>
                <a:gd name="connsiteX9" fmla="*/ 0 w 284164"/>
                <a:gd name="connsiteY9" fmla="*/ 110332 h 193218"/>
                <a:gd name="connsiteX10" fmla="*/ 142080 w 284164"/>
                <a:gd name="connsiteY10" fmla="*/ 0 h 193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84164" h="193218">
                  <a:moveTo>
                    <a:pt x="142080" y="0"/>
                  </a:moveTo>
                  <a:cubicBezTo>
                    <a:pt x="220552" y="0"/>
                    <a:pt x="284164" y="49397"/>
                    <a:pt x="284164" y="110332"/>
                  </a:cubicBezTo>
                  <a:cubicBezTo>
                    <a:pt x="284164" y="140800"/>
                    <a:pt x="268262" y="168383"/>
                    <a:pt x="242548" y="188349"/>
                  </a:cubicBezTo>
                  <a:lnTo>
                    <a:pt x="233248" y="193218"/>
                  </a:lnTo>
                  <a:lnTo>
                    <a:pt x="219802" y="187482"/>
                  </a:lnTo>
                  <a:cubicBezTo>
                    <a:pt x="195914" y="181089"/>
                    <a:pt x="169650" y="177554"/>
                    <a:pt x="142080" y="177554"/>
                  </a:cubicBezTo>
                  <a:cubicBezTo>
                    <a:pt x="114512" y="177554"/>
                    <a:pt x="88248" y="181089"/>
                    <a:pt x="64358" y="187482"/>
                  </a:cubicBezTo>
                  <a:lnTo>
                    <a:pt x="50914" y="193217"/>
                  </a:lnTo>
                  <a:lnTo>
                    <a:pt x="41614" y="188349"/>
                  </a:lnTo>
                  <a:cubicBezTo>
                    <a:pt x="15904" y="168383"/>
                    <a:pt x="0" y="140800"/>
                    <a:pt x="0" y="110332"/>
                  </a:cubicBezTo>
                  <a:cubicBezTo>
                    <a:pt x="0" y="49397"/>
                    <a:pt x="63612" y="0"/>
                    <a:pt x="142080" y="0"/>
                  </a:cubicBezTo>
                  <a:close/>
                </a:path>
              </a:pathLst>
            </a:custGeom>
            <a:solidFill>
              <a:srgbClr val="D83C77"/>
            </a:solidFill>
            <a:ln>
              <a:noFill/>
            </a:ln>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sp>
          <p:nvSpPr>
            <p:cNvPr id="525" name="Freeform: Shape 524">
              <a:extLst>
                <a:ext uri="{FF2B5EF4-FFF2-40B4-BE49-F238E27FC236}">
                  <a16:creationId xmlns:a16="http://schemas.microsoft.com/office/drawing/2014/main" id="{F6671E48-F910-5C43-C7B6-8F15EDB99D13}"/>
                </a:ext>
              </a:extLst>
            </p:cNvPr>
            <p:cNvSpPr>
              <a:spLocks noChangeArrowheads="1"/>
            </p:cNvSpPr>
            <p:nvPr/>
          </p:nvSpPr>
          <p:spPr bwMode="auto">
            <a:xfrm>
              <a:off x="12693968" y="8897304"/>
              <a:ext cx="246064" cy="158371"/>
            </a:xfrm>
            <a:custGeom>
              <a:avLst/>
              <a:gdLst>
                <a:gd name="connsiteX0" fmla="*/ 123032 w 246064"/>
                <a:gd name="connsiteY0" fmla="*/ 0 h 158371"/>
                <a:gd name="connsiteX1" fmla="*/ 246064 w 246064"/>
                <a:gd name="connsiteY1" fmla="*/ 96044 h 158371"/>
                <a:gd name="connsiteX2" fmla="*/ 236396 w 246064"/>
                <a:gd name="connsiteY2" fmla="*/ 133429 h 158371"/>
                <a:gd name="connsiteX3" fmla="*/ 215395 w 246064"/>
                <a:gd name="connsiteY3" fmla="*/ 157745 h 158371"/>
                <a:gd name="connsiteX4" fmla="*/ 210215 w 246064"/>
                <a:gd name="connsiteY4" fmla="*/ 153306 h 158371"/>
                <a:gd name="connsiteX5" fmla="*/ 123668 w 246064"/>
                <a:gd name="connsiteY5" fmla="*/ 132598 h 158371"/>
                <a:gd name="connsiteX6" fmla="*/ 37121 w 246064"/>
                <a:gd name="connsiteY6" fmla="*/ 153306 h 158371"/>
                <a:gd name="connsiteX7" fmla="*/ 31210 w 246064"/>
                <a:gd name="connsiteY7" fmla="*/ 158371 h 158371"/>
                <a:gd name="connsiteX8" fmla="*/ 9668 w 246064"/>
                <a:gd name="connsiteY8" fmla="*/ 133429 h 158371"/>
                <a:gd name="connsiteX9" fmla="*/ 0 w 246064"/>
                <a:gd name="connsiteY9" fmla="*/ 96044 h 158371"/>
                <a:gd name="connsiteX10" fmla="*/ 123032 w 246064"/>
                <a:gd name="connsiteY10" fmla="*/ 0 h 158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6064" h="158371">
                  <a:moveTo>
                    <a:pt x="123032" y="0"/>
                  </a:moveTo>
                  <a:cubicBezTo>
                    <a:pt x="190981" y="0"/>
                    <a:pt x="246064" y="43000"/>
                    <a:pt x="246064" y="96044"/>
                  </a:cubicBezTo>
                  <a:cubicBezTo>
                    <a:pt x="246064" y="109305"/>
                    <a:pt x="242621" y="121938"/>
                    <a:pt x="236396" y="133429"/>
                  </a:cubicBezTo>
                  <a:lnTo>
                    <a:pt x="215395" y="157745"/>
                  </a:lnTo>
                  <a:lnTo>
                    <a:pt x="210215" y="153306"/>
                  </a:lnTo>
                  <a:cubicBezTo>
                    <a:pt x="188065" y="140512"/>
                    <a:pt x="157466" y="132598"/>
                    <a:pt x="123668" y="132598"/>
                  </a:cubicBezTo>
                  <a:cubicBezTo>
                    <a:pt x="89870" y="132598"/>
                    <a:pt x="59271" y="140512"/>
                    <a:pt x="37121" y="153306"/>
                  </a:cubicBezTo>
                  <a:lnTo>
                    <a:pt x="31210" y="158371"/>
                  </a:lnTo>
                  <a:lnTo>
                    <a:pt x="9668" y="133429"/>
                  </a:lnTo>
                  <a:cubicBezTo>
                    <a:pt x="3443" y="121938"/>
                    <a:pt x="0" y="109305"/>
                    <a:pt x="0" y="96044"/>
                  </a:cubicBezTo>
                  <a:cubicBezTo>
                    <a:pt x="0" y="43000"/>
                    <a:pt x="55083" y="0"/>
                    <a:pt x="123032" y="0"/>
                  </a:cubicBezTo>
                  <a:close/>
                </a:path>
              </a:pathLst>
            </a:custGeom>
            <a:solidFill>
              <a:srgbClr val="4F8DBE"/>
            </a:solidFill>
            <a:ln>
              <a:noFill/>
            </a:ln>
          </p:spPr>
          <p:txBody>
            <a:bodyPr vert="horz" wrap="square" lIns="91440" tIns="45720" rIns="91440" bIns="45720" numCol="1" anchor="t" anchorCtr="0" compatLnSpc="1">
              <a:prstTxWarp prst="textNoShape">
                <a:avLst/>
              </a:prstTxWarp>
              <a:noAutofit/>
            </a:bodyPr>
            <a:lstStyle/>
            <a:p>
              <a:endParaRPr lang="en-US" dirty="0">
                <a:latin typeface="Poppins" panose="00000500000000000000" pitchFamily="2" charset="0"/>
              </a:endParaRPr>
            </a:p>
          </p:txBody>
        </p:sp>
      </p:grpSp>
      <p:pic>
        <p:nvPicPr>
          <p:cNvPr id="1026" name="Picture 2" descr="Start Your Detroit Trip Here | Official Travel &amp; Tourism Website for Detroit,  Michigan | Visit Detroit">
            <a:extLst>
              <a:ext uri="{FF2B5EF4-FFF2-40B4-BE49-F238E27FC236}">
                <a16:creationId xmlns:a16="http://schemas.microsoft.com/office/drawing/2014/main" id="{9E5CF7C2-5F80-6753-9FA2-6FBB346A86A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14990" y="6120353"/>
            <a:ext cx="1433986" cy="575215"/>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163D06BB-796F-A467-8107-E2943D1C3E43}"/>
              </a:ext>
            </a:extLst>
          </p:cNvPr>
          <p:cNvSpPr txBox="1">
            <a:spLocks/>
          </p:cNvSpPr>
          <p:nvPr/>
        </p:nvSpPr>
        <p:spPr>
          <a:xfrm>
            <a:off x="8958622" y="5995637"/>
            <a:ext cx="1456368"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1400" i="1" dirty="0">
                <a:solidFill>
                  <a:schemeClr val="bg2">
                    <a:lumMod val="25000"/>
                  </a:schemeClr>
                </a:solidFill>
                <a:latin typeface="+mn-lt"/>
              </a:rPr>
              <a:t>Developed with</a:t>
            </a:r>
          </a:p>
          <a:p>
            <a:r>
              <a:rPr lang="en-US" sz="1400" i="1" dirty="0">
                <a:solidFill>
                  <a:schemeClr val="bg2">
                    <a:lumMod val="25000"/>
                  </a:schemeClr>
                </a:solidFill>
                <a:latin typeface="+mn-lt"/>
              </a:rPr>
              <a:t>support from</a:t>
            </a:r>
          </a:p>
        </p:txBody>
      </p:sp>
    </p:spTree>
    <p:extLst>
      <p:ext uri="{BB962C8B-B14F-4D97-AF65-F5344CB8AC3E}">
        <p14:creationId xmlns:p14="http://schemas.microsoft.com/office/powerpoint/2010/main" val="1415181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329B32-8BAA-BCAC-9C81-4BFD8606FCD4}"/>
              </a:ext>
            </a:extLst>
          </p:cNvPr>
          <p:cNvPicPr>
            <a:picLocks noChangeAspect="1"/>
          </p:cNvPicPr>
          <p:nvPr/>
        </p:nvPicPr>
        <p:blipFill rotWithShape="1">
          <a:blip r:embed="rId2"/>
          <a:srcRect l="85202" t="85673" r="14426"/>
          <a:stretch/>
        </p:blipFill>
        <p:spPr>
          <a:xfrm>
            <a:off x="10290629" y="5471886"/>
            <a:ext cx="1240971" cy="1524000"/>
          </a:xfrm>
          <a:prstGeom prst="rect">
            <a:avLst/>
          </a:prstGeom>
          <a:effectLst>
            <a:softEdge rad="127000"/>
          </a:effectLst>
        </p:spPr>
      </p:pic>
      <p:pic>
        <p:nvPicPr>
          <p:cNvPr id="3" name="Picture 2">
            <a:extLst>
              <a:ext uri="{FF2B5EF4-FFF2-40B4-BE49-F238E27FC236}">
                <a16:creationId xmlns:a16="http://schemas.microsoft.com/office/drawing/2014/main" id="{C43B0B08-7D77-C50C-BBCD-1F7EA7E159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75467" y="6367787"/>
            <a:ext cx="914836" cy="353530"/>
          </a:xfrm>
          <a:prstGeom prst="rect">
            <a:avLst/>
          </a:prstGeom>
        </p:spPr>
      </p:pic>
      <p:sp>
        <p:nvSpPr>
          <p:cNvPr id="4" name="Title 1">
            <a:extLst>
              <a:ext uri="{FF2B5EF4-FFF2-40B4-BE49-F238E27FC236}">
                <a16:creationId xmlns:a16="http://schemas.microsoft.com/office/drawing/2014/main" id="{D80C47FF-A98C-DD35-5FEA-E30076C6588C}"/>
              </a:ext>
            </a:extLst>
          </p:cNvPr>
          <p:cNvSpPr txBox="1">
            <a:spLocks/>
          </p:cNvSpPr>
          <p:nvPr/>
        </p:nvSpPr>
        <p:spPr>
          <a:xfrm>
            <a:off x="6241389" y="676216"/>
            <a:ext cx="5168792"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About Visit Detroit</a:t>
            </a:r>
          </a:p>
        </p:txBody>
      </p:sp>
      <p:cxnSp>
        <p:nvCxnSpPr>
          <p:cNvPr id="7" name="Straight Connector 6">
            <a:extLst>
              <a:ext uri="{FF2B5EF4-FFF2-40B4-BE49-F238E27FC236}">
                <a16:creationId xmlns:a16="http://schemas.microsoft.com/office/drawing/2014/main" id="{0BC6F83C-C70E-AF4E-D6C4-A2815CECAF09}"/>
              </a:ext>
            </a:extLst>
          </p:cNvPr>
          <p:cNvCxnSpPr>
            <a:cxnSpLocks/>
          </p:cNvCxnSpPr>
          <p:nvPr/>
        </p:nvCxnSpPr>
        <p:spPr>
          <a:xfrm>
            <a:off x="6241388" y="1538577"/>
            <a:ext cx="5066990" cy="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B836D0FA-9B61-FEEF-AC99-E95791A5B6CE}"/>
              </a:ext>
            </a:extLst>
          </p:cNvPr>
          <p:cNvSpPr txBox="1">
            <a:spLocks/>
          </p:cNvSpPr>
          <p:nvPr/>
        </p:nvSpPr>
        <p:spPr>
          <a:xfrm>
            <a:off x="781820" y="676216"/>
            <a:ext cx="5168792"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About MPI</a:t>
            </a:r>
          </a:p>
        </p:txBody>
      </p:sp>
      <p:cxnSp>
        <p:nvCxnSpPr>
          <p:cNvPr id="11" name="Straight Connector 10">
            <a:extLst>
              <a:ext uri="{FF2B5EF4-FFF2-40B4-BE49-F238E27FC236}">
                <a16:creationId xmlns:a16="http://schemas.microsoft.com/office/drawing/2014/main" id="{BFC7AE42-1C89-3CBA-CF3C-812657A8A7DD}"/>
              </a:ext>
            </a:extLst>
          </p:cNvPr>
          <p:cNvCxnSpPr>
            <a:cxnSpLocks/>
          </p:cNvCxnSpPr>
          <p:nvPr/>
        </p:nvCxnSpPr>
        <p:spPr>
          <a:xfrm>
            <a:off x="781819" y="1538577"/>
            <a:ext cx="5066990" cy="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14" name="Picture 13" descr="A blue and black logo&#10;&#10;Description automatically generated">
            <a:extLst>
              <a:ext uri="{FF2B5EF4-FFF2-40B4-BE49-F238E27FC236}">
                <a16:creationId xmlns:a16="http://schemas.microsoft.com/office/drawing/2014/main" id="{F8EB7A6D-24A8-96DA-CFD1-E5E83ABC8D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464" y="1817593"/>
            <a:ext cx="3019078" cy="1166694"/>
          </a:xfrm>
          <a:prstGeom prst="rect">
            <a:avLst/>
          </a:prstGeom>
        </p:spPr>
      </p:pic>
      <p:pic>
        <p:nvPicPr>
          <p:cNvPr id="1026" name="Picture 2" descr="Start Your Detroit Trip Here | Official Travel &amp; Tourism Website for Detroit,  Michigan | Visit Detroit">
            <a:extLst>
              <a:ext uri="{FF2B5EF4-FFF2-40B4-BE49-F238E27FC236}">
                <a16:creationId xmlns:a16="http://schemas.microsoft.com/office/drawing/2014/main" id="{645B1224-9B9A-BF27-B520-8F65E4FB60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9795" y="1996330"/>
            <a:ext cx="5210175" cy="8763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251B9C92-1B09-B1AC-3E07-826D33F31EC2}"/>
              </a:ext>
            </a:extLst>
          </p:cNvPr>
          <p:cNvSpPr txBox="1"/>
          <p:nvPr/>
        </p:nvSpPr>
        <p:spPr>
          <a:xfrm>
            <a:off x="660399" y="3505465"/>
            <a:ext cx="5509395" cy="2785378"/>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500" dirty="0">
                <a:solidFill>
                  <a:schemeClr val="bg2">
                    <a:lumMod val="25000"/>
                  </a:schemeClr>
                </a:solidFill>
                <a:latin typeface="Calibri" panose="020F0502020204030204" pitchFamily="34" charset="0"/>
                <a:ea typeface="Times New Roman" panose="02020603050405020304" pitchFamily="18" charset="0"/>
              </a:rPr>
              <a:t>L</a:t>
            </a:r>
            <a:r>
              <a:rPr lang="en-US" sz="2500" dirty="0">
                <a:solidFill>
                  <a:schemeClr val="bg2">
                    <a:lumMod val="25000"/>
                  </a:schemeClr>
                </a:solidFill>
                <a:effectLst/>
                <a:latin typeface="Calibri" panose="020F0502020204030204" pitchFamily="34" charset="0"/>
                <a:ea typeface="Times New Roman" panose="02020603050405020304" pitchFamily="18" charset="0"/>
              </a:rPr>
              <a:t>argest meeting industry association </a:t>
            </a:r>
          </a:p>
          <a:p>
            <a:pPr marL="285750" marR="0" indent="-285750">
              <a:spcBef>
                <a:spcPts val="0"/>
              </a:spcBef>
              <a:spcAft>
                <a:spcPts val="0"/>
              </a:spcAft>
              <a:buFont typeface="Arial" panose="020B0604020202020204" pitchFamily="34" charset="0"/>
              <a:buChar char="•"/>
            </a:pPr>
            <a:r>
              <a:rPr lang="en-US" sz="2500" dirty="0">
                <a:solidFill>
                  <a:srgbClr val="00B0F0"/>
                </a:solidFill>
                <a:effectLst/>
                <a:latin typeface="Calibri" panose="020F0502020204030204" pitchFamily="34" charset="0"/>
                <a:ea typeface="Times New Roman" panose="02020603050405020304" pitchFamily="18" charset="0"/>
              </a:rPr>
              <a:t>60,000 meeting &amp; event professionals </a:t>
            </a:r>
          </a:p>
          <a:p>
            <a:pPr marL="285750" marR="0" indent="-285750">
              <a:spcBef>
                <a:spcPts val="0"/>
              </a:spcBef>
              <a:spcAft>
                <a:spcPts val="0"/>
              </a:spcAft>
              <a:buFont typeface="Arial" panose="020B0604020202020204" pitchFamily="34" charset="0"/>
              <a:buChar char="•"/>
            </a:pPr>
            <a:r>
              <a:rPr lang="en-US" sz="2500" dirty="0">
                <a:solidFill>
                  <a:schemeClr val="bg2">
                    <a:lumMod val="25000"/>
                  </a:schemeClr>
                </a:solidFill>
                <a:effectLst/>
                <a:latin typeface="Calibri" panose="020F0502020204030204" pitchFamily="34" charset="0"/>
                <a:ea typeface="Times New Roman" panose="02020603050405020304" pitchFamily="18" charset="0"/>
              </a:rPr>
              <a:t>13,000 members</a:t>
            </a:r>
          </a:p>
          <a:p>
            <a:pPr marL="285750" marR="0" indent="-285750">
              <a:spcBef>
                <a:spcPts val="0"/>
              </a:spcBef>
              <a:spcAft>
                <a:spcPts val="0"/>
              </a:spcAft>
              <a:buFont typeface="Arial" panose="020B0604020202020204" pitchFamily="34" charset="0"/>
              <a:buChar char="•"/>
            </a:pPr>
            <a:r>
              <a:rPr lang="en-US" sz="2500" dirty="0">
                <a:solidFill>
                  <a:srgbClr val="00B0F0"/>
                </a:solidFill>
                <a:effectLst/>
                <a:latin typeface="Calibri" panose="020F0502020204030204" pitchFamily="34" charset="0"/>
                <a:ea typeface="Times New Roman" panose="02020603050405020304" pitchFamily="18" charset="0"/>
              </a:rPr>
              <a:t>70 chapters</a:t>
            </a:r>
            <a:r>
              <a:rPr lang="en-US" sz="2500" dirty="0">
                <a:solidFill>
                  <a:srgbClr val="00B0F0"/>
                </a:solidFill>
                <a:latin typeface="Calibri" panose="020F0502020204030204" pitchFamily="34" charset="0"/>
                <a:ea typeface="Times New Roman" panose="02020603050405020304" pitchFamily="18" charset="0"/>
              </a:rPr>
              <a:t> and </a:t>
            </a:r>
            <a:r>
              <a:rPr lang="en-US" sz="2500" dirty="0">
                <a:solidFill>
                  <a:srgbClr val="00B0F0"/>
                </a:solidFill>
                <a:effectLst/>
                <a:latin typeface="Calibri" panose="020F0502020204030204" pitchFamily="34" charset="0"/>
                <a:ea typeface="Times New Roman" panose="02020603050405020304" pitchFamily="18" charset="0"/>
              </a:rPr>
              <a:t>clubs </a:t>
            </a:r>
          </a:p>
          <a:p>
            <a:pPr marL="285750" marR="0" indent="-285750">
              <a:spcBef>
                <a:spcPts val="0"/>
              </a:spcBef>
              <a:spcAft>
                <a:spcPts val="0"/>
              </a:spcAft>
              <a:buFont typeface="Arial" panose="020B0604020202020204" pitchFamily="34" charset="0"/>
              <a:buChar char="•"/>
            </a:pPr>
            <a:r>
              <a:rPr lang="en-US" sz="2500" dirty="0">
                <a:solidFill>
                  <a:schemeClr val="bg2">
                    <a:lumMod val="25000"/>
                  </a:schemeClr>
                </a:solidFill>
                <a:latin typeface="Calibri" panose="020F0502020204030204" pitchFamily="34" charset="0"/>
                <a:ea typeface="Times New Roman" panose="02020603050405020304" pitchFamily="18" charset="0"/>
              </a:rPr>
              <a:t>75 </a:t>
            </a:r>
            <a:r>
              <a:rPr lang="en-US" sz="2500" dirty="0">
                <a:solidFill>
                  <a:schemeClr val="bg2">
                    <a:lumMod val="25000"/>
                  </a:schemeClr>
                </a:solidFill>
                <a:effectLst/>
                <a:latin typeface="Calibri" panose="020F0502020204030204" pitchFamily="34" charset="0"/>
                <a:ea typeface="Times New Roman" panose="02020603050405020304" pitchFamily="18" charset="0"/>
              </a:rPr>
              <a:t>countries worldwide</a:t>
            </a:r>
          </a:p>
          <a:p>
            <a:pPr marL="285750" indent="-285750">
              <a:buFont typeface="Arial" panose="020B0604020202020204" pitchFamily="34" charset="0"/>
              <a:buChar char="•"/>
            </a:pPr>
            <a:r>
              <a:rPr lang="en-US" sz="2500" dirty="0">
                <a:solidFill>
                  <a:srgbClr val="00B0F0"/>
                </a:solidFill>
                <a:latin typeface="Calibri" panose="020F0502020204030204" pitchFamily="34" charset="0"/>
                <a:ea typeface="Times New Roman" panose="02020603050405020304" pitchFamily="18" charset="0"/>
              </a:rPr>
              <a:t>I</a:t>
            </a:r>
            <a:r>
              <a:rPr lang="en-US" sz="2500" dirty="0">
                <a:solidFill>
                  <a:srgbClr val="00B0F0"/>
                </a:solidFill>
                <a:effectLst/>
                <a:latin typeface="Calibri" panose="020F0502020204030204" pitchFamily="34" charset="0"/>
                <a:ea typeface="Times New Roman" panose="02020603050405020304" pitchFamily="18" charset="0"/>
              </a:rPr>
              <a:t>nnovative and relevant education, networking and business exchange</a:t>
            </a:r>
          </a:p>
        </p:txBody>
      </p:sp>
      <p:sp>
        <p:nvSpPr>
          <p:cNvPr id="18" name="TextBox 17">
            <a:extLst>
              <a:ext uri="{FF2B5EF4-FFF2-40B4-BE49-F238E27FC236}">
                <a16:creationId xmlns:a16="http://schemas.microsoft.com/office/drawing/2014/main" id="{A94C4776-1FCA-164B-E4FD-2670B0B43786}"/>
              </a:ext>
            </a:extLst>
          </p:cNvPr>
          <p:cNvSpPr txBox="1"/>
          <p:nvPr/>
        </p:nvSpPr>
        <p:spPr>
          <a:xfrm>
            <a:off x="6096000" y="3455769"/>
            <a:ext cx="5509395" cy="2400657"/>
          </a:xfrm>
          <a:prstGeom prst="rect">
            <a:avLst/>
          </a:prstGeom>
          <a:noFill/>
        </p:spPr>
        <p:txBody>
          <a:bodyPr wrap="square">
            <a:spAutoFit/>
          </a:bodyPr>
          <a:lstStyle/>
          <a:p>
            <a:pPr marL="285750" marR="0" indent="-285750">
              <a:spcBef>
                <a:spcPts val="0"/>
              </a:spcBef>
              <a:spcAft>
                <a:spcPts val="0"/>
              </a:spcAft>
              <a:buFont typeface="Arial" panose="020B0604020202020204" pitchFamily="34" charset="0"/>
              <a:buChar char="•"/>
            </a:pPr>
            <a:r>
              <a:rPr lang="en-US" sz="2500" dirty="0">
                <a:solidFill>
                  <a:srgbClr val="00B0F0"/>
                </a:solidFill>
                <a:latin typeface="Calibri" panose="020F0502020204030204" pitchFamily="34" charset="0"/>
                <a:ea typeface="Times New Roman" panose="02020603050405020304" pitchFamily="18" charset="0"/>
              </a:rPr>
              <a:t>Private, no</a:t>
            </a:r>
            <a:r>
              <a:rPr lang="en-US" sz="2500" dirty="0">
                <a:solidFill>
                  <a:srgbClr val="00B0F0"/>
                </a:solidFill>
                <a:effectLst/>
                <a:latin typeface="Calibri" panose="020F0502020204030204" pitchFamily="34" charset="0"/>
                <a:ea typeface="Times New Roman" panose="02020603050405020304" pitchFamily="18" charset="0"/>
              </a:rPr>
              <a:t>nprofit organization </a:t>
            </a:r>
          </a:p>
          <a:p>
            <a:pPr marL="285750" indent="-285750">
              <a:buFont typeface="Arial" panose="020B0604020202020204" pitchFamily="34" charset="0"/>
              <a:buChar char="•"/>
            </a:pPr>
            <a:r>
              <a:rPr lang="en-US" sz="2500" dirty="0">
                <a:solidFill>
                  <a:schemeClr val="bg2">
                    <a:lumMod val="25000"/>
                  </a:schemeClr>
                </a:solidFill>
                <a:latin typeface="Calibri" panose="020F0502020204030204" pitchFamily="34" charset="0"/>
                <a:ea typeface="Times New Roman" panose="02020603050405020304" pitchFamily="18" charset="0"/>
              </a:rPr>
              <a:t>F</a:t>
            </a:r>
            <a:r>
              <a:rPr lang="en-US" sz="2500" dirty="0">
                <a:solidFill>
                  <a:schemeClr val="bg2">
                    <a:lumMod val="25000"/>
                  </a:schemeClr>
                </a:solidFill>
                <a:effectLst/>
                <a:latin typeface="Calibri" panose="020F0502020204030204" pitchFamily="34" charset="0"/>
                <a:ea typeface="Times New Roman" panose="02020603050405020304" pitchFamily="18" charset="0"/>
              </a:rPr>
              <a:t>irst-ever convention &amp; visitors bureau</a:t>
            </a:r>
            <a:endParaRPr lang="en-US" sz="2500" b="1" dirty="0">
              <a:solidFill>
                <a:schemeClr val="bg2">
                  <a:lumMod val="25000"/>
                </a:schemeClr>
              </a:solidFill>
              <a:latin typeface="Calibri" panose="020F0502020204030204" pitchFamily="34" charset="0"/>
              <a:ea typeface="Times New Roman" panose="02020603050405020304" pitchFamily="18" charset="0"/>
            </a:endParaRPr>
          </a:p>
          <a:p>
            <a:pPr marL="285750" marR="0" indent="-285750">
              <a:spcBef>
                <a:spcPts val="0"/>
              </a:spcBef>
              <a:spcAft>
                <a:spcPts val="0"/>
              </a:spcAft>
              <a:buFont typeface="Arial" panose="020B0604020202020204" pitchFamily="34" charset="0"/>
              <a:buChar char="•"/>
            </a:pPr>
            <a:r>
              <a:rPr lang="en-US" sz="2500" dirty="0">
                <a:solidFill>
                  <a:srgbClr val="00B0F0"/>
                </a:solidFill>
                <a:effectLst/>
                <a:latin typeface="Calibri" panose="020F0502020204030204" pitchFamily="34" charset="0"/>
                <a:ea typeface="Times New Roman" panose="02020603050405020304" pitchFamily="18" charset="0"/>
              </a:rPr>
              <a:t>Mission: Market the metropolitan Detroit area as a destination for  leisure and business travel </a:t>
            </a:r>
          </a:p>
          <a:p>
            <a:pPr marL="285750" marR="0" indent="-285750">
              <a:spcBef>
                <a:spcPts val="0"/>
              </a:spcBef>
              <a:spcAft>
                <a:spcPts val="0"/>
              </a:spcAft>
              <a:buFont typeface="Arial" panose="020B0604020202020204" pitchFamily="34" charset="0"/>
              <a:buChar char="•"/>
            </a:pPr>
            <a:r>
              <a:rPr lang="en-US" sz="2500" dirty="0">
                <a:solidFill>
                  <a:schemeClr val="bg2">
                    <a:lumMod val="25000"/>
                  </a:schemeClr>
                </a:solidFill>
                <a:effectLst/>
                <a:latin typeface="Calibri" panose="020F0502020204030204" pitchFamily="34" charset="0"/>
                <a:ea typeface="Times New Roman" panose="02020603050405020304" pitchFamily="18" charset="0"/>
              </a:rPr>
              <a:t>More than 700 member businesses</a:t>
            </a:r>
          </a:p>
        </p:txBody>
      </p:sp>
    </p:spTree>
    <p:extLst>
      <p:ext uri="{BB962C8B-B14F-4D97-AF65-F5344CB8AC3E}">
        <p14:creationId xmlns:p14="http://schemas.microsoft.com/office/powerpoint/2010/main" val="2226199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DE11C5-C2A6-F89D-6615-DC992D6EDBC4}"/>
              </a:ext>
            </a:extLst>
          </p:cNvPr>
          <p:cNvSpPr txBox="1">
            <a:spLocks/>
          </p:cNvSpPr>
          <p:nvPr/>
        </p:nvSpPr>
        <p:spPr>
          <a:xfrm>
            <a:off x="1290635" y="1415640"/>
            <a:ext cx="9610729" cy="5651081"/>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a:lnSpc>
                <a:spcPct val="80000"/>
              </a:lnSpc>
            </a:pPr>
            <a:r>
              <a:rPr lang="en-US" sz="8800" dirty="0">
                <a:solidFill>
                  <a:schemeClr val="bg2">
                    <a:lumMod val="25000"/>
                  </a:schemeClr>
                </a:solidFill>
                <a:latin typeface="+mn-lt"/>
              </a:rPr>
              <a:t>Meetings &amp; </a:t>
            </a:r>
          </a:p>
          <a:p>
            <a:pPr>
              <a:lnSpc>
                <a:spcPct val="80000"/>
              </a:lnSpc>
            </a:pPr>
            <a:r>
              <a:rPr lang="en-US" sz="8800" dirty="0">
                <a:solidFill>
                  <a:schemeClr val="bg2">
                    <a:lumMod val="25000"/>
                  </a:schemeClr>
                </a:solidFill>
                <a:latin typeface="+mn-lt"/>
              </a:rPr>
              <a:t>events are a </a:t>
            </a:r>
          </a:p>
          <a:p>
            <a:pPr>
              <a:lnSpc>
                <a:spcPct val="80000"/>
              </a:lnSpc>
            </a:pPr>
            <a:r>
              <a:rPr lang="en-US" sz="8800" dirty="0">
                <a:solidFill>
                  <a:schemeClr val="bg2">
                    <a:lumMod val="25000"/>
                  </a:schemeClr>
                </a:solidFill>
                <a:latin typeface="+mn-lt"/>
              </a:rPr>
              <a:t>            deal!</a:t>
            </a:r>
          </a:p>
        </p:txBody>
      </p:sp>
      <p:sp>
        <p:nvSpPr>
          <p:cNvPr id="10" name="TextBox 9">
            <a:extLst>
              <a:ext uri="{FF2B5EF4-FFF2-40B4-BE49-F238E27FC236}">
                <a16:creationId xmlns:a16="http://schemas.microsoft.com/office/drawing/2014/main" id="{7BAE9A0A-8C87-6C91-ADDA-851ABE550319}"/>
              </a:ext>
            </a:extLst>
          </p:cNvPr>
          <p:cNvSpPr txBox="1"/>
          <p:nvPr/>
        </p:nvSpPr>
        <p:spPr>
          <a:xfrm>
            <a:off x="3242641" y="2917741"/>
            <a:ext cx="6147352" cy="2646878"/>
          </a:xfrm>
          <a:prstGeom prst="rect">
            <a:avLst/>
          </a:prstGeom>
          <a:noFill/>
        </p:spPr>
        <p:txBody>
          <a:bodyPr wrap="square">
            <a:spAutoFit/>
          </a:bodyPr>
          <a:lstStyle/>
          <a:p>
            <a:r>
              <a:rPr kumimoji="0" lang="en-US" sz="16600" b="1" i="0" u="none" strike="noStrike" kern="1200" cap="none" spc="0" normalizeH="0" baseline="0" noProof="0" dirty="0">
                <a:ln>
                  <a:noFill/>
                </a:ln>
                <a:solidFill>
                  <a:srgbClr val="00B0F0"/>
                </a:solidFill>
                <a:effectLst/>
                <a:uLnTx/>
                <a:uFillTx/>
                <a:latin typeface="Calibri" panose="020F0502020204030204"/>
                <a:ea typeface="+mn-ea"/>
                <a:cs typeface="+mn-cs"/>
              </a:rPr>
              <a:t>BIG</a:t>
            </a:r>
            <a:r>
              <a:rPr kumimoji="0" lang="en-US" sz="8000" b="0" i="0" u="none" strike="noStrike" kern="1200" cap="none" spc="0" normalizeH="0" baseline="0" noProof="0" dirty="0">
                <a:ln>
                  <a:noFill/>
                </a:ln>
                <a:solidFill>
                  <a:srgbClr val="E7E6E6">
                    <a:lumMod val="25000"/>
                  </a:srgbClr>
                </a:solidFill>
                <a:effectLst/>
                <a:uLnTx/>
                <a:uFillTx/>
                <a:latin typeface="Calibri" panose="020F0502020204030204"/>
                <a:ea typeface="+mn-ea"/>
                <a:cs typeface="+mn-cs"/>
              </a:rPr>
              <a:t> </a:t>
            </a:r>
            <a:endParaRPr lang="en-US" sz="1600" dirty="0"/>
          </a:p>
        </p:txBody>
      </p:sp>
      <p:cxnSp>
        <p:nvCxnSpPr>
          <p:cNvPr id="11" name="Straight Connector 10">
            <a:extLst>
              <a:ext uri="{FF2B5EF4-FFF2-40B4-BE49-F238E27FC236}">
                <a16:creationId xmlns:a16="http://schemas.microsoft.com/office/drawing/2014/main" id="{228A77CF-32A2-EC2E-3A4B-453F69990AAC}"/>
              </a:ext>
            </a:extLst>
          </p:cNvPr>
          <p:cNvCxnSpPr>
            <a:cxnSpLocks/>
          </p:cNvCxnSpPr>
          <p:nvPr/>
        </p:nvCxnSpPr>
        <p:spPr>
          <a:xfrm>
            <a:off x="6509745" y="4888064"/>
            <a:ext cx="2246629"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9501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426D7-BAE7-4982-B897-0B092F6357A0}"/>
              </a:ext>
            </a:extLst>
          </p:cNvPr>
          <p:cNvSpPr>
            <a:spLocks noGrp="1"/>
          </p:cNvSpPr>
          <p:nvPr>
            <p:ph type="title"/>
          </p:nvPr>
        </p:nvSpPr>
        <p:spPr>
          <a:xfrm>
            <a:off x="482442" y="6167718"/>
            <a:ext cx="10515600" cy="245276"/>
          </a:xfrm>
        </p:spPr>
        <p:txBody>
          <a:bodyPr>
            <a:normAutofit fontScale="90000"/>
          </a:bodyPr>
          <a:lstStyle/>
          <a:p>
            <a:pPr algn="l"/>
            <a:r>
              <a:rPr lang="en-US" sz="1600" dirty="0"/>
              <a:t>Events Industry Council | 2023</a:t>
            </a:r>
          </a:p>
        </p:txBody>
      </p:sp>
      <p:sp>
        <p:nvSpPr>
          <p:cNvPr id="3" name="Content Placeholder 2">
            <a:extLst>
              <a:ext uri="{FF2B5EF4-FFF2-40B4-BE49-F238E27FC236}">
                <a16:creationId xmlns:a16="http://schemas.microsoft.com/office/drawing/2014/main" id="{10295618-D169-4B3C-8C37-187596A467CE}"/>
              </a:ext>
            </a:extLst>
          </p:cNvPr>
          <p:cNvSpPr>
            <a:spLocks noGrp="1"/>
          </p:cNvSpPr>
          <p:nvPr>
            <p:ph idx="1"/>
          </p:nvPr>
        </p:nvSpPr>
        <p:spPr>
          <a:xfrm>
            <a:off x="627529" y="1518532"/>
            <a:ext cx="2841812" cy="1469128"/>
          </a:xfrm>
        </p:spPr>
        <p:txBody>
          <a:bodyPr>
            <a:normAutofit/>
          </a:bodyPr>
          <a:lstStyle/>
          <a:p>
            <a:pPr fontAlgn="base">
              <a:spcBef>
                <a:spcPts val="0"/>
              </a:spcBef>
            </a:pPr>
            <a:r>
              <a:rPr lang="en-US" sz="3600" b="1" dirty="0">
                <a:solidFill>
                  <a:srgbClr val="00B0F0"/>
                </a:solidFill>
              </a:rPr>
              <a:t>Participants</a:t>
            </a:r>
          </a:p>
          <a:p>
            <a:pPr fontAlgn="base">
              <a:spcBef>
                <a:spcPts val="0"/>
              </a:spcBef>
            </a:pPr>
            <a:r>
              <a:rPr lang="en-US" sz="3600" dirty="0">
                <a:solidFill>
                  <a:schemeClr val="bg2">
                    <a:lumMod val="25000"/>
                  </a:schemeClr>
                </a:solidFill>
              </a:rPr>
              <a:t>1.6 billion</a:t>
            </a:r>
          </a:p>
        </p:txBody>
      </p:sp>
      <p:sp>
        <p:nvSpPr>
          <p:cNvPr id="4" name="Title 1">
            <a:extLst>
              <a:ext uri="{FF2B5EF4-FFF2-40B4-BE49-F238E27FC236}">
                <a16:creationId xmlns:a16="http://schemas.microsoft.com/office/drawing/2014/main" id="{7E76B342-BC5A-471C-9167-D84201B148A5}"/>
              </a:ext>
            </a:extLst>
          </p:cNvPr>
          <p:cNvSpPr txBox="1">
            <a:spLocks/>
          </p:cNvSpPr>
          <p:nvPr/>
        </p:nvSpPr>
        <p:spPr>
          <a:xfrm>
            <a:off x="358219" y="381971"/>
            <a:ext cx="11453567"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How </a:t>
            </a:r>
            <a:r>
              <a:rPr lang="en-US" sz="4800" b="1" dirty="0">
                <a:solidFill>
                  <a:srgbClr val="00B0F0"/>
                </a:solidFill>
                <a:latin typeface="+mn-lt"/>
              </a:rPr>
              <a:t>Big?</a:t>
            </a:r>
          </a:p>
        </p:txBody>
      </p:sp>
      <p:sp>
        <p:nvSpPr>
          <p:cNvPr id="8" name="Rectangle 7">
            <a:extLst>
              <a:ext uri="{FF2B5EF4-FFF2-40B4-BE49-F238E27FC236}">
                <a16:creationId xmlns:a16="http://schemas.microsoft.com/office/drawing/2014/main" id="{27882F02-56A5-4A83-B7AD-1510C2D37935}"/>
              </a:ext>
            </a:extLst>
          </p:cNvPr>
          <p:cNvSpPr/>
          <p:nvPr/>
        </p:nvSpPr>
        <p:spPr>
          <a:xfrm>
            <a:off x="8169481" y="3808795"/>
            <a:ext cx="3836894" cy="1200329"/>
          </a:xfrm>
          <a:prstGeom prst="rect">
            <a:avLst/>
          </a:prstGeom>
        </p:spPr>
        <p:txBody>
          <a:bodyPr wrap="square">
            <a:spAutoFit/>
          </a:bodyPr>
          <a:lstStyle/>
          <a:p>
            <a:pPr algn="ctr" fontAlgn="base"/>
            <a:r>
              <a:rPr lang="en-US" sz="3600" b="1" dirty="0">
                <a:solidFill>
                  <a:srgbClr val="00B0F0"/>
                </a:solidFill>
              </a:rPr>
              <a:t>GDP</a:t>
            </a:r>
          </a:p>
          <a:p>
            <a:pPr algn="ctr" fontAlgn="base"/>
            <a:r>
              <a:rPr lang="en-US" sz="3600" dirty="0">
                <a:solidFill>
                  <a:schemeClr val="bg2">
                    <a:lumMod val="25000"/>
                  </a:schemeClr>
                </a:solidFill>
              </a:rPr>
              <a:t>$662.6 Billion</a:t>
            </a:r>
          </a:p>
        </p:txBody>
      </p:sp>
      <p:sp>
        <p:nvSpPr>
          <p:cNvPr id="9" name="Rectangle 8">
            <a:extLst>
              <a:ext uri="{FF2B5EF4-FFF2-40B4-BE49-F238E27FC236}">
                <a16:creationId xmlns:a16="http://schemas.microsoft.com/office/drawing/2014/main" id="{9CCEEC5D-32EF-4DBA-8623-B076DC8FBDD1}"/>
              </a:ext>
            </a:extLst>
          </p:cNvPr>
          <p:cNvSpPr/>
          <p:nvPr/>
        </p:nvSpPr>
        <p:spPr>
          <a:xfrm>
            <a:off x="4167611" y="2050036"/>
            <a:ext cx="3822200" cy="1505027"/>
          </a:xfrm>
          <a:prstGeom prst="rect">
            <a:avLst/>
          </a:prstGeom>
        </p:spPr>
        <p:txBody>
          <a:bodyPr wrap="none">
            <a:spAutoFit/>
          </a:bodyPr>
          <a:lstStyle/>
          <a:p>
            <a:pPr algn="ctr" fontAlgn="base">
              <a:lnSpc>
                <a:spcPct val="90000"/>
              </a:lnSpc>
            </a:pPr>
            <a:r>
              <a:rPr lang="en-US" sz="4800" b="1" dirty="0">
                <a:solidFill>
                  <a:srgbClr val="00B0F0"/>
                </a:solidFill>
              </a:rPr>
              <a:t>Total Spend</a:t>
            </a:r>
          </a:p>
          <a:p>
            <a:pPr algn="ctr" fontAlgn="base">
              <a:lnSpc>
                <a:spcPct val="90000"/>
              </a:lnSpc>
            </a:pPr>
            <a:r>
              <a:rPr lang="en-US" sz="5400" dirty="0">
                <a:solidFill>
                  <a:schemeClr val="bg2">
                    <a:lumMod val="25000"/>
                  </a:schemeClr>
                </a:solidFill>
              </a:rPr>
              <a:t>$1.15 Trillion</a:t>
            </a:r>
          </a:p>
        </p:txBody>
      </p:sp>
      <p:pic>
        <p:nvPicPr>
          <p:cNvPr id="11" name="Graphic 10" descr="Team">
            <a:extLst>
              <a:ext uri="{FF2B5EF4-FFF2-40B4-BE49-F238E27FC236}">
                <a16:creationId xmlns:a16="http://schemas.microsoft.com/office/drawing/2014/main" id="{935C448C-BB75-4636-969C-8C66E1771F9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823" y="2514600"/>
            <a:ext cx="914400" cy="914400"/>
          </a:xfrm>
          <a:prstGeom prst="rect">
            <a:avLst/>
          </a:prstGeom>
        </p:spPr>
      </p:pic>
      <p:pic>
        <p:nvPicPr>
          <p:cNvPr id="12" name="Graphic 11" descr="Team">
            <a:extLst>
              <a:ext uri="{FF2B5EF4-FFF2-40B4-BE49-F238E27FC236}">
                <a16:creationId xmlns:a16="http://schemas.microsoft.com/office/drawing/2014/main" id="{BE7C7E6A-0EB7-45AA-B2AB-5652CC9A29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93869" y="2514600"/>
            <a:ext cx="914400" cy="914400"/>
          </a:xfrm>
          <a:prstGeom prst="rect">
            <a:avLst/>
          </a:prstGeom>
        </p:spPr>
      </p:pic>
      <p:pic>
        <p:nvPicPr>
          <p:cNvPr id="13" name="Graphic 12" descr="Team">
            <a:extLst>
              <a:ext uri="{FF2B5EF4-FFF2-40B4-BE49-F238E27FC236}">
                <a16:creationId xmlns:a16="http://schemas.microsoft.com/office/drawing/2014/main" id="{16880CD9-AF6E-4325-8716-2693CCAA19D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80915" y="2514600"/>
            <a:ext cx="914400" cy="914400"/>
          </a:xfrm>
          <a:prstGeom prst="rect">
            <a:avLst/>
          </a:prstGeom>
        </p:spPr>
      </p:pic>
      <p:sp>
        <p:nvSpPr>
          <p:cNvPr id="14" name="Rectangle 13">
            <a:extLst>
              <a:ext uri="{FF2B5EF4-FFF2-40B4-BE49-F238E27FC236}">
                <a16:creationId xmlns:a16="http://schemas.microsoft.com/office/drawing/2014/main" id="{B316E681-23B6-4E45-9CBB-5AF0F2F2A317}"/>
              </a:ext>
            </a:extLst>
          </p:cNvPr>
          <p:cNvSpPr/>
          <p:nvPr/>
        </p:nvSpPr>
        <p:spPr>
          <a:xfrm>
            <a:off x="8373037" y="1449872"/>
            <a:ext cx="3429785" cy="1200329"/>
          </a:xfrm>
          <a:prstGeom prst="rect">
            <a:avLst/>
          </a:prstGeom>
        </p:spPr>
        <p:txBody>
          <a:bodyPr wrap="square">
            <a:spAutoFit/>
          </a:bodyPr>
          <a:lstStyle/>
          <a:p>
            <a:pPr algn="ctr" fontAlgn="base"/>
            <a:r>
              <a:rPr lang="en-US" sz="3600" b="1" dirty="0">
                <a:solidFill>
                  <a:srgbClr val="00B0F0"/>
                </a:solidFill>
              </a:rPr>
              <a:t>Employment</a:t>
            </a:r>
          </a:p>
          <a:p>
            <a:pPr algn="ctr" fontAlgn="base"/>
            <a:r>
              <a:rPr lang="en-US" sz="3600" dirty="0">
                <a:solidFill>
                  <a:schemeClr val="bg2">
                    <a:lumMod val="25000"/>
                  </a:schemeClr>
                </a:solidFill>
              </a:rPr>
              <a:t>10.9M jobs</a:t>
            </a:r>
            <a:endParaRPr lang="en-US" sz="3600" b="1" dirty="0">
              <a:solidFill>
                <a:schemeClr val="bg2">
                  <a:lumMod val="25000"/>
                </a:schemeClr>
              </a:solidFill>
            </a:endParaRPr>
          </a:p>
        </p:txBody>
      </p:sp>
      <p:pic>
        <p:nvPicPr>
          <p:cNvPr id="16" name="Graphic 15" descr="Register">
            <a:extLst>
              <a:ext uri="{FF2B5EF4-FFF2-40B4-BE49-F238E27FC236}">
                <a16:creationId xmlns:a16="http://schemas.microsoft.com/office/drawing/2014/main" id="{F9B372FD-3609-439C-8466-6DFB891E649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9656" y="3514414"/>
            <a:ext cx="2357718" cy="2357718"/>
          </a:xfrm>
          <a:prstGeom prst="rect">
            <a:avLst/>
          </a:prstGeom>
        </p:spPr>
      </p:pic>
      <p:cxnSp>
        <p:nvCxnSpPr>
          <p:cNvPr id="18" name="Straight Connector 17">
            <a:extLst>
              <a:ext uri="{FF2B5EF4-FFF2-40B4-BE49-F238E27FC236}">
                <a16:creationId xmlns:a16="http://schemas.microsoft.com/office/drawing/2014/main" id="{920AC7AC-BE82-4DC0-954D-65012328C793}"/>
              </a:ext>
            </a:extLst>
          </p:cNvPr>
          <p:cNvCxnSpPr/>
          <p:nvPr/>
        </p:nvCxnSpPr>
        <p:spPr>
          <a:xfrm>
            <a:off x="3818964" y="1659856"/>
            <a:ext cx="0" cy="42669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8218DE-8FA1-4D85-89D6-16768FCE0A19}"/>
              </a:ext>
            </a:extLst>
          </p:cNvPr>
          <p:cNvCxnSpPr/>
          <p:nvPr/>
        </p:nvCxnSpPr>
        <p:spPr>
          <a:xfrm>
            <a:off x="8381999" y="1659856"/>
            <a:ext cx="0" cy="4266928"/>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4D86580D-600F-4547-9ECD-0923B2767485}"/>
              </a:ext>
            </a:extLst>
          </p:cNvPr>
          <p:cNvSpPr/>
          <p:nvPr/>
        </p:nvSpPr>
        <p:spPr>
          <a:xfrm>
            <a:off x="1193874" y="3829179"/>
            <a:ext cx="1709122" cy="1200329"/>
          </a:xfrm>
          <a:prstGeom prst="rect">
            <a:avLst/>
          </a:prstGeom>
        </p:spPr>
        <p:txBody>
          <a:bodyPr wrap="none">
            <a:spAutoFit/>
          </a:bodyPr>
          <a:lstStyle/>
          <a:p>
            <a:pPr algn="ctr" fontAlgn="base"/>
            <a:r>
              <a:rPr lang="en-US" sz="3600" b="1" dirty="0">
                <a:solidFill>
                  <a:srgbClr val="00B0F0"/>
                </a:solidFill>
              </a:rPr>
              <a:t>Spend</a:t>
            </a:r>
          </a:p>
          <a:p>
            <a:pPr algn="ctr" fontAlgn="base"/>
            <a:r>
              <a:rPr lang="en-US" sz="3600" dirty="0">
                <a:solidFill>
                  <a:schemeClr val="bg2">
                    <a:lumMod val="25000"/>
                  </a:schemeClr>
                </a:solidFill>
              </a:rPr>
              <a:t>$707 pp</a:t>
            </a:r>
          </a:p>
        </p:txBody>
      </p:sp>
      <p:pic>
        <p:nvPicPr>
          <p:cNvPr id="22" name="Graphic 21" descr="Tag">
            <a:extLst>
              <a:ext uri="{FF2B5EF4-FFF2-40B4-BE49-F238E27FC236}">
                <a16:creationId xmlns:a16="http://schemas.microsoft.com/office/drawing/2014/main" id="{D3FF7949-24E7-4415-90AC-8831C4E398A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593869" y="4976290"/>
            <a:ext cx="914400" cy="914400"/>
          </a:xfrm>
          <a:prstGeom prst="rect">
            <a:avLst/>
          </a:prstGeom>
        </p:spPr>
      </p:pic>
      <p:pic>
        <p:nvPicPr>
          <p:cNvPr id="24" name="Graphic 23" descr="Employee Badge">
            <a:extLst>
              <a:ext uri="{FF2B5EF4-FFF2-40B4-BE49-F238E27FC236}">
                <a16:creationId xmlns:a16="http://schemas.microsoft.com/office/drawing/2014/main" id="{1F3710D7-A823-4B8E-ADF9-2EA120529F1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487660" y="2514600"/>
            <a:ext cx="1200537" cy="1157155"/>
          </a:xfrm>
          <a:prstGeom prst="rect">
            <a:avLst/>
          </a:prstGeom>
        </p:spPr>
      </p:pic>
      <p:pic>
        <p:nvPicPr>
          <p:cNvPr id="26" name="Graphic 25" descr="City">
            <a:extLst>
              <a:ext uri="{FF2B5EF4-FFF2-40B4-BE49-F238E27FC236}">
                <a16:creationId xmlns:a16="http://schemas.microsoft.com/office/drawing/2014/main" id="{766188BE-2F36-49CE-93DA-7BCA4F2AF784}"/>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505011" y="4836900"/>
            <a:ext cx="1305846" cy="1192304"/>
          </a:xfrm>
          <a:prstGeom prst="rect">
            <a:avLst/>
          </a:prstGeom>
        </p:spPr>
      </p:pic>
      <p:cxnSp>
        <p:nvCxnSpPr>
          <p:cNvPr id="10" name="Straight Connector 9">
            <a:extLst>
              <a:ext uri="{FF2B5EF4-FFF2-40B4-BE49-F238E27FC236}">
                <a16:creationId xmlns:a16="http://schemas.microsoft.com/office/drawing/2014/main" id="{135B0BB6-37A0-28B9-9AF2-10FF71CF7A5B}"/>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1584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txBox="1">
            <a:spLocks noGrp="1"/>
          </p:cNvSpPr>
          <p:nvPr>
            <p:ph type="title"/>
          </p:nvPr>
        </p:nvSpPr>
        <p:spPr>
          <a:xfrm>
            <a:off x="583959" y="3815408"/>
            <a:ext cx="11272477" cy="2597506"/>
          </a:xfrm>
          <a:prstGeom prst="rect">
            <a:avLst/>
          </a:prstGeom>
        </p:spPr>
        <p:txBody>
          <a:bodyPr vert="horz" wrap="square" lIns="0" tIns="12065" rIns="0" bIns="0" rtlCol="0">
            <a:spAutoFit/>
          </a:bodyPr>
          <a:lstStyle/>
          <a:p>
            <a:pPr marR="11430" algn="ctr">
              <a:lnSpc>
                <a:spcPct val="80000"/>
              </a:lnSpc>
              <a:spcBef>
                <a:spcPts val="0"/>
              </a:spcBef>
            </a:pPr>
            <a:r>
              <a:rPr lang="en-US" sz="7200" dirty="0">
                <a:solidFill>
                  <a:schemeClr val="bg2">
                    <a:lumMod val="25000"/>
                  </a:schemeClr>
                </a:solidFill>
                <a:latin typeface="Arial"/>
                <a:cs typeface="Arial"/>
              </a:rPr>
              <a:t>but … what is an </a:t>
            </a:r>
            <a:br>
              <a:rPr lang="en-US" sz="7200" dirty="0">
                <a:solidFill>
                  <a:srgbClr val="00AFEF"/>
                </a:solidFill>
                <a:latin typeface="Arial"/>
                <a:cs typeface="Arial"/>
              </a:rPr>
            </a:br>
            <a:r>
              <a:rPr lang="en-US" sz="13800" b="1" dirty="0">
                <a:solidFill>
                  <a:srgbClr val="00AFEF"/>
                </a:solidFill>
                <a:latin typeface="Arial"/>
                <a:cs typeface="Arial"/>
              </a:rPr>
              <a:t>EVENT?</a:t>
            </a:r>
            <a:endParaRPr sz="7200" b="1" dirty="0">
              <a:latin typeface="Arial"/>
              <a:cs typeface="Arial"/>
            </a:endParaRPr>
          </a:p>
        </p:txBody>
      </p:sp>
      <p:pic>
        <p:nvPicPr>
          <p:cNvPr id="15" name="Picture 14">
            <a:extLst>
              <a:ext uri="{FF2B5EF4-FFF2-40B4-BE49-F238E27FC236}">
                <a16:creationId xmlns:a16="http://schemas.microsoft.com/office/drawing/2014/main" id="{3A3DD228-C7BB-D792-D55E-01DDC2143677}"/>
              </a:ext>
            </a:extLst>
          </p:cNvPr>
          <p:cNvPicPr>
            <a:picLocks noChangeAspect="1"/>
          </p:cNvPicPr>
          <p:nvPr/>
        </p:nvPicPr>
        <p:blipFill>
          <a:blip r:embed="rId3"/>
          <a:stretch>
            <a:fillRect/>
          </a:stretch>
        </p:blipFill>
        <p:spPr>
          <a:xfrm>
            <a:off x="4134415" y="528540"/>
            <a:ext cx="4115063" cy="3052932"/>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BCE1069-24ED-8837-C5D3-720A4A5F5EF8}"/>
              </a:ext>
            </a:extLst>
          </p:cNvPr>
          <p:cNvPicPr>
            <a:picLocks noChangeAspect="1"/>
          </p:cNvPicPr>
          <p:nvPr/>
        </p:nvPicPr>
        <p:blipFill>
          <a:blip r:embed="rId3"/>
          <a:stretch>
            <a:fillRect/>
          </a:stretch>
        </p:blipFill>
        <p:spPr>
          <a:xfrm>
            <a:off x="977529" y="1538577"/>
            <a:ext cx="4432030" cy="3288087"/>
          </a:xfrm>
          <a:prstGeom prst="rect">
            <a:avLst/>
          </a:prstGeom>
        </p:spPr>
      </p:pic>
      <p:sp>
        <p:nvSpPr>
          <p:cNvPr id="9" name="Title 1">
            <a:extLst>
              <a:ext uri="{FF2B5EF4-FFF2-40B4-BE49-F238E27FC236}">
                <a16:creationId xmlns:a16="http://schemas.microsoft.com/office/drawing/2014/main" id="{ABA85922-5681-019C-33E4-D922761E1CF6}"/>
              </a:ext>
            </a:extLst>
          </p:cNvPr>
          <p:cNvSpPr txBox="1">
            <a:spLocks/>
          </p:cNvSpPr>
          <p:nvPr/>
        </p:nvSpPr>
        <p:spPr>
          <a:xfrm>
            <a:off x="6152579" y="676216"/>
            <a:ext cx="5112213"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An </a:t>
            </a:r>
            <a:r>
              <a:rPr lang="en-US" sz="4800" b="1" dirty="0">
                <a:solidFill>
                  <a:srgbClr val="00B0F0"/>
                </a:solidFill>
                <a:latin typeface="+mn-lt"/>
              </a:rPr>
              <a:t>Event</a:t>
            </a:r>
            <a:r>
              <a:rPr lang="en-US" sz="4800" dirty="0">
                <a:solidFill>
                  <a:schemeClr val="bg2">
                    <a:lumMod val="25000"/>
                  </a:schemeClr>
                </a:solidFill>
                <a:latin typeface="+mn-lt"/>
              </a:rPr>
              <a:t> …</a:t>
            </a:r>
          </a:p>
        </p:txBody>
      </p:sp>
      <p:cxnSp>
        <p:nvCxnSpPr>
          <p:cNvPr id="10" name="Straight Connector 9">
            <a:extLst>
              <a:ext uri="{FF2B5EF4-FFF2-40B4-BE49-F238E27FC236}">
                <a16:creationId xmlns:a16="http://schemas.microsoft.com/office/drawing/2014/main" id="{0F3EAE7F-B90F-7DBB-7264-20449B4157E7}"/>
              </a:ext>
            </a:extLst>
          </p:cNvPr>
          <p:cNvCxnSpPr>
            <a:cxnSpLocks/>
          </p:cNvCxnSpPr>
          <p:nvPr/>
        </p:nvCxnSpPr>
        <p:spPr>
          <a:xfrm>
            <a:off x="6096000" y="1538577"/>
            <a:ext cx="5066990" cy="3"/>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DCD75E09-B882-1BF7-0C32-E56416576A60}"/>
              </a:ext>
            </a:extLst>
          </p:cNvPr>
          <p:cNvSpPr txBox="1">
            <a:spLocks/>
          </p:cNvSpPr>
          <p:nvPr/>
        </p:nvSpPr>
        <p:spPr>
          <a:xfrm>
            <a:off x="6024281" y="1672941"/>
            <a:ext cx="5405719"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is 4+ hours long</a:t>
            </a:r>
          </a:p>
          <a:p>
            <a:pPr marL="346075" indent="-346075" algn="l">
              <a:spcAft>
                <a:spcPts val="600"/>
              </a:spcAft>
              <a:buFont typeface="Arial" panose="020B0604020202020204" pitchFamily="34" charset="0"/>
              <a:buChar char="•"/>
            </a:pPr>
            <a:r>
              <a:rPr lang="en-US" sz="3600" dirty="0">
                <a:solidFill>
                  <a:srgbClr val="00B0F0"/>
                </a:solidFill>
                <a:latin typeface="+mn-lt"/>
              </a:rPr>
              <a:t>has 10+ participants and</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is held to motivate, conduct business, share ideas, learn, socialize, celebrate, hold discussions or do business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D68B1CB-A4E2-D4ED-D06E-8BCC1D548662}"/>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 and There are Different Event </a:t>
            </a:r>
            <a:r>
              <a:rPr lang="en-US" sz="4800" b="1" dirty="0">
                <a:solidFill>
                  <a:srgbClr val="00B0F0"/>
                </a:solidFill>
                <a:latin typeface="+mn-lt"/>
              </a:rPr>
              <a:t>Types</a:t>
            </a:r>
          </a:p>
        </p:txBody>
      </p:sp>
      <p:cxnSp>
        <p:nvCxnSpPr>
          <p:cNvPr id="8" name="Straight Connector 7">
            <a:extLst>
              <a:ext uri="{FF2B5EF4-FFF2-40B4-BE49-F238E27FC236}">
                <a16:creationId xmlns:a16="http://schemas.microsoft.com/office/drawing/2014/main" id="{3628D9B0-BE82-2163-1C18-175CA2B48B66}"/>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09088E40-412F-2C49-A60C-53DF16B89C60}"/>
              </a:ext>
            </a:extLst>
          </p:cNvPr>
          <p:cNvSpPr txBox="1">
            <a:spLocks/>
          </p:cNvSpPr>
          <p:nvPr/>
        </p:nvSpPr>
        <p:spPr>
          <a:xfrm>
            <a:off x="491052" y="2872861"/>
            <a:ext cx="424720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000" dirty="0">
                <a:solidFill>
                  <a:schemeClr val="bg2">
                    <a:lumMod val="25000"/>
                  </a:schemeClr>
                </a:solidFill>
                <a:latin typeface="+mn-lt"/>
              </a:rPr>
              <a:t>MEETINGS</a:t>
            </a:r>
          </a:p>
        </p:txBody>
      </p:sp>
      <p:sp>
        <p:nvSpPr>
          <p:cNvPr id="10" name="Title 1">
            <a:extLst>
              <a:ext uri="{FF2B5EF4-FFF2-40B4-BE49-F238E27FC236}">
                <a16:creationId xmlns:a16="http://schemas.microsoft.com/office/drawing/2014/main" id="{17D65FC7-BADA-F2A3-23C0-BAA81092D368}"/>
              </a:ext>
            </a:extLst>
          </p:cNvPr>
          <p:cNvSpPr txBox="1">
            <a:spLocks/>
          </p:cNvSpPr>
          <p:nvPr/>
        </p:nvSpPr>
        <p:spPr>
          <a:xfrm>
            <a:off x="491052" y="5517389"/>
            <a:ext cx="424720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000" dirty="0">
                <a:solidFill>
                  <a:schemeClr val="bg2">
                    <a:lumMod val="25000"/>
                  </a:schemeClr>
                </a:solidFill>
                <a:latin typeface="+mn-lt"/>
              </a:rPr>
              <a:t>INCENTIVES</a:t>
            </a:r>
          </a:p>
        </p:txBody>
      </p:sp>
      <p:sp>
        <p:nvSpPr>
          <p:cNvPr id="11" name="Title 1">
            <a:extLst>
              <a:ext uri="{FF2B5EF4-FFF2-40B4-BE49-F238E27FC236}">
                <a16:creationId xmlns:a16="http://schemas.microsoft.com/office/drawing/2014/main" id="{E1E0D158-A073-7BB4-E829-A6962E9EAE24}"/>
              </a:ext>
            </a:extLst>
          </p:cNvPr>
          <p:cNvSpPr txBox="1">
            <a:spLocks/>
          </p:cNvSpPr>
          <p:nvPr/>
        </p:nvSpPr>
        <p:spPr>
          <a:xfrm>
            <a:off x="3903889" y="4134243"/>
            <a:ext cx="424720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000" dirty="0">
                <a:solidFill>
                  <a:schemeClr val="bg2">
                    <a:lumMod val="25000"/>
                  </a:schemeClr>
                </a:solidFill>
                <a:latin typeface="+mn-lt"/>
              </a:rPr>
              <a:t>CONFERENCES</a:t>
            </a:r>
          </a:p>
        </p:txBody>
      </p:sp>
      <p:sp>
        <p:nvSpPr>
          <p:cNvPr id="12" name="Title 1">
            <a:extLst>
              <a:ext uri="{FF2B5EF4-FFF2-40B4-BE49-F238E27FC236}">
                <a16:creationId xmlns:a16="http://schemas.microsoft.com/office/drawing/2014/main" id="{EC261CD8-A940-6546-C5EE-97BDC75A98F1}"/>
              </a:ext>
            </a:extLst>
          </p:cNvPr>
          <p:cNvSpPr txBox="1">
            <a:spLocks/>
          </p:cNvSpPr>
          <p:nvPr/>
        </p:nvSpPr>
        <p:spPr>
          <a:xfrm>
            <a:off x="7316725" y="2872861"/>
            <a:ext cx="424720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000" dirty="0">
                <a:solidFill>
                  <a:schemeClr val="bg2">
                    <a:lumMod val="25000"/>
                  </a:schemeClr>
                </a:solidFill>
                <a:latin typeface="+mn-lt"/>
              </a:rPr>
              <a:t>EXHIBITIONS</a:t>
            </a:r>
          </a:p>
        </p:txBody>
      </p:sp>
      <p:sp>
        <p:nvSpPr>
          <p:cNvPr id="13" name="Title 1">
            <a:extLst>
              <a:ext uri="{FF2B5EF4-FFF2-40B4-BE49-F238E27FC236}">
                <a16:creationId xmlns:a16="http://schemas.microsoft.com/office/drawing/2014/main" id="{A89ADCC9-A54C-E6F1-B041-01D83B9ECB6D}"/>
              </a:ext>
            </a:extLst>
          </p:cNvPr>
          <p:cNvSpPr txBox="1">
            <a:spLocks/>
          </p:cNvSpPr>
          <p:nvPr/>
        </p:nvSpPr>
        <p:spPr>
          <a:xfrm>
            <a:off x="7316725" y="5517388"/>
            <a:ext cx="424720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000" dirty="0">
                <a:solidFill>
                  <a:schemeClr val="bg2">
                    <a:lumMod val="25000"/>
                  </a:schemeClr>
                </a:solidFill>
                <a:latin typeface="+mn-lt"/>
              </a:rPr>
              <a:t>SPECIAL EVENTS</a:t>
            </a:r>
          </a:p>
        </p:txBody>
      </p:sp>
      <p:pic>
        <p:nvPicPr>
          <p:cNvPr id="15" name="Graphic 14" descr="Kiosk with solid fill">
            <a:extLst>
              <a:ext uri="{FF2B5EF4-FFF2-40B4-BE49-F238E27FC236}">
                <a16:creationId xmlns:a16="http://schemas.microsoft.com/office/drawing/2014/main" id="{6A401B0B-0F4C-CB0C-CC07-33CE40D33EB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497844" y="1333769"/>
            <a:ext cx="1828800" cy="1828800"/>
          </a:xfrm>
          <a:prstGeom prst="rect">
            <a:avLst/>
          </a:prstGeom>
        </p:spPr>
      </p:pic>
      <p:pic>
        <p:nvPicPr>
          <p:cNvPr id="17" name="Graphic 16" descr="Tropical scene with solid fill">
            <a:extLst>
              <a:ext uri="{FF2B5EF4-FFF2-40B4-BE49-F238E27FC236}">
                <a16:creationId xmlns:a16="http://schemas.microsoft.com/office/drawing/2014/main" id="{6048ED97-055F-214F-067C-214ADD6594B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09163" y="3791614"/>
            <a:ext cx="1828800" cy="1828800"/>
          </a:xfrm>
          <a:prstGeom prst="rect">
            <a:avLst/>
          </a:prstGeom>
        </p:spPr>
      </p:pic>
      <p:pic>
        <p:nvPicPr>
          <p:cNvPr id="19" name="Graphic 18" descr="Meeting with solid fill">
            <a:extLst>
              <a:ext uri="{FF2B5EF4-FFF2-40B4-BE49-F238E27FC236}">
                <a16:creationId xmlns:a16="http://schemas.microsoft.com/office/drawing/2014/main" id="{C56D41A0-DE5F-6CBB-6551-6C01BE192E3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084183" y="2619480"/>
            <a:ext cx="1828800" cy="1828800"/>
          </a:xfrm>
          <a:prstGeom prst="rect">
            <a:avLst/>
          </a:prstGeom>
        </p:spPr>
      </p:pic>
      <p:pic>
        <p:nvPicPr>
          <p:cNvPr id="21" name="Graphic 20" descr="Boardroom with solid fill">
            <a:extLst>
              <a:ext uri="{FF2B5EF4-FFF2-40B4-BE49-F238E27FC236}">
                <a16:creationId xmlns:a16="http://schemas.microsoft.com/office/drawing/2014/main" id="{F7664AA4-A212-6058-B7EB-25EB92E3CA7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609163" y="1407926"/>
            <a:ext cx="1828800" cy="1828800"/>
          </a:xfrm>
          <a:prstGeom prst="rect">
            <a:avLst/>
          </a:prstGeom>
        </p:spPr>
      </p:pic>
      <p:pic>
        <p:nvPicPr>
          <p:cNvPr id="23" name="Graphic 22" descr="Dance with solid fill">
            <a:extLst>
              <a:ext uri="{FF2B5EF4-FFF2-40B4-BE49-F238E27FC236}">
                <a16:creationId xmlns:a16="http://schemas.microsoft.com/office/drawing/2014/main" id="{4D24060D-3CDA-80BB-6FD4-B9AE6EF566F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97844" y="3927497"/>
            <a:ext cx="1828800" cy="1828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Title 1">
            <a:extLst>
              <a:ext uri="{FF2B5EF4-FFF2-40B4-BE49-F238E27FC236}">
                <a16:creationId xmlns:a16="http://schemas.microsoft.com/office/drawing/2014/main" id="{FC73ED30-5FC7-7C8F-71B9-731342D9C234}"/>
              </a:ext>
            </a:extLst>
          </p:cNvPr>
          <p:cNvSpPr txBox="1">
            <a:spLocks/>
          </p:cNvSpPr>
          <p:nvPr/>
        </p:nvSpPr>
        <p:spPr>
          <a:xfrm>
            <a:off x="380214" y="381971"/>
            <a:ext cx="11330254" cy="8623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r>
              <a:rPr lang="en-US" sz="4800" dirty="0">
                <a:solidFill>
                  <a:schemeClr val="bg2">
                    <a:lumMod val="25000"/>
                  </a:schemeClr>
                </a:solidFill>
                <a:latin typeface="+mn-lt"/>
              </a:rPr>
              <a:t>Why a Career in Meetings &amp; Events?</a:t>
            </a:r>
          </a:p>
        </p:txBody>
      </p:sp>
      <p:sp>
        <p:nvSpPr>
          <p:cNvPr id="168" name="Title 1">
            <a:extLst>
              <a:ext uri="{FF2B5EF4-FFF2-40B4-BE49-F238E27FC236}">
                <a16:creationId xmlns:a16="http://schemas.microsoft.com/office/drawing/2014/main" id="{242230F4-4AC1-CE09-F2D8-A13184375A5E}"/>
              </a:ext>
            </a:extLst>
          </p:cNvPr>
          <p:cNvSpPr txBox="1">
            <a:spLocks/>
          </p:cNvSpPr>
          <p:nvPr/>
        </p:nvSpPr>
        <p:spPr>
          <a:xfrm>
            <a:off x="5802410" y="1781191"/>
            <a:ext cx="5138708" cy="4694838"/>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a:lstStyle>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Creativity &amp; innovation</a:t>
            </a:r>
          </a:p>
          <a:p>
            <a:pPr marL="346075" indent="-346075" algn="l">
              <a:spcAft>
                <a:spcPts val="600"/>
              </a:spcAft>
              <a:buFont typeface="Arial" panose="020B0604020202020204" pitchFamily="34" charset="0"/>
              <a:buChar char="•"/>
            </a:pPr>
            <a:r>
              <a:rPr lang="en-US" sz="3600" dirty="0">
                <a:solidFill>
                  <a:srgbClr val="00B0F0"/>
                </a:solidFill>
                <a:latin typeface="+mn-lt"/>
              </a:rPr>
              <a:t>Diverse projects</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Impactful experiences</a:t>
            </a:r>
          </a:p>
          <a:p>
            <a:pPr marL="346075" indent="-346075" algn="l">
              <a:spcAft>
                <a:spcPts val="600"/>
              </a:spcAft>
              <a:buFont typeface="Arial" panose="020B0604020202020204" pitchFamily="34" charset="0"/>
              <a:buChar char="•"/>
            </a:pPr>
            <a:r>
              <a:rPr lang="en-US" sz="3600" dirty="0">
                <a:solidFill>
                  <a:srgbClr val="00B0F0"/>
                </a:solidFill>
                <a:latin typeface="+mn-lt"/>
              </a:rPr>
              <a:t>Collaboration</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Constant learning</a:t>
            </a:r>
          </a:p>
          <a:p>
            <a:pPr marL="346075" indent="-346075" algn="l">
              <a:spcAft>
                <a:spcPts val="600"/>
              </a:spcAft>
              <a:buFont typeface="Arial" panose="020B0604020202020204" pitchFamily="34" charset="0"/>
              <a:buChar char="•"/>
            </a:pPr>
            <a:r>
              <a:rPr lang="en-US" sz="3600" dirty="0">
                <a:solidFill>
                  <a:srgbClr val="00B0F0"/>
                </a:solidFill>
                <a:latin typeface="+mn-lt"/>
              </a:rPr>
              <a:t>Travel (international)</a:t>
            </a:r>
          </a:p>
          <a:p>
            <a:pPr marL="346075" indent="-346075" algn="l">
              <a:spcAft>
                <a:spcPts val="600"/>
              </a:spcAft>
              <a:buFont typeface="Arial" panose="020B0604020202020204" pitchFamily="34" charset="0"/>
              <a:buChar char="•"/>
            </a:pPr>
            <a:r>
              <a:rPr lang="en-US" sz="3600" dirty="0">
                <a:solidFill>
                  <a:schemeClr val="bg2">
                    <a:lumMod val="25000"/>
                  </a:schemeClr>
                </a:solidFill>
                <a:latin typeface="+mn-lt"/>
              </a:rPr>
              <a:t>Growth potential</a:t>
            </a:r>
          </a:p>
        </p:txBody>
      </p:sp>
      <p:cxnSp>
        <p:nvCxnSpPr>
          <p:cNvPr id="276" name="Straight Connector 275">
            <a:extLst>
              <a:ext uri="{FF2B5EF4-FFF2-40B4-BE49-F238E27FC236}">
                <a16:creationId xmlns:a16="http://schemas.microsoft.com/office/drawing/2014/main" id="{029A948E-AD3B-A22D-2899-072C9E08CC02}"/>
              </a:ext>
            </a:extLst>
          </p:cNvPr>
          <p:cNvCxnSpPr>
            <a:cxnSpLocks/>
          </p:cNvCxnSpPr>
          <p:nvPr/>
        </p:nvCxnSpPr>
        <p:spPr>
          <a:xfrm>
            <a:off x="2027583" y="1244334"/>
            <a:ext cx="8080513" cy="0"/>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pic>
        <p:nvPicPr>
          <p:cNvPr id="278" name="Picture 277" descr="A person in a yellow shirt&#10;&#10;Description automatically generated">
            <a:extLst>
              <a:ext uri="{FF2B5EF4-FFF2-40B4-BE49-F238E27FC236}">
                <a16:creationId xmlns:a16="http://schemas.microsoft.com/office/drawing/2014/main" id="{530A4479-EB98-3315-723C-89263070A1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8494" y="1380698"/>
            <a:ext cx="4093534" cy="5284381"/>
          </a:xfrm>
          <a:prstGeom prst="rect">
            <a:avLst/>
          </a:prstGeom>
        </p:spPr>
      </p:pic>
    </p:spTree>
    <p:extLst>
      <p:ext uri="{BB962C8B-B14F-4D97-AF65-F5344CB8AC3E}">
        <p14:creationId xmlns:p14="http://schemas.microsoft.com/office/powerpoint/2010/main" val="2500994129"/>
      </p:ext>
    </p:extLst>
  </p:cSld>
  <p:clrMapOvr>
    <a:masterClrMapping/>
  </p:clrMapOvr>
</p:sld>
</file>

<file path=ppt/theme/theme1.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BFC5454-6276-C548-8AEA-C5734EE2437A}" vid="{A025EA1D-6287-084B-A4E0-896FDCEABA8E}"/>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BFC5454-6276-C548-8AEA-C5734EE2437A}" vid="{F89913D2-0407-184F-894D-926B2113077A}"/>
    </a:ext>
  </a:ext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BFC5454-6276-C548-8AEA-C5734EE2437A}" vid="{A025EA1D-6287-084B-A4E0-896FDCEABA8E}"/>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BFC5454-6276-C548-8AEA-C5734EE2437A}" vid="{B94BDBBE-8FF9-EB45-BA79-FC97EF8B8574}"/>
    </a:ext>
  </a:extLst>
</a:theme>
</file>

<file path=ppt/theme/theme5.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4BFC5454-6276-C548-8AEA-C5734EE2437A}" vid="{A025EA1D-6287-084B-A4E0-896FDCEABA8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E2E0F30F3EF7F429EE0030B80F453FF" ma:contentTypeVersion="15" ma:contentTypeDescription="Create a new document." ma:contentTypeScope="" ma:versionID="bb2a17403f79e5318cb94a73a6bdff2d">
  <xsd:schema xmlns:xsd="http://www.w3.org/2001/XMLSchema" xmlns:xs="http://www.w3.org/2001/XMLSchema" xmlns:p="http://schemas.microsoft.com/office/2006/metadata/properties" xmlns:ns3="30f38fe8-d75f-4156-ab2d-f5aacef7f42b" xmlns:ns4="861c7c51-77b1-4232-8e79-7bf6b2f52e5a" targetNamespace="http://schemas.microsoft.com/office/2006/metadata/properties" ma:root="true" ma:fieldsID="d02c11f2a358da79fd8698c66647f56d" ns3:_="" ns4:_="">
    <xsd:import namespace="30f38fe8-d75f-4156-ab2d-f5aacef7f42b"/>
    <xsd:import namespace="861c7c51-77b1-4232-8e79-7bf6b2f52e5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OCR" minOccurs="0"/>
                <xsd:element ref="ns3:_activity" minOccurs="0"/>
                <xsd:element ref="ns4:SharedWithUsers" minOccurs="0"/>
                <xsd:element ref="ns4:SharedWithDetails" minOccurs="0"/>
                <xsd:element ref="ns4:SharingHintHash"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f38fe8-d75f-4156-ab2d-f5aacef7f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_activity" ma:index="17" nillable="true" ma:displayName="_activity" ma:hidden="true" ma:internalName="_activity">
      <xsd:simpleType>
        <xsd:restriction base="dms:Note"/>
      </xsd:simpleType>
    </xsd:element>
    <xsd:element name="MediaServiceSystemTags" ma:index="21" nillable="true" ma:displayName="MediaServiceSystemTags" ma:hidden="true" ma:internalName="MediaServiceSystemTags" ma:readOnly="true">
      <xsd:simpleType>
        <xsd:restriction base="dms:Note"/>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1c7c51-77b1-4232-8e79-7bf6b2f52e5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30f38fe8-d75f-4156-ab2d-f5aacef7f42b" xsi:nil="true"/>
  </documentManagement>
</p:properties>
</file>

<file path=customXml/itemProps1.xml><?xml version="1.0" encoding="utf-8"?>
<ds:datastoreItem xmlns:ds="http://schemas.openxmlformats.org/officeDocument/2006/customXml" ds:itemID="{0519152A-ED6D-4B01-8D27-1B30681C1F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0f38fe8-d75f-4156-ab2d-f5aacef7f42b"/>
    <ds:schemaRef ds:uri="861c7c51-77b1-4232-8e79-7bf6b2f52e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1A78CAF-02A6-4949-8E2E-F3B7E0DC8CED}">
  <ds:schemaRefs>
    <ds:schemaRef ds:uri="http://schemas.microsoft.com/sharepoint/v3/contenttype/forms"/>
  </ds:schemaRefs>
</ds:datastoreItem>
</file>

<file path=customXml/itemProps3.xml><?xml version="1.0" encoding="utf-8"?>
<ds:datastoreItem xmlns:ds="http://schemas.openxmlformats.org/officeDocument/2006/customXml" ds:itemID="{F5887DC6-0CCB-49F1-B1A7-F99669810B24}">
  <ds:schemaRefs>
    <ds:schemaRef ds:uri="http://www.w3.org/XML/1998/namespace"/>
    <ds:schemaRef ds:uri="http://purl.org/dc/terms/"/>
    <ds:schemaRef ds:uri="http://schemas.microsoft.com/office/2006/documentManagement/types"/>
    <ds:schemaRef ds:uri="http://purl.org/dc/elements/1.1/"/>
    <ds:schemaRef ds:uri="http://schemas.microsoft.com/office/2006/metadata/properties"/>
    <ds:schemaRef ds:uri="861c7c51-77b1-4232-8e79-7bf6b2f52e5a"/>
    <ds:schemaRef ds:uri="http://purl.org/dc/dcmitype/"/>
    <ds:schemaRef ds:uri="http://schemas.microsoft.com/office/infopath/2007/PartnerControls"/>
    <ds:schemaRef ds:uri="http://schemas.openxmlformats.org/package/2006/metadata/core-properties"/>
    <ds:schemaRef ds:uri="30f38fe8-d75f-4156-ab2d-f5aacef7f42b"/>
  </ds:schemaRefs>
</ds:datastoreItem>
</file>

<file path=docProps/app.xml><?xml version="1.0" encoding="utf-8"?>
<Properties xmlns="http://schemas.openxmlformats.org/officeDocument/2006/extended-properties" xmlns:vt="http://schemas.openxmlformats.org/officeDocument/2006/docPropsVTypes">
  <TotalTime>12640</TotalTime>
  <Words>4142</Words>
  <Application>Microsoft Office PowerPoint</Application>
  <PresentationFormat>Widescreen</PresentationFormat>
  <Paragraphs>594</Paragraphs>
  <Slides>27</Slides>
  <Notes>24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27</vt:i4>
      </vt:variant>
    </vt:vector>
  </HeadingPairs>
  <TitlesOfParts>
    <vt:vector size="40" baseType="lpstr">
      <vt:lpstr>Arial</vt:lpstr>
      <vt:lpstr>Calibri</vt:lpstr>
      <vt:lpstr>Calibri Light</vt:lpstr>
      <vt:lpstr>Courier New</vt:lpstr>
      <vt:lpstr>Montserrat</vt:lpstr>
      <vt:lpstr>Poppins</vt:lpstr>
      <vt:lpstr>Symbol</vt:lpstr>
      <vt:lpstr>Wingdings</vt:lpstr>
      <vt:lpstr>8_Custom Design</vt:lpstr>
      <vt:lpstr>1_Custom Design</vt:lpstr>
      <vt:lpstr>4_Custom Design</vt:lpstr>
      <vt:lpstr>3_Custom Design</vt:lpstr>
      <vt:lpstr>5_Custom Design</vt:lpstr>
      <vt:lpstr>YOUR FUTURE CAREER IN Meetings &amp; Events</vt:lpstr>
      <vt:lpstr>PowerPoint Presentation</vt:lpstr>
      <vt:lpstr>PowerPoint Presentation</vt:lpstr>
      <vt:lpstr>PowerPoint Presentation</vt:lpstr>
      <vt:lpstr>Events Industry Council | 2023</vt:lpstr>
      <vt:lpstr>but … what is an  EVENT?</vt:lpstr>
      <vt:lpstr>PowerPoint Presentation</vt:lpstr>
      <vt:lpstr>PowerPoint Presentation</vt:lpstr>
      <vt:lpstr>PowerPoint Presentation</vt:lpstr>
      <vt:lpstr>PowerPoint Presentation</vt:lpstr>
      <vt:lpstr>What are event JOBS?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Plan Your EVENT!</vt:lpstr>
      <vt:lpstr>PowerPoint Presentation</vt:lpstr>
      <vt:lpstr>PowerPoint Presentation</vt:lpstr>
      <vt:lpstr>PowerPoint Presentation</vt:lpstr>
      <vt:lpstr>PowerPoint Presentation</vt:lpstr>
      <vt:lpstr>PowerPoint Presentation</vt:lpstr>
      <vt:lpstr>Present Your EVENT!</vt:lpstr>
      <vt:lpstr>PowerPoint Presentation</vt:lpstr>
      <vt:lpstr>YOUR FUTURE CAREER IN Meetings &amp; Events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Critical Fundraising Week</dc:title>
  <dc:creator>Kevin Kirby</dc:creator>
  <cp:lastModifiedBy>Timothy Gunn</cp:lastModifiedBy>
  <cp:revision>18</cp:revision>
  <dcterms:created xsi:type="dcterms:W3CDTF">2021-11-13T14:18:48Z</dcterms:created>
  <dcterms:modified xsi:type="dcterms:W3CDTF">2024-05-13T13:23:15Z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0x010100DE2E0F30F3EF7F429EE0030B80F453FF</vt:lpwstr>
  </property>
</Properties>
</file>