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52"/>
  </p:notesMasterIdLst>
  <p:sldIdLst>
    <p:sldId id="256" r:id="rId2"/>
    <p:sldId id="299" r:id="rId3"/>
    <p:sldId id="258" r:id="rId4"/>
    <p:sldId id="298"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326" r:id="rId32"/>
    <p:sldId id="327" r:id="rId33"/>
    <p:sldId id="328" r:id="rId34"/>
    <p:sldId id="329" r:id="rId35"/>
    <p:sldId id="330" r:id="rId36"/>
    <p:sldId id="331" r:id="rId37"/>
    <p:sldId id="332" r:id="rId38"/>
    <p:sldId id="333" r:id="rId39"/>
    <p:sldId id="334" r:id="rId40"/>
    <p:sldId id="335" r:id="rId41"/>
    <p:sldId id="336" r:id="rId42"/>
    <p:sldId id="338" r:id="rId43"/>
    <p:sldId id="339" r:id="rId44"/>
    <p:sldId id="340" r:id="rId45"/>
    <p:sldId id="342" r:id="rId46"/>
    <p:sldId id="343" r:id="rId47"/>
    <p:sldId id="344" r:id="rId48"/>
    <p:sldId id="345" r:id="rId49"/>
    <p:sldId id="346" r:id="rId50"/>
    <p:sldId id="297" r:id="rId51"/>
  </p:sldIdLst>
  <p:sldSz cx="12188825" cy="6858000"/>
  <p:notesSz cx="6858000" cy="12188825"/>
  <p:embeddedFontLst>
    <p:embeddedFont>
      <p:font typeface="Roboto" panose="02000000000000000000" pitchFamily="2" charset="0"/>
      <p:regular r:id="rId53"/>
      <p:bold r:id="rId54"/>
      <p:italic r:id="rId55"/>
      <p:boldItalic r:id="rId56"/>
    </p:embeddedFont>
    <p:embeddedFont>
      <p:font typeface="Roboto Mono" panose="020F0502020204030204" pitchFamily="49" charset="0"/>
      <p:regular r:id="rId57"/>
      <p:bold r:id="rId58"/>
      <p:italic r:id="rId59"/>
      <p:boldItalic r:id="rId6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0.20134816924480184"/>
          <c:y val="3.6375661375661374E-2"/>
          <c:w val="0.76910100333203035"/>
          <c:h val="0.92724867724867721"/>
        </c:manualLayout>
      </c:layout>
      <c:barChart>
        <c:barDir val="bar"/>
        <c:grouping val="clustered"/>
        <c:varyColors val="0"/>
        <c:ser>
          <c:idx val="0"/>
          <c:order val="0"/>
          <c:tx>
            <c:strRef>
              <c:f>Sheet1!$B$1</c:f>
              <c:strCache>
                <c:ptCount val="1"/>
                <c:pt idx="0">
                  <c:v>Features</c:v>
                </c:pt>
              </c:strCache>
            </c:strRef>
          </c:tx>
          <c:spPr>
            <a:solidFill>
              <a:srgbClr val="8EA79F"/>
            </a:solidFill>
            <a:effectLst/>
          </c:spPr>
          <c:invertIfNegative val="0"/>
          <c:dLbls>
            <c:dLbl>
              <c:idx val="2"/>
              <c:tx>
                <c:rich>
                  <a:bodyPr/>
                  <a:lstStyle/>
                  <a:p>
                    <a:r>
                      <a:rPr lang="en-US"/>
                      <a:t>15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A84-419F-8AB1-F2C67CEFDF78}"/>
                </c:ext>
              </c:extLst>
            </c:dLbl>
            <c:dLbl>
              <c:idx val="3"/>
              <c:tx>
                <c:rich>
                  <a:bodyPr/>
                  <a:lstStyle/>
                  <a:p>
                    <a:r>
                      <a:rPr lang="en-US" dirty="0"/>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A84-419F-8AB1-F2C67CEFDF78}"/>
                </c:ext>
              </c:extLst>
            </c:dLbl>
            <c:numFmt formatCode="#,##0" sourceLinked="0"/>
            <c:spPr>
              <a:noFill/>
              <a:ln>
                <a:noFill/>
              </a:ln>
              <a:effectLst/>
            </c:spPr>
            <c:txPr>
              <a:bodyPr/>
              <a:lstStyle/>
              <a:p>
                <a:pPr>
                  <a:defRPr sz="1200" b="1" i="0" u="none" strike="noStrike">
                    <a:solidFill>
                      <a:srgbClr val="17201C"/>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Trade Show Solutions</c:v>
                </c:pt>
                <c:pt idx="1">
                  <c:v>Exchange Solutions</c:v>
                </c:pt>
                <c:pt idx="2">
                  <c:v>Plan &amp; Promote</c:v>
                </c:pt>
                <c:pt idx="3">
                  <c:v>Attendee Engagement</c:v>
                </c:pt>
                <c:pt idx="4">
                  <c:v>Spend &amp; Workflow</c:v>
                </c:pt>
              </c:strCache>
            </c:strRef>
          </c:cat>
          <c:val>
            <c:numRef>
              <c:f>Sheet1!$B$2:$B$6</c:f>
              <c:numCache>
                <c:formatCode>General</c:formatCode>
                <c:ptCount val="5"/>
                <c:pt idx="0">
                  <c:v>4</c:v>
                </c:pt>
                <c:pt idx="1">
                  <c:v>7</c:v>
                </c:pt>
                <c:pt idx="2">
                  <c:v>16</c:v>
                </c:pt>
                <c:pt idx="3">
                  <c:v>12</c:v>
                </c:pt>
                <c:pt idx="4">
                  <c:v>3</c:v>
                </c:pt>
              </c:numCache>
            </c:numRef>
          </c:val>
          <c:extLst>
            <c:ext xmlns:c16="http://schemas.microsoft.com/office/drawing/2014/chart" uri="{C3380CC4-5D6E-409C-BE32-E72D297353CC}">
              <c16:uniqueId val="{00000000-4F82-49D9-BF47-34FD51176643}"/>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7201C"/>
                </a:solidFill>
                <a:latin typeface="Arial"/>
              </a:defRPr>
            </a:pPr>
            <a:endParaRPr lang="en-US"/>
          </a:p>
        </c:txPr>
        <c:crossAx val="2094734552"/>
        <c:crosses val="autoZero"/>
        <c:auto val="1"/>
        <c:lblAlgn val="ctr"/>
        <c:lblOffset val="100"/>
        <c:noMultiLvlLbl val="1"/>
      </c:catAx>
      <c:valAx>
        <c:axId val="2094734552"/>
        <c:scaling>
          <c:orientation val="minMax"/>
          <c:max val="12"/>
          <c:min val="0"/>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593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5425" y="1524000"/>
            <a:ext cx="7308850" cy="4113213"/>
          </a:xfrm>
          <a:prstGeom prst="rect">
            <a:avLst/>
          </a:prstGeom>
          <a:noFill/>
          <a:ln w="12700">
            <a:solidFill>
              <a:prstClr val="black"/>
            </a:solidFill>
          </a:ln>
        </p:spPr>
      </p:sp>
      <p:sp>
        <p:nvSpPr>
          <p:cNvPr id="3" name="Notes Placeholder 2"/>
          <p:cNvSpPr>
            <a:spLocks noGrp="1"/>
          </p:cNvSpPr>
          <p:nvPr>
            <p:ph type="body" idx="1"/>
          </p:nvPr>
        </p:nvSpPr>
        <p:spPr>
          <a:xfrm>
            <a:off x="685800" y="5865813"/>
            <a:ext cx="5486400" cy="4799012"/>
          </a:xfrm>
          <a:prstGeom prst="rect">
            <a:avLst/>
          </a:prstGeom>
        </p:spPr>
        <p:txBody>
          <a:bodyPr/>
          <a:lstStyle/>
          <a:p>
            <a:endParaRPr lang="en-US" dirty="0"/>
          </a:p>
        </p:txBody>
      </p:sp>
    </p:spTree>
    <p:extLst>
      <p:ext uri="{BB962C8B-B14F-4D97-AF65-F5344CB8AC3E}">
        <p14:creationId xmlns:p14="http://schemas.microsoft.com/office/powerpoint/2010/main" val="3994157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_M">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LAIN_M">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58368" y="6428232"/>
            <a:ext cx="5486400" cy="201168"/>
          </a:xfrm>
          <a:prstGeom prst="rect">
            <a:avLst/>
          </a:prstGeom>
          <a:noFill/>
          <a:ln/>
        </p:spPr>
        <p:txBody>
          <a:bodyPr wrap="square" rtlCol="0" anchor="ctr"/>
          <a:lstStyle/>
          <a:p>
            <a:pPr marL="0" indent="0">
              <a:buNone/>
            </a:pPr>
            <a:r>
              <a:rPr lang="en-US" sz="800">
                <a:solidFill>
                  <a:srgbClr val="3C4D59"/>
                </a:solidFill>
                <a:latin typeface="Arial" pitchFamily="34" charset="0"/>
                <a:ea typeface="Arial" pitchFamily="34" charset="-122"/>
                <a:cs typeface="Arial" pitchFamily="34" charset="-120"/>
              </a:rPr>
              <a:t>Cvent Monthly Product News — August 2026</a:t>
            </a:r>
            <a:endParaRPr lang="en-US" sz="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_M">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58368" y="6428232"/>
            <a:ext cx="5486400" cy="201168"/>
          </a:xfrm>
          <a:prstGeom prst="rect">
            <a:avLst/>
          </a:prstGeom>
          <a:noFill/>
          <a:ln/>
        </p:spPr>
        <p:txBody>
          <a:bodyPr wrap="square" rtlCol="0" anchor="ctr"/>
          <a:lstStyle/>
          <a:p>
            <a:pPr marL="0" indent="0">
              <a:buNone/>
            </a:pPr>
            <a:r>
              <a:rPr lang="en-US" sz="800">
                <a:solidFill>
                  <a:srgbClr val="3C4D59"/>
                </a:solidFill>
                <a:latin typeface="Arial" pitchFamily="34" charset="0"/>
                <a:ea typeface="Arial" pitchFamily="34" charset="-122"/>
                <a:cs typeface="Arial" pitchFamily="34" charset="-120"/>
              </a:rPr>
              <a:t>Cvent Monthly Product News — August 2026</a:t>
            </a:r>
            <a:endParaRPr lang="en-US" sz="800"/>
          </a:p>
        </p:txBody>
      </p:sp>
      <p:sp>
        <p:nvSpPr>
          <p:cNvPr id="25" name="Slide Number Placeholder 0"/>
          <p:cNvSpPr>
            <a:spLocks noGrp="1"/>
          </p:cNvSpPr>
          <p:nvPr>
            <p:ph type="sldNum" sz="quarter" idx="4294967295"/>
          </p:nvPr>
        </p:nvSpPr>
        <p:spPr>
          <a:xfrm>
            <a:off x="11384280" y="182880"/>
            <a:ext cx="640080" cy="228600"/>
          </a:xfrm>
          <a:prstGeom prst="rect">
            <a:avLst/>
          </a:prstGeom>
          <a:extLst>
            <a:ext uri="{C572A759-6A51-4108-AA02-DFA0A04FC94B}">
              <ma14:wrappingTextBoxFlag xmlns="" xmlns:ma14="http://schemas.microsoft.com/office/mac/drawingml/2011/main" val="0"/>
            </a:ext>
          </a:extLst>
        </p:spPr>
        <p:txBody>
          <a:bodyPr/>
          <a:lstStyle>
            <a:lvl1pPr>
              <a:defRPr sz="1100">
                <a:solidFill>
                  <a:srgbClr val="3C4D59"/>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EATURE_M">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58368" y="6428232"/>
            <a:ext cx="5486400" cy="201168"/>
          </a:xfrm>
          <a:prstGeom prst="rect">
            <a:avLst/>
          </a:prstGeom>
          <a:noFill/>
          <a:ln/>
        </p:spPr>
        <p:txBody>
          <a:bodyPr wrap="square" rtlCol="0" anchor="ctr"/>
          <a:lstStyle/>
          <a:p>
            <a:pPr marL="0" indent="0">
              <a:buNone/>
            </a:pPr>
            <a:r>
              <a:rPr lang="en-US" sz="800">
                <a:solidFill>
                  <a:srgbClr val="3C4D59"/>
                </a:solidFill>
                <a:latin typeface="Arial" pitchFamily="34" charset="0"/>
                <a:ea typeface="Arial" pitchFamily="34" charset="-122"/>
                <a:cs typeface="Arial" pitchFamily="34" charset="-120"/>
              </a:rPr>
              <a:t>Cvent Monthly Product News — August 2026</a:t>
            </a:r>
            <a:endParaRPr lang="en-US" sz="800"/>
          </a:p>
        </p:txBody>
      </p:sp>
      <p:pic>
        <p:nvPicPr>
          <p:cNvPr id="3" name="Image 0" descr="/home/user/work/july_build/images/diamond.png"/>
          <p:cNvPicPr>
            <a:picLocks noChangeAspect="1"/>
          </p:cNvPicPr>
          <p:nvPr/>
        </p:nvPicPr>
        <p:blipFill>
          <a:blip r:embed="rId2"/>
          <a:stretch>
            <a:fillRect/>
          </a:stretch>
        </p:blipFill>
        <p:spPr>
          <a:xfrm>
            <a:off x="10991088" y="6089904"/>
            <a:ext cx="1280160" cy="731520"/>
          </a:xfrm>
          <a:prstGeom prst="rect">
            <a:avLst/>
          </a:prstGeom>
        </p:spPr>
      </p:pic>
      <p:sp>
        <p:nvSpPr>
          <p:cNvPr id="25" name="Slide Number Placeholder 0"/>
          <p:cNvSpPr>
            <a:spLocks noGrp="1"/>
          </p:cNvSpPr>
          <p:nvPr>
            <p:ph type="sldNum" sz="quarter" idx="4294967295"/>
          </p:nvPr>
        </p:nvSpPr>
        <p:spPr>
          <a:xfrm>
            <a:off x="11384280" y="182880"/>
            <a:ext cx="640080" cy="228600"/>
          </a:xfrm>
          <a:prstGeom prst="rect">
            <a:avLst/>
          </a:prstGeom>
          <a:extLst>
            <a:ext uri="{C572A759-6A51-4108-AA02-DFA0A04FC94B}">
              <ma14:wrappingTextBoxFlag xmlns="" xmlns:ma14="http://schemas.microsoft.com/office/mac/drawingml/2011/main" val="0"/>
            </a:ext>
          </a:extLst>
        </p:spPr>
        <p:txBody>
          <a:bodyPr/>
          <a:lstStyle>
            <a:lvl1pPr>
              <a:defRPr sz="1100">
                <a:solidFill>
                  <a:srgbClr val="3C4D59"/>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LOSING_M">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58368" y="6428232"/>
            <a:ext cx="5486400" cy="201168"/>
          </a:xfrm>
          <a:prstGeom prst="rect">
            <a:avLst/>
          </a:prstGeom>
          <a:noFill/>
          <a:ln/>
        </p:spPr>
        <p:txBody>
          <a:bodyPr wrap="square" rtlCol="0" anchor="ctr"/>
          <a:lstStyle/>
          <a:p>
            <a:pPr marL="0" indent="0">
              <a:buNone/>
            </a:pPr>
            <a:r>
              <a:rPr lang="en-US" sz="800">
                <a:solidFill>
                  <a:srgbClr val="3C4D59"/>
                </a:solidFill>
                <a:latin typeface="Arial" pitchFamily="34" charset="0"/>
                <a:ea typeface="Arial" pitchFamily="34" charset="-122"/>
                <a:cs typeface="Arial" pitchFamily="34" charset="-120"/>
              </a:rPr>
              <a:t>Cvent Monthly Product News — August 2026</a:t>
            </a:r>
            <a:endParaRPr lang="en-US" sz="800"/>
          </a:p>
        </p:txBody>
      </p:sp>
      <p:pic>
        <p:nvPicPr>
          <p:cNvPr id="3" name="Image 0" descr="/home/user/work/july_build/images/diamond.png"/>
          <p:cNvPicPr>
            <a:picLocks noChangeAspect="1"/>
          </p:cNvPicPr>
          <p:nvPr/>
        </p:nvPicPr>
        <p:blipFill>
          <a:blip r:embed="rId2"/>
          <a:stretch>
            <a:fillRect/>
          </a:stretch>
        </p:blipFill>
        <p:spPr>
          <a:xfrm>
            <a:off x="10991088" y="6089904"/>
            <a:ext cx="1280160" cy="73152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182880"/>
            <a:ext cx="640080" cy="228600"/>
          </a:xfrm>
          <a:prstGeom prst="rect">
            <a:avLst/>
          </a:prstGeom>
          <a:extLst>
            <a:ext uri="{C572A759-6A51-4108-AA02-DFA0A04FC94B}">
              <ma14:wrappingTextBoxFlag xmlns="" xmlns:ma14="http://schemas.microsoft.com/office/mac/drawingml/2011/main" val="0"/>
            </a:ext>
          </a:extLst>
        </p:spPr>
        <p:txBody>
          <a:bodyPr/>
          <a:lstStyle>
            <a:lvl1pPr>
              <a:defRPr sz="1100">
                <a:solidFill>
                  <a:srgbClr val="3C4D59"/>
                </a:solidFill>
                <a:latin typeface="Arial"/>
                <a:ea typeface="Arial"/>
                <a:cs typeface="Aria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release.cvent.com/eventmanagement" TargetMode="External"/><Relationship Id="rId2" Type="http://schemas.openxmlformats.org/officeDocument/2006/relationships/hyperlink" Target="https://release.cvent.com/eventmanagement/" TargetMode="External"/><Relationship Id="rId1" Type="http://schemas.openxmlformats.org/officeDocument/2006/relationships/slideLayout" Target="../slideLayouts/slideLayout3.xml"/><Relationship Id="rId6" Type="http://schemas.openxmlformats.org/officeDocument/2006/relationships/hyperlink" Target="https://community.cvent.com/helpful-links/subscribe-product-news" TargetMode="External"/><Relationship Id="rId5" Type="http://schemas.openxmlformats.org/officeDocument/2006/relationships/hyperlink" Target="https://community.cvent.com/forums/openforumhome" TargetMode="External"/><Relationship Id="rId4" Type="http://schemas.openxmlformats.org/officeDocument/2006/relationships/hyperlink" Target="https://release.cvent.com/eventmanagement/board"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5.xml"/><Relationship Id="rId1" Type="http://schemas.openxmlformats.org/officeDocument/2006/relationships/themeOverride" Target="../theme/themeOverride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5.xml"/><Relationship Id="rId4" Type="http://schemas.openxmlformats.org/officeDocument/2006/relationships/image" Target="../media/image24.gif"/></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3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png"/><Relationship Id="rId5" Type="http://schemas.openxmlformats.org/officeDocument/2006/relationships/slideLayout" Target="../slideLayouts/slideLayout5.xml"/><Relationship Id="rId4" Type="http://schemas.openxmlformats.org/officeDocument/2006/relationships/video" Target="../media/media3.mp4"/></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5.xml"/><Relationship Id="rId5" Type="http://schemas.openxmlformats.org/officeDocument/2006/relationships/image" Target="../media/image59.jpeg"/><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release.cvent.com/eventmanagement/announcements/product-news-digest-for-july-22-2026" TargetMode="External"/><Relationship Id="rId5" Type="http://schemas.openxmlformats.org/officeDocument/2006/relationships/hyperlink" Target="https://release.cvent.com/eventmanagement/announcements/product-news-digest-for-july-7-2026" TargetMode="External"/><Relationship Id="rId4" Type="http://schemas.openxmlformats.org/officeDocument/2006/relationships/hyperlink" Target="https://release.cvent.com/eventmanagement/announcements/in-case-you-missed-it-july-20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user/work/july_build/images/cover_illus.png"/>
          <p:cNvPicPr>
            <a:picLocks noChangeAspect="1"/>
          </p:cNvPicPr>
          <p:nvPr/>
        </p:nvPicPr>
        <p:blipFill>
          <a:blip r:embed="rId3"/>
          <a:stretch>
            <a:fillRect/>
          </a:stretch>
        </p:blipFill>
        <p:spPr>
          <a:xfrm>
            <a:off x="5904027" y="0"/>
            <a:ext cx="6267673" cy="6858000"/>
          </a:xfrm>
          <a:prstGeom prst="rect">
            <a:avLst/>
          </a:prstGeom>
        </p:spPr>
      </p:pic>
      <p:sp>
        <p:nvSpPr>
          <p:cNvPr id="3" name="Text 0"/>
          <p:cNvSpPr/>
          <p:nvPr/>
        </p:nvSpPr>
        <p:spPr>
          <a:xfrm>
            <a:off x="658368" y="2148840"/>
            <a:ext cx="5074920" cy="1828800"/>
          </a:xfrm>
          <a:prstGeom prst="rect">
            <a:avLst/>
          </a:prstGeom>
          <a:noFill/>
          <a:ln/>
        </p:spPr>
        <p:txBody>
          <a:bodyPr wrap="square" rtlCol="0" anchor="t">
            <a:normAutofit/>
          </a:bodyPr>
          <a:lstStyle/>
          <a:p>
            <a:pPr>
              <a:lnSpc>
                <a:spcPts val="4400"/>
              </a:lnSpc>
            </a:pPr>
            <a:r>
              <a:rPr lang="en-US" sz="4000" b="1" dirty="0">
                <a:solidFill>
                  <a:srgbClr val="17201C"/>
                </a:solidFill>
                <a:latin typeface="Arial" panose="020B0604020202020204" pitchFamily="34" charset="0"/>
                <a:ea typeface="Roboto" pitchFamily="34" charset="-122"/>
                <a:cs typeface="Arial" panose="020B0604020202020204" pitchFamily="34" charset="0"/>
              </a:rPr>
              <a:t>Cvent Monthly Product News</a:t>
            </a:r>
          </a:p>
        </p:txBody>
      </p:sp>
      <p:sp>
        <p:nvSpPr>
          <p:cNvPr id="4" name="Text 1"/>
          <p:cNvSpPr/>
          <p:nvPr/>
        </p:nvSpPr>
        <p:spPr>
          <a:xfrm>
            <a:off x="685800" y="3977640"/>
            <a:ext cx="5120640" cy="457200"/>
          </a:xfrm>
          <a:prstGeom prst="rect">
            <a:avLst/>
          </a:prstGeom>
          <a:noFill/>
          <a:ln/>
        </p:spPr>
        <p:txBody>
          <a:bodyPr wrap="square" rtlCol="0" anchor="ctr"/>
          <a:lstStyle/>
          <a:p>
            <a:pPr marL="0" indent="0">
              <a:buNone/>
            </a:pPr>
            <a:r>
              <a:rPr lang="en-US" sz="2200" b="1">
                <a:solidFill>
                  <a:srgbClr val="17201C"/>
                </a:solidFill>
                <a:latin typeface="Roboto" pitchFamily="34" charset="0"/>
                <a:ea typeface="Roboto" pitchFamily="34" charset="-122"/>
                <a:cs typeface="Roboto" pitchFamily="34" charset="-120"/>
              </a:rPr>
              <a:t>August 2026</a:t>
            </a:r>
            <a:endParaRPr lang="en-US" sz="2200" dirty="0"/>
          </a:p>
        </p:txBody>
      </p:sp>
      <p:pic>
        <p:nvPicPr>
          <p:cNvPr id="6" name="Picture 5">
            <a:extLst>
              <a:ext uri="{FF2B5EF4-FFF2-40B4-BE49-F238E27FC236}">
                <a16:creationId xmlns:a16="http://schemas.microsoft.com/office/drawing/2014/main" id="{CA736B2A-B94E-E11C-C0A9-8D28D3373E1D}"/>
              </a:ext>
            </a:extLst>
          </p:cNvPr>
          <p:cNvPicPr>
            <a:picLocks noChangeAspect="1"/>
          </p:cNvPicPr>
          <p:nvPr/>
        </p:nvPicPr>
        <p:blipFill>
          <a:blip r:embed="rId4"/>
          <a:srcRect/>
          <a:stretch/>
        </p:blipFill>
        <p:spPr>
          <a:xfrm>
            <a:off x="1567105" y="242207"/>
            <a:ext cx="2721428" cy="1047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576072"/>
            <a:ext cx="3840480" cy="307777"/>
          </a:xfrm>
          <a:prstGeom prst="rect">
            <a:avLst/>
          </a:prstGeom>
          <a:noFill/>
        </p:spPr>
        <p:txBody>
          <a:bodyPr wrap="square" lIns="0" tIns="0" rIns="0" bIns="0">
            <a:spAutoFit/>
          </a:bodyPr>
          <a:lstStyle/>
          <a:p>
            <a:pPr>
              <a:defRPr sz="2000" b="1">
                <a:solidFill>
                  <a:srgbClr val="17201C"/>
                </a:solidFill>
                <a:latin typeface="Roboto"/>
              </a:defRPr>
            </a:pPr>
            <a:r>
              <a:rPr dirty="0"/>
              <a:t>About the newsletter</a:t>
            </a:r>
          </a:p>
        </p:txBody>
      </p:sp>
      <p:sp>
        <p:nvSpPr>
          <p:cNvPr id="3" name="TextBox 2"/>
          <p:cNvSpPr txBox="1"/>
          <p:nvPr/>
        </p:nvSpPr>
        <p:spPr>
          <a:xfrm>
            <a:off x="658368" y="1115568"/>
            <a:ext cx="6172200" cy="369332"/>
          </a:xfrm>
          <a:prstGeom prst="rect">
            <a:avLst/>
          </a:prstGeom>
          <a:noFill/>
        </p:spPr>
        <p:txBody>
          <a:bodyPr wrap="square" lIns="0" tIns="0" rIns="0" bIns="0">
            <a:spAutoFit/>
          </a:bodyPr>
          <a:lstStyle/>
          <a:p>
            <a:pPr>
              <a:defRPr sz="869" b="0">
                <a:solidFill>
                  <a:srgbClr val="586579"/>
                </a:solidFill>
                <a:latin typeface="Roboto"/>
              </a:defRPr>
            </a:pPr>
            <a:r>
              <a:rPr sz="1200" dirty="0"/>
              <a:t>The August updates span two release windows (August 19 and September 2) and are grouped into six product neighborhoods to make it easier to review what changed, why it matters, and where each update fits across the Cvent platform.</a:t>
            </a:r>
          </a:p>
        </p:txBody>
      </p:sp>
      <p:pic>
        <p:nvPicPr>
          <p:cNvPr id="4" name="Picture 3" descr="a_clean_modern_3d_isometric_like_illustration_of.png"/>
          <p:cNvPicPr>
            <a:picLocks noChangeAspect="1"/>
          </p:cNvPicPr>
          <p:nvPr/>
        </p:nvPicPr>
        <p:blipFill>
          <a:blip r:embed="rId2"/>
          <a:stretch>
            <a:fillRect/>
          </a:stretch>
        </p:blipFill>
        <p:spPr>
          <a:xfrm>
            <a:off x="8055864" y="384048"/>
            <a:ext cx="3282696" cy="2464048"/>
          </a:xfrm>
          <a:prstGeom prst="rect">
            <a:avLst/>
          </a:prstGeom>
        </p:spPr>
      </p:pic>
      <p:sp>
        <p:nvSpPr>
          <p:cNvPr id="5" name="Rectangle 4"/>
          <p:cNvSpPr/>
          <p:nvPr/>
        </p:nvSpPr>
        <p:spPr>
          <a:xfrm>
            <a:off x="694944" y="2935224"/>
            <a:ext cx="54864" cy="43891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59536" y="2926080"/>
            <a:ext cx="4663440" cy="215444"/>
          </a:xfrm>
          <a:prstGeom prst="rect">
            <a:avLst/>
          </a:prstGeom>
          <a:noFill/>
        </p:spPr>
        <p:txBody>
          <a:bodyPr wrap="square" lIns="0" tIns="0" rIns="0" bIns="0">
            <a:spAutoFit/>
          </a:bodyPr>
          <a:lstStyle/>
          <a:p>
            <a:pPr>
              <a:defRPr sz="1100" b="1">
                <a:solidFill>
                  <a:srgbClr val="17201C"/>
                </a:solidFill>
                <a:latin typeface="Roboto"/>
              </a:defRPr>
            </a:pPr>
            <a:r>
              <a:rPr sz="1400" b="1" dirty="0">
                <a:solidFill>
                  <a:srgbClr val="17201C"/>
                </a:solidFill>
                <a:latin typeface="Roboto"/>
              </a:rPr>
              <a:t>Plan &amp; Promote</a:t>
            </a:r>
          </a:p>
        </p:txBody>
      </p:sp>
      <p:sp>
        <p:nvSpPr>
          <p:cNvPr id="7" name="TextBox 6"/>
          <p:cNvSpPr txBox="1"/>
          <p:nvPr/>
        </p:nvSpPr>
        <p:spPr>
          <a:xfrm>
            <a:off x="859536" y="3218688"/>
            <a:ext cx="4663440" cy="323165"/>
          </a:xfrm>
          <a:prstGeom prst="rect">
            <a:avLst/>
          </a:prstGeom>
          <a:noFill/>
        </p:spPr>
        <p:txBody>
          <a:bodyPr wrap="square" lIns="0" tIns="0" rIns="0" bIns="0">
            <a:spAutoFit/>
          </a:bodyPr>
          <a:lstStyle/>
          <a:p>
            <a:pPr>
              <a:defRPr sz="790" b="0">
                <a:solidFill>
                  <a:srgbClr val="586579"/>
                </a:solidFill>
                <a:latin typeface="Roboto"/>
              </a:defRPr>
            </a:pPr>
            <a:r>
              <a:rPr lang="en-US" sz="1050" dirty="0"/>
              <a:t>Event Insights (Cvent Assistant), Auto-Enabled Waiting Room (Queue-it), Data Privacy Templates</a:t>
            </a:r>
            <a:endParaRPr sz="1050" dirty="0"/>
          </a:p>
        </p:txBody>
      </p:sp>
      <p:sp>
        <p:nvSpPr>
          <p:cNvPr id="8" name="Rectangle 7"/>
          <p:cNvSpPr/>
          <p:nvPr/>
        </p:nvSpPr>
        <p:spPr>
          <a:xfrm>
            <a:off x="5577840" y="2953512"/>
            <a:ext cx="54864" cy="43891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742431" y="2926080"/>
            <a:ext cx="5669280" cy="215444"/>
          </a:xfrm>
          <a:prstGeom prst="rect">
            <a:avLst/>
          </a:prstGeom>
          <a:noFill/>
        </p:spPr>
        <p:txBody>
          <a:bodyPr wrap="square" lIns="0" tIns="0" rIns="0" bIns="0">
            <a:spAutoFit/>
          </a:bodyPr>
          <a:lstStyle/>
          <a:p>
            <a:pPr>
              <a:defRPr sz="1100" b="1">
                <a:solidFill>
                  <a:srgbClr val="17201C"/>
                </a:solidFill>
                <a:latin typeface="Roboto"/>
              </a:defRPr>
            </a:pPr>
            <a:r>
              <a:rPr sz="1400" b="1" dirty="0">
                <a:solidFill>
                  <a:srgbClr val="17201C"/>
                </a:solidFill>
                <a:latin typeface="Roboto"/>
              </a:rPr>
              <a:t>Exchange Solutions</a:t>
            </a:r>
          </a:p>
        </p:txBody>
      </p:sp>
      <p:sp>
        <p:nvSpPr>
          <p:cNvPr id="10" name="TextBox 9"/>
          <p:cNvSpPr txBox="1"/>
          <p:nvPr/>
        </p:nvSpPr>
        <p:spPr>
          <a:xfrm>
            <a:off x="5742431" y="3218688"/>
            <a:ext cx="5669280" cy="161583"/>
          </a:xfrm>
          <a:prstGeom prst="rect">
            <a:avLst/>
          </a:prstGeom>
          <a:noFill/>
        </p:spPr>
        <p:txBody>
          <a:bodyPr wrap="square" lIns="0" tIns="0" rIns="0" bIns="0">
            <a:spAutoFit/>
          </a:bodyPr>
          <a:lstStyle/>
          <a:p>
            <a:pPr>
              <a:defRPr sz="790" b="0">
                <a:solidFill>
                  <a:srgbClr val="586579"/>
                </a:solidFill>
                <a:latin typeface="Roboto"/>
              </a:defRPr>
            </a:pPr>
            <a:r>
              <a:rPr lang="en-US" sz="1050" dirty="0"/>
              <a:t>Verify RFP Contact Emails, Sharing Interactive Floor Plans, Booking Insights with Emburse</a:t>
            </a:r>
            <a:endParaRPr sz="1050" dirty="0">
              <a:solidFill>
                <a:srgbClr val="586579"/>
              </a:solidFill>
              <a:latin typeface="Roboto"/>
            </a:endParaRPr>
          </a:p>
        </p:txBody>
      </p:sp>
      <p:sp>
        <p:nvSpPr>
          <p:cNvPr id="11" name="Rectangle 10"/>
          <p:cNvSpPr/>
          <p:nvPr/>
        </p:nvSpPr>
        <p:spPr>
          <a:xfrm>
            <a:off x="694944" y="4069080"/>
            <a:ext cx="54864" cy="43891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9536" y="4041648"/>
            <a:ext cx="4663440" cy="215444"/>
          </a:xfrm>
          <a:prstGeom prst="rect">
            <a:avLst/>
          </a:prstGeom>
          <a:noFill/>
        </p:spPr>
        <p:txBody>
          <a:bodyPr wrap="square" lIns="0" tIns="0" rIns="0" bIns="0">
            <a:spAutoFit/>
          </a:bodyPr>
          <a:lstStyle/>
          <a:p>
            <a:pPr>
              <a:defRPr sz="1100" b="1">
                <a:solidFill>
                  <a:srgbClr val="17201C"/>
                </a:solidFill>
                <a:latin typeface="Roboto"/>
              </a:defRPr>
            </a:pPr>
            <a:r>
              <a:rPr sz="1400" b="1" dirty="0">
                <a:solidFill>
                  <a:srgbClr val="17201C"/>
                </a:solidFill>
                <a:latin typeface="Roboto"/>
              </a:rPr>
              <a:t>Attendee Engagement</a:t>
            </a:r>
          </a:p>
        </p:txBody>
      </p:sp>
      <p:sp>
        <p:nvSpPr>
          <p:cNvPr id="13" name="TextBox 12"/>
          <p:cNvSpPr txBox="1"/>
          <p:nvPr/>
        </p:nvSpPr>
        <p:spPr>
          <a:xfrm>
            <a:off x="859536" y="4334256"/>
            <a:ext cx="4663440" cy="323165"/>
          </a:xfrm>
          <a:prstGeom prst="rect">
            <a:avLst/>
          </a:prstGeom>
          <a:noFill/>
        </p:spPr>
        <p:txBody>
          <a:bodyPr wrap="square" lIns="0" tIns="0" rIns="0" bIns="0">
            <a:spAutoFit/>
          </a:bodyPr>
          <a:lstStyle/>
          <a:p>
            <a:pPr>
              <a:defRPr sz="790" b="0">
                <a:solidFill>
                  <a:srgbClr val="586579"/>
                </a:solidFill>
                <a:latin typeface="Roboto"/>
              </a:defRPr>
            </a:pPr>
            <a:r>
              <a:rPr lang="en-US" sz="1050" dirty="0"/>
              <a:t>Attendee Assistant (Open Beta), Event Approval, Manual Participation Tracking</a:t>
            </a:r>
            <a:endParaRPr sz="1050" dirty="0"/>
          </a:p>
        </p:txBody>
      </p:sp>
      <p:sp>
        <p:nvSpPr>
          <p:cNvPr id="14" name="Rectangle 13"/>
          <p:cNvSpPr/>
          <p:nvPr/>
        </p:nvSpPr>
        <p:spPr>
          <a:xfrm>
            <a:off x="5577840" y="4069080"/>
            <a:ext cx="54864" cy="43891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742431" y="4041648"/>
            <a:ext cx="5669280" cy="215444"/>
          </a:xfrm>
          <a:prstGeom prst="rect">
            <a:avLst/>
          </a:prstGeom>
          <a:noFill/>
        </p:spPr>
        <p:txBody>
          <a:bodyPr wrap="square" lIns="0" tIns="0" rIns="0" bIns="0">
            <a:spAutoFit/>
          </a:bodyPr>
          <a:lstStyle/>
          <a:p>
            <a:pPr>
              <a:defRPr sz="1100" b="1">
                <a:solidFill>
                  <a:srgbClr val="17201C"/>
                </a:solidFill>
                <a:latin typeface="Roboto"/>
              </a:defRPr>
            </a:pPr>
            <a:r>
              <a:rPr sz="1400" dirty="0"/>
              <a:t>Spend &amp; Workflow</a:t>
            </a:r>
          </a:p>
        </p:txBody>
      </p:sp>
      <p:sp>
        <p:nvSpPr>
          <p:cNvPr id="16" name="TextBox 15"/>
          <p:cNvSpPr txBox="1"/>
          <p:nvPr/>
        </p:nvSpPr>
        <p:spPr>
          <a:xfrm>
            <a:off x="5742431" y="4334256"/>
            <a:ext cx="5669280" cy="323165"/>
          </a:xfrm>
          <a:prstGeom prst="rect">
            <a:avLst/>
          </a:prstGeom>
          <a:noFill/>
        </p:spPr>
        <p:txBody>
          <a:bodyPr wrap="square" lIns="0" tIns="0" rIns="0" bIns="0">
            <a:spAutoFit/>
          </a:bodyPr>
          <a:lstStyle/>
          <a:p>
            <a:pPr>
              <a:defRPr sz="790" b="0">
                <a:solidFill>
                  <a:srgbClr val="586579"/>
                </a:solidFill>
                <a:latin typeface="Roboto"/>
              </a:defRPr>
            </a:pPr>
            <a:r>
              <a:rPr lang="en-US" sz="1050" dirty="0"/>
              <a:t>Auto Event Creation in Workflows, Workflow Execution History, </a:t>
            </a:r>
            <a:r>
              <a:rPr lang="en-US" sz="1050" dirty="0" err="1"/>
              <a:t>Reposite</a:t>
            </a:r>
            <a:r>
              <a:rPr lang="en-US" sz="1050" dirty="0"/>
              <a:t>, </a:t>
            </a:r>
          </a:p>
          <a:p>
            <a:pPr>
              <a:defRPr sz="790" b="0">
                <a:solidFill>
                  <a:srgbClr val="586579"/>
                </a:solidFill>
                <a:latin typeface="Roboto"/>
              </a:defRPr>
            </a:pPr>
            <a:r>
              <a:rPr lang="en-US" sz="1050" dirty="0"/>
              <a:t>Vendors in Budget</a:t>
            </a:r>
            <a:endParaRPr sz="1050" dirty="0"/>
          </a:p>
        </p:txBody>
      </p:sp>
      <p:sp>
        <p:nvSpPr>
          <p:cNvPr id="17" name="Rectangle 16"/>
          <p:cNvSpPr/>
          <p:nvPr/>
        </p:nvSpPr>
        <p:spPr>
          <a:xfrm>
            <a:off x="694944" y="5184648"/>
            <a:ext cx="54864" cy="43891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59536" y="5157216"/>
            <a:ext cx="4663440" cy="215444"/>
          </a:xfrm>
          <a:prstGeom prst="rect">
            <a:avLst/>
          </a:prstGeom>
          <a:noFill/>
        </p:spPr>
        <p:txBody>
          <a:bodyPr wrap="square" lIns="0" tIns="0" rIns="0" bIns="0">
            <a:spAutoFit/>
          </a:bodyPr>
          <a:lstStyle/>
          <a:p>
            <a:pPr>
              <a:defRPr sz="1100" b="1">
                <a:solidFill>
                  <a:srgbClr val="17201C"/>
                </a:solidFill>
                <a:latin typeface="Roboto"/>
              </a:defRPr>
            </a:pPr>
            <a:r>
              <a:rPr sz="1400" b="1" dirty="0">
                <a:solidFill>
                  <a:srgbClr val="17201C"/>
                </a:solidFill>
                <a:latin typeface="Roboto"/>
              </a:rPr>
              <a:t>Actionable Insights</a:t>
            </a:r>
          </a:p>
        </p:txBody>
      </p:sp>
      <p:sp>
        <p:nvSpPr>
          <p:cNvPr id="19" name="TextBox 18"/>
          <p:cNvSpPr txBox="1"/>
          <p:nvPr/>
        </p:nvSpPr>
        <p:spPr>
          <a:xfrm>
            <a:off x="859536" y="5449824"/>
            <a:ext cx="4663440" cy="323165"/>
          </a:xfrm>
          <a:prstGeom prst="rect">
            <a:avLst/>
          </a:prstGeom>
          <a:noFill/>
        </p:spPr>
        <p:txBody>
          <a:bodyPr wrap="square" lIns="0" tIns="0" rIns="0" bIns="0">
            <a:spAutoFit/>
          </a:bodyPr>
          <a:lstStyle/>
          <a:p>
            <a:pPr>
              <a:defRPr sz="790" b="0">
                <a:solidFill>
                  <a:srgbClr val="586579"/>
                </a:solidFill>
                <a:latin typeface="Roboto"/>
              </a:defRPr>
            </a:pPr>
            <a:r>
              <a:rPr lang="en-US" sz="1050" dirty="0"/>
              <a:t>LinkedIn Event Sync (Beta), HubSpot Expanded Mappable Fields, Publishing Insights to Access Portal</a:t>
            </a:r>
          </a:p>
        </p:txBody>
      </p:sp>
      <p:sp>
        <p:nvSpPr>
          <p:cNvPr id="20" name="Rectangle 19"/>
          <p:cNvSpPr/>
          <p:nvPr/>
        </p:nvSpPr>
        <p:spPr>
          <a:xfrm>
            <a:off x="5577840" y="5184648"/>
            <a:ext cx="54864" cy="43891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742431" y="5157216"/>
            <a:ext cx="5669280" cy="215444"/>
          </a:xfrm>
          <a:prstGeom prst="rect">
            <a:avLst/>
          </a:prstGeom>
          <a:noFill/>
        </p:spPr>
        <p:txBody>
          <a:bodyPr wrap="square" lIns="0" tIns="0" rIns="0" bIns="0">
            <a:spAutoFit/>
          </a:bodyPr>
          <a:lstStyle/>
          <a:p>
            <a:pPr>
              <a:defRPr sz="1100" b="1">
                <a:solidFill>
                  <a:srgbClr val="17201C"/>
                </a:solidFill>
                <a:latin typeface="Roboto"/>
              </a:defRPr>
            </a:pPr>
            <a:r>
              <a:rPr sz="1400" b="1" dirty="0">
                <a:solidFill>
                  <a:srgbClr val="17201C"/>
                </a:solidFill>
                <a:latin typeface="Roboto"/>
              </a:rPr>
              <a:t>Trade Show Solutions</a:t>
            </a:r>
          </a:p>
        </p:txBody>
      </p:sp>
      <p:sp>
        <p:nvSpPr>
          <p:cNvPr id="22" name="TextBox 21"/>
          <p:cNvSpPr txBox="1"/>
          <p:nvPr/>
        </p:nvSpPr>
        <p:spPr>
          <a:xfrm>
            <a:off x="5742431" y="5449824"/>
            <a:ext cx="5669280" cy="323165"/>
          </a:xfrm>
          <a:prstGeom prst="rect">
            <a:avLst/>
          </a:prstGeom>
          <a:noFill/>
        </p:spPr>
        <p:txBody>
          <a:bodyPr wrap="square" lIns="0" tIns="0" rIns="0" bIns="0">
            <a:spAutoFit/>
          </a:bodyPr>
          <a:lstStyle/>
          <a:p>
            <a:pPr>
              <a:defRPr sz="790" b="0">
                <a:solidFill>
                  <a:srgbClr val="586579"/>
                </a:solidFill>
                <a:latin typeface="Roboto"/>
              </a:defRPr>
            </a:pPr>
            <a:r>
              <a:rPr lang="en-US" sz="1050" dirty="0"/>
              <a:t>Request a Jifflenow Meeting, Daily Lead Action Report, Location Assignment</a:t>
            </a:r>
            <a:endParaRPr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58368" y="566928"/>
            <a:ext cx="10972800" cy="457200"/>
          </a:xfrm>
          <a:prstGeom prst="rect">
            <a:avLst/>
          </a:prstGeom>
          <a:noFill/>
          <a:ln/>
        </p:spPr>
        <p:txBody>
          <a:bodyPr wrap="square" rtlCol="0" anchor="ctr"/>
          <a:lstStyle/>
          <a:p>
            <a:pPr marL="0" indent="0">
              <a:buNone/>
            </a:pPr>
            <a:r>
              <a:rPr lang="en-US" sz="2600" b="1" dirty="0">
                <a:solidFill>
                  <a:srgbClr val="17201C"/>
                </a:solidFill>
                <a:latin typeface="Roboto" pitchFamily="34" charset="0"/>
                <a:ea typeface="Roboto" pitchFamily="34" charset="-122"/>
                <a:cs typeface="Roboto" pitchFamily="34" charset="-120"/>
              </a:rPr>
              <a:t>August at a glance: features by neighborhood</a:t>
            </a:r>
            <a:endParaRPr lang="en-US" sz="2600" dirty="0"/>
          </a:p>
        </p:txBody>
      </p:sp>
      <p:graphicFrame>
        <p:nvGraphicFramePr>
          <p:cNvPr id="3" name="Chart 0"/>
          <p:cNvGraphicFramePr/>
          <p:nvPr>
            <p:extLst>
              <p:ext uri="{D42A27DB-BD31-4B8C-83A1-F6EECF244321}">
                <p14:modId xmlns:p14="http://schemas.microsoft.com/office/powerpoint/2010/main" val="3209588575"/>
              </p:ext>
            </p:extLst>
          </p:nvPr>
        </p:nvGraphicFramePr>
        <p:xfrm>
          <a:off x="548640" y="1417320"/>
          <a:ext cx="859536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4" name="Shape 1"/>
          <p:cNvSpPr/>
          <p:nvPr/>
        </p:nvSpPr>
        <p:spPr>
          <a:xfrm>
            <a:off x="9464040" y="1600200"/>
            <a:ext cx="2331720" cy="1463040"/>
          </a:xfrm>
          <a:prstGeom prst="roundRect">
            <a:avLst>
              <a:gd name="adj" fmla="val 7500"/>
            </a:avLst>
          </a:prstGeom>
          <a:solidFill>
            <a:srgbClr val="17201C"/>
          </a:solidFill>
          <a:ln/>
        </p:spPr>
        <p:txBody>
          <a:bodyPr/>
          <a:lstStyle/>
          <a:p>
            <a:endParaRPr lang="en-US" dirty="0"/>
          </a:p>
        </p:txBody>
      </p:sp>
      <p:sp>
        <p:nvSpPr>
          <p:cNvPr id="5" name="Text 2"/>
          <p:cNvSpPr/>
          <p:nvPr/>
        </p:nvSpPr>
        <p:spPr>
          <a:xfrm>
            <a:off x="9601200" y="1691640"/>
            <a:ext cx="2057400" cy="1280160"/>
          </a:xfrm>
          <a:prstGeom prst="rect">
            <a:avLst/>
          </a:prstGeom>
          <a:noFill/>
          <a:ln/>
        </p:spPr>
        <p:txBody>
          <a:bodyPr wrap="square" rtlCol="0" anchor="ctr"/>
          <a:lstStyle/>
          <a:p>
            <a:pPr marL="0" indent="0" algn="ctr">
              <a:lnSpc>
                <a:spcPts val="1300"/>
              </a:lnSpc>
              <a:buNone/>
            </a:pPr>
            <a:r>
              <a:rPr lang="en-US" sz="4400" b="1" dirty="0">
                <a:solidFill>
                  <a:srgbClr val="FFFFFF"/>
                </a:solidFill>
                <a:latin typeface="Roboto" pitchFamily="34" charset="0"/>
                <a:ea typeface="Roboto" pitchFamily="34" charset="-122"/>
                <a:cs typeface="Roboto" pitchFamily="34" charset="-120"/>
              </a:rPr>
              <a:t>40</a:t>
            </a:r>
          </a:p>
          <a:p>
            <a:pPr marL="0" indent="0" algn="ctr">
              <a:lnSpc>
                <a:spcPts val="1300"/>
              </a:lnSpc>
              <a:buNone/>
            </a:pPr>
            <a:endParaRPr lang="en-US" sz="4400" dirty="0"/>
          </a:p>
          <a:p>
            <a:pPr marL="0" indent="0" algn="ctr">
              <a:lnSpc>
                <a:spcPts val="1300"/>
              </a:lnSpc>
              <a:buNone/>
            </a:pPr>
            <a:r>
              <a:rPr lang="en-US" dirty="0">
                <a:solidFill>
                  <a:srgbClr val="FFFFFF"/>
                </a:solidFill>
                <a:latin typeface="Roboto" pitchFamily="34" charset="0"/>
                <a:ea typeface="Roboto" pitchFamily="34" charset="-122"/>
                <a:cs typeface="Roboto" pitchFamily="34" charset="-120"/>
              </a:rPr>
              <a:t>feature releases</a:t>
            </a:r>
            <a:endParaRPr lang="en-US" dirty="0"/>
          </a:p>
        </p:txBody>
      </p:sp>
      <p:sp>
        <p:nvSpPr>
          <p:cNvPr id="6" name="Text 3"/>
          <p:cNvSpPr/>
          <p:nvPr/>
        </p:nvSpPr>
        <p:spPr>
          <a:xfrm>
            <a:off x="658368" y="5623560"/>
            <a:ext cx="10881360" cy="548640"/>
          </a:xfrm>
          <a:prstGeom prst="rect">
            <a:avLst/>
          </a:prstGeom>
          <a:noFill/>
          <a:ln/>
        </p:spPr>
        <p:txBody>
          <a:bodyPr wrap="square" rtlCol="0" anchor="ctr">
            <a:normAutofit/>
          </a:bodyPr>
          <a:lstStyle/>
          <a:p>
            <a:pPr marL="0" indent="0">
              <a:lnSpc>
                <a:spcPts val="1500"/>
              </a:lnSpc>
              <a:buNone/>
            </a:pPr>
            <a:r>
              <a:rPr lang="en-US" sz="1100" i="1" dirty="0">
                <a:solidFill>
                  <a:srgbClr val="586579"/>
                </a:solidFill>
                <a:latin typeface="Roboto" pitchFamily="34" charset="0"/>
                <a:ea typeface="Roboto" pitchFamily="34" charset="-122"/>
                <a:cs typeface="Roboto" pitchFamily="34" charset="-120"/>
              </a:rPr>
              <a:t>Note: Several Plan &amp; Promote items (e.g., Event Insights, Publishing Insights to Access Portal, REST API endpoints, LinkedIn Event Sync, and HubSpot mappings) also appear under Actionable Insights &amp; Integrations.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566928"/>
            <a:ext cx="7315200" cy="457200"/>
          </a:xfrm>
          <a:prstGeom prst="rect">
            <a:avLst/>
          </a:prstGeom>
          <a:noFill/>
        </p:spPr>
        <p:txBody>
          <a:bodyPr wrap="square">
            <a:spAutoFit/>
          </a:bodyPr>
          <a:lstStyle/>
          <a:p>
            <a:r>
              <a:rPr sz="2600" b="1">
                <a:solidFill>
                  <a:srgbClr val="17201C"/>
                </a:solidFill>
                <a:latin typeface="Roboto"/>
              </a:rPr>
              <a:t>Additional resources</a:t>
            </a:r>
          </a:p>
        </p:txBody>
      </p:sp>
      <p:sp>
        <p:nvSpPr>
          <p:cNvPr id="3" name="TextBox 2"/>
          <p:cNvSpPr txBox="1"/>
          <p:nvPr/>
        </p:nvSpPr>
        <p:spPr>
          <a:xfrm>
            <a:off x="658368" y="1234440"/>
            <a:ext cx="9000000" cy="457200"/>
          </a:xfrm>
          <a:prstGeom prst="rect">
            <a:avLst/>
          </a:prstGeom>
          <a:noFill/>
        </p:spPr>
        <p:txBody>
          <a:bodyPr wrap="square">
            <a:spAutoFit/>
          </a:bodyPr>
          <a:lstStyle/>
          <a:p>
            <a:r>
              <a:rPr sz="1300" b="0">
                <a:solidFill>
                  <a:srgbClr val="586579"/>
                </a:solidFill>
                <a:latin typeface="Roboto"/>
              </a:rPr>
              <a:t>Helpful links for product news, roadmap visibility, and subscription management.</a:t>
            </a:r>
          </a:p>
        </p:txBody>
      </p:sp>
      <p:sp>
        <p:nvSpPr>
          <p:cNvPr id="4" name="TextBox 3"/>
          <p:cNvSpPr txBox="1"/>
          <p:nvPr/>
        </p:nvSpPr>
        <p:spPr>
          <a:xfrm>
            <a:off x="777240" y="2148840"/>
            <a:ext cx="5120640" cy="315471"/>
          </a:xfrm>
          <a:prstGeom prst="rect">
            <a:avLst/>
          </a:prstGeom>
          <a:noFill/>
        </p:spPr>
        <p:txBody>
          <a:bodyPr wrap="square">
            <a:spAutoFit/>
          </a:bodyPr>
          <a:lstStyle/>
          <a:p>
            <a:r>
              <a:rPr sz="1450" b="1" dirty="0">
                <a:solidFill>
                  <a:srgbClr val="17201C"/>
                </a:solidFill>
                <a:latin typeface="Roboto"/>
                <a:hlinkClick r:id="rId2"/>
              </a:rPr>
              <a:t>Announcements</a:t>
            </a:r>
            <a:endParaRPr sz="1450" b="1" dirty="0">
              <a:solidFill>
                <a:srgbClr val="17201C"/>
              </a:solidFill>
              <a:latin typeface="Roboto"/>
              <a:hlinkClick r:id="rId3"/>
            </a:endParaRPr>
          </a:p>
        </p:txBody>
      </p:sp>
      <p:sp>
        <p:nvSpPr>
          <p:cNvPr id="5" name="TextBox 4"/>
          <p:cNvSpPr txBox="1"/>
          <p:nvPr/>
        </p:nvSpPr>
        <p:spPr>
          <a:xfrm>
            <a:off x="777240" y="2450592"/>
            <a:ext cx="5120640" cy="700000"/>
          </a:xfrm>
          <a:prstGeom prst="rect">
            <a:avLst/>
          </a:prstGeom>
          <a:noFill/>
        </p:spPr>
        <p:txBody>
          <a:bodyPr wrap="square">
            <a:spAutoFit/>
          </a:bodyPr>
          <a:lstStyle/>
          <a:p>
            <a:r>
              <a:rPr sz="1050" b="0">
                <a:solidFill>
                  <a:srgbClr val="3C4D59"/>
                </a:solidFill>
                <a:latin typeface="Roboto"/>
              </a:rPr>
              <a:t>Browse all Event Marketing &amp; Management product news on the Cvent Product News home page.</a:t>
            </a:r>
          </a:p>
        </p:txBody>
      </p:sp>
      <p:sp>
        <p:nvSpPr>
          <p:cNvPr id="6" name="TextBox 5"/>
          <p:cNvSpPr txBox="1"/>
          <p:nvPr/>
        </p:nvSpPr>
        <p:spPr>
          <a:xfrm>
            <a:off x="777240" y="3200400"/>
            <a:ext cx="5120640" cy="315471"/>
          </a:xfrm>
          <a:prstGeom prst="rect">
            <a:avLst/>
          </a:prstGeom>
          <a:noFill/>
        </p:spPr>
        <p:txBody>
          <a:bodyPr wrap="square">
            <a:spAutoFit/>
          </a:bodyPr>
          <a:lstStyle/>
          <a:p>
            <a:r>
              <a:rPr sz="1450" b="1" dirty="0">
                <a:solidFill>
                  <a:srgbClr val="17201C"/>
                </a:solidFill>
                <a:latin typeface="Roboto"/>
                <a:hlinkClick r:id="rId4"/>
              </a:rPr>
              <a:t>Roadmap</a:t>
            </a:r>
            <a:endParaRPr sz="1450" b="1" dirty="0">
              <a:solidFill>
                <a:srgbClr val="17201C"/>
              </a:solidFill>
              <a:latin typeface="Roboto"/>
            </a:endParaRPr>
          </a:p>
        </p:txBody>
      </p:sp>
      <p:sp>
        <p:nvSpPr>
          <p:cNvPr id="7" name="TextBox 6"/>
          <p:cNvSpPr txBox="1"/>
          <p:nvPr/>
        </p:nvSpPr>
        <p:spPr>
          <a:xfrm>
            <a:off x="777240" y="3502152"/>
            <a:ext cx="5120640" cy="700000"/>
          </a:xfrm>
          <a:prstGeom prst="rect">
            <a:avLst/>
          </a:prstGeom>
          <a:noFill/>
        </p:spPr>
        <p:txBody>
          <a:bodyPr wrap="square">
            <a:spAutoFit/>
          </a:bodyPr>
          <a:lstStyle/>
          <a:p>
            <a:r>
              <a:rPr sz="1050" b="0">
                <a:solidFill>
                  <a:srgbClr val="3C4D59"/>
                </a:solidFill>
                <a:latin typeface="Roboto"/>
              </a:rPr>
              <a:t>See what is currently planned on the Cvent release roadmap.</a:t>
            </a:r>
          </a:p>
        </p:txBody>
      </p:sp>
      <p:sp>
        <p:nvSpPr>
          <p:cNvPr id="8" name="TextBox 7"/>
          <p:cNvSpPr txBox="1"/>
          <p:nvPr/>
        </p:nvSpPr>
        <p:spPr>
          <a:xfrm>
            <a:off x="777240" y="4251960"/>
            <a:ext cx="5120640" cy="315471"/>
          </a:xfrm>
          <a:prstGeom prst="rect">
            <a:avLst/>
          </a:prstGeom>
          <a:noFill/>
        </p:spPr>
        <p:txBody>
          <a:bodyPr wrap="square">
            <a:spAutoFit/>
          </a:bodyPr>
          <a:lstStyle/>
          <a:p>
            <a:r>
              <a:rPr sz="1450" b="1" dirty="0">
                <a:solidFill>
                  <a:srgbClr val="17201C"/>
                </a:solidFill>
                <a:latin typeface="Roboto"/>
                <a:hlinkClick r:id="rId5"/>
              </a:rPr>
              <a:t>Open Forum</a:t>
            </a:r>
            <a:endParaRPr sz="1450" b="1" dirty="0">
              <a:solidFill>
                <a:srgbClr val="17201C"/>
              </a:solidFill>
              <a:latin typeface="Roboto"/>
            </a:endParaRPr>
          </a:p>
        </p:txBody>
      </p:sp>
      <p:sp>
        <p:nvSpPr>
          <p:cNvPr id="9" name="TextBox 8"/>
          <p:cNvSpPr txBox="1"/>
          <p:nvPr/>
        </p:nvSpPr>
        <p:spPr>
          <a:xfrm>
            <a:off x="777240" y="4553712"/>
            <a:ext cx="5120640" cy="700000"/>
          </a:xfrm>
          <a:prstGeom prst="rect">
            <a:avLst/>
          </a:prstGeom>
          <a:noFill/>
        </p:spPr>
        <p:txBody>
          <a:bodyPr wrap="square">
            <a:spAutoFit/>
          </a:bodyPr>
          <a:lstStyle/>
          <a:p>
            <a:r>
              <a:rPr sz="1050" b="0" dirty="0">
                <a:solidFill>
                  <a:srgbClr val="3C4D59"/>
                </a:solidFill>
                <a:latin typeface="Roboto"/>
              </a:rPr>
              <a:t>Ask questions about rolled-out updates in the Cvent Community.</a:t>
            </a:r>
          </a:p>
        </p:txBody>
      </p:sp>
      <p:sp>
        <p:nvSpPr>
          <p:cNvPr id="10" name="TextBox 9"/>
          <p:cNvSpPr txBox="1"/>
          <p:nvPr/>
        </p:nvSpPr>
        <p:spPr>
          <a:xfrm>
            <a:off x="6400800" y="2148840"/>
            <a:ext cx="5120640" cy="315471"/>
          </a:xfrm>
          <a:prstGeom prst="rect">
            <a:avLst/>
          </a:prstGeom>
          <a:noFill/>
        </p:spPr>
        <p:txBody>
          <a:bodyPr wrap="square">
            <a:spAutoFit/>
          </a:bodyPr>
          <a:lstStyle/>
          <a:p>
            <a:r>
              <a:rPr sz="1450" b="1" dirty="0">
                <a:solidFill>
                  <a:srgbClr val="17201C"/>
                </a:solidFill>
                <a:latin typeface="Roboto"/>
                <a:hlinkClick r:id="rId6"/>
              </a:rPr>
              <a:t>Subscribe to Product News</a:t>
            </a:r>
            <a:endParaRPr sz="1450" b="1" dirty="0">
              <a:solidFill>
                <a:srgbClr val="17201C"/>
              </a:solidFill>
              <a:latin typeface="Roboto"/>
              <a:hlinkClick r:id="rId3"/>
            </a:endParaRPr>
          </a:p>
        </p:txBody>
      </p:sp>
      <p:sp>
        <p:nvSpPr>
          <p:cNvPr id="11" name="TextBox 10"/>
          <p:cNvSpPr txBox="1"/>
          <p:nvPr/>
        </p:nvSpPr>
        <p:spPr>
          <a:xfrm>
            <a:off x="6400800" y="2450592"/>
            <a:ext cx="5120640" cy="700000"/>
          </a:xfrm>
          <a:prstGeom prst="rect">
            <a:avLst/>
          </a:prstGeom>
          <a:noFill/>
        </p:spPr>
        <p:txBody>
          <a:bodyPr wrap="square">
            <a:spAutoFit/>
          </a:bodyPr>
          <a:lstStyle/>
          <a:p>
            <a:r>
              <a:rPr sz="1050" b="0">
                <a:solidFill>
                  <a:srgbClr val="3C4D59"/>
                </a:solidFill>
                <a:latin typeface="Roboto"/>
              </a:rPr>
              <a:t>Get an email whenever a new product news update is published.</a:t>
            </a:r>
          </a:p>
        </p:txBody>
      </p:sp>
      <p:sp>
        <p:nvSpPr>
          <p:cNvPr id="12" name="TextBox 11"/>
          <p:cNvSpPr txBox="1"/>
          <p:nvPr/>
        </p:nvSpPr>
        <p:spPr>
          <a:xfrm>
            <a:off x="6400800" y="3200400"/>
            <a:ext cx="5120640" cy="315471"/>
          </a:xfrm>
          <a:prstGeom prst="rect">
            <a:avLst/>
          </a:prstGeom>
          <a:noFill/>
        </p:spPr>
        <p:txBody>
          <a:bodyPr wrap="square">
            <a:spAutoFit/>
          </a:bodyPr>
          <a:lstStyle/>
          <a:p>
            <a:r>
              <a:rPr sz="1450" b="1" dirty="0">
                <a:solidFill>
                  <a:srgbClr val="17201C"/>
                </a:solidFill>
                <a:latin typeface="Roboto"/>
                <a:hlinkClick r:id="rId4"/>
              </a:rPr>
              <a:t>Manage Subscription</a:t>
            </a:r>
            <a:endParaRPr sz="1450" b="1" dirty="0">
              <a:solidFill>
                <a:srgbClr val="17201C"/>
              </a:solidFill>
              <a:latin typeface="Roboto"/>
            </a:endParaRPr>
          </a:p>
        </p:txBody>
      </p:sp>
      <p:sp>
        <p:nvSpPr>
          <p:cNvPr id="13" name="TextBox 12"/>
          <p:cNvSpPr txBox="1"/>
          <p:nvPr/>
        </p:nvSpPr>
        <p:spPr>
          <a:xfrm>
            <a:off x="6400800" y="3502152"/>
            <a:ext cx="5120640" cy="415498"/>
          </a:xfrm>
          <a:prstGeom prst="rect">
            <a:avLst/>
          </a:prstGeom>
          <a:noFill/>
        </p:spPr>
        <p:txBody>
          <a:bodyPr wrap="square">
            <a:spAutoFit/>
          </a:bodyPr>
          <a:lstStyle/>
          <a:p>
            <a:pPr>
              <a:defRPr sz="840" b="0">
                <a:solidFill>
                  <a:srgbClr val="586579"/>
                </a:solidFill>
                <a:latin typeface="Roboto"/>
              </a:defRPr>
            </a:pPr>
            <a:r>
              <a:rPr lang="en-US" sz="1050" dirty="0"/>
              <a:t>From the Product News home page, choose “Manage Subscription” to tailor which product interest areas you receive.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user/work/july_build/images/sec_plan.png"/>
          <p:cNvPicPr>
            <a:picLocks noChangeAspect="1"/>
          </p:cNvPicPr>
          <p:nvPr/>
        </p:nvPicPr>
        <p:blipFill>
          <a:blip r:embed="rId2"/>
          <a:stretch>
            <a:fillRect/>
          </a:stretch>
        </p:blipFill>
        <p:spPr>
          <a:xfrm>
            <a:off x="5989320" y="942868"/>
            <a:ext cx="5349240" cy="4014216"/>
          </a:xfrm>
          <a:prstGeom prst="rect">
            <a:avLst/>
          </a:prstGeom>
        </p:spPr>
      </p:pic>
      <p:sp>
        <p:nvSpPr>
          <p:cNvPr id="3" name="Text 0"/>
          <p:cNvSpPr/>
          <p:nvPr/>
        </p:nvSpPr>
        <p:spPr>
          <a:xfrm>
            <a:off x="658368" y="1234440"/>
            <a:ext cx="5029200" cy="640080"/>
          </a:xfrm>
          <a:prstGeom prst="rect">
            <a:avLst/>
          </a:prstGeom>
          <a:noFill/>
          <a:ln/>
        </p:spPr>
        <p:txBody>
          <a:bodyPr wrap="square" rtlCol="0" anchor="ctr">
            <a:normAutofit/>
          </a:bodyPr>
          <a:lstStyle/>
          <a:p>
            <a:pPr marL="0" indent="0">
              <a:buNone/>
            </a:pPr>
            <a:r>
              <a:rPr lang="en-US" sz="3200" b="1" dirty="0">
                <a:solidFill>
                  <a:srgbClr val="17201C"/>
                </a:solidFill>
                <a:latin typeface="Roboto" pitchFamily="34" charset="0"/>
                <a:ea typeface="Roboto" pitchFamily="34" charset="-122"/>
                <a:cs typeface="Roboto" pitchFamily="34" charset="-120"/>
              </a:rPr>
              <a:t>Plan &amp; Promote</a:t>
            </a:r>
            <a:endParaRPr lang="en-US" sz="3200" dirty="0"/>
          </a:p>
        </p:txBody>
      </p:sp>
      <p:sp>
        <p:nvSpPr>
          <p:cNvPr id="4" name="Text 1"/>
          <p:cNvSpPr/>
          <p:nvPr/>
        </p:nvSpPr>
        <p:spPr>
          <a:xfrm>
            <a:off x="676656" y="2011680"/>
            <a:ext cx="4572000" cy="548640"/>
          </a:xfrm>
          <a:prstGeom prst="rect">
            <a:avLst/>
          </a:prstGeom>
          <a:noFill/>
          <a:ln/>
        </p:spPr>
        <p:txBody>
          <a:bodyPr wrap="square" rtlCol="0" anchor="ctr">
            <a:normAutofit/>
          </a:bodyPr>
          <a:lstStyle/>
          <a:p>
            <a:pPr marL="0" indent="0">
              <a:lnSpc>
                <a:spcPts val="2000"/>
              </a:lnSpc>
              <a:buNone/>
            </a:pPr>
            <a:r>
              <a:rPr lang="en-US" sz="1600" dirty="0">
                <a:solidFill>
                  <a:srgbClr val="586579"/>
                </a:solidFill>
                <a:latin typeface="Roboto" pitchFamily="34" charset="0"/>
                <a:ea typeface="Roboto" pitchFamily="34" charset="-122"/>
                <a:cs typeface="Roboto" pitchFamily="34" charset="-120"/>
              </a:rPr>
              <a:t>Registration, Payments, Integrations</a:t>
            </a:r>
            <a:endParaRPr lang="en-US" sz="1600" dirty="0"/>
          </a:p>
        </p:txBody>
      </p:sp>
      <p:sp>
        <p:nvSpPr>
          <p:cNvPr id="5" name="Shape 2"/>
          <p:cNvSpPr/>
          <p:nvPr/>
        </p:nvSpPr>
        <p:spPr>
          <a:xfrm>
            <a:off x="694944" y="2743200"/>
            <a:ext cx="1463040" cy="0"/>
          </a:xfrm>
          <a:prstGeom prst="line">
            <a:avLst/>
          </a:prstGeom>
          <a:noFill/>
          <a:ln w="31750">
            <a:solidFill>
              <a:srgbClr val="01EF6C"/>
            </a:solidFill>
            <a:prstDash val="solid"/>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 (ALSO ATTENDEE ENGAGEMENT)</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Train Travel in Dynamic Audience Segments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Planners can now build rule-based Dynamic Segments using Train Request and Train Actual data on events where Train Travel is enabled.</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Replaces the manual export-and-filter workflow for identifying and communicating with train travelers.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Build a targeted list of invitees who submitted a Train Request for pre-event logistics briefings.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img_train_combo.png"/>
          <p:cNvPicPr>
            <a:picLocks noChangeAspect="1"/>
          </p:cNvPicPr>
          <p:nvPr/>
        </p:nvPicPr>
        <p:blipFill>
          <a:blip r:embed="rId2"/>
          <a:stretch>
            <a:fillRect/>
          </a:stretch>
        </p:blipFill>
        <p:spPr>
          <a:xfrm>
            <a:off x="7034850" y="1874519"/>
            <a:ext cx="4126858" cy="3383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Build Your Own Reports: Hotel Request Report</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The Hotel Request report is now available in Build Your Own Reports (BYOR), so planners can pick fields, apply filters, and save configurations.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Lets teams tailor hotel request reporting to their needs without the limits of a templated structure.</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Create a shared rooming report grouped by hotel, room type, or check-in date for housing and onsite staff.</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90091DAD-29E9-F347-6C91-3F81120BB83B}"/>
              </a:ext>
            </a:extLst>
          </p:cNvPr>
          <p:cNvPicPr>
            <a:picLocks noChangeAspect="1"/>
          </p:cNvPicPr>
          <p:nvPr/>
        </p:nvPicPr>
        <p:blipFill>
          <a:blip r:embed="rId2"/>
          <a:stretch>
            <a:fillRect/>
          </a:stretch>
        </p:blipFill>
        <p:spPr>
          <a:xfrm>
            <a:off x="6658217" y="536200"/>
            <a:ext cx="4376135" cy="1923106"/>
          </a:xfrm>
          <a:prstGeom prst="rect">
            <a:avLst/>
          </a:prstGeom>
        </p:spPr>
      </p:pic>
      <p:pic>
        <p:nvPicPr>
          <p:cNvPr id="8" name="Picture 7">
            <a:extLst>
              <a:ext uri="{FF2B5EF4-FFF2-40B4-BE49-F238E27FC236}">
                <a16:creationId xmlns:a16="http://schemas.microsoft.com/office/drawing/2014/main" id="{024848E6-62BD-371D-4D7C-920481AF3191}"/>
              </a:ext>
            </a:extLst>
          </p:cNvPr>
          <p:cNvPicPr>
            <a:picLocks noChangeAspect="1"/>
          </p:cNvPicPr>
          <p:nvPr/>
        </p:nvPicPr>
        <p:blipFill>
          <a:blip r:embed="rId3"/>
          <a:stretch>
            <a:fillRect/>
          </a:stretch>
        </p:blipFill>
        <p:spPr>
          <a:xfrm>
            <a:off x="8028432" y="2662331"/>
            <a:ext cx="3977640" cy="1923107"/>
          </a:xfrm>
          <a:prstGeom prst="rect">
            <a:avLst/>
          </a:prstGeom>
        </p:spPr>
      </p:pic>
      <p:pic>
        <p:nvPicPr>
          <p:cNvPr id="11" name="Picture 10">
            <a:extLst>
              <a:ext uri="{FF2B5EF4-FFF2-40B4-BE49-F238E27FC236}">
                <a16:creationId xmlns:a16="http://schemas.microsoft.com/office/drawing/2014/main" id="{9D0EF5A6-38AA-D232-54B0-84240CFD69A8}"/>
              </a:ext>
            </a:extLst>
          </p:cNvPr>
          <p:cNvPicPr>
            <a:picLocks noChangeAspect="1"/>
          </p:cNvPicPr>
          <p:nvPr/>
        </p:nvPicPr>
        <p:blipFill>
          <a:blip r:embed="rId4"/>
          <a:stretch>
            <a:fillRect/>
          </a:stretch>
        </p:blipFill>
        <p:spPr>
          <a:xfrm>
            <a:off x="6408295" y="4585438"/>
            <a:ext cx="4732605" cy="19649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Section Templates User Permissions</a:t>
            </a:r>
            <a:endParaRPr lang="en-US" sz="2250" dirty="0"/>
          </a:p>
        </p:txBody>
      </p:sp>
      <p:sp>
        <p:nvSpPr>
          <p:cNvPr id="5" name="Text 3"/>
          <p:cNvSpPr/>
          <p:nvPr/>
        </p:nvSpPr>
        <p:spPr>
          <a:xfrm>
            <a:off x="813816" y="1985818"/>
            <a:ext cx="5422392" cy="3957782"/>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Section Templates now follow the admin-level Templates permission, controlling who can save, rename, or delete shared section content.</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Reduces accidental deletions and helps large teams govern reusable sections consistently.</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Give admins full access to manage the section library while other users can still apply existing sections.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04617"/>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C31132F3-142E-8460-2E94-E75FB2399FDC}"/>
              </a:ext>
            </a:extLst>
          </p:cNvPr>
          <p:cNvPicPr>
            <a:picLocks noChangeAspect="1"/>
          </p:cNvPicPr>
          <p:nvPr/>
        </p:nvPicPr>
        <p:blipFill>
          <a:blip r:embed="rId2"/>
          <a:stretch>
            <a:fillRect/>
          </a:stretch>
        </p:blipFill>
        <p:spPr>
          <a:xfrm>
            <a:off x="6236208" y="1071418"/>
            <a:ext cx="5857689" cy="452581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 / PAYMENTS</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EU E-Invoicing for All Supported Countries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Registration now supports webhook-based delivery of the data needed to generate EN 16931-compliant XML e-invoices for all EU countries that require them, not just Belgium.</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Automates invoice-data delivery to your Access Point Provider and retires the manual download step.</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Configure a webhook so invoice data is sent automatically whenever an order is created or canceled.</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719045"/>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8.png"/>
          <p:cNvPicPr>
            <a:picLocks noChangeAspect="1"/>
          </p:cNvPicPr>
          <p:nvPr/>
        </p:nvPicPr>
        <p:blipFill>
          <a:blip r:embed="rId2"/>
          <a:srcRect l="12500" r="2713"/>
          <a:stretch>
            <a:fillRect/>
          </a:stretch>
        </p:blipFill>
        <p:spPr>
          <a:xfrm>
            <a:off x="7397496" y="1756624"/>
            <a:ext cx="3967184" cy="33447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Auto-Enabled Waiting Room for High-Demand Registrations, Powered by Queue-it</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Registration automatically creates a Queue-it waiting room when an event sees a sudden traffic surge (e.g., 600 visitors in 1 minute or 1,000 in 3 minutes).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Keeps high-demand events stable and fair by holding net-new visitors in a queue and releasing them in a controlled flow.</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Protect a registration launch driven by a social post or public ticket drop without manual setup.</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REST API Account-Level Endpoints: Orders and Transactions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New account-level REST endpoints retrieve orders and transactions across an entire account in a single paginated call, without iterating event by event.</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Makes daily, weekly, or monthly financial syncs to data warehouses and CRMs practical at scale.</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Run a nightly delta query to reconcile all account orders and transactions into a data warehouse.</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10.png"/>
          <p:cNvPicPr>
            <a:picLocks noChangeAspect="1"/>
          </p:cNvPicPr>
          <p:nvPr/>
        </p:nvPicPr>
        <p:blipFill>
          <a:blip r:embed="rId2"/>
          <a:stretch>
            <a:fillRect/>
          </a:stretch>
        </p:blipFill>
        <p:spPr>
          <a:xfrm>
            <a:off x="6762760" y="1706048"/>
            <a:ext cx="5219879" cy="34765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Allow Group Leaders to Duplicate their Selections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Group leaders can auto-fill eligible shared contact fields from their own registration when adding group members, during and after initial registration.</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Speeds up team registration with less manual entry and fewer data-entry errors.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A travel coordinator registering a sales team can carry shared company details across each member.</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97725D0A-7D3B-A11E-6A99-E912C59C5218}"/>
              </a:ext>
            </a:extLst>
          </p:cNvPr>
          <p:cNvPicPr>
            <a:picLocks noChangeAspect="1"/>
          </p:cNvPicPr>
          <p:nvPr/>
        </p:nvPicPr>
        <p:blipFill>
          <a:blip r:embed="rId2"/>
          <a:stretch>
            <a:fillRect/>
          </a:stretch>
        </p:blipFill>
        <p:spPr>
          <a:xfrm>
            <a:off x="7324892" y="687741"/>
            <a:ext cx="2985827" cy="3266546"/>
          </a:xfrm>
          <a:prstGeom prst="rect">
            <a:avLst/>
          </a:prstGeom>
        </p:spPr>
      </p:pic>
      <p:pic>
        <p:nvPicPr>
          <p:cNvPr id="7" name="Picture 6">
            <a:extLst>
              <a:ext uri="{FF2B5EF4-FFF2-40B4-BE49-F238E27FC236}">
                <a16:creationId xmlns:a16="http://schemas.microsoft.com/office/drawing/2014/main" id="{FC6A96C4-B134-21E0-9002-588E9A2A1806}"/>
              </a:ext>
            </a:extLst>
          </p:cNvPr>
          <p:cNvPicPr>
            <a:picLocks noChangeAspect="1"/>
          </p:cNvPicPr>
          <p:nvPr/>
        </p:nvPicPr>
        <p:blipFill>
          <a:blip r:embed="rId3"/>
          <a:stretch>
            <a:fillRect/>
          </a:stretch>
        </p:blipFill>
        <p:spPr>
          <a:xfrm>
            <a:off x="6933898" y="4277361"/>
            <a:ext cx="3965793" cy="224067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REST API: File Upload Link in Attendee Endpoints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Attendee API responses now include a direct download link for any file an attendee uploaded, alongside the filename.</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Makes it easy to review, store, or process attendee-submitted files in downstream workflows.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Pull uploaded documents directly from the API response instead of tracking them down manually.</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12.png"/>
          <p:cNvPicPr>
            <a:picLocks noChangeAspect="1"/>
          </p:cNvPicPr>
          <p:nvPr/>
        </p:nvPicPr>
        <p:blipFill>
          <a:blip r:embed="rId2"/>
          <a:stretch>
            <a:fillRect/>
          </a:stretch>
        </p:blipFill>
        <p:spPr>
          <a:xfrm>
            <a:off x="6501384" y="1745695"/>
            <a:ext cx="5392814" cy="359520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Event Insights Capability - Cvent Assistant</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The Cvent Assistant now answers plain-language questions about event data - registration pace, session attendance, revenue, check-in trends - with text, tables, and auto-rendered charts.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Get trusted, permission-aware answers in seconds without running reports or exporting to Excel.</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Ask "How is registration trending this week?" or compare attendance to a prior event and get an instant answer.</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78508"/>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04219446-8F94-37BA-3617-667A2337B59A}"/>
              </a:ext>
            </a:extLst>
          </p:cNvPr>
          <p:cNvPicPr>
            <a:picLocks noChangeAspect="1"/>
          </p:cNvPicPr>
          <p:nvPr/>
        </p:nvPicPr>
        <p:blipFill>
          <a:blip r:embed="rId3"/>
          <a:stretch>
            <a:fillRect/>
          </a:stretch>
        </p:blipFill>
        <p:spPr>
          <a:xfrm>
            <a:off x="6642929" y="566927"/>
            <a:ext cx="2238424" cy="2990559"/>
          </a:xfrm>
          <a:prstGeom prst="rect">
            <a:avLst/>
          </a:prstGeom>
        </p:spPr>
      </p:pic>
      <p:pic>
        <p:nvPicPr>
          <p:cNvPr id="7" name="Picture 6">
            <a:extLst>
              <a:ext uri="{FF2B5EF4-FFF2-40B4-BE49-F238E27FC236}">
                <a16:creationId xmlns:a16="http://schemas.microsoft.com/office/drawing/2014/main" id="{81B4F054-11F0-E9BF-26B3-F26E3A57F9F6}"/>
              </a:ext>
            </a:extLst>
          </p:cNvPr>
          <p:cNvPicPr>
            <a:picLocks noChangeAspect="1"/>
          </p:cNvPicPr>
          <p:nvPr/>
        </p:nvPicPr>
        <p:blipFill>
          <a:blip r:embed="rId4"/>
          <a:stretch>
            <a:fillRect/>
          </a:stretch>
        </p:blipFill>
        <p:spPr>
          <a:xfrm>
            <a:off x="9105089" y="585216"/>
            <a:ext cx="2081719" cy="2981155"/>
          </a:xfrm>
          <a:prstGeom prst="rect">
            <a:avLst/>
          </a:prstGeom>
        </p:spPr>
      </p:pic>
      <p:pic>
        <p:nvPicPr>
          <p:cNvPr id="8" name="Picture 7">
            <a:extLst>
              <a:ext uri="{FF2B5EF4-FFF2-40B4-BE49-F238E27FC236}">
                <a16:creationId xmlns:a16="http://schemas.microsoft.com/office/drawing/2014/main" id="{C0B3DC8B-BE99-D7A1-C68B-977E53F04930}"/>
              </a:ext>
            </a:extLst>
          </p:cNvPr>
          <p:cNvPicPr>
            <a:picLocks noChangeAspect="1"/>
          </p:cNvPicPr>
          <p:nvPr/>
        </p:nvPicPr>
        <p:blipFill>
          <a:blip r:embed="rId5"/>
          <a:stretch>
            <a:fillRect/>
          </a:stretch>
        </p:blipFill>
        <p:spPr>
          <a:xfrm>
            <a:off x="6642929" y="3675888"/>
            <a:ext cx="2238424" cy="3045423"/>
          </a:xfrm>
          <a:prstGeom prst="rect">
            <a:avLst/>
          </a:prstGeom>
        </p:spPr>
      </p:pic>
      <p:pic>
        <p:nvPicPr>
          <p:cNvPr id="11" name="Picture 10">
            <a:extLst>
              <a:ext uri="{FF2B5EF4-FFF2-40B4-BE49-F238E27FC236}">
                <a16:creationId xmlns:a16="http://schemas.microsoft.com/office/drawing/2014/main" id="{0AD58A80-B40C-536C-7A99-726CF222CB2E}"/>
              </a:ext>
            </a:extLst>
          </p:cNvPr>
          <p:cNvPicPr>
            <a:picLocks noChangeAspect="1"/>
          </p:cNvPicPr>
          <p:nvPr/>
        </p:nvPicPr>
        <p:blipFill>
          <a:blip r:embed="rId6"/>
          <a:stretch>
            <a:fillRect/>
          </a:stretch>
        </p:blipFill>
        <p:spPr>
          <a:xfrm>
            <a:off x="9105089" y="3654642"/>
            <a:ext cx="2081720" cy="308791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Personalized Discover Hub</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 new in-app hub shows each account its plan usage against contracted entitlements and surfaces dynamically tailored product recommendations.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Helps accounts see where they stand and discover the Cvent products most relevant to them.</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Review how many contracted registrations you've used and explore recommended add-ons with a Talk to Account Manager option.</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758952" y="1560035"/>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C60A655F-4941-D1A6-374C-EC1FABF2103B}"/>
              </a:ext>
            </a:extLst>
          </p:cNvPr>
          <p:cNvPicPr>
            <a:picLocks noChangeAspect="1"/>
          </p:cNvPicPr>
          <p:nvPr/>
        </p:nvPicPr>
        <p:blipFill>
          <a:blip r:embed="rId2"/>
          <a:stretch>
            <a:fillRect/>
          </a:stretch>
        </p:blipFill>
        <p:spPr>
          <a:xfrm>
            <a:off x="6094412" y="1435375"/>
            <a:ext cx="5760720" cy="385923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Usage and Limits Information Permission</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 new Usage and Limits Information permission in user role management lets admins set No Access, Read-Only, or Full Access to contract and usage data.</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Ensures sensitive usage and consumption data is visible only to the right people.</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Grant Full Access to admins while non-admin custom roles default to No Access.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78508"/>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C9038A5D-6794-5141-90BA-8F9394BE1F2E}"/>
              </a:ext>
            </a:extLst>
          </p:cNvPr>
          <p:cNvPicPr>
            <a:picLocks noChangeAspect="1"/>
          </p:cNvPicPr>
          <p:nvPr/>
        </p:nvPicPr>
        <p:blipFill>
          <a:blip r:embed="rId2"/>
          <a:stretch>
            <a:fillRect/>
          </a:stretch>
        </p:blipFill>
        <p:spPr>
          <a:xfrm>
            <a:off x="6334031" y="1265382"/>
            <a:ext cx="5571641" cy="441498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Data Privacy Templates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Account admins can define approved privacy and security settings once and have them applied automatically to eligible Standard Events at creation.</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Standardizes privacy across a portfolio while keeping authorized admins able to override when needed.</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Apply a consistent privacy policy, cookie notice, and analytics settings across all new events from Library &gt; Templates &gt; Privacy.</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50799"/>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759197E1-FBE4-0252-DB89-EDD8C2C69889}"/>
              </a:ext>
            </a:extLst>
          </p:cNvPr>
          <p:cNvPicPr>
            <a:picLocks noChangeAspect="1"/>
          </p:cNvPicPr>
          <p:nvPr/>
        </p:nvPicPr>
        <p:blipFill>
          <a:blip r:embed="rId2"/>
          <a:stretch>
            <a:fillRect/>
          </a:stretch>
        </p:blipFill>
        <p:spPr>
          <a:xfrm>
            <a:off x="6360481" y="362200"/>
            <a:ext cx="3596368" cy="2010112"/>
          </a:xfrm>
          <a:prstGeom prst="rect">
            <a:avLst/>
          </a:prstGeom>
        </p:spPr>
      </p:pic>
      <p:pic>
        <p:nvPicPr>
          <p:cNvPr id="7" name="Picture 6">
            <a:extLst>
              <a:ext uri="{FF2B5EF4-FFF2-40B4-BE49-F238E27FC236}">
                <a16:creationId xmlns:a16="http://schemas.microsoft.com/office/drawing/2014/main" id="{E9A915AD-AEDD-C87B-1C56-43594C12E8BB}"/>
              </a:ext>
            </a:extLst>
          </p:cNvPr>
          <p:cNvPicPr>
            <a:picLocks noChangeAspect="1"/>
          </p:cNvPicPr>
          <p:nvPr/>
        </p:nvPicPr>
        <p:blipFill>
          <a:blip r:embed="rId3"/>
          <a:stretch>
            <a:fillRect/>
          </a:stretch>
        </p:blipFill>
        <p:spPr>
          <a:xfrm>
            <a:off x="8483305" y="2576945"/>
            <a:ext cx="3596368" cy="2010113"/>
          </a:xfrm>
          <a:prstGeom prst="rect">
            <a:avLst/>
          </a:prstGeom>
        </p:spPr>
      </p:pic>
      <p:pic>
        <p:nvPicPr>
          <p:cNvPr id="8" name="Picture 7">
            <a:extLst>
              <a:ext uri="{FF2B5EF4-FFF2-40B4-BE49-F238E27FC236}">
                <a16:creationId xmlns:a16="http://schemas.microsoft.com/office/drawing/2014/main" id="{D794BEC7-B74E-CFF1-E4DC-58DAF472E80F}"/>
              </a:ext>
            </a:extLst>
          </p:cNvPr>
          <p:cNvPicPr>
            <a:picLocks noChangeAspect="1"/>
          </p:cNvPicPr>
          <p:nvPr/>
        </p:nvPicPr>
        <p:blipFill>
          <a:blip r:embed="rId4"/>
          <a:stretch>
            <a:fillRect/>
          </a:stretch>
        </p:blipFill>
        <p:spPr>
          <a:xfrm>
            <a:off x="6298893" y="4697341"/>
            <a:ext cx="3657956" cy="204453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Publishing Insights to Access Portal</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Organizers can publish Registration Overview, Session Overview, and Cross Event Insights directly to the Access Portal with permission-based visibility.</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Surfaces key event data in context for portal users instead of keeping it siloed in planner tools.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Give account users self-service visibility into registration and session data without exporting reports.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4347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425E6DA6-54E1-B910-B247-A1B25B618E0C}"/>
              </a:ext>
            </a:extLst>
          </p:cNvPr>
          <p:cNvPicPr>
            <a:picLocks noChangeAspect="1"/>
          </p:cNvPicPr>
          <p:nvPr/>
        </p:nvPicPr>
        <p:blipFill>
          <a:blip r:embed="rId3"/>
          <a:stretch>
            <a:fillRect/>
          </a:stretch>
        </p:blipFill>
        <p:spPr>
          <a:xfrm>
            <a:off x="6171697" y="1357327"/>
            <a:ext cx="2769134" cy="2252843"/>
          </a:xfrm>
          <a:prstGeom prst="rect">
            <a:avLst/>
          </a:prstGeom>
        </p:spPr>
      </p:pic>
      <p:pic>
        <p:nvPicPr>
          <p:cNvPr id="7" name="Picture 6">
            <a:extLst>
              <a:ext uri="{FF2B5EF4-FFF2-40B4-BE49-F238E27FC236}">
                <a16:creationId xmlns:a16="http://schemas.microsoft.com/office/drawing/2014/main" id="{A66A209B-8CE3-034A-32D3-51CFB0827BFD}"/>
              </a:ext>
            </a:extLst>
          </p:cNvPr>
          <p:cNvPicPr>
            <a:picLocks noChangeAspect="1"/>
          </p:cNvPicPr>
          <p:nvPr/>
        </p:nvPicPr>
        <p:blipFill>
          <a:blip r:embed="rId4"/>
          <a:stretch>
            <a:fillRect/>
          </a:stretch>
        </p:blipFill>
        <p:spPr>
          <a:xfrm>
            <a:off x="6171697" y="3818773"/>
            <a:ext cx="2711260" cy="2252843"/>
          </a:xfrm>
          <a:prstGeom prst="rect">
            <a:avLst/>
          </a:prstGeom>
        </p:spPr>
      </p:pic>
      <p:pic>
        <p:nvPicPr>
          <p:cNvPr id="8" name="Picture 7">
            <a:extLst>
              <a:ext uri="{FF2B5EF4-FFF2-40B4-BE49-F238E27FC236}">
                <a16:creationId xmlns:a16="http://schemas.microsoft.com/office/drawing/2014/main" id="{4D4208DD-8993-0278-DD23-D83F26EC7DB9}"/>
              </a:ext>
            </a:extLst>
          </p:cNvPr>
          <p:cNvPicPr>
            <a:picLocks noChangeAspect="1"/>
          </p:cNvPicPr>
          <p:nvPr/>
        </p:nvPicPr>
        <p:blipFill>
          <a:blip r:embed="rId5"/>
          <a:stretch>
            <a:fillRect/>
          </a:stretch>
        </p:blipFill>
        <p:spPr>
          <a:xfrm>
            <a:off x="8954594" y="1426464"/>
            <a:ext cx="3115989" cy="2171593"/>
          </a:xfrm>
          <a:prstGeom prst="rect">
            <a:avLst/>
          </a:prstGeom>
        </p:spPr>
      </p:pic>
      <p:pic>
        <p:nvPicPr>
          <p:cNvPr id="14" name="Picture 13">
            <a:extLst>
              <a:ext uri="{FF2B5EF4-FFF2-40B4-BE49-F238E27FC236}">
                <a16:creationId xmlns:a16="http://schemas.microsoft.com/office/drawing/2014/main" id="{F73FFF78-7FDC-D55B-8C40-CDC00D0252F3}"/>
              </a:ext>
            </a:extLst>
          </p:cNvPr>
          <p:cNvPicPr>
            <a:picLocks noChangeAspect="1"/>
          </p:cNvPicPr>
          <p:nvPr/>
        </p:nvPicPr>
        <p:blipFill>
          <a:blip r:embed="rId6"/>
          <a:stretch>
            <a:fillRect/>
          </a:stretch>
        </p:blipFill>
        <p:spPr>
          <a:xfrm>
            <a:off x="9082850" y="3922829"/>
            <a:ext cx="2987733" cy="221274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REGISTRATION</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Mobile Number Country Code Enhancements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You can now set a default country for the standard mobile number field, use event locale as a fallback, or choose "No country code."</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Gives attendees a more relevant starting point and supports accurate international contact details.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Default a global event's mobile field to the audience's most common country instead of the event locale.</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C79BE3B9-6D81-604B-83CD-57F83D26C481}"/>
              </a:ext>
            </a:extLst>
          </p:cNvPr>
          <p:cNvPicPr>
            <a:picLocks noChangeAspect="1"/>
          </p:cNvPicPr>
          <p:nvPr/>
        </p:nvPicPr>
        <p:blipFill>
          <a:blip r:embed="rId2"/>
          <a:stretch>
            <a:fillRect/>
          </a:stretch>
        </p:blipFill>
        <p:spPr>
          <a:xfrm>
            <a:off x="6309360" y="448056"/>
            <a:ext cx="5410507" cy="2694476"/>
          </a:xfrm>
          <a:prstGeom prst="rect">
            <a:avLst/>
          </a:prstGeom>
        </p:spPr>
      </p:pic>
      <p:pic>
        <p:nvPicPr>
          <p:cNvPr id="7" name="Picture 6">
            <a:extLst>
              <a:ext uri="{FF2B5EF4-FFF2-40B4-BE49-F238E27FC236}">
                <a16:creationId xmlns:a16="http://schemas.microsoft.com/office/drawing/2014/main" id="{4129EF9C-44B7-263F-15E9-77F1DC4EE37C}"/>
              </a:ext>
            </a:extLst>
          </p:cNvPr>
          <p:cNvPicPr>
            <a:picLocks noChangeAspect="1"/>
          </p:cNvPicPr>
          <p:nvPr/>
        </p:nvPicPr>
        <p:blipFill>
          <a:blip r:embed="rId3"/>
          <a:stretch>
            <a:fillRect/>
          </a:stretch>
        </p:blipFill>
        <p:spPr>
          <a:xfrm>
            <a:off x="6297475" y="3362104"/>
            <a:ext cx="5422392" cy="269103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INTEGRATIONS</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Event Sync and Registrant Capture for LinkedIn (Beta)</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Create and maintain a LinkedIn Event directly from Cvent, and for Webinar and Essentials events, sync LinkedIn registrations back into Cvent automatically.</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Promote events on LinkedIn without duplicating work, keeping attendee data centralized for follow-up and attribution.</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Publish once in Cvent, promote on LinkedIn, and watch registrations flow back tagged for attribution.</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19.png"/>
          <p:cNvPicPr>
            <a:picLocks noChangeAspect="1"/>
          </p:cNvPicPr>
          <p:nvPr/>
        </p:nvPicPr>
        <p:blipFill>
          <a:blip r:embed="rId2"/>
          <a:stretch>
            <a:fillRect/>
          </a:stretch>
        </p:blipFill>
        <p:spPr>
          <a:xfrm>
            <a:off x="7132320" y="2057400"/>
            <a:ext cx="4457699" cy="297179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INTEGRATIONS</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HubSpot Expanded Mappable Fields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Admins can now map Cvent fields to HubSpot Single Checkbox, Multiple Checkboxes, Dropdown, and Radio Select properties, plus new Group Leader, Group Member, and Group Confirmation Number fields.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Supports richer segmentation and scoring of group vs. individual registrants in HubSpot.</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Map group registration context to HubSpot so marketers can segment group members differently.</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758952" y="1615453"/>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EF1F10B4-D2BD-1C4E-8654-3D144652D938}"/>
              </a:ext>
            </a:extLst>
          </p:cNvPr>
          <p:cNvPicPr>
            <a:picLocks noChangeAspect="1"/>
          </p:cNvPicPr>
          <p:nvPr/>
        </p:nvPicPr>
        <p:blipFill>
          <a:blip r:embed="rId2"/>
          <a:stretch>
            <a:fillRect/>
          </a:stretch>
        </p:blipFill>
        <p:spPr>
          <a:xfrm>
            <a:off x="6445749" y="1659735"/>
            <a:ext cx="5635415" cy="372506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user/work/july_build/images/sec_attendee.png"/>
          <p:cNvPicPr>
            <a:picLocks noChangeAspect="1"/>
          </p:cNvPicPr>
          <p:nvPr/>
        </p:nvPicPr>
        <p:blipFill>
          <a:blip r:embed="rId2"/>
          <a:stretch>
            <a:fillRect/>
          </a:stretch>
        </p:blipFill>
        <p:spPr>
          <a:xfrm>
            <a:off x="5943473" y="1234440"/>
            <a:ext cx="5349240" cy="4014216"/>
          </a:xfrm>
          <a:prstGeom prst="rect">
            <a:avLst/>
          </a:prstGeom>
        </p:spPr>
      </p:pic>
      <p:sp>
        <p:nvSpPr>
          <p:cNvPr id="3" name="Text 0"/>
          <p:cNvSpPr/>
          <p:nvPr/>
        </p:nvSpPr>
        <p:spPr>
          <a:xfrm>
            <a:off x="658368" y="1234440"/>
            <a:ext cx="5029200" cy="640080"/>
          </a:xfrm>
          <a:prstGeom prst="rect">
            <a:avLst/>
          </a:prstGeom>
          <a:noFill/>
          <a:ln/>
        </p:spPr>
        <p:txBody>
          <a:bodyPr wrap="square" rtlCol="0" anchor="ctr">
            <a:normAutofit/>
          </a:bodyPr>
          <a:lstStyle/>
          <a:p>
            <a:pPr marL="0" indent="0">
              <a:buNone/>
            </a:pPr>
            <a:r>
              <a:rPr lang="en-US" sz="3200" b="1" dirty="0">
                <a:solidFill>
                  <a:srgbClr val="17201C"/>
                </a:solidFill>
                <a:latin typeface="Roboto" pitchFamily="34" charset="0"/>
                <a:ea typeface="Roboto" pitchFamily="34" charset="-122"/>
                <a:cs typeface="Roboto" pitchFamily="34" charset="-120"/>
              </a:rPr>
              <a:t>Attendee Engagement</a:t>
            </a:r>
            <a:endParaRPr lang="en-US" sz="3200" dirty="0"/>
          </a:p>
        </p:txBody>
      </p:sp>
      <p:sp>
        <p:nvSpPr>
          <p:cNvPr id="4" name="Text 1"/>
          <p:cNvSpPr/>
          <p:nvPr/>
        </p:nvSpPr>
        <p:spPr>
          <a:xfrm>
            <a:off x="676656" y="2011680"/>
            <a:ext cx="4572000" cy="548640"/>
          </a:xfrm>
          <a:prstGeom prst="rect">
            <a:avLst/>
          </a:prstGeom>
          <a:noFill/>
          <a:ln/>
        </p:spPr>
        <p:txBody>
          <a:bodyPr wrap="square" rtlCol="0" anchor="ctr">
            <a:normAutofit fontScale="77500" lnSpcReduction="20000"/>
          </a:bodyPr>
          <a:lstStyle/>
          <a:p>
            <a:pPr marL="0" indent="0">
              <a:lnSpc>
                <a:spcPts val="2000"/>
              </a:lnSpc>
              <a:buNone/>
            </a:pPr>
            <a:r>
              <a:rPr lang="en-US" sz="1600" dirty="0">
                <a:solidFill>
                  <a:srgbClr val="586579"/>
                </a:solidFill>
                <a:latin typeface="Roboto" pitchFamily="34" charset="0"/>
                <a:ea typeface="Roboto" pitchFamily="34" charset="-122"/>
                <a:cs typeface="Roboto" pitchFamily="34" charset="-120"/>
              </a:rPr>
              <a:t>Attendee Hub, Appointments, OnArrival, Essentials &amp; Webinar</a:t>
            </a:r>
            <a:endParaRPr lang="en-US" sz="1600" dirty="0"/>
          </a:p>
        </p:txBody>
      </p:sp>
      <p:sp>
        <p:nvSpPr>
          <p:cNvPr id="5" name="Shape 2"/>
          <p:cNvSpPr/>
          <p:nvPr/>
        </p:nvSpPr>
        <p:spPr>
          <a:xfrm>
            <a:off x="694944" y="2743200"/>
            <a:ext cx="1463040" cy="0"/>
          </a:xfrm>
          <a:prstGeom prst="line">
            <a:avLst/>
          </a:prstGeom>
          <a:noFill/>
          <a:ln w="31750">
            <a:solidFill>
              <a:srgbClr val="01EF6C"/>
            </a:solidFill>
            <a:prstDash val="solid"/>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ATTENDEE HUB</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Engagement Transcript Report</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Export Discussion and Session Chat transcripts from Attendee Hub as CSV or Excel for review after the event.</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Gives organizers a clearer view of attendee questions, reactions, and feedback without copying conversations manually.</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Download a session's chat transcript to surface recurring themes and standout attendee quotes.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50799"/>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21BD4900-698A-0226-C204-0C126451B4C1}"/>
              </a:ext>
            </a:extLst>
          </p:cNvPr>
          <p:cNvPicPr>
            <a:picLocks noChangeAspect="1"/>
          </p:cNvPicPr>
          <p:nvPr/>
        </p:nvPicPr>
        <p:blipFill>
          <a:blip r:embed="rId2"/>
          <a:stretch>
            <a:fillRect/>
          </a:stretch>
        </p:blipFill>
        <p:spPr>
          <a:xfrm>
            <a:off x="6003636" y="1258316"/>
            <a:ext cx="6185189" cy="434136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ATTENDEE HUB / APPOINTMENTS</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Topic-Based Networking (Community Meetings) in Event App</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Attendees can create, discover, join, and leave topic-based Community Meetings - with time, location, capacity, and AI-assisted descriptions - in the Attendee Hub Event App for Appointments Premium events.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Gives attendees more ways to connect around shared interests while planners coordinate less manually.</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Let attendees self-organize interest-based meetups that appear in their My Schedule.</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D515AD70-DE6F-DBDF-F7BA-1F2380FE5944}"/>
              </a:ext>
            </a:extLst>
          </p:cNvPr>
          <p:cNvPicPr>
            <a:picLocks noChangeAspect="1"/>
          </p:cNvPicPr>
          <p:nvPr/>
        </p:nvPicPr>
        <p:blipFill>
          <a:blip r:embed="rId2"/>
          <a:stretch>
            <a:fillRect/>
          </a:stretch>
        </p:blipFill>
        <p:spPr>
          <a:xfrm>
            <a:off x="6311303" y="1524000"/>
            <a:ext cx="5631316" cy="393752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ATTENDEE HUB</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Save Connections to Native Address Book</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When attendees tap a connection's email in the Event App, a device-native modal lets them save the person as a contact with name, company, and email pre-populated.</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Attendees can easily carry connection details onto their device and continue the conversation.</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Save a new contact to your phone right after meeting them at the event, without manual re-entry.</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50799"/>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ik-video">
            <a:hlinkClick r:id="" action="ppaction://media"/>
            <a:extLst>
              <a:ext uri="{FF2B5EF4-FFF2-40B4-BE49-F238E27FC236}">
                <a16:creationId xmlns:a16="http://schemas.microsoft.com/office/drawing/2014/main" id="{83F48CFC-7A21-1DC0-AC57-FD81D1AC979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06363" y="676938"/>
            <a:ext cx="2612798" cy="56684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9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ATTENDEE HUB</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Attendee Assistant and Event Knowledge Base (Open Beta)</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An AI-powered companion in the Event App gives attendees personalized answers, links, and details, paired with an Event Knowledge Base for uploading event content that auto-generates FAQs.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Attendees get accurate, tailored answers while respecting your content-visibility and privacy rules.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Let attendees ask about sessions, speakers, venue guides, or travel policies and get instant answers.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image_4.png"/>
          <p:cNvPicPr>
            <a:picLocks noChangeAspect="1"/>
          </p:cNvPicPr>
          <p:nvPr/>
        </p:nvPicPr>
        <p:blipFill>
          <a:blip r:embed="rId2"/>
          <a:stretch>
            <a:fillRect/>
          </a:stretch>
        </p:blipFill>
        <p:spPr>
          <a:xfrm>
            <a:off x="6236208" y="1089890"/>
            <a:ext cx="5854192" cy="473804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ATTENDEE HUB</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Warm Introductions</a:t>
            </a:r>
            <a:endParaRPr lang="en-US" sz="2250" dirty="0"/>
          </a:p>
        </p:txBody>
      </p:sp>
      <p:sp>
        <p:nvSpPr>
          <p:cNvPr id="5" name="Text 3"/>
          <p:cNvSpPr/>
          <p:nvPr/>
        </p:nvSpPr>
        <p:spPr>
          <a:xfrm>
            <a:off x="813816" y="1910542"/>
            <a:ext cx="5422392" cy="4033058"/>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When an attendee taps "Introduce me," Event Assistant drafts a personalized introduction from shared interests or goals, shows it for approval, and starts a shared conversation thread.</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Gives attendees a lower-friction way to connect without cold outreach.</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Turn a recommended match into a real conversation with an AI-drafted intro (up to 10 per attendee).</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758952" y="1560036"/>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ik-video (2)">
            <a:hlinkClick r:id="" action="ppaction://media"/>
            <a:extLst>
              <a:ext uri="{FF2B5EF4-FFF2-40B4-BE49-F238E27FC236}">
                <a16:creationId xmlns:a16="http://schemas.microsoft.com/office/drawing/2014/main" id="{0CE866C2-BBC8-8DC3-62B7-5D29B157A05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547294" y="483482"/>
            <a:ext cx="2560145" cy="5577848"/>
          </a:xfrm>
          <a:prstGeom prst="rect">
            <a:avLst/>
          </a:prstGeom>
        </p:spPr>
      </p:pic>
      <p:pic>
        <p:nvPicPr>
          <p:cNvPr id="7" name="ik-video (3)">
            <a:hlinkClick r:id="" action="ppaction://media"/>
            <a:extLst>
              <a:ext uri="{FF2B5EF4-FFF2-40B4-BE49-F238E27FC236}">
                <a16:creationId xmlns:a16="http://schemas.microsoft.com/office/drawing/2014/main" id="{93D84119-9D0E-9BA9-F9C6-13DA7CFC08CB}"/>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9409161" y="483482"/>
            <a:ext cx="2560145" cy="55778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89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30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ATTENDEE HUB</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Train Details in Attendee Hub Event App</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When enabled and confirmed train bookings are imported, eligible attendees can view train operator, schedule, station, seat, and confirmation details in a new Train tab.</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Puts confirmed train, flight, and hotel details in one place for attendees.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Let rail travelers find their train details alongside flights and hotels instead of searching emails.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13854"/>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195DE3F2-B2A9-169D-AAB0-B21305B4374C}"/>
              </a:ext>
            </a:extLst>
          </p:cNvPr>
          <p:cNvPicPr>
            <a:picLocks noChangeAspect="1"/>
          </p:cNvPicPr>
          <p:nvPr/>
        </p:nvPicPr>
        <p:blipFill>
          <a:blip r:embed="rId2"/>
          <a:stretch>
            <a:fillRect/>
          </a:stretch>
        </p:blipFill>
        <p:spPr>
          <a:xfrm>
            <a:off x="8373993" y="310896"/>
            <a:ext cx="2151854" cy="579868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ATTENDEE HUB</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Tag Translations</a:t>
            </a:r>
            <a:endParaRPr lang="en-US" sz="2250" dirty="0"/>
          </a:p>
        </p:txBody>
      </p:sp>
      <p:sp>
        <p:nvSpPr>
          <p:cNvPr id="5" name="Text 3"/>
          <p:cNvSpPr/>
          <p:nvPr/>
        </p:nvSpPr>
        <p:spPr>
          <a:xfrm>
            <a:off x="813816" y="2057400"/>
            <a:ext cx="5422392" cy="3886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Admins can translate session, speaker, and interest tags, which then appear in Attendee Hub Web and the Event App based on each attendee's language preference.</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Makes content and networking easier to navigate for multilingual attendees.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Let attendees select translated interest tags for more relevant session and connection recommendations.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426464"/>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F054CA75-07C0-5D58-F594-0566673BA480}"/>
              </a:ext>
            </a:extLst>
          </p:cNvPr>
          <p:cNvPicPr>
            <a:picLocks noChangeAspect="1"/>
          </p:cNvPicPr>
          <p:nvPr/>
        </p:nvPicPr>
        <p:blipFill>
          <a:blip r:embed="rId2"/>
          <a:stretch>
            <a:fillRect/>
          </a:stretch>
        </p:blipFill>
        <p:spPr>
          <a:xfrm>
            <a:off x="6210268" y="1117323"/>
            <a:ext cx="5760720" cy="458832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ESSENTIALS &amp; WEBINAR</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Manual Participation Tracking in Attendee List</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Organizers can mark registered attendees as participants - one at a time or in bulk - directly in the Attendee List, with a new Participant column and full change history.</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Lets teams correct or confirm participation without relying solely on check-in or webinar join data.</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Confirm participation for attendees the system missed, and export the record in the Participation Report.</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EB865AFF-9899-DFA9-C913-F630F96336D7}"/>
              </a:ext>
            </a:extLst>
          </p:cNvPr>
          <p:cNvPicPr>
            <a:picLocks noChangeAspect="1"/>
          </p:cNvPicPr>
          <p:nvPr/>
        </p:nvPicPr>
        <p:blipFill>
          <a:blip r:embed="rId2"/>
          <a:stretch>
            <a:fillRect/>
          </a:stretch>
        </p:blipFill>
        <p:spPr>
          <a:xfrm>
            <a:off x="6391564" y="1293091"/>
            <a:ext cx="5550501" cy="431505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ESSENTIALS &amp; WEBINAR</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Pre-Fill Registration Form</a:t>
            </a:r>
            <a:endParaRPr lang="en-US" sz="2250" dirty="0"/>
          </a:p>
        </p:txBody>
      </p:sp>
      <p:sp>
        <p:nvSpPr>
          <p:cNvPr id="5" name="Text 3"/>
          <p:cNvSpPr/>
          <p:nvPr/>
        </p:nvSpPr>
        <p:spPr>
          <a:xfrm>
            <a:off x="813816" y="2244436"/>
            <a:ext cx="5422392" cy="3699164"/>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Registration forms for Webinar and Essentials events pre-fill for invitees whose contact details are stored in the Address Book, with no extra setup.</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Less typing makes it easier for known invitees to complete registration.</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Speed registration for repeat invitees while still letting them edit their details before submitting.</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430034"/>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30.png"/>
          <p:cNvPicPr>
            <a:picLocks noChangeAspect="1"/>
          </p:cNvPicPr>
          <p:nvPr/>
        </p:nvPicPr>
        <p:blipFill>
          <a:blip r:embed="rId2"/>
          <a:stretch>
            <a:fillRect/>
          </a:stretch>
        </p:blipFill>
        <p:spPr>
          <a:xfrm>
            <a:off x="6827520" y="2237509"/>
            <a:ext cx="4970919" cy="331394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ESSENTIALS &amp; WEBINAR</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Event Approval</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Admins can create approval rules for Essentials and Webinar events (up to 10 rules, five conditions each) and assign approvers; events requiring approval can't publish until approved.</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Brings the review process into Cvent to keep events on-brand and compliant.</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Require a branding and compliance review before distributed organizers publish an event.</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679587"/>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31.png"/>
          <p:cNvPicPr>
            <a:picLocks noChangeAspect="1"/>
          </p:cNvPicPr>
          <p:nvPr/>
        </p:nvPicPr>
        <p:blipFill>
          <a:blip r:embed="rId2"/>
          <a:stretch>
            <a:fillRect/>
          </a:stretch>
        </p:blipFill>
        <p:spPr>
          <a:xfrm>
            <a:off x="6094412" y="1707019"/>
            <a:ext cx="5641362" cy="376090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ESSENTIALS &amp; WEBINAR</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Role-Aware Event Website Preview</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Admins and Organizers get role-aware website previews for events using the new website design experience, showing which widgets are Visible or Hidden.</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Makes it easier to catch missing event details before a site goes live.</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Preview a site as an Organizer to confirm all content widgets are complete before publishing.</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96981"/>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32.png"/>
          <p:cNvPicPr>
            <a:picLocks noChangeAspect="1"/>
          </p:cNvPicPr>
          <p:nvPr/>
        </p:nvPicPr>
        <p:blipFill>
          <a:blip r:embed="rId2"/>
          <a:stretch>
            <a:fillRect/>
          </a:stretch>
        </p:blipFill>
        <p:spPr>
          <a:xfrm>
            <a:off x="6379060" y="1886874"/>
            <a:ext cx="5069101" cy="405672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ONARRIVAL</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New SSO Login Method for OnArrival | Android</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OnArrival Android now supports SSO login using Organization ID, matching the existing app.cvent.com and OnArrival iOS experience.</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Streamlines and standardizes the login experience across Cvent platforms.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Log in to OnArrival on Android with Organization ID the same way you do on the web.</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ik-video (1)">
            <a:hlinkClick r:id="" action="ppaction://media"/>
            <a:extLst>
              <a:ext uri="{FF2B5EF4-FFF2-40B4-BE49-F238E27FC236}">
                <a16:creationId xmlns:a16="http://schemas.microsoft.com/office/drawing/2014/main" id="{B23465A3-9F24-39C4-08E9-B54784AD66D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54249" y="585216"/>
            <a:ext cx="2517627" cy="54389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user/work/july_build/images/sec_exchange.png"/>
          <p:cNvPicPr>
            <a:picLocks noChangeAspect="1"/>
          </p:cNvPicPr>
          <p:nvPr/>
        </p:nvPicPr>
        <p:blipFill>
          <a:blip r:embed="rId2"/>
          <a:stretch>
            <a:fillRect/>
          </a:stretch>
        </p:blipFill>
        <p:spPr>
          <a:xfrm>
            <a:off x="5989320" y="1149465"/>
            <a:ext cx="5349240" cy="4014216"/>
          </a:xfrm>
          <a:prstGeom prst="rect">
            <a:avLst/>
          </a:prstGeom>
        </p:spPr>
      </p:pic>
      <p:sp>
        <p:nvSpPr>
          <p:cNvPr id="3" name="Text 0"/>
          <p:cNvSpPr/>
          <p:nvPr/>
        </p:nvSpPr>
        <p:spPr>
          <a:xfrm>
            <a:off x="658368" y="1234440"/>
            <a:ext cx="5029200" cy="640080"/>
          </a:xfrm>
          <a:prstGeom prst="rect">
            <a:avLst/>
          </a:prstGeom>
          <a:noFill/>
          <a:ln/>
        </p:spPr>
        <p:txBody>
          <a:bodyPr wrap="square" rtlCol="0" anchor="ctr">
            <a:normAutofit/>
          </a:bodyPr>
          <a:lstStyle/>
          <a:p>
            <a:pPr marL="0" indent="0">
              <a:buNone/>
            </a:pPr>
            <a:r>
              <a:rPr lang="en-US" sz="3200" b="1" dirty="0">
                <a:solidFill>
                  <a:srgbClr val="17201C"/>
                </a:solidFill>
                <a:latin typeface="Roboto" pitchFamily="34" charset="0"/>
                <a:ea typeface="Roboto" pitchFamily="34" charset="-122"/>
                <a:cs typeface="Roboto" pitchFamily="34" charset="-120"/>
              </a:rPr>
              <a:t>Exchange Solutions</a:t>
            </a:r>
            <a:endParaRPr lang="en-US" sz="3200" dirty="0"/>
          </a:p>
        </p:txBody>
      </p:sp>
      <p:sp>
        <p:nvSpPr>
          <p:cNvPr id="4" name="Text 1"/>
          <p:cNvSpPr/>
          <p:nvPr/>
        </p:nvSpPr>
        <p:spPr>
          <a:xfrm>
            <a:off x="676656" y="2011680"/>
            <a:ext cx="4572000" cy="548640"/>
          </a:xfrm>
          <a:prstGeom prst="rect">
            <a:avLst/>
          </a:prstGeom>
          <a:noFill/>
          <a:ln/>
        </p:spPr>
        <p:txBody>
          <a:bodyPr wrap="square" rtlCol="0" anchor="ctr">
            <a:normAutofit fontScale="70000" lnSpcReduction="20000"/>
          </a:bodyPr>
          <a:lstStyle/>
          <a:p>
            <a:pPr marL="0" indent="0">
              <a:lnSpc>
                <a:spcPts val="2000"/>
              </a:lnSpc>
              <a:buNone/>
            </a:pPr>
            <a:r>
              <a:rPr lang="en-US" sz="1600" dirty="0">
                <a:solidFill>
                  <a:srgbClr val="586579"/>
                </a:solidFill>
                <a:latin typeface="Roboto" pitchFamily="34" charset="0"/>
                <a:ea typeface="Roboto" pitchFamily="34" charset="-122"/>
                <a:cs typeface="Roboto" pitchFamily="34" charset="-120"/>
              </a:rPr>
              <a:t>Cvent Supplier Network, Event Diagramming, Cvent Travel, Passkey</a:t>
            </a:r>
            <a:endParaRPr lang="en-US" sz="1600" dirty="0"/>
          </a:p>
        </p:txBody>
      </p:sp>
      <p:sp>
        <p:nvSpPr>
          <p:cNvPr id="5" name="Shape 2"/>
          <p:cNvSpPr/>
          <p:nvPr/>
        </p:nvSpPr>
        <p:spPr>
          <a:xfrm>
            <a:off x="694944" y="2743200"/>
            <a:ext cx="1463040" cy="0"/>
          </a:xfrm>
          <a:prstGeom prst="line">
            <a:avLst/>
          </a:prstGeom>
          <a:noFill/>
          <a:ln w="31750">
            <a:solidFill>
              <a:srgbClr val="01EF6C"/>
            </a:solidFill>
            <a:prstDash val="solid"/>
          </a:ln>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SUPPLIER NETWORK</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Contact Select All and Manual RFP Archiving</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Use a Select All checkbox to select eligible contacts across every venue in an RFP, and manually archive completed (Awarded) RFPs to keep active work in focus.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Saves time on multi-venue sends and keeps your workspace organized.</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Archive an Awarded RFP so it drops out of Current RFPs while staying available in Archived RFPs.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619BA44A-946C-4C78-810B-6ECCFABF57DB}"/>
              </a:ext>
            </a:extLst>
          </p:cNvPr>
          <p:cNvPicPr>
            <a:picLocks noChangeAspect="1"/>
          </p:cNvPicPr>
          <p:nvPr/>
        </p:nvPicPr>
        <p:blipFill>
          <a:blip r:embed="rId2"/>
          <a:stretch>
            <a:fillRect/>
          </a:stretch>
        </p:blipFill>
        <p:spPr>
          <a:xfrm>
            <a:off x="6236208" y="1094232"/>
            <a:ext cx="5779492" cy="484936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SUPPLIER NETWORK</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Modernized Canceled Spaces and Organization Profiles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The Canceled Spaces and Organization Profiles pages have a modernized look and feel that aligns with the rest of RFP management, with no action required.</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Provides a more consistent, easier-to-navigate experience while keeping your existing data.</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Access your existing Canceled Spaces credits and Organization Profiles in the refreshed experience.</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625B94C2-81DE-4B0D-0A48-17BC574924B3}"/>
              </a:ext>
            </a:extLst>
          </p:cNvPr>
          <p:cNvPicPr>
            <a:picLocks noChangeAspect="1"/>
          </p:cNvPicPr>
          <p:nvPr/>
        </p:nvPicPr>
        <p:blipFill>
          <a:blip r:embed="rId2"/>
          <a:stretch>
            <a:fillRect/>
          </a:stretch>
        </p:blipFill>
        <p:spPr>
          <a:xfrm>
            <a:off x="6309360" y="1625600"/>
            <a:ext cx="5503719" cy="378690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SUPPLIER NETWORK</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Verify RFP Contact Emails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 new Verified Email section under Sourcing lets planners add, verify, track, resend, and revoke key contact email addresses (verification links last 7 days).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Helps protect the sourcing process and reduce email spoofing risk for key contacts.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Verify a third-party planner's key contact email before using it on an RFP.</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758952" y="1652399"/>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DBC74922-9764-BB75-A5AD-0C5F1366B2F9}"/>
              </a:ext>
            </a:extLst>
          </p:cNvPr>
          <p:cNvPicPr>
            <a:picLocks noChangeAspect="1"/>
          </p:cNvPicPr>
          <p:nvPr/>
        </p:nvPicPr>
        <p:blipFill>
          <a:blip r:embed="rId2"/>
          <a:stretch>
            <a:fillRect/>
          </a:stretch>
        </p:blipFill>
        <p:spPr>
          <a:xfrm>
            <a:off x="8304648" y="231433"/>
            <a:ext cx="2794272" cy="1948350"/>
          </a:xfrm>
          <a:prstGeom prst="rect">
            <a:avLst/>
          </a:prstGeom>
        </p:spPr>
      </p:pic>
      <p:pic>
        <p:nvPicPr>
          <p:cNvPr id="7" name="Picture 6">
            <a:extLst>
              <a:ext uri="{FF2B5EF4-FFF2-40B4-BE49-F238E27FC236}">
                <a16:creationId xmlns:a16="http://schemas.microsoft.com/office/drawing/2014/main" id="{0562B73D-3655-1A3E-B8D7-E785BB71923E}"/>
              </a:ext>
            </a:extLst>
          </p:cNvPr>
          <p:cNvPicPr>
            <a:picLocks noChangeAspect="1"/>
          </p:cNvPicPr>
          <p:nvPr/>
        </p:nvPicPr>
        <p:blipFill>
          <a:blip r:embed="rId3"/>
          <a:stretch>
            <a:fillRect/>
          </a:stretch>
        </p:blipFill>
        <p:spPr>
          <a:xfrm>
            <a:off x="6750476" y="2293573"/>
            <a:ext cx="3437782" cy="1712177"/>
          </a:xfrm>
          <a:prstGeom prst="rect">
            <a:avLst/>
          </a:prstGeom>
        </p:spPr>
      </p:pic>
      <p:pic>
        <p:nvPicPr>
          <p:cNvPr id="8" name="Picture 7">
            <a:extLst>
              <a:ext uri="{FF2B5EF4-FFF2-40B4-BE49-F238E27FC236}">
                <a16:creationId xmlns:a16="http://schemas.microsoft.com/office/drawing/2014/main" id="{C56F7E64-096D-A0B7-52CB-C57DB9B723E7}"/>
              </a:ext>
            </a:extLst>
          </p:cNvPr>
          <p:cNvPicPr>
            <a:picLocks noChangeAspect="1"/>
          </p:cNvPicPr>
          <p:nvPr/>
        </p:nvPicPr>
        <p:blipFill>
          <a:blip r:embed="rId4"/>
          <a:stretch>
            <a:fillRect/>
          </a:stretch>
        </p:blipFill>
        <p:spPr>
          <a:xfrm>
            <a:off x="8624687" y="4068497"/>
            <a:ext cx="3342442" cy="1762616"/>
          </a:xfrm>
          <a:prstGeom prst="rect">
            <a:avLst/>
          </a:prstGeom>
        </p:spPr>
      </p:pic>
      <p:pic>
        <p:nvPicPr>
          <p:cNvPr id="11" name="Picture 10">
            <a:extLst>
              <a:ext uri="{FF2B5EF4-FFF2-40B4-BE49-F238E27FC236}">
                <a16:creationId xmlns:a16="http://schemas.microsoft.com/office/drawing/2014/main" id="{898B45AD-5F47-8518-D0BE-1FF87064F33F}"/>
              </a:ext>
            </a:extLst>
          </p:cNvPr>
          <p:cNvPicPr>
            <a:picLocks noChangeAspect="1"/>
          </p:cNvPicPr>
          <p:nvPr/>
        </p:nvPicPr>
        <p:blipFill>
          <a:blip r:embed="rId5"/>
          <a:stretch>
            <a:fillRect/>
          </a:stretch>
        </p:blipFill>
        <p:spPr>
          <a:xfrm>
            <a:off x="5607627" y="5878016"/>
            <a:ext cx="5231762" cy="619974"/>
          </a:xfrm>
          <a:prstGeom prst="rect">
            <a:avLst/>
          </a:prstGeom>
        </p:spPr>
      </p:pic>
      <p:pic>
        <p:nvPicPr>
          <p:cNvPr id="12" name="Picture 11">
            <a:extLst>
              <a:ext uri="{FF2B5EF4-FFF2-40B4-BE49-F238E27FC236}">
                <a16:creationId xmlns:a16="http://schemas.microsoft.com/office/drawing/2014/main" id="{2442662E-513F-B004-F862-F534BE817DE8}"/>
              </a:ext>
            </a:extLst>
          </p:cNvPr>
          <p:cNvPicPr>
            <a:picLocks noChangeAspect="1"/>
          </p:cNvPicPr>
          <p:nvPr/>
        </p:nvPicPr>
        <p:blipFill>
          <a:blip r:embed="rId6"/>
          <a:stretch>
            <a:fillRect/>
          </a:stretch>
        </p:blipFill>
        <p:spPr>
          <a:xfrm>
            <a:off x="5607627" y="6544893"/>
            <a:ext cx="5231762" cy="26233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SUPPLIER NETWORK</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RFP Showcase Now Available in Europe</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RFP Showcase is now available and enabled by default for customers in the European region, with no workflow changes required.</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Expands sourcing reach by including eligible RFPs in Showcase across Europe.</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Include eligible RFPs in Showcase as part of your existing European sourcing workflow.</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87745"/>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38.png"/>
          <p:cNvPicPr>
            <a:picLocks noChangeAspect="1"/>
          </p:cNvPicPr>
          <p:nvPr/>
        </p:nvPicPr>
        <p:blipFill>
          <a:blip r:embed="rId2"/>
          <a:stretch>
            <a:fillRect/>
          </a:stretch>
        </p:blipFill>
        <p:spPr>
          <a:xfrm>
            <a:off x="6309360" y="1929490"/>
            <a:ext cx="5280597" cy="352039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EVENT DIAGRAMMING</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Sharing Interactive Floor Plans</a:t>
            </a:r>
            <a:endParaRPr lang="en-US" sz="2250" dirty="0"/>
          </a:p>
        </p:txBody>
      </p:sp>
      <p:sp>
        <p:nvSpPr>
          <p:cNvPr id="5" name="Text 3"/>
          <p:cNvSpPr/>
          <p:nvPr/>
        </p:nvSpPr>
        <p:spPr>
          <a:xfrm>
            <a:off x="813816" y="2130552"/>
            <a:ext cx="5171348" cy="3813048"/>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Hotel and venue teams can share Interactive Floor Plans via a direct link, QR code, or embedded webpage, so planners can open them wherever they're shared.</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Makes it easier to access venue and event information in fewer steps.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Scan a QR code from venue signage or open an IFP link shared by email to explore a layout.</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32326"/>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F0715475-387F-CB8C-FD15-6C066A410F2F}"/>
              </a:ext>
            </a:extLst>
          </p:cNvPr>
          <p:cNvPicPr>
            <a:picLocks noChangeAspect="1"/>
          </p:cNvPicPr>
          <p:nvPr/>
        </p:nvPicPr>
        <p:blipFill>
          <a:blip r:embed="rId2"/>
          <a:stretch>
            <a:fillRect/>
          </a:stretch>
        </p:blipFill>
        <p:spPr>
          <a:xfrm>
            <a:off x="8951699" y="35298"/>
            <a:ext cx="3166885" cy="1743442"/>
          </a:xfrm>
          <a:prstGeom prst="rect">
            <a:avLst/>
          </a:prstGeom>
        </p:spPr>
      </p:pic>
      <p:pic>
        <p:nvPicPr>
          <p:cNvPr id="7" name="Picture 6">
            <a:extLst>
              <a:ext uri="{FF2B5EF4-FFF2-40B4-BE49-F238E27FC236}">
                <a16:creationId xmlns:a16="http://schemas.microsoft.com/office/drawing/2014/main" id="{AD0575FC-961B-FB73-B4E3-793773F199A9}"/>
              </a:ext>
            </a:extLst>
          </p:cNvPr>
          <p:cNvPicPr>
            <a:picLocks noChangeAspect="1"/>
          </p:cNvPicPr>
          <p:nvPr/>
        </p:nvPicPr>
        <p:blipFill>
          <a:blip r:embed="rId3"/>
          <a:stretch>
            <a:fillRect/>
          </a:stretch>
        </p:blipFill>
        <p:spPr>
          <a:xfrm>
            <a:off x="6201693" y="1814449"/>
            <a:ext cx="2952321" cy="1614551"/>
          </a:xfrm>
          <a:prstGeom prst="rect">
            <a:avLst/>
          </a:prstGeom>
        </p:spPr>
      </p:pic>
      <p:pic>
        <p:nvPicPr>
          <p:cNvPr id="8" name="Picture 7">
            <a:extLst>
              <a:ext uri="{FF2B5EF4-FFF2-40B4-BE49-F238E27FC236}">
                <a16:creationId xmlns:a16="http://schemas.microsoft.com/office/drawing/2014/main" id="{9CE3615B-0A3C-E67E-0CDE-67D5D6E49A88}"/>
              </a:ext>
            </a:extLst>
          </p:cNvPr>
          <p:cNvPicPr>
            <a:picLocks noChangeAspect="1"/>
          </p:cNvPicPr>
          <p:nvPr/>
        </p:nvPicPr>
        <p:blipFill>
          <a:blip r:embed="rId4"/>
          <a:stretch>
            <a:fillRect/>
          </a:stretch>
        </p:blipFill>
        <p:spPr>
          <a:xfrm>
            <a:off x="8983341" y="3464708"/>
            <a:ext cx="3103599" cy="1697281"/>
          </a:xfrm>
          <a:prstGeom prst="rect">
            <a:avLst/>
          </a:prstGeom>
        </p:spPr>
      </p:pic>
      <p:pic>
        <p:nvPicPr>
          <p:cNvPr id="11" name="Picture 10">
            <a:extLst>
              <a:ext uri="{FF2B5EF4-FFF2-40B4-BE49-F238E27FC236}">
                <a16:creationId xmlns:a16="http://schemas.microsoft.com/office/drawing/2014/main" id="{289CAD34-CA54-5F24-8F18-35BE4C872891}"/>
              </a:ext>
            </a:extLst>
          </p:cNvPr>
          <p:cNvPicPr>
            <a:picLocks noChangeAspect="1"/>
          </p:cNvPicPr>
          <p:nvPr/>
        </p:nvPicPr>
        <p:blipFill>
          <a:blip r:embed="rId5"/>
          <a:stretch>
            <a:fillRect/>
          </a:stretch>
        </p:blipFill>
        <p:spPr>
          <a:xfrm>
            <a:off x="6127568" y="5197696"/>
            <a:ext cx="3100571" cy="1614551"/>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CVENT TRAVEL</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Booking Insights with Emburse: Stronger Negotiations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gn="just">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Customers with an Emburse Benchmarking license and the Booking Insights connector can add Room Nights, Total Spend, and Average Booked Rate to custom report templates and a new Negotiation side-panel tab.</a:t>
            </a:r>
            <a:endParaRPr lang="en-US" sz="1240" b="0" dirty="0">
              <a:solidFill>
                <a:srgbClr val="17201C"/>
              </a:solidFill>
              <a:latin typeface="Roboto"/>
            </a:endParaRPr>
          </a:p>
          <a:p>
            <a:pPr marL="0" indent="0" algn="just">
              <a:lnSpc>
                <a:spcPts val="1700"/>
              </a:lnSpc>
              <a:spcAft>
                <a:spcPts val="800"/>
              </a:spcAft>
              <a:buNone/>
            </a:pPr>
            <a:endParaRPr lang="en-US" sz="1240" dirty="0"/>
          </a:p>
          <a:p>
            <a:pPr algn="just">
              <a:lnSpc>
                <a:spcPts val="1700"/>
              </a:lnSpc>
              <a:spcAft>
                <a:spcPts val="800"/>
              </a:spcAft>
            </a:pPr>
            <a:r>
              <a:rPr sz="1240" b="1" dirty="0">
                <a:solidFill>
                  <a:srgbClr val="17201C"/>
                </a:solidFill>
                <a:latin typeface="Roboto"/>
              </a:rPr>
              <a:t>Why it matters: </a:t>
            </a:r>
            <a:r>
              <a:rPr sz="1240" b="0" dirty="0">
                <a:solidFill>
                  <a:srgbClr val="17201C"/>
                </a:solidFill>
                <a:latin typeface="Roboto"/>
              </a:rPr>
              <a:t>Brings actual traveler booking data into reporting and hotel-rate negotiations.</a:t>
            </a:r>
            <a:endParaRPr lang="en-US" sz="1240" b="0" dirty="0">
              <a:solidFill>
                <a:srgbClr val="17201C"/>
              </a:solidFill>
              <a:latin typeface="Roboto"/>
            </a:endParaRPr>
          </a:p>
          <a:p>
            <a:pPr algn="just">
              <a:lnSpc>
                <a:spcPts val="1700"/>
              </a:lnSpc>
              <a:spcAft>
                <a:spcPts val="800"/>
              </a:spcAft>
            </a:pPr>
            <a:endParaRPr sz="1240" b="0" dirty="0">
              <a:solidFill>
                <a:srgbClr val="17201C"/>
              </a:solidFill>
              <a:latin typeface="Roboto"/>
            </a:endParaRPr>
          </a:p>
          <a:p>
            <a:pPr algn="just">
              <a:lnSpc>
                <a:spcPts val="1700"/>
              </a:lnSpc>
              <a:spcAft>
                <a:spcPts val="800"/>
              </a:spcAft>
            </a:pPr>
            <a:r>
              <a:rPr sz="1240" b="1" dirty="0">
                <a:solidFill>
                  <a:srgbClr val="17201C"/>
                </a:solidFill>
                <a:latin typeface="Roboto"/>
              </a:rPr>
              <a:t>Use case: </a:t>
            </a:r>
            <a:r>
              <a:rPr sz="1240" b="0" dirty="0">
                <a:solidFill>
                  <a:srgbClr val="17201C"/>
                </a:solidFill>
                <a:latin typeface="Roboto"/>
              </a:rPr>
              <a:t>Review a hotel's Room Nights and ABR trends while responding to proposed rates.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4E222D6D-2D19-BAB7-D3E2-06A7A09978A1}"/>
              </a:ext>
            </a:extLst>
          </p:cNvPr>
          <p:cNvPicPr>
            <a:picLocks noChangeAspect="1"/>
          </p:cNvPicPr>
          <p:nvPr/>
        </p:nvPicPr>
        <p:blipFill>
          <a:blip r:embed="rId2"/>
          <a:stretch>
            <a:fillRect/>
          </a:stretch>
        </p:blipFill>
        <p:spPr>
          <a:xfrm>
            <a:off x="7665915" y="232235"/>
            <a:ext cx="3325358" cy="662213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user/work/july_build/images/sec_spend.png"/>
          <p:cNvPicPr>
            <a:picLocks noChangeAspect="1"/>
          </p:cNvPicPr>
          <p:nvPr/>
        </p:nvPicPr>
        <p:blipFill>
          <a:blip r:embed="rId2"/>
          <a:stretch>
            <a:fillRect/>
          </a:stretch>
        </p:blipFill>
        <p:spPr>
          <a:xfrm>
            <a:off x="6094412" y="1234440"/>
            <a:ext cx="5349240" cy="4014216"/>
          </a:xfrm>
          <a:prstGeom prst="rect">
            <a:avLst/>
          </a:prstGeom>
        </p:spPr>
      </p:pic>
      <p:sp>
        <p:nvSpPr>
          <p:cNvPr id="3" name="Text 0"/>
          <p:cNvSpPr/>
          <p:nvPr/>
        </p:nvSpPr>
        <p:spPr>
          <a:xfrm>
            <a:off x="658368" y="1234440"/>
            <a:ext cx="5029200" cy="640080"/>
          </a:xfrm>
          <a:prstGeom prst="rect">
            <a:avLst/>
          </a:prstGeom>
          <a:noFill/>
          <a:ln/>
        </p:spPr>
        <p:txBody>
          <a:bodyPr wrap="square" rtlCol="0" anchor="ctr">
            <a:normAutofit/>
          </a:bodyPr>
          <a:lstStyle/>
          <a:p>
            <a:pPr marL="0" indent="0">
              <a:buNone/>
            </a:pPr>
            <a:r>
              <a:rPr lang="en-US" sz="3200" b="1" dirty="0">
                <a:solidFill>
                  <a:srgbClr val="17201C"/>
                </a:solidFill>
                <a:latin typeface="Roboto" pitchFamily="34" charset="0"/>
                <a:ea typeface="Roboto" pitchFamily="34" charset="-122"/>
                <a:cs typeface="Roboto" pitchFamily="34" charset="-120"/>
              </a:rPr>
              <a:t>Spend &amp; Workflow</a:t>
            </a:r>
            <a:endParaRPr lang="en-US" sz="3200" dirty="0"/>
          </a:p>
        </p:txBody>
      </p:sp>
      <p:sp>
        <p:nvSpPr>
          <p:cNvPr id="4" name="Text 1"/>
          <p:cNvSpPr/>
          <p:nvPr/>
        </p:nvSpPr>
        <p:spPr>
          <a:xfrm>
            <a:off x="676656" y="2011680"/>
            <a:ext cx="4572000" cy="548640"/>
          </a:xfrm>
          <a:prstGeom prst="rect">
            <a:avLst/>
          </a:prstGeom>
          <a:noFill/>
          <a:ln/>
        </p:spPr>
        <p:txBody>
          <a:bodyPr wrap="square" rtlCol="0" anchor="ctr">
            <a:normAutofit/>
          </a:bodyPr>
          <a:lstStyle/>
          <a:p>
            <a:pPr marL="0" indent="0">
              <a:lnSpc>
                <a:spcPts val="2000"/>
              </a:lnSpc>
              <a:buNone/>
            </a:pPr>
            <a:r>
              <a:rPr lang="en-US" sz="1600" dirty="0">
                <a:solidFill>
                  <a:srgbClr val="586579"/>
                </a:solidFill>
                <a:latin typeface="Roboto" pitchFamily="34" charset="0"/>
                <a:ea typeface="Roboto" pitchFamily="34" charset="-122"/>
                <a:cs typeface="Roboto" pitchFamily="34" charset="-120"/>
              </a:rPr>
              <a:t>Meeting Request Form, Access Portal</a:t>
            </a:r>
            <a:endParaRPr lang="en-US" sz="1600" dirty="0"/>
          </a:p>
        </p:txBody>
      </p:sp>
      <p:sp>
        <p:nvSpPr>
          <p:cNvPr id="5" name="Shape 2"/>
          <p:cNvSpPr/>
          <p:nvPr/>
        </p:nvSpPr>
        <p:spPr>
          <a:xfrm>
            <a:off x="694944" y="2743200"/>
            <a:ext cx="1463040" cy="0"/>
          </a:xfrm>
          <a:prstGeom prst="line">
            <a:avLst/>
          </a:prstGeom>
          <a:noFill/>
          <a:ln w="31750">
            <a:solidFill>
              <a:srgbClr val="01EF6C"/>
            </a:solidFill>
            <a:prstDash val="solid"/>
          </a:ln>
        </p:spPr>
        <p:txBody>
          <a:bodyP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MEETING REQUEST FORM</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Auto Event Creation in Workflows</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Auto Event Creation is now a workflow action; admins can create a Standard, Essentials, or Webinar event using Advanced Rule Criteria based on meeting request or RFP status.</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Reduces manual event setup and helps standardize workflows.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Automatically create the right event type when a meeting request reaches a specific status.</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665422"/>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4B77CEAB-4B2A-66A6-DBE9-3B3F92F40390}"/>
              </a:ext>
            </a:extLst>
          </p:cNvPr>
          <p:cNvPicPr>
            <a:picLocks noChangeAspect="1"/>
          </p:cNvPicPr>
          <p:nvPr/>
        </p:nvPicPr>
        <p:blipFill>
          <a:blip r:embed="rId2"/>
          <a:stretch>
            <a:fillRect/>
          </a:stretch>
        </p:blipFill>
        <p:spPr>
          <a:xfrm>
            <a:off x="6391564" y="1593138"/>
            <a:ext cx="5569527" cy="379641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MEETING REQUEST FORM</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Workflow Execution History</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 new Workflow Execution History Report lets account admins review workflow executions - status, configuration, initiation details, and action type - and filter, save, schedule, and export it.</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Gives visibility to investigate workflow outcomes without relying on Support for basic details.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Check whether a workflow execution succeeded, is pending, or failed.</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426464"/>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FF2B5EF4-FFF2-40B4-BE49-F238E27FC236}">
                <a16:creationId xmlns:a16="http://schemas.microsoft.com/office/drawing/2014/main" id="{4644B0C8-DE58-DB60-C589-B26128C2283E}"/>
              </a:ext>
            </a:extLst>
          </p:cNvPr>
          <p:cNvPicPr>
            <a:picLocks noChangeAspect="1"/>
          </p:cNvPicPr>
          <p:nvPr/>
        </p:nvPicPr>
        <p:blipFill>
          <a:blip r:embed="rId2"/>
          <a:stretch>
            <a:fillRect/>
          </a:stretch>
        </p:blipFill>
        <p:spPr>
          <a:xfrm>
            <a:off x="6236208" y="914400"/>
            <a:ext cx="5854192" cy="515721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user/work/july_build/images/sec_tradeshow.png"/>
          <p:cNvPicPr>
            <a:picLocks noChangeAspect="1"/>
          </p:cNvPicPr>
          <p:nvPr/>
        </p:nvPicPr>
        <p:blipFill>
          <a:blip r:embed="rId2"/>
          <a:stretch>
            <a:fillRect/>
          </a:stretch>
        </p:blipFill>
        <p:spPr>
          <a:xfrm>
            <a:off x="6094412" y="1421892"/>
            <a:ext cx="5349240" cy="4014216"/>
          </a:xfrm>
          <a:prstGeom prst="rect">
            <a:avLst/>
          </a:prstGeom>
        </p:spPr>
      </p:pic>
      <p:sp>
        <p:nvSpPr>
          <p:cNvPr id="3" name="Text 0"/>
          <p:cNvSpPr/>
          <p:nvPr/>
        </p:nvSpPr>
        <p:spPr>
          <a:xfrm>
            <a:off x="658368" y="1234440"/>
            <a:ext cx="5029200" cy="640080"/>
          </a:xfrm>
          <a:prstGeom prst="rect">
            <a:avLst/>
          </a:prstGeom>
          <a:noFill/>
          <a:ln/>
        </p:spPr>
        <p:txBody>
          <a:bodyPr wrap="square" rtlCol="0" anchor="ctr">
            <a:normAutofit/>
          </a:bodyPr>
          <a:lstStyle/>
          <a:p>
            <a:pPr marL="0" indent="0">
              <a:buNone/>
            </a:pPr>
            <a:r>
              <a:rPr lang="en-US" sz="3200" b="1" dirty="0">
                <a:solidFill>
                  <a:srgbClr val="17201C"/>
                </a:solidFill>
                <a:latin typeface="Roboto" pitchFamily="34" charset="0"/>
                <a:ea typeface="Roboto" pitchFamily="34" charset="-122"/>
                <a:cs typeface="Roboto" pitchFamily="34" charset="-120"/>
              </a:rPr>
              <a:t>Trade Show Solutions</a:t>
            </a:r>
            <a:endParaRPr lang="en-US" sz="3200" dirty="0"/>
          </a:p>
        </p:txBody>
      </p:sp>
      <p:sp>
        <p:nvSpPr>
          <p:cNvPr id="4" name="Text 1"/>
          <p:cNvSpPr/>
          <p:nvPr/>
        </p:nvSpPr>
        <p:spPr>
          <a:xfrm>
            <a:off x="676656" y="2011680"/>
            <a:ext cx="4572000" cy="548640"/>
          </a:xfrm>
          <a:prstGeom prst="rect">
            <a:avLst/>
          </a:prstGeom>
          <a:noFill/>
          <a:ln/>
        </p:spPr>
        <p:txBody>
          <a:bodyPr wrap="square" rtlCol="0" anchor="ctr">
            <a:normAutofit/>
          </a:bodyPr>
          <a:lstStyle/>
          <a:p>
            <a:pPr marL="0" indent="0">
              <a:lnSpc>
                <a:spcPts val="2000"/>
              </a:lnSpc>
              <a:buNone/>
            </a:pPr>
            <a:r>
              <a:rPr lang="en-US" sz="1600" dirty="0">
                <a:solidFill>
                  <a:srgbClr val="586579"/>
                </a:solidFill>
                <a:latin typeface="Roboto" pitchFamily="34" charset="0"/>
                <a:ea typeface="Roboto" pitchFamily="34" charset="-122"/>
                <a:cs typeface="Roboto" pitchFamily="34" charset="-120"/>
              </a:rPr>
              <a:t>iCapture, Jifflenow</a:t>
            </a:r>
            <a:endParaRPr lang="en-US" sz="1600" dirty="0"/>
          </a:p>
        </p:txBody>
      </p:sp>
      <p:sp>
        <p:nvSpPr>
          <p:cNvPr id="5" name="Shape 2"/>
          <p:cNvSpPr/>
          <p:nvPr/>
        </p:nvSpPr>
        <p:spPr>
          <a:xfrm>
            <a:off x="694944" y="2743200"/>
            <a:ext cx="1463040" cy="0"/>
          </a:xfrm>
          <a:prstGeom prst="line">
            <a:avLst/>
          </a:prstGeom>
          <a:noFill/>
          <a:ln w="31750">
            <a:solidFill>
              <a:srgbClr val="01EF6C"/>
            </a:solidFill>
            <a:prstDash val="solid"/>
          </a:ln>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ICAPTURE</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Request a Jifflenow Meeting</a:t>
            </a:r>
            <a:endParaRPr lang="en-US" sz="2250" dirty="0"/>
          </a:p>
        </p:txBody>
      </p:sp>
      <p:sp>
        <p:nvSpPr>
          <p:cNvPr id="5" name="Text 3"/>
          <p:cNvSpPr/>
          <p:nvPr/>
        </p:nvSpPr>
        <p:spPr>
          <a:xfrm>
            <a:off x="813816" y="2057400"/>
            <a:ext cx="5422392" cy="3886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iCapture Kiosk now includes a Request a Meeting option for Jifflenow customers, sending booth-visitor meeting requests directly into Jifflenow.</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Turns in-the-moment booth interest into meeting requests with fewer manual handoffs.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Let a booth visitor request time with your team on the spot, flowing straight into Jifflenow.</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04617"/>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47.png"/>
          <p:cNvPicPr>
            <a:picLocks noChangeAspect="1"/>
          </p:cNvPicPr>
          <p:nvPr/>
        </p:nvPicPr>
        <p:blipFill>
          <a:blip r:embed="rId2"/>
          <a:stretch>
            <a:fillRect/>
          </a:stretch>
        </p:blipFill>
        <p:spPr>
          <a:xfrm>
            <a:off x="6777735" y="1336440"/>
            <a:ext cx="5229537" cy="418512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ICAPTURE</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Daily Lead Action Report</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A new Daily Lead Action Report summarizes the previous day's lead activity so teams can see which leads need attention.</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Gives teams a clear daily starting point instead of pulling lead data from multiple places.</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Start each day with a prioritized view of recent leads to follow up faster.</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532326"/>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48.png"/>
          <p:cNvPicPr>
            <a:picLocks noChangeAspect="1"/>
          </p:cNvPicPr>
          <p:nvPr/>
        </p:nvPicPr>
        <p:blipFill>
          <a:blip r:embed="rId2"/>
          <a:stretch>
            <a:fillRect/>
          </a:stretch>
        </p:blipFill>
        <p:spPr>
          <a:xfrm>
            <a:off x="6236208" y="1851337"/>
            <a:ext cx="5257800" cy="35052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JIFFLENOW</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Location Assignment</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Location Assignment (formerly Mappings) now keeps canceled meetings visible alongside active ones, connected to their assigned location.</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Gives teams a clearer, more complete history of how each space was planned and used.</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Review the full scheduling history for a room, including canceled meetings, in one place.</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426464"/>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49.png"/>
          <p:cNvPicPr>
            <a:picLocks noChangeAspect="1"/>
          </p:cNvPicPr>
          <p:nvPr/>
        </p:nvPicPr>
        <p:blipFill>
          <a:blip r:embed="rId2"/>
          <a:stretch>
            <a:fillRect/>
          </a:stretch>
        </p:blipFill>
        <p:spPr>
          <a:xfrm>
            <a:off x="6501384" y="2057400"/>
            <a:ext cx="5173380" cy="344892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58952" y="448056"/>
            <a:ext cx="5760720" cy="274320"/>
          </a:xfrm>
          <a:prstGeom prst="rect">
            <a:avLst/>
          </a:prstGeom>
          <a:noFill/>
          <a:ln/>
        </p:spPr>
        <p:txBody>
          <a:bodyPr wrap="square" rtlCol="0" anchor="ctr">
            <a:normAutofit/>
          </a:bodyPr>
          <a:lstStyle/>
          <a:p>
            <a:pPr marL="0" indent="0">
              <a:buNone/>
            </a:pPr>
            <a:r>
              <a:rPr lang="en-US" sz="1050" b="1" kern="0" spc="100" dirty="0">
                <a:solidFill>
                  <a:srgbClr val="17201C"/>
                </a:solidFill>
                <a:latin typeface="Roboto Mono" pitchFamily="34" charset="0"/>
                <a:ea typeface="Roboto" pitchFamily="34" charset="-122"/>
                <a:cs typeface="Roboto Mono" pitchFamily="34" charset="-120"/>
              </a:rPr>
              <a:t>JIFFLENOW</a:t>
            </a:r>
            <a:endParaRPr lang="en-US" sz="1050" dirty="0"/>
          </a:p>
        </p:txBody>
      </p:sp>
      <p:sp>
        <p:nvSpPr>
          <p:cNvPr id="3" name="Text 1"/>
          <p:cNvSpPr/>
          <p:nvPr/>
        </p:nvSpPr>
        <p:spPr>
          <a:xfrm>
            <a:off x="740664" y="786384"/>
            <a:ext cx="5760720" cy="1280160"/>
          </a:xfrm>
          <a:prstGeom prst="rect">
            <a:avLst/>
          </a:prstGeom>
          <a:noFill/>
          <a:ln/>
        </p:spPr>
        <p:txBody>
          <a:bodyPr wrap="square" rtlCol="0" anchor="t">
            <a:normAutofit/>
          </a:bodyPr>
          <a:lstStyle/>
          <a:p>
            <a:pPr marL="0" indent="0">
              <a:lnSpc>
                <a:spcPts val="2600"/>
              </a:lnSpc>
              <a:buNone/>
            </a:pPr>
            <a:r>
              <a:rPr lang="en-US" sz="2250" b="1" dirty="0">
                <a:solidFill>
                  <a:srgbClr val="17201C"/>
                </a:solidFill>
                <a:latin typeface="Roboto" pitchFamily="34" charset="0"/>
                <a:ea typeface="Roboto" pitchFamily="34" charset="-122"/>
                <a:cs typeface="Roboto" pitchFamily="34" charset="-120"/>
              </a:rPr>
              <a:t>Multi-Level Topic Support for Mapping Meetings on Mobile</a:t>
            </a:r>
            <a:endParaRPr lang="en-US" sz="2250" dirty="0"/>
          </a:p>
        </p:txBody>
      </p:sp>
      <p:sp>
        <p:nvSpPr>
          <p:cNvPr id="5" name="Text 3"/>
          <p:cNvSpPr/>
          <p:nvPr/>
        </p:nvSpPr>
        <p:spPr>
          <a:xfrm>
            <a:off x="813816" y="2438400"/>
            <a:ext cx="5422392" cy="3505200"/>
          </a:xfrm>
          <a:prstGeom prst="rect">
            <a:avLst/>
          </a:prstGeom>
          <a:noFill/>
          <a:ln/>
        </p:spPr>
        <p:txBody>
          <a:bodyPr wrap="square" rtlCol="0" anchor="t">
            <a:normAutofit/>
          </a:bodyPr>
          <a:lstStyle/>
          <a:p>
            <a:pPr marL="0" indent="0">
              <a:lnSpc>
                <a:spcPts val="1700"/>
              </a:lnSpc>
              <a:spcAft>
                <a:spcPts val="800"/>
              </a:spcAft>
              <a:buNone/>
            </a:pPr>
            <a:r>
              <a:rPr sz="1240" b="1" dirty="0">
                <a:solidFill>
                  <a:srgbClr val="17201C"/>
                </a:solidFill>
                <a:latin typeface="Roboto"/>
              </a:rPr>
              <a:t>What changed: </a:t>
            </a:r>
            <a:r>
              <a:rPr sz="1240" b="0" dirty="0">
                <a:solidFill>
                  <a:srgbClr val="17201C"/>
                </a:solidFill>
                <a:latin typeface="Roboto"/>
              </a:rPr>
              <a:t>Meeting Managers can select multi-level topics when creating or editing Mappings-based meetings in the Jifflenow Mobile App, which filters SMEs and locations to match the topic path.</a:t>
            </a:r>
            <a:endParaRPr lang="en-US" sz="1240" b="0" dirty="0">
              <a:solidFill>
                <a:srgbClr val="17201C"/>
              </a:solidFill>
              <a:latin typeface="Roboto"/>
            </a:endParaRPr>
          </a:p>
          <a:p>
            <a:pPr marL="0" indent="0">
              <a:lnSpc>
                <a:spcPts val="1700"/>
              </a:lnSpc>
              <a:spcAft>
                <a:spcPts val="800"/>
              </a:spcAft>
              <a:buNone/>
            </a:pPr>
            <a:endParaRPr lang="en-US" sz="1240" dirty="0"/>
          </a:p>
          <a:p>
            <a:pPr>
              <a:lnSpc>
                <a:spcPts val="1700"/>
              </a:lnSpc>
              <a:spcAft>
                <a:spcPts val="800"/>
              </a:spcAft>
            </a:pPr>
            <a:r>
              <a:rPr sz="1240" b="1" dirty="0">
                <a:solidFill>
                  <a:srgbClr val="17201C"/>
                </a:solidFill>
                <a:latin typeface="Roboto"/>
              </a:rPr>
              <a:t>Why it matters: </a:t>
            </a:r>
            <a:r>
              <a:rPr sz="1240" b="0" dirty="0">
                <a:solidFill>
                  <a:srgbClr val="17201C"/>
                </a:solidFill>
                <a:latin typeface="Roboto"/>
              </a:rPr>
              <a:t>Less searching and rework, with more confidently routed meetings from a phone.</a:t>
            </a:r>
            <a:endParaRPr lang="en-US" sz="1240" b="0" dirty="0">
              <a:solidFill>
                <a:srgbClr val="17201C"/>
              </a:solidFill>
              <a:latin typeface="Roboto"/>
            </a:endParaRPr>
          </a:p>
          <a:p>
            <a:pPr>
              <a:lnSpc>
                <a:spcPts val="1700"/>
              </a:lnSpc>
              <a:spcAft>
                <a:spcPts val="800"/>
              </a:spcAft>
            </a:pPr>
            <a:endParaRPr sz="1240" b="0" dirty="0">
              <a:solidFill>
                <a:srgbClr val="17201C"/>
              </a:solidFill>
              <a:latin typeface="Roboto"/>
            </a:endParaRPr>
          </a:p>
          <a:p>
            <a:pPr>
              <a:lnSpc>
                <a:spcPts val="1700"/>
              </a:lnSpc>
              <a:spcAft>
                <a:spcPts val="800"/>
              </a:spcAft>
            </a:pPr>
            <a:r>
              <a:rPr sz="1240" b="1" dirty="0">
                <a:solidFill>
                  <a:srgbClr val="17201C"/>
                </a:solidFill>
                <a:latin typeface="Roboto"/>
              </a:rPr>
              <a:t>Use case: </a:t>
            </a:r>
            <a:r>
              <a:rPr sz="1240" b="0" dirty="0">
                <a:solidFill>
                  <a:srgbClr val="17201C"/>
                </a:solidFill>
                <a:latin typeface="Roboto"/>
              </a:rPr>
              <a:t>Route a mobile meeting to the right expert and location using topic-based filtering.</a:t>
            </a:r>
          </a:p>
        </p:txBody>
      </p:sp>
      <p:sp>
        <p:nvSpPr>
          <p:cNvPr id="6" name="Shape 4"/>
          <p:cNvSpPr/>
          <p:nvPr/>
        </p:nvSpPr>
        <p:spPr>
          <a:xfrm>
            <a:off x="7132320" y="2057400"/>
            <a:ext cx="3977640" cy="2971800"/>
          </a:xfrm>
          <a:prstGeom prst="roundRect">
            <a:avLst>
              <a:gd name="adj" fmla="val 4308"/>
            </a:avLst>
          </a:prstGeom>
          <a:noFill/>
          <a:ln>
            <a:noFill/>
          </a:ln>
        </p:spPr>
        <p:txBody>
          <a:bodyPr/>
          <a:lstStyle/>
          <a:p>
            <a:endParaRPr lang="en-US"/>
          </a:p>
        </p:txBody>
      </p:sp>
      <p:sp>
        <p:nvSpPr>
          <p:cNvPr id="9" name="Rectangle 8">
            <a:extLst>
              <a:ext uri="{FF2B5EF4-FFF2-40B4-BE49-F238E27FC236}">
                <a16:creationId xmlns:a16="http://schemas.microsoft.com/office/drawing/2014/main" id="{A3E33F4F-A250-3C54-3348-D61CD08836E5}"/>
              </a:ext>
            </a:extLst>
          </p:cNvPr>
          <p:cNvSpPr/>
          <p:nvPr/>
        </p:nvSpPr>
        <p:spPr>
          <a:xfrm>
            <a:off x="813816" y="1929490"/>
            <a:ext cx="1143000" cy="27432"/>
          </a:xfrm>
          <a:prstGeom prst="rect">
            <a:avLst/>
          </a:prstGeom>
          <a:solidFill>
            <a:srgbClr val="01EF6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slide_50.png"/>
          <p:cNvPicPr>
            <a:picLocks noChangeAspect="1"/>
          </p:cNvPicPr>
          <p:nvPr/>
        </p:nvPicPr>
        <p:blipFill>
          <a:blip r:embed="rId2"/>
          <a:stretch>
            <a:fillRect/>
          </a:stretch>
        </p:blipFill>
        <p:spPr>
          <a:xfrm>
            <a:off x="6314912" y="1761381"/>
            <a:ext cx="5612456" cy="3741637"/>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713232" y="548640"/>
            <a:ext cx="7315200" cy="457200"/>
          </a:xfrm>
          <a:prstGeom prst="rect">
            <a:avLst/>
          </a:prstGeom>
          <a:noFill/>
          <a:ln/>
        </p:spPr>
        <p:txBody>
          <a:bodyPr wrap="square" rtlCol="0" anchor="ctr"/>
          <a:lstStyle/>
          <a:p>
            <a:pPr marL="0" indent="0">
              <a:buNone/>
            </a:pPr>
            <a:r>
              <a:rPr lang="en-US" sz="2400" b="1" dirty="0">
                <a:solidFill>
                  <a:srgbClr val="17201C"/>
                </a:solidFill>
                <a:latin typeface="Roboto" pitchFamily="34" charset="0"/>
                <a:ea typeface="Roboto" pitchFamily="34" charset="-122"/>
                <a:cs typeface="Roboto" pitchFamily="34" charset="-120"/>
              </a:rPr>
              <a:t>Resources, Learning &amp; Events</a:t>
            </a:r>
            <a:endParaRPr lang="en-US" sz="2400" dirty="0"/>
          </a:p>
        </p:txBody>
      </p:sp>
      <p:pic>
        <p:nvPicPr>
          <p:cNvPr id="3" name="Image 0" descr="/home/user/work/july_build/images/closing_hero.png"/>
          <p:cNvPicPr>
            <a:picLocks noChangeAspect="1"/>
          </p:cNvPicPr>
          <p:nvPr/>
        </p:nvPicPr>
        <p:blipFill>
          <a:blip r:embed="rId3"/>
          <a:stretch>
            <a:fillRect/>
          </a:stretch>
        </p:blipFill>
        <p:spPr>
          <a:xfrm>
            <a:off x="8229600" y="502920"/>
            <a:ext cx="3383280" cy="2532888"/>
          </a:xfrm>
          <a:prstGeom prst="rect">
            <a:avLst/>
          </a:prstGeom>
        </p:spPr>
      </p:pic>
      <p:sp>
        <p:nvSpPr>
          <p:cNvPr id="4" name="Text 1"/>
          <p:cNvSpPr/>
          <p:nvPr/>
        </p:nvSpPr>
        <p:spPr>
          <a:xfrm>
            <a:off x="713232" y="1170432"/>
            <a:ext cx="7132320" cy="365760"/>
          </a:xfrm>
          <a:prstGeom prst="rect">
            <a:avLst/>
          </a:prstGeom>
          <a:noFill/>
          <a:ln/>
        </p:spPr>
        <p:txBody>
          <a:bodyPr wrap="square" rtlCol="0" anchor="ctr">
            <a:normAutofit/>
          </a:bodyPr>
          <a:lstStyle/>
          <a:p>
            <a:pPr marL="0" indent="0">
              <a:buNone/>
            </a:pPr>
            <a:r>
              <a:rPr lang="en-US" sz="1300" dirty="0">
                <a:solidFill>
                  <a:srgbClr val="3C4D59"/>
                </a:solidFill>
                <a:latin typeface="Roboto" pitchFamily="34" charset="0"/>
                <a:ea typeface="Roboto" pitchFamily="34" charset="-122"/>
                <a:cs typeface="Roboto" pitchFamily="34" charset="-120"/>
              </a:rPr>
              <a:t>Highlights from the In Case You Missed It ~ August 2026 roundup.</a:t>
            </a:r>
            <a:endParaRPr lang="en-US" sz="1300" dirty="0"/>
          </a:p>
        </p:txBody>
      </p:sp>
      <p:sp>
        <p:nvSpPr>
          <p:cNvPr id="5" name="Text 2"/>
          <p:cNvSpPr/>
          <p:nvPr/>
        </p:nvSpPr>
        <p:spPr>
          <a:xfrm>
            <a:off x="777240" y="2148840"/>
            <a:ext cx="5120640" cy="292608"/>
          </a:xfrm>
          <a:prstGeom prst="rect">
            <a:avLst/>
          </a:prstGeom>
          <a:noFill/>
          <a:ln/>
        </p:spPr>
        <p:txBody>
          <a:bodyPr wrap="square" rtlCol="0" anchor="ctr"/>
          <a:lstStyle/>
          <a:p>
            <a:pPr marL="0" indent="0">
              <a:buNone/>
            </a:pPr>
            <a:r>
              <a:rPr lang="en-US" sz="1450" b="1" dirty="0">
                <a:solidFill>
                  <a:srgbClr val="17201C"/>
                </a:solidFill>
                <a:latin typeface="Roboto" pitchFamily="34" charset="0"/>
                <a:ea typeface="Roboto" pitchFamily="34" charset="-122"/>
                <a:cs typeface="Roboto" pitchFamily="34" charset="-120"/>
              </a:rPr>
              <a:t>Q3 Product News Live</a:t>
            </a:r>
            <a:endParaRPr lang="en-US" sz="1450" dirty="0"/>
          </a:p>
        </p:txBody>
      </p:sp>
      <p:sp>
        <p:nvSpPr>
          <p:cNvPr id="6" name="Text 3"/>
          <p:cNvSpPr/>
          <p:nvPr/>
        </p:nvSpPr>
        <p:spPr>
          <a:xfrm>
            <a:off x="777240" y="2450592"/>
            <a:ext cx="5120640" cy="566928"/>
          </a:xfrm>
          <a:prstGeom prst="rect">
            <a:avLst/>
          </a:prstGeom>
          <a:noFill/>
          <a:ln/>
        </p:spPr>
        <p:txBody>
          <a:bodyPr wrap="square" rtlCol="0" anchor="t">
            <a:normAutofit/>
          </a:bodyPr>
          <a:lstStyle/>
          <a:p>
            <a:pPr marL="0" indent="0">
              <a:lnSpc>
                <a:spcPts val="1300"/>
              </a:lnSpc>
              <a:buNone/>
            </a:pPr>
            <a:r>
              <a:rPr lang="en-US" sz="1050" dirty="0">
                <a:solidFill>
                  <a:srgbClr val="3C4D59"/>
                </a:solidFill>
                <a:latin typeface="Roboto" pitchFamily="34" charset="0"/>
                <a:ea typeface="Roboto" pitchFamily="34" charset="-122"/>
                <a:cs typeface="Roboto" pitchFamily="34" charset="-120"/>
              </a:rPr>
              <a:t>Q3 Product News Live webinar September 30, noon ET - release recap and product Q&amp;A.</a:t>
            </a:r>
            <a:endParaRPr lang="en-US" sz="1050" dirty="0"/>
          </a:p>
        </p:txBody>
      </p:sp>
      <p:sp>
        <p:nvSpPr>
          <p:cNvPr id="7" name="Text 4"/>
          <p:cNvSpPr/>
          <p:nvPr/>
        </p:nvSpPr>
        <p:spPr>
          <a:xfrm>
            <a:off x="777240" y="3200400"/>
            <a:ext cx="5120640" cy="292608"/>
          </a:xfrm>
          <a:prstGeom prst="rect">
            <a:avLst/>
          </a:prstGeom>
          <a:noFill/>
          <a:ln/>
        </p:spPr>
        <p:txBody>
          <a:bodyPr wrap="square" rtlCol="0" anchor="ctr"/>
          <a:lstStyle/>
          <a:p>
            <a:pPr marL="0" indent="0">
              <a:buNone/>
            </a:pPr>
            <a:r>
              <a:rPr lang="en-US" sz="1450" b="1" dirty="0">
                <a:solidFill>
                  <a:srgbClr val="17201C"/>
                </a:solidFill>
                <a:latin typeface="Roboto" pitchFamily="34" charset="0"/>
                <a:ea typeface="Roboto" pitchFamily="34" charset="-122"/>
                <a:cs typeface="Roboto" pitchFamily="34" charset="-120"/>
              </a:rPr>
              <a:t>On-Demand</a:t>
            </a:r>
            <a:endParaRPr lang="en-US" sz="1450" dirty="0"/>
          </a:p>
        </p:txBody>
      </p:sp>
      <p:sp>
        <p:nvSpPr>
          <p:cNvPr id="8" name="Text 5"/>
          <p:cNvSpPr/>
          <p:nvPr/>
        </p:nvSpPr>
        <p:spPr>
          <a:xfrm>
            <a:off x="777240" y="3502152"/>
            <a:ext cx="5120640" cy="566928"/>
          </a:xfrm>
          <a:prstGeom prst="rect">
            <a:avLst/>
          </a:prstGeom>
          <a:noFill/>
          <a:ln/>
        </p:spPr>
        <p:txBody>
          <a:bodyPr wrap="square" rtlCol="0" anchor="t">
            <a:normAutofit/>
          </a:bodyPr>
          <a:lstStyle/>
          <a:p>
            <a:pPr marL="0" indent="0">
              <a:lnSpc>
                <a:spcPts val="1300"/>
              </a:lnSpc>
              <a:buNone/>
            </a:pPr>
            <a:r>
              <a:rPr lang="en-US" sz="1050" dirty="0">
                <a:solidFill>
                  <a:srgbClr val="3C4D59"/>
                </a:solidFill>
                <a:latin typeface="Roboto" pitchFamily="34" charset="0"/>
                <a:ea typeface="Roboto" pitchFamily="34" charset="-122"/>
                <a:cs typeface="Roboto" pitchFamily="34" charset="-120"/>
              </a:rPr>
              <a:t>July 14 Product Roadmap Session, available to watch on demand.</a:t>
            </a:r>
            <a:endParaRPr lang="en-US" sz="1050" dirty="0"/>
          </a:p>
        </p:txBody>
      </p:sp>
      <p:sp>
        <p:nvSpPr>
          <p:cNvPr id="9" name="Text 6"/>
          <p:cNvSpPr/>
          <p:nvPr/>
        </p:nvSpPr>
        <p:spPr>
          <a:xfrm>
            <a:off x="777240" y="4251960"/>
            <a:ext cx="5120640" cy="292608"/>
          </a:xfrm>
          <a:prstGeom prst="rect">
            <a:avLst/>
          </a:prstGeom>
          <a:noFill/>
          <a:ln/>
        </p:spPr>
        <p:txBody>
          <a:bodyPr wrap="square" rtlCol="0" anchor="ctr"/>
          <a:lstStyle/>
          <a:p>
            <a:pPr marL="0" indent="0">
              <a:buNone/>
            </a:pPr>
            <a:r>
              <a:rPr lang="en-US" sz="1450" b="1" dirty="0">
                <a:solidFill>
                  <a:srgbClr val="17201C"/>
                </a:solidFill>
                <a:latin typeface="Roboto" pitchFamily="34" charset="0"/>
                <a:ea typeface="Roboto" pitchFamily="34" charset="-122"/>
                <a:cs typeface="Roboto" pitchFamily="34" charset="-120"/>
              </a:rPr>
              <a:t>Spotlight</a:t>
            </a:r>
            <a:endParaRPr lang="en-US" sz="1450" dirty="0"/>
          </a:p>
        </p:txBody>
      </p:sp>
      <p:sp>
        <p:nvSpPr>
          <p:cNvPr id="10" name="Text 7"/>
          <p:cNvSpPr/>
          <p:nvPr/>
        </p:nvSpPr>
        <p:spPr>
          <a:xfrm>
            <a:off x="777240" y="4553712"/>
            <a:ext cx="5120640" cy="566928"/>
          </a:xfrm>
          <a:prstGeom prst="rect">
            <a:avLst/>
          </a:prstGeom>
          <a:noFill/>
          <a:ln/>
        </p:spPr>
        <p:txBody>
          <a:bodyPr wrap="square" rtlCol="0" anchor="t">
            <a:normAutofit/>
          </a:bodyPr>
          <a:lstStyle/>
          <a:p>
            <a:pPr marL="0" indent="0">
              <a:lnSpc>
                <a:spcPts val="1300"/>
              </a:lnSpc>
              <a:buNone/>
            </a:pPr>
            <a:r>
              <a:rPr lang="en-US" sz="1050" dirty="0">
                <a:solidFill>
                  <a:srgbClr val="3C4D59"/>
                </a:solidFill>
                <a:latin typeface="Roboto" pitchFamily="34" charset="0"/>
                <a:ea typeface="Roboto" pitchFamily="34" charset="-122"/>
                <a:cs typeface="Roboto" pitchFamily="34" charset="-120"/>
              </a:rPr>
              <a:t>Turn common interests into meaningful connections with Community Meetings.</a:t>
            </a:r>
            <a:endParaRPr lang="en-US" sz="1050" dirty="0"/>
          </a:p>
        </p:txBody>
      </p:sp>
      <p:sp>
        <p:nvSpPr>
          <p:cNvPr id="11" name="Text 8"/>
          <p:cNvSpPr/>
          <p:nvPr/>
        </p:nvSpPr>
        <p:spPr>
          <a:xfrm>
            <a:off x="777240" y="5303520"/>
            <a:ext cx="5120640" cy="292608"/>
          </a:xfrm>
          <a:prstGeom prst="rect">
            <a:avLst/>
          </a:prstGeom>
          <a:noFill/>
          <a:ln/>
        </p:spPr>
        <p:txBody>
          <a:bodyPr wrap="square" rtlCol="0" anchor="ctr"/>
          <a:lstStyle/>
          <a:p>
            <a:pPr marL="0" indent="0">
              <a:buNone/>
            </a:pPr>
            <a:r>
              <a:rPr lang="en-US" sz="1450" b="1" dirty="0">
                <a:solidFill>
                  <a:srgbClr val="17201C"/>
                </a:solidFill>
                <a:latin typeface="Roboto" pitchFamily="34" charset="0"/>
                <a:ea typeface="Roboto" pitchFamily="34" charset="-122"/>
                <a:cs typeface="Roboto" pitchFamily="34" charset="-120"/>
              </a:rPr>
              <a:t>Get Involved</a:t>
            </a:r>
            <a:endParaRPr lang="en-US" sz="1450" dirty="0"/>
          </a:p>
        </p:txBody>
      </p:sp>
      <p:sp>
        <p:nvSpPr>
          <p:cNvPr id="12" name="Text 9"/>
          <p:cNvSpPr/>
          <p:nvPr/>
        </p:nvSpPr>
        <p:spPr>
          <a:xfrm>
            <a:off x="777240" y="5605272"/>
            <a:ext cx="5120640" cy="566928"/>
          </a:xfrm>
          <a:prstGeom prst="rect">
            <a:avLst/>
          </a:prstGeom>
          <a:noFill/>
          <a:ln/>
        </p:spPr>
        <p:txBody>
          <a:bodyPr wrap="square" rtlCol="0" anchor="t">
            <a:normAutofit/>
          </a:bodyPr>
          <a:lstStyle/>
          <a:p>
            <a:pPr marL="0" indent="0">
              <a:lnSpc>
                <a:spcPts val="1300"/>
              </a:lnSpc>
              <a:buNone/>
            </a:pPr>
            <a:r>
              <a:rPr lang="en-US" sz="1050" dirty="0">
                <a:solidFill>
                  <a:srgbClr val="3C4D59"/>
                </a:solidFill>
                <a:latin typeface="Roboto" pitchFamily="34" charset="0"/>
                <a:ea typeface="Roboto" pitchFamily="34" charset="-122"/>
                <a:cs typeface="Roboto" pitchFamily="34" charset="-120"/>
              </a:rPr>
              <a:t>Join the UX Research Panel and the Beta Programs page for early access.</a:t>
            </a:r>
            <a:endParaRPr lang="en-US" sz="1050" dirty="0"/>
          </a:p>
        </p:txBody>
      </p:sp>
      <p:sp>
        <p:nvSpPr>
          <p:cNvPr id="13" name="Text 10"/>
          <p:cNvSpPr/>
          <p:nvPr/>
        </p:nvSpPr>
        <p:spPr>
          <a:xfrm>
            <a:off x="6400800" y="3200400"/>
            <a:ext cx="5120640" cy="292608"/>
          </a:xfrm>
          <a:prstGeom prst="rect">
            <a:avLst/>
          </a:prstGeom>
          <a:noFill/>
          <a:ln/>
        </p:spPr>
        <p:txBody>
          <a:bodyPr wrap="square" rtlCol="0" anchor="ctr"/>
          <a:lstStyle/>
          <a:p>
            <a:pPr marL="0" indent="0">
              <a:buNone/>
            </a:pPr>
            <a:r>
              <a:rPr lang="en-US" sz="1450" b="1" dirty="0">
                <a:solidFill>
                  <a:srgbClr val="17201C"/>
                </a:solidFill>
                <a:latin typeface="Roboto" pitchFamily="34" charset="0"/>
                <a:ea typeface="Roboto" pitchFamily="34" charset="-122"/>
                <a:cs typeface="Roboto" pitchFamily="34" charset="-120"/>
              </a:rPr>
              <a:t>Learning &amp; Training</a:t>
            </a:r>
            <a:endParaRPr lang="en-US" sz="1450" dirty="0"/>
          </a:p>
        </p:txBody>
      </p:sp>
      <p:sp>
        <p:nvSpPr>
          <p:cNvPr id="14" name="Text 11"/>
          <p:cNvSpPr/>
          <p:nvPr/>
        </p:nvSpPr>
        <p:spPr>
          <a:xfrm>
            <a:off x="6400800" y="3502152"/>
            <a:ext cx="5120640" cy="1417320"/>
          </a:xfrm>
          <a:prstGeom prst="rect">
            <a:avLst/>
          </a:prstGeom>
          <a:noFill/>
          <a:ln/>
        </p:spPr>
        <p:txBody>
          <a:bodyPr wrap="square" rtlCol="0" anchor="t">
            <a:normAutofit/>
          </a:bodyPr>
          <a:lstStyle/>
          <a:p>
            <a:pPr marL="0" indent="0">
              <a:lnSpc>
                <a:spcPts val="1300"/>
              </a:lnSpc>
              <a:buNone/>
            </a:pPr>
            <a:r>
              <a:rPr lang="en-US" sz="1050" dirty="0">
                <a:solidFill>
                  <a:srgbClr val="3C4D59"/>
                </a:solidFill>
                <a:latin typeface="Roboto" pitchFamily="34" charset="0"/>
                <a:ea typeface="Roboto" pitchFamily="34" charset="-122"/>
                <a:cs typeface="Roboto" pitchFamily="34" charset="-120"/>
              </a:rPr>
              <a:t>Cvent Beginners Office Hours; Email Best Practices (Sept 22 US / Sept 24 EMEA).</a:t>
            </a:r>
            <a:endParaRPr lang="en-US" sz="1050" dirty="0"/>
          </a:p>
          <a:p>
            <a:pPr marL="0" indent="0">
              <a:lnSpc>
                <a:spcPts val="1300"/>
              </a:lnSpc>
              <a:buNone/>
            </a:pPr>
            <a:r>
              <a:rPr lang="en-US" sz="1050" dirty="0">
                <a:solidFill>
                  <a:srgbClr val="3C4D59"/>
                </a:solidFill>
                <a:latin typeface="Roboto" pitchFamily="34" charset="0"/>
                <a:ea typeface="Roboto" pitchFamily="34" charset="-122"/>
                <a:cs typeface="Roboto" pitchFamily="34" charset="-120"/>
              </a:rPr>
              <a:t>Customer Success Groups: Tampa Bay Sept 2, San Diego Sept 3, Salt Lake City Sept 9, Raleigh Sept 16, Denver Sept 23, Toronto Sept 24.</a:t>
            </a:r>
            <a:endParaRPr lang="en-US" sz="1050" dirty="0"/>
          </a:p>
          <a:p>
            <a:pPr marL="0" indent="0">
              <a:lnSpc>
                <a:spcPts val="1300"/>
              </a:lnSpc>
              <a:buNone/>
            </a:pPr>
            <a:r>
              <a:rPr lang="en-US" sz="1050" dirty="0">
                <a:solidFill>
                  <a:srgbClr val="3C4D59"/>
                </a:solidFill>
                <a:latin typeface="Roboto" pitchFamily="34" charset="0"/>
                <a:ea typeface="Roboto" pitchFamily="34" charset="-122"/>
                <a:cs typeface="Roboto" pitchFamily="34" charset="-120"/>
              </a:rPr>
              <a:t>Regional Training Workshops: Houston Sept 16-17, Atlanta Sept 22-23, Baltimore Sept 29-30 - use code UPSKILL50 for 50% off.</a:t>
            </a:r>
            <a:endParaRPr lang="en-US" sz="1050" dirty="0"/>
          </a:p>
        </p:txBody>
      </p:sp>
      <p:sp>
        <p:nvSpPr>
          <p:cNvPr id="15" name="Text 12"/>
          <p:cNvSpPr/>
          <p:nvPr/>
        </p:nvSpPr>
        <p:spPr>
          <a:xfrm>
            <a:off x="6400800" y="5120640"/>
            <a:ext cx="5120640" cy="292608"/>
          </a:xfrm>
          <a:prstGeom prst="rect">
            <a:avLst/>
          </a:prstGeom>
          <a:noFill/>
          <a:ln/>
        </p:spPr>
        <p:txBody>
          <a:bodyPr wrap="square" rtlCol="0" anchor="ctr"/>
          <a:lstStyle/>
          <a:p>
            <a:pPr marL="0" indent="0">
              <a:buNone/>
            </a:pPr>
            <a:r>
              <a:rPr lang="en-US" sz="1450" b="1" dirty="0">
                <a:solidFill>
                  <a:srgbClr val="17201C"/>
                </a:solidFill>
                <a:latin typeface="Roboto" pitchFamily="34" charset="0"/>
                <a:ea typeface="Roboto" pitchFamily="34" charset="-122"/>
                <a:cs typeface="Roboto" pitchFamily="34" charset="-120"/>
              </a:rPr>
              <a:t>Sources</a:t>
            </a:r>
            <a:endParaRPr lang="en-US" sz="1450" dirty="0"/>
          </a:p>
        </p:txBody>
      </p:sp>
      <p:sp>
        <p:nvSpPr>
          <p:cNvPr id="16" name="Text 13"/>
          <p:cNvSpPr/>
          <p:nvPr/>
        </p:nvSpPr>
        <p:spPr>
          <a:xfrm>
            <a:off x="6400800" y="5422392"/>
            <a:ext cx="5120640" cy="1005840"/>
          </a:xfrm>
          <a:prstGeom prst="rect">
            <a:avLst/>
          </a:prstGeom>
          <a:noFill/>
          <a:ln/>
        </p:spPr>
        <p:txBody>
          <a:bodyPr wrap="square" rtlCol="0" anchor="t"/>
          <a:lstStyle/>
          <a:p>
            <a:pPr marL="0" indent="0">
              <a:lnSpc>
                <a:spcPts val="1400"/>
              </a:lnSpc>
              <a:buNone/>
            </a:pPr>
            <a:r>
              <a:rPr lang="en-US" sz="1050" u="sng" dirty="0">
                <a:solidFill>
                  <a:srgbClr val="17201C"/>
                </a:solidFill>
                <a:latin typeface="Roboto" pitchFamily="34" charset="0"/>
                <a:ea typeface="Roboto" pitchFamily="34" charset="-122"/>
                <a:cs typeface="Roboto" pitchFamily="34" charset="-120"/>
                <a:hlinkClick r:id="rId4">
                  <a:extLst>
                    <a:ext uri="{A12FA001-AC4F-418D-AE19-62706E023703}">
                      <ahyp:hlinkClr xmlns:ahyp="http://schemas.microsoft.com/office/drawing/2018/hyperlinkcolor" val="tx"/>
                    </a:ext>
                  </a:extLst>
                </a:hlinkClick>
              </a:rPr>
              <a:t>ICYMI August 2026</a:t>
            </a:r>
            <a:endParaRPr lang="en-US" sz="1050" dirty="0"/>
          </a:p>
          <a:p>
            <a:pPr marL="0" indent="0">
              <a:lnSpc>
                <a:spcPts val="1400"/>
              </a:lnSpc>
              <a:buNone/>
            </a:pPr>
            <a:r>
              <a:rPr lang="en-US" sz="1050" u="sng" dirty="0">
                <a:solidFill>
                  <a:srgbClr val="17201C"/>
                </a:solidFill>
                <a:latin typeface="Roboto" pitchFamily="34" charset="0"/>
                <a:ea typeface="Roboto" pitchFamily="34" charset="-122"/>
                <a:cs typeface="Roboto" pitchFamily="34" charset="-120"/>
                <a:hlinkClick r:id="rId5">
                  <a:extLst>
                    <a:ext uri="{A12FA001-AC4F-418D-AE19-62706E023703}">
                      <ahyp:hlinkClr xmlns:ahyp="http://schemas.microsoft.com/office/drawing/2018/hyperlinkcolor" val="tx"/>
                    </a:ext>
                  </a:extLst>
                </a:hlinkClick>
              </a:rPr>
              <a:t>August 19 Digest</a:t>
            </a:r>
            <a:endParaRPr lang="en-US" sz="1050" dirty="0"/>
          </a:p>
          <a:p>
            <a:pPr marL="0" indent="0">
              <a:lnSpc>
                <a:spcPts val="1400"/>
              </a:lnSpc>
              <a:buNone/>
            </a:pPr>
            <a:r>
              <a:rPr lang="en-US" sz="1050" u="sng" dirty="0">
                <a:solidFill>
                  <a:srgbClr val="17201C"/>
                </a:solidFill>
                <a:latin typeface="Roboto" pitchFamily="34" charset="0"/>
                <a:ea typeface="Roboto" pitchFamily="34" charset="-122"/>
                <a:cs typeface="Roboto" pitchFamily="34" charset="-120"/>
                <a:hlinkClick r:id="rId6">
                  <a:extLst>
                    <a:ext uri="{A12FA001-AC4F-418D-AE19-62706E023703}">
                      <ahyp:hlinkClr xmlns:ahyp="http://schemas.microsoft.com/office/drawing/2018/hyperlinkcolor" val="tx"/>
                    </a:ext>
                  </a:extLst>
                </a:hlinkClick>
              </a:rPr>
              <a:t>September 2 Digest</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7201C"/>
      </a:dk2>
      <a:lt2>
        <a:srgbClr val="EDF5F6"/>
      </a:lt2>
      <a:accent1>
        <a:srgbClr val="01EF6C"/>
      </a:accent1>
      <a:accent2>
        <a:srgbClr val="8EA79F"/>
      </a:accent2>
      <a:accent3>
        <a:srgbClr val="2F3B3A"/>
      </a:accent3>
      <a:accent4>
        <a:srgbClr val="17201C"/>
      </a:accent4>
      <a:accent5>
        <a:srgbClr val="8EA79F"/>
      </a:accent5>
      <a:accent6>
        <a:srgbClr val="01EF6C"/>
      </a:accent6>
      <a:hlink>
        <a:srgbClr val="17201C"/>
      </a:hlink>
      <a:folHlink>
        <a:srgbClr val="2F3B3A"/>
      </a:folHlink>
    </a:clrScheme>
    <a:fontScheme name="Office">
      <a:majorFont>
        <a:latin typeface="Roboto"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7201C"/>
    </a:dk2>
    <a:lt2>
      <a:srgbClr val="EDF5F6"/>
    </a:lt2>
    <a:accent1>
      <a:srgbClr val="01EF6C"/>
    </a:accent1>
    <a:accent2>
      <a:srgbClr val="8EA79F"/>
    </a:accent2>
    <a:accent3>
      <a:srgbClr val="2F3B3A"/>
    </a:accent3>
    <a:accent4>
      <a:srgbClr val="17201C"/>
    </a:accent4>
    <a:accent5>
      <a:srgbClr val="8EA79F"/>
    </a:accent5>
    <a:accent6>
      <a:srgbClr val="01EF6C"/>
    </a:accent6>
    <a:hlink>
      <a:srgbClr val="17201C"/>
    </a:hlink>
    <a:folHlink>
      <a:srgbClr val="2F3B3A"/>
    </a:folHlink>
  </a:clrScheme>
</a:themeOverride>
</file>

<file path=docProps/app.xml><?xml version="1.0" encoding="utf-8"?>
<Properties xmlns="http://schemas.openxmlformats.org/officeDocument/2006/extended-properties" xmlns:vt="http://schemas.openxmlformats.org/officeDocument/2006/docPropsVTypes">
  <Template/>
  <TotalTime>6023</TotalTime>
  <Words>3533</Words>
  <Application>Microsoft Office PowerPoint</Application>
  <PresentationFormat>Custom</PresentationFormat>
  <Paragraphs>347</Paragraphs>
  <Slides>50</Slides>
  <Notes>4</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Roboto</vt:lpstr>
      <vt:lpstr>Arial</vt:lpstr>
      <vt:lpstr>Roboto Mono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Cvent Monthly Product News — July 2026</dc:title>
  <dc:subject>PptxGenJS Presentation</dc:subject>
  <dc:creator>Cvent</dc:creator>
  <cp:lastModifiedBy>Timothy Gunn</cp:lastModifiedBy>
  <cp:revision>12</cp:revision>
  <dcterms:created xsi:type="dcterms:W3CDTF">2026-08-04T21:47:28Z</dcterms:created>
  <dcterms:modified xsi:type="dcterms:W3CDTF">2026-09-27T21:32:41Z</dcterms:modified>
</cp:coreProperties>
</file>