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7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99" r:id="rId3"/>
    <p:sldId id="258" r:id="rId4"/>
    <p:sldId id="298" r:id="rId5"/>
    <p:sldId id="259" r:id="rId6"/>
    <p:sldId id="260" r:id="rId7"/>
    <p:sldId id="300" r:id="rId8"/>
    <p:sldId id="301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302" r:id="rId47"/>
  </p:sldIdLst>
  <p:sldSz cx="12188825" cy="6858000"/>
  <p:notesSz cx="6858000" cy="12188825"/>
  <p:embeddedFontLst>
    <p:embeddedFont>
      <p:font typeface="Roboto" panose="02000000000000000000" pitchFamily="2" charset="0"/>
      <p:regular r:id="rId49"/>
      <p:bold r:id="rId50"/>
      <p:italic r:id="rId51"/>
      <p:boldItalic r:id="rId52"/>
    </p:embeddedFont>
    <p:embeddedFont>
      <p:font typeface="Roboto Mono" panose="00000009000000000000" pitchFamily="49" charset="0"/>
      <p:regular r:id="rId53"/>
      <p:bold r:id="rId54"/>
      <p:italic r:id="rId55"/>
      <p:boldItalic r:id="rId5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9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Features</c:v>
                </c:pt>
              </c:strCache>
            </c:strRef>
          </c:tx>
          <c:spPr>
            <a:solidFill>
              <a:srgbClr val="8EA79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7201C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Trade Show Solutions</c:v>
                </c:pt>
                <c:pt idx="1">
                  <c:v>Exchange Solutions</c:v>
                </c:pt>
                <c:pt idx="2">
                  <c:v>Plan &amp; Promote</c:v>
                </c:pt>
                <c:pt idx="3">
                  <c:v>Attendee Engagement</c:v>
                </c:pt>
                <c:pt idx="4">
                  <c:v>Spend &amp; Workflow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9</c:v>
                </c:pt>
                <c:pt idx="2">
                  <c:v>9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82-49D9-BF47-34FD511766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7201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2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74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EF03-7ECF-80BC-FB8D-DC849F835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FEDA2D-A2DD-77CD-118F-E20BA3645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1C9D16-368A-96CA-6BAE-079CC41CE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79008-F383-D808-9992-DC01424076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87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5B793-E9B7-9A45-EDA6-76BB785FC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BB6B6-93C5-1A71-4B19-B55D46D6F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6A3FCA-8777-2208-5194-495FC61BF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6B78E-0E1C-A470-A3F7-A876C8D866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4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E1BB2-B918-DFDB-21CF-EDB9EC01E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B8067-8195-DA50-0EDF-EF5ED7E26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CD102-8E60-493C-3AF4-414B5DEC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3CDEC-7F11-642E-244A-93B80335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_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_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6428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3C4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Cvent Monthly Product News — July 2026</a:t>
            </a:r>
            <a:endParaRPr lang="en-US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6428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3C4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Cvent Monthly Product News — July 2026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182880"/>
            <a:ext cx="640080" cy="2286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3C4D5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EATURE_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6428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3C4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Cvent Monthly Product News — July 2026</a:t>
            </a:r>
            <a:endParaRPr lang="en-US" sz="800" dirty="0"/>
          </a:p>
        </p:txBody>
      </p:sp>
      <p:pic>
        <p:nvPicPr>
          <p:cNvPr id="3" name="Image 0" descr="/home/user/work/july_build/images/diamo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088" y="6089904"/>
            <a:ext cx="1280160" cy="7315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182880"/>
            <a:ext cx="640080" cy="2286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3C4D5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_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6428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3C4D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Cvent Monthly Product News — July 2026</a:t>
            </a:r>
            <a:endParaRPr lang="en-US" sz="800" dirty="0"/>
          </a:p>
        </p:txBody>
      </p:sp>
      <p:pic>
        <p:nvPicPr>
          <p:cNvPr id="3" name="Image 0" descr="/home/user/work/july_build/images/diamo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088" y="6089904"/>
            <a:ext cx="1280160" cy="73152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182880"/>
            <a:ext cx="640080" cy="2286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3C4D5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lease.cvent.com/eventmanagement" TargetMode="External"/><Relationship Id="rId2" Type="http://schemas.openxmlformats.org/officeDocument/2006/relationships/hyperlink" Target="https://release.cvent.com/eventmanagement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unity.cvent.com/helpful-links/subscribe-product-news" TargetMode="External"/><Relationship Id="rId5" Type="http://schemas.openxmlformats.org/officeDocument/2006/relationships/hyperlink" Target="https://community.cvent.com/forums/openforumhome" TargetMode="External"/><Relationship Id="rId4" Type="http://schemas.openxmlformats.org/officeDocument/2006/relationships/hyperlink" Target="https://release.cvent.com/eventmanagement/board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elease.cvent.com/eventmanagement/announcements/product-news-digest-for-july-22-2026" TargetMode="External"/><Relationship Id="rId5" Type="http://schemas.openxmlformats.org/officeDocument/2006/relationships/hyperlink" Target="https://release.cvent.com/eventmanagement/announcements/product-news-digest-for-july-7-2026" TargetMode="External"/><Relationship Id="rId4" Type="http://schemas.openxmlformats.org/officeDocument/2006/relationships/hyperlink" Target="https://release.cvent.com/eventmanagement/announcements/in-case-you-missed-it-july-2026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0"/>
          <p:cNvSpPr/>
          <p:nvPr/>
        </p:nvSpPr>
        <p:spPr>
          <a:xfrm>
            <a:off x="1197868" y="560881"/>
            <a:ext cx="9793088" cy="11143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 b="1">
                <a:latin typeface="+mj-lt"/>
                <a:ea typeface="+mj-ea"/>
                <a:cs typeface="+mj-cs"/>
              </a:rPr>
              <a:t>Monthly Product Update – July 2026</a:t>
            </a:r>
            <a:endParaRPr lang="en-US" sz="4300">
              <a:latin typeface="+mj-lt"/>
              <a:ea typeface="+mj-ea"/>
              <a:cs typeface="+mj-cs"/>
            </a:endParaRPr>
          </a:p>
        </p:txBody>
      </p:sp>
      <p:pic>
        <p:nvPicPr>
          <p:cNvPr id="2" name="Image 0" descr="/home/user/work/july_build/images/cover_illu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591" y="2957665"/>
            <a:ext cx="3061934" cy="33463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B9A4FE-6B8E-62AE-CDBF-D2B04A5AE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180894" y="3509205"/>
            <a:ext cx="5826744" cy="22432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 / PAYMENTS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Countries Supported for Payouts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What changed: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Payout support has expanded into more priority regions and supported local currencies.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Why it matters: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More customers can receive funds locally, reducing friction for globally distributed events.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case: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Collect payments and receive payouts for events run in newly supported countries without workarounds.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27565A-D91D-AE90-3CE2-66D6FCB231DF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payouts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79" y="2438400"/>
            <a:ext cx="4700893" cy="31214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EXHIBITOR MANAGEMENT (ALSO ATTENDEE HUB)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Exhibitor Resources &amp; Personalized Messaging from LeadCapture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04545" y="2438400"/>
            <a:ext cx="5431663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Booth staff can send tailored messages and collateral from </a:t>
            </a:r>
            <a:r>
              <a:rPr sz="1240" b="0" dirty="0" err="1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LeadCapture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, and attendees can revisit shared resources in Attendee Hub.</a:t>
            </a:r>
            <a:endParaRPr lang="en-US" sz="1240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Keeps exhibitor follow-up moving while interest is high and gives attendees an easy way to return to shared content.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Send a personalized message with a one-pager right after a booth conversation, then let the attendee find it later in Attendee Hub.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79CBAE-6879-D6E7-E8E5-705A5EFE852C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exhibitor_resources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409" y="448056"/>
            <a:ext cx="4513548" cy="4376290"/>
          </a:xfrm>
          <a:prstGeom prst="rect">
            <a:avLst/>
          </a:prstGeom>
        </p:spPr>
      </p:pic>
      <p:pic>
        <p:nvPicPr>
          <p:cNvPr id="27" name="Picture 26" descr="exhibitor_resources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448" y="5198506"/>
            <a:ext cx="5387470" cy="13737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35" y="433183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EXHIBITOR MANAGEMENT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0" y="797161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Exhibitor Management Overview Page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2335" y="1915885"/>
            <a:ext cx="5431663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A new overview page centralizes exhibitor readiness, lead activity, booth status, tasks, and engagement in one place.</a:t>
            </a:r>
            <a:endParaRPr lang="en-US" sz="1240" b="0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Gives teams a single snapshot to manage exhibitor programs instead of checking multiple screens.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Review exhibitor readiness and outstanding tasks at a glance in the run-up to a trade show.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8CCA37-E104-BCDC-B312-ECBD3BA31B70}"/>
              </a:ext>
            </a:extLst>
          </p:cNvPr>
          <p:cNvSpPr/>
          <p:nvPr/>
        </p:nvSpPr>
        <p:spPr>
          <a:xfrm>
            <a:off x="136181" y="1473857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exhibitor_overview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998" y="644980"/>
            <a:ext cx="6612492" cy="38229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 (ALSO ACTIONABLE INSIGHTS / ACCESS PORTAL)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Event Details in Access Portal Report List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40664" y="2438400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Report lists now include event name, code, and start date.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Added event context helps users spot and filter to the right report faster.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Quickly locate the correct report when working across many events in the Access Portal.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8670E4-E1E8-10B5-DC59-D00BBE76BD8A}"/>
              </a:ext>
            </a:extLst>
          </p:cNvPr>
          <p:cNvSpPr/>
          <p:nvPr/>
        </p:nvSpPr>
        <p:spPr>
          <a:xfrm>
            <a:off x="813816" y="1615453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access_portal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16" y="130538"/>
            <a:ext cx="4301953" cy="4096042"/>
          </a:xfrm>
          <a:prstGeom prst="rect">
            <a:avLst/>
          </a:prstGeom>
        </p:spPr>
      </p:pic>
      <p:pic>
        <p:nvPicPr>
          <p:cNvPr id="27" name="Picture 26" descr="access_portal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450" y="4679441"/>
            <a:ext cx="7825276" cy="18134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 (ALSO ACTIONABLE INSIGHTS / INTEGRATIONS)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Microsoft Dynamics 365 Integration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40664" y="2438400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Event, session, and attendee activity now sync with Microsoft Dynamics 365 from one shared view of engagement.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Helps sales and marketing teams automate data sync, enrich contact records, speed follow-up, and measure event impact.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Push post-event engagement into Dynamics 365 so sellers can prioritize and follow up on the most engaged attendees.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5A1425-FB73-19E9-D611-58C5448E5481}"/>
              </a:ext>
            </a:extLst>
          </p:cNvPr>
          <p:cNvSpPr/>
          <p:nvPr/>
        </p:nvSpPr>
        <p:spPr>
          <a:xfrm>
            <a:off x="813816" y="16246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ms_dynamics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540" y="15347"/>
            <a:ext cx="4475720" cy="3211493"/>
          </a:xfrm>
          <a:prstGeom prst="rect">
            <a:avLst/>
          </a:prstGeom>
        </p:spPr>
      </p:pic>
      <p:pic>
        <p:nvPicPr>
          <p:cNvPr id="27" name="Picture 26" descr="ms_dynamics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385" y="3493008"/>
            <a:ext cx="4299966" cy="33668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0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Registration Import for Pay-As-You-Go Registration Events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0" y="2438400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Known audiences can be bulk-registered for pay-as-you-go events via import.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Imported attendees are ready for check-in, badge printing, and Attendee Hub access without manual workarounds.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Load a prepared attendee list ahead of a pay-as-you-go event so everyone is set up before doors open.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FDF70E-29C4-F2E6-1014-8051CDD08B51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reg_import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251" y="1560032"/>
            <a:ext cx="6639713" cy="37466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02229" y="389381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PAYMENTS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502229" y="722376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Cvent Payments Transactions Summary Report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956816" y="2198371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 new summary report aligns to billing statement periods and brings key transaction and payout details into one exportable view.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Simplifies reconciliation by consolidating financial detail that was previously harder to pull together.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Export the summary at month-end to reconcile payouts against billing statement periods.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D961EF-13EB-C207-AD64-7D031FBA23F1}"/>
              </a:ext>
            </a:extLst>
          </p:cNvPr>
          <p:cNvSpPr/>
          <p:nvPr/>
        </p:nvSpPr>
        <p:spPr>
          <a:xfrm>
            <a:off x="1502229" y="1915774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/july_build/images/sec_attend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473" y="1234440"/>
            <a:ext cx="5349240" cy="4014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Attendee Engagement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76656" y="2011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Attendee Hub, Webinar, Essentials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4944" y="2743200"/>
            <a:ext cx="1463040" cy="0"/>
          </a:xfrm>
          <a:prstGeom prst="line">
            <a:avLst/>
          </a:prstGeom>
          <a:noFill/>
          <a:ln w="31750">
            <a:solidFill>
              <a:srgbClr val="01EF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ATTENDEE HUB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Improved Discoverability of Networking Actions on Attendee List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The attendee list has been refreshed to surface profile context and networking actions more clearly.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Makes it easier for attendees to find and act on networking opportunities.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Help attendees quickly start a chat or meeting request from the attendee list at a networking-heavy event.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91C003-7EC0-3712-A73C-72A437FF4675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networking_disc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249876"/>
            <a:ext cx="2713948" cy="58766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WEBINAR AND ATTENDEE HUB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Speaker Self-Joins the Stage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Speakers can now join the stage independently while hosts retain overall session control.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Reduces host coordination overhead and smooths the transition when speakers go live.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Let a guest speaker bring themselves on stage at the right moment without waiting for a host to add them.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E33F4F-A250-3C54-3348-D61CD08836E5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576072"/>
            <a:ext cx="384048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000" b="1">
                <a:solidFill>
                  <a:srgbClr val="17201C"/>
                </a:solidFill>
                <a:latin typeface="Roboto"/>
              </a:defRPr>
            </a:pPr>
            <a:r>
              <a:rPr dirty="0"/>
              <a:t>About the newsletter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15568"/>
            <a:ext cx="61722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69" b="0">
                <a:solidFill>
                  <a:srgbClr val="586579"/>
                </a:solidFill>
                <a:latin typeface="Roboto"/>
              </a:defRPr>
            </a:pPr>
            <a:r>
              <a:rPr sz="1200" dirty="0"/>
              <a:t>The July updates are grouped into six product neighborhoods to make it easier to review what changed, why it matters, and where each update fits across the Cvent platform.</a:t>
            </a:r>
          </a:p>
        </p:txBody>
      </p:sp>
      <p:pic>
        <p:nvPicPr>
          <p:cNvPr id="4" name="Picture 3" descr="a_clean_modern_3d_isometric_like_illustration_o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864" y="384048"/>
            <a:ext cx="3282696" cy="24640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4944" y="2935224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9536" y="2926080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b="1" dirty="0">
                <a:solidFill>
                  <a:srgbClr val="17201C"/>
                </a:solidFill>
                <a:latin typeface="Roboto"/>
              </a:rPr>
              <a:t>Plan &amp; Promote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3218688"/>
            <a:ext cx="466344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Train Travel, Exhibitor Management Overview Page, Microsoft Dynamics 365 Integration</a:t>
            </a:r>
            <a:endParaRPr sz="1050" dirty="0"/>
          </a:p>
        </p:txBody>
      </p:sp>
      <p:sp>
        <p:nvSpPr>
          <p:cNvPr id="8" name="Rectangle 7"/>
          <p:cNvSpPr/>
          <p:nvPr/>
        </p:nvSpPr>
        <p:spPr>
          <a:xfrm>
            <a:off x="5577840" y="2953512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42431" y="2926080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b="1" dirty="0">
                <a:solidFill>
                  <a:srgbClr val="17201C"/>
                </a:solidFill>
                <a:latin typeface="Roboto"/>
              </a:rPr>
              <a:t>Exchange Solutions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42431" y="3218688"/>
            <a:ext cx="566928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Photo-Realistic 3D UI Update, Hotel Guarantee Rules, Delete Policies &amp; Taxes in Negotiation</a:t>
            </a:r>
            <a:endParaRPr sz="1050" dirty="0">
              <a:solidFill>
                <a:srgbClr val="586579"/>
              </a:solidFill>
              <a:latin typeface="Robot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4944" y="4069080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59536" y="4041648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b="1" dirty="0">
                <a:solidFill>
                  <a:srgbClr val="17201C"/>
                </a:solidFill>
                <a:latin typeface="Roboto"/>
              </a:rPr>
              <a:t>Attendee 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334256"/>
            <a:ext cx="466344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Speaker Self-Joins the Stage, Waitlist for Essentials &amp; Webinars, Improved Networking Discoverability</a:t>
            </a:r>
            <a:endParaRPr sz="1050" dirty="0"/>
          </a:p>
        </p:txBody>
      </p:sp>
      <p:sp>
        <p:nvSpPr>
          <p:cNvPr id="14" name="Rectangle 13"/>
          <p:cNvSpPr/>
          <p:nvPr/>
        </p:nvSpPr>
        <p:spPr>
          <a:xfrm>
            <a:off x="5577840" y="4069080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742431" y="4041648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dirty="0"/>
              <a:t>Spend &amp; Workflow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42431" y="4334256"/>
            <a:ext cx="566928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Tracking Awarded </a:t>
            </a:r>
            <a:r>
              <a:rPr lang="en-US" sz="1050" dirty="0" err="1"/>
              <a:t>Reposite</a:t>
            </a:r>
            <a:r>
              <a:rPr lang="en-US" sz="1050" dirty="0"/>
              <a:t> Vendors in Budget</a:t>
            </a:r>
            <a:endParaRPr sz="1050" dirty="0"/>
          </a:p>
        </p:txBody>
      </p:sp>
      <p:sp>
        <p:nvSpPr>
          <p:cNvPr id="17" name="Rectangle 16"/>
          <p:cNvSpPr/>
          <p:nvPr/>
        </p:nvSpPr>
        <p:spPr>
          <a:xfrm>
            <a:off x="694944" y="5184648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59536" y="5157216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b="1" dirty="0">
                <a:solidFill>
                  <a:srgbClr val="17201C"/>
                </a:solidFill>
                <a:latin typeface="Roboto"/>
              </a:rPr>
              <a:t>Actionable Insights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" y="5449824"/>
            <a:ext cx="466344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Event Details in Access Portal Report List; Microsoft Dynamics 365 Integration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77840" y="5184648"/>
            <a:ext cx="54864" cy="43891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42431" y="5157216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17201C"/>
                </a:solidFill>
                <a:latin typeface="Roboto"/>
              </a:defRPr>
            </a:pPr>
            <a:r>
              <a:rPr sz="1400" b="1" dirty="0">
                <a:solidFill>
                  <a:srgbClr val="17201C"/>
                </a:solidFill>
                <a:latin typeface="Roboto"/>
              </a:rPr>
              <a:t>Trade Show Solutions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42431" y="5449824"/>
            <a:ext cx="566928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Managing Staff Activities on the Go, Mapping Enhancements, Post-Event Meeting Booking (Calendly &amp; HubSpot)</a:t>
            </a:r>
            <a:endParaRPr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WEBINAR / ESSENTIALS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Waitlist for Cvent Essentials and Webinars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 built-in waitlist now captures overflow demand for Cvent Essentials and Webinars.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Makes it easier to fill open spots and manage interest when events reach capacity.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Turn on a waitlist for a capacity-limited webinar and backfill seats as registrants drop.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7867B2A-BC2D-2322-A651-B3D4E239934A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/july_build/images/sec_exch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149465"/>
            <a:ext cx="5349240" cy="4014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Exchange Solutions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76656" y="2011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85000" lnSpcReduction="10000"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Cvent Event Diagramming, Cvent Travel, Cvent Passkey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4944" y="2743200"/>
            <a:ext cx="1463040" cy="0"/>
          </a:xfrm>
          <a:prstGeom prst="line">
            <a:avLst/>
          </a:prstGeom>
          <a:noFill/>
          <a:ln w="31750">
            <a:solidFill>
              <a:srgbClr val="01EF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EVENT DIAGRAMMING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Photo-Realistic 3D: User Interface Update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40664" y="2438400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3D controls have been modernized across supported diagramming experiences.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Planners and suppliers can navigate 3D views more intuitively.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Walk a client through a photo-realistic 3D room layout with smoother, more intuitive controls.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BF82CB-8AF6-6A81-8351-23F28D7A6DDB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photo_3d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913" y="1600200"/>
            <a:ext cx="3103232" cy="1435608"/>
          </a:xfrm>
          <a:prstGeom prst="rect">
            <a:avLst/>
          </a:prstGeom>
        </p:spPr>
      </p:pic>
      <p:pic>
        <p:nvPicPr>
          <p:cNvPr id="27" name="Picture 26" descr="photo_3d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402" y="3145536"/>
            <a:ext cx="3089743" cy="1435608"/>
          </a:xfrm>
          <a:prstGeom prst="rect">
            <a:avLst/>
          </a:prstGeom>
        </p:spPr>
      </p:pic>
      <p:pic>
        <p:nvPicPr>
          <p:cNvPr id="28" name="Picture 27" descr="photo_3d_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912" y="4690872"/>
            <a:ext cx="3103233" cy="14356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EVENT DIAGRAMMING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Color Options for Attendee Attributes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Attendee avatars, tags, and meals now support broader color customization.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Delivers cleaner, easier-to-scan diagrams.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Color-code meal choices or attendee types to review a layout at a glance.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2C4713-54D3-95A1-E4B1-22B1CDF7EBA9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more_color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685" y="1600200"/>
            <a:ext cx="2831789" cy="2208276"/>
          </a:xfrm>
          <a:prstGeom prst="rect">
            <a:avLst/>
          </a:prstGeom>
        </p:spPr>
      </p:pic>
      <p:pic>
        <p:nvPicPr>
          <p:cNvPr id="27" name="Picture 26" descr="more_color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768" y="3918204"/>
            <a:ext cx="1095622" cy="220827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EVENT DIAGRAMMING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Registrant and Associated Guests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386584"/>
            <a:ext cx="5477256" cy="35570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Registrants and their guests are now linked more visibly across diagramming workflows.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Clarifies guest relationships and speeds setup.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Seat a primary registrant and their guests together without manually tracking who belongs to whom.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18527-7C25-DC8A-B125-6288526CD812}"/>
              </a:ext>
            </a:extLst>
          </p:cNvPr>
          <p:cNvSpPr/>
          <p:nvPr/>
        </p:nvSpPr>
        <p:spPr>
          <a:xfrm>
            <a:off x="813816" y="1572768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primary_registrant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80" y="786384"/>
            <a:ext cx="5187075" cy="2894076"/>
          </a:xfrm>
          <a:prstGeom prst="rect">
            <a:avLst/>
          </a:prstGeom>
        </p:spPr>
      </p:pic>
      <p:pic>
        <p:nvPicPr>
          <p:cNvPr id="27" name="Picture 26" descr="primary_registrant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383" y="3918203"/>
            <a:ext cx="2205713" cy="28940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TRAVEL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Delete Policies and Taxes in Negotiation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Buyers can request removal of specific policies and taxes during negotiation without rejecting the entire bid.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Keeps negotiations moving instead of restarting over individual terms.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Ask a hotel to drop a specific mandatory fee mid-negotiation while keeping the rest of the bid intact.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47EDE1-FCFB-8A97-1C8D-F7FD5A1B1BFE}"/>
              </a:ext>
            </a:extLst>
          </p:cNvPr>
          <p:cNvSpPr/>
          <p:nvPr/>
        </p:nvSpPr>
        <p:spPr>
          <a:xfrm>
            <a:off x="878471" y="1661636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TRAVEL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Solicitation List Redesign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04545" y="2438400"/>
            <a:ext cx="5431663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The solicitation list has been redesigned with faster search, simpler filters, and a clearer path from shortlist to invite.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Streamlines sourcing and reduces time to invite venues.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Filter a large venue list and move a shortlist to invite in fewer steps.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D869F7-2C57-F4FA-F147-AE06B5E89FF3}"/>
              </a:ext>
            </a:extLst>
          </p:cNvPr>
          <p:cNvSpPr/>
          <p:nvPr/>
        </p:nvSpPr>
        <p:spPr>
          <a:xfrm>
            <a:off x="813816" y="1652399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solicitation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1399032"/>
            <a:ext cx="5969206" cy="391670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PASSKEY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Hotel Guarantee Rules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Guarantee requirements can now be aligned by individual hotel.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Organizers can match each property's policies, simplify multi-hotel setup, and reduce manual workarounds.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Configure different guarantee rules per hotel for a multi-property room block.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C03993-39A8-3671-687E-6EE0C1E8300E}"/>
              </a:ext>
            </a:extLst>
          </p:cNvPr>
          <p:cNvSpPr/>
          <p:nvPr/>
        </p:nvSpPr>
        <p:spPr>
          <a:xfrm>
            <a:off x="813816" y="1560035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PASSKEY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Planner Portal: View as Planners or Contacts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Users can now view the Planner Portal from a planner or Sub-Block Group contact's point of view.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Confirms settings faster and supports users with less back-and-forth.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Preview exactly what a sub-block contact sees before sharing the portal with them.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280D9B9-D3C7-060A-FB28-14F234801718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PASSKEY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 Tracking for Smart Alerts and Updates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Smart Alerts and Updates can now be tracked alongside Email Campaigns.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Gives a fuller view of message engagement for smarter communication decisions.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Compare engagement on Smart Alerts versus email campaigns to refine attendee messaging.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B3B09D-912B-1B3C-A520-9825449E4F6E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July at a glance: features by neighborhood</a:t>
            </a:r>
            <a:endParaRPr lang="en-US" sz="26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548640" y="1417320"/>
          <a:ext cx="859536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1"/>
          <p:cNvSpPr/>
          <p:nvPr/>
        </p:nvSpPr>
        <p:spPr>
          <a:xfrm>
            <a:off x="9464040" y="1600200"/>
            <a:ext cx="2331720" cy="1463040"/>
          </a:xfrm>
          <a:prstGeom prst="roundRect">
            <a:avLst>
              <a:gd name="adj" fmla="val 7500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601200" y="1691640"/>
            <a:ext cx="2057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32</a:t>
            </a:r>
          </a:p>
          <a:p>
            <a:pPr marL="0" indent="0" algn="ctr">
              <a:lnSpc>
                <a:spcPts val="1300"/>
              </a:lnSpc>
              <a:buNone/>
            </a:pPr>
            <a:endParaRPr lang="en-US" sz="4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 releases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58368" y="562356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Note: “Event Details in Access Portal Report List” and “Microsoft Dynamics 365 Integration” also appear under Actionable Insights &amp; Integrations.</a:t>
            </a:r>
            <a:endParaRPr lang="en-US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CVENT TRAVEL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Save Bids as Negotiation Received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Qualifying bids can be saved directly as Negotiation Received after small buyer-side updates, with an audit trail across UI and import.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Moves qualifying bids forward faster while keeping a clear record.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Advance a nearly-final bid to Negotiation Received without a full re-submission.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D27BEC9-DCE5-C437-A90E-F31672385CA4}"/>
              </a:ext>
            </a:extLst>
          </p:cNvPr>
          <p:cNvSpPr/>
          <p:nvPr/>
        </p:nvSpPr>
        <p:spPr>
          <a:xfrm>
            <a:off x="758952" y="1660726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/july_build/images/sec_sp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1234440"/>
            <a:ext cx="5349240" cy="4014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Spend &amp; Workflow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76656" y="2011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Budget Management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4944" y="2743200"/>
            <a:ext cx="1463040" cy="0"/>
          </a:xfrm>
          <a:prstGeom prst="line">
            <a:avLst/>
          </a:prstGeom>
          <a:noFill/>
          <a:ln w="31750">
            <a:solidFill>
              <a:srgbClr val="01EF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BUDGET MANAGEMENT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Tracking Awarded Reposite Vendors in Budget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04545" y="2438400"/>
            <a:ext cx="5431663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Awarded vendors from Cvent Vendor Marketplace powered by </a:t>
            </a:r>
            <a:r>
              <a:rPr sz="1240" b="0" dirty="0" err="1">
                <a:solidFill>
                  <a:srgbClr val="17201C"/>
                </a:solidFill>
                <a:latin typeface="Roboto"/>
              </a:rPr>
              <a:t>Reposite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 can be pulled directly into budget items.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Saves time, reduces manual entry, and improves spend visibility across events.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Add an awarded vendor's cost to the event budget without re-keying the details.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FD0604-3F4B-2676-CFD2-4400D46DC815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reposite_budget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2400766"/>
            <a:ext cx="4343400" cy="292514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/july_build/images/sec_tradesh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1421892"/>
            <a:ext cx="5349240" cy="4014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Trade Show Solutions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76656" y="2011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Jifflenow, iCapture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4944" y="2743200"/>
            <a:ext cx="1463040" cy="0"/>
          </a:xfrm>
          <a:prstGeom prst="line">
            <a:avLst/>
          </a:prstGeom>
          <a:noFill/>
          <a:ln w="31750">
            <a:solidFill>
              <a:srgbClr val="01EF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Column Selection on All List Pages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Each user's column preferences now save automatically across all list pages.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List views stay consistent from one session to the next.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Set your preferred columns once and keep them every time you return.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68C993-A0D6-DDA9-FD75-734B7CD0DD37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 (MOBILE)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Staff Activities on the Go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Staff can review assignments, respond to activities, and check in participants from the mobile app.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Keeps field teams productive without needing a desktop.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Have booth staff check in participants and update activities directly from their phones.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E6E539-B675-E782-5FD7-28A88A1936FA}"/>
              </a:ext>
            </a:extLst>
          </p:cNvPr>
          <p:cNvSpPr/>
          <p:nvPr/>
        </p:nvSpPr>
        <p:spPr>
          <a:xfrm>
            <a:off x="813816" y="16246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Improved Manual PII Deletion for External Attendees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Inactivity-based controls have been added to manual PII deletion for external attendees.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Helps teams manage PII deletion with more confidence and control.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Remove PII for external attendees after a defined period of inactivity to support data-handling policies.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95108C9-17A8-F94E-DE3B-D4E625E865BF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Configurable Session Timeout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Eligible meeting managers can now update web session timeout settings directly.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Better aligns session behavior with internal security policies.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Set a shorter session timeout to match your organization's security requirements.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D31571-889B-236C-12E9-CECF0C01E3A7}"/>
              </a:ext>
            </a:extLst>
          </p:cNvPr>
          <p:cNvSpPr/>
          <p:nvPr/>
        </p:nvSpPr>
        <p:spPr>
          <a:xfrm>
            <a:off x="813816" y="1698581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Mapping Enhancements: Smarter Topic Routing &amp; Visibility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Mapping now supports multi-level topic selection, more precise routing, and clearer assignment visibility.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Improves how meeting requests are routed and who can see assignments.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Route incoming meeting topics to the right team with multi-level topic mapping.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F34F3B8-90A7-407F-539B-BAD779A7C1BC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ICAPTURE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Predictive Email Suggestions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 err="1">
                <a:solidFill>
                  <a:srgbClr val="17201C"/>
                </a:solidFill>
                <a:latin typeface="Roboto"/>
              </a:rPr>
              <a:t>iCapture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 now suggests likely work email addresses at capture, with user confirmation before saving.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Helps teams complete lead records more accurately at the point of capture.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Confirm a suggested work email on the spot to reduce incomplete or incorrect lead data.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0444D2-4F60-5BBD-65B8-E2FE6B8BD09C}"/>
              </a:ext>
            </a:extLst>
          </p:cNvPr>
          <p:cNvSpPr/>
          <p:nvPr/>
        </p:nvSpPr>
        <p:spPr>
          <a:xfrm>
            <a:off x="813816" y="1717331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566928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17201C"/>
                </a:solidFill>
                <a:latin typeface="Roboto"/>
              </a:rPr>
              <a:t>Additional resources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234440"/>
            <a:ext cx="900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586579"/>
                </a:solidFill>
                <a:latin typeface="Roboto"/>
              </a:rPr>
              <a:t>Helpful links for product news, roadmap visibility, and subscription management.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148840"/>
            <a:ext cx="5120640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50" b="1" dirty="0">
                <a:solidFill>
                  <a:srgbClr val="17201C"/>
                </a:solidFill>
                <a:latin typeface="Roboto"/>
                <a:hlinkClick r:id="rId2"/>
              </a:rPr>
              <a:t>Announcements</a:t>
            </a:r>
            <a:endParaRPr sz="1450" b="1" dirty="0">
              <a:solidFill>
                <a:srgbClr val="17201C"/>
              </a:solidFill>
              <a:latin typeface="Roboto"/>
              <a:hlinkClick r:id="rId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2450592"/>
            <a:ext cx="512064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b="0">
                <a:solidFill>
                  <a:srgbClr val="3C4D59"/>
                </a:solidFill>
                <a:latin typeface="Roboto"/>
              </a:rPr>
              <a:t>Browse all Event Marketing &amp; Management product news on the Cvent Product News home page.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200400"/>
            <a:ext cx="5120640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50" b="1" dirty="0">
                <a:solidFill>
                  <a:srgbClr val="17201C"/>
                </a:solidFill>
                <a:latin typeface="Roboto"/>
                <a:hlinkClick r:id="rId4"/>
              </a:rPr>
              <a:t>Roadmap</a:t>
            </a:r>
            <a:endParaRPr sz="1450" b="1" dirty="0">
              <a:solidFill>
                <a:srgbClr val="17201C"/>
              </a:solidFill>
              <a:latin typeface="Robo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240" y="3502152"/>
            <a:ext cx="512064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b="0">
                <a:solidFill>
                  <a:srgbClr val="3C4D59"/>
                </a:solidFill>
                <a:latin typeface="Roboto"/>
              </a:rPr>
              <a:t>See what is currently planned on the Cvent release roadmap.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4251960"/>
            <a:ext cx="5120640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50" b="1" dirty="0">
                <a:solidFill>
                  <a:srgbClr val="17201C"/>
                </a:solidFill>
                <a:latin typeface="Roboto"/>
                <a:hlinkClick r:id="rId5"/>
              </a:rPr>
              <a:t>Open Forum</a:t>
            </a:r>
            <a:endParaRPr sz="1450" b="1" dirty="0">
              <a:solidFill>
                <a:srgbClr val="17201C"/>
              </a:solidFill>
              <a:latin typeface="Robo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240" y="4553712"/>
            <a:ext cx="512064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b="0" dirty="0">
                <a:solidFill>
                  <a:srgbClr val="3C4D59"/>
                </a:solidFill>
                <a:latin typeface="Roboto"/>
              </a:rPr>
              <a:t>Ask questions about rolled-out updates in the Cvent Community.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148840"/>
            <a:ext cx="5120640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50" b="1" dirty="0">
                <a:solidFill>
                  <a:srgbClr val="17201C"/>
                </a:solidFill>
                <a:latin typeface="Roboto"/>
                <a:hlinkClick r:id="rId6"/>
              </a:rPr>
              <a:t>Subscribe to Product News</a:t>
            </a:r>
            <a:endParaRPr sz="1450" b="1" dirty="0">
              <a:solidFill>
                <a:srgbClr val="17201C"/>
              </a:solidFill>
              <a:latin typeface="Roboto"/>
              <a:hlinkClick r:id="rId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0800" y="2450592"/>
            <a:ext cx="512064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b="0">
                <a:solidFill>
                  <a:srgbClr val="3C4D59"/>
                </a:solidFill>
                <a:latin typeface="Roboto"/>
              </a:rPr>
              <a:t>Get an email whenever a new product news update is published.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3200400"/>
            <a:ext cx="5120640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50" b="1" dirty="0">
                <a:solidFill>
                  <a:srgbClr val="17201C"/>
                </a:solidFill>
                <a:latin typeface="Roboto"/>
                <a:hlinkClick r:id="rId4"/>
              </a:rPr>
              <a:t>Manage Subscription</a:t>
            </a:r>
            <a:endParaRPr sz="1450" b="1" dirty="0">
              <a:solidFill>
                <a:srgbClr val="17201C"/>
              </a:solidFill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3502152"/>
            <a:ext cx="512064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Roboto"/>
              </a:defRPr>
            </a:pPr>
            <a:r>
              <a:rPr lang="en-US" sz="1050" dirty="0"/>
              <a:t>From the Product News home page, choose “Manage Subscription” to tailor which product interest areas you receive.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ICAPTURE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Firmographic Enrichment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Captured leads are now automatically enriched with company details.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Supports faster qualification, routing, and follow-up.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Auto-append firmographic data so leads can be routed to the right rep immediately.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DF60E-6F61-2219-A0C0-5B137AF9B721}"/>
              </a:ext>
            </a:extLst>
          </p:cNvPr>
          <p:cNvSpPr/>
          <p:nvPr/>
        </p:nvSpPr>
        <p:spPr>
          <a:xfrm>
            <a:off x="813816" y="1652399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ICAPTURE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Post-Event Meeting Booking with Calendly and HubSpot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Meeting scheduling can now be launched from </a:t>
            </a:r>
            <a:r>
              <a:rPr sz="1240" b="0" dirty="0" err="1">
                <a:solidFill>
                  <a:srgbClr val="17201C"/>
                </a:solidFill>
                <a:latin typeface="Roboto"/>
              </a:rPr>
              <a:t>iCapture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 via Calendly and HubSpot.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Teams can convert leads into follow-up meetings without leaving the workflow.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Book a follow-up meeting with a hot lead right after capturing their details.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EEDBD5-464E-405E-955C-B50A569529E7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Auto-Decline Unregistered Attendees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Unregistered attendees are now automatically removed from associated meetings, sessions, and activities.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Keeps attendee data accurate and cuts down on manual cleanup.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Automatically clear no-longer-registered attendees from their scheduled meetings.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346737-7DCB-E4F3-F959-5C8F1F613323}"/>
              </a:ext>
            </a:extLst>
          </p:cNvPr>
          <p:cNvSpPr/>
          <p:nvPr/>
        </p:nvSpPr>
        <p:spPr>
          <a:xfrm>
            <a:off x="813816" y="1717054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JIFFLENOW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Staff Activity Enhancements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813816" y="2438400"/>
            <a:ext cx="5422392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Activities now support built-in comments, participant notifications, bulk upload, and cleaner reporting filters for meetings versus activities.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/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Adds more context and control to staff activity management and reporting.</a:t>
            </a:r>
            <a:endParaRPr lang="en-US"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sz="1240" b="0" dirty="0">
              <a:solidFill>
                <a:srgbClr val="17201C"/>
              </a:solidFill>
              <a:latin typeface="Roboto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/>
              </a:rPr>
              <a:t>Bulk-upload activities and notify participants, then report on meetings and activities separately.</a:t>
            </a:r>
          </a:p>
        </p:txBody>
      </p:sp>
      <p:sp>
        <p:nvSpPr>
          <p:cNvPr id="6" name="Shape 4"/>
          <p:cNvSpPr/>
          <p:nvPr/>
        </p:nvSpPr>
        <p:spPr>
          <a:xfrm>
            <a:off x="7132320" y="2057400"/>
            <a:ext cx="3977640" cy="2971800"/>
          </a:xfrm>
          <a:prstGeom prst="roundRect">
            <a:avLst>
              <a:gd name="adj" fmla="val 4308"/>
            </a:avLst>
          </a:prstGeom>
          <a:solidFill>
            <a:srgbClr val="17201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743200"/>
            <a:ext cx="1600200" cy="1600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63BDF7-50C4-63BA-59F9-2116754742D6}"/>
              </a:ext>
            </a:extLst>
          </p:cNvPr>
          <p:cNvSpPr/>
          <p:nvPr/>
        </p:nvSpPr>
        <p:spPr>
          <a:xfrm>
            <a:off x="813816" y="1707818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ATTENDEE HUB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8229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Date Changes &amp; Postponements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740664" y="178308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en-US" sz="1240" i="1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items appeared in the July digests as schedule changes, not live launches:</a:t>
            </a:r>
            <a:endParaRPr lang="en-US" sz="1240" dirty="0"/>
          </a:p>
        </p:txBody>
      </p:sp>
      <p:sp>
        <p:nvSpPr>
          <p:cNvPr id="5" name="Text 3"/>
          <p:cNvSpPr/>
          <p:nvPr/>
        </p:nvSpPr>
        <p:spPr>
          <a:xfrm>
            <a:off x="804545" y="2514600"/>
            <a:ext cx="5431663" cy="13716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buNone/>
            </a:pPr>
            <a:r>
              <a:rPr lang="en-US" sz="124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 Landing Pages for Event App (Attendee Hub): </a:t>
            </a:r>
            <a:endParaRPr lang="en-US" sz="124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240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introduced in the July 7 digest (choose which screen attendees see first in the Event App), then delayed until further notice per the July 22 digest.</a:t>
            </a:r>
            <a:endParaRPr lang="en-US" sz="1240" dirty="0"/>
          </a:p>
        </p:txBody>
      </p:sp>
      <p:sp>
        <p:nvSpPr>
          <p:cNvPr id="6" name="Text 4"/>
          <p:cNvSpPr/>
          <p:nvPr/>
        </p:nvSpPr>
        <p:spPr>
          <a:xfrm>
            <a:off x="804545" y="4160520"/>
            <a:ext cx="5431663" cy="11887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buNone/>
            </a:pPr>
            <a:r>
              <a:rPr lang="en-US" sz="124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Magic Link for Branded Apps (Attendee Hub): </a:t>
            </a:r>
            <a:endParaRPr lang="en-US" sz="124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240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postponed in the July 7 digest, with a new release date still being determined.</a:t>
            </a:r>
            <a:endParaRPr lang="en-US" sz="1240" dirty="0"/>
          </a:p>
        </p:txBody>
      </p:sp>
      <p:pic>
        <p:nvPicPr>
          <p:cNvPr id="26" name="Picture 25" descr="alt_landing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208" y="1366153"/>
            <a:ext cx="5569474" cy="398308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548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Resources, Learning &amp; Events</a:t>
            </a:r>
            <a:endParaRPr lang="en-US" sz="2400" dirty="0"/>
          </a:p>
        </p:txBody>
      </p:sp>
      <p:pic>
        <p:nvPicPr>
          <p:cNvPr id="3" name="Image 0" descr="/home/user/work/july_build/images/closing_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502920"/>
            <a:ext cx="3383280" cy="25328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3232" y="1170432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Highlights from the In Case You Missed It ~ July 2026 roundup.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214884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Q3 Product News Live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777240" y="2450592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Webinar August 26, noon ET — recap of release news and product Q&amp;A.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77240" y="320040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On-Demand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77240" y="3502152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July 14 Product Roadmap Session, available to watch on demand.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77240" y="42519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77240" y="4553712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 power of one consistent lead capture system.”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77240" y="530352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Involved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77240" y="5605272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Join the UX Research Panel and the Beta Programs page for early access.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400800" y="320040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Learning &amp; Training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400800" y="3502152"/>
            <a:ext cx="5120640" cy="141732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Cvent Beginners Office Hours; Email Best Practices (Aug 25 US / Aug 27 EMEA).</a:t>
            </a:r>
            <a:endParaRPr lang="en-US" sz="105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Customer Success Groups: Chicago Aug 19, Atlanta Aug 20, San Diego Aug 26, Philadelphia Aug 27.</a:t>
            </a:r>
            <a:endParaRPr lang="en-US" sz="105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3C4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Regional Training Workshops: Baltimore Aug 5-6, Denver Aug 12-13, Toronto Aug 19-20 — use code UPSKILL50 for 50% off.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400800" y="512064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6400800" y="5422392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u="sng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ICYMI July 2026</a:t>
            </a:r>
            <a:endParaRPr lang="en-US" sz="105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050" u="sng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July 7 Digest</a:t>
            </a:r>
            <a:endParaRPr lang="en-US" sz="105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050" u="sng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July 22 Digest</a:t>
            </a:r>
            <a:endParaRPr lang="en-US" sz="10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88977-84E4-C162-82BB-5B3DEA3D8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0F306C-1297-3B99-EC52-6F83A1CA500E}"/>
              </a:ext>
            </a:extLst>
          </p:cNvPr>
          <p:cNvSpPr txBox="1"/>
          <p:nvPr/>
        </p:nvSpPr>
        <p:spPr>
          <a:xfrm>
            <a:off x="5135336" y="3102429"/>
            <a:ext cx="7168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68593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user/work/july_build/images/sec_pl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942868"/>
            <a:ext cx="5349240" cy="4014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 &amp; Promote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76656" y="2011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rgbClr val="5865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Registration, Payments, Exhibitor Management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94944" y="2743200"/>
            <a:ext cx="1463040" cy="0"/>
          </a:xfrm>
          <a:prstGeom prst="line">
            <a:avLst/>
          </a:prstGeom>
          <a:noFill/>
          <a:ln w="31750">
            <a:solidFill>
              <a:srgbClr val="01EF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Train Travel: More Flexibility for Event Journeys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40664" y="2438400"/>
            <a:ext cx="5495544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What changed: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Cvent now supports train travel, bringing train requests, actuals, reporting, and email visibility into the platform alongside existing travel options.</a:t>
            </a:r>
            <a:endParaRPr lang="en-US" sz="1240" dirty="0"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Why it matters: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Gives attendees another way to share travel needs and gives planners fuller visibility into event journeys in one place.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lang="en-US"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case: </a:t>
            </a:r>
            <a:r>
              <a:rPr lang="en-US"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Enable train requests for events where attendees travel by rail, and track requests and actuals without a separate process.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3F73FB-37FE-4F9A-EADA-147316455402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8A26-6F32-AE7E-312F-5FFD2BD5A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ain_travel_1.png">
            <a:extLst>
              <a:ext uri="{FF2B5EF4-FFF2-40B4-BE49-F238E27FC236}">
                <a16:creationId xmlns:a16="http://schemas.microsoft.com/office/drawing/2014/main" id="{0294D8E4-D11D-55EF-69BE-134D31190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4" y="0"/>
            <a:ext cx="5122578" cy="4784271"/>
          </a:xfrm>
          <a:prstGeom prst="rect">
            <a:avLst/>
          </a:prstGeom>
        </p:spPr>
      </p:pic>
      <p:pic>
        <p:nvPicPr>
          <p:cNvPr id="10" name="Picture 9" descr="train_travel_2.png">
            <a:extLst>
              <a:ext uri="{FF2B5EF4-FFF2-40B4-BE49-F238E27FC236}">
                <a16:creationId xmlns:a16="http://schemas.microsoft.com/office/drawing/2014/main" id="{F3EC308C-1BD0-807A-6764-4BEF36B16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774" y="288471"/>
            <a:ext cx="5494658" cy="511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91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FEBB4-2463-EFC4-F336-8B17A705E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in_travel_4.png">
            <a:extLst>
              <a:ext uri="{FF2B5EF4-FFF2-40B4-BE49-F238E27FC236}">
                <a16:creationId xmlns:a16="http://schemas.microsoft.com/office/drawing/2014/main" id="{47B2690E-046E-BD95-4D72-51626847E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407" y="543862"/>
            <a:ext cx="6155418" cy="5646026"/>
          </a:xfrm>
          <a:prstGeom prst="rect">
            <a:avLst/>
          </a:prstGeom>
        </p:spPr>
      </p:pic>
      <p:pic>
        <p:nvPicPr>
          <p:cNvPr id="5" name="Picture 4" descr="train_travel_3.png">
            <a:extLst>
              <a:ext uri="{FF2B5EF4-FFF2-40B4-BE49-F238E27FC236}">
                <a16:creationId xmlns:a16="http://schemas.microsoft.com/office/drawing/2014/main" id="{75B54DAD-7B45-03D1-8243-161AE8FF4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" y="662530"/>
            <a:ext cx="5731329" cy="550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9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448056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7201C"/>
                </a:solidFill>
                <a:latin typeface="Roboto Mono" pitchFamily="34" charset="0"/>
                <a:ea typeface="Roboto" pitchFamily="34" charset="-122"/>
                <a:cs typeface="Roboto Mono" pitchFamily="34" charset="-120"/>
              </a:rPr>
              <a:t>REGISTRATION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40664" y="786384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n-US" sz="2250" b="1" dirty="0">
                <a:solidFill>
                  <a:srgbClr val="1720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Session Programs in the Website Agenda Widget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758952" y="2438400"/>
            <a:ext cx="5477256" cy="35052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What changed: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The website agenda widget now surfaces richer session details so attendees can preview what a session includes before they register.</a:t>
            </a:r>
            <a:endParaRPr lang="en-US" sz="1240" b="0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 marL="0" indent="0">
              <a:lnSpc>
                <a:spcPts val="1700"/>
              </a:lnSpc>
              <a:spcAft>
                <a:spcPts val="800"/>
              </a:spcAft>
              <a:buNone/>
            </a:pPr>
            <a:endParaRPr lang="en-US" sz="1240" dirty="0"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Why it matters: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Clearer session context helps attendees choose the right sessions and commit with more confidence.</a:t>
            </a:r>
          </a:p>
          <a:p>
            <a:pPr>
              <a:lnSpc>
                <a:spcPts val="1700"/>
              </a:lnSpc>
              <a:spcAft>
                <a:spcPts val="800"/>
              </a:spcAft>
            </a:pPr>
            <a:endParaRPr lang="en-US" sz="1240" b="1" dirty="0">
              <a:solidFill>
                <a:srgbClr val="17201C"/>
              </a:solidFill>
              <a:latin typeface="Roboto" panose="020B0604020202020204" pitchFamily="34" charset="0"/>
              <a:cs typeface="Roboto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800"/>
              </a:spcAft>
            </a:pPr>
            <a:r>
              <a:rPr sz="1240" b="1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case: </a:t>
            </a:r>
            <a:r>
              <a:rPr sz="1240" b="0" dirty="0">
                <a:solidFill>
                  <a:srgbClr val="17201C"/>
                </a:solidFill>
                <a:latin typeface="Roboto" panose="020B0604020202020204" pitchFamily="34" charset="0"/>
                <a:cs typeface="Roboto" panose="020B0604020202020204" pitchFamily="34" charset="0"/>
              </a:rPr>
              <a:t>Use it on multi-track agendas where attendees need to understand what each session covers before they sign up.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085E70-072B-290E-5062-317E7BB09955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1E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session_programs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552" y="228298"/>
            <a:ext cx="5616088" cy="3001191"/>
          </a:xfrm>
          <a:prstGeom prst="rect">
            <a:avLst/>
          </a:prstGeom>
        </p:spPr>
      </p:pic>
      <p:pic>
        <p:nvPicPr>
          <p:cNvPr id="27" name="Picture 26" descr="session_programs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0552" y="3449246"/>
            <a:ext cx="5616088" cy="30011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7201C"/>
      </a:dk2>
      <a:lt2>
        <a:srgbClr val="EDF5F6"/>
      </a:lt2>
      <a:accent1>
        <a:srgbClr val="01EF6C"/>
      </a:accent1>
      <a:accent2>
        <a:srgbClr val="8EA79F"/>
      </a:accent2>
      <a:accent3>
        <a:srgbClr val="2F3B3A"/>
      </a:accent3>
      <a:accent4>
        <a:srgbClr val="17201C"/>
      </a:accent4>
      <a:accent5>
        <a:srgbClr val="8EA79F"/>
      </a:accent5>
      <a:accent6>
        <a:srgbClr val="01EF6C"/>
      </a:accent6>
      <a:hlink>
        <a:srgbClr val="17201C"/>
      </a:hlink>
      <a:folHlink>
        <a:srgbClr val="2F3B3A"/>
      </a:folHlink>
    </a:clrScheme>
    <a:fontScheme name="Office">
      <a:majorFont>
        <a:latin typeface="Roboto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Robot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Roboto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Roboto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D459A3DC5BE46A4BE75D0DA0B31EF" ma:contentTypeVersion="24" ma:contentTypeDescription="Create a new document." ma:contentTypeScope="" ma:versionID="133db86f9b0caef44dc04284276eb015">
  <xsd:schema xmlns:xsd="http://www.w3.org/2001/XMLSchema" xmlns:xs="http://www.w3.org/2001/XMLSchema" xmlns:p="http://schemas.microsoft.com/office/2006/metadata/properties" xmlns:ns1="http://schemas.microsoft.com/sharepoint/v3" xmlns:ns2="e33d90dc-c7ac-497f-92e2-e3498c137b2f" xmlns:ns3="aad401c1-1c12-4c0d-bc41-33f007f14bcb" targetNamespace="http://schemas.microsoft.com/office/2006/metadata/properties" ma:root="true" ma:fieldsID="cc3b082edbd744fdcc83f348b4ac3b79" ns1:_="" ns2:_="" ns3:_="">
    <xsd:import namespace="http://schemas.microsoft.com/sharepoint/v3"/>
    <xsd:import namespace="e33d90dc-c7ac-497f-92e2-e3498c137b2f"/>
    <xsd:import namespace="aad401c1-1c12-4c0d-bc41-33f007f14b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Sav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d90dc-c7ac-497f-92e2-e3498c137b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839da0d-f77e-4699-8082-78dcea7779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Saved" ma:index="29" nillable="true" ma:displayName="Date Created" ma:default="[today]" ma:description="This is the date the file was initially created and saved to SharePoint. " ma:format="DateOnly" ma:internalName="DateSav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d401c1-1c12-4c0d-bc41-33f007f14b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41e806f-573c-4121-991f-eb85f2bb5c60}" ma:internalName="TaxCatchAll" ma:showField="CatchAllData" ma:web="aad401c1-1c12-4c0d-bc41-33f007f14b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Saved xmlns="e33d90dc-c7ac-497f-92e2-e3498c137b2f">2026-08-19T16:15:30+00:00</DateSaved>
    <_ip_UnifiedCompliancePolicyUIAction xmlns="http://schemas.microsoft.com/sharepoint/v3" xsi:nil="true"/>
    <lcf76f155ced4ddcb4097134ff3c332f xmlns="e33d90dc-c7ac-497f-92e2-e3498c137b2f">
      <Terms xmlns="http://schemas.microsoft.com/office/infopath/2007/PartnerControls"/>
    </lcf76f155ced4ddcb4097134ff3c332f>
    <TaxCatchAll xmlns="aad401c1-1c12-4c0d-bc41-33f007f14bcb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2D49EA2-1342-4E41-95D6-6CF0F2B2B00C}"/>
</file>

<file path=customXml/itemProps2.xml><?xml version="1.0" encoding="utf-8"?>
<ds:datastoreItem xmlns:ds="http://schemas.openxmlformats.org/officeDocument/2006/customXml" ds:itemID="{A332C67F-B8E2-4888-8482-FB45E4415434}"/>
</file>

<file path=customXml/itemProps3.xml><?xml version="1.0" encoding="utf-8"?>
<ds:datastoreItem xmlns:ds="http://schemas.openxmlformats.org/officeDocument/2006/customXml" ds:itemID="{F9FE5A77-9517-45B6-B6F9-6925ACCD9F21}"/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2578</Words>
  <Application>Microsoft Office PowerPoint</Application>
  <PresentationFormat>Custom</PresentationFormat>
  <Paragraphs>336</Paragraphs>
  <Slides>46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Roboto</vt:lpstr>
      <vt:lpstr>Arial</vt:lpstr>
      <vt:lpstr>Roboto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Cvent Monthly Product News — July 2026</dc:title>
  <dc:subject>PptxGenJS Presentation</dc:subject>
  <dc:creator>Cvent</dc:creator>
  <cp:lastModifiedBy>Shoaib Mauloodi, Mir Mohamad</cp:lastModifiedBy>
  <cp:revision>10</cp:revision>
  <dcterms:created xsi:type="dcterms:W3CDTF">2026-08-04T21:47:28Z</dcterms:created>
  <dcterms:modified xsi:type="dcterms:W3CDTF">2026-08-19T18:27:38Z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0x0101006E8D459A3DC5BE46A4BE75D0DA0B31EF</vt:lpwstr>
  </property>
  <property fmtid="{D5CDD505-2E9C-101B-9397-08002B2CF9AE}" pid="3" name="MediaServiceImageTags">
    <vt:lpwstr/>
  </property>
</Properties>
</file>