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9" r:id="rId3"/>
    <p:sldId id="258" r:id="rId4"/>
    <p:sldId id="352" r:id="rId5"/>
    <p:sldId id="401" r:id="rId6"/>
    <p:sldId id="294" r:id="rId7"/>
    <p:sldId id="295" r:id="rId8"/>
    <p:sldId id="410" r:id="rId9"/>
    <p:sldId id="320" r:id="rId10"/>
    <p:sldId id="265" r:id="rId11"/>
    <p:sldId id="396" r:id="rId12"/>
    <p:sldId id="411" r:id="rId13"/>
    <p:sldId id="414" r:id="rId14"/>
    <p:sldId id="413" r:id="rId15"/>
    <p:sldId id="415" r:id="rId16"/>
    <p:sldId id="384" r:id="rId17"/>
    <p:sldId id="389" r:id="rId18"/>
    <p:sldId id="406" r:id="rId19"/>
    <p:sldId id="408" r:id="rId20"/>
    <p:sldId id="409" r:id="rId21"/>
    <p:sldId id="417" r:id="rId22"/>
    <p:sldId id="418" r:id="rId23"/>
    <p:sldId id="420" r:id="rId24"/>
    <p:sldId id="419" r:id="rId25"/>
    <p:sldId id="3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0BE"/>
    <a:srgbClr val="0D1234"/>
    <a:srgbClr val="A2CCE4"/>
    <a:srgbClr val="00A0DD"/>
    <a:srgbClr val="131E2F"/>
    <a:srgbClr val="1C2C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91" d="100"/>
          <a:sy n="91" d="100"/>
        </p:scale>
        <p:origin x="68"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randon"/>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randon"/>
              </a:defRPr>
            </a:lvl1pPr>
          </a:lstStyle>
          <a:p>
            <a:fld id="{653CA7A6-3A5C-428E-8ADA-80BC82635E2D}" type="datetimeFigureOut">
              <a:rPr lang="en-US" smtClean="0"/>
              <a:pPr/>
              <a:t>5/28/2026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randon"/>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randon"/>
              </a:defRPr>
            </a:lvl1pPr>
          </a:lstStyle>
          <a:p>
            <a:fld id="{4B5C47A1-6772-49EB-9938-87581A917DD3}" type="slidenum">
              <a:rPr lang="en-US" smtClean="0"/>
              <a:pPr/>
              <a:t>‹#›</a:t>
            </a:fld>
            <a:endParaRPr lang="en-US" dirty="0"/>
          </a:p>
        </p:txBody>
      </p:sp>
    </p:spTree>
    <p:extLst>
      <p:ext uri="{BB962C8B-B14F-4D97-AF65-F5344CB8AC3E}">
        <p14:creationId xmlns:p14="http://schemas.microsoft.com/office/powerpoint/2010/main" val="26856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randon"/>
        <a:ea typeface="+mn-ea"/>
        <a:cs typeface="+mn-cs"/>
      </a:defRPr>
    </a:lvl1pPr>
    <a:lvl2pPr marL="457200" algn="l" defTabSz="914400" rtl="0" eaLnBrk="1" latinLnBrk="0" hangingPunct="1">
      <a:defRPr sz="1200" kern="1200">
        <a:solidFill>
          <a:schemeClr val="tx1"/>
        </a:solidFill>
        <a:latin typeface="Brandon"/>
        <a:ea typeface="+mn-ea"/>
        <a:cs typeface="+mn-cs"/>
      </a:defRPr>
    </a:lvl2pPr>
    <a:lvl3pPr marL="914400" algn="l" defTabSz="914400" rtl="0" eaLnBrk="1" latinLnBrk="0" hangingPunct="1">
      <a:defRPr sz="1200" kern="1200">
        <a:solidFill>
          <a:schemeClr val="tx1"/>
        </a:solidFill>
        <a:latin typeface="Brandon"/>
        <a:ea typeface="+mn-ea"/>
        <a:cs typeface="+mn-cs"/>
      </a:defRPr>
    </a:lvl3pPr>
    <a:lvl4pPr marL="1371600" algn="l" defTabSz="914400" rtl="0" eaLnBrk="1" latinLnBrk="0" hangingPunct="1">
      <a:defRPr sz="1200" kern="1200">
        <a:solidFill>
          <a:schemeClr val="tx1"/>
        </a:solidFill>
        <a:latin typeface="Brandon"/>
        <a:ea typeface="+mn-ea"/>
        <a:cs typeface="+mn-cs"/>
      </a:defRPr>
    </a:lvl4pPr>
    <a:lvl5pPr marL="1828800" algn="l" defTabSz="914400" rtl="0" eaLnBrk="1" latinLnBrk="0" hangingPunct="1">
      <a:defRPr sz="1200" kern="1200">
        <a:solidFill>
          <a:schemeClr val="tx1"/>
        </a:solidFill>
        <a:latin typeface="Brando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5C47A1-6772-49EB-9938-87581A917DD3}" type="slidenum">
              <a:rPr lang="en-US" smtClean="0"/>
              <a:t>2</a:t>
            </a:fld>
            <a:endParaRPr lang="en-US"/>
          </a:p>
        </p:txBody>
      </p:sp>
    </p:spTree>
    <p:extLst>
      <p:ext uri="{BB962C8B-B14F-4D97-AF65-F5344CB8AC3E}">
        <p14:creationId xmlns:p14="http://schemas.microsoft.com/office/powerpoint/2010/main" val="377327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6C35-AA99-6BCB-2069-B727A900C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67CE6-3B24-34B9-2BC9-35D3BAB86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9CE52-317C-64F3-C028-40ADCAFBC9B1}"/>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5" name="Footer Placeholder 4">
            <a:extLst>
              <a:ext uri="{FF2B5EF4-FFF2-40B4-BE49-F238E27FC236}">
                <a16:creationId xmlns:a16="http://schemas.microsoft.com/office/drawing/2014/main" id="{41F3672E-2119-DB59-7644-C131CD1AA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8212D-6402-9BD3-A1C7-B0043C7E470B}"/>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127464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746C-064E-52E7-90E7-C8D4FF9F3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B244A5-0CEC-E704-4603-1C7D2965E2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3E68A-D9F1-541D-82FE-206C6C46F535}"/>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5" name="Footer Placeholder 4">
            <a:extLst>
              <a:ext uri="{FF2B5EF4-FFF2-40B4-BE49-F238E27FC236}">
                <a16:creationId xmlns:a16="http://schemas.microsoft.com/office/drawing/2014/main" id="{CB18B72E-35B2-F5A4-ECE1-D63E843B1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28A6-D1BA-B96D-7494-10416A6AFF4C}"/>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248711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8CC0B-2FA9-1E34-6289-82E023C843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97C9CF-140E-B58D-D083-E7BCE2F98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29BC6-C623-25C1-3479-B36A8FF94AFA}"/>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5" name="Footer Placeholder 4">
            <a:extLst>
              <a:ext uri="{FF2B5EF4-FFF2-40B4-BE49-F238E27FC236}">
                <a16:creationId xmlns:a16="http://schemas.microsoft.com/office/drawing/2014/main" id="{BA3F1442-F34F-51B3-83C9-CFAB762F4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21EFE-ACA9-D8A3-7634-E7B32AA5EF1F}"/>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19700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A22C5-C670-D01B-B1CB-885D8025F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0BDB6-3142-8428-6861-966B16694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5337D-30A4-4170-94DA-A1237858E086}"/>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5" name="Footer Placeholder 4">
            <a:extLst>
              <a:ext uri="{FF2B5EF4-FFF2-40B4-BE49-F238E27FC236}">
                <a16:creationId xmlns:a16="http://schemas.microsoft.com/office/drawing/2014/main" id="{DD8166B8-4915-B5C4-05CB-52D217A6D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4345D-A73F-551F-1390-82391AB76106}"/>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281296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6047-D454-838E-C3FC-CC2F347993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5919DB-DE38-E779-60D8-D46E7CF6F0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2E9EF-A439-6B2C-F4CA-37116A0A18C1}"/>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5" name="Footer Placeholder 4">
            <a:extLst>
              <a:ext uri="{FF2B5EF4-FFF2-40B4-BE49-F238E27FC236}">
                <a16:creationId xmlns:a16="http://schemas.microsoft.com/office/drawing/2014/main" id="{826AF498-991D-44DA-F7B4-9045CD571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82D52-4B80-899F-B293-4A35210C00F3}"/>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320279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DC51-E162-1336-D24F-25273D9B0C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97880-4058-37CF-71BF-7B6C2CD53F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ECCAC-9F65-DDF7-9601-0DA946744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587B4-233A-CA30-9BA3-4A04B9C6E7AF}"/>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6" name="Footer Placeholder 5">
            <a:extLst>
              <a:ext uri="{FF2B5EF4-FFF2-40B4-BE49-F238E27FC236}">
                <a16:creationId xmlns:a16="http://schemas.microsoft.com/office/drawing/2014/main" id="{B8919761-9BA3-A135-2D7B-0AC5C8035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D461F-43F0-DD44-C972-1237FE2CAC36}"/>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203091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776C-0BA1-E7E2-8A72-DE20331090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D333B8-6B58-7E50-BDF4-822FE2561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0B0AA-70F8-49CE-9F25-57A80A12B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54CA95-63F3-378A-36BA-E91F85ABF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176BE4-6645-0CD1-DB56-AEF2008BF0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B72FE5-22A0-BF97-8A15-52C9DBBC8BC4}"/>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8" name="Footer Placeholder 7">
            <a:extLst>
              <a:ext uri="{FF2B5EF4-FFF2-40B4-BE49-F238E27FC236}">
                <a16:creationId xmlns:a16="http://schemas.microsoft.com/office/drawing/2014/main" id="{4041640C-A022-DF81-4F89-A9B87E8A43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C9052A-8D2F-6283-2791-0B42D71EC2A5}"/>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4076105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3C80-1DE3-B113-94F4-48FC0742F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F5D2C-E2F0-D660-12F4-91BDC741009E}"/>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4" name="Footer Placeholder 3">
            <a:extLst>
              <a:ext uri="{FF2B5EF4-FFF2-40B4-BE49-F238E27FC236}">
                <a16:creationId xmlns:a16="http://schemas.microsoft.com/office/drawing/2014/main" id="{13CE5111-ED78-1DD7-D93E-5C0674FFF9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ACFE42-0136-0483-3D2A-C3F4261D3B05}"/>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44739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9B332-D703-6619-44FD-E8373703BF1B}"/>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3" name="Footer Placeholder 2">
            <a:extLst>
              <a:ext uri="{FF2B5EF4-FFF2-40B4-BE49-F238E27FC236}">
                <a16:creationId xmlns:a16="http://schemas.microsoft.com/office/drawing/2014/main" id="{4C93C92E-889C-C76F-83BA-7699EA6F16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B5E07-1C24-4581-6121-BCC5A10E78B7}"/>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141361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4DE5-9A45-C1FF-368A-6C004BDA6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B1D73-616D-51BC-E5CB-94F9A65DD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866D28-1D4F-3FE4-9FE8-A32E61A31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2E16F-5C3C-C614-A2FC-8B20214899E1}"/>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6" name="Footer Placeholder 5">
            <a:extLst>
              <a:ext uri="{FF2B5EF4-FFF2-40B4-BE49-F238E27FC236}">
                <a16:creationId xmlns:a16="http://schemas.microsoft.com/office/drawing/2014/main" id="{244DAF81-D59F-0BC5-C2DC-C8BA5D8B6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7DBC1-7EF2-9776-A692-0750AD88383E}"/>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228915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DFF1-033D-BFB7-37DA-65890ACD4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CE1D98-FFA6-D483-2F9E-E247DADB41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827BBA-3668-A42B-21FD-6074BC6B9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A6244-6AA3-A0EF-2937-A1E5F8738F02}"/>
              </a:ext>
            </a:extLst>
          </p:cNvPr>
          <p:cNvSpPr>
            <a:spLocks noGrp="1"/>
          </p:cNvSpPr>
          <p:nvPr>
            <p:ph type="dt" sz="half" idx="10"/>
          </p:nvPr>
        </p:nvSpPr>
        <p:spPr/>
        <p:txBody>
          <a:bodyPr/>
          <a:lstStyle/>
          <a:p>
            <a:fld id="{D0232E50-7F30-4818-A3BD-53F649BE6294}" type="datetimeFigureOut">
              <a:rPr lang="en-US" smtClean="0"/>
              <a:t>5/28/2026</a:t>
            </a:fld>
            <a:endParaRPr lang="en-US"/>
          </a:p>
        </p:txBody>
      </p:sp>
      <p:sp>
        <p:nvSpPr>
          <p:cNvPr id="6" name="Footer Placeholder 5">
            <a:extLst>
              <a:ext uri="{FF2B5EF4-FFF2-40B4-BE49-F238E27FC236}">
                <a16:creationId xmlns:a16="http://schemas.microsoft.com/office/drawing/2014/main" id="{2C2B126A-6687-FA4A-D217-AFE5CFC80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F0E7E-941C-2C39-20C8-33CE20E110EA}"/>
              </a:ext>
            </a:extLst>
          </p:cNvPr>
          <p:cNvSpPr>
            <a:spLocks noGrp="1"/>
          </p:cNvSpPr>
          <p:nvPr>
            <p:ph type="sldNum" sz="quarter" idx="12"/>
          </p:nvPr>
        </p:nvSpPr>
        <p:spPr/>
        <p:txBody>
          <a:bodyPr/>
          <a:lstStyle/>
          <a:p>
            <a:fld id="{B73D0265-FAAF-44E6-9362-3157BF260A65}" type="slidenum">
              <a:rPr lang="en-US" smtClean="0"/>
              <a:t>‹#›</a:t>
            </a:fld>
            <a:endParaRPr lang="en-US"/>
          </a:p>
        </p:txBody>
      </p:sp>
    </p:spTree>
    <p:extLst>
      <p:ext uri="{BB962C8B-B14F-4D97-AF65-F5344CB8AC3E}">
        <p14:creationId xmlns:p14="http://schemas.microsoft.com/office/powerpoint/2010/main" val="175908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B018AA-5C33-B6FB-3E3F-79E6DBFDF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C3728-8183-93E6-5971-EDF17B86A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F0F51E-580D-239C-A856-F8E9D4BE4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Brandon"/>
              </a:defRPr>
            </a:lvl1pPr>
          </a:lstStyle>
          <a:p>
            <a:fld id="{D0232E50-7F30-4818-A3BD-53F649BE6294}" type="datetimeFigureOut">
              <a:rPr lang="en-US" smtClean="0"/>
              <a:pPr/>
              <a:t>5/28/2026</a:t>
            </a:fld>
            <a:endParaRPr lang="en-US" dirty="0"/>
          </a:p>
        </p:txBody>
      </p:sp>
      <p:sp>
        <p:nvSpPr>
          <p:cNvPr id="5" name="Footer Placeholder 4">
            <a:extLst>
              <a:ext uri="{FF2B5EF4-FFF2-40B4-BE49-F238E27FC236}">
                <a16:creationId xmlns:a16="http://schemas.microsoft.com/office/drawing/2014/main" id="{4D921381-DBC6-6D9A-C7E4-D9A9D8545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Brandon"/>
              </a:defRPr>
            </a:lvl1pPr>
          </a:lstStyle>
          <a:p>
            <a:endParaRPr lang="en-US" dirty="0"/>
          </a:p>
        </p:txBody>
      </p:sp>
      <p:sp>
        <p:nvSpPr>
          <p:cNvPr id="6" name="Slide Number Placeholder 5">
            <a:extLst>
              <a:ext uri="{FF2B5EF4-FFF2-40B4-BE49-F238E27FC236}">
                <a16:creationId xmlns:a16="http://schemas.microsoft.com/office/drawing/2014/main" id="{430DFD62-6636-EEA8-272C-8922DE36E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Brandon"/>
              </a:defRPr>
            </a:lvl1pPr>
          </a:lstStyle>
          <a:p>
            <a:fld id="{B73D0265-FAAF-44E6-9362-3157BF260A65}" type="slidenum">
              <a:rPr lang="en-US" smtClean="0"/>
              <a:pPr/>
              <a:t>‹#›</a:t>
            </a:fld>
            <a:endParaRPr lang="en-US" dirty="0"/>
          </a:p>
        </p:txBody>
      </p:sp>
    </p:spTree>
    <p:extLst>
      <p:ext uri="{BB962C8B-B14F-4D97-AF65-F5344CB8AC3E}">
        <p14:creationId xmlns:p14="http://schemas.microsoft.com/office/powerpoint/2010/main" val="410424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nd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and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nd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april-8-2026#Analytics_Consent_for_Branded_App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april-8-2026#Discussion_Topics_in_Event_App_Bottom_Navigatio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april-22-2026#Set_Appointments_as_the_Default_Schedule_Tab_in_Attendee_Hub_App"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april-8-2026#Contact_Snapshot_for_Contact_Data_Isolation_Across_Ev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elease.cvent.com/eventmanagement/announcements/event-app-version-history" TargetMode="External"/><Relationship Id="rId2" Type="http://schemas.openxmlformats.org/officeDocument/2006/relationships/hyperlink" Target="https://release.cvent.com/eventmanagement/announcements/attendee-engagement-releases-for-april-22-2026#Removing_iOS_17_Socket_Mobile_Suppor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elease.cvent.com/eventmanagement/announcements/spend-workflow-releases-for-april-22-2026#Event_Languag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release.cvent.com/eventmanagement/announcements/spend-workflow-releases-for-april-22-2026#Create_Budget_Reports_in_Build_Your_Own_Repor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ers.cvent.com/docs/cvent-salesforce-app/release-notes" TargetMode="External"/><Relationship Id="rId2" Type="http://schemas.openxmlformats.org/officeDocument/2006/relationships/hyperlink" Target="https://developers.cvent.com/docs/cvent-salesforce-app/app-installation" TargetMode="External"/><Relationship Id="rId1" Type="http://schemas.openxmlformats.org/officeDocument/2006/relationships/slideLayout" Target="../slideLayouts/slideLayout2.xml"/><Relationship Id="rId4" Type="http://schemas.openxmlformats.org/officeDocument/2006/relationships/hyperlink" Target="https://release.cvent.com/eventmanagement/announcements/actionable-insights-releases-for-april-8-2026#Cvent_Salesforce_App_8_7_0_Releas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release.cvent.com/eventmanagement/announcements/exchange-releases-for-april-8th-2026#Expanding_Sustainability_Across_More_Venu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release.cvent.com/eventmanagement/announcements/exchange-releases-for-april-22nd-2026#Why_This_Venue_on_CSN_AI_Searc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lease.cvent.com/eventmanagement/announcements/exchange-releases-for-april-8th-2026#Publish_RFP_Reports_to_Access_Porta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lease.cvent.com/eventmanagement/board" TargetMode="External"/><Relationship Id="rId2" Type="http://schemas.openxmlformats.org/officeDocument/2006/relationships/hyperlink" Target="https://release.cvent.com/eventmanagement/" TargetMode="External"/><Relationship Id="rId1" Type="http://schemas.openxmlformats.org/officeDocument/2006/relationships/slideLayout" Target="../slideLayouts/slideLayout2.xml"/><Relationship Id="rId5" Type="http://schemas.openxmlformats.org/officeDocument/2006/relationships/hyperlink" Target="https://community.cvent.com/helpful-links/subscribe-product-news" TargetMode="External"/><Relationship Id="rId4" Type="http://schemas.openxmlformats.org/officeDocument/2006/relationships/hyperlink" Target="https://community.cvent.com/forums/openforumhom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release.cvent.com/eventmanagement/announcements/join-upcoming-beta-programs-1#Out_of_the_box_Website_Templates" TargetMode="External"/><Relationship Id="rId13" Type="http://schemas.openxmlformats.org/officeDocument/2006/relationships/hyperlink" Target="https://release.cvent.com/eventmanagement/announcements/join-upcoming-beta-programs-1#Registration" TargetMode="External"/><Relationship Id="rId18" Type="http://schemas.openxmlformats.org/officeDocument/2006/relationships/hyperlink" Target="https://ux.cvent.com/c/r/research" TargetMode="External"/><Relationship Id="rId3" Type="http://schemas.openxmlformats.org/officeDocument/2006/relationships/hyperlink" Target="https://release.cvent.com/eventmanagement/announcements/join-upcoming-beta-programs-1#Attendee_Management_capability_Cvent_Assistant" TargetMode="External"/><Relationship Id="rId7" Type="http://schemas.openxmlformats.org/officeDocument/2006/relationships/hyperlink" Target="https://release.cvent.com/eventmanagement/announcements/join-upcoming-beta-programs-1#New_Cvent_Platform_Navigation" TargetMode="External"/><Relationship Id="rId12" Type="http://schemas.openxmlformats.org/officeDocument/2006/relationships/hyperlink" Target="https://release.cvent.com/eventmanagement/announcements/join-upcoming-beta-programs-1#Attendee_Hub" TargetMode="External"/><Relationship Id="rId17" Type="http://schemas.openxmlformats.org/officeDocument/2006/relationships/hyperlink" Target="https://release.cvent.com/eventmanagement/announcements/join-upcoming-beta-programs-1" TargetMode="External"/><Relationship Id="rId2" Type="http://schemas.openxmlformats.org/officeDocument/2006/relationships/hyperlink" Target="https://release.cvent.com/eventmanagement/announcements/join-upcoming-beta-programs-1#Cvent_Assistant" TargetMode="External"/><Relationship Id="rId16" Type="http://schemas.openxmlformats.org/officeDocument/2006/relationships/hyperlink" Target="https://release.cvent.com/eventmanagement/announcements/join-upcoming-beta-programs-1#Workflow_Management" TargetMode="External"/><Relationship Id="rId1" Type="http://schemas.openxmlformats.org/officeDocument/2006/relationships/slideLayout" Target="../slideLayouts/slideLayout2.xml"/><Relationship Id="rId6" Type="http://schemas.openxmlformats.org/officeDocument/2006/relationships/hyperlink" Target="https://release.cvent.com/eventmanagement/announcements/join-upcoming-beta-programs-1#Email_Templates" TargetMode="External"/><Relationship Id="rId11" Type="http://schemas.openxmlformats.org/officeDocument/2006/relationships/hyperlink" Target="https://release.cvent.com/eventmanagement/announcements/join-upcoming-beta-programs-1#Cross_Platform" TargetMode="External"/><Relationship Id="rId5" Type="http://schemas.openxmlformats.org/officeDocument/2006/relationships/hyperlink" Target="https://release.cvent.com/eventmanagement/announcements/join-upcoming-beta-programs-1#Registration_Prediction_1" TargetMode="External"/><Relationship Id="rId15" Type="http://schemas.openxmlformats.org/officeDocument/2006/relationships/hyperlink" Target="https://release.cvent.com/eventmanagement/announcements/join-upcoming-beta-programs-1#Reporting_Insights" TargetMode="External"/><Relationship Id="rId10" Type="http://schemas.openxmlformats.org/officeDocument/2006/relationships/hyperlink" Target="https://release.cvent.com/eventmanagement/announcements/join-upcoming-beta-programs-1#Event_Approvals" TargetMode="External"/><Relationship Id="rId19" Type="http://schemas.openxmlformats.org/officeDocument/2006/relationships/image" Target="../media/image3.png"/><Relationship Id="rId4" Type="http://schemas.openxmlformats.org/officeDocument/2006/relationships/hyperlink" Target="https://release.cvent.com/eventmanagement/announcements/join-upcoming-beta-programs-1#Attendee_Assistant" TargetMode="External"/><Relationship Id="rId9" Type="http://schemas.openxmlformats.org/officeDocument/2006/relationships/hyperlink" Target="https://cvent.me/MOmVOX?RefId=LaunchNotesBetaPage" TargetMode="External"/><Relationship Id="rId14" Type="http://schemas.openxmlformats.org/officeDocument/2006/relationships/hyperlink" Target="https://release.cvent.com/eventmanagement/announcements/join-upcoming-beta-programs-1#Cvent_Supplier_Network"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community.cvent.com/solution-evolution/new-navig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lease.cvent.com/eventmanagement/announcements/plan-promote-releases-for-april-8-2026#Easier_Discovery_of_USA_in_Country_Dropdow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lease.cvent.com/eventmanagement/announcements/plan-promote-releases-for-april-22-2026#Switch_Event_Format_to_Hybrid_After_Live_Registration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elease.cvent.com/eventmanagement/announcements/plan-promote-releases-for-april-8-2026#Introducing_New_Exhibitor_Management_Experienc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logo&#10;&#10;AI-generated content may be incorrect.">
            <a:extLst>
              <a:ext uri="{FF2B5EF4-FFF2-40B4-BE49-F238E27FC236}">
                <a16:creationId xmlns:a16="http://schemas.microsoft.com/office/drawing/2014/main" id="{FA592668-DA18-D11F-49C2-E67E55A8A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2" y="547597"/>
            <a:ext cx="2143125" cy="2143125"/>
          </a:xfrm>
          <a:prstGeom prst="rect">
            <a:avLst/>
          </a:prstGeom>
        </p:spPr>
      </p:pic>
      <p:sp>
        <p:nvSpPr>
          <p:cNvPr id="4" name="Rectangle 3">
            <a:extLst>
              <a:ext uri="{FF2B5EF4-FFF2-40B4-BE49-F238E27FC236}">
                <a16:creationId xmlns:a16="http://schemas.microsoft.com/office/drawing/2014/main" id="{56EBF30E-BD29-B2F2-AB65-06BCBBF014AE}"/>
              </a:ext>
            </a:extLst>
          </p:cNvPr>
          <p:cNvSpPr/>
          <p:nvPr/>
        </p:nvSpPr>
        <p:spPr>
          <a:xfrm>
            <a:off x="-1" y="3343674"/>
            <a:ext cx="12192000" cy="3508707"/>
          </a:xfrm>
          <a:prstGeom prst="rect">
            <a:avLst/>
          </a:prstGeom>
          <a:solidFill>
            <a:srgbClr val="0160B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Brandon"/>
            </a:endParaRPr>
          </a:p>
        </p:txBody>
      </p:sp>
      <p:sp>
        <p:nvSpPr>
          <p:cNvPr id="5" name="TextBox 4">
            <a:extLst>
              <a:ext uri="{FF2B5EF4-FFF2-40B4-BE49-F238E27FC236}">
                <a16:creationId xmlns:a16="http://schemas.microsoft.com/office/drawing/2014/main" id="{FF1ECE6F-7F2A-1C83-3CAD-6B4DFE428E11}"/>
              </a:ext>
            </a:extLst>
          </p:cNvPr>
          <p:cNvSpPr txBox="1"/>
          <p:nvPr/>
        </p:nvSpPr>
        <p:spPr>
          <a:xfrm>
            <a:off x="7244081" y="283445"/>
            <a:ext cx="5842000" cy="1754326"/>
          </a:xfrm>
          <a:prstGeom prst="rect">
            <a:avLst/>
          </a:prstGeom>
          <a:noFill/>
        </p:spPr>
        <p:txBody>
          <a:bodyPr wrap="square" rtlCol="0">
            <a:spAutoFit/>
          </a:bodyPr>
          <a:lstStyle/>
          <a:p>
            <a:r>
              <a:rPr lang="en-US" sz="5400" b="1" dirty="0">
                <a:solidFill>
                  <a:srgbClr val="0160BE"/>
                </a:solidFill>
                <a:latin typeface="Brandon"/>
              </a:rPr>
              <a:t>Cvent Monthly Product News</a:t>
            </a:r>
          </a:p>
        </p:txBody>
      </p:sp>
      <p:sp>
        <p:nvSpPr>
          <p:cNvPr id="6" name="TextBox 5">
            <a:extLst>
              <a:ext uri="{FF2B5EF4-FFF2-40B4-BE49-F238E27FC236}">
                <a16:creationId xmlns:a16="http://schemas.microsoft.com/office/drawing/2014/main" id="{CA6B2DE1-EDCA-A391-8F97-87997C1F6939}"/>
              </a:ext>
            </a:extLst>
          </p:cNvPr>
          <p:cNvSpPr txBox="1"/>
          <p:nvPr/>
        </p:nvSpPr>
        <p:spPr>
          <a:xfrm>
            <a:off x="-1" y="6144495"/>
            <a:ext cx="2318263" cy="707886"/>
          </a:xfrm>
          <a:prstGeom prst="rect">
            <a:avLst/>
          </a:prstGeom>
          <a:noFill/>
        </p:spPr>
        <p:txBody>
          <a:bodyPr wrap="none" rtlCol="0">
            <a:spAutoFit/>
          </a:bodyPr>
          <a:lstStyle/>
          <a:p>
            <a:r>
              <a:rPr lang="en-US" sz="4000" b="1" dirty="0">
                <a:solidFill>
                  <a:schemeClr val="bg1"/>
                </a:solidFill>
                <a:latin typeface="Brandon"/>
              </a:rPr>
              <a:t>June 2026</a:t>
            </a:r>
          </a:p>
        </p:txBody>
      </p:sp>
      <p:pic>
        <p:nvPicPr>
          <p:cNvPr id="10" name="Picture 9">
            <a:extLst>
              <a:ext uri="{FF2B5EF4-FFF2-40B4-BE49-F238E27FC236}">
                <a16:creationId xmlns:a16="http://schemas.microsoft.com/office/drawing/2014/main" id="{05E49F68-2E79-8BD6-0ACA-9201F0A6D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77" y="117782"/>
            <a:ext cx="2750463" cy="1058928"/>
          </a:xfrm>
          <a:prstGeom prst="rect">
            <a:avLst/>
          </a:prstGeom>
        </p:spPr>
      </p:pic>
    </p:spTree>
    <p:extLst>
      <p:ext uri="{BB962C8B-B14F-4D97-AF65-F5344CB8AC3E}">
        <p14:creationId xmlns:p14="http://schemas.microsoft.com/office/powerpoint/2010/main" val="29512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3C450-6B22-107F-2405-32B3CF439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77B86-D682-D4D7-A413-CC9E9BDDEDA7}"/>
              </a:ext>
            </a:extLst>
          </p:cNvPr>
          <p:cNvSpPr>
            <a:spLocks noGrp="1"/>
          </p:cNvSpPr>
          <p:nvPr>
            <p:ph type="title"/>
          </p:nvPr>
        </p:nvSpPr>
        <p:spPr>
          <a:xfrm>
            <a:off x="980440" y="2766216"/>
            <a:ext cx="4119880" cy="1325563"/>
          </a:xfrm>
        </p:spPr>
        <p:txBody>
          <a:bodyPr>
            <a:normAutofit/>
          </a:bodyPr>
          <a:lstStyle/>
          <a:p>
            <a:pPr algn="l"/>
            <a:r>
              <a:rPr lang="en-US" b="1" i="0" dirty="0">
                <a:solidFill>
                  <a:srgbClr val="0160BE"/>
                </a:solidFill>
                <a:effectLst/>
                <a:latin typeface="Brandon"/>
              </a:rPr>
              <a:t>Attendee Engagement</a:t>
            </a:r>
            <a:endParaRPr lang="en-US" dirty="0">
              <a:solidFill>
                <a:srgbClr val="0160BE"/>
              </a:solidFill>
            </a:endParaRPr>
          </a:p>
        </p:txBody>
      </p:sp>
      <p:sp>
        <p:nvSpPr>
          <p:cNvPr id="3" name="Content Placeholder 2">
            <a:extLst>
              <a:ext uri="{FF2B5EF4-FFF2-40B4-BE49-F238E27FC236}">
                <a16:creationId xmlns:a16="http://schemas.microsoft.com/office/drawing/2014/main" id="{6B2F7970-67A9-A7D5-DDC3-E28681E2DB8B}"/>
              </a:ext>
            </a:extLst>
          </p:cNvPr>
          <p:cNvSpPr>
            <a:spLocks noGrp="1"/>
          </p:cNvSpPr>
          <p:nvPr>
            <p:ph idx="1"/>
          </p:nvPr>
        </p:nvSpPr>
        <p:spPr>
          <a:xfrm>
            <a:off x="6614160" y="1241733"/>
            <a:ext cx="4597400" cy="4374528"/>
          </a:xfrm>
        </p:spPr>
        <p:txBody>
          <a:bodyPr>
            <a:normAutofit/>
          </a:bodyPr>
          <a:lstStyle/>
          <a:p>
            <a:pPr marL="0" indent="0" algn="l">
              <a:buNone/>
            </a:pPr>
            <a:r>
              <a:rPr lang="en-US" sz="3200" b="1" dirty="0">
                <a:solidFill>
                  <a:srgbClr val="0160BE"/>
                </a:solidFill>
                <a:effectLst/>
                <a:latin typeface="Brandon"/>
              </a:rPr>
              <a:t>Products covered: </a:t>
            </a:r>
          </a:p>
          <a:p>
            <a:pPr marL="0" indent="0" algn="l">
              <a:buNone/>
            </a:pPr>
            <a:r>
              <a:rPr lang="en-US" dirty="0">
                <a:solidFill>
                  <a:srgbClr val="0160BE"/>
                </a:solidFill>
                <a:effectLst/>
                <a:latin typeface="Brandon"/>
              </a:rPr>
              <a:t>Attendee Hub</a:t>
            </a:r>
          </a:p>
          <a:p>
            <a:pPr marL="0" indent="0" algn="l">
              <a:buNone/>
            </a:pPr>
            <a:r>
              <a:rPr lang="en-US" dirty="0">
                <a:solidFill>
                  <a:srgbClr val="0160BE"/>
                </a:solidFill>
                <a:effectLst/>
                <a:latin typeface="Brandon"/>
              </a:rPr>
              <a:t>Event App</a:t>
            </a:r>
          </a:p>
          <a:p>
            <a:pPr marL="0" indent="0" algn="l">
              <a:buNone/>
            </a:pPr>
            <a:r>
              <a:rPr lang="en-US" dirty="0">
                <a:solidFill>
                  <a:srgbClr val="0160BE"/>
                </a:solidFill>
                <a:effectLst/>
                <a:latin typeface="Brandon"/>
              </a:rPr>
              <a:t>Events+</a:t>
            </a:r>
          </a:p>
          <a:p>
            <a:pPr marL="0" indent="0" algn="l">
              <a:buNone/>
            </a:pPr>
            <a:r>
              <a:rPr lang="en-US" dirty="0">
                <a:solidFill>
                  <a:srgbClr val="0160BE"/>
                </a:solidFill>
                <a:effectLst/>
                <a:latin typeface="Brandon"/>
              </a:rPr>
              <a:t>Appointments </a:t>
            </a:r>
          </a:p>
          <a:p>
            <a:pPr marL="0" indent="0" algn="l">
              <a:buNone/>
            </a:pPr>
            <a:r>
              <a:rPr lang="en-US" dirty="0">
                <a:solidFill>
                  <a:srgbClr val="0160BE"/>
                </a:solidFill>
                <a:effectLst/>
                <a:latin typeface="Brandon"/>
              </a:rPr>
              <a:t>OnArrival</a:t>
            </a:r>
          </a:p>
          <a:p>
            <a:pPr marL="0" indent="0" algn="l">
              <a:buNone/>
            </a:pPr>
            <a:r>
              <a:rPr lang="en-US" dirty="0">
                <a:solidFill>
                  <a:srgbClr val="0160BE"/>
                </a:solidFill>
                <a:effectLst/>
                <a:latin typeface="Brandon"/>
              </a:rPr>
              <a:t>LeadCapture</a:t>
            </a:r>
          </a:p>
          <a:p>
            <a:pPr marL="0" indent="0" algn="l">
              <a:buNone/>
            </a:pPr>
            <a:r>
              <a:rPr lang="en-US" dirty="0">
                <a:solidFill>
                  <a:srgbClr val="0160BE"/>
                </a:solidFill>
                <a:effectLst/>
                <a:latin typeface="Brandon"/>
              </a:rPr>
              <a:t>Webinar</a:t>
            </a:r>
          </a:p>
        </p:txBody>
      </p:sp>
      <p:cxnSp>
        <p:nvCxnSpPr>
          <p:cNvPr id="5" name="Straight Connector 4">
            <a:extLst>
              <a:ext uri="{FF2B5EF4-FFF2-40B4-BE49-F238E27FC236}">
                <a16:creationId xmlns:a16="http://schemas.microsoft.com/office/drawing/2014/main" id="{9396E199-2A07-A3C3-B8AE-35D4E8FCFD95}"/>
              </a:ext>
            </a:extLst>
          </p:cNvPr>
          <p:cNvCxnSpPr/>
          <p:nvPr/>
        </p:nvCxnSpPr>
        <p:spPr>
          <a:xfrm>
            <a:off x="5811520" y="868679"/>
            <a:ext cx="0" cy="512064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00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92D63-2A7B-15E9-3291-153ECEB25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0DE21-E38A-82ED-11D8-5C772DD12174}"/>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Analytics Consent for Branded Apps</a:t>
            </a:r>
          </a:p>
        </p:txBody>
      </p:sp>
      <p:sp>
        <p:nvSpPr>
          <p:cNvPr id="3" name="Content Placeholder 2">
            <a:extLst>
              <a:ext uri="{FF2B5EF4-FFF2-40B4-BE49-F238E27FC236}">
                <a16:creationId xmlns:a16="http://schemas.microsoft.com/office/drawing/2014/main" id="{5DAC11FF-E409-D450-D112-A3849B08E1C2}"/>
              </a:ext>
            </a:extLst>
          </p:cNvPr>
          <p:cNvSpPr>
            <a:spLocks noGrp="1"/>
          </p:cNvSpPr>
          <p:nvPr>
            <p:ph idx="1"/>
          </p:nvPr>
        </p:nvSpPr>
        <p:spPr>
          <a:xfrm>
            <a:off x="838199" y="1696088"/>
            <a:ext cx="4863151" cy="4554855"/>
          </a:xfrm>
        </p:spPr>
        <p:txBody>
          <a:bodyPr>
            <a:noAutofit/>
          </a:bodyPr>
          <a:lstStyle/>
          <a:p>
            <a:pPr marL="0" indent="0">
              <a:buNone/>
            </a:pPr>
            <a:r>
              <a:rPr lang="en-US" sz="1800" b="1" dirty="0">
                <a:solidFill>
                  <a:srgbClr val="0160BE"/>
                </a:solidFill>
                <a:latin typeface="+mn-lt"/>
              </a:rPr>
              <a:t>What's Changed: </a:t>
            </a:r>
            <a:r>
              <a:rPr lang="en-US" sz="1800" dirty="0">
                <a:solidFill>
                  <a:srgbClr val="333333"/>
                </a:solidFill>
                <a:latin typeface="+mn-lt"/>
              </a:rPr>
              <a:t>You can now turn on an Analytics Consent prompt at the app level in Branded App Builder. When enabled, attendees see a clear consent screen the first time they open the app that explains how their data may be used, and they can revisit and update their choices at any time from a new settings area in the app. This experience is available only for Branded Apps and requires a new app build to take effect. </a:t>
            </a:r>
          </a:p>
          <a:p>
            <a:pPr marL="0" indent="0">
              <a:buNone/>
            </a:pPr>
            <a:r>
              <a:rPr lang="en-US" sz="1800" b="1" dirty="0">
                <a:solidFill>
                  <a:srgbClr val="0160BE"/>
                </a:solidFill>
                <a:latin typeface="+mn-lt"/>
              </a:rPr>
              <a:t>Benefit: </a:t>
            </a:r>
            <a:r>
              <a:rPr lang="en-US" sz="1800" dirty="0">
                <a:solidFill>
                  <a:srgbClr val="333333"/>
                </a:solidFill>
                <a:latin typeface="+mn-lt"/>
              </a:rPr>
              <a:t>This release gives your privacy and compliance teams greater confidence in using Branded Apps, especially for events with significant EU participation or stricter internal data‑governance standards. By prompting attendees to make an informed choice—with no default selected—you can align more closely with the </a:t>
            </a:r>
            <a:r>
              <a:rPr lang="en-US" sz="1800" dirty="0" err="1">
                <a:solidFill>
                  <a:srgbClr val="333333"/>
                </a:solidFill>
                <a:latin typeface="+mn-lt"/>
              </a:rPr>
              <a:t>ePrivacy</a:t>
            </a:r>
            <a:r>
              <a:rPr lang="en-US" sz="1800" dirty="0">
                <a:solidFill>
                  <a:srgbClr val="333333"/>
                </a:solidFill>
                <a:latin typeface="+mn-lt"/>
              </a:rPr>
              <a:t> Directive and GDPR</a:t>
            </a:r>
            <a:endParaRPr lang="en-US" sz="1800" b="1" dirty="0">
              <a:solidFill>
                <a:srgbClr val="333333"/>
              </a:solidFill>
              <a:latin typeface="+mn-lt"/>
            </a:endParaRPr>
          </a:p>
        </p:txBody>
      </p:sp>
      <p:cxnSp>
        <p:nvCxnSpPr>
          <p:cNvPr id="4" name="Straight Connector 3">
            <a:extLst>
              <a:ext uri="{FF2B5EF4-FFF2-40B4-BE49-F238E27FC236}">
                <a16:creationId xmlns:a16="http://schemas.microsoft.com/office/drawing/2014/main" id="{DA91A16C-9DD7-F180-A0C4-409BA410DC6D}"/>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36E5C22-6911-0CD9-9EEF-1BB9291BA576}"/>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FCE5BA38-8FF5-363A-39F8-FB355EC8ED36}"/>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Attendee hub</a:t>
            </a:r>
            <a:endParaRPr lang="en-US" sz="1600" dirty="0">
              <a:solidFill>
                <a:schemeClr val="bg1"/>
              </a:solidFill>
              <a:latin typeface="Brandon"/>
            </a:endParaRPr>
          </a:p>
        </p:txBody>
      </p:sp>
      <p:pic>
        <p:nvPicPr>
          <p:cNvPr id="4098" name="Picture 2">
            <a:extLst>
              <a:ext uri="{FF2B5EF4-FFF2-40B4-BE49-F238E27FC236}">
                <a16:creationId xmlns:a16="http://schemas.microsoft.com/office/drawing/2014/main" id="{11D39C22-2BFA-5F7F-03C8-2ED5414784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304"/>
          <a:stretch>
            <a:fillRect/>
          </a:stretch>
        </p:blipFill>
        <p:spPr bwMode="auto">
          <a:xfrm>
            <a:off x="6128076" y="1253363"/>
            <a:ext cx="3137837" cy="523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913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FF2B0-F6D5-3ADA-38E3-60CEE703E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D7883-7CE3-3737-620A-79B43E12B299}"/>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Discussion Topics in Event App Bottom Navigation</a:t>
            </a:r>
          </a:p>
        </p:txBody>
      </p:sp>
      <p:sp>
        <p:nvSpPr>
          <p:cNvPr id="3" name="Content Placeholder 2">
            <a:extLst>
              <a:ext uri="{FF2B5EF4-FFF2-40B4-BE49-F238E27FC236}">
                <a16:creationId xmlns:a16="http://schemas.microsoft.com/office/drawing/2014/main" id="{54C6D693-6FE6-D796-1C69-0560B5A8087B}"/>
              </a:ext>
            </a:extLst>
          </p:cNvPr>
          <p:cNvSpPr>
            <a:spLocks noGrp="1"/>
          </p:cNvSpPr>
          <p:nvPr>
            <p:ph idx="1"/>
          </p:nvPr>
        </p:nvSpPr>
        <p:spPr>
          <a:xfrm>
            <a:off x="838199" y="1750952"/>
            <a:ext cx="4863151" cy="4554855"/>
          </a:xfrm>
        </p:spPr>
        <p:txBody>
          <a:bodyPr>
            <a:noAutofit/>
          </a:bodyPr>
          <a:lstStyle/>
          <a:p>
            <a:pPr marL="0" indent="0">
              <a:buNone/>
            </a:pPr>
            <a:r>
              <a:rPr lang="en-US" sz="1800" b="1" dirty="0">
                <a:solidFill>
                  <a:srgbClr val="0160BE"/>
                </a:solidFill>
                <a:latin typeface="+mn-lt"/>
              </a:rPr>
              <a:t>What's Changed: </a:t>
            </a:r>
          </a:p>
          <a:p>
            <a:pPr marL="0" indent="0">
              <a:buNone/>
            </a:pPr>
            <a:r>
              <a:rPr lang="en-US" sz="1800" dirty="0">
                <a:solidFill>
                  <a:srgbClr val="333333"/>
                </a:solidFill>
                <a:latin typeface="+mn-lt"/>
              </a:rPr>
              <a:t>Discussion Topics can now be added to the Event App's bottom navigation.</a:t>
            </a:r>
          </a:p>
          <a:p>
            <a:pPr marL="0" indent="0">
              <a:buNone/>
            </a:pPr>
            <a:r>
              <a:rPr lang="en-US" sz="1800" b="1" dirty="0">
                <a:solidFill>
                  <a:srgbClr val="0160BE"/>
                </a:solidFill>
                <a:latin typeface="+mn-lt"/>
              </a:rPr>
              <a:t>Benefit: </a:t>
            </a:r>
          </a:p>
          <a:p>
            <a:pPr marL="0" indent="0">
              <a:buNone/>
            </a:pPr>
            <a:r>
              <a:rPr lang="en-US" sz="1800" dirty="0">
                <a:solidFill>
                  <a:srgbClr val="333333"/>
                </a:solidFill>
                <a:latin typeface="+mn-lt"/>
              </a:rPr>
              <a:t>Promote high-value conversations in the event app by putting a specific Discussion topic directly into the bottom navigation bar, turning it into a highly visible item to be clicked on by attendees</a:t>
            </a:r>
            <a:endParaRPr lang="en-US" sz="1800" b="1" dirty="0">
              <a:solidFill>
                <a:srgbClr val="333333"/>
              </a:solidFill>
              <a:latin typeface="+mn-lt"/>
            </a:endParaRPr>
          </a:p>
        </p:txBody>
      </p:sp>
      <p:cxnSp>
        <p:nvCxnSpPr>
          <p:cNvPr id="4" name="Straight Connector 3">
            <a:extLst>
              <a:ext uri="{FF2B5EF4-FFF2-40B4-BE49-F238E27FC236}">
                <a16:creationId xmlns:a16="http://schemas.microsoft.com/office/drawing/2014/main" id="{1EFBCFA1-28C4-3ED7-83EB-9C0D5DB793E9}"/>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4C8B556-D930-4AA2-3CB7-52BB16D97612}"/>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7F76C1BD-2DFD-152A-DA32-D6D443799868}"/>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Attendee hub</a:t>
            </a:r>
            <a:endParaRPr lang="en-US" sz="1600" dirty="0">
              <a:solidFill>
                <a:schemeClr val="bg1"/>
              </a:solidFill>
              <a:latin typeface="Brandon"/>
            </a:endParaRPr>
          </a:p>
        </p:txBody>
      </p:sp>
      <p:pic>
        <p:nvPicPr>
          <p:cNvPr id="5122" name="Picture 2">
            <a:extLst>
              <a:ext uri="{FF2B5EF4-FFF2-40B4-BE49-F238E27FC236}">
                <a16:creationId xmlns:a16="http://schemas.microsoft.com/office/drawing/2014/main" id="{5ECEDBD0-1FB8-912D-1AA0-D012213C3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590" y="1637411"/>
            <a:ext cx="2233289" cy="485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E196-7D38-0266-388E-0EF6BB219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1E501-CD06-64B1-9504-B54C17AD34DF}"/>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Set Appointments as the Default Schedule Tab in Attendee Hub App</a:t>
            </a:r>
          </a:p>
        </p:txBody>
      </p:sp>
      <p:sp>
        <p:nvSpPr>
          <p:cNvPr id="3" name="Content Placeholder 2">
            <a:extLst>
              <a:ext uri="{FF2B5EF4-FFF2-40B4-BE49-F238E27FC236}">
                <a16:creationId xmlns:a16="http://schemas.microsoft.com/office/drawing/2014/main" id="{1250483D-A30B-28E8-2FF4-D0E7C97B6ACE}"/>
              </a:ext>
            </a:extLst>
          </p:cNvPr>
          <p:cNvSpPr>
            <a:spLocks noGrp="1"/>
          </p:cNvSpPr>
          <p:nvPr>
            <p:ph idx="1"/>
          </p:nvPr>
        </p:nvSpPr>
        <p:spPr>
          <a:xfrm>
            <a:off x="838199" y="1750952"/>
            <a:ext cx="8315951" cy="4554855"/>
          </a:xfrm>
        </p:spPr>
        <p:txBody>
          <a:bodyPr>
            <a:noAutofit/>
          </a:bodyPr>
          <a:lstStyle/>
          <a:p>
            <a:pPr marL="0" indent="0">
              <a:buNone/>
            </a:pPr>
            <a:r>
              <a:rPr lang="en-US" sz="1800" b="1" dirty="0">
                <a:solidFill>
                  <a:srgbClr val="0160BE"/>
                </a:solidFill>
                <a:latin typeface="+mn-lt"/>
              </a:rPr>
              <a:t>What's Changed: </a:t>
            </a:r>
          </a:p>
          <a:p>
            <a:pPr marL="0" indent="0">
              <a:buNone/>
            </a:pPr>
            <a:r>
              <a:rPr lang="en-US" sz="1800" dirty="0">
                <a:solidFill>
                  <a:srgbClr val="333333"/>
                </a:solidFill>
                <a:latin typeface="+mn-lt"/>
              </a:rPr>
              <a:t>For appointment‑focused events, you can now set Appointments as the default landing tab under Schedule in the Attendee Hub app navigation, for both built‑in Appointments and Appointments Premium.</a:t>
            </a:r>
          </a:p>
          <a:p>
            <a:pPr marL="0" indent="0">
              <a:buNone/>
            </a:pPr>
            <a:r>
              <a:rPr lang="en-US" sz="1800" b="1" dirty="0">
                <a:solidFill>
                  <a:srgbClr val="0160BE"/>
                </a:solidFill>
                <a:latin typeface="+mn-lt"/>
              </a:rPr>
              <a:t>Benefit: </a:t>
            </a:r>
          </a:p>
          <a:p>
            <a:pPr marL="0" indent="0">
              <a:buNone/>
            </a:pPr>
            <a:r>
              <a:rPr lang="en-US" sz="1800" dirty="0">
                <a:solidFill>
                  <a:srgbClr val="333333"/>
                </a:solidFill>
                <a:latin typeface="+mn-lt"/>
              </a:rPr>
              <a:t>This gives you tighter control over the attendee journey, so the app immediately reflects what matters most at your event—your meetings. Attendees get instant clarity on where they need to be, with fewer taps and less hunting around the app.</a:t>
            </a:r>
            <a:endParaRPr lang="en-US" sz="1800" b="1" dirty="0">
              <a:solidFill>
                <a:srgbClr val="333333"/>
              </a:solidFill>
              <a:latin typeface="+mn-lt"/>
            </a:endParaRPr>
          </a:p>
        </p:txBody>
      </p:sp>
      <p:cxnSp>
        <p:nvCxnSpPr>
          <p:cNvPr id="4" name="Straight Connector 3">
            <a:extLst>
              <a:ext uri="{FF2B5EF4-FFF2-40B4-BE49-F238E27FC236}">
                <a16:creationId xmlns:a16="http://schemas.microsoft.com/office/drawing/2014/main" id="{DC62747B-FF6F-28B9-F9FE-FC27772B3836}"/>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707AFAA-33F1-454D-CC86-7375FA16436B}"/>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903330BD-8CF0-733F-52EB-07ABF7FC5312}"/>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Attendee hub</a:t>
            </a:r>
            <a:endParaRPr lang="en-US" sz="1600" dirty="0">
              <a:solidFill>
                <a:schemeClr val="bg1"/>
              </a:solidFill>
              <a:latin typeface="Brandon"/>
            </a:endParaRPr>
          </a:p>
        </p:txBody>
      </p:sp>
      <p:pic>
        <p:nvPicPr>
          <p:cNvPr id="7170" name="Picture 2">
            <a:extLst>
              <a:ext uri="{FF2B5EF4-FFF2-40B4-BE49-F238E27FC236}">
                <a16:creationId xmlns:a16="http://schemas.microsoft.com/office/drawing/2014/main" id="{67719527-C176-D046-A50B-0EBD98C59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879" y="4221194"/>
            <a:ext cx="4556759" cy="253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8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AEA5-995B-0F62-0582-DE9DFF018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87CC7-4806-9D75-8BE5-B83F452E956B}"/>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Contact Snapshot for Contact Data Isolation Across Events</a:t>
            </a:r>
          </a:p>
        </p:txBody>
      </p:sp>
      <p:sp>
        <p:nvSpPr>
          <p:cNvPr id="3" name="Content Placeholder 2">
            <a:extLst>
              <a:ext uri="{FF2B5EF4-FFF2-40B4-BE49-F238E27FC236}">
                <a16:creationId xmlns:a16="http://schemas.microsoft.com/office/drawing/2014/main" id="{71D77C40-DF69-1756-EB12-79F6E7A7FD8A}"/>
              </a:ext>
            </a:extLst>
          </p:cNvPr>
          <p:cNvSpPr>
            <a:spLocks noGrp="1"/>
          </p:cNvSpPr>
          <p:nvPr>
            <p:ph idx="1"/>
          </p:nvPr>
        </p:nvSpPr>
        <p:spPr>
          <a:xfrm>
            <a:off x="838199" y="1750952"/>
            <a:ext cx="8315949" cy="4554855"/>
          </a:xfrm>
        </p:spPr>
        <p:txBody>
          <a:bodyPr>
            <a:noAutofit/>
          </a:bodyPr>
          <a:lstStyle/>
          <a:p>
            <a:pPr marL="0" indent="0">
              <a:buNone/>
            </a:pPr>
            <a:r>
              <a:rPr lang="en-US" sz="1800" b="1" dirty="0">
                <a:solidFill>
                  <a:srgbClr val="0160BE"/>
                </a:solidFill>
                <a:latin typeface="+mn-lt"/>
              </a:rPr>
              <a:t>What's Changed: </a:t>
            </a:r>
          </a:p>
          <a:p>
            <a:r>
              <a:rPr lang="en-US" sz="1800" dirty="0">
                <a:solidFill>
                  <a:srgbClr val="333333"/>
                </a:solidFill>
                <a:latin typeface="+mn-lt"/>
              </a:rPr>
              <a:t>Keep attendee updates limited to a single event, instead of updating your Global Address Book</a:t>
            </a:r>
          </a:p>
          <a:p>
            <a:r>
              <a:rPr lang="en-US" sz="1800" dirty="0">
                <a:solidFill>
                  <a:srgbClr val="333333"/>
                </a:solidFill>
                <a:latin typeface="+mn-lt"/>
              </a:rPr>
              <a:t>Protect the integrity of contact data synced to external systems like Salesforce and Workday</a:t>
            </a:r>
          </a:p>
          <a:p>
            <a:r>
              <a:rPr lang="en-US" sz="1800" dirty="0">
                <a:solidFill>
                  <a:srgbClr val="333333"/>
                </a:solidFill>
                <a:latin typeface="+mn-lt"/>
              </a:rPr>
              <a:t>Enforce cross-event data separation using Data/Privacy templates, so governance rules are consistent and not reliant on per-event setup</a:t>
            </a:r>
          </a:p>
          <a:p>
            <a:pPr marL="0" indent="0">
              <a:buNone/>
            </a:pPr>
            <a:br>
              <a:rPr lang="en-US" sz="1800" b="1" dirty="0">
                <a:solidFill>
                  <a:srgbClr val="0160BE"/>
                </a:solidFill>
                <a:latin typeface="+mn-lt"/>
              </a:rPr>
            </a:br>
            <a:r>
              <a:rPr lang="en-US" sz="1800" b="1" dirty="0">
                <a:solidFill>
                  <a:srgbClr val="0160BE"/>
                </a:solidFill>
                <a:latin typeface="+mn-lt"/>
              </a:rPr>
              <a:t>Benefit: </a:t>
            </a:r>
          </a:p>
          <a:p>
            <a:pPr marL="0" indent="0">
              <a:buNone/>
            </a:pPr>
            <a:r>
              <a:rPr lang="en-US" sz="1800" dirty="0">
                <a:solidFill>
                  <a:srgbClr val="333333"/>
                </a:solidFill>
                <a:latin typeface="+mn-lt"/>
              </a:rPr>
              <a:t>For teams with strict data governance or division-level data walls, this release makes it easier to confidently prevent accidental overwrites of shared contact records, standardize data separation rules across all new events and webinars through a single Data/Privacy template, and maintain a seamless attendee experience because everything runs in the background with no visible change to registration or event flow.</a:t>
            </a:r>
            <a:endParaRPr lang="en-US" sz="1800" b="1" dirty="0">
              <a:solidFill>
                <a:srgbClr val="333333"/>
              </a:solidFill>
              <a:latin typeface="+mn-lt"/>
            </a:endParaRPr>
          </a:p>
        </p:txBody>
      </p:sp>
      <p:cxnSp>
        <p:nvCxnSpPr>
          <p:cNvPr id="4" name="Straight Connector 3">
            <a:extLst>
              <a:ext uri="{FF2B5EF4-FFF2-40B4-BE49-F238E27FC236}">
                <a16:creationId xmlns:a16="http://schemas.microsoft.com/office/drawing/2014/main" id="{FA640181-182F-59E3-9929-DE9C0F416B68}"/>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4A077FE-8F05-9D58-F9AD-342894DB1E00}"/>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68729852-B876-A70C-3122-BDC46E9E4339}"/>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Webinar &amp; essentials</a:t>
            </a:r>
            <a:endParaRPr lang="en-US" sz="1600" dirty="0">
              <a:solidFill>
                <a:schemeClr val="bg1"/>
              </a:solidFill>
              <a:latin typeface="Brandon"/>
            </a:endParaRPr>
          </a:p>
        </p:txBody>
      </p:sp>
    </p:spTree>
    <p:extLst>
      <p:ext uri="{BB962C8B-B14F-4D97-AF65-F5344CB8AC3E}">
        <p14:creationId xmlns:p14="http://schemas.microsoft.com/office/powerpoint/2010/main" val="243519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458C3-3FD7-F0D7-3C35-63C2B18D0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BF27C-5603-4828-084E-35A132FFB66E}"/>
              </a:ext>
            </a:extLst>
          </p:cNvPr>
          <p:cNvSpPr>
            <a:spLocks noGrp="1"/>
          </p:cNvSpPr>
          <p:nvPr>
            <p:ph type="title"/>
          </p:nvPr>
        </p:nvSpPr>
        <p:spPr>
          <a:xfrm>
            <a:off x="838200" y="365125"/>
            <a:ext cx="8315954" cy="1325563"/>
          </a:xfrm>
        </p:spPr>
        <p:txBody>
          <a:bodyPr>
            <a:normAutofit/>
          </a:bodyPr>
          <a:lstStyle/>
          <a:p>
            <a:r>
              <a:rPr lang="en-US" b="1" i="0" dirty="0">
                <a:solidFill>
                  <a:srgbClr val="0160BE"/>
                </a:solidFill>
                <a:effectLst/>
                <a:latin typeface="Brandon"/>
              </a:rPr>
              <a:t>Removing iOS 17 &amp; Socket Mobile Support</a:t>
            </a:r>
          </a:p>
        </p:txBody>
      </p:sp>
      <p:sp>
        <p:nvSpPr>
          <p:cNvPr id="3" name="Content Placeholder 2">
            <a:extLst>
              <a:ext uri="{FF2B5EF4-FFF2-40B4-BE49-F238E27FC236}">
                <a16:creationId xmlns:a16="http://schemas.microsoft.com/office/drawing/2014/main" id="{43C70F2E-66CD-EE70-2980-5FE7D14B2A75}"/>
              </a:ext>
            </a:extLst>
          </p:cNvPr>
          <p:cNvSpPr>
            <a:spLocks noGrp="1"/>
          </p:cNvSpPr>
          <p:nvPr>
            <p:ph idx="1"/>
          </p:nvPr>
        </p:nvSpPr>
        <p:spPr>
          <a:xfrm>
            <a:off x="838199" y="1750952"/>
            <a:ext cx="8315949" cy="4554855"/>
          </a:xfrm>
        </p:spPr>
        <p:txBody>
          <a:bodyPr>
            <a:noAutofit/>
          </a:bodyPr>
          <a:lstStyle/>
          <a:p>
            <a:pPr marL="0" indent="0">
              <a:buNone/>
            </a:pPr>
            <a:r>
              <a:rPr lang="en-US" sz="1800" b="1" dirty="0">
                <a:solidFill>
                  <a:srgbClr val="0160BE"/>
                </a:solidFill>
                <a:latin typeface="+mn-lt"/>
              </a:rPr>
              <a:t>What's Changed: </a:t>
            </a:r>
          </a:p>
          <a:p>
            <a:pPr marL="0" indent="0">
              <a:buNone/>
            </a:pPr>
            <a:r>
              <a:rPr lang="en-US" sz="1800" dirty="0">
                <a:solidFill>
                  <a:srgbClr val="333333"/>
                </a:solidFill>
                <a:latin typeface="+mn-lt"/>
              </a:rPr>
              <a:t>The OnArrival iOS app will support iOS 18 and newer operating systems only, and iOS users will need to be on App version 4.16 or higher. OnArrival will continue to support the current iOS version and one version prior to help deliver faster, safer, and more reliable performance when managing your event.</a:t>
            </a:r>
          </a:p>
          <a:p>
            <a:pPr marL="0" indent="0">
              <a:buNone/>
            </a:pPr>
            <a:br>
              <a:rPr lang="en-US" sz="1800" b="1" dirty="0">
                <a:solidFill>
                  <a:srgbClr val="0160BE"/>
                </a:solidFill>
                <a:latin typeface="+mn-lt"/>
              </a:rPr>
            </a:br>
            <a:r>
              <a:rPr lang="en-US" sz="1800" b="1" dirty="0">
                <a:solidFill>
                  <a:srgbClr val="0160BE"/>
                </a:solidFill>
                <a:latin typeface="+mn-lt"/>
              </a:rPr>
              <a:t>Benefit: </a:t>
            </a:r>
          </a:p>
          <a:p>
            <a:pPr marL="0" indent="0">
              <a:buNone/>
            </a:pPr>
            <a:r>
              <a:rPr lang="en-US" sz="1800" dirty="0">
                <a:solidFill>
                  <a:srgbClr val="333333"/>
                </a:solidFill>
                <a:latin typeface="+mn-lt"/>
              </a:rPr>
              <a:t>Our systems indicate low usage of this feature. To simplify our supported hardware stack and pass these cost savings back to our customers. If you rely on Socket Mobile today and need help planning an alternative, please contact your Cvent account team or Customer Support.</a:t>
            </a:r>
            <a:endParaRPr lang="en-US" sz="1800" b="1" dirty="0">
              <a:solidFill>
                <a:srgbClr val="333333"/>
              </a:solidFill>
              <a:latin typeface="+mn-lt"/>
            </a:endParaRPr>
          </a:p>
        </p:txBody>
      </p:sp>
      <p:cxnSp>
        <p:nvCxnSpPr>
          <p:cNvPr id="4" name="Straight Connector 3">
            <a:extLst>
              <a:ext uri="{FF2B5EF4-FFF2-40B4-BE49-F238E27FC236}">
                <a16:creationId xmlns:a16="http://schemas.microsoft.com/office/drawing/2014/main" id="{A903F4E1-276A-0CA4-8959-D2B1869AF6B5}"/>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3808C13-497D-1298-C566-942D7F6A9042}"/>
              </a:ext>
            </a:extLst>
          </p:cNvPr>
          <p:cNvSpPr txBox="1"/>
          <p:nvPr/>
        </p:nvSpPr>
        <p:spPr>
          <a:xfrm>
            <a:off x="9580880" y="2458720"/>
            <a:ext cx="2285998" cy="313932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a:p>
            <a:endParaRPr lang="en-US" dirty="0">
              <a:latin typeface="Brandon"/>
            </a:endParaRPr>
          </a:p>
          <a:p>
            <a:r>
              <a:rPr lang="en-US" dirty="0">
                <a:latin typeface="Brandon"/>
              </a:rPr>
              <a:t>The Attendee Hub Event App is updated twice a month to include our newest features! Click to check the </a:t>
            </a:r>
            <a:r>
              <a:rPr lang="en-US" dirty="0">
                <a:solidFill>
                  <a:srgbClr val="0160BE"/>
                </a:solidFill>
                <a:latin typeface="Brandon"/>
                <a:hlinkClick r:id="rId3">
                  <a:extLst>
                    <a:ext uri="{A12FA001-AC4F-418D-AE19-62706E023703}">
                      <ahyp:hlinkClr xmlns:ahyp="http://schemas.microsoft.com/office/drawing/2018/hyperlinkcolor" val="tx"/>
                    </a:ext>
                  </a:extLst>
                </a:hlinkClick>
              </a:rPr>
              <a:t>Event App Version History</a:t>
            </a:r>
            <a:endParaRPr lang="en-US" dirty="0">
              <a:solidFill>
                <a:srgbClr val="0160BE"/>
              </a:solidFill>
              <a:latin typeface="Brandon"/>
            </a:endParaRPr>
          </a:p>
          <a:p>
            <a:endParaRPr lang="en-US" dirty="0">
              <a:latin typeface="Brandon"/>
            </a:endParaRPr>
          </a:p>
        </p:txBody>
      </p:sp>
      <p:sp>
        <p:nvSpPr>
          <p:cNvPr id="5" name="Rectangle 4">
            <a:extLst>
              <a:ext uri="{FF2B5EF4-FFF2-40B4-BE49-F238E27FC236}">
                <a16:creationId xmlns:a16="http://schemas.microsoft.com/office/drawing/2014/main" id="{9DA3026F-932C-25C1-4EB4-7F6927075784}"/>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err="1">
                <a:solidFill>
                  <a:schemeClr val="bg1"/>
                </a:solidFill>
                <a:effectLst/>
                <a:latin typeface="Brandon"/>
              </a:rPr>
              <a:t>onarrival</a:t>
            </a:r>
            <a:endParaRPr lang="en-US" sz="1600" dirty="0">
              <a:solidFill>
                <a:schemeClr val="bg1"/>
              </a:solidFill>
              <a:latin typeface="Brandon"/>
            </a:endParaRPr>
          </a:p>
        </p:txBody>
      </p:sp>
    </p:spTree>
    <p:extLst>
      <p:ext uri="{BB962C8B-B14F-4D97-AF65-F5344CB8AC3E}">
        <p14:creationId xmlns:p14="http://schemas.microsoft.com/office/powerpoint/2010/main" val="279990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95C4-AD53-364D-48F2-0F63A9CDF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0667C-5A29-5DE8-283F-9B04F67F038C}"/>
              </a:ext>
            </a:extLst>
          </p:cNvPr>
          <p:cNvSpPr>
            <a:spLocks noGrp="1"/>
          </p:cNvSpPr>
          <p:nvPr>
            <p:ph type="title"/>
          </p:nvPr>
        </p:nvSpPr>
        <p:spPr>
          <a:xfrm>
            <a:off x="980440" y="2766216"/>
            <a:ext cx="4119880" cy="1325563"/>
          </a:xfrm>
        </p:spPr>
        <p:txBody>
          <a:bodyPr>
            <a:normAutofit/>
          </a:bodyPr>
          <a:lstStyle/>
          <a:p>
            <a:pPr algn="l"/>
            <a:r>
              <a:rPr lang="en-US" b="1" i="0" dirty="0">
                <a:solidFill>
                  <a:srgbClr val="0160BE"/>
                </a:solidFill>
                <a:effectLst/>
                <a:latin typeface="Brandon"/>
              </a:rPr>
              <a:t>Spend &amp; Workflow</a:t>
            </a:r>
            <a:endParaRPr lang="en-US" b="0" i="0" dirty="0">
              <a:solidFill>
                <a:srgbClr val="0160BE"/>
              </a:solidFill>
              <a:effectLst/>
              <a:latin typeface="Brandon"/>
            </a:endParaRPr>
          </a:p>
        </p:txBody>
      </p:sp>
      <p:sp>
        <p:nvSpPr>
          <p:cNvPr id="3" name="Content Placeholder 2">
            <a:extLst>
              <a:ext uri="{FF2B5EF4-FFF2-40B4-BE49-F238E27FC236}">
                <a16:creationId xmlns:a16="http://schemas.microsoft.com/office/drawing/2014/main" id="{FC9BA7AA-C259-4AA5-0A68-02B033157EC0}"/>
              </a:ext>
            </a:extLst>
          </p:cNvPr>
          <p:cNvSpPr>
            <a:spLocks noGrp="1"/>
          </p:cNvSpPr>
          <p:nvPr>
            <p:ph idx="1"/>
          </p:nvPr>
        </p:nvSpPr>
        <p:spPr>
          <a:xfrm>
            <a:off x="6614160" y="2230718"/>
            <a:ext cx="4597400" cy="2396558"/>
          </a:xfrm>
        </p:spPr>
        <p:txBody>
          <a:bodyPr>
            <a:normAutofit/>
          </a:bodyPr>
          <a:lstStyle/>
          <a:p>
            <a:pPr marL="0" indent="0" algn="l">
              <a:buNone/>
            </a:pPr>
            <a:r>
              <a:rPr lang="en-US" sz="3200" b="1" dirty="0">
                <a:solidFill>
                  <a:srgbClr val="0160BE"/>
                </a:solidFill>
                <a:effectLst/>
                <a:latin typeface="Brandon"/>
              </a:rPr>
              <a:t>Products covered: </a:t>
            </a:r>
          </a:p>
          <a:p>
            <a:pPr marL="0" indent="0" algn="l">
              <a:buNone/>
            </a:pPr>
            <a:r>
              <a:rPr lang="en-US" dirty="0">
                <a:solidFill>
                  <a:srgbClr val="0160BE"/>
                </a:solidFill>
                <a:effectLst/>
                <a:latin typeface="Brandon"/>
              </a:rPr>
              <a:t>Budget Management</a:t>
            </a:r>
          </a:p>
          <a:p>
            <a:pPr marL="0" indent="0" algn="l">
              <a:buNone/>
            </a:pPr>
            <a:r>
              <a:rPr lang="en-US" dirty="0">
                <a:solidFill>
                  <a:srgbClr val="0160BE"/>
                </a:solidFill>
                <a:effectLst/>
                <a:latin typeface="Brandon"/>
              </a:rPr>
              <a:t>Meeting Request Form</a:t>
            </a:r>
          </a:p>
          <a:p>
            <a:pPr marL="0" indent="0" algn="l">
              <a:buNone/>
            </a:pPr>
            <a:r>
              <a:rPr lang="en-US" dirty="0">
                <a:solidFill>
                  <a:srgbClr val="0160BE"/>
                </a:solidFill>
                <a:effectLst/>
                <a:latin typeface="Brandon"/>
              </a:rPr>
              <a:t>Access Portal</a:t>
            </a:r>
          </a:p>
        </p:txBody>
      </p:sp>
      <p:cxnSp>
        <p:nvCxnSpPr>
          <p:cNvPr id="5" name="Straight Connector 4">
            <a:extLst>
              <a:ext uri="{FF2B5EF4-FFF2-40B4-BE49-F238E27FC236}">
                <a16:creationId xmlns:a16="http://schemas.microsoft.com/office/drawing/2014/main" id="{2E5CDFEC-845F-E2AF-80AC-848D06B6DA79}"/>
              </a:ext>
            </a:extLst>
          </p:cNvPr>
          <p:cNvCxnSpPr/>
          <p:nvPr/>
        </p:nvCxnSpPr>
        <p:spPr>
          <a:xfrm>
            <a:off x="5811520" y="868679"/>
            <a:ext cx="0" cy="512064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69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CD9FA-03BA-118D-8A81-EB75272D8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DD429-8AA7-400B-93F4-66FEB31E05D2}"/>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Event Languages</a:t>
            </a:r>
          </a:p>
        </p:txBody>
      </p:sp>
      <p:sp>
        <p:nvSpPr>
          <p:cNvPr id="3" name="Content Placeholder 2">
            <a:extLst>
              <a:ext uri="{FF2B5EF4-FFF2-40B4-BE49-F238E27FC236}">
                <a16:creationId xmlns:a16="http://schemas.microsoft.com/office/drawing/2014/main" id="{9EF3C6DC-B33E-4F78-97BD-F64506021FEB}"/>
              </a:ext>
            </a:extLst>
          </p:cNvPr>
          <p:cNvSpPr>
            <a:spLocks noGrp="1"/>
          </p:cNvSpPr>
          <p:nvPr>
            <p:ph idx="1"/>
          </p:nvPr>
        </p:nvSpPr>
        <p:spPr>
          <a:xfrm>
            <a:off x="838200" y="1803273"/>
            <a:ext cx="8032491" cy="4554855"/>
          </a:xfrm>
        </p:spPr>
        <p:txBody>
          <a:bodyPr>
            <a:noAutofit/>
          </a:bodyPr>
          <a:lstStyle/>
          <a:p>
            <a:pPr marL="0" indent="0">
              <a:buNone/>
            </a:pPr>
            <a:r>
              <a:rPr lang="en-US" sz="1800" b="1" dirty="0">
                <a:solidFill>
                  <a:srgbClr val="0160BE"/>
                </a:solidFill>
                <a:latin typeface="+mn-lt"/>
              </a:rPr>
              <a:t>What's Changed: </a:t>
            </a:r>
          </a:p>
          <a:p>
            <a:pPr marL="0" indent="0">
              <a:buNone/>
            </a:pPr>
            <a:r>
              <a:rPr lang="en-US" sz="1800" dirty="0">
                <a:solidFill>
                  <a:srgbClr val="333333"/>
                </a:solidFill>
                <a:latin typeface="Brandon"/>
              </a:rPr>
              <a:t>Meeting requesters can now set an Event Language directly on the meeting request form, and that language is automatically applied to the event website, registration, and emails when the event is auto-created (including Essentials and webinar events).</a:t>
            </a:r>
          </a:p>
          <a:p>
            <a:pPr marL="0" indent="0">
              <a:buNone/>
            </a:pPr>
            <a:r>
              <a:rPr lang="en-US" sz="1800" b="1" dirty="0">
                <a:solidFill>
                  <a:srgbClr val="0160BE"/>
                </a:solidFill>
                <a:latin typeface="+mn-lt"/>
              </a:rPr>
              <a:t>Benefit: </a:t>
            </a:r>
          </a:p>
          <a:p>
            <a:pPr marL="0" indent="0">
              <a:buNone/>
            </a:pPr>
            <a:r>
              <a:rPr lang="en-US" sz="1800" dirty="0">
                <a:solidFill>
                  <a:srgbClr val="333333"/>
                </a:solidFill>
                <a:latin typeface="Brandon"/>
              </a:rPr>
              <a:t>This prevents events from defaulting to the account or requester language, helping multilingual organizations launch events in the correct language from the start and reducing manual rework to fix event, registration, and email language after creation.</a:t>
            </a:r>
          </a:p>
        </p:txBody>
      </p:sp>
      <p:cxnSp>
        <p:nvCxnSpPr>
          <p:cNvPr id="4" name="Straight Connector 3">
            <a:extLst>
              <a:ext uri="{FF2B5EF4-FFF2-40B4-BE49-F238E27FC236}">
                <a16:creationId xmlns:a16="http://schemas.microsoft.com/office/drawing/2014/main" id="{41DFEABE-927C-7249-2F77-284DD1B36397}"/>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27F0004-36BF-E80C-143D-1FEC5B605E68}"/>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726D5CAC-3B9F-E097-69F5-23E3604908E5}"/>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Meeting request form</a:t>
            </a:r>
          </a:p>
        </p:txBody>
      </p:sp>
    </p:spTree>
    <p:extLst>
      <p:ext uri="{BB962C8B-B14F-4D97-AF65-F5344CB8AC3E}">
        <p14:creationId xmlns:p14="http://schemas.microsoft.com/office/powerpoint/2010/main" val="83454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21724-0A46-CBCB-4EEB-2F5E1D212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95355-28E7-075E-C3D8-1B00660F47BB}"/>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Create Budget Reports in Build Your Own Reports</a:t>
            </a:r>
          </a:p>
        </p:txBody>
      </p:sp>
      <p:sp>
        <p:nvSpPr>
          <p:cNvPr id="3" name="Content Placeholder 2">
            <a:extLst>
              <a:ext uri="{FF2B5EF4-FFF2-40B4-BE49-F238E27FC236}">
                <a16:creationId xmlns:a16="http://schemas.microsoft.com/office/drawing/2014/main" id="{9FA82323-4B20-3317-3DEE-BA14870A4D85}"/>
              </a:ext>
            </a:extLst>
          </p:cNvPr>
          <p:cNvSpPr>
            <a:spLocks noGrp="1"/>
          </p:cNvSpPr>
          <p:nvPr>
            <p:ph idx="1"/>
          </p:nvPr>
        </p:nvSpPr>
        <p:spPr>
          <a:xfrm>
            <a:off x="838201" y="1803273"/>
            <a:ext cx="8315950" cy="4554855"/>
          </a:xfrm>
        </p:spPr>
        <p:txBody>
          <a:bodyPr>
            <a:noAutofit/>
          </a:bodyPr>
          <a:lstStyle/>
          <a:p>
            <a:pPr marL="0" indent="0">
              <a:buNone/>
            </a:pPr>
            <a:r>
              <a:rPr lang="en-US" sz="1800" b="1" dirty="0">
                <a:solidFill>
                  <a:srgbClr val="0160BE"/>
                </a:solidFill>
                <a:latin typeface="+mn-lt"/>
              </a:rPr>
              <a:t>What's Changed: </a:t>
            </a:r>
            <a:r>
              <a:rPr lang="en-US" sz="1800" dirty="0">
                <a:solidFill>
                  <a:srgbClr val="333333"/>
                </a:solidFill>
                <a:latin typeface="Brandon"/>
              </a:rPr>
              <a:t>You can now create fully customizable Event Budget reports in Build Your Own Reports (BYOR), using the same trusted budget fields and filters from the existing Budget Overview report while choosing your own layout, groupings, and prompts.</a:t>
            </a:r>
          </a:p>
          <a:p>
            <a:pPr marL="0" indent="0">
              <a:buNone/>
            </a:pPr>
            <a:r>
              <a:rPr lang="en-US" sz="1800" b="1" dirty="0">
                <a:solidFill>
                  <a:srgbClr val="0160BE"/>
                </a:solidFill>
                <a:latin typeface="+mn-lt"/>
              </a:rPr>
              <a:t>Benefit: </a:t>
            </a:r>
            <a:r>
              <a:rPr lang="en-US" sz="1800" dirty="0">
                <a:solidFill>
                  <a:srgbClr val="333333"/>
                </a:solidFill>
                <a:latin typeface="Brandon"/>
              </a:rPr>
              <a:t>Planners get flexible, self-serve visibility into budget and spend performance, so they can quickly answer specific budget questions without relying on a single canned report or manual exports.</a:t>
            </a:r>
          </a:p>
        </p:txBody>
      </p:sp>
      <p:cxnSp>
        <p:nvCxnSpPr>
          <p:cNvPr id="4" name="Straight Connector 3">
            <a:extLst>
              <a:ext uri="{FF2B5EF4-FFF2-40B4-BE49-F238E27FC236}">
                <a16:creationId xmlns:a16="http://schemas.microsoft.com/office/drawing/2014/main" id="{F05B061F-5BA7-58D2-8E37-3B2A174494F1}"/>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ACC1B3B-B162-658A-CC51-4E333354F403}"/>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74C2E9E2-DBE0-C341-3BA1-07C88429ABE6}"/>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Budget management</a:t>
            </a:r>
          </a:p>
        </p:txBody>
      </p:sp>
      <p:pic>
        <p:nvPicPr>
          <p:cNvPr id="8194" name="Picture 2">
            <a:extLst>
              <a:ext uri="{FF2B5EF4-FFF2-40B4-BE49-F238E27FC236}">
                <a16:creationId xmlns:a16="http://schemas.microsoft.com/office/drawing/2014/main" id="{3B951274-53E6-28D5-677A-81DD9BE3B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344" y="3996696"/>
            <a:ext cx="4935664" cy="247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7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15E1C-AC43-16D4-A3E7-A70EB8E37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E12C9-AF51-39A2-AA73-6867B9D2569D}"/>
              </a:ext>
            </a:extLst>
          </p:cNvPr>
          <p:cNvSpPr>
            <a:spLocks noGrp="1"/>
          </p:cNvSpPr>
          <p:nvPr>
            <p:ph type="title"/>
          </p:nvPr>
        </p:nvSpPr>
        <p:spPr>
          <a:xfrm>
            <a:off x="980440" y="2766216"/>
            <a:ext cx="4119880" cy="1325563"/>
          </a:xfrm>
        </p:spPr>
        <p:txBody>
          <a:bodyPr>
            <a:normAutofit/>
          </a:bodyPr>
          <a:lstStyle/>
          <a:p>
            <a:pPr algn="l"/>
            <a:r>
              <a:rPr lang="en-US" b="1" i="0" dirty="0">
                <a:solidFill>
                  <a:srgbClr val="0160BE"/>
                </a:solidFill>
                <a:effectLst/>
                <a:latin typeface="Brandon"/>
              </a:rPr>
              <a:t>Actionable Insights</a:t>
            </a:r>
            <a:endParaRPr lang="en-US" b="0" i="0" dirty="0">
              <a:solidFill>
                <a:srgbClr val="0160BE"/>
              </a:solidFill>
              <a:effectLst/>
              <a:latin typeface="Brandon"/>
            </a:endParaRPr>
          </a:p>
        </p:txBody>
      </p:sp>
      <p:sp>
        <p:nvSpPr>
          <p:cNvPr id="3" name="Content Placeholder 2">
            <a:extLst>
              <a:ext uri="{FF2B5EF4-FFF2-40B4-BE49-F238E27FC236}">
                <a16:creationId xmlns:a16="http://schemas.microsoft.com/office/drawing/2014/main" id="{305E98C9-AD69-523D-6047-5BFE2BA995E1}"/>
              </a:ext>
            </a:extLst>
          </p:cNvPr>
          <p:cNvSpPr>
            <a:spLocks noGrp="1"/>
          </p:cNvSpPr>
          <p:nvPr>
            <p:ph idx="1"/>
          </p:nvPr>
        </p:nvSpPr>
        <p:spPr>
          <a:xfrm>
            <a:off x="6614160" y="1956604"/>
            <a:ext cx="4597400" cy="2944786"/>
          </a:xfrm>
        </p:spPr>
        <p:txBody>
          <a:bodyPr>
            <a:normAutofit lnSpcReduction="10000"/>
          </a:bodyPr>
          <a:lstStyle/>
          <a:p>
            <a:pPr marL="0" indent="0" algn="l">
              <a:buNone/>
            </a:pPr>
            <a:r>
              <a:rPr lang="en-US" sz="3200" b="1" dirty="0">
                <a:solidFill>
                  <a:srgbClr val="0160BE"/>
                </a:solidFill>
                <a:effectLst/>
                <a:latin typeface="Brandon"/>
              </a:rPr>
              <a:t>Products covered: </a:t>
            </a:r>
          </a:p>
          <a:p>
            <a:pPr marL="0" indent="0" algn="l">
              <a:buNone/>
            </a:pPr>
            <a:r>
              <a:rPr lang="en-US" dirty="0">
                <a:solidFill>
                  <a:srgbClr val="0160BE"/>
                </a:solidFill>
                <a:effectLst/>
                <a:latin typeface="Brandon"/>
              </a:rPr>
              <a:t>Surveys</a:t>
            </a:r>
          </a:p>
          <a:p>
            <a:pPr marL="0" indent="0" algn="l">
              <a:buNone/>
            </a:pPr>
            <a:r>
              <a:rPr lang="en-US" dirty="0">
                <a:solidFill>
                  <a:srgbClr val="0160BE"/>
                </a:solidFill>
                <a:effectLst/>
                <a:latin typeface="Brandon"/>
              </a:rPr>
              <a:t>Reporting</a:t>
            </a:r>
          </a:p>
          <a:p>
            <a:pPr marL="0" indent="0" algn="l">
              <a:buNone/>
            </a:pPr>
            <a:r>
              <a:rPr lang="en-US" dirty="0">
                <a:solidFill>
                  <a:srgbClr val="0160BE"/>
                </a:solidFill>
                <a:effectLst/>
                <a:latin typeface="Brandon"/>
              </a:rPr>
              <a:t>Integrations</a:t>
            </a:r>
          </a:p>
          <a:p>
            <a:pPr marL="0" indent="0" algn="l">
              <a:buNone/>
            </a:pPr>
            <a:r>
              <a:rPr lang="en-US" dirty="0">
                <a:solidFill>
                  <a:srgbClr val="0160BE"/>
                </a:solidFill>
              </a:rPr>
              <a:t>Engagement Scoring</a:t>
            </a:r>
          </a:p>
          <a:p>
            <a:pPr marL="0" indent="0" algn="l">
              <a:buNone/>
            </a:pPr>
            <a:r>
              <a:rPr lang="en-US" dirty="0">
                <a:solidFill>
                  <a:srgbClr val="0160BE"/>
                </a:solidFill>
                <a:effectLst/>
                <a:latin typeface="Brandon"/>
              </a:rPr>
              <a:t>App Marketplace</a:t>
            </a:r>
          </a:p>
        </p:txBody>
      </p:sp>
      <p:cxnSp>
        <p:nvCxnSpPr>
          <p:cNvPr id="5" name="Straight Connector 4">
            <a:extLst>
              <a:ext uri="{FF2B5EF4-FFF2-40B4-BE49-F238E27FC236}">
                <a16:creationId xmlns:a16="http://schemas.microsoft.com/office/drawing/2014/main" id="{E9C8DB4D-DE24-D0FA-2D81-FE4B50653FCD}"/>
              </a:ext>
            </a:extLst>
          </p:cNvPr>
          <p:cNvCxnSpPr/>
          <p:nvPr/>
        </p:nvCxnSpPr>
        <p:spPr>
          <a:xfrm>
            <a:off x="5811520" y="868679"/>
            <a:ext cx="0" cy="512064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77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5E8E1-45B1-CECE-552B-5A6434DE6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51EF9-3EF9-9CA8-8C8D-DBE289B9E6A4}"/>
              </a:ext>
            </a:extLst>
          </p:cNvPr>
          <p:cNvSpPr>
            <a:spLocks noGrp="1"/>
          </p:cNvSpPr>
          <p:nvPr>
            <p:ph type="title"/>
          </p:nvPr>
        </p:nvSpPr>
        <p:spPr/>
        <p:txBody>
          <a:bodyPr/>
          <a:lstStyle/>
          <a:p>
            <a:r>
              <a:rPr lang="en-US" b="1" i="0" dirty="0">
                <a:solidFill>
                  <a:srgbClr val="0160BE"/>
                </a:solidFill>
                <a:effectLst/>
                <a:latin typeface="Brandon"/>
              </a:rPr>
              <a:t>About the newsletter</a:t>
            </a:r>
            <a:endParaRPr lang="en-US" dirty="0">
              <a:solidFill>
                <a:srgbClr val="0160BE"/>
              </a:solidFill>
            </a:endParaRPr>
          </a:p>
        </p:txBody>
      </p:sp>
      <p:sp>
        <p:nvSpPr>
          <p:cNvPr id="3" name="Content Placeholder 2">
            <a:extLst>
              <a:ext uri="{FF2B5EF4-FFF2-40B4-BE49-F238E27FC236}">
                <a16:creationId xmlns:a16="http://schemas.microsoft.com/office/drawing/2014/main" id="{A007F47E-6500-C72D-95AB-8004D824AAA6}"/>
              </a:ext>
            </a:extLst>
          </p:cNvPr>
          <p:cNvSpPr>
            <a:spLocks noGrp="1"/>
          </p:cNvSpPr>
          <p:nvPr>
            <p:ph idx="1"/>
          </p:nvPr>
        </p:nvSpPr>
        <p:spPr>
          <a:xfrm>
            <a:off x="838200" y="1517515"/>
            <a:ext cx="9609306" cy="719847"/>
          </a:xfrm>
        </p:spPr>
        <p:txBody>
          <a:bodyPr>
            <a:noAutofit/>
          </a:bodyPr>
          <a:lstStyle/>
          <a:p>
            <a:pPr marL="0" indent="0">
              <a:spcBef>
                <a:spcPts val="0"/>
              </a:spcBef>
              <a:buNone/>
            </a:pPr>
            <a:r>
              <a:rPr lang="en-US" sz="1800" b="0" i="0" dirty="0">
                <a:solidFill>
                  <a:srgbClr val="333333"/>
                </a:solidFill>
                <a:effectLst/>
                <a:latin typeface="Brandon"/>
              </a:rPr>
              <a:t>The updates are labelled within </a:t>
            </a:r>
            <a:r>
              <a:rPr lang="en-US" sz="1800" dirty="0">
                <a:solidFill>
                  <a:srgbClr val="333333"/>
                </a:solidFill>
                <a:latin typeface="Brandon"/>
              </a:rPr>
              <a:t>six</a:t>
            </a:r>
            <a:r>
              <a:rPr lang="en-US" sz="1800" b="0" i="0" dirty="0">
                <a:solidFill>
                  <a:srgbClr val="333333"/>
                </a:solidFill>
                <a:effectLst/>
                <a:latin typeface="Brandon"/>
              </a:rPr>
              <a:t> product neighborhoods that cover different products in each one of them. Below is the list of them with the products covered:</a:t>
            </a:r>
            <a:br>
              <a:rPr lang="en-US" sz="1800" dirty="0">
                <a:solidFill>
                  <a:srgbClr val="333333"/>
                </a:solidFill>
                <a:latin typeface="Brandon"/>
              </a:rPr>
            </a:br>
            <a:endParaRPr lang="en-US" sz="1800" b="1" i="0" dirty="0">
              <a:solidFill>
                <a:srgbClr val="333333"/>
              </a:solidFill>
              <a:effectLst/>
              <a:latin typeface="Brandon"/>
            </a:endParaRPr>
          </a:p>
        </p:txBody>
      </p:sp>
      <p:grpSp>
        <p:nvGrpSpPr>
          <p:cNvPr id="10" name="Group 9">
            <a:extLst>
              <a:ext uri="{FF2B5EF4-FFF2-40B4-BE49-F238E27FC236}">
                <a16:creationId xmlns:a16="http://schemas.microsoft.com/office/drawing/2014/main" id="{EEC5F272-50ED-6138-17FC-7C81C79BE9EF}"/>
              </a:ext>
            </a:extLst>
          </p:cNvPr>
          <p:cNvGrpSpPr/>
          <p:nvPr/>
        </p:nvGrpSpPr>
        <p:grpSpPr>
          <a:xfrm>
            <a:off x="838200" y="2313260"/>
            <a:ext cx="10515600" cy="3366563"/>
            <a:chOff x="838200" y="2274348"/>
            <a:chExt cx="10515600" cy="2940715"/>
          </a:xfrm>
        </p:grpSpPr>
        <p:sp>
          <p:nvSpPr>
            <p:cNvPr id="6" name="TextBox 5">
              <a:extLst>
                <a:ext uri="{FF2B5EF4-FFF2-40B4-BE49-F238E27FC236}">
                  <a16:creationId xmlns:a16="http://schemas.microsoft.com/office/drawing/2014/main" id="{ED4A0060-1996-CB41-9922-EB31933FB910}"/>
                </a:ext>
              </a:extLst>
            </p:cNvPr>
            <p:cNvSpPr txBox="1"/>
            <p:nvPr/>
          </p:nvSpPr>
          <p:spPr>
            <a:xfrm>
              <a:off x="838200" y="2274348"/>
              <a:ext cx="4949757" cy="2940715"/>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Plan &amp; Promote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Registration, Abstract Management, Speaker Resource Centers, Exhibitor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Attendee Engagement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Attendee Hub, Event App, Events+, Appointments, OnArrival, LeadCapture, Webinar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Spend &amp; Workflow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Budget Management, Meeting Request Form, Access Portal</a:t>
              </a:r>
            </a:p>
          </p:txBody>
        </p:sp>
        <p:sp>
          <p:nvSpPr>
            <p:cNvPr id="9" name="TextBox 8">
              <a:extLst>
                <a:ext uri="{FF2B5EF4-FFF2-40B4-BE49-F238E27FC236}">
                  <a16:creationId xmlns:a16="http://schemas.microsoft.com/office/drawing/2014/main" id="{BB248D1D-8BEE-9116-89C9-0BD08766EFE9}"/>
                </a:ext>
              </a:extLst>
            </p:cNvPr>
            <p:cNvSpPr txBox="1"/>
            <p:nvPr/>
          </p:nvSpPr>
          <p:spPr>
            <a:xfrm>
              <a:off x="6096000" y="2274348"/>
              <a:ext cx="5257800" cy="272295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Actionable Insights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Surveys, Reporting, Integrations, Engagement Scoring, App Marketplace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Exchange Solutions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Cvent Supplier Network, Cvent Event Diagramming, Passkey, Travel, Instant Book, Vendor Marketplace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160BE"/>
                  </a:solidFill>
                  <a:effectLst/>
                  <a:uLnTx/>
                  <a:uFillTx/>
                  <a:latin typeface="Brandon"/>
                  <a:ea typeface="+mn-ea"/>
                  <a:cs typeface="+mn-cs"/>
                </a:rPr>
                <a:t>Trade Show Solutions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333333"/>
                  </a:solidFill>
                  <a:effectLst/>
                  <a:uLnTx/>
                  <a:uFillTx/>
                  <a:latin typeface="Brandon"/>
                  <a:ea typeface="+mn-ea"/>
                  <a:cs typeface="+mn-cs"/>
                </a:rPr>
                <a:t>Products covered</a:t>
              </a:r>
              <a:r>
                <a:rPr kumimoji="0" lang="en-US" b="0" i="0" u="none" strike="noStrike" kern="1200" cap="none" spc="0" normalizeH="0" baseline="0" noProof="0" dirty="0">
                  <a:ln>
                    <a:noFill/>
                  </a:ln>
                  <a:solidFill>
                    <a:srgbClr val="333333"/>
                  </a:solidFill>
                  <a:effectLst/>
                  <a:uLnTx/>
                  <a:uFillTx/>
                  <a:latin typeface="Brandon"/>
                  <a:ea typeface="+mn-ea"/>
                  <a:cs typeface="+mn-cs"/>
                </a:rPr>
                <a:t>: Jifflenow, iCapture </a:t>
              </a:r>
            </a:p>
          </p:txBody>
        </p:sp>
      </p:grpSp>
    </p:spTree>
    <p:extLst>
      <p:ext uri="{BB962C8B-B14F-4D97-AF65-F5344CB8AC3E}">
        <p14:creationId xmlns:p14="http://schemas.microsoft.com/office/powerpoint/2010/main" val="367175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B30D8-9D1A-19DE-D7A9-CABF9E259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E4EBD-363D-51D2-9E46-FBC24527D55C}"/>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Cvent Salesforce App - 8.7.0 Release</a:t>
            </a:r>
          </a:p>
        </p:txBody>
      </p:sp>
      <p:sp>
        <p:nvSpPr>
          <p:cNvPr id="3" name="Content Placeholder 2">
            <a:extLst>
              <a:ext uri="{FF2B5EF4-FFF2-40B4-BE49-F238E27FC236}">
                <a16:creationId xmlns:a16="http://schemas.microsoft.com/office/drawing/2014/main" id="{39985F8C-FB48-8F6C-2230-9AEA587E087D}"/>
              </a:ext>
            </a:extLst>
          </p:cNvPr>
          <p:cNvSpPr>
            <a:spLocks noGrp="1"/>
          </p:cNvSpPr>
          <p:nvPr>
            <p:ph idx="1"/>
          </p:nvPr>
        </p:nvSpPr>
        <p:spPr>
          <a:xfrm>
            <a:off x="838201" y="1803273"/>
            <a:ext cx="8315949" cy="4554855"/>
          </a:xfrm>
        </p:spPr>
        <p:txBody>
          <a:bodyPr>
            <a:noAutofit/>
          </a:bodyPr>
          <a:lstStyle/>
          <a:p>
            <a:pPr marL="0" indent="0">
              <a:buNone/>
            </a:pPr>
            <a:r>
              <a:rPr lang="en-US" sz="1800" dirty="0">
                <a:solidFill>
                  <a:srgbClr val="333333"/>
                </a:solidFill>
                <a:latin typeface="Brandon"/>
              </a:rPr>
              <a:t>We’re excited to announce the release of </a:t>
            </a:r>
            <a:r>
              <a:rPr lang="en-US" sz="1800" b="1" dirty="0">
                <a:solidFill>
                  <a:srgbClr val="0160BE"/>
                </a:solidFill>
                <a:latin typeface="+mn-lt"/>
                <a:hlinkClick r:id="rId2">
                  <a:extLst>
                    <a:ext uri="{A12FA001-AC4F-418D-AE19-62706E023703}">
                      <ahyp:hlinkClr xmlns:ahyp="http://schemas.microsoft.com/office/drawing/2018/hyperlinkcolor" val="tx"/>
                    </a:ext>
                  </a:extLst>
                </a:hlinkClick>
              </a:rPr>
              <a:t>Cvent Salesforce App v8.7.0</a:t>
            </a:r>
            <a:r>
              <a:rPr lang="en-US" sz="1800" dirty="0">
                <a:solidFill>
                  <a:srgbClr val="333333"/>
                </a:solidFill>
                <a:latin typeface="Brandon"/>
              </a:rPr>
              <a:t>.</a:t>
            </a:r>
          </a:p>
          <a:p>
            <a:r>
              <a:rPr lang="en-US" sz="1800" dirty="0">
                <a:solidFill>
                  <a:srgbClr val="333333"/>
                </a:solidFill>
                <a:latin typeface="Brandon"/>
              </a:rPr>
              <a:t>External Client App configuration: Due to recent changes in the Salesforce platform, Connected Apps are no longer supported. The App Configuration page now uses External Client Apps instead.</a:t>
            </a:r>
          </a:p>
          <a:p>
            <a:r>
              <a:rPr lang="en-US" sz="1800" dirty="0">
                <a:solidFill>
                  <a:srgbClr val="333333"/>
                </a:solidFill>
                <a:latin typeface="Brandon"/>
              </a:rPr>
              <a:t>Resolved an issue where a rare migration of older Cvent connection object data to the newer connection registry could fail because of an incorrect migration path.</a:t>
            </a:r>
          </a:p>
          <a:p>
            <a:pPr marL="0" indent="0">
              <a:buNone/>
            </a:pPr>
            <a:endParaRPr lang="en-US" sz="1800" dirty="0">
              <a:solidFill>
                <a:srgbClr val="333333"/>
              </a:solidFill>
              <a:latin typeface="Brandon"/>
            </a:endParaRPr>
          </a:p>
          <a:p>
            <a:pPr marL="0" indent="0">
              <a:buNone/>
            </a:pPr>
            <a:r>
              <a:rPr lang="en-US" sz="1800" dirty="0">
                <a:solidFill>
                  <a:srgbClr val="333333"/>
                </a:solidFill>
                <a:latin typeface="Brandon"/>
              </a:rPr>
              <a:t>See </a:t>
            </a:r>
            <a:r>
              <a:rPr lang="en-US" sz="1800" b="1" dirty="0">
                <a:solidFill>
                  <a:srgbClr val="0160BE"/>
                </a:solidFill>
                <a:latin typeface="+mn-lt"/>
                <a:hlinkClick r:id="rId3">
                  <a:extLst>
                    <a:ext uri="{A12FA001-AC4F-418D-AE19-62706E023703}">
                      <ahyp:hlinkClr xmlns:ahyp="http://schemas.microsoft.com/office/drawing/2018/hyperlinkcolor" val="tx"/>
                    </a:ext>
                  </a:extLst>
                </a:hlinkClick>
              </a:rPr>
              <a:t>Cvent Salesforce App Release Notes </a:t>
            </a:r>
            <a:r>
              <a:rPr lang="en-US" sz="1800" dirty="0">
                <a:solidFill>
                  <a:srgbClr val="333333"/>
                </a:solidFill>
                <a:latin typeface="Brandon"/>
              </a:rPr>
              <a:t>for more information.</a:t>
            </a:r>
          </a:p>
        </p:txBody>
      </p:sp>
      <p:cxnSp>
        <p:nvCxnSpPr>
          <p:cNvPr id="4" name="Straight Connector 3">
            <a:extLst>
              <a:ext uri="{FF2B5EF4-FFF2-40B4-BE49-F238E27FC236}">
                <a16:creationId xmlns:a16="http://schemas.microsoft.com/office/drawing/2014/main" id="{8E9B7D0C-0F1F-4575-804F-29FD3FA958F6}"/>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30F5FC1-EA36-5533-E9FD-A338FFFD916D}"/>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4">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3D1E1FFE-B969-F450-D381-4F626444FAEB}"/>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integrations</a:t>
            </a:r>
          </a:p>
        </p:txBody>
      </p:sp>
    </p:spTree>
    <p:extLst>
      <p:ext uri="{BB962C8B-B14F-4D97-AF65-F5344CB8AC3E}">
        <p14:creationId xmlns:p14="http://schemas.microsoft.com/office/powerpoint/2010/main" val="42575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49A7-64DF-50AE-567D-046C5D296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911BB-4405-A67B-0A87-61BFFE42C941}"/>
              </a:ext>
            </a:extLst>
          </p:cNvPr>
          <p:cNvSpPr>
            <a:spLocks noGrp="1"/>
          </p:cNvSpPr>
          <p:nvPr>
            <p:ph type="title"/>
          </p:nvPr>
        </p:nvSpPr>
        <p:spPr>
          <a:xfrm>
            <a:off x="980440" y="2766216"/>
            <a:ext cx="4119880" cy="1325563"/>
          </a:xfrm>
        </p:spPr>
        <p:txBody>
          <a:bodyPr>
            <a:normAutofit/>
          </a:bodyPr>
          <a:lstStyle/>
          <a:p>
            <a:pPr algn="l"/>
            <a:r>
              <a:rPr lang="en-US" b="1" i="0" dirty="0">
                <a:solidFill>
                  <a:srgbClr val="0160BE"/>
                </a:solidFill>
                <a:effectLst/>
                <a:latin typeface="Brandon"/>
              </a:rPr>
              <a:t>Exchange Solutions</a:t>
            </a:r>
            <a:endParaRPr lang="en-US" b="0" i="0" dirty="0">
              <a:solidFill>
                <a:srgbClr val="0160BE"/>
              </a:solidFill>
              <a:effectLst/>
              <a:latin typeface="Brandon"/>
            </a:endParaRPr>
          </a:p>
        </p:txBody>
      </p:sp>
      <p:sp>
        <p:nvSpPr>
          <p:cNvPr id="3" name="Content Placeholder 2">
            <a:extLst>
              <a:ext uri="{FF2B5EF4-FFF2-40B4-BE49-F238E27FC236}">
                <a16:creationId xmlns:a16="http://schemas.microsoft.com/office/drawing/2014/main" id="{FE11C8E3-456C-C56C-82CA-9780B8F605B8}"/>
              </a:ext>
            </a:extLst>
          </p:cNvPr>
          <p:cNvSpPr>
            <a:spLocks noGrp="1"/>
          </p:cNvSpPr>
          <p:nvPr>
            <p:ph idx="1"/>
          </p:nvPr>
        </p:nvSpPr>
        <p:spPr>
          <a:xfrm>
            <a:off x="6614160" y="1956604"/>
            <a:ext cx="4597400" cy="3502364"/>
          </a:xfrm>
        </p:spPr>
        <p:txBody>
          <a:bodyPr>
            <a:normAutofit lnSpcReduction="10000"/>
          </a:bodyPr>
          <a:lstStyle/>
          <a:p>
            <a:pPr marL="0" indent="0" algn="l">
              <a:buNone/>
            </a:pPr>
            <a:r>
              <a:rPr lang="en-US" sz="3200" b="1" dirty="0">
                <a:solidFill>
                  <a:srgbClr val="0160BE"/>
                </a:solidFill>
                <a:effectLst/>
                <a:latin typeface="Brandon"/>
              </a:rPr>
              <a:t>Products covered: </a:t>
            </a:r>
          </a:p>
          <a:p>
            <a:pPr marL="0" indent="0" algn="l">
              <a:buNone/>
            </a:pPr>
            <a:r>
              <a:rPr lang="en-US" dirty="0">
                <a:solidFill>
                  <a:srgbClr val="0160BE"/>
                </a:solidFill>
                <a:effectLst/>
                <a:latin typeface="Brandon"/>
              </a:rPr>
              <a:t>Cvent Supplier Network</a:t>
            </a:r>
          </a:p>
          <a:p>
            <a:pPr marL="0" indent="0" algn="l">
              <a:buNone/>
            </a:pPr>
            <a:r>
              <a:rPr lang="en-US" dirty="0">
                <a:solidFill>
                  <a:srgbClr val="0160BE"/>
                </a:solidFill>
                <a:effectLst/>
                <a:latin typeface="Brandon"/>
              </a:rPr>
              <a:t>Event Diagramming</a:t>
            </a:r>
          </a:p>
          <a:p>
            <a:pPr marL="0" indent="0" algn="l">
              <a:buNone/>
            </a:pPr>
            <a:r>
              <a:rPr lang="en-US" dirty="0">
                <a:solidFill>
                  <a:srgbClr val="0160BE"/>
                </a:solidFill>
                <a:effectLst/>
                <a:latin typeface="Brandon"/>
              </a:rPr>
              <a:t>Passkey</a:t>
            </a:r>
          </a:p>
          <a:p>
            <a:pPr marL="0" indent="0" algn="l">
              <a:buNone/>
            </a:pPr>
            <a:r>
              <a:rPr lang="en-US" dirty="0">
                <a:solidFill>
                  <a:srgbClr val="0160BE"/>
                </a:solidFill>
              </a:rPr>
              <a:t>Cvent Travel</a:t>
            </a:r>
          </a:p>
          <a:p>
            <a:pPr marL="0" indent="0" algn="l">
              <a:buNone/>
            </a:pPr>
            <a:r>
              <a:rPr lang="en-US" dirty="0">
                <a:solidFill>
                  <a:srgbClr val="0160BE"/>
                </a:solidFill>
                <a:effectLst/>
                <a:latin typeface="Brandon"/>
              </a:rPr>
              <a:t>Instant Book</a:t>
            </a:r>
          </a:p>
          <a:p>
            <a:pPr marL="0" indent="0" algn="l">
              <a:buNone/>
            </a:pPr>
            <a:r>
              <a:rPr lang="en-US" dirty="0">
                <a:solidFill>
                  <a:srgbClr val="0160BE"/>
                </a:solidFill>
                <a:effectLst/>
                <a:latin typeface="Brandon"/>
              </a:rPr>
              <a:t>Vendor Marketplace</a:t>
            </a:r>
          </a:p>
        </p:txBody>
      </p:sp>
      <p:cxnSp>
        <p:nvCxnSpPr>
          <p:cNvPr id="5" name="Straight Connector 4">
            <a:extLst>
              <a:ext uri="{FF2B5EF4-FFF2-40B4-BE49-F238E27FC236}">
                <a16:creationId xmlns:a16="http://schemas.microsoft.com/office/drawing/2014/main" id="{CE099C71-2B21-381D-8E2C-7A09CAF77262}"/>
              </a:ext>
            </a:extLst>
          </p:cNvPr>
          <p:cNvCxnSpPr/>
          <p:nvPr/>
        </p:nvCxnSpPr>
        <p:spPr>
          <a:xfrm>
            <a:off x="5811520" y="868679"/>
            <a:ext cx="0" cy="512064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56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040D6-519E-70CC-6B26-7525C86E7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CC2E1-06B5-8814-DCC0-B1632A636BB9}"/>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Expanding Sustainability Across More Venues</a:t>
            </a:r>
          </a:p>
        </p:txBody>
      </p:sp>
      <p:sp>
        <p:nvSpPr>
          <p:cNvPr id="3" name="Content Placeholder 2">
            <a:extLst>
              <a:ext uri="{FF2B5EF4-FFF2-40B4-BE49-F238E27FC236}">
                <a16:creationId xmlns:a16="http://schemas.microsoft.com/office/drawing/2014/main" id="{94B27592-15D8-D326-3A2A-53FA9BD3618E}"/>
              </a:ext>
            </a:extLst>
          </p:cNvPr>
          <p:cNvSpPr>
            <a:spLocks noGrp="1"/>
          </p:cNvSpPr>
          <p:nvPr>
            <p:ph idx="1"/>
          </p:nvPr>
        </p:nvSpPr>
        <p:spPr>
          <a:xfrm>
            <a:off x="838200" y="1639402"/>
            <a:ext cx="8315947" cy="4554855"/>
          </a:xfrm>
        </p:spPr>
        <p:txBody>
          <a:bodyPr>
            <a:noAutofit/>
          </a:bodyPr>
          <a:lstStyle/>
          <a:p>
            <a:pPr marL="0" indent="0">
              <a:buNone/>
            </a:pPr>
            <a:r>
              <a:rPr lang="en-US" sz="1800" b="1" dirty="0">
                <a:solidFill>
                  <a:srgbClr val="0160BE"/>
                </a:solidFill>
                <a:latin typeface="+mn-lt"/>
              </a:rPr>
              <a:t>What’s new:</a:t>
            </a:r>
          </a:p>
          <a:p>
            <a:pPr marL="0" indent="0">
              <a:buNone/>
            </a:pPr>
            <a:r>
              <a:rPr lang="en-US" sz="1800" dirty="0">
                <a:solidFill>
                  <a:srgbClr val="333333"/>
                </a:solidFill>
                <a:latin typeface="Brandon"/>
              </a:rPr>
              <a:t>On the venue profile page, you’ll now see a Sustainability section for eligible venues that are not integrated with </a:t>
            </a:r>
            <a:r>
              <a:rPr lang="en-US" sz="1800" dirty="0" err="1">
                <a:solidFill>
                  <a:srgbClr val="333333"/>
                </a:solidFill>
                <a:latin typeface="Brandon"/>
              </a:rPr>
              <a:t>BeCause</a:t>
            </a:r>
            <a:r>
              <a:rPr lang="en-US" sz="1800" dirty="0">
                <a:solidFill>
                  <a:srgbClr val="333333"/>
                </a:solidFill>
                <a:latin typeface="Brandon"/>
              </a:rPr>
              <a:t>. This section includes a plain-language sustainability description provided by the venue, Certification details, including the certifying agency name/logo and certificate expiry date</a:t>
            </a:r>
          </a:p>
          <a:p>
            <a:pPr marL="0" indent="0">
              <a:buNone/>
            </a:pPr>
            <a:r>
              <a:rPr lang="en-US" sz="1800" b="1" dirty="0">
                <a:solidFill>
                  <a:srgbClr val="0160BE"/>
                </a:solidFill>
                <a:latin typeface="+mn-lt"/>
              </a:rPr>
              <a:t>Why this matters</a:t>
            </a:r>
          </a:p>
          <a:p>
            <a:pPr marL="0" indent="0">
              <a:buNone/>
            </a:pPr>
            <a:r>
              <a:rPr lang="en-US" sz="1800" dirty="0">
                <a:solidFill>
                  <a:srgbClr val="333333"/>
                </a:solidFill>
                <a:latin typeface="Brandon"/>
              </a:rPr>
              <a:t>Gives you a more consistent and transparent view of sustainability information, so you can evaluate venues with greater confidence, Expands visibility across more venues, allowing you to see sustainability credentials beyond those enrolled in </a:t>
            </a:r>
            <a:r>
              <a:rPr lang="en-US" sz="1800" dirty="0" err="1">
                <a:solidFill>
                  <a:srgbClr val="333333"/>
                </a:solidFill>
                <a:latin typeface="Brandon"/>
              </a:rPr>
              <a:t>BeCause</a:t>
            </a:r>
            <a:endParaRPr lang="en-US" sz="1800" dirty="0">
              <a:solidFill>
                <a:srgbClr val="333333"/>
              </a:solidFill>
              <a:latin typeface="Brandon"/>
            </a:endParaRPr>
          </a:p>
        </p:txBody>
      </p:sp>
      <p:cxnSp>
        <p:nvCxnSpPr>
          <p:cNvPr id="4" name="Straight Connector 3">
            <a:extLst>
              <a:ext uri="{FF2B5EF4-FFF2-40B4-BE49-F238E27FC236}">
                <a16:creationId xmlns:a16="http://schemas.microsoft.com/office/drawing/2014/main" id="{610E4BE3-63A6-B3FF-7069-9478B2F92CCE}"/>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EA64E1F-6EB4-43BD-DA70-9E5F4DAF4DE6}"/>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3443E9E2-0F89-1071-A11E-88F59BAED76B}"/>
              </a:ext>
            </a:extLst>
          </p:cNvPr>
          <p:cNvSpPr/>
          <p:nvPr/>
        </p:nvSpPr>
        <p:spPr>
          <a:xfrm>
            <a:off x="9580880" y="466928"/>
            <a:ext cx="2374414" cy="557200"/>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Cvent supplier network</a:t>
            </a:r>
          </a:p>
        </p:txBody>
      </p:sp>
      <p:pic>
        <p:nvPicPr>
          <p:cNvPr id="9220" name="Picture 4">
            <a:extLst>
              <a:ext uri="{FF2B5EF4-FFF2-40B4-BE49-F238E27FC236}">
                <a16:creationId xmlns:a16="http://schemas.microsoft.com/office/drawing/2014/main" id="{53346BBF-6D28-4044-996A-83985BA89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223" y="4343400"/>
            <a:ext cx="3767900"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9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0561-5E12-2F23-A4F4-E55B9F04C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25F2F-6689-77B9-4A0F-52BF40494E2C}"/>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'Why This Venue' on CSN AI Search</a:t>
            </a:r>
          </a:p>
        </p:txBody>
      </p:sp>
      <p:sp>
        <p:nvSpPr>
          <p:cNvPr id="3" name="Content Placeholder 2">
            <a:extLst>
              <a:ext uri="{FF2B5EF4-FFF2-40B4-BE49-F238E27FC236}">
                <a16:creationId xmlns:a16="http://schemas.microsoft.com/office/drawing/2014/main" id="{4AC7CE26-252E-AC0D-828E-F0A631374F36}"/>
              </a:ext>
            </a:extLst>
          </p:cNvPr>
          <p:cNvSpPr>
            <a:spLocks noGrp="1"/>
          </p:cNvSpPr>
          <p:nvPr>
            <p:ph idx="1"/>
          </p:nvPr>
        </p:nvSpPr>
        <p:spPr>
          <a:xfrm>
            <a:off x="838207" y="1438234"/>
            <a:ext cx="8315947" cy="4554855"/>
          </a:xfrm>
        </p:spPr>
        <p:txBody>
          <a:bodyPr>
            <a:noAutofit/>
          </a:bodyPr>
          <a:lstStyle/>
          <a:p>
            <a:pPr marL="0" indent="0">
              <a:buNone/>
            </a:pPr>
            <a:r>
              <a:rPr lang="en-US" sz="1800" b="1" dirty="0">
                <a:solidFill>
                  <a:srgbClr val="0160BE"/>
                </a:solidFill>
                <a:latin typeface="+mn-lt"/>
              </a:rPr>
              <a:t>What it is:</a:t>
            </a:r>
          </a:p>
          <a:p>
            <a:pPr marL="0" indent="0">
              <a:buNone/>
            </a:pPr>
            <a:r>
              <a:rPr lang="en-US" sz="1800" dirty="0">
                <a:solidFill>
                  <a:srgbClr val="333333"/>
                </a:solidFill>
                <a:latin typeface="Brandon"/>
              </a:rPr>
              <a:t>The "Why this venue" feature in CSN Search helps you understand why a specific venue is being recommended based on your unique search query. This enhancement adds a concise, contextual, AI-generated summary directly on each venue card within the Search Results Page (SRP).</a:t>
            </a:r>
          </a:p>
          <a:p>
            <a:pPr marL="0" indent="0">
              <a:buNone/>
            </a:pPr>
            <a:r>
              <a:rPr lang="en-US" sz="1800" dirty="0">
                <a:solidFill>
                  <a:srgbClr val="333333"/>
                </a:solidFill>
              </a:rPr>
              <a:t>By combining your search prompt with detailed venue profile data, the feature gives you a clear, plain-language explanation of a venue’s relevance. This boosts transparency, builds trust in your search results, and helps you evaluate options more efficiently.</a:t>
            </a:r>
          </a:p>
        </p:txBody>
      </p:sp>
      <p:cxnSp>
        <p:nvCxnSpPr>
          <p:cNvPr id="4" name="Straight Connector 3">
            <a:extLst>
              <a:ext uri="{FF2B5EF4-FFF2-40B4-BE49-F238E27FC236}">
                <a16:creationId xmlns:a16="http://schemas.microsoft.com/office/drawing/2014/main" id="{925FD088-1E05-1185-F541-7F4131E3AB4C}"/>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C44DC71-1390-5DA4-6FC6-F44FD02D98ED}"/>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4C558172-CD7D-D103-38E9-098438B4EC55}"/>
              </a:ext>
            </a:extLst>
          </p:cNvPr>
          <p:cNvSpPr/>
          <p:nvPr/>
        </p:nvSpPr>
        <p:spPr>
          <a:xfrm>
            <a:off x="9580880" y="466928"/>
            <a:ext cx="2374414" cy="557200"/>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Cvent supplier network</a:t>
            </a:r>
          </a:p>
        </p:txBody>
      </p:sp>
      <p:pic>
        <p:nvPicPr>
          <p:cNvPr id="11266" name="Picture 2">
            <a:extLst>
              <a:ext uri="{FF2B5EF4-FFF2-40B4-BE49-F238E27FC236}">
                <a16:creationId xmlns:a16="http://schemas.microsoft.com/office/drawing/2014/main" id="{76495310-FEAA-4245-61EB-C0A728292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416" y="3923824"/>
            <a:ext cx="6202680" cy="270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0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17E22-4CA4-4E75-EE54-5DA4B2B5D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6389A-FB45-7FD4-F125-20490EEC9FD9}"/>
              </a:ext>
            </a:extLst>
          </p:cNvPr>
          <p:cNvSpPr>
            <a:spLocks noGrp="1"/>
          </p:cNvSpPr>
          <p:nvPr>
            <p:ph type="title"/>
          </p:nvPr>
        </p:nvSpPr>
        <p:spPr>
          <a:xfrm>
            <a:off x="838200" y="365125"/>
            <a:ext cx="8315954" cy="1325563"/>
          </a:xfrm>
        </p:spPr>
        <p:txBody>
          <a:bodyPr>
            <a:normAutofit/>
          </a:bodyPr>
          <a:lstStyle/>
          <a:p>
            <a:r>
              <a:rPr lang="en-US" sz="4000" b="1" i="0" dirty="0">
                <a:solidFill>
                  <a:srgbClr val="0160BE"/>
                </a:solidFill>
                <a:effectLst/>
                <a:latin typeface="Brandon"/>
              </a:rPr>
              <a:t>Publish RFP Reports to Access Portals</a:t>
            </a:r>
          </a:p>
        </p:txBody>
      </p:sp>
      <p:sp>
        <p:nvSpPr>
          <p:cNvPr id="3" name="Content Placeholder 2">
            <a:extLst>
              <a:ext uri="{FF2B5EF4-FFF2-40B4-BE49-F238E27FC236}">
                <a16:creationId xmlns:a16="http://schemas.microsoft.com/office/drawing/2014/main" id="{74241E1B-658D-B839-F3A8-86A6651E44BC}"/>
              </a:ext>
            </a:extLst>
          </p:cNvPr>
          <p:cNvSpPr>
            <a:spLocks noGrp="1"/>
          </p:cNvSpPr>
          <p:nvPr>
            <p:ph idx="1"/>
          </p:nvPr>
        </p:nvSpPr>
        <p:spPr>
          <a:xfrm>
            <a:off x="838200" y="1502242"/>
            <a:ext cx="8315947" cy="4554855"/>
          </a:xfrm>
        </p:spPr>
        <p:txBody>
          <a:bodyPr>
            <a:noAutofit/>
          </a:bodyPr>
          <a:lstStyle/>
          <a:p>
            <a:pPr marL="0" indent="0">
              <a:buNone/>
            </a:pPr>
            <a:r>
              <a:rPr lang="en-US" sz="1800" b="1" dirty="0">
                <a:solidFill>
                  <a:srgbClr val="0160BE"/>
                </a:solidFill>
                <a:latin typeface="+mn-lt"/>
              </a:rPr>
              <a:t>What’s new:</a:t>
            </a:r>
            <a:endParaRPr lang="en-US" sz="1800" dirty="0">
              <a:solidFill>
                <a:srgbClr val="333333"/>
              </a:solidFill>
              <a:latin typeface="Brandon"/>
            </a:endParaRPr>
          </a:p>
          <a:p>
            <a:r>
              <a:rPr lang="en-US" sz="1800" dirty="0">
                <a:solidFill>
                  <a:srgbClr val="333333"/>
                </a:solidFill>
                <a:latin typeface="Brandon"/>
              </a:rPr>
              <a:t>Publish any saved RFP report to your Access Portal for easy external sharing</a:t>
            </a:r>
          </a:p>
          <a:p>
            <a:r>
              <a:rPr lang="en-US" sz="1800" dirty="0">
                <a:solidFill>
                  <a:srgbClr val="333333"/>
                </a:solidFill>
                <a:latin typeface="Brandon"/>
              </a:rPr>
              <a:t>Give non-Cvent users direct access to sourcing data without relying on the legacy client portal</a:t>
            </a:r>
          </a:p>
          <a:p>
            <a:r>
              <a:rPr lang="en-US" sz="1800" dirty="0">
                <a:solidFill>
                  <a:srgbClr val="333333"/>
                </a:solidFill>
                <a:latin typeface="Brandon"/>
              </a:rPr>
              <a:t>Keep stakeholders aligned with up-to-date reporting in a centralized, accessible experience</a:t>
            </a:r>
          </a:p>
          <a:p>
            <a:pPr marL="0" indent="0">
              <a:buNone/>
            </a:pPr>
            <a:r>
              <a:rPr lang="en-US" sz="1800" b="1" dirty="0">
                <a:solidFill>
                  <a:srgbClr val="0160BE"/>
                </a:solidFill>
                <a:latin typeface="+mn-lt"/>
              </a:rPr>
              <a:t>How it works:</a:t>
            </a:r>
          </a:p>
          <a:p>
            <a:pPr marL="0" indent="0">
              <a:buNone/>
            </a:pPr>
            <a:r>
              <a:rPr lang="en-US" sz="1800" dirty="0">
                <a:solidFill>
                  <a:srgbClr val="333333"/>
                </a:solidFill>
                <a:latin typeface="Brandon"/>
              </a:rPr>
              <a:t>Publishing a report follows the same steps as sharing other content to the Access Portal</a:t>
            </a:r>
          </a:p>
        </p:txBody>
      </p:sp>
      <p:cxnSp>
        <p:nvCxnSpPr>
          <p:cNvPr id="4" name="Straight Connector 3">
            <a:extLst>
              <a:ext uri="{FF2B5EF4-FFF2-40B4-BE49-F238E27FC236}">
                <a16:creationId xmlns:a16="http://schemas.microsoft.com/office/drawing/2014/main" id="{10135288-C58A-BDAD-2FA1-990E1DAEADAA}"/>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772E1E1-221A-F11B-9B4D-47B3B245B42E}"/>
              </a:ext>
            </a:extLst>
          </p:cNvPr>
          <p:cNvSpPr txBox="1"/>
          <p:nvPr/>
        </p:nvSpPr>
        <p:spPr>
          <a:xfrm>
            <a:off x="9580880" y="2458720"/>
            <a:ext cx="2285998" cy="646331"/>
          </a:xfrm>
          <a:prstGeom prst="rect">
            <a:avLst/>
          </a:prstGeom>
          <a:noFill/>
        </p:spPr>
        <p:txBody>
          <a:bodyPr wrap="square" rtlCol="0">
            <a:spAutoFit/>
          </a:bodyPr>
          <a:lstStyle/>
          <a:p>
            <a:r>
              <a:rPr lang="en-US" dirty="0"/>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6" name="Rectangle 5">
            <a:extLst>
              <a:ext uri="{FF2B5EF4-FFF2-40B4-BE49-F238E27FC236}">
                <a16:creationId xmlns:a16="http://schemas.microsoft.com/office/drawing/2014/main" id="{80ECAE6A-B8BF-EE84-75C9-13BB700CDB9B}"/>
              </a:ext>
            </a:extLst>
          </p:cNvPr>
          <p:cNvSpPr/>
          <p:nvPr/>
        </p:nvSpPr>
        <p:spPr>
          <a:xfrm>
            <a:off x="9580880" y="466928"/>
            <a:ext cx="2374414" cy="557200"/>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Cvent supplier network</a:t>
            </a:r>
          </a:p>
        </p:txBody>
      </p:sp>
      <p:pic>
        <p:nvPicPr>
          <p:cNvPr id="10242" name="Picture 2">
            <a:extLst>
              <a:ext uri="{FF2B5EF4-FFF2-40B4-BE49-F238E27FC236}">
                <a16:creationId xmlns:a16="http://schemas.microsoft.com/office/drawing/2014/main" id="{9A182D93-A78C-4FC0-0AF2-65FA243FD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69" y="4352382"/>
            <a:ext cx="7658607" cy="245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869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BBEE7-DE8E-D555-5587-4774198E44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37DDF-465F-F306-B4C3-01191F2093ED}"/>
              </a:ext>
            </a:extLst>
          </p:cNvPr>
          <p:cNvSpPr>
            <a:spLocks noGrp="1"/>
          </p:cNvSpPr>
          <p:nvPr>
            <p:ph idx="1"/>
          </p:nvPr>
        </p:nvSpPr>
        <p:spPr>
          <a:xfrm>
            <a:off x="2452991" y="1947078"/>
            <a:ext cx="7286017" cy="2963843"/>
          </a:xfrm>
        </p:spPr>
        <p:txBody>
          <a:bodyPr>
            <a:normAutofit/>
          </a:bodyPr>
          <a:lstStyle/>
          <a:p>
            <a:pPr marL="0" indent="0" algn="just">
              <a:buNone/>
            </a:pPr>
            <a:r>
              <a:rPr lang="en-US" dirty="0">
                <a:solidFill>
                  <a:srgbClr val="0160BE"/>
                </a:solidFill>
                <a:effectLst/>
                <a:latin typeface="Brandon"/>
              </a:rPr>
              <a:t>No new releases in this window under following product bundles:</a:t>
            </a:r>
          </a:p>
          <a:p>
            <a:pPr marL="0" indent="0" algn="just">
              <a:buNone/>
            </a:pPr>
            <a:endParaRPr lang="en-US" dirty="0">
              <a:solidFill>
                <a:srgbClr val="0160BE"/>
              </a:solidFill>
              <a:effectLst/>
              <a:latin typeface="Brandon"/>
            </a:endParaRPr>
          </a:p>
          <a:p>
            <a:r>
              <a:rPr lang="en-US" b="1" dirty="0">
                <a:solidFill>
                  <a:srgbClr val="0160BE"/>
                </a:solidFill>
                <a:effectLst/>
                <a:latin typeface="Brandon"/>
              </a:rPr>
              <a:t>Trade Show Solutions (</a:t>
            </a:r>
            <a:r>
              <a:rPr lang="en-US" i="1" dirty="0">
                <a:solidFill>
                  <a:srgbClr val="0160BE"/>
                </a:solidFill>
                <a:latin typeface="Brandon"/>
              </a:rPr>
              <a:t>Jifflenow and iCapture</a:t>
            </a:r>
            <a:r>
              <a:rPr lang="en-US" b="1" dirty="0">
                <a:solidFill>
                  <a:srgbClr val="0160BE"/>
                </a:solidFill>
                <a:effectLst/>
                <a:latin typeface="Brandon"/>
              </a:rPr>
              <a:t>)</a:t>
            </a:r>
          </a:p>
          <a:p>
            <a:pPr marL="0" indent="0" algn="just">
              <a:buNone/>
            </a:pPr>
            <a:endParaRPr lang="en-US" b="1" dirty="0">
              <a:solidFill>
                <a:srgbClr val="0160BE"/>
              </a:solidFill>
              <a:effectLst/>
              <a:latin typeface="Brandon"/>
            </a:endParaRPr>
          </a:p>
        </p:txBody>
      </p:sp>
      <p:cxnSp>
        <p:nvCxnSpPr>
          <p:cNvPr id="5" name="Straight Connector 4">
            <a:extLst>
              <a:ext uri="{FF2B5EF4-FFF2-40B4-BE49-F238E27FC236}">
                <a16:creationId xmlns:a16="http://schemas.microsoft.com/office/drawing/2014/main" id="{D94D3968-A23D-7F4E-B717-9011EAC07C51}"/>
              </a:ext>
            </a:extLst>
          </p:cNvPr>
          <p:cNvCxnSpPr>
            <a:cxnSpLocks/>
          </p:cNvCxnSpPr>
          <p:nvPr/>
        </p:nvCxnSpPr>
        <p:spPr>
          <a:xfrm flipH="1">
            <a:off x="1984446" y="5627933"/>
            <a:ext cx="8229600" cy="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84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2C42-275D-27C8-45DA-5C1F71EBC023}"/>
              </a:ext>
            </a:extLst>
          </p:cNvPr>
          <p:cNvSpPr>
            <a:spLocks noGrp="1"/>
          </p:cNvSpPr>
          <p:nvPr>
            <p:ph type="title"/>
          </p:nvPr>
        </p:nvSpPr>
        <p:spPr/>
        <p:txBody>
          <a:bodyPr/>
          <a:lstStyle/>
          <a:p>
            <a:r>
              <a:rPr lang="en-US" b="1" i="0" dirty="0">
                <a:solidFill>
                  <a:srgbClr val="0160BE"/>
                </a:solidFill>
                <a:effectLst/>
                <a:latin typeface="Brandon"/>
              </a:rPr>
              <a:t>Additional resources</a:t>
            </a:r>
            <a:endParaRPr lang="en-US" dirty="0">
              <a:solidFill>
                <a:srgbClr val="0160BE"/>
              </a:solidFill>
            </a:endParaRPr>
          </a:p>
        </p:txBody>
      </p:sp>
      <p:sp>
        <p:nvSpPr>
          <p:cNvPr id="3" name="Content Placeholder 2">
            <a:extLst>
              <a:ext uri="{FF2B5EF4-FFF2-40B4-BE49-F238E27FC236}">
                <a16:creationId xmlns:a16="http://schemas.microsoft.com/office/drawing/2014/main" id="{89A2B3EB-530A-5BD7-56E7-C8152437B0CA}"/>
              </a:ext>
            </a:extLst>
          </p:cNvPr>
          <p:cNvSpPr>
            <a:spLocks noGrp="1"/>
          </p:cNvSpPr>
          <p:nvPr>
            <p:ph idx="1"/>
          </p:nvPr>
        </p:nvSpPr>
        <p:spPr>
          <a:xfrm>
            <a:off x="838200" y="1575879"/>
            <a:ext cx="9638489" cy="4795726"/>
          </a:xfrm>
        </p:spPr>
        <p:txBody>
          <a:bodyPr>
            <a:noAutofit/>
          </a:bodyPr>
          <a:lstStyle/>
          <a:p>
            <a:pPr>
              <a:spcBef>
                <a:spcPts val="0"/>
              </a:spcBef>
            </a:pPr>
            <a:r>
              <a:rPr lang="en-US" sz="1800" b="0" i="0" dirty="0">
                <a:solidFill>
                  <a:srgbClr val="333333"/>
                </a:solidFill>
                <a:effectLst/>
                <a:latin typeface="Brandon"/>
              </a:rPr>
              <a:t>You can go to the following link for all the Event Marketing &amp; Management Product News: </a:t>
            </a:r>
            <a:r>
              <a:rPr lang="en-US" sz="1800" b="1" i="0" dirty="0">
                <a:solidFill>
                  <a:srgbClr val="0160BE"/>
                </a:solidFill>
                <a:effectLst/>
                <a:latin typeface="Brandon"/>
                <a:hlinkClick r:id="rId2">
                  <a:extLst>
                    <a:ext uri="{A12FA001-AC4F-418D-AE19-62706E023703}">
                      <ahyp:hlinkClr xmlns:ahyp="http://schemas.microsoft.com/office/drawing/2018/hyperlinkcolor" val="tx"/>
                    </a:ext>
                  </a:extLst>
                </a:hlinkClick>
              </a:rPr>
              <a:t>Announcements</a:t>
            </a:r>
            <a:endParaRPr lang="en-US" sz="1800" b="1" i="0" dirty="0">
              <a:solidFill>
                <a:srgbClr val="0160BE"/>
              </a:solidFill>
              <a:effectLst/>
              <a:latin typeface="Brandon"/>
            </a:endParaRPr>
          </a:p>
          <a:p>
            <a:pPr>
              <a:spcBef>
                <a:spcPts val="0"/>
              </a:spcBef>
            </a:pPr>
            <a:endParaRPr lang="en-US" sz="1800" dirty="0">
              <a:solidFill>
                <a:srgbClr val="333333"/>
              </a:solidFill>
              <a:latin typeface="Brandon"/>
            </a:endParaRPr>
          </a:p>
          <a:p>
            <a:pPr>
              <a:spcBef>
                <a:spcPts val="0"/>
              </a:spcBef>
            </a:pPr>
            <a:r>
              <a:rPr lang="en-US" sz="1800" i="0" dirty="0">
                <a:solidFill>
                  <a:srgbClr val="333333"/>
                </a:solidFill>
                <a:effectLst/>
                <a:latin typeface="Brandon"/>
              </a:rPr>
              <a:t>To check what’s on the roadmap, click the following link: </a:t>
            </a:r>
            <a:r>
              <a:rPr lang="en-US" sz="1800" b="1" i="0" dirty="0">
                <a:solidFill>
                  <a:srgbClr val="0160BE"/>
                </a:solidFill>
                <a:effectLst/>
                <a:latin typeface="Brandon"/>
                <a:hlinkClick r:id="rId3">
                  <a:extLst>
                    <a:ext uri="{A12FA001-AC4F-418D-AE19-62706E023703}">
                      <ahyp:hlinkClr xmlns:ahyp="http://schemas.microsoft.com/office/drawing/2018/hyperlinkcolor" val="tx"/>
                    </a:ext>
                  </a:extLst>
                </a:hlinkClick>
              </a:rPr>
              <a:t>Roadmap</a:t>
            </a:r>
            <a:endParaRPr lang="en-US" sz="1800" b="1" i="0" dirty="0">
              <a:solidFill>
                <a:srgbClr val="0160BE"/>
              </a:solidFill>
              <a:effectLst/>
              <a:latin typeface="Brandon"/>
            </a:endParaRPr>
          </a:p>
          <a:p>
            <a:pPr>
              <a:spcBef>
                <a:spcPts val="0"/>
              </a:spcBef>
            </a:pPr>
            <a:endParaRPr lang="en-US" sz="1800" b="1" dirty="0">
              <a:solidFill>
                <a:srgbClr val="333333"/>
              </a:solidFill>
              <a:latin typeface="Brandon"/>
            </a:endParaRPr>
          </a:p>
          <a:p>
            <a:pPr>
              <a:spcBef>
                <a:spcPts val="0"/>
              </a:spcBef>
            </a:pPr>
            <a:r>
              <a:rPr lang="en-US" sz="1800" dirty="0">
                <a:solidFill>
                  <a:srgbClr val="333333"/>
                </a:solidFill>
                <a:latin typeface="Brandon"/>
              </a:rPr>
              <a:t>If you have questions about anything we’ve rolled out, get questions answered in the Community via the </a:t>
            </a:r>
            <a:r>
              <a:rPr lang="en-US" sz="1800" b="1" dirty="0">
                <a:solidFill>
                  <a:srgbClr val="0160BE"/>
                </a:solidFill>
                <a:latin typeface="Brandon"/>
                <a:hlinkClick r:id="rId4">
                  <a:extLst>
                    <a:ext uri="{A12FA001-AC4F-418D-AE19-62706E023703}">
                      <ahyp:hlinkClr xmlns:ahyp="http://schemas.microsoft.com/office/drawing/2018/hyperlinkcolor" val="tx"/>
                    </a:ext>
                  </a:extLst>
                </a:hlinkClick>
              </a:rPr>
              <a:t>Open Forum</a:t>
            </a:r>
            <a:endParaRPr lang="en-US" sz="1800" b="1" dirty="0">
              <a:solidFill>
                <a:srgbClr val="0160BE"/>
              </a:solidFill>
              <a:latin typeface="Brandon"/>
            </a:endParaRPr>
          </a:p>
          <a:p>
            <a:pPr>
              <a:spcBef>
                <a:spcPts val="0"/>
              </a:spcBef>
            </a:pPr>
            <a:endParaRPr lang="en-US" sz="1800" i="0" dirty="0">
              <a:solidFill>
                <a:srgbClr val="333333"/>
              </a:solidFill>
              <a:effectLst/>
              <a:latin typeface="Brandon"/>
            </a:endParaRPr>
          </a:p>
          <a:p>
            <a:pPr>
              <a:spcBef>
                <a:spcPts val="0"/>
              </a:spcBef>
            </a:pPr>
            <a:r>
              <a:rPr lang="en-US" sz="1800" dirty="0">
                <a:solidFill>
                  <a:srgbClr val="333333"/>
                </a:solidFill>
                <a:latin typeface="Brandon"/>
              </a:rPr>
              <a:t>You can also subscribe to Product News and get emails every time there is a new update. To know how to subscribe, click on the following link: </a:t>
            </a:r>
            <a:r>
              <a:rPr lang="en-US" sz="1800" b="1" dirty="0">
                <a:solidFill>
                  <a:srgbClr val="0160BE"/>
                </a:solidFill>
                <a:latin typeface="Brandon"/>
                <a:hlinkClick r:id="rId5">
                  <a:extLst>
                    <a:ext uri="{A12FA001-AC4F-418D-AE19-62706E023703}">
                      <ahyp:hlinkClr xmlns:ahyp="http://schemas.microsoft.com/office/drawing/2018/hyperlinkcolor" val="tx"/>
                    </a:ext>
                  </a:extLst>
                </a:hlinkClick>
              </a:rPr>
              <a:t>Subscribe to Product News</a:t>
            </a:r>
            <a:endParaRPr lang="en-US" sz="1800" b="1" dirty="0">
              <a:solidFill>
                <a:srgbClr val="0160BE"/>
              </a:solidFill>
              <a:latin typeface="Brandon"/>
            </a:endParaRPr>
          </a:p>
          <a:p>
            <a:pPr marL="0" indent="0">
              <a:spcBef>
                <a:spcPts val="0"/>
              </a:spcBef>
              <a:buNone/>
            </a:pPr>
            <a:endParaRPr lang="en-US" sz="1800" dirty="0">
              <a:solidFill>
                <a:srgbClr val="333333"/>
              </a:solidFill>
              <a:latin typeface="Brandon"/>
            </a:endParaRPr>
          </a:p>
          <a:p>
            <a:pPr>
              <a:spcBef>
                <a:spcPts val="0"/>
              </a:spcBef>
            </a:pPr>
            <a:r>
              <a:rPr lang="en-US" sz="1800" dirty="0">
                <a:solidFill>
                  <a:srgbClr val="333333"/>
                </a:solidFill>
                <a:latin typeface="Brandon"/>
              </a:rPr>
              <a:t>If you’re already subscribed to Product News and don’t need news on ALL Cvent products, you can customize your subscription. From the </a:t>
            </a:r>
            <a:r>
              <a:rPr lang="en-US" sz="1800" b="1" dirty="0">
                <a:solidFill>
                  <a:srgbClr val="0160BE"/>
                </a:solidFill>
                <a:latin typeface="Brandon"/>
              </a:rPr>
              <a:t>Product News </a:t>
            </a:r>
            <a:r>
              <a:rPr lang="en-US" sz="1800" dirty="0">
                <a:solidFill>
                  <a:srgbClr val="333333"/>
                </a:solidFill>
                <a:latin typeface="Brandon"/>
              </a:rPr>
              <a:t>home page, select “</a:t>
            </a:r>
            <a:r>
              <a:rPr lang="en-US" sz="1800" b="1" dirty="0">
                <a:solidFill>
                  <a:srgbClr val="0160BE"/>
                </a:solidFill>
                <a:latin typeface="Brandon"/>
              </a:rPr>
              <a:t>Manage Subscription</a:t>
            </a:r>
            <a:r>
              <a:rPr lang="en-US" sz="1800" dirty="0">
                <a:solidFill>
                  <a:srgbClr val="333333"/>
                </a:solidFill>
                <a:latin typeface="Brandon"/>
              </a:rPr>
              <a:t>” and select your product interest areas-- which could reduce the number of email news bundles you receive. </a:t>
            </a:r>
          </a:p>
          <a:p>
            <a:pPr marL="0" indent="0">
              <a:spcBef>
                <a:spcPts val="0"/>
              </a:spcBef>
              <a:buNone/>
            </a:pPr>
            <a:endParaRPr lang="en-US" sz="1800" i="0" dirty="0">
              <a:solidFill>
                <a:srgbClr val="333333"/>
              </a:solidFill>
              <a:effectLst/>
              <a:latin typeface="Brandon"/>
            </a:endParaRPr>
          </a:p>
        </p:txBody>
      </p:sp>
    </p:spTree>
    <p:extLst>
      <p:ext uri="{BB962C8B-B14F-4D97-AF65-F5344CB8AC3E}">
        <p14:creationId xmlns:p14="http://schemas.microsoft.com/office/powerpoint/2010/main" val="2930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A335B-1D1D-18B9-C902-840A2A69C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11420-081D-AE54-D90D-89D2B9CD6808}"/>
              </a:ext>
            </a:extLst>
          </p:cNvPr>
          <p:cNvSpPr>
            <a:spLocks noGrp="1"/>
          </p:cNvSpPr>
          <p:nvPr>
            <p:ph type="title"/>
          </p:nvPr>
        </p:nvSpPr>
        <p:spPr>
          <a:xfrm>
            <a:off x="838200" y="365125"/>
            <a:ext cx="10591800" cy="1325563"/>
          </a:xfrm>
        </p:spPr>
        <p:txBody>
          <a:bodyPr/>
          <a:lstStyle/>
          <a:p>
            <a:r>
              <a:rPr lang="en-US" b="1" i="0" dirty="0">
                <a:solidFill>
                  <a:srgbClr val="0160BE"/>
                </a:solidFill>
                <a:effectLst/>
                <a:latin typeface="Brandon"/>
              </a:rPr>
              <a:t>Join Upcoming Beta Programs</a:t>
            </a:r>
          </a:p>
        </p:txBody>
      </p:sp>
      <p:sp>
        <p:nvSpPr>
          <p:cNvPr id="3" name="Content Placeholder 2">
            <a:extLst>
              <a:ext uri="{FF2B5EF4-FFF2-40B4-BE49-F238E27FC236}">
                <a16:creationId xmlns:a16="http://schemas.microsoft.com/office/drawing/2014/main" id="{74F3E635-8048-4F6E-7BE9-4BA3B39F111D}"/>
              </a:ext>
            </a:extLst>
          </p:cNvPr>
          <p:cNvSpPr>
            <a:spLocks noGrp="1"/>
          </p:cNvSpPr>
          <p:nvPr>
            <p:ph idx="1"/>
          </p:nvPr>
        </p:nvSpPr>
        <p:spPr>
          <a:xfrm>
            <a:off x="838200" y="1575879"/>
            <a:ext cx="9405026" cy="4795726"/>
          </a:xfrm>
        </p:spPr>
        <p:txBody>
          <a:bodyPr>
            <a:noAutofit/>
          </a:bodyPr>
          <a:lstStyle/>
          <a:p>
            <a:pPr marL="0" indent="0">
              <a:spcBef>
                <a:spcPts val="0"/>
              </a:spcBef>
              <a:buNone/>
            </a:pPr>
            <a:r>
              <a:rPr lang="en-US" sz="1800" dirty="0">
                <a:solidFill>
                  <a:srgbClr val="333333"/>
                </a:solidFill>
                <a:latin typeface="Brandon"/>
              </a:rPr>
              <a:t>Be among the first to try our new features and products! Sign up for our beta program and get early access and share feedback on upcoming features before they launch. </a:t>
            </a:r>
          </a:p>
          <a:p>
            <a:pPr marL="0" indent="0">
              <a:spcBef>
                <a:spcPts val="0"/>
              </a:spcBef>
              <a:buNone/>
            </a:pPr>
            <a:endParaRPr lang="en-US" sz="1800" dirty="0">
              <a:solidFill>
                <a:srgbClr val="333333"/>
              </a:solidFill>
              <a:latin typeface="Brandon"/>
            </a:endParaRPr>
          </a:p>
          <a:p>
            <a:pPr marL="0" indent="0">
              <a:spcBef>
                <a:spcPts val="0"/>
              </a:spcBef>
              <a:buNone/>
            </a:pPr>
            <a:r>
              <a:rPr lang="en-US" sz="1800" dirty="0">
                <a:solidFill>
                  <a:srgbClr val="333333"/>
                </a:solidFill>
                <a:latin typeface="Brandon"/>
              </a:rPr>
              <a:t>Your feedback is invaluable, and you can help us shape the tools that drive your success. Sign up today and help build a better future together! </a:t>
            </a:r>
            <a:endParaRPr lang="en-US" sz="1800" b="1" dirty="0">
              <a:solidFill>
                <a:srgbClr val="333333"/>
              </a:solidFill>
            </a:endParaRPr>
          </a:p>
          <a:p>
            <a:pPr marL="0" indent="0">
              <a:spcBef>
                <a:spcPts val="0"/>
              </a:spcBef>
              <a:buNone/>
            </a:pPr>
            <a:endParaRPr lang="en-US" sz="1800" b="1" dirty="0">
              <a:solidFill>
                <a:srgbClr val="333333"/>
              </a:solidFill>
            </a:endParaRPr>
          </a:p>
          <a:p>
            <a:pPr marL="0" indent="0">
              <a:spcBef>
                <a:spcPts val="0"/>
              </a:spcBef>
              <a:buNone/>
            </a:pPr>
            <a:endParaRPr lang="en-US" sz="1800" b="1" dirty="0">
              <a:solidFill>
                <a:srgbClr val="333333"/>
              </a:solidFill>
            </a:endParaRPr>
          </a:p>
          <a:p>
            <a:pPr>
              <a:spcBef>
                <a:spcPts val="0"/>
              </a:spcBef>
            </a:pPr>
            <a:r>
              <a:rPr lang="en-US" sz="1800" b="1" dirty="0">
                <a:solidFill>
                  <a:srgbClr val="333333"/>
                </a:solidFill>
              </a:rPr>
              <a:t>New Beta Programs</a:t>
            </a:r>
            <a:endParaRPr lang="en-US" sz="1800" b="1" dirty="0">
              <a:solidFill>
                <a:srgbClr val="333333"/>
              </a:solidFill>
              <a:latin typeface="Brandon"/>
            </a:endParaRPr>
          </a:p>
          <a:p>
            <a:pPr marL="457200" lvl="2">
              <a:lnSpc>
                <a:spcPct val="100000"/>
              </a:lnSpc>
              <a:spcBef>
                <a:spcPts val="0"/>
              </a:spcBef>
            </a:pPr>
            <a:r>
              <a:rPr lang="en-US" sz="1800" b="1" dirty="0">
                <a:solidFill>
                  <a:srgbClr val="0160BE"/>
                </a:solidFill>
                <a:hlinkClick r:id="rId2">
                  <a:extLst>
                    <a:ext uri="{A12FA001-AC4F-418D-AE19-62706E023703}">
                      <ahyp:hlinkClr xmlns:ahyp="http://schemas.microsoft.com/office/drawing/2018/hyperlinkcolor" val="tx"/>
                    </a:ext>
                  </a:extLst>
                </a:hlinkClick>
              </a:rPr>
              <a:t>Cvent Assistant</a:t>
            </a:r>
            <a:endParaRPr lang="en-US" sz="1800" b="1" dirty="0">
              <a:solidFill>
                <a:srgbClr val="0160BE"/>
              </a:solidFill>
              <a:hlinkClick r:id="rId3">
                <a:extLst>
                  <a:ext uri="{A12FA001-AC4F-418D-AE19-62706E023703}">
                    <ahyp:hlinkClr xmlns:ahyp="http://schemas.microsoft.com/office/drawing/2018/hyperlinkcolor" val="tx"/>
                  </a:ext>
                </a:extLst>
              </a:hlinkClick>
            </a:endParaRPr>
          </a:p>
          <a:p>
            <a:pPr marL="457200" lvl="2">
              <a:lnSpc>
                <a:spcPct val="100000"/>
              </a:lnSpc>
              <a:spcBef>
                <a:spcPts val="0"/>
              </a:spcBef>
            </a:pPr>
            <a:r>
              <a:rPr lang="en-US" sz="1800" b="1" dirty="0">
                <a:solidFill>
                  <a:srgbClr val="0160BE"/>
                </a:solidFill>
                <a:hlinkClick r:id="rId4">
                  <a:extLst>
                    <a:ext uri="{A12FA001-AC4F-418D-AE19-62706E023703}">
                      <ahyp:hlinkClr xmlns:ahyp="http://schemas.microsoft.com/office/drawing/2018/hyperlinkcolor" val="tx"/>
                    </a:ext>
                  </a:extLst>
                </a:hlinkClick>
              </a:rPr>
              <a:t>Attendee Assistant</a:t>
            </a:r>
            <a:endParaRPr lang="en-US" sz="1800" b="1" dirty="0">
              <a:solidFill>
                <a:srgbClr val="0160BE"/>
              </a:solidFill>
              <a:hlinkClick r:id="rId5">
                <a:extLst>
                  <a:ext uri="{A12FA001-AC4F-418D-AE19-62706E023703}">
                    <ahyp:hlinkClr xmlns:ahyp="http://schemas.microsoft.com/office/drawing/2018/hyperlinkcolor" val="tx"/>
                  </a:ext>
                </a:extLst>
              </a:hlinkClick>
            </a:endParaRPr>
          </a:p>
          <a:p>
            <a:pPr marL="457200" lvl="2">
              <a:lnSpc>
                <a:spcPct val="100000"/>
              </a:lnSpc>
              <a:spcBef>
                <a:spcPts val="0"/>
              </a:spcBef>
            </a:pPr>
            <a:r>
              <a:rPr lang="en-US" sz="1800" b="1" dirty="0">
                <a:solidFill>
                  <a:srgbClr val="0160BE"/>
                </a:solidFill>
                <a:hlinkClick r:id="rId6">
                  <a:extLst>
                    <a:ext uri="{A12FA001-AC4F-418D-AE19-62706E023703}">
                      <ahyp:hlinkClr xmlns:ahyp="http://schemas.microsoft.com/office/drawing/2018/hyperlinkcolor" val="tx"/>
                    </a:ext>
                  </a:extLst>
                </a:hlinkClick>
              </a:rPr>
              <a:t>Email Templates</a:t>
            </a:r>
            <a:endParaRPr lang="en-US" sz="1800" b="1" dirty="0">
              <a:solidFill>
                <a:srgbClr val="0160BE"/>
              </a:solidFill>
              <a:hlinkClick r:id="rId7">
                <a:extLst>
                  <a:ext uri="{A12FA001-AC4F-418D-AE19-62706E023703}">
                    <ahyp:hlinkClr xmlns:ahyp="http://schemas.microsoft.com/office/drawing/2018/hyperlinkcolor" val="tx"/>
                  </a:ext>
                </a:extLst>
              </a:hlinkClick>
            </a:endParaRPr>
          </a:p>
          <a:p>
            <a:pPr marL="457200" lvl="2">
              <a:lnSpc>
                <a:spcPct val="100000"/>
              </a:lnSpc>
              <a:spcBef>
                <a:spcPts val="0"/>
              </a:spcBef>
            </a:pPr>
            <a:r>
              <a:rPr lang="en-US" sz="1800" b="1" dirty="0">
                <a:solidFill>
                  <a:srgbClr val="0160BE"/>
                </a:solidFill>
                <a:hlinkClick r:id="rId7">
                  <a:extLst>
                    <a:ext uri="{A12FA001-AC4F-418D-AE19-62706E023703}">
                      <ahyp:hlinkClr xmlns:ahyp="http://schemas.microsoft.com/office/drawing/2018/hyperlinkcolor" val="tx"/>
                    </a:ext>
                  </a:extLst>
                </a:hlinkClick>
              </a:rPr>
              <a:t>New Cvent Platform Navigation</a:t>
            </a:r>
            <a:endParaRPr lang="en-US" sz="1800" b="1" dirty="0">
              <a:solidFill>
                <a:srgbClr val="0160BE"/>
              </a:solidFill>
            </a:endParaRPr>
          </a:p>
          <a:p>
            <a:pPr marL="457200" lvl="2">
              <a:lnSpc>
                <a:spcPct val="100000"/>
              </a:lnSpc>
              <a:spcBef>
                <a:spcPts val="0"/>
              </a:spcBef>
            </a:pPr>
            <a:r>
              <a:rPr lang="en-US" sz="1800" b="1" dirty="0">
                <a:solidFill>
                  <a:srgbClr val="0160BE"/>
                </a:solidFill>
                <a:hlinkClick r:id="rId8">
                  <a:extLst>
                    <a:ext uri="{A12FA001-AC4F-418D-AE19-62706E023703}">
                      <ahyp:hlinkClr xmlns:ahyp="http://schemas.microsoft.com/office/drawing/2018/hyperlinkcolor" val="tx"/>
                    </a:ext>
                  </a:extLst>
                </a:hlinkClick>
              </a:rPr>
              <a:t>Out-of-the-box Website Templates</a:t>
            </a:r>
            <a:endParaRPr lang="en-US" sz="1800" b="1" dirty="0">
              <a:solidFill>
                <a:srgbClr val="0160BE"/>
              </a:solidFill>
              <a:hlinkClick r:id="rId9">
                <a:extLst>
                  <a:ext uri="{A12FA001-AC4F-418D-AE19-62706E023703}">
                    <ahyp:hlinkClr xmlns:ahyp="http://schemas.microsoft.com/office/drawing/2018/hyperlinkcolor" val="tx"/>
                  </a:ext>
                </a:extLst>
              </a:hlinkClick>
            </a:endParaRPr>
          </a:p>
          <a:p>
            <a:pPr marL="457200" lvl="2">
              <a:lnSpc>
                <a:spcPct val="100000"/>
              </a:lnSpc>
              <a:spcBef>
                <a:spcPts val="0"/>
              </a:spcBef>
            </a:pPr>
            <a:r>
              <a:rPr lang="en-US" sz="1800" b="1" dirty="0">
                <a:solidFill>
                  <a:srgbClr val="0160BE"/>
                </a:solidFill>
                <a:hlinkClick r:id="rId10">
                  <a:extLst>
                    <a:ext uri="{A12FA001-AC4F-418D-AE19-62706E023703}">
                      <ahyp:hlinkClr xmlns:ahyp="http://schemas.microsoft.com/office/drawing/2018/hyperlinkcolor" val="tx"/>
                    </a:ext>
                  </a:extLst>
                </a:hlinkClick>
              </a:rPr>
              <a:t>Event Approvals</a:t>
            </a:r>
            <a:endParaRPr lang="en-US" sz="1800" b="1" dirty="0">
              <a:solidFill>
                <a:srgbClr val="0160BE"/>
              </a:solidFill>
            </a:endParaRPr>
          </a:p>
          <a:p>
            <a:pPr marL="457200" lvl="1" indent="0">
              <a:spcBef>
                <a:spcPts val="0"/>
              </a:spcBef>
              <a:buNone/>
            </a:pPr>
            <a:endParaRPr lang="en-US" sz="1800" b="1" dirty="0">
              <a:solidFill>
                <a:srgbClr val="333333"/>
              </a:solidFill>
              <a:latin typeface="Brandon"/>
            </a:endParaRPr>
          </a:p>
          <a:p>
            <a:pPr marL="457200" lvl="1" indent="0">
              <a:spcBef>
                <a:spcPts val="0"/>
              </a:spcBef>
              <a:buNone/>
            </a:pPr>
            <a:endParaRPr lang="en-US" sz="1800" b="1" dirty="0">
              <a:solidFill>
                <a:srgbClr val="333333"/>
              </a:solidFill>
              <a:latin typeface="Brandon"/>
            </a:endParaRPr>
          </a:p>
        </p:txBody>
      </p:sp>
      <p:sp>
        <p:nvSpPr>
          <p:cNvPr id="4" name="TextBox 3">
            <a:extLst>
              <a:ext uri="{FF2B5EF4-FFF2-40B4-BE49-F238E27FC236}">
                <a16:creationId xmlns:a16="http://schemas.microsoft.com/office/drawing/2014/main" id="{45162062-2C86-140E-F397-62FAFC3CF475}"/>
              </a:ext>
            </a:extLst>
          </p:cNvPr>
          <p:cNvSpPr txBox="1"/>
          <p:nvPr/>
        </p:nvSpPr>
        <p:spPr>
          <a:xfrm>
            <a:off x="5965744" y="3224979"/>
            <a:ext cx="3247246" cy="2585323"/>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b="1" dirty="0">
                <a:solidFill>
                  <a:srgbClr val="333333"/>
                </a:solidFill>
                <a:latin typeface="Brandon"/>
              </a:rPr>
              <a:t>Ongoing </a:t>
            </a:r>
          </a:p>
          <a:p>
            <a:pPr marL="457200" lvl="2" indent="-228600">
              <a:buFont typeface="Arial" panose="020B0604020202020204" pitchFamily="34" charset="0"/>
              <a:buChar char="•"/>
            </a:pPr>
            <a:r>
              <a:rPr lang="en-US" b="1" dirty="0">
                <a:solidFill>
                  <a:srgbClr val="0160BE"/>
                </a:solidFill>
                <a:latin typeface="Brandon"/>
                <a:hlinkClick r:id="rId11">
                  <a:extLst>
                    <a:ext uri="{A12FA001-AC4F-418D-AE19-62706E023703}">
                      <ahyp:hlinkClr xmlns:ahyp="http://schemas.microsoft.com/office/drawing/2018/hyperlinkcolor" val="tx"/>
                    </a:ext>
                  </a:extLst>
                </a:hlinkClick>
              </a:rPr>
              <a:t>Cross-Platform</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2">
                  <a:extLst>
                    <a:ext uri="{A12FA001-AC4F-418D-AE19-62706E023703}">
                      <ahyp:hlinkClr xmlns:ahyp="http://schemas.microsoft.com/office/drawing/2018/hyperlinkcolor" val="tx"/>
                    </a:ext>
                  </a:extLst>
                </a:hlinkClick>
              </a:rPr>
              <a:t>Attendee Hub</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3">
                  <a:extLst>
                    <a:ext uri="{A12FA001-AC4F-418D-AE19-62706E023703}">
                      <ahyp:hlinkClr xmlns:ahyp="http://schemas.microsoft.com/office/drawing/2018/hyperlinkcolor" val="tx"/>
                    </a:ext>
                  </a:extLst>
                </a:hlinkClick>
              </a:rPr>
              <a:t>Registration</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4">
                  <a:extLst>
                    <a:ext uri="{A12FA001-AC4F-418D-AE19-62706E023703}">
                      <ahyp:hlinkClr xmlns:ahyp="http://schemas.microsoft.com/office/drawing/2018/hyperlinkcolor" val="tx"/>
                    </a:ext>
                  </a:extLst>
                </a:hlinkClick>
              </a:rPr>
              <a:t>Cvent Supplier Network</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5">
                  <a:extLst>
                    <a:ext uri="{A12FA001-AC4F-418D-AE19-62706E023703}">
                      <ahyp:hlinkClr xmlns:ahyp="http://schemas.microsoft.com/office/drawing/2018/hyperlinkcolor" val="tx"/>
                    </a:ext>
                  </a:extLst>
                </a:hlinkClick>
              </a:rPr>
              <a:t>Reporting &amp; Insights</a:t>
            </a:r>
            <a:endParaRPr lang="en-US" b="1" dirty="0">
              <a:solidFill>
                <a:srgbClr val="0160BE"/>
              </a:solidFill>
              <a:latin typeface="Brandon"/>
            </a:endParaRPr>
          </a:p>
          <a:p>
            <a:pPr marL="457200" lvl="2" indent="-228600">
              <a:buFont typeface="Arial" panose="020B0604020202020204" pitchFamily="34" charset="0"/>
              <a:buChar char="•"/>
            </a:pPr>
            <a:r>
              <a:rPr lang="en-US" b="1" dirty="0">
                <a:solidFill>
                  <a:srgbClr val="0160BE"/>
                </a:solidFill>
                <a:latin typeface="Brandon"/>
                <a:hlinkClick r:id="rId16">
                  <a:extLst>
                    <a:ext uri="{A12FA001-AC4F-418D-AE19-62706E023703}">
                      <ahyp:hlinkClr xmlns:ahyp="http://schemas.microsoft.com/office/drawing/2018/hyperlinkcolor" val="tx"/>
                    </a:ext>
                  </a:extLst>
                </a:hlinkClick>
              </a:rPr>
              <a:t>Workflow Management</a:t>
            </a:r>
            <a:endParaRPr lang="en-US" b="1" dirty="0">
              <a:solidFill>
                <a:srgbClr val="0160BE"/>
              </a:solidFill>
              <a:latin typeface="Brandon"/>
            </a:endParaRPr>
          </a:p>
          <a:p>
            <a:pPr marL="285750" indent="-285750">
              <a:spcBef>
                <a:spcPts val="0"/>
              </a:spcBef>
              <a:buFont typeface="Arial" panose="020B0604020202020204" pitchFamily="34" charset="0"/>
              <a:buChar char="•"/>
            </a:pPr>
            <a:endParaRPr lang="en-US" b="1" dirty="0">
              <a:solidFill>
                <a:srgbClr val="333333"/>
              </a:solidFill>
              <a:latin typeface="Brandon"/>
            </a:endParaRPr>
          </a:p>
          <a:p>
            <a:endParaRPr lang="en-US" dirty="0"/>
          </a:p>
        </p:txBody>
      </p:sp>
      <p:sp>
        <p:nvSpPr>
          <p:cNvPr id="5" name="TextBox 4">
            <a:extLst>
              <a:ext uri="{FF2B5EF4-FFF2-40B4-BE49-F238E27FC236}">
                <a16:creationId xmlns:a16="http://schemas.microsoft.com/office/drawing/2014/main" id="{8DDA24FA-538B-A559-8856-060F40F0F6B5}"/>
              </a:ext>
            </a:extLst>
          </p:cNvPr>
          <p:cNvSpPr txBox="1"/>
          <p:nvPr/>
        </p:nvSpPr>
        <p:spPr>
          <a:xfrm>
            <a:off x="838200" y="5566620"/>
            <a:ext cx="8022645" cy="369332"/>
          </a:xfrm>
          <a:prstGeom prst="rect">
            <a:avLst/>
          </a:prstGeom>
          <a:noFill/>
        </p:spPr>
        <p:txBody>
          <a:bodyPr wrap="none" rtlCol="0">
            <a:spAutoFit/>
          </a:bodyPr>
          <a:lstStyle/>
          <a:p>
            <a:r>
              <a:rPr lang="en-US" dirty="0">
                <a:latin typeface="Brandon"/>
              </a:rPr>
              <a:t>Bookmark </a:t>
            </a:r>
            <a:r>
              <a:rPr lang="en-US" b="1" dirty="0">
                <a:solidFill>
                  <a:srgbClr val="0160BE"/>
                </a:solidFill>
                <a:latin typeface="Brandon"/>
                <a:hlinkClick r:id="rId17">
                  <a:extLst>
                    <a:ext uri="{A12FA001-AC4F-418D-AE19-62706E023703}">
                      <ahyp:hlinkClr xmlns:ahyp="http://schemas.microsoft.com/office/drawing/2018/hyperlinkcolor" val="tx"/>
                    </a:ext>
                  </a:extLst>
                </a:hlinkClick>
              </a:rPr>
              <a:t>this page</a:t>
            </a:r>
            <a:r>
              <a:rPr lang="en-US" b="1" dirty="0">
                <a:solidFill>
                  <a:srgbClr val="0160BE"/>
                </a:solidFill>
                <a:latin typeface="Brandon"/>
              </a:rPr>
              <a:t> </a:t>
            </a:r>
            <a:r>
              <a:rPr lang="en-US" dirty="0">
                <a:latin typeface="Brandon"/>
              </a:rPr>
              <a:t>and check back monthly for new Beta Program Opportunities!</a:t>
            </a:r>
          </a:p>
        </p:txBody>
      </p:sp>
      <p:sp>
        <p:nvSpPr>
          <p:cNvPr id="6" name="TextBox 5">
            <a:extLst>
              <a:ext uri="{FF2B5EF4-FFF2-40B4-BE49-F238E27FC236}">
                <a16:creationId xmlns:a16="http://schemas.microsoft.com/office/drawing/2014/main" id="{34697F58-F95A-ED7F-4D85-0343B5BC2B52}"/>
              </a:ext>
            </a:extLst>
          </p:cNvPr>
          <p:cNvSpPr txBox="1"/>
          <p:nvPr/>
        </p:nvSpPr>
        <p:spPr>
          <a:xfrm>
            <a:off x="838201" y="5930772"/>
            <a:ext cx="9405025" cy="646331"/>
          </a:xfrm>
          <a:prstGeom prst="rect">
            <a:avLst/>
          </a:prstGeom>
          <a:noFill/>
        </p:spPr>
        <p:txBody>
          <a:bodyPr wrap="square" rtlCol="0">
            <a:spAutoFit/>
          </a:bodyPr>
          <a:lstStyle/>
          <a:p>
            <a:r>
              <a:rPr lang="en-US" dirty="0">
                <a:latin typeface="Brandon"/>
              </a:rPr>
              <a:t>We're always looking for customers to join our </a:t>
            </a:r>
            <a:r>
              <a:rPr lang="en-US" b="1" dirty="0">
                <a:solidFill>
                  <a:srgbClr val="0160BE"/>
                </a:solidFill>
                <a:latin typeface="Brandon"/>
              </a:rPr>
              <a:t>UX research panel</a:t>
            </a:r>
            <a:r>
              <a:rPr lang="en-US" dirty="0">
                <a:latin typeface="Brandon"/>
              </a:rPr>
              <a:t>, which helps shape the vision for future products and feature development. </a:t>
            </a:r>
            <a:r>
              <a:rPr lang="en-US" b="1" dirty="0">
                <a:solidFill>
                  <a:srgbClr val="0160BE"/>
                </a:solidFill>
                <a:latin typeface="Brandon"/>
                <a:hlinkClick r:id="rId18">
                  <a:extLst>
                    <a:ext uri="{A12FA001-AC4F-418D-AE19-62706E023703}">
                      <ahyp:hlinkClr xmlns:ahyp="http://schemas.microsoft.com/office/drawing/2018/hyperlinkcolor" val="tx"/>
                    </a:ext>
                  </a:extLst>
                </a:hlinkClick>
              </a:rPr>
              <a:t>Sign up for our user research panel today</a:t>
            </a:r>
            <a:r>
              <a:rPr lang="en-US" dirty="0">
                <a:latin typeface="Brandon"/>
              </a:rPr>
              <a:t>.</a:t>
            </a:r>
          </a:p>
        </p:txBody>
      </p:sp>
      <p:pic>
        <p:nvPicPr>
          <p:cNvPr id="1026" name="Picture 2">
            <a:extLst>
              <a:ext uri="{FF2B5EF4-FFF2-40B4-BE49-F238E27FC236}">
                <a16:creationId xmlns:a16="http://schemas.microsoft.com/office/drawing/2014/main" id="{6131DD73-8BB5-6C2D-8B05-DDCE876DDAF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0316" y="3881877"/>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84E41B6-25BC-A7BE-326D-D7441836931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81892" y="4421770"/>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AA75BE9-8552-8DE9-A8DA-4573DEF95C4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3466" y="5006840"/>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9FC12C7-CC89-3447-98FC-D40CB472A0D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23308" y="3627000"/>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83458D74-1A3F-CAD3-3AEA-28C5725518F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33405" y="4704694"/>
            <a:ext cx="404206" cy="183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2B68FEE-FE9F-22EC-DA48-BE3AA758B2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23308" y="4174882"/>
            <a:ext cx="404206" cy="18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7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D164D-F093-4D1C-CBCF-C456649A7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9FC71-B82F-5F88-0EB0-434ACE688B27}"/>
              </a:ext>
            </a:extLst>
          </p:cNvPr>
          <p:cNvSpPr>
            <a:spLocks noGrp="1"/>
          </p:cNvSpPr>
          <p:nvPr>
            <p:ph type="title"/>
          </p:nvPr>
        </p:nvSpPr>
        <p:spPr>
          <a:xfrm>
            <a:off x="838200" y="365125"/>
            <a:ext cx="10591800" cy="1325563"/>
          </a:xfrm>
        </p:spPr>
        <p:txBody>
          <a:bodyPr>
            <a:normAutofit/>
          </a:bodyPr>
          <a:lstStyle/>
          <a:p>
            <a:r>
              <a:rPr lang="en-US" b="1" i="0" dirty="0">
                <a:solidFill>
                  <a:srgbClr val="0160BE"/>
                </a:solidFill>
                <a:effectLst/>
                <a:latin typeface="Brandon"/>
              </a:rPr>
              <a:t>SPOTLIGHT: A New Way to Move Through Cvent</a:t>
            </a:r>
          </a:p>
        </p:txBody>
      </p:sp>
      <p:sp>
        <p:nvSpPr>
          <p:cNvPr id="3" name="Content Placeholder 2">
            <a:extLst>
              <a:ext uri="{FF2B5EF4-FFF2-40B4-BE49-F238E27FC236}">
                <a16:creationId xmlns:a16="http://schemas.microsoft.com/office/drawing/2014/main" id="{ECF98836-4632-5C51-6147-CB9E6E89F679}"/>
              </a:ext>
            </a:extLst>
          </p:cNvPr>
          <p:cNvSpPr>
            <a:spLocks noGrp="1"/>
          </p:cNvSpPr>
          <p:nvPr>
            <p:ph idx="1"/>
          </p:nvPr>
        </p:nvSpPr>
        <p:spPr>
          <a:xfrm>
            <a:off x="838198" y="1697149"/>
            <a:ext cx="10193594" cy="4795726"/>
          </a:xfrm>
        </p:spPr>
        <p:txBody>
          <a:bodyPr>
            <a:noAutofit/>
          </a:bodyPr>
          <a:lstStyle/>
          <a:p>
            <a:pPr marL="0" indent="0">
              <a:spcBef>
                <a:spcPts val="0"/>
              </a:spcBef>
              <a:buNone/>
            </a:pPr>
            <a:r>
              <a:rPr lang="en-US" sz="1800" b="1" dirty="0"/>
              <a:t>What’s the new experience like?</a:t>
            </a:r>
          </a:p>
          <a:p>
            <a:pPr>
              <a:spcBef>
                <a:spcPts val="0"/>
              </a:spcBef>
            </a:pPr>
            <a:r>
              <a:rPr lang="en-US" sz="1800" dirty="0"/>
              <a:t>The first thing you’ll notice is a clean, left-hand navigation that stays with you as you move through Cvent.</a:t>
            </a:r>
          </a:p>
          <a:p>
            <a:pPr>
              <a:spcBef>
                <a:spcPts val="0"/>
              </a:spcBef>
            </a:pPr>
            <a:r>
              <a:rPr lang="en-US" sz="1800" dirty="0"/>
              <a:t>Your navigation lives on the side, not across the top, giving you more vertical space for the work that matters—event details, RFP lists, dashboards, and more.</a:t>
            </a:r>
          </a:p>
          <a:p>
            <a:pPr>
              <a:spcBef>
                <a:spcPts val="0"/>
              </a:spcBef>
            </a:pPr>
            <a:r>
              <a:rPr lang="en-US" sz="1800" dirty="0"/>
              <a:t>The layout will feel familiar if you use other modern SaaS tools, so it’s easier for both new and existing users to get oriented quickly.</a:t>
            </a:r>
          </a:p>
          <a:p>
            <a:pPr>
              <a:spcBef>
                <a:spcPts val="0"/>
              </a:spcBef>
            </a:pPr>
            <a:r>
              <a:rPr lang="en-US" sz="1800" dirty="0"/>
              <a:t>As you click into different areas, the navigation remains consistent, so you don’t feel like you’re “switching products” every time you change tasks.</a:t>
            </a:r>
          </a:p>
        </p:txBody>
      </p:sp>
      <p:sp>
        <p:nvSpPr>
          <p:cNvPr id="5" name="TextBox 4">
            <a:extLst>
              <a:ext uri="{FF2B5EF4-FFF2-40B4-BE49-F238E27FC236}">
                <a16:creationId xmlns:a16="http://schemas.microsoft.com/office/drawing/2014/main" id="{7479DF4D-F9FE-EFE4-A0F4-CDE6C05B12E5}"/>
              </a:ext>
            </a:extLst>
          </p:cNvPr>
          <p:cNvSpPr txBox="1"/>
          <p:nvPr/>
        </p:nvSpPr>
        <p:spPr>
          <a:xfrm>
            <a:off x="918701" y="6458736"/>
            <a:ext cx="10193594" cy="341632"/>
          </a:xfrm>
          <a:prstGeom prst="rect">
            <a:avLst/>
          </a:prstGeom>
          <a:noFill/>
        </p:spPr>
        <p:txBody>
          <a:bodyPr wrap="square" rtlCol="0">
            <a:spAutoFit/>
          </a:bodyPr>
          <a:lstStyle/>
          <a:p>
            <a:pPr>
              <a:lnSpc>
                <a:spcPct val="90000"/>
              </a:lnSpc>
            </a:pPr>
            <a:r>
              <a:rPr lang="en-US" b="1" dirty="0">
                <a:solidFill>
                  <a:srgbClr val="0160BE"/>
                </a:solidFill>
                <a:latin typeface="Brandon"/>
                <a:hlinkClick r:id="rId2">
                  <a:extLst>
                    <a:ext uri="{A12FA001-AC4F-418D-AE19-62706E023703}">
                      <ahyp:hlinkClr xmlns:ahyp="http://schemas.microsoft.com/office/drawing/2018/hyperlinkcolor" val="tx"/>
                    </a:ext>
                  </a:extLst>
                </a:hlinkClick>
              </a:rPr>
              <a:t>Moving to the new navigation</a:t>
            </a:r>
            <a:endParaRPr lang="en-US" b="1" dirty="0">
              <a:solidFill>
                <a:srgbClr val="0160BE"/>
              </a:solidFill>
              <a:latin typeface="Brandon"/>
            </a:endParaRPr>
          </a:p>
        </p:txBody>
      </p:sp>
      <p:sp>
        <p:nvSpPr>
          <p:cNvPr id="4" name="TextBox 3">
            <a:extLst>
              <a:ext uri="{FF2B5EF4-FFF2-40B4-BE49-F238E27FC236}">
                <a16:creationId xmlns:a16="http://schemas.microsoft.com/office/drawing/2014/main" id="{47EA3E49-6AB0-48D8-09DA-E05F60DB4EF4}"/>
              </a:ext>
            </a:extLst>
          </p:cNvPr>
          <p:cNvSpPr txBox="1"/>
          <p:nvPr/>
        </p:nvSpPr>
        <p:spPr>
          <a:xfrm>
            <a:off x="838198" y="4049292"/>
            <a:ext cx="5178554" cy="2363724"/>
          </a:xfrm>
          <a:prstGeom prst="rect">
            <a:avLst/>
          </a:prstGeom>
          <a:noFill/>
        </p:spPr>
        <p:txBody>
          <a:bodyPr wrap="square" rtlCol="0">
            <a:spAutoFit/>
          </a:bodyPr>
          <a:lstStyle/>
          <a:p>
            <a:pPr>
              <a:spcBef>
                <a:spcPts val="0"/>
              </a:spcBef>
            </a:pPr>
            <a:r>
              <a:rPr lang="en-US" b="1" dirty="0">
                <a:solidFill>
                  <a:srgbClr val="333333"/>
                </a:solidFill>
                <a:latin typeface="Brandon"/>
              </a:rPr>
              <a:t>Before:</a:t>
            </a:r>
          </a:p>
          <a:p>
            <a:pPr marL="228600" indent="-228600">
              <a:lnSpc>
                <a:spcPct val="90000"/>
              </a:lnSpc>
              <a:buFont typeface="Arial" panose="020B0604020202020204" pitchFamily="34" charset="0"/>
              <a:buChar char="•"/>
            </a:pPr>
            <a:r>
              <a:rPr lang="en-US" dirty="0">
                <a:latin typeface="Brandon"/>
              </a:rPr>
              <a:t>You start in one part of Cvent, then use an app switcher or multiple menus to find what you need.</a:t>
            </a:r>
          </a:p>
          <a:p>
            <a:pPr marL="228600" indent="-228600">
              <a:lnSpc>
                <a:spcPct val="90000"/>
              </a:lnSpc>
              <a:buFont typeface="Arial" panose="020B0604020202020204" pitchFamily="34" charset="0"/>
              <a:buChar char="•"/>
            </a:pPr>
            <a:r>
              <a:rPr lang="en-US" dirty="0">
                <a:latin typeface="Brandon"/>
              </a:rPr>
              <a:t>Reports, events, and RFPs sit under different labels, so you pause to remember where each thing lives.</a:t>
            </a:r>
          </a:p>
          <a:p>
            <a:pPr marL="228600" indent="-228600">
              <a:lnSpc>
                <a:spcPct val="90000"/>
              </a:lnSpc>
              <a:buFont typeface="Arial" panose="020B0604020202020204" pitchFamily="34" charset="0"/>
              <a:buChar char="•"/>
            </a:pPr>
            <a:r>
              <a:rPr lang="en-US" dirty="0">
                <a:latin typeface="Brandon"/>
              </a:rPr>
              <a:t>Search is one place, your recent work is another, and getting back into an in-progress event or report can take more clicks than it should.</a:t>
            </a:r>
          </a:p>
        </p:txBody>
      </p:sp>
      <p:sp>
        <p:nvSpPr>
          <p:cNvPr id="6" name="TextBox 5">
            <a:extLst>
              <a:ext uri="{FF2B5EF4-FFF2-40B4-BE49-F238E27FC236}">
                <a16:creationId xmlns:a16="http://schemas.microsoft.com/office/drawing/2014/main" id="{5796A736-9D4C-1358-92F4-8E2CB9904B6C}"/>
              </a:ext>
            </a:extLst>
          </p:cNvPr>
          <p:cNvSpPr txBox="1"/>
          <p:nvPr/>
        </p:nvSpPr>
        <p:spPr>
          <a:xfrm>
            <a:off x="5934995" y="4095012"/>
            <a:ext cx="5257802" cy="2862322"/>
          </a:xfrm>
          <a:prstGeom prst="rect">
            <a:avLst/>
          </a:prstGeom>
          <a:noFill/>
        </p:spPr>
        <p:txBody>
          <a:bodyPr wrap="square" rtlCol="0">
            <a:spAutoFit/>
          </a:bodyPr>
          <a:lstStyle/>
          <a:p>
            <a:pPr>
              <a:spcBef>
                <a:spcPts val="0"/>
              </a:spcBef>
            </a:pPr>
            <a:r>
              <a:rPr lang="en-US" b="1" dirty="0">
                <a:solidFill>
                  <a:srgbClr val="333333"/>
                </a:solidFill>
                <a:latin typeface="Brandon"/>
              </a:rPr>
              <a:t>After:</a:t>
            </a:r>
          </a:p>
          <a:p>
            <a:pPr marL="57150" lvl="1" indent="-285750">
              <a:buFont typeface="Arial" panose="020B0604020202020204" pitchFamily="34" charset="0"/>
              <a:buChar char="•"/>
            </a:pPr>
            <a:r>
              <a:rPr lang="en-US" dirty="0">
                <a:latin typeface="Brandon"/>
              </a:rPr>
              <a:t>A </a:t>
            </a:r>
            <a:r>
              <a:rPr lang="en-US" b="1" dirty="0">
                <a:solidFill>
                  <a:srgbClr val="0160BE"/>
                </a:solidFill>
                <a:latin typeface="Brandon"/>
              </a:rPr>
              <a:t>single, left-hand global navigation </a:t>
            </a:r>
            <a:r>
              <a:rPr lang="en-US" dirty="0">
                <a:latin typeface="Brandon"/>
              </a:rPr>
              <a:t>guides you wherever you need to go.</a:t>
            </a:r>
          </a:p>
          <a:p>
            <a:pPr marL="57150" lvl="1" indent="-285750">
              <a:buFont typeface="Arial" panose="020B0604020202020204" pitchFamily="34" charset="0"/>
              <a:buChar char="•"/>
            </a:pPr>
            <a:r>
              <a:rPr lang="en-US" dirty="0">
                <a:latin typeface="Brandon"/>
              </a:rPr>
              <a:t>Top-level sections are grouped around your workflows, not product names, so the path from “log in” to “doing” is much shorter.</a:t>
            </a:r>
          </a:p>
          <a:p>
            <a:pPr marL="57150" lvl="1" indent="-285750">
              <a:buFont typeface="Arial" panose="020B0604020202020204" pitchFamily="34" charset="0"/>
              <a:buChar char="•"/>
            </a:pPr>
            <a:r>
              <a:rPr lang="en-US" b="1" dirty="0">
                <a:solidFill>
                  <a:srgbClr val="0160BE"/>
                </a:solidFill>
                <a:latin typeface="Brandon"/>
              </a:rPr>
              <a:t>Search and Recent Items come together</a:t>
            </a:r>
            <a:r>
              <a:rPr lang="en-US" dirty="0">
                <a:latin typeface="Brandon"/>
              </a:rPr>
              <a:t> in one place, making it easy to jump back into that event, RFP, or report you were working on.</a:t>
            </a:r>
          </a:p>
          <a:p>
            <a:endParaRPr lang="en-US" dirty="0"/>
          </a:p>
        </p:txBody>
      </p:sp>
    </p:spTree>
    <p:extLst>
      <p:ext uri="{BB962C8B-B14F-4D97-AF65-F5344CB8AC3E}">
        <p14:creationId xmlns:p14="http://schemas.microsoft.com/office/powerpoint/2010/main" val="394527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6C044-E4CA-154D-4B72-C959BADA1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89420-1F90-36E5-12DC-ADBDB4FD1F9E}"/>
              </a:ext>
            </a:extLst>
          </p:cNvPr>
          <p:cNvSpPr>
            <a:spLocks noGrp="1"/>
          </p:cNvSpPr>
          <p:nvPr>
            <p:ph type="title"/>
          </p:nvPr>
        </p:nvSpPr>
        <p:spPr>
          <a:xfrm>
            <a:off x="980440" y="2766216"/>
            <a:ext cx="4119880" cy="1325563"/>
          </a:xfrm>
        </p:spPr>
        <p:txBody>
          <a:bodyPr/>
          <a:lstStyle/>
          <a:p>
            <a:r>
              <a:rPr lang="en-US" b="1" i="0" dirty="0">
                <a:solidFill>
                  <a:srgbClr val="0160BE"/>
                </a:solidFill>
                <a:effectLst/>
                <a:latin typeface="Brandon"/>
              </a:rPr>
              <a:t>Plan &amp; Promote</a:t>
            </a:r>
            <a:endParaRPr lang="en-US" dirty="0">
              <a:solidFill>
                <a:srgbClr val="0160BE"/>
              </a:solidFill>
            </a:endParaRPr>
          </a:p>
        </p:txBody>
      </p:sp>
      <p:sp>
        <p:nvSpPr>
          <p:cNvPr id="3" name="Content Placeholder 2">
            <a:extLst>
              <a:ext uri="{FF2B5EF4-FFF2-40B4-BE49-F238E27FC236}">
                <a16:creationId xmlns:a16="http://schemas.microsoft.com/office/drawing/2014/main" id="{D8FCD802-9C9C-7362-6878-AE3CD83AAAFE}"/>
              </a:ext>
            </a:extLst>
          </p:cNvPr>
          <p:cNvSpPr>
            <a:spLocks noGrp="1"/>
          </p:cNvSpPr>
          <p:nvPr>
            <p:ph idx="1"/>
          </p:nvPr>
        </p:nvSpPr>
        <p:spPr>
          <a:xfrm>
            <a:off x="6736080" y="2111689"/>
            <a:ext cx="4597400" cy="2634615"/>
          </a:xfrm>
        </p:spPr>
        <p:txBody>
          <a:bodyPr/>
          <a:lstStyle/>
          <a:p>
            <a:pPr marL="0" indent="0" algn="l">
              <a:buNone/>
            </a:pPr>
            <a:r>
              <a:rPr lang="en-US" sz="3200" b="1" dirty="0">
                <a:solidFill>
                  <a:srgbClr val="0160BE"/>
                </a:solidFill>
                <a:effectLst/>
                <a:latin typeface="Brandon"/>
              </a:rPr>
              <a:t>Products covered: </a:t>
            </a:r>
          </a:p>
          <a:p>
            <a:pPr marL="0" indent="0" algn="l">
              <a:buNone/>
            </a:pPr>
            <a:r>
              <a:rPr lang="en-US" dirty="0">
                <a:solidFill>
                  <a:srgbClr val="0160BE"/>
                </a:solidFill>
                <a:effectLst/>
                <a:latin typeface="Brandon"/>
              </a:rPr>
              <a:t>Registration</a:t>
            </a:r>
          </a:p>
          <a:p>
            <a:pPr marL="0" indent="0" algn="l">
              <a:buNone/>
            </a:pPr>
            <a:r>
              <a:rPr lang="en-US" dirty="0">
                <a:solidFill>
                  <a:srgbClr val="0160BE"/>
                </a:solidFill>
                <a:effectLst/>
                <a:latin typeface="Brandon"/>
              </a:rPr>
              <a:t>Abstract Management</a:t>
            </a:r>
          </a:p>
          <a:p>
            <a:pPr marL="0" indent="0" algn="l">
              <a:buNone/>
            </a:pPr>
            <a:r>
              <a:rPr lang="en-US" dirty="0">
                <a:solidFill>
                  <a:srgbClr val="0160BE"/>
                </a:solidFill>
                <a:effectLst/>
                <a:latin typeface="Brandon"/>
              </a:rPr>
              <a:t>Speaker Resource Centers</a:t>
            </a:r>
          </a:p>
          <a:p>
            <a:pPr marL="0" indent="0" algn="l">
              <a:buNone/>
            </a:pPr>
            <a:r>
              <a:rPr lang="en-US" dirty="0">
                <a:solidFill>
                  <a:srgbClr val="0160BE"/>
                </a:solidFill>
                <a:effectLst/>
                <a:latin typeface="Brandon"/>
              </a:rPr>
              <a:t>Exhibitor Management</a:t>
            </a:r>
          </a:p>
          <a:p>
            <a:pPr marL="0" indent="0">
              <a:buNone/>
            </a:pPr>
            <a:endParaRPr lang="en-US" dirty="0">
              <a:solidFill>
                <a:srgbClr val="0160BE"/>
              </a:solidFill>
            </a:endParaRPr>
          </a:p>
        </p:txBody>
      </p:sp>
      <p:cxnSp>
        <p:nvCxnSpPr>
          <p:cNvPr id="5" name="Straight Connector 4">
            <a:extLst>
              <a:ext uri="{FF2B5EF4-FFF2-40B4-BE49-F238E27FC236}">
                <a16:creationId xmlns:a16="http://schemas.microsoft.com/office/drawing/2014/main" id="{ABEB5620-0861-F80B-7EE8-6435A7AA397E}"/>
              </a:ext>
            </a:extLst>
          </p:cNvPr>
          <p:cNvCxnSpPr/>
          <p:nvPr/>
        </p:nvCxnSpPr>
        <p:spPr>
          <a:xfrm>
            <a:off x="5811520" y="868679"/>
            <a:ext cx="0" cy="5120640"/>
          </a:xfrm>
          <a:prstGeom prst="line">
            <a:avLst/>
          </a:prstGeom>
          <a:ln w="76200">
            <a:solidFill>
              <a:srgbClr val="0160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89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50E99-2822-87E0-E880-CA8B57726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85230-6EBC-E93C-8337-8031726E9C43}"/>
              </a:ext>
            </a:extLst>
          </p:cNvPr>
          <p:cNvSpPr>
            <a:spLocks noGrp="1"/>
          </p:cNvSpPr>
          <p:nvPr>
            <p:ph type="title"/>
          </p:nvPr>
        </p:nvSpPr>
        <p:spPr>
          <a:xfrm>
            <a:off x="838200" y="365125"/>
            <a:ext cx="8630920" cy="1325563"/>
          </a:xfrm>
        </p:spPr>
        <p:txBody>
          <a:bodyPr>
            <a:normAutofit/>
          </a:bodyPr>
          <a:lstStyle/>
          <a:p>
            <a:r>
              <a:rPr lang="en-US" b="1" i="0" dirty="0">
                <a:solidFill>
                  <a:srgbClr val="0160BE"/>
                </a:solidFill>
                <a:effectLst/>
                <a:latin typeface="Brandon"/>
              </a:rPr>
              <a:t>Easier Discovery of “USA” in Country Dropdowns</a:t>
            </a:r>
          </a:p>
        </p:txBody>
      </p:sp>
      <p:sp>
        <p:nvSpPr>
          <p:cNvPr id="3" name="Content Placeholder 2">
            <a:extLst>
              <a:ext uri="{FF2B5EF4-FFF2-40B4-BE49-F238E27FC236}">
                <a16:creationId xmlns:a16="http://schemas.microsoft.com/office/drawing/2014/main" id="{2254FED0-8D56-949E-418D-FA2EB8940753}"/>
              </a:ext>
            </a:extLst>
          </p:cNvPr>
          <p:cNvSpPr>
            <a:spLocks noGrp="1"/>
          </p:cNvSpPr>
          <p:nvPr>
            <p:ph idx="1"/>
          </p:nvPr>
        </p:nvSpPr>
        <p:spPr>
          <a:xfrm>
            <a:off x="838199" y="1690688"/>
            <a:ext cx="8189064" cy="4466272"/>
          </a:xfrm>
        </p:spPr>
        <p:txBody>
          <a:bodyPr>
            <a:noAutofit/>
          </a:bodyPr>
          <a:lstStyle/>
          <a:p>
            <a:pPr marL="0" indent="0">
              <a:buNone/>
            </a:pPr>
            <a:r>
              <a:rPr lang="en-US" sz="1800" dirty="0">
                <a:solidFill>
                  <a:srgbClr val="333333"/>
                </a:solidFill>
                <a:latin typeface="Brandon"/>
              </a:rPr>
              <a:t>To reduce friction in forms and align with how attendees naturally search for countries, the country dropdown now makes “USA” significantly easier to find when “United States”–style terms are entered in searchable country fields.</a:t>
            </a:r>
          </a:p>
          <a:p>
            <a:pPr marL="0" indent="0">
              <a:buNone/>
            </a:pPr>
            <a:r>
              <a:rPr lang="en-US" sz="1800" b="1" dirty="0">
                <a:solidFill>
                  <a:srgbClr val="0160BE"/>
                </a:solidFill>
                <a:latin typeface="+mn-lt"/>
              </a:rPr>
              <a:t>Why It Matters</a:t>
            </a:r>
          </a:p>
          <a:p>
            <a:r>
              <a:rPr lang="en-US" sz="1800" dirty="0">
                <a:solidFill>
                  <a:srgbClr val="333333"/>
                </a:solidFill>
                <a:latin typeface="Brandon"/>
              </a:rPr>
              <a:t>Attendees who type “United States” or similar phrases now immediately see “USA” in the filtered results instead of scrolling through the full list.</a:t>
            </a:r>
          </a:p>
          <a:p>
            <a:r>
              <a:rPr lang="en-US" sz="1800" dirty="0">
                <a:solidFill>
                  <a:srgbClr val="333333"/>
                </a:solidFill>
                <a:latin typeface="Brandon"/>
              </a:rPr>
              <a:t>Reduces the risk of incorrect country selection, supporting cleaner location data without requiring configuration changes.</a:t>
            </a:r>
          </a:p>
        </p:txBody>
      </p:sp>
      <p:cxnSp>
        <p:nvCxnSpPr>
          <p:cNvPr id="4" name="Straight Connector 3">
            <a:extLst>
              <a:ext uri="{FF2B5EF4-FFF2-40B4-BE49-F238E27FC236}">
                <a16:creationId xmlns:a16="http://schemas.microsoft.com/office/drawing/2014/main" id="{1717F719-729E-359E-2C54-6D930F0236E9}"/>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33B9D93-3BE2-2E38-0DFD-29830D829FC6}"/>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5" name="Rectangle 4">
            <a:extLst>
              <a:ext uri="{FF2B5EF4-FFF2-40B4-BE49-F238E27FC236}">
                <a16:creationId xmlns:a16="http://schemas.microsoft.com/office/drawing/2014/main" id="{A0429A92-2123-8816-17A7-9AC0E7E26A7F}"/>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sp>
        <p:nvSpPr>
          <p:cNvPr id="6" name="TextBox 5">
            <a:extLst>
              <a:ext uri="{FF2B5EF4-FFF2-40B4-BE49-F238E27FC236}">
                <a16:creationId xmlns:a16="http://schemas.microsoft.com/office/drawing/2014/main" id="{B09C60F5-5B33-12A7-0055-8262E5364635}"/>
              </a:ext>
            </a:extLst>
          </p:cNvPr>
          <p:cNvSpPr txBox="1"/>
          <p:nvPr/>
        </p:nvSpPr>
        <p:spPr>
          <a:xfrm>
            <a:off x="838197" y="4184551"/>
            <a:ext cx="4269625" cy="2308324"/>
          </a:xfrm>
          <a:prstGeom prst="rect">
            <a:avLst/>
          </a:prstGeom>
          <a:noFill/>
        </p:spPr>
        <p:txBody>
          <a:bodyPr wrap="square" rtlCol="0">
            <a:spAutoFit/>
          </a:bodyPr>
          <a:lstStyle/>
          <a:p>
            <a:r>
              <a:rPr lang="en-US" b="1" dirty="0">
                <a:solidFill>
                  <a:srgbClr val="0160BE"/>
                </a:solidFill>
              </a:rPr>
              <a:t>What's new:</a:t>
            </a:r>
          </a:p>
          <a:p>
            <a:pPr marL="285750" indent="-285750">
              <a:buFont typeface="Arial" panose="020B0604020202020204" pitchFamily="34" charset="0"/>
              <a:buChar char="•"/>
            </a:pPr>
            <a:r>
              <a:rPr lang="en-US" dirty="0">
                <a:solidFill>
                  <a:srgbClr val="333333"/>
                </a:solidFill>
                <a:latin typeface="Brandon"/>
              </a:rPr>
              <a:t>Typing phrases and partials such as “United States”, “United”, “USA”, “America”, or “States” returns “USA” in the filtered list of options.</a:t>
            </a:r>
          </a:p>
          <a:p>
            <a:pPr marL="285750" indent="-285750">
              <a:buFont typeface="Arial" panose="020B0604020202020204" pitchFamily="34" charset="0"/>
              <a:buChar char="•"/>
            </a:pPr>
            <a:r>
              <a:rPr lang="en-US" dirty="0">
                <a:solidFill>
                  <a:srgbClr val="333333"/>
                </a:solidFill>
                <a:latin typeface="Brandon"/>
              </a:rPr>
              <a:t>Existing behavior for all other countries (labels, ordering, and search results) remains unchanged.</a:t>
            </a:r>
          </a:p>
        </p:txBody>
      </p:sp>
      <p:pic>
        <p:nvPicPr>
          <p:cNvPr id="1026" name="Picture 2">
            <a:extLst>
              <a:ext uri="{FF2B5EF4-FFF2-40B4-BE49-F238E27FC236}">
                <a16:creationId xmlns:a16="http://schemas.microsoft.com/office/drawing/2014/main" id="{C904C29D-5009-CB50-7CD4-E7BDE932C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617" y="3899417"/>
            <a:ext cx="3507646" cy="281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7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91E3E-E5DA-1EB1-34AA-A606EA917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09A1E-D18A-8F79-B62A-41A412A0609B}"/>
              </a:ext>
            </a:extLst>
          </p:cNvPr>
          <p:cNvSpPr>
            <a:spLocks noGrp="1"/>
          </p:cNvSpPr>
          <p:nvPr>
            <p:ph type="title"/>
          </p:nvPr>
        </p:nvSpPr>
        <p:spPr>
          <a:xfrm>
            <a:off x="838200" y="365125"/>
            <a:ext cx="8630920" cy="1325563"/>
          </a:xfrm>
        </p:spPr>
        <p:txBody>
          <a:bodyPr>
            <a:normAutofit/>
          </a:bodyPr>
          <a:lstStyle/>
          <a:p>
            <a:r>
              <a:rPr lang="en-US" b="1" i="0" dirty="0">
                <a:solidFill>
                  <a:srgbClr val="0160BE"/>
                </a:solidFill>
                <a:effectLst/>
                <a:latin typeface="Brandon"/>
              </a:rPr>
              <a:t>Switch Event Format to Hybrid After Live Registrations</a:t>
            </a:r>
          </a:p>
        </p:txBody>
      </p:sp>
      <p:sp>
        <p:nvSpPr>
          <p:cNvPr id="3" name="Content Placeholder 2">
            <a:extLst>
              <a:ext uri="{FF2B5EF4-FFF2-40B4-BE49-F238E27FC236}">
                <a16:creationId xmlns:a16="http://schemas.microsoft.com/office/drawing/2014/main" id="{19485209-AF69-91FA-9B44-E16034689034}"/>
              </a:ext>
            </a:extLst>
          </p:cNvPr>
          <p:cNvSpPr>
            <a:spLocks noGrp="1"/>
          </p:cNvSpPr>
          <p:nvPr>
            <p:ph idx="1"/>
          </p:nvPr>
        </p:nvSpPr>
        <p:spPr>
          <a:xfrm>
            <a:off x="838199" y="1690688"/>
            <a:ext cx="8189064" cy="4466272"/>
          </a:xfrm>
        </p:spPr>
        <p:txBody>
          <a:bodyPr>
            <a:noAutofit/>
          </a:bodyPr>
          <a:lstStyle/>
          <a:p>
            <a:pPr marL="0" indent="0">
              <a:buNone/>
            </a:pPr>
            <a:r>
              <a:rPr lang="en-US" sz="1800" dirty="0">
                <a:solidFill>
                  <a:srgbClr val="333333"/>
                </a:solidFill>
                <a:latin typeface="Brandon"/>
              </a:rPr>
              <a:t>You can now switch an event’s format from In‑Person or Virtual to Hybrid even after registrations have started. This removes the need to copy events and re‑import registrations, while keeping existing registration data and reporting intact.</a:t>
            </a:r>
          </a:p>
        </p:txBody>
      </p:sp>
      <p:cxnSp>
        <p:nvCxnSpPr>
          <p:cNvPr id="4" name="Straight Connector 3">
            <a:extLst>
              <a:ext uri="{FF2B5EF4-FFF2-40B4-BE49-F238E27FC236}">
                <a16:creationId xmlns:a16="http://schemas.microsoft.com/office/drawing/2014/main" id="{82C5764E-F6D1-7B00-E29C-0E63C2CD6914}"/>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5258576-D09B-A66A-1299-5B69E374AC4C}"/>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5" name="Rectangle 4">
            <a:extLst>
              <a:ext uri="{FF2B5EF4-FFF2-40B4-BE49-F238E27FC236}">
                <a16:creationId xmlns:a16="http://schemas.microsoft.com/office/drawing/2014/main" id="{CB0E51CF-074B-B51A-197D-43A70B5755CD}"/>
              </a:ext>
            </a:extLst>
          </p:cNvPr>
          <p:cNvSpPr/>
          <p:nvPr/>
        </p:nvSpPr>
        <p:spPr>
          <a:xfrm>
            <a:off x="9580880" y="466928"/>
            <a:ext cx="2374414" cy="350195"/>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Registration</a:t>
            </a:r>
            <a:endParaRPr lang="en-US" sz="1600" dirty="0">
              <a:solidFill>
                <a:schemeClr val="bg1"/>
              </a:solidFill>
              <a:latin typeface="Brandon"/>
            </a:endParaRPr>
          </a:p>
        </p:txBody>
      </p:sp>
      <p:sp>
        <p:nvSpPr>
          <p:cNvPr id="6" name="TextBox 5">
            <a:extLst>
              <a:ext uri="{FF2B5EF4-FFF2-40B4-BE49-F238E27FC236}">
                <a16:creationId xmlns:a16="http://schemas.microsoft.com/office/drawing/2014/main" id="{3E0F2929-0E04-5719-0142-0E3E7EB33365}"/>
              </a:ext>
            </a:extLst>
          </p:cNvPr>
          <p:cNvSpPr txBox="1"/>
          <p:nvPr/>
        </p:nvSpPr>
        <p:spPr>
          <a:xfrm>
            <a:off x="838199" y="2504440"/>
            <a:ext cx="3852674" cy="1754326"/>
          </a:xfrm>
          <a:prstGeom prst="rect">
            <a:avLst/>
          </a:prstGeom>
          <a:noFill/>
        </p:spPr>
        <p:txBody>
          <a:bodyPr wrap="square" rtlCol="0">
            <a:spAutoFit/>
          </a:bodyPr>
          <a:lstStyle/>
          <a:p>
            <a:r>
              <a:rPr lang="en-US" b="1" dirty="0">
                <a:solidFill>
                  <a:srgbClr val="0160BE"/>
                </a:solidFill>
              </a:rPr>
              <a:t>What's new:</a:t>
            </a:r>
          </a:p>
          <a:p>
            <a:pPr marL="285750" indent="-285750">
              <a:buFont typeface="Arial" panose="020B0604020202020204" pitchFamily="34" charset="0"/>
              <a:buChar char="•"/>
            </a:pPr>
            <a:r>
              <a:rPr lang="en-US" dirty="0">
                <a:solidFill>
                  <a:srgbClr val="333333"/>
                </a:solidFill>
                <a:latin typeface="Brandon"/>
              </a:rPr>
              <a:t>Post‑registration format switch to Hybrid</a:t>
            </a:r>
          </a:p>
          <a:p>
            <a:pPr marL="285750" indent="-285750">
              <a:buFont typeface="Arial" panose="020B0604020202020204" pitchFamily="34" charset="0"/>
              <a:buChar char="•"/>
            </a:pPr>
            <a:r>
              <a:rPr lang="en-US" dirty="0">
                <a:solidFill>
                  <a:srgbClr val="333333"/>
                </a:solidFill>
                <a:latin typeface="Brandon"/>
              </a:rPr>
              <a:t>Hybrid‑ready structure behind the scenes</a:t>
            </a:r>
          </a:p>
          <a:p>
            <a:pPr marL="285750" indent="-285750">
              <a:buFont typeface="Arial" panose="020B0604020202020204" pitchFamily="34" charset="0"/>
              <a:buChar char="•"/>
            </a:pPr>
            <a:r>
              <a:rPr lang="en-US" dirty="0">
                <a:solidFill>
                  <a:srgbClr val="333333"/>
                </a:solidFill>
                <a:latin typeface="Brandon"/>
              </a:rPr>
              <a:t>Light safeguards during the switch</a:t>
            </a:r>
          </a:p>
        </p:txBody>
      </p:sp>
      <p:sp>
        <p:nvSpPr>
          <p:cNvPr id="8" name="TextBox 7">
            <a:extLst>
              <a:ext uri="{FF2B5EF4-FFF2-40B4-BE49-F238E27FC236}">
                <a16:creationId xmlns:a16="http://schemas.microsoft.com/office/drawing/2014/main" id="{E70384A4-CC45-5F8E-1FB4-263A91D829B0}"/>
              </a:ext>
            </a:extLst>
          </p:cNvPr>
          <p:cNvSpPr txBox="1"/>
          <p:nvPr/>
        </p:nvSpPr>
        <p:spPr>
          <a:xfrm>
            <a:off x="4802632" y="2504440"/>
            <a:ext cx="3852674" cy="1754326"/>
          </a:xfrm>
          <a:prstGeom prst="rect">
            <a:avLst/>
          </a:prstGeom>
          <a:noFill/>
        </p:spPr>
        <p:txBody>
          <a:bodyPr wrap="square" rtlCol="0">
            <a:spAutoFit/>
          </a:bodyPr>
          <a:lstStyle/>
          <a:p>
            <a:r>
              <a:rPr lang="en-US" b="1" dirty="0">
                <a:solidFill>
                  <a:srgbClr val="0160BE"/>
                </a:solidFill>
              </a:rPr>
              <a:t>Key Benefits:</a:t>
            </a:r>
          </a:p>
          <a:p>
            <a:pPr marL="285750" indent="-285750">
              <a:buFont typeface="Arial" panose="020B0604020202020204" pitchFamily="34" charset="0"/>
              <a:buChar char="•"/>
            </a:pPr>
            <a:r>
              <a:rPr lang="en-US" dirty="0">
                <a:solidFill>
                  <a:srgbClr val="333333"/>
                </a:solidFill>
                <a:latin typeface="Brandon"/>
              </a:rPr>
              <a:t>Respond faster to changing event strategy</a:t>
            </a:r>
          </a:p>
          <a:p>
            <a:pPr marL="285750" indent="-285750">
              <a:buFont typeface="Arial" panose="020B0604020202020204" pitchFamily="34" charset="0"/>
              <a:buChar char="•"/>
            </a:pPr>
            <a:r>
              <a:rPr lang="en-US" dirty="0">
                <a:solidFill>
                  <a:srgbClr val="333333"/>
                </a:solidFill>
                <a:latin typeface="Brandon"/>
              </a:rPr>
              <a:t>Eliminate manual event copy + import workflows</a:t>
            </a:r>
          </a:p>
          <a:p>
            <a:pPr marL="285750" indent="-285750">
              <a:buFont typeface="Arial" panose="020B0604020202020204" pitchFamily="34" charset="0"/>
              <a:buChar char="•"/>
            </a:pPr>
            <a:r>
              <a:rPr lang="en-US" dirty="0">
                <a:solidFill>
                  <a:srgbClr val="333333"/>
                </a:solidFill>
                <a:latin typeface="Brandon"/>
              </a:rPr>
              <a:t>Better attendee continuity</a:t>
            </a:r>
          </a:p>
        </p:txBody>
      </p:sp>
      <p:pic>
        <p:nvPicPr>
          <p:cNvPr id="3078" name="Picture 6">
            <a:extLst>
              <a:ext uri="{FF2B5EF4-FFF2-40B4-BE49-F238E27FC236}">
                <a16:creationId xmlns:a16="http://schemas.microsoft.com/office/drawing/2014/main" id="{FB76A876-6109-249E-97F4-1A23D730B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 y="4606103"/>
            <a:ext cx="5038343" cy="17155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3456210-3A87-11F5-FA61-B82AA7E316AA}"/>
              </a:ext>
            </a:extLst>
          </p:cNvPr>
          <p:cNvPicPr>
            <a:picLocks noChangeAspect="1"/>
          </p:cNvPicPr>
          <p:nvPr/>
        </p:nvPicPr>
        <p:blipFill>
          <a:blip r:embed="rId4"/>
          <a:stretch>
            <a:fillRect/>
          </a:stretch>
        </p:blipFill>
        <p:spPr>
          <a:xfrm>
            <a:off x="5279698" y="4922849"/>
            <a:ext cx="3789674" cy="1261543"/>
          </a:xfrm>
          <a:prstGeom prst="rect">
            <a:avLst/>
          </a:prstGeom>
        </p:spPr>
      </p:pic>
    </p:spTree>
    <p:extLst>
      <p:ext uri="{BB962C8B-B14F-4D97-AF65-F5344CB8AC3E}">
        <p14:creationId xmlns:p14="http://schemas.microsoft.com/office/powerpoint/2010/main" val="373722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CD25A-29B4-D439-6A9F-370C25FF6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EAAFF-7F3D-B010-C2FF-DD8FCF5B5551}"/>
              </a:ext>
            </a:extLst>
          </p:cNvPr>
          <p:cNvSpPr>
            <a:spLocks noGrp="1"/>
          </p:cNvSpPr>
          <p:nvPr>
            <p:ph type="title"/>
          </p:nvPr>
        </p:nvSpPr>
        <p:spPr>
          <a:xfrm>
            <a:off x="838200" y="365125"/>
            <a:ext cx="8630920" cy="1325563"/>
          </a:xfrm>
        </p:spPr>
        <p:txBody>
          <a:bodyPr>
            <a:noAutofit/>
          </a:bodyPr>
          <a:lstStyle/>
          <a:p>
            <a:r>
              <a:rPr lang="en-US" sz="3600" b="1" i="0" dirty="0">
                <a:solidFill>
                  <a:srgbClr val="0160BE"/>
                </a:solidFill>
                <a:effectLst/>
                <a:latin typeface="Brandon"/>
              </a:rPr>
              <a:t>Introducing New Exhibitor Management Experience</a:t>
            </a:r>
          </a:p>
        </p:txBody>
      </p:sp>
      <p:sp>
        <p:nvSpPr>
          <p:cNvPr id="3" name="Content Placeholder 2">
            <a:extLst>
              <a:ext uri="{FF2B5EF4-FFF2-40B4-BE49-F238E27FC236}">
                <a16:creationId xmlns:a16="http://schemas.microsoft.com/office/drawing/2014/main" id="{B3A56E54-1633-B836-BA0D-B246A062AF41}"/>
              </a:ext>
            </a:extLst>
          </p:cNvPr>
          <p:cNvSpPr>
            <a:spLocks noGrp="1"/>
          </p:cNvSpPr>
          <p:nvPr>
            <p:ph idx="1"/>
          </p:nvPr>
        </p:nvSpPr>
        <p:spPr>
          <a:xfrm>
            <a:off x="838199" y="1690688"/>
            <a:ext cx="4072127" cy="4241645"/>
          </a:xfrm>
        </p:spPr>
        <p:txBody>
          <a:bodyPr>
            <a:noAutofit/>
          </a:bodyPr>
          <a:lstStyle/>
          <a:p>
            <a:pPr marL="0" indent="0">
              <a:buNone/>
            </a:pPr>
            <a:r>
              <a:rPr lang="en-US" sz="1800" b="1" dirty="0">
                <a:solidFill>
                  <a:srgbClr val="0160BE"/>
                </a:solidFill>
                <a:latin typeface="+mn-lt"/>
              </a:rPr>
              <a:t>What's new</a:t>
            </a:r>
          </a:p>
          <a:p>
            <a:pPr marL="0" indent="0">
              <a:buNone/>
            </a:pPr>
            <a:r>
              <a:rPr lang="en-US" sz="1800" b="1" dirty="0">
                <a:solidFill>
                  <a:srgbClr val="333333"/>
                </a:solidFill>
                <a:latin typeface="Brandon"/>
              </a:rPr>
              <a:t>Exhibitor List</a:t>
            </a:r>
          </a:p>
          <a:p>
            <a:pPr marL="0" indent="0">
              <a:buNone/>
            </a:pPr>
            <a:r>
              <a:rPr lang="en-US" sz="1800" dirty="0">
                <a:solidFill>
                  <a:srgbClr val="333333"/>
                </a:solidFill>
                <a:latin typeface="Brandon"/>
              </a:rPr>
              <a:t>The Exhibitor List page now features a new layout that provides valuable data points on exhibitors and sponsors at an event. Revamped filters, sort options, and search capabilities will make it easier for customers to quickly find exhibitors with missing data.</a:t>
            </a:r>
          </a:p>
        </p:txBody>
      </p:sp>
      <p:cxnSp>
        <p:nvCxnSpPr>
          <p:cNvPr id="4" name="Straight Connector 3">
            <a:extLst>
              <a:ext uri="{FF2B5EF4-FFF2-40B4-BE49-F238E27FC236}">
                <a16:creationId xmlns:a16="http://schemas.microsoft.com/office/drawing/2014/main" id="{42308636-0943-6616-8F59-4F99E73171DC}"/>
              </a:ext>
            </a:extLst>
          </p:cNvPr>
          <p:cNvCxnSpPr>
            <a:cxnSpLocks/>
          </p:cNvCxnSpPr>
          <p:nvPr/>
        </p:nvCxnSpPr>
        <p:spPr>
          <a:xfrm>
            <a:off x="9469120" y="1690688"/>
            <a:ext cx="0" cy="4466272"/>
          </a:xfrm>
          <a:prstGeom prst="line">
            <a:avLst/>
          </a:prstGeom>
          <a:ln w="28575">
            <a:solidFill>
              <a:srgbClr val="0160BE"/>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12D0228-B0ED-2996-F5FE-2764C929C6AD}"/>
              </a:ext>
            </a:extLst>
          </p:cNvPr>
          <p:cNvSpPr txBox="1"/>
          <p:nvPr/>
        </p:nvSpPr>
        <p:spPr>
          <a:xfrm>
            <a:off x="9580880" y="2458720"/>
            <a:ext cx="2285998" cy="646331"/>
          </a:xfrm>
          <a:prstGeom prst="rect">
            <a:avLst/>
          </a:prstGeom>
          <a:noFill/>
        </p:spPr>
        <p:txBody>
          <a:bodyPr wrap="square" rtlCol="0">
            <a:spAutoFit/>
          </a:bodyPr>
          <a:lstStyle/>
          <a:p>
            <a:r>
              <a:rPr lang="en-US" dirty="0">
                <a:latin typeface="Brandon"/>
              </a:rPr>
              <a:t>Read more about the update </a:t>
            </a:r>
            <a:r>
              <a:rPr lang="en-US" dirty="0">
                <a:solidFill>
                  <a:srgbClr val="0160BE"/>
                </a:solidFill>
                <a:latin typeface="Brandon"/>
                <a:hlinkClick r:id="rId2">
                  <a:extLst>
                    <a:ext uri="{A12FA001-AC4F-418D-AE19-62706E023703}">
                      <ahyp:hlinkClr xmlns:ahyp="http://schemas.microsoft.com/office/drawing/2018/hyperlinkcolor" val="tx"/>
                    </a:ext>
                  </a:extLst>
                </a:hlinkClick>
              </a:rPr>
              <a:t>here</a:t>
            </a:r>
            <a:endParaRPr lang="en-US" dirty="0">
              <a:solidFill>
                <a:srgbClr val="0160BE"/>
              </a:solidFill>
              <a:latin typeface="Brandon"/>
            </a:endParaRPr>
          </a:p>
        </p:txBody>
      </p:sp>
      <p:sp>
        <p:nvSpPr>
          <p:cNvPr id="5" name="Rectangle 4">
            <a:extLst>
              <a:ext uri="{FF2B5EF4-FFF2-40B4-BE49-F238E27FC236}">
                <a16:creationId xmlns:a16="http://schemas.microsoft.com/office/drawing/2014/main" id="{9245FE91-9F1D-A43E-1326-87F27619DCBA}"/>
              </a:ext>
            </a:extLst>
          </p:cNvPr>
          <p:cNvSpPr/>
          <p:nvPr/>
        </p:nvSpPr>
        <p:spPr>
          <a:xfrm>
            <a:off x="9580880" y="466928"/>
            <a:ext cx="2374414" cy="646331"/>
          </a:xfrm>
          <a:prstGeom prst="rect">
            <a:avLst/>
          </a:prstGeom>
          <a:solidFill>
            <a:srgbClr val="0160BE"/>
          </a:solidFill>
          <a:ln>
            <a:solidFill>
              <a:srgbClr val="0160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0" i="0" cap="all" dirty="0">
                <a:solidFill>
                  <a:schemeClr val="bg1"/>
                </a:solidFill>
                <a:effectLst/>
                <a:latin typeface="Brandon"/>
              </a:rPr>
              <a:t>Exhibitor management</a:t>
            </a:r>
            <a:endParaRPr lang="en-US" sz="1600" dirty="0">
              <a:solidFill>
                <a:schemeClr val="bg1"/>
              </a:solidFill>
              <a:latin typeface="Brandon"/>
            </a:endParaRPr>
          </a:p>
        </p:txBody>
      </p:sp>
      <p:pic>
        <p:nvPicPr>
          <p:cNvPr id="2050" name="Picture 2">
            <a:extLst>
              <a:ext uri="{FF2B5EF4-FFF2-40B4-BE49-F238E27FC236}">
                <a16:creationId xmlns:a16="http://schemas.microsoft.com/office/drawing/2014/main" id="{B1F3153F-F923-E213-FCF2-946542339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27" y="4253739"/>
            <a:ext cx="4419599" cy="248602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A0327F7-22ED-D760-F420-4777FD071042}"/>
              </a:ext>
            </a:extLst>
          </p:cNvPr>
          <p:cNvSpPr txBox="1">
            <a:spLocks/>
          </p:cNvSpPr>
          <p:nvPr/>
        </p:nvSpPr>
        <p:spPr>
          <a:xfrm>
            <a:off x="5022085" y="1690687"/>
            <a:ext cx="4072127" cy="4241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ndon"/>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andon"/>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ndon"/>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ndo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b="1" dirty="0">
              <a:solidFill>
                <a:srgbClr val="333333"/>
              </a:solidFill>
            </a:endParaRPr>
          </a:p>
          <a:p>
            <a:pPr marL="0" indent="0">
              <a:buFont typeface="Arial" panose="020B0604020202020204" pitchFamily="34" charset="0"/>
              <a:buNone/>
            </a:pPr>
            <a:r>
              <a:rPr lang="en-US" sz="1800" b="1" dirty="0">
                <a:solidFill>
                  <a:srgbClr val="333333"/>
                </a:solidFill>
              </a:rPr>
              <a:t>Exhibitor Custom Fields Editor</a:t>
            </a:r>
          </a:p>
          <a:p>
            <a:pPr marL="0" indent="0">
              <a:buFont typeface="Arial" panose="020B0604020202020204" pitchFamily="34" charset="0"/>
              <a:buNone/>
            </a:pPr>
            <a:r>
              <a:rPr lang="en-US" sz="1800" dirty="0">
                <a:solidFill>
                  <a:srgbClr val="333333"/>
                </a:solidFill>
              </a:rPr>
              <a:t>Our refreshed editor improves efficiency by integrating the layout, interface, and accessibility. Question types have been designed with a streamlined approach, including a new question-duplication feature to speed up editing. </a:t>
            </a:r>
          </a:p>
        </p:txBody>
      </p:sp>
      <p:pic>
        <p:nvPicPr>
          <p:cNvPr id="2052" name="Picture 4">
            <a:extLst>
              <a:ext uri="{FF2B5EF4-FFF2-40B4-BE49-F238E27FC236}">
                <a16:creationId xmlns:a16="http://schemas.microsoft.com/office/drawing/2014/main" id="{1486F8D0-FB87-3ABD-581C-AF0286765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23" y="4253739"/>
            <a:ext cx="4419599" cy="248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78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25778</TotalTime>
  <Words>2442</Words>
  <Application>Microsoft Office PowerPoint</Application>
  <PresentationFormat>Widescreen</PresentationFormat>
  <Paragraphs>220</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 Display</vt:lpstr>
      <vt:lpstr>Arial</vt:lpstr>
      <vt:lpstr>Brandon</vt:lpstr>
      <vt:lpstr>Office Theme</vt:lpstr>
      <vt:lpstr>PowerPoint Presentation</vt:lpstr>
      <vt:lpstr>About the newsletter</vt:lpstr>
      <vt:lpstr>Additional resources</vt:lpstr>
      <vt:lpstr>Join Upcoming Beta Programs</vt:lpstr>
      <vt:lpstr>SPOTLIGHT: A New Way to Move Through Cvent</vt:lpstr>
      <vt:lpstr>Plan &amp; Promote</vt:lpstr>
      <vt:lpstr>Easier Discovery of “USA” in Country Dropdowns</vt:lpstr>
      <vt:lpstr>Switch Event Format to Hybrid After Live Registrations</vt:lpstr>
      <vt:lpstr>Introducing New Exhibitor Management Experience</vt:lpstr>
      <vt:lpstr>Attendee Engagement</vt:lpstr>
      <vt:lpstr>Analytics Consent for Branded Apps</vt:lpstr>
      <vt:lpstr>Discussion Topics in Event App Bottom Navigation</vt:lpstr>
      <vt:lpstr>Set Appointments as the Default Schedule Tab in Attendee Hub App</vt:lpstr>
      <vt:lpstr>Contact Snapshot for Contact Data Isolation Across Events</vt:lpstr>
      <vt:lpstr>Removing iOS 17 &amp; Socket Mobile Support</vt:lpstr>
      <vt:lpstr>Spend &amp; Workflow</vt:lpstr>
      <vt:lpstr>Event Languages</vt:lpstr>
      <vt:lpstr>Create Budget Reports in Build Your Own Reports</vt:lpstr>
      <vt:lpstr>Actionable Insights</vt:lpstr>
      <vt:lpstr>Cvent Salesforce App - 8.7.0 Release</vt:lpstr>
      <vt:lpstr>Exchange Solutions</vt:lpstr>
      <vt:lpstr>Expanding Sustainability Across More Venues</vt:lpstr>
      <vt:lpstr>'Why This Venue' on CSN AI Search</vt:lpstr>
      <vt:lpstr>Publish RFP Reports to Access Portals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Rathi, Vivek</dc:creator>
  <cp:lastModifiedBy>Leslie Scantlebury</cp:lastModifiedBy>
  <cp:revision>723</cp:revision>
  <dcterms:created xsi:type="dcterms:W3CDTF">2025-01-08T01:39:02Z</dcterms:created>
  <dcterms:modified xsi:type="dcterms:W3CDTF">2026-05-28T15:07:32Z</dcterms:modified>
</cp:coreProperties>
</file>