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9" r:id="rId3"/>
    <p:sldId id="258" r:id="rId4"/>
    <p:sldId id="352" r:id="rId5"/>
    <p:sldId id="371" r:id="rId6"/>
    <p:sldId id="401" r:id="rId7"/>
    <p:sldId id="402" r:id="rId8"/>
    <p:sldId id="294" r:id="rId9"/>
    <p:sldId id="295" r:id="rId10"/>
    <p:sldId id="410" r:id="rId11"/>
    <p:sldId id="320" r:id="rId12"/>
    <p:sldId id="421" r:id="rId13"/>
    <p:sldId id="422" r:id="rId14"/>
    <p:sldId id="423" r:id="rId15"/>
    <p:sldId id="424" r:id="rId16"/>
    <p:sldId id="425" r:id="rId17"/>
    <p:sldId id="426" r:id="rId18"/>
    <p:sldId id="427" r:id="rId19"/>
    <p:sldId id="428" r:id="rId20"/>
    <p:sldId id="265" r:id="rId21"/>
    <p:sldId id="396" r:id="rId22"/>
    <p:sldId id="429" r:id="rId23"/>
    <p:sldId id="430" r:id="rId24"/>
    <p:sldId id="431" r:id="rId25"/>
    <p:sldId id="417" r:id="rId26"/>
    <p:sldId id="418" r:id="rId27"/>
    <p:sldId id="432" r:id="rId28"/>
    <p:sldId id="433"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0BE"/>
    <a:srgbClr val="0D1234"/>
    <a:srgbClr val="A2CCE4"/>
    <a:srgbClr val="00A0DD"/>
    <a:srgbClr val="131E2F"/>
    <a:srgbClr val="1C2C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5" d="100"/>
          <a:sy n="115"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randon"/>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randon"/>
              </a:defRPr>
            </a:lvl1pPr>
          </a:lstStyle>
          <a:p>
            <a:fld id="{653CA7A6-3A5C-428E-8ADA-80BC82635E2D}" type="datetimeFigureOut">
              <a:rPr lang="en-US" smtClean="0"/>
              <a:pPr/>
              <a:t>6/16/2026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randon"/>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randon"/>
              </a:defRPr>
            </a:lvl1pPr>
          </a:lstStyle>
          <a:p>
            <a:fld id="{4B5C47A1-6772-49EB-9938-87581A917DD3}" type="slidenum">
              <a:rPr lang="en-US" smtClean="0"/>
              <a:pPr/>
              <a:t>‹#›</a:t>
            </a:fld>
            <a:endParaRPr lang="en-US" dirty="0"/>
          </a:p>
        </p:txBody>
      </p:sp>
    </p:spTree>
    <p:extLst>
      <p:ext uri="{BB962C8B-B14F-4D97-AF65-F5344CB8AC3E}">
        <p14:creationId xmlns:p14="http://schemas.microsoft.com/office/powerpoint/2010/main" val="26856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randon"/>
        <a:ea typeface="+mn-ea"/>
        <a:cs typeface="+mn-cs"/>
      </a:defRPr>
    </a:lvl1pPr>
    <a:lvl2pPr marL="457200" algn="l" defTabSz="914400" rtl="0" eaLnBrk="1" latinLnBrk="0" hangingPunct="1">
      <a:defRPr sz="1200" kern="1200">
        <a:solidFill>
          <a:schemeClr val="tx1"/>
        </a:solidFill>
        <a:latin typeface="Brandon"/>
        <a:ea typeface="+mn-ea"/>
        <a:cs typeface="+mn-cs"/>
      </a:defRPr>
    </a:lvl2pPr>
    <a:lvl3pPr marL="914400" algn="l" defTabSz="914400" rtl="0" eaLnBrk="1" latinLnBrk="0" hangingPunct="1">
      <a:defRPr sz="1200" kern="1200">
        <a:solidFill>
          <a:schemeClr val="tx1"/>
        </a:solidFill>
        <a:latin typeface="Brandon"/>
        <a:ea typeface="+mn-ea"/>
        <a:cs typeface="+mn-cs"/>
      </a:defRPr>
    </a:lvl3pPr>
    <a:lvl4pPr marL="1371600" algn="l" defTabSz="914400" rtl="0" eaLnBrk="1" latinLnBrk="0" hangingPunct="1">
      <a:defRPr sz="1200" kern="1200">
        <a:solidFill>
          <a:schemeClr val="tx1"/>
        </a:solidFill>
        <a:latin typeface="Brandon"/>
        <a:ea typeface="+mn-ea"/>
        <a:cs typeface="+mn-cs"/>
      </a:defRPr>
    </a:lvl4pPr>
    <a:lvl5pPr marL="1828800" algn="l" defTabSz="914400" rtl="0" eaLnBrk="1" latinLnBrk="0" hangingPunct="1">
      <a:defRPr sz="1200" kern="1200">
        <a:solidFill>
          <a:schemeClr val="tx1"/>
        </a:solidFill>
        <a:latin typeface="Brando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5C47A1-6772-49EB-9938-87581A917DD3}" type="slidenum">
              <a:rPr lang="en-US" smtClean="0"/>
              <a:t>2</a:t>
            </a:fld>
            <a:endParaRPr lang="en-US"/>
          </a:p>
        </p:txBody>
      </p:sp>
    </p:spTree>
    <p:extLst>
      <p:ext uri="{BB962C8B-B14F-4D97-AF65-F5344CB8AC3E}">
        <p14:creationId xmlns:p14="http://schemas.microsoft.com/office/powerpoint/2010/main" val="377327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6C35-AA99-6BCB-2069-B727A900C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67CE6-3B24-34B9-2BC9-35D3BAB86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9CE52-317C-64F3-C028-40ADCAFBC9B1}"/>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5" name="Footer Placeholder 4">
            <a:extLst>
              <a:ext uri="{FF2B5EF4-FFF2-40B4-BE49-F238E27FC236}">
                <a16:creationId xmlns:a16="http://schemas.microsoft.com/office/drawing/2014/main" id="{41F3672E-2119-DB59-7644-C131CD1AA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8212D-6402-9BD3-A1C7-B0043C7E470B}"/>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127464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746C-064E-52E7-90E7-C8D4FF9F3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B244A5-0CEC-E704-4603-1C7D2965E2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3E68A-D9F1-541D-82FE-206C6C46F535}"/>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5" name="Footer Placeholder 4">
            <a:extLst>
              <a:ext uri="{FF2B5EF4-FFF2-40B4-BE49-F238E27FC236}">
                <a16:creationId xmlns:a16="http://schemas.microsoft.com/office/drawing/2014/main" id="{CB18B72E-35B2-F5A4-ECE1-D63E843B1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428A6-D1BA-B96D-7494-10416A6AFF4C}"/>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248711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8CC0B-2FA9-1E34-6289-82E023C84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7C9CF-140E-B58D-D083-E7BCE2F98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29BC6-C623-25C1-3479-B36A8FF94AFA}"/>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5" name="Footer Placeholder 4">
            <a:extLst>
              <a:ext uri="{FF2B5EF4-FFF2-40B4-BE49-F238E27FC236}">
                <a16:creationId xmlns:a16="http://schemas.microsoft.com/office/drawing/2014/main" id="{BA3F1442-F34F-51B3-83C9-CFAB762F4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21EFE-ACA9-D8A3-7634-E7B32AA5EF1F}"/>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19700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A22C5-C670-D01B-B1CB-885D8025F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40BDB6-3142-8428-6861-966B166943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5337D-30A4-4170-94DA-A1237858E086}"/>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5" name="Footer Placeholder 4">
            <a:extLst>
              <a:ext uri="{FF2B5EF4-FFF2-40B4-BE49-F238E27FC236}">
                <a16:creationId xmlns:a16="http://schemas.microsoft.com/office/drawing/2014/main" id="{DD8166B8-4915-B5C4-05CB-52D217A6D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4345D-A73F-551F-1390-82391AB76106}"/>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281296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6047-D454-838E-C3FC-CC2F347993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5919DB-DE38-E779-60D8-D46E7CF6F0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2E9EF-A439-6B2C-F4CA-37116A0A18C1}"/>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5" name="Footer Placeholder 4">
            <a:extLst>
              <a:ext uri="{FF2B5EF4-FFF2-40B4-BE49-F238E27FC236}">
                <a16:creationId xmlns:a16="http://schemas.microsoft.com/office/drawing/2014/main" id="{826AF498-991D-44DA-F7B4-9045CD571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82D52-4B80-899F-B293-4A35210C00F3}"/>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320279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DC51-E162-1336-D24F-25273D9B0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97880-4058-37CF-71BF-7B6C2CD53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ECCAC-9F65-DDF7-9601-0DA946744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587B4-233A-CA30-9BA3-4A04B9C6E7AF}"/>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6" name="Footer Placeholder 5">
            <a:extLst>
              <a:ext uri="{FF2B5EF4-FFF2-40B4-BE49-F238E27FC236}">
                <a16:creationId xmlns:a16="http://schemas.microsoft.com/office/drawing/2014/main" id="{B8919761-9BA3-A135-2D7B-0AC5C8035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D461F-43F0-DD44-C972-1237FE2CAC36}"/>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203091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776C-0BA1-E7E2-8A72-DE20331090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D333B8-6B58-7E50-BDF4-822FE2561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0B0AA-70F8-49CE-9F25-57A80A12B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54CA95-63F3-378A-36BA-E91F85ABF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176BE4-6645-0CD1-DB56-AEF2008BF0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B72FE5-22A0-BF97-8A15-52C9DBBC8BC4}"/>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8" name="Footer Placeholder 7">
            <a:extLst>
              <a:ext uri="{FF2B5EF4-FFF2-40B4-BE49-F238E27FC236}">
                <a16:creationId xmlns:a16="http://schemas.microsoft.com/office/drawing/2014/main" id="{4041640C-A022-DF81-4F89-A9B87E8A43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C9052A-8D2F-6283-2791-0B42D71EC2A5}"/>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407610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3C80-1DE3-B113-94F4-48FC0742F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F5D2C-E2F0-D660-12F4-91BDC741009E}"/>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4" name="Footer Placeholder 3">
            <a:extLst>
              <a:ext uri="{FF2B5EF4-FFF2-40B4-BE49-F238E27FC236}">
                <a16:creationId xmlns:a16="http://schemas.microsoft.com/office/drawing/2014/main" id="{13CE5111-ED78-1DD7-D93E-5C0674FFF9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ACFE42-0136-0483-3D2A-C3F4261D3B05}"/>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44739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9B332-D703-6619-44FD-E8373703BF1B}"/>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3" name="Footer Placeholder 2">
            <a:extLst>
              <a:ext uri="{FF2B5EF4-FFF2-40B4-BE49-F238E27FC236}">
                <a16:creationId xmlns:a16="http://schemas.microsoft.com/office/drawing/2014/main" id="{4C93C92E-889C-C76F-83BA-7699EA6F16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B5E07-1C24-4581-6121-BCC5A10E78B7}"/>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141361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4DE5-9A45-C1FF-368A-6C004BDA6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4B1D73-616D-51BC-E5CB-94F9A65DD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866D28-1D4F-3FE4-9FE8-A32E61A31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2E16F-5C3C-C614-A2FC-8B20214899E1}"/>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6" name="Footer Placeholder 5">
            <a:extLst>
              <a:ext uri="{FF2B5EF4-FFF2-40B4-BE49-F238E27FC236}">
                <a16:creationId xmlns:a16="http://schemas.microsoft.com/office/drawing/2014/main" id="{244DAF81-D59F-0BC5-C2DC-C8BA5D8B6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7DBC1-7EF2-9776-A692-0750AD88383E}"/>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228915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DFF1-033D-BFB7-37DA-65890ACD4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CE1D98-FFA6-D483-2F9E-E247DADB41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827BBA-3668-A42B-21FD-6074BC6B9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A6244-6AA3-A0EF-2937-A1E5F8738F02}"/>
              </a:ext>
            </a:extLst>
          </p:cNvPr>
          <p:cNvSpPr>
            <a:spLocks noGrp="1"/>
          </p:cNvSpPr>
          <p:nvPr>
            <p:ph type="dt" sz="half" idx="10"/>
          </p:nvPr>
        </p:nvSpPr>
        <p:spPr/>
        <p:txBody>
          <a:bodyPr/>
          <a:lstStyle/>
          <a:p>
            <a:fld id="{D0232E50-7F30-4818-A3BD-53F649BE6294}" type="datetimeFigureOut">
              <a:rPr lang="en-US" smtClean="0"/>
              <a:t>6/16/2026</a:t>
            </a:fld>
            <a:endParaRPr lang="en-US"/>
          </a:p>
        </p:txBody>
      </p:sp>
      <p:sp>
        <p:nvSpPr>
          <p:cNvPr id="6" name="Footer Placeholder 5">
            <a:extLst>
              <a:ext uri="{FF2B5EF4-FFF2-40B4-BE49-F238E27FC236}">
                <a16:creationId xmlns:a16="http://schemas.microsoft.com/office/drawing/2014/main" id="{2C2B126A-6687-FA4A-D217-AFE5CFC80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F0E7E-941C-2C39-20C8-33CE20E110EA}"/>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175908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B018AA-5C33-B6FB-3E3F-79E6DBFDF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9C3728-8183-93E6-5971-EDF17B86A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F0F51E-580D-239C-A856-F8E9D4BE4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Brandon"/>
              </a:defRPr>
            </a:lvl1pPr>
          </a:lstStyle>
          <a:p>
            <a:fld id="{D0232E50-7F30-4818-A3BD-53F649BE6294}" type="datetimeFigureOut">
              <a:rPr lang="en-US" smtClean="0"/>
              <a:pPr/>
              <a:t>6/16/2026</a:t>
            </a:fld>
            <a:endParaRPr lang="en-US" dirty="0"/>
          </a:p>
        </p:txBody>
      </p:sp>
      <p:sp>
        <p:nvSpPr>
          <p:cNvPr id="5" name="Footer Placeholder 4">
            <a:extLst>
              <a:ext uri="{FF2B5EF4-FFF2-40B4-BE49-F238E27FC236}">
                <a16:creationId xmlns:a16="http://schemas.microsoft.com/office/drawing/2014/main" id="{4D921381-DBC6-6D9A-C7E4-D9A9D8545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Brandon"/>
              </a:defRPr>
            </a:lvl1pPr>
          </a:lstStyle>
          <a:p>
            <a:endParaRPr lang="en-US" dirty="0"/>
          </a:p>
        </p:txBody>
      </p:sp>
      <p:sp>
        <p:nvSpPr>
          <p:cNvPr id="6" name="Slide Number Placeholder 5">
            <a:extLst>
              <a:ext uri="{FF2B5EF4-FFF2-40B4-BE49-F238E27FC236}">
                <a16:creationId xmlns:a16="http://schemas.microsoft.com/office/drawing/2014/main" id="{430DFD62-6636-EEA8-272C-8922DE36E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Brandon"/>
              </a:defRPr>
            </a:lvl1pPr>
          </a:lstStyle>
          <a:p>
            <a:fld id="{B73D0265-FAAF-44E6-9362-3157BF260A65}" type="slidenum">
              <a:rPr lang="en-US" smtClean="0"/>
              <a:pPr/>
              <a:t>‹#›</a:t>
            </a:fld>
            <a:endParaRPr lang="en-US" dirty="0"/>
          </a:p>
        </p:txBody>
      </p:sp>
    </p:spTree>
    <p:extLst>
      <p:ext uri="{BB962C8B-B14F-4D97-AF65-F5344CB8AC3E}">
        <p14:creationId xmlns:p14="http://schemas.microsoft.com/office/powerpoint/2010/main" val="410424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and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and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and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lease.cvent.com/eventmanagement/announcements/plan-promote-releases-for-may-6-2026#Download_Report_Charts_as_Imag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elease.cvent.com/eventmanagement/announcements/plan-promote-releases-for-may-6-2026#Enhanced_Table_Widgets_in_Repor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elease.cvent.com/eventmanagement/announcements/plan-promote-releases-for-may-6-2026#Expanded_Chart_Options_in_Report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elease.cvent.com/eventmanagement/announcements/plan-promote-releases-for-may-20-2026#Introducing_Cvent_Assistant_Knowledge_Support_Capabili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elease.cvent.com/eventmanagement/announcements/plan-promote-releases-for-may-20-2026#Enhanced_Stock_Image_Libra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release.cvent.com/eventmanagement/announcements/plan-promote-releases-for-may-20-2026#Registration_Settings_on_Registration_Overview_Pag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lease.cvent.com/eventmanagement/announcements/plan-promote-releases-for-may-20-2026#Audience_Segments_Segment_by_Attendee_Pricing_Field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lease.cvent.com/eventmanagement/announcements/plan-promote-releases-for-may-20-2026#Modify_Registration_Shortcuts_in_Email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elease.cvent.com/eventmanagement/announcements/plan-promote-releases-for-may-20-2026#Reusable_Email_Asset_Librar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release.cvent.com/eventmanagement/announcements/plan-promote-releases-for-may-20-2026#Registration_Insights_Compare_Registration_Over_Ti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lease.cvent.com/eventmanagement/announcements/event-app-version-history" TargetMode="External"/><Relationship Id="rId2" Type="http://schemas.openxmlformats.org/officeDocument/2006/relationships/hyperlink" Target="https://release.cvent.com/eventmanagement/announcements/attendee-engagement-releases-for-may-6-2026#Agenda_Builder_AI_Powered_Session_Recommendations"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hyperlink" Target="https://release.cvent.com/eventmanagement/announcements/event-app-version-history" TargetMode="External"/><Relationship Id="rId2" Type="http://schemas.openxmlformats.org/officeDocument/2006/relationships/hyperlink" Target="https://release.cvent.com/eventmanagement/announcements/attendee-engagement-releases-for-may-6-2026#Network_Builder_AI_Powered_Attendee_Recommendations"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hyperlink" Target="https://release.cvent.com/eventmanagement/announcements/event-app-version-history" TargetMode="External"/><Relationship Id="rId2" Type="http://schemas.openxmlformats.org/officeDocument/2006/relationships/hyperlink" Target="https://release.cvent.com/eventmanagement/announcements/attendee-engagement-releases-for-may-6-2026#Attendee_Hub_Builder_Personalization_Features"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release.cvent.com/eventmanagement/announcements/event-app-version-history" TargetMode="External"/><Relationship Id="rId2" Type="http://schemas.openxmlformats.org/officeDocument/2006/relationships/hyperlink" Target="https://release.cvent.com/eventmanagement/announcements/attendee-engagement-releases-for-may-6-2026#Discovered_Interests_Tracking_Consent_in_Event_App"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release.cvent.com/eventmanagement/announcements/exchange-releases-for-may-6th-2026#Total_Guest_Room_Pricing_Updat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release.cvent.com/eventmanagement/announcements/exchange-releases-for-may-6th-2026#Fine_Tune_RFP_Showcase_Preferenc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release.cvent.com/eventmanagement/announcements/exchange-releases-for-may-20-2026#Save_and_Revisit_Favourite_Venues_in_Cvent_Supplier_Network_Searc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lease.cvent.com/eventmanagement/board" TargetMode="External"/><Relationship Id="rId2" Type="http://schemas.openxmlformats.org/officeDocument/2006/relationships/hyperlink" Target="https://release.cvent.com/eventmanagement/" TargetMode="External"/><Relationship Id="rId1" Type="http://schemas.openxmlformats.org/officeDocument/2006/relationships/slideLayout" Target="../slideLayouts/slideLayout2.xml"/><Relationship Id="rId5" Type="http://schemas.openxmlformats.org/officeDocument/2006/relationships/hyperlink" Target="https://community.cvent.com/helpful-links/subscribe-product-news" TargetMode="External"/><Relationship Id="rId4" Type="http://schemas.openxmlformats.org/officeDocument/2006/relationships/hyperlink" Target="https://community.cvent.com/forums/openforumhom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release.cvent.com/eventmanagement/announcements/join-upcoming-beta-programs-1#Out_of_the_box_Website_Templates" TargetMode="External"/><Relationship Id="rId13" Type="http://schemas.openxmlformats.org/officeDocument/2006/relationships/hyperlink" Target="https://release.cvent.com/eventmanagement/announcements/join-upcoming-beta-programs-1#Registration" TargetMode="External"/><Relationship Id="rId18" Type="http://schemas.openxmlformats.org/officeDocument/2006/relationships/hyperlink" Target="https://ux.cvent.com/c/r/research" TargetMode="External"/><Relationship Id="rId3" Type="http://schemas.openxmlformats.org/officeDocument/2006/relationships/hyperlink" Target="https://release.cvent.com/eventmanagement/announcements/join-upcoming-beta-programs-1#Attendee_Management_capability_Cvent_Assistant" TargetMode="External"/><Relationship Id="rId7" Type="http://schemas.openxmlformats.org/officeDocument/2006/relationships/hyperlink" Target="https://release.cvent.com/eventmanagement/announcements/join-upcoming-beta-programs-1#New_Cvent_Platform_Navigation" TargetMode="External"/><Relationship Id="rId12" Type="http://schemas.openxmlformats.org/officeDocument/2006/relationships/hyperlink" Target="https://release.cvent.com/eventmanagement/announcements/join-upcoming-beta-programs-1#Attendee_Hub" TargetMode="External"/><Relationship Id="rId17" Type="http://schemas.openxmlformats.org/officeDocument/2006/relationships/hyperlink" Target="https://release.cvent.com/eventmanagement/announcements/join-upcoming-beta-programs-1" TargetMode="External"/><Relationship Id="rId2" Type="http://schemas.openxmlformats.org/officeDocument/2006/relationships/hyperlink" Target="https://release.cvent.com/eventmanagement/announcements/join-upcoming-beta-programs-1#Cvent_Assistant" TargetMode="External"/><Relationship Id="rId16" Type="http://schemas.openxmlformats.org/officeDocument/2006/relationships/hyperlink" Target="https://release.cvent.com/eventmanagement/announcements/join-upcoming-beta-programs-1#Workflow_Management" TargetMode="External"/><Relationship Id="rId1" Type="http://schemas.openxmlformats.org/officeDocument/2006/relationships/slideLayout" Target="../slideLayouts/slideLayout2.xml"/><Relationship Id="rId6" Type="http://schemas.openxmlformats.org/officeDocument/2006/relationships/hyperlink" Target="https://release.cvent.com/eventmanagement/announcements/join-upcoming-beta-programs-1#Email_Templates" TargetMode="External"/><Relationship Id="rId11" Type="http://schemas.openxmlformats.org/officeDocument/2006/relationships/hyperlink" Target="https://release.cvent.com/eventmanagement/announcements/join-upcoming-beta-programs-1#Cross_Platform" TargetMode="External"/><Relationship Id="rId5" Type="http://schemas.openxmlformats.org/officeDocument/2006/relationships/hyperlink" Target="https://release.cvent.com/eventmanagement/announcements/join-upcoming-beta-programs-1#Registration_Prediction_1" TargetMode="External"/><Relationship Id="rId15" Type="http://schemas.openxmlformats.org/officeDocument/2006/relationships/hyperlink" Target="https://release.cvent.com/eventmanagement/announcements/join-upcoming-beta-programs-1#Reporting_Insights" TargetMode="External"/><Relationship Id="rId10" Type="http://schemas.openxmlformats.org/officeDocument/2006/relationships/hyperlink" Target="https://release.cvent.com/eventmanagement/announcements/join-upcoming-beta-programs-1#Event_Approvals" TargetMode="External"/><Relationship Id="rId19" Type="http://schemas.openxmlformats.org/officeDocument/2006/relationships/image" Target="../media/image3.png"/><Relationship Id="rId4" Type="http://schemas.openxmlformats.org/officeDocument/2006/relationships/hyperlink" Target="https://release.cvent.com/eventmanagement/announcements/join-upcoming-beta-programs-1#Attendee_Assistant" TargetMode="External"/><Relationship Id="rId9" Type="http://schemas.openxmlformats.org/officeDocument/2006/relationships/hyperlink" Target="https://cvent.me/MOmVOX?RefId=LaunchNotesBetaPage" TargetMode="External"/><Relationship Id="rId14" Type="http://schemas.openxmlformats.org/officeDocument/2006/relationships/hyperlink" Target="https://release.cvent.com/eventmanagement/announcements/join-upcoming-beta-programs-1#Cvent_Supplier_Networ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eb.cvent.com/event/9f0d3099-6414-4ba4-8b4e-011a67b36d2e/register" TargetMode="External"/><Relationship Id="rId7" Type="http://schemas.openxmlformats.org/officeDocument/2006/relationships/hyperlink" Target="https://hello.cvent.com/training-workshops.html?refid=ICYMIProductNews" TargetMode="External"/><Relationship Id="rId2" Type="http://schemas.openxmlformats.org/officeDocument/2006/relationships/hyperlink" Target="https://community.cvent.com/forums/community-home?CommunityKey=f2e9ca50-6ff6-464e-aca5-370f270b249f?refid=ICYMI" TargetMode="External"/><Relationship Id="rId1" Type="http://schemas.openxmlformats.org/officeDocument/2006/relationships/slideLayout" Target="../slideLayouts/slideLayout2.xml"/><Relationship Id="rId6" Type="http://schemas.openxmlformats.org/officeDocument/2006/relationships/hyperlink" Target="https://hello.cvent.com/customer-success-group-csg.html?refid=ICYMIProductnews" TargetMode="External"/><Relationship Id="rId5" Type="http://schemas.openxmlformats.org/officeDocument/2006/relationships/hyperlink" Target="https://hello.cvent.com/customer-success-group-csg.html" TargetMode="External"/><Relationship Id="rId4" Type="http://schemas.openxmlformats.org/officeDocument/2006/relationships/hyperlink" Target="https://web.cvent.com/event/7faf574d-0a50-4696-8ddb-9a811e1082e8/regist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ventconnect.com/event/us2026/about-cvent-connect?_bg=194800692401&amp;_bk=cvent+connect+2026&amp;_bm=e&amp;_bn=g&amp;_bt=791533553660&amp;gad_campaignid=23428698954&amp;gad_source=1&amp;gbraid=0AAAAAD9U6PlD6MM6AGCe3seLb-3JUnjap&amp;gclid=Cj0KCQjw2_TQBhCnARIsAF3-XhwC6d0TeqWT8jJrRh6Q-kOHw6lYBe9tdaXq3B5C6DrQN9quuMYnotEaAhDLEALw_wcB&amp;src=c_gppc" TargetMode="External"/><Relationship Id="rId2" Type="http://schemas.openxmlformats.org/officeDocument/2006/relationships/hyperlink" Target="https://cventconnect.com/event/us2026/full-agend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elease.cvent.com/eventmanagement/announcements/spotlight-help-arrives-right-where-you-need-it-experience-cvent-assistant-s-support-capabili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lease.cvent.com/eventmanagement/announcements/plan-promote-releases-for-may-6-2026#Introducing_Build_Your_Own_Reports_in_Email_Report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logo&#10;&#10;AI-generated content may be incorrect.">
            <a:extLst>
              <a:ext uri="{FF2B5EF4-FFF2-40B4-BE49-F238E27FC236}">
                <a16:creationId xmlns:a16="http://schemas.microsoft.com/office/drawing/2014/main" id="{FA592668-DA18-D11F-49C2-E67E55A8A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55" y="379794"/>
            <a:ext cx="2143125" cy="2143125"/>
          </a:xfrm>
          <a:prstGeom prst="rect">
            <a:avLst/>
          </a:prstGeom>
        </p:spPr>
      </p:pic>
      <p:sp>
        <p:nvSpPr>
          <p:cNvPr id="4" name="Rectangle 3">
            <a:extLst>
              <a:ext uri="{FF2B5EF4-FFF2-40B4-BE49-F238E27FC236}">
                <a16:creationId xmlns:a16="http://schemas.microsoft.com/office/drawing/2014/main" id="{56EBF30E-BD29-B2F2-AB65-06BCBBF014AE}"/>
              </a:ext>
            </a:extLst>
          </p:cNvPr>
          <p:cNvSpPr/>
          <p:nvPr/>
        </p:nvSpPr>
        <p:spPr>
          <a:xfrm>
            <a:off x="-1" y="3343674"/>
            <a:ext cx="12192000" cy="3508707"/>
          </a:xfrm>
          <a:prstGeom prst="rect">
            <a:avLst/>
          </a:prstGeom>
          <a:solidFill>
            <a:srgbClr val="0160B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Brandon"/>
            </a:endParaRPr>
          </a:p>
        </p:txBody>
      </p:sp>
      <p:sp>
        <p:nvSpPr>
          <p:cNvPr id="5" name="TextBox 4">
            <a:extLst>
              <a:ext uri="{FF2B5EF4-FFF2-40B4-BE49-F238E27FC236}">
                <a16:creationId xmlns:a16="http://schemas.microsoft.com/office/drawing/2014/main" id="{FF1ECE6F-7F2A-1C83-3CAD-6B4DFE428E11}"/>
              </a:ext>
            </a:extLst>
          </p:cNvPr>
          <p:cNvSpPr txBox="1"/>
          <p:nvPr/>
        </p:nvSpPr>
        <p:spPr>
          <a:xfrm>
            <a:off x="7244081" y="283445"/>
            <a:ext cx="5842000" cy="1754326"/>
          </a:xfrm>
          <a:prstGeom prst="rect">
            <a:avLst/>
          </a:prstGeom>
          <a:noFill/>
        </p:spPr>
        <p:txBody>
          <a:bodyPr wrap="square" rtlCol="0">
            <a:spAutoFit/>
          </a:bodyPr>
          <a:lstStyle/>
          <a:p>
            <a:r>
              <a:rPr lang="en-US" sz="5400" b="1" dirty="0">
                <a:solidFill>
                  <a:srgbClr val="0160BE"/>
                </a:solidFill>
                <a:latin typeface="Brandon"/>
              </a:rPr>
              <a:t>Cvent Monthly Product News</a:t>
            </a:r>
          </a:p>
        </p:txBody>
      </p:sp>
      <p:sp>
        <p:nvSpPr>
          <p:cNvPr id="6" name="TextBox 5">
            <a:extLst>
              <a:ext uri="{FF2B5EF4-FFF2-40B4-BE49-F238E27FC236}">
                <a16:creationId xmlns:a16="http://schemas.microsoft.com/office/drawing/2014/main" id="{CA6B2DE1-EDCA-A391-8F97-87997C1F6939}"/>
              </a:ext>
            </a:extLst>
          </p:cNvPr>
          <p:cNvSpPr txBox="1"/>
          <p:nvPr/>
        </p:nvSpPr>
        <p:spPr>
          <a:xfrm>
            <a:off x="-1" y="6144495"/>
            <a:ext cx="2275303" cy="707886"/>
          </a:xfrm>
          <a:prstGeom prst="rect">
            <a:avLst/>
          </a:prstGeom>
          <a:noFill/>
        </p:spPr>
        <p:txBody>
          <a:bodyPr wrap="none" rtlCol="0">
            <a:spAutoFit/>
          </a:bodyPr>
          <a:lstStyle/>
          <a:p>
            <a:r>
              <a:rPr lang="en-US" sz="4000" b="1" dirty="0">
                <a:solidFill>
                  <a:schemeClr val="bg1"/>
                </a:solidFill>
                <a:latin typeface="Brandon"/>
              </a:rPr>
              <a:t>May 2026</a:t>
            </a:r>
          </a:p>
        </p:txBody>
      </p:sp>
      <p:pic>
        <p:nvPicPr>
          <p:cNvPr id="8" name="Picture 7">
            <a:extLst>
              <a:ext uri="{FF2B5EF4-FFF2-40B4-BE49-F238E27FC236}">
                <a16:creationId xmlns:a16="http://schemas.microsoft.com/office/drawing/2014/main" id="{F8123402-08E6-BB20-A32D-01139226DC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401" y="283445"/>
            <a:ext cx="1888901" cy="727227"/>
          </a:xfrm>
          <a:prstGeom prst="rect">
            <a:avLst/>
          </a:prstGeom>
        </p:spPr>
      </p:pic>
    </p:spTree>
    <p:extLst>
      <p:ext uri="{BB962C8B-B14F-4D97-AF65-F5344CB8AC3E}">
        <p14:creationId xmlns:p14="http://schemas.microsoft.com/office/powerpoint/2010/main" val="29512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91E3E-E5DA-1EB1-34AA-A606EA917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09A1E-D18A-8F79-B62A-41A412A0609B}"/>
              </a:ext>
            </a:extLst>
          </p:cNvPr>
          <p:cNvSpPr>
            <a:spLocks noGrp="1"/>
          </p:cNvSpPr>
          <p:nvPr>
            <p:ph type="title"/>
          </p:nvPr>
        </p:nvSpPr>
        <p:spPr>
          <a:xfrm>
            <a:off x="838200" y="365125"/>
            <a:ext cx="8630920" cy="1325563"/>
          </a:xfrm>
        </p:spPr>
        <p:txBody>
          <a:bodyPr>
            <a:normAutofit/>
          </a:bodyPr>
          <a:lstStyle/>
          <a:p>
            <a:r>
              <a:rPr lang="en-US" b="1" i="0" dirty="0">
                <a:solidFill>
                  <a:srgbClr val="0160BE"/>
                </a:solidFill>
                <a:effectLst/>
                <a:latin typeface="Brandon"/>
              </a:rPr>
              <a:t>Download Report Charts as Images</a:t>
            </a:r>
          </a:p>
        </p:txBody>
      </p:sp>
      <p:sp>
        <p:nvSpPr>
          <p:cNvPr id="3" name="Content Placeholder 2">
            <a:extLst>
              <a:ext uri="{FF2B5EF4-FFF2-40B4-BE49-F238E27FC236}">
                <a16:creationId xmlns:a16="http://schemas.microsoft.com/office/drawing/2014/main" id="{19485209-AF69-91FA-9B44-E16034689034}"/>
              </a:ext>
            </a:extLst>
          </p:cNvPr>
          <p:cNvSpPr>
            <a:spLocks noGrp="1"/>
          </p:cNvSpPr>
          <p:nvPr>
            <p:ph idx="1"/>
          </p:nvPr>
        </p:nvSpPr>
        <p:spPr>
          <a:xfrm>
            <a:off x="838199" y="1690688"/>
            <a:ext cx="8189064" cy="4466272"/>
          </a:xfrm>
        </p:spPr>
        <p:txBody>
          <a:bodyPr>
            <a:noAutofit/>
          </a:bodyPr>
          <a:lstStyle/>
          <a:p>
            <a:pPr marL="0" indent="0">
              <a:buNone/>
            </a:pPr>
            <a:r>
              <a:rPr lang="en-US" sz="1800" b="1" dirty="0">
                <a:solidFill>
                  <a:srgbClr val="0160BE"/>
                </a:solidFill>
                <a:latin typeface="+mn-lt"/>
              </a:rPr>
              <a:t>What’s changed</a:t>
            </a:r>
          </a:p>
          <a:p>
            <a:r>
              <a:rPr lang="en-US" sz="1800" dirty="0">
                <a:solidFill>
                  <a:srgbClr val="333333"/>
                </a:solidFill>
                <a:latin typeface="Brandon"/>
              </a:rPr>
              <a:t>Each chart in Reporting now includes an “Export as PNG” option in the chart controls.</a:t>
            </a:r>
          </a:p>
          <a:p>
            <a:r>
              <a:rPr lang="en-US" sz="1800" dirty="0">
                <a:solidFill>
                  <a:srgbClr val="333333"/>
                </a:solidFill>
                <a:latin typeface="Brandon"/>
              </a:rPr>
              <a:t>Clicking this option generates a high-resolution PNG that preserves labels, legends, and colors as seen in the report.</a:t>
            </a:r>
          </a:p>
        </p:txBody>
      </p:sp>
      <p:cxnSp>
        <p:nvCxnSpPr>
          <p:cNvPr id="4" name="Straight Connector 3">
            <a:extLst>
              <a:ext uri="{FF2B5EF4-FFF2-40B4-BE49-F238E27FC236}">
                <a16:creationId xmlns:a16="http://schemas.microsoft.com/office/drawing/2014/main" id="{82C5764E-F6D1-7B00-E29C-0E63C2CD6914}"/>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5258576-D09B-A66A-1299-5B69E374AC4C}"/>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5" name="Rectangle 4">
            <a:extLst>
              <a:ext uri="{FF2B5EF4-FFF2-40B4-BE49-F238E27FC236}">
                <a16:creationId xmlns:a16="http://schemas.microsoft.com/office/drawing/2014/main" id="{CB0E51CF-074B-B51A-197D-43A70B5755CD}"/>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3076" name="Picture 4">
            <a:extLst>
              <a:ext uri="{FF2B5EF4-FFF2-40B4-BE49-F238E27FC236}">
                <a16:creationId xmlns:a16="http://schemas.microsoft.com/office/drawing/2014/main" id="{76078C1B-50E5-B637-991C-9AD34317A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370" y="3291687"/>
            <a:ext cx="5160821" cy="33749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F19E26-3F51-01BC-9F0E-1656C5B22641}"/>
              </a:ext>
            </a:extLst>
          </p:cNvPr>
          <p:cNvSpPr txBox="1"/>
          <p:nvPr/>
        </p:nvSpPr>
        <p:spPr>
          <a:xfrm>
            <a:off x="838198" y="3365361"/>
            <a:ext cx="2886077"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33333"/>
                </a:solidFill>
                <a:latin typeface="Brandon"/>
              </a:rPr>
              <a:t>The exported images are optimized for common uses like slide decks, status docs, and email updates, so you don’t need extra editing or cleanup.</a:t>
            </a:r>
          </a:p>
        </p:txBody>
      </p:sp>
    </p:spTree>
    <p:extLst>
      <p:ext uri="{BB962C8B-B14F-4D97-AF65-F5344CB8AC3E}">
        <p14:creationId xmlns:p14="http://schemas.microsoft.com/office/powerpoint/2010/main" val="373722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CD25A-29B4-D439-6A9F-370C25FF6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EAAFF-7F3D-B010-C2FF-DD8FCF5B5551}"/>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Enhanced Table Widgets in Reports</a:t>
            </a:r>
          </a:p>
        </p:txBody>
      </p:sp>
      <p:sp>
        <p:nvSpPr>
          <p:cNvPr id="3" name="Content Placeholder 2">
            <a:extLst>
              <a:ext uri="{FF2B5EF4-FFF2-40B4-BE49-F238E27FC236}">
                <a16:creationId xmlns:a16="http://schemas.microsoft.com/office/drawing/2014/main" id="{B3A56E54-1633-B836-BA0D-B246A062AF41}"/>
              </a:ext>
            </a:extLst>
          </p:cNvPr>
          <p:cNvSpPr>
            <a:spLocks noGrp="1"/>
          </p:cNvSpPr>
          <p:nvPr>
            <p:ph idx="1"/>
          </p:nvPr>
        </p:nvSpPr>
        <p:spPr>
          <a:xfrm>
            <a:off x="850392" y="1690688"/>
            <a:ext cx="4072127" cy="4241645"/>
          </a:xfrm>
        </p:spPr>
        <p:txBody>
          <a:bodyPr>
            <a:noAutofit/>
          </a:bodyPr>
          <a:lstStyle/>
          <a:p>
            <a:pPr marL="0" indent="0">
              <a:buNone/>
            </a:pPr>
            <a:r>
              <a:rPr lang="en-US" sz="1800" b="1" dirty="0">
                <a:solidFill>
                  <a:srgbClr val="0160BE"/>
                </a:solidFill>
                <a:latin typeface="+mn-lt"/>
              </a:rPr>
              <a:t>What’s changed</a:t>
            </a:r>
          </a:p>
          <a:p>
            <a:r>
              <a:rPr lang="en-US" sz="1800" dirty="0">
                <a:solidFill>
                  <a:srgbClr val="333333"/>
                </a:solidFill>
              </a:rPr>
              <a:t>Clearer layout and alignment: Each value now sits in a dedicated cell with consistent spacing and alignment</a:t>
            </a:r>
          </a:p>
          <a:p>
            <a:r>
              <a:rPr lang="en-US" sz="1800" dirty="0">
                <a:solidFill>
                  <a:srgbClr val="333333"/>
                </a:solidFill>
              </a:rPr>
              <a:t>Better readability and usability: Header styling and row structure are more defined</a:t>
            </a:r>
          </a:p>
        </p:txBody>
      </p:sp>
      <p:cxnSp>
        <p:nvCxnSpPr>
          <p:cNvPr id="4" name="Straight Connector 3">
            <a:extLst>
              <a:ext uri="{FF2B5EF4-FFF2-40B4-BE49-F238E27FC236}">
                <a16:creationId xmlns:a16="http://schemas.microsoft.com/office/drawing/2014/main" id="{42308636-0943-6616-8F59-4F99E73171DC}"/>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12D0228-B0ED-2996-F5FE-2764C929C6AD}"/>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Content Placeholder 2">
            <a:extLst>
              <a:ext uri="{FF2B5EF4-FFF2-40B4-BE49-F238E27FC236}">
                <a16:creationId xmlns:a16="http://schemas.microsoft.com/office/drawing/2014/main" id="{0A0327F7-22ED-D760-F420-4777FD071042}"/>
              </a:ext>
            </a:extLst>
          </p:cNvPr>
          <p:cNvSpPr txBox="1">
            <a:spLocks/>
          </p:cNvSpPr>
          <p:nvPr/>
        </p:nvSpPr>
        <p:spPr>
          <a:xfrm>
            <a:off x="5034278" y="1690687"/>
            <a:ext cx="4072127" cy="4241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and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and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and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160BE"/>
                </a:solidFill>
                <a:latin typeface="+mn-lt"/>
              </a:rPr>
              <a:t>New capabilities</a:t>
            </a:r>
          </a:p>
          <a:p>
            <a:r>
              <a:rPr lang="en-US" sz="1800" dirty="0">
                <a:solidFill>
                  <a:srgbClr val="333333"/>
                </a:solidFill>
              </a:rPr>
              <a:t>Reorder columns with drag-and-drop</a:t>
            </a:r>
          </a:p>
          <a:p>
            <a:r>
              <a:rPr lang="en-US" sz="1800" dirty="0">
                <a:solidFill>
                  <a:srgbClr val="333333"/>
                </a:solidFill>
              </a:rPr>
              <a:t>Resize columns</a:t>
            </a:r>
          </a:p>
          <a:p>
            <a:r>
              <a:rPr lang="en-US" sz="1800" dirty="0">
                <a:solidFill>
                  <a:srgbClr val="333333"/>
                </a:solidFill>
              </a:rPr>
              <a:t>The new grid layout will be available for all reports.</a:t>
            </a:r>
          </a:p>
          <a:p>
            <a:r>
              <a:rPr lang="en-US" sz="1800" dirty="0">
                <a:solidFill>
                  <a:srgbClr val="333333"/>
                </a:solidFill>
              </a:rPr>
              <a:t>This layout works alongside existing reporting capabilities.</a:t>
            </a:r>
          </a:p>
        </p:txBody>
      </p:sp>
      <p:pic>
        <p:nvPicPr>
          <p:cNvPr id="4098" name="Picture 2">
            <a:extLst>
              <a:ext uri="{FF2B5EF4-FFF2-40B4-BE49-F238E27FC236}">
                <a16:creationId xmlns:a16="http://schemas.microsoft.com/office/drawing/2014/main" id="{830E64E9-A2A0-9069-A4C4-F013993AA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960" y="4020217"/>
            <a:ext cx="8153399" cy="27592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ECD14BA-AE45-8158-0110-EE8C827CEB4E}"/>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spTree>
    <p:extLst>
      <p:ext uri="{BB962C8B-B14F-4D97-AF65-F5344CB8AC3E}">
        <p14:creationId xmlns:p14="http://schemas.microsoft.com/office/powerpoint/2010/main" val="229287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516C4-3898-8E3F-B3D9-8D8F7F6BD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F60C9-0580-5610-CB3E-15563923D7C9}"/>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Expanded Chart Options in Reports</a:t>
            </a:r>
          </a:p>
        </p:txBody>
      </p:sp>
      <p:sp>
        <p:nvSpPr>
          <p:cNvPr id="3" name="Content Placeholder 2">
            <a:extLst>
              <a:ext uri="{FF2B5EF4-FFF2-40B4-BE49-F238E27FC236}">
                <a16:creationId xmlns:a16="http://schemas.microsoft.com/office/drawing/2014/main" id="{729E09DD-26AB-E7AE-32AD-54060DE9FDCE}"/>
              </a:ext>
            </a:extLst>
          </p:cNvPr>
          <p:cNvSpPr>
            <a:spLocks noGrp="1"/>
          </p:cNvSpPr>
          <p:nvPr>
            <p:ph idx="1"/>
          </p:nvPr>
        </p:nvSpPr>
        <p:spPr>
          <a:xfrm>
            <a:off x="838198" y="1690688"/>
            <a:ext cx="8403334" cy="4241645"/>
          </a:xfrm>
        </p:spPr>
        <p:txBody>
          <a:bodyPr>
            <a:noAutofit/>
          </a:bodyPr>
          <a:lstStyle/>
          <a:p>
            <a:pPr marL="0" indent="0">
              <a:buNone/>
            </a:pPr>
            <a:r>
              <a:rPr lang="en-US" sz="1800" dirty="0">
                <a:solidFill>
                  <a:srgbClr val="333333"/>
                </a:solidFill>
              </a:rPr>
              <a:t>We’re expanding how you can visualize performance in reports with new chart types and display controls. These updates make it easier to highlight goals, simplify dense views, and fine-tune how charts appear in presentations and stakeholder summaries.</a:t>
            </a:r>
          </a:p>
          <a:p>
            <a:pPr marL="0" indent="0">
              <a:buNone/>
            </a:pPr>
            <a:endParaRPr lang="en-US" sz="1800" b="1" dirty="0">
              <a:solidFill>
                <a:srgbClr val="0160BE"/>
              </a:solidFill>
              <a:latin typeface="+mn-lt"/>
            </a:endParaRPr>
          </a:p>
        </p:txBody>
      </p:sp>
      <p:cxnSp>
        <p:nvCxnSpPr>
          <p:cNvPr id="4" name="Straight Connector 3">
            <a:extLst>
              <a:ext uri="{FF2B5EF4-FFF2-40B4-BE49-F238E27FC236}">
                <a16:creationId xmlns:a16="http://schemas.microsoft.com/office/drawing/2014/main" id="{2573BDCD-2451-387B-844E-2AB73D874479}"/>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6EDC34B-ACF7-71CA-2575-E2A572A5FE26}"/>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Content Placeholder 2">
            <a:extLst>
              <a:ext uri="{FF2B5EF4-FFF2-40B4-BE49-F238E27FC236}">
                <a16:creationId xmlns:a16="http://schemas.microsoft.com/office/drawing/2014/main" id="{0D79C9FD-1C04-279F-8A4B-B8C356163312}"/>
              </a:ext>
            </a:extLst>
          </p:cNvPr>
          <p:cNvSpPr txBox="1">
            <a:spLocks/>
          </p:cNvSpPr>
          <p:nvPr/>
        </p:nvSpPr>
        <p:spPr>
          <a:xfrm>
            <a:off x="838198" y="2616355"/>
            <a:ext cx="4666489" cy="21476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and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and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and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160BE"/>
                </a:solidFill>
                <a:latin typeface="+mn-lt"/>
              </a:rPr>
              <a:t>What’s new</a:t>
            </a:r>
          </a:p>
          <a:p>
            <a:r>
              <a:rPr lang="en-US" sz="1800" dirty="0">
                <a:solidFill>
                  <a:srgbClr val="333333"/>
                </a:solidFill>
              </a:rPr>
              <a:t>Gauge charts for tracking against goals</a:t>
            </a:r>
          </a:p>
          <a:p>
            <a:r>
              <a:rPr lang="en-US" sz="1800" dirty="0">
                <a:solidFill>
                  <a:srgbClr val="333333"/>
                </a:solidFill>
              </a:rPr>
              <a:t>Donut charts for clearer category breakdowns</a:t>
            </a:r>
          </a:p>
          <a:p>
            <a:r>
              <a:rPr lang="en-US" sz="1800" dirty="0">
                <a:solidFill>
                  <a:srgbClr val="333333"/>
                </a:solidFill>
              </a:rPr>
              <a:t>Flexible legend positioning across key chart types</a:t>
            </a:r>
          </a:p>
          <a:p>
            <a:pPr marL="0" indent="0">
              <a:buNone/>
            </a:pPr>
            <a:endParaRPr lang="en-US" sz="1800" dirty="0">
              <a:solidFill>
                <a:srgbClr val="333333"/>
              </a:solidFill>
            </a:endParaRPr>
          </a:p>
        </p:txBody>
      </p:sp>
      <p:sp>
        <p:nvSpPr>
          <p:cNvPr id="8" name="Rectangle 7">
            <a:extLst>
              <a:ext uri="{FF2B5EF4-FFF2-40B4-BE49-F238E27FC236}">
                <a16:creationId xmlns:a16="http://schemas.microsoft.com/office/drawing/2014/main" id="{FCB9A2AB-74F2-C673-01B7-5372B2B10B12}"/>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5122" name="Picture 2">
            <a:extLst>
              <a:ext uri="{FF2B5EF4-FFF2-40B4-BE49-F238E27FC236}">
                <a16:creationId xmlns:a16="http://schemas.microsoft.com/office/drawing/2014/main" id="{06FECC1B-64D0-4C46-205B-452676A5B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396" y="2668525"/>
            <a:ext cx="3621015" cy="17751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116E942-0DDB-8B4F-055B-3464057CA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488" y="4589580"/>
            <a:ext cx="6779768" cy="214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186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12A80-29B5-F8FC-5E9F-1BDFD22C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A58A2-68BE-E336-5008-81EA30F20930}"/>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Introducing Cvent Assistant Knowledge &amp; Support Capability</a:t>
            </a:r>
          </a:p>
        </p:txBody>
      </p:sp>
      <p:sp>
        <p:nvSpPr>
          <p:cNvPr id="3" name="Content Placeholder 2">
            <a:extLst>
              <a:ext uri="{FF2B5EF4-FFF2-40B4-BE49-F238E27FC236}">
                <a16:creationId xmlns:a16="http://schemas.microsoft.com/office/drawing/2014/main" id="{6E7DEF5D-494C-067A-5CB9-1BA4684BE4CD}"/>
              </a:ext>
            </a:extLst>
          </p:cNvPr>
          <p:cNvSpPr>
            <a:spLocks noGrp="1"/>
          </p:cNvSpPr>
          <p:nvPr>
            <p:ph idx="1"/>
          </p:nvPr>
        </p:nvSpPr>
        <p:spPr>
          <a:xfrm>
            <a:off x="838198" y="1690688"/>
            <a:ext cx="8403334" cy="4241645"/>
          </a:xfrm>
        </p:spPr>
        <p:txBody>
          <a:bodyPr>
            <a:noAutofit/>
          </a:bodyPr>
          <a:lstStyle/>
          <a:p>
            <a:pPr marL="0" indent="0">
              <a:buNone/>
            </a:pPr>
            <a:r>
              <a:rPr lang="en-US" sz="1800" dirty="0">
                <a:solidFill>
                  <a:srgbClr val="333333"/>
                </a:solidFill>
              </a:rPr>
              <a:t>The Cvent Assistant Knowledge and Support Capability helps you get answers faster by bringing support directly into the product. Instead of leaving your workflow to find answers, you can ask questions where they arise, in natural language, get answers with cited sources from the Cvent Community, and move to the right support path when you need more help.</a:t>
            </a:r>
            <a:endParaRPr lang="en-US" sz="1800" b="1" dirty="0">
              <a:solidFill>
                <a:srgbClr val="0160BE"/>
              </a:solidFill>
              <a:latin typeface="+mn-lt"/>
            </a:endParaRPr>
          </a:p>
        </p:txBody>
      </p:sp>
      <p:cxnSp>
        <p:nvCxnSpPr>
          <p:cNvPr id="4" name="Straight Connector 3">
            <a:extLst>
              <a:ext uri="{FF2B5EF4-FFF2-40B4-BE49-F238E27FC236}">
                <a16:creationId xmlns:a16="http://schemas.microsoft.com/office/drawing/2014/main" id="{4453172A-E7FA-2D36-DC3F-E35DDD7A7C5D}"/>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7705C0A-FFA9-5995-620D-2344DFFCFB2E}"/>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Content Placeholder 2">
            <a:extLst>
              <a:ext uri="{FF2B5EF4-FFF2-40B4-BE49-F238E27FC236}">
                <a16:creationId xmlns:a16="http://schemas.microsoft.com/office/drawing/2014/main" id="{C8E1B580-F0A5-F626-D79F-5F4F5F77BCE1}"/>
              </a:ext>
            </a:extLst>
          </p:cNvPr>
          <p:cNvSpPr txBox="1">
            <a:spLocks/>
          </p:cNvSpPr>
          <p:nvPr/>
        </p:nvSpPr>
        <p:spPr>
          <a:xfrm>
            <a:off x="724405" y="5167312"/>
            <a:ext cx="3637284" cy="21476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and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and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and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160BE"/>
                </a:solidFill>
                <a:latin typeface="+mn-lt"/>
              </a:rPr>
              <a:t>Open Beta note: </a:t>
            </a:r>
            <a:r>
              <a:rPr lang="en-US" sz="1800" dirty="0">
                <a:solidFill>
                  <a:srgbClr val="333333"/>
                </a:solidFill>
              </a:rPr>
              <a:t>This feature is currently in beta. You may experience some issues or incomplete functionality. We welcome you to send us feedback at betafeedback@cvent.com</a:t>
            </a:r>
          </a:p>
        </p:txBody>
      </p:sp>
      <p:sp>
        <p:nvSpPr>
          <p:cNvPr id="8" name="Rectangle 7">
            <a:extLst>
              <a:ext uri="{FF2B5EF4-FFF2-40B4-BE49-F238E27FC236}">
                <a16:creationId xmlns:a16="http://schemas.microsoft.com/office/drawing/2014/main" id="{45E85DBB-5C99-8F12-6AED-6A1C28611AE9}"/>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9" name="Picture 8">
            <a:extLst>
              <a:ext uri="{FF2B5EF4-FFF2-40B4-BE49-F238E27FC236}">
                <a16:creationId xmlns:a16="http://schemas.microsoft.com/office/drawing/2014/main" id="{E81AE455-15AA-9184-F0C8-90E5E7BBF158}"/>
              </a:ext>
            </a:extLst>
          </p:cNvPr>
          <p:cNvPicPr>
            <a:picLocks noChangeAspect="1"/>
          </p:cNvPicPr>
          <p:nvPr/>
        </p:nvPicPr>
        <p:blipFill>
          <a:blip r:embed="rId3"/>
          <a:stretch>
            <a:fillRect/>
          </a:stretch>
        </p:blipFill>
        <p:spPr>
          <a:xfrm>
            <a:off x="4287766" y="2781885"/>
            <a:ext cx="5067560" cy="3778444"/>
          </a:xfrm>
          <a:prstGeom prst="rect">
            <a:avLst/>
          </a:prstGeom>
        </p:spPr>
      </p:pic>
    </p:spTree>
    <p:extLst>
      <p:ext uri="{BB962C8B-B14F-4D97-AF65-F5344CB8AC3E}">
        <p14:creationId xmlns:p14="http://schemas.microsoft.com/office/powerpoint/2010/main" val="370358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D37B6-1FC7-71A7-A483-CAAE87F57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20B91-BB8C-A6CB-CB69-148ABE2EBD66}"/>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Enhanced Stock Image Library</a:t>
            </a:r>
          </a:p>
        </p:txBody>
      </p:sp>
      <p:sp>
        <p:nvSpPr>
          <p:cNvPr id="3" name="Content Placeholder 2">
            <a:extLst>
              <a:ext uri="{FF2B5EF4-FFF2-40B4-BE49-F238E27FC236}">
                <a16:creationId xmlns:a16="http://schemas.microsoft.com/office/drawing/2014/main" id="{CF2A7A4D-96B2-4F5C-B4A6-E7054710E3EE}"/>
              </a:ext>
            </a:extLst>
          </p:cNvPr>
          <p:cNvSpPr>
            <a:spLocks noGrp="1"/>
          </p:cNvSpPr>
          <p:nvPr>
            <p:ph idx="1"/>
          </p:nvPr>
        </p:nvSpPr>
        <p:spPr>
          <a:xfrm>
            <a:off x="838198" y="1690688"/>
            <a:ext cx="8403334" cy="4241645"/>
          </a:xfrm>
        </p:spPr>
        <p:txBody>
          <a:bodyPr>
            <a:noAutofit/>
          </a:bodyPr>
          <a:lstStyle/>
          <a:p>
            <a:pPr marL="0" indent="0">
              <a:buNone/>
            </a:pPr>
            <a:r>
              <a:rPr lang="en-US" sz="1800" dirty="0">
                <a:solidFill>
                  <a:srgbClr val="333333"/>
                </a:solidFill>
              </a:rPr>
              <a:t>The Cvent Stock Image Library, powered by Getty, provides a curated collection of licensed stock images directly in the Cvent website editor, enabling you to discover, preview, and apply high‑quality visuals without leaving the platform.</a:t>
            </a:r>
          </a:p>
          <a:p>
            <a:pPr marL="0" indent="0">
              <a:buNone/>
            </a:pPr>
            <a:r>
              <a:rPr lang="en-US" sz="1800" b="1" dirty="0">
                <a:solidFill>
                  <a:srgbClr val="0160BE"/>
                </a:solidFill>
                <a:latin typeface="+mn-lt"/>
              </a:rPr>
              <a:t>What’s New:</a:t>
            </a:r>
          </a:p>
          <a:p>
            <a:r>
              <a:rPr lang="en-US" sz="1800" dirty="0">
                <a:solidFill>
                  <a:srgbClr val="333333"/>
                </a:solidFill>
              </a:rPr>
              <a:t>Find the perfect visual just by describing it</a:t>
            </a:r>
          </a:p>
          <a:p>
            <a:r>
              <a:rPr lang="en-US" sz="1800" dirty="0">
                <a:solidFill>
                  <a:srgbClr val="333333"/>
                </a:solidFill>
              </a:rPr>
              <a:t>Choose great images without leaving your build flow</a:t>
            </a:r>
          </a:p>
          <a:p>
            <a:r>
              <a:rPr lang="en-US" sz="1800" dirty="0">
                <a:solidFill>
                  <a:srgbClr val="333333"/>
                </a:solidFill>
              </a:rPr>
              <a:t>See it first, then drop it in with one click</a:t>
            </a:r>
          </a:p>
          <a:p>
            <a:r>
              <a:rPr lang="en-US" sz="1800" dirty="0">
                <a:solidFill>
                  <a:srgbClr val="333333"/>
                </a:solidFill>
              </a:rPr>
              <a:t>Editing with existing tools</a:t>
            </a:r>
          </a:p>
          <a:p>
            <a:pPr marL="0" indent="0">
              <a:buNone/>
            </a:pPr>
            <a:endParaRPr lang="en-US" sz="1800" dirty="0">
              <a:solidFill>
                <a:srgbClr val="333333"/>
              </a:solidFill>
            </a:endParaRPr>
          </a:p>
        </p:txBody>
      </p:sp>
      <p:cxnSp>
        <p:nvCxnSpPr>
          <p:cNvPr id="4" name="Straight Connector 3">
            <a:extLst>
              <a:ext uri="{FF2B5EF4-FFF2-40B4-BE49-F238E27FC236}">
                <a16:creationId xmlns:a16="http://schemas.microsoft.com/office/drawing/2014/main" id="{A14527E7-8ACB-FBF7-607B-D3B2D2CC0CA9}"/>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884BC02-7063-73BD-1F45-EFF5B88FAC38}"/>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8" name="Rectangle 7">
            <a:extLst>
              <a:ext uri="{FF2B5EF4-FFF2-40B4-BE49-F238E27FC236}">
                <a16:creationId xmlns:a16="http://schemas.microsoft.com/office/drawing/2014/main" id="{399BA713-DC6B-0A26-0B2F-B64D7C2ED07C}"/>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6146" name="Picture 2">
            <a:extLst>
              <a:ext uri="{FF2B5EF4-FFF2-40B4-BE49-F238E27FC236}">
                <a16:creationId xmlns:a16="http://schemas.microsoft.com/office/drawing/2014/main" id="{06FCD342-988C-F0C3-82CA-D0207B510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204" y="4486860"/>
            <a:ext cx="5772911" cy="218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90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AD46-5FC3-EDF2-5870-67F4D44A2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3774B-365E-4EB4-1ED3-25C3642F79BD}"/>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Registration Settings on Registration Overview Page</a:t>
            </a:r>
          </a:p>
        </p:txBody>
      </p:sp>
      <p:sp>
        <p:nvSpPr>
          <p:cNvPr id="3" name="Content Placeholder 2">
            <a:extLst>
              <a:ext uri="{FF2B5EF4-FFF2-40B4-BE49-F238E27FC236}">
                <a16:creationId xmlns:a16="http://schemas.microsoft.com/office/drawing/2014/main" id="{63FE72CA-6668-795B-D8C6-B70AAED78C9A}"/>
              </a:ext>
            </a:extLst>
          </p:cNvPr>
          <p:cNvSpPr>
            <a:spLocks noGrp="1"/>
          </p:cNvSpPr>
          <p:nvPr>
            <p:ph idx="1"/>
          </p:nvPr>
        </p:nvSpPr>
        <p:spPr>
          <a:xfrm>
            <a:off x="838197" y="1690688"/>
            <a:ext cx="4291309" cy="4241645"/>
          </a:xfrm>
        </p:spPr>
        <p:txBody>
          <a:bodyPr>
            <a:noAutofit/>
          </a:bodyPr>
          <a:lstStyle/>
          <a:p>
            <a:pPr marL="0" indent="0">
              <a:buNone/>
            </a:pPr>
            <a:r>
              <a:rPr lang="en-US" sz="1800" dirty="0">
                <a:solidFill>
                  <a:srgbClr val="333333"/>
                </a:solidFill>
              </a:rPr>
              <a:t>This update has simplified Registration Settings setup by moving controls and advanced options into the Registration Overview page, reducing navigation and making it easier to keep registration aligned with event goals.</a:t>
            </a:r>
          </a:p>
          <a:p>
            <a:pPr marL="0" indent="0">
              <a:buNone/>
            </a:pPr>
            <a:r>
              <a:rPr lang="en-US" sz="1800" b="1" dirty="0">
                <a:solidFill>
                  <a:srgbClr val="0160BE"/>
                </a:solidFill>
                <a:latin typeface="+mn-lt"/>
              </a:rPr>
              <a:t>What's new?</a:t>
            </a:r>
          </a:p>
          <a:p>
            <a:r>
              <a:rPr lang="en-US" sz="1800" dirty="0">
                <a:solidFill>
                  <a:srgbClr val="333333"/>
                </a:solidFill>
              </a:rPr>
              <a:t>Registration Settings in one place: Manage the registration deadline, capacity (including in-person and virtual for hybrid), and attendee goal from a settings modal on the Registration Overview page</a:t>
            </a:r>
          </a:p>
          <a:p>
            <a:r>
              <a:rPr lang="en-US" sz="1800" dirty="0">
                <a:solidFill>
                  <a:srgbClr val="333333"/>
                </a:solidFill>
              </a:rPr>
              <a:t>Registration Settings page removed: The old Registration → Registration Settings page is retired, and you can directly manage settings from Registration Overview</a:t>
            </a:r>
          </a:p>
        </p:txBody>
      </p:sp>
      <p:cxnSp>
        <p:nvCxnSpPr>
          <p:cNvPr id="4" name="Straight Connector 3">
            <a:extLst>
              <a:ext uri="{FF2B5EF4-FFF2-40B4-BE49-F238E27FC236}">
                <a16:creationId xmlns:a16="http://schemas.microsoft.com/office/drawing/2014/main" id="{D2588638-780A-AB9E-250C-589BDF47F68B}"/>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F225356-9E98-211E-8479-614E26ADCF03}"/>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8" name="Rectangle 7">
            <a:extLst>
              <a:ext uri="{FF2B5EF4-FFF2-40B4-BE49-F238E27FC236}">
                <a16:creationId xmlns:a16="http://schemas.microsoft.com/office/drawing/2014/main" id="{DE5D7B99-09AF-F0BA-9FBE-F2C77570AF19}"/>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7170" name="Picture 2">
            <a:extLst>
              <a:ext uri="{FF2B5EF4-FFF2-40B4-BE49-F238E27FC236}">
                <a16:creationId xmlns:a16="http://schemas.microsoft.com/office/drawing/2014/main" id="{A0BBFF70-25E8-84F1-B378-ACA9AB8D4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286" y="2048653"/>
            <a:ext cx="3951738" cy="352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2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F743D-9CB5-3838-00AF-B8EE2D27D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AE00F-D5D2-D3CD-90F4-9B6E5819B582}"/>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Audience Segments - Segment by Attendee Pricing Fields</a:t>
            </a:r>
          </a:p>
        </p:txBody>
      </p:sp>
      <p:sp>
        <p:nvSpPr>
          <p:cNvPr id="3" name="Content Placeholder 2">
            <a:extLst>
              <a:ext uri="{FF2B5EF4-FFF2-40B4-BE49-F238E27FC236}">
                <a16:creationId xmlns:a16="http://schemas.microsoft.com/office/drawing/2014/main" id="{E107423A-656F-617A-79DB-45527E672A36}"/>
              </a:ext>
            </a:extLst>
          </p:cNvPr>
          <p:cNvSpPr>
            <a:spLocks noGrp="1"/>
          </p:cNvSpPr>
          <p:nvPr>
            <p:ph idx="1"/>
          </p:nvPr>
        </p:nvSpPr>
        <p:spPr>
          <a:xfrm>
            <a:off x="838197" y="1690688"/>
            <a:ext cx="8415528" cy="4241645"/>
          </a:xfrm>
        </p:spPr>
        <p:txBody>
          <a:bodyPr>
            <a:noAutofit/>
          </a:bodyPr>
          <a:lstStyle/>
          <a:p>
            <a:pPr marL="0" indent="0">
              <a:buNone/>
            </a:pPr>
            <a:r>
              <a:rPr lang="en-US" sz="1800" dirty="0">
                <a:solidFill>
                  <a:srgbClr val="333333"/>
                </a:solidFill>
              </a:rPr>
              <a:t>We're excited to announce that you can now build rule-based audience segments using Payment Information fields.</a:t>
            </a:r>
          </a:p>
          <a:p>
            <a:pPr marL="0" indent="0">
              <a:buNone/>
            </a:pPr>
            <a:r>
              <a:rPr lang="en-US" sz="1800" dirty="0">
                <a:solidFill>
                  <a:srgbClr val="333333"/>
                </a:solidFill>
              </a:rPr>
              <a:t>With Payment Information added as a rule category, you can instantly target attendees based on Amount Ordered, Amount Paid and Amount Due - making it easy to identify who's paid in full, who's partially paid, and who still has an outstanding balance.</a:t>
            </a:r>
          </a:p>
        </p:txBody>
      </p:sp>
      <p:cxnSp>
        <p:nvCxnSpPr>
          <p:cNvPr id="4" name="Straight Connector 3">
            <a:extLst>
              <a:ext uri="{FF2B5EF4-FFF2-40B4-BE49-F238E27FC236}">
                <a16:creationId xmlns:a16="http://schemas.microsoft.com/office/drawing/2014/main" id="{AFCFE98E-76E2-5EDD-075F-9C976D19AC05}"/>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EF440C1-1E6E-78AB-9FC5-7815A28AC3D5}"/>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8" name="Rectangle 7">
            <a:extLst>
              <a:ext uri="{FF2B5EF4-FFF2-40B4-BE49-F238E27FC236}">
                <a16:creationId xmlns:a16="http://schemas.microsoft.com/office/drawing/2014/main" id="{CBCBA870-C531-B320-B6C0-884D8207F96A}"/>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8194" name="Picture 2">
            <a:extLst>
              <a:ext uri="{FF2B5EF4-FFF2-40B4-BE49-F238E27FC236}">
                <a16:creationId xmlns:a16="http://schemas.microsoft.com/office/drawing/2014/main" id="{E94ABF1B-6B78-7BA4-5A7A-49D923C63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77" y="3271231"/>
            <a:ext cx="7287765" cy="333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22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F1750-A8C8-CA5E-1E42-489549B16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DBB1B-23C9-0ED7-A7D1-A2C3707A6140}"/>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Modify Registration Shortcuts in Emails</a:t>
            </a:r>
          </a:p>
        </p:txBody>
      </p:sp>
      <p:sp>
        <p:nvSpPr>
          <p:cNvPr id="3" name="Content Placeholder 2">
            <a:extLst>
              <a:ext uri="{FF2B5EF4-FFF2-40B4-BE49-F238E27FC236}">
                <a16:creationId xmlns:a16="http://schemas.microsoft.com/office/drawing/2014/main" id="{5A759BA5-5494-EC75-1743-AEAC78FBE2CA}"/>
              </a:ext>
            </a:extLst>
          </p:cNvPr>
          <p:cNvSpPr>
            <a:spLocks noGrp="1"/>
          </p:cNvSpPr>
          <p:nvPr>
            <p:ph idx="1"/>
          </p:nvPr>
        </p:nvSpPr>
        <p:spPr>
          <a:xfrm>
            <a:off x="838197" y="1690688"/>
            <a:ext cx="8415528" cy="4241645"/>
          </a:xfrm>
        </p:spPr>
        <p:txBody>
          <a:bodyPr>
            <a:noAutofit/>
          </a:bodyPr>
          <a:lstStyle/>
          <a:p>
            <a:pPr marL="0" indent="0">
              <a:buNone/>
            </a:pPr>
            <a:r>
              <a:rPr lang="en-US" sz="1800" dirty="0">
                <a:solidFill>
                  <a:srgbClr val="333333"/>
                </a:solidFill>
              </a:rPr>
              <a:t>You can now add modification shortcuts directly into post-registration emails, routing attendees straight to the specific widget they need to update — no re-entering the full registration flow required. This builds on the existing Modify Registration shortcuts available on post-registration pages and extends them to email communications so you can proactively prompt attendees to take action right from their inboxes.</a:t>
            </a:r>
          </a:p>
          <a:p>
            <a:pPr marL="0" indent="0">
              <a:buNone/>
            </a:pPr>
            <a:r>
              <a:rPr lang="en-US" sz="1800" b="1" dirty="0">
                <a:solidFill>
                  <a:srgbClr val="333333"/>
                </a:solidFill>
              </a:rPr>
              <a:t>Configure the widget with:</a:t>
            </a:r>
          </a:p>
          <a:p>
            <a:r>
              <a:rPr lang="en-US" sz="1800" dirty="0">
                <a:solidFill>
                  <a:srgbClr val="333333"/>
                </a:solidFill>
              </a:rPr>
              <a:t>Display text — customize the button label</a:t>
            </a:r>
          </a:p>
          <a:p>
            <a:r>
              <a:rPr lang="en-US" sz="1800" dirty="0">
                <a:solidFill>
                  <a:srgbClr val="333333"/>
                </a:solidFill>
              </a:rPr>
              <a:t>Button destination — choose a specific </a:t>
            </a:r>
            <a:br>
              <a:rPr lang="en-US" sz="1800" dirty="0">
                <a:solidFill>
                  <a:srgbClr val="333333"/>
                </a:solidFill>
              </a:rPr>
            </a:br>
            <a:r>
              <a:rPr lang="en-US" sz="1800" dirty="0">
                <a:solidFill>
                  <a:srgbClr val="333333"/>
                </a:solidFill>
              </a:rPr>
              <a:t>widget to route attendees to:</a:t>
            </a:r>
          </a:p>
          <a:p>
            <a:pPr lvl="1"/>
            <a:r>
              <a:rPr lang="en-US" sz="1800" dirty="0">
                <a:solidFill>
                  <a:srgbClr val="333333"/>
                </a:solidFill>
              </a:rPr>
              <a:t>Sessions, Admission Items, Quantity Items</a:t>
            </a:r>
          </a:p>
          <a:p>
            <a:pPr lvl="1"/>
            <a:r>
              <a:rPr lang="en-US" sz="1800" dirty="0">
                <a:solidFill>
                  <a:srgbClr val="333333"/>
                </a:solidFill>
              </a:rPr>
              <a:t>Donation Items, Hotel Requests</a:t>
            </a:r>
          </a:p>
          <a:p>
            <a:pPr lvl="1"/>
            <a:r>
              <a:rPr lang="en-US" sz="1800" dirty="0">
                <a:solidFill>
                  <a:srgbClr val="333333"/>
                </a:solidFill>
              </a:rPr>
              <a:t>Air Actual, Group Flight, Flight Requests</a:t>
            </a:r>
          </a:p>
        </p:txBody>
      </p:sp>
      <p:cxnSp>
        <p:nvCxnSpPr>
          <p:cNvPr id="4" name="Straight Connector 3">
            <a:extLst>
              <a:ext uri="{FF2B5EF4-FFF2-40B4-BE49-F238E27FC236}">
                <a16:creationId xmlns:a16="http://schemas.microsoft.com/office/drawing/2014/main" id="{C3E47489-1AFA-AA27-A980-8757558F8459}"/>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48C3028-E6CC-C758-FBA1-5C986C8EA6AB}"/>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8" name="Rectangle 7">
            <a:extLst>
              <a:ext uri="{FF2B5EF4-FFF2-40B4-BE49-F238E27FC236}">
                <a16:creationId xmlns:a16="http://schemas.microsoft.com/office/drawing/2014/main" id="{1A3944F5-6578-9C54-B731-861F6B8BF934}"/>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9218" name="Picture 2">
            <a:extLst>
              <a:ext uri="{FF2B5EF4-FFF2-40B4-BE49-F238E27FC236}">
                <a16:creationId xmlns:a16="http://schemas.microsoft.com/office/drawing/2014/main" id="{EE159701-9253-F07A-B8ED-340E045B4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551" y="3267456"/>
            <a:ext cx="3811871" cy="288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39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58B95-FCE4-BFBA-37D9-AFCEB0AEF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AAB25-C4B3-7FCC-4EC4-CC03FAED3E78}"/>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Reusable Email Asset Library</a:t>
            </a:r>
          </a:p>
        </p:txBody>
      </p:sp>
      <p:sp>
        <p:nvSpPr>
          <p:cNvPr id="3" name="Content Placeholder 2">
            <a:extLst>
              <a:ext uri="{FF2B5EF4-FFF2-40B4-BE49-F238E27FC236}">
                <a16:creationId xmlns:a16="http://schemas.microsoft.com/office/drawing/2014/main" id="{3E8A995A-8DE3-5B2E-18B2-82392EC8B0D9}"/>
              </a:ext>
            </a:extLst>
          </p:cNvPr>
          <p:cNvSpPr>
            <a:spLocks noGrp="1"/>
          </p:cNvSpPr>
          <p:nvPr>
            <p:ph idx="1"/>
          </p:nvPr>
        </p:nvSpPr>
        <p:spPr>
          <a:xfrm>
            <a:off x="838197" y="1690688"/>
            <a:ext cx="8415528" cy="4241645"/>
          </a:xfrm>
        </p:spPr>
        <p:txBody>
          <a:bodyPr>
            <a:noAutofit/>
          </a:bodyPr>
          <a:lstStyle/>
          <a:p>
            <a:pPr marL="0" indent="0">
              <a:buNone/>
            </a:pPr>
            <a:r>
              <a:rPr lang="en-US" sz="1800" dirty="0">
                <a:solidFill>
                  <a:srgbClr val="333333"/>
                </a:solidFill>
              </a:rPr>
              <a:t>With this release, you can:</a:t>
            </a:r>
          </a:p>
          <a:p>
            <a:r>
              <a:rPr lang="en-US" sz="1800" dirty="0">
                <a:solidFill>
                  <a:srgbClr val="333333"/>
                </a:solidFill>
              </a:rPr>
              <a:t>Save any event email into Admin → Email Assets</a:t>
            </a:r>
          </a:p>
          <a:p>
            <a:r>
              <a:rPr lang="en-US" sz="1800" dirty="0">
                <a:solidFill>
                  <a:srgbClr val="333333"/>
                </a:solidFill>
              </a:rPr>
              <a:t>Create new emails in an event using a saved Email Asset</a:t>
            </a:r>
          </a:p>
          <a:p>
            <a:r>
              <a:rPr lang="en-US" sz="1800" dirty="0">
                <a:solidFill>
                  <a:srgbClr val="333333"/>
                </a:solidFill>
              </a:rPr>
              <a:t>Replace content from an Email Asset (or another event email) into an existing email while keeping event-specific settings like audience and schedule intact</a:t>
            </a:r>
          </a:p>
          <a:p>
            <a:endParaRPr lang="en-US" sz="1800" dirty="0">
              <a:solidFill>
                <a:srgbClr val="333333"/>
              </a:solidFill>
            </a:endParaRPr>
          </a:p>
          <a:p>
            <a:pPr marL="0" indent="0">
              <a:buNone/>
            </a:pPr>
            <a:r>
              <a:rPr lang="en-US" sz="1800" dirty="0">
                <a:solidFill>
                  <a:srgbClr val="333333"/>
                </a:solidFill>
              </a:rPr>
              <a:t>Email Assets are stored at the account level, making them reusable across all events in your account.</a:t>
            </a:r>
          </a:p>
        </p:txBody>
      </p:sp>
      <p:cxnSp>
        <p:nvCxnSpPr>
          <p:cNvPr id="4" name="Straight Connector 3">
            <a:extLst>
              <a:ext uri="{FF2B5EF4-FFF2-40B4-BE49-F238E27FC236}">
                <a16:creationId xmlns:a16="http://schemas.microsoft.com/office/drawing/2014/main" id="{D34CF7C9-2FCD-3DB6-77AC-997EC84270A9}"/>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A3AA7F9-CEA0-D6A2-30E9-673C58C390CD}"/>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8" name="Rectangle 7">
            <a:extLst>
              <a:ext uri="{FF2B5EF4-FFF2-40B4-BE49-F238E27FC236}">
                <a16:creationId xmlns:a16="http://schemas.microsoft.com/office/drawing/2014/main" id="{D6548422-9706-A030-B318-FF5C03717327}"/>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6" name="Picture 5">
            <a:extLst>
              <a:ext uri="{FF2B5EF4-FFF2-40B4-BE49-F238E27FC236}">
                <a16:creationId xmlns:a16="http://schemas.microsoft.com/office/drawing/2014/main" id="{B313B55C-8E69-2F3A-5B50-3BE55FCA5B80}"/>
              </a:ext>
            </a:extLst>
          </p:cNvPr>
          <p:cNvPicPr>
            <a:picLocks noChangeAspect="1"/>
          </p:cNvPicPr>
          <p:nvPr/>
        </p:nvPicPr>
        <p:blipFill>
          <a:blip r:embed="rId3"/>
          <a:stretch>
            <a:fillRect/>
          </a:stretch>
        </p:blipFill>
        <p:spPr>
          <a:xfrm>
            <a:off x="2227061" y="4804256"/>
            <a:ext cx="5378726" cy="1035103"/>
          </a:xfrm>
          <a:prstGeom prst="rect">
            <a:avLst/>
          </a:prstGeom>
        </p:spPr>
      </p:pic>
    </p:spTree>
    <p:extLst>
      <p:ext uri="{BB962C8B-B14F-4D97-AF65-F5344CB8AC3E}">
        <p14:creationId xmlns:p14="http://schemas.microsoft.com/office/powerpoint/2010/main" val="203465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ED731-BC3B-7137-7DE5-0A75380DD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947B2-6D28-4EF4-6360-9E9922D039B9}"/>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Registration Insights: Compare Registration Over Time</a:t>
            </a:r>
          </a:p>
        </p:txBody>
      </p:sp>
      <p:sp>
        <p:nvSpPr>
          <p:cNvPr id="3" name="Content Placeholder 2">
            <a:extLst>
              <a:ext uri="{FF2B5EF4-FFF2-40B4-BE49-F238E27FC236}">
                <a16:creationId xmlns:a16="http://schemas.microsoft.com/office/drawing/2014/main" id="{A65A6C0A-7C78-0AB4-4910-4E54271B9009}"/>
              </a:ext>
            </a:extLst>
          </p:cNvPr>
          <p:cNvSpPr>
            <a:spLocks noGrp="1"/>
          </p:cNvSpPr>
          <p:nvPr>
            <p:ph idx="1"/>
          </p:nvPr>
        </p:nvSpPr>
        <p:spPr>
          <a:xfrm>
            <a:off x="838197" y="1690688"/>
            <a:ext cx="8415528" cy="4241645"/>
          </a:xfrm>
        </p:spPr>
        <p:txBody>
          <a:bodyPr>
            <a:noAutofit/>
          </a:bodyPr>
          <a:lstStyle/>
          <a:p>
            <a:pPr marL="0" indent="0">
              <a:buNone/>
            </a:pPr>
            <a:r>
              <a:rPr lang="en-US" sz="1800" dirty="0">
                <a:solidFill>
                  <a:srgbClr val="333333"/>
                </a:solidFill>
              </a:rPr>
              <a:t>We are expanding the Registration Comparison feature to support time-relative event comparisons, giving you a more meaningful way to benchmark registration performance across events.</a:t>
            </a:r>
          </a:p>
          <a:p>
            <a:pPr marL="0" indent="0">
              <a:buNone/>
            </a:pPr>
            <a:r>
              <a:rPr lang="en-US" sz="1800" dirty="0">
                <a:solidFill>
                  <a:srgbClr val="333333"/>
                </a:solidFill>
              </a:rPr>
              <a:t>With this release, you can now compare where registration stood at the same relative point in time across multiple events, rather than only by calendar date. </a:t>
            </a:r>
          </a:p>
        </p:txBody>
      </p:sp>
      <p:cxnSp>
        <p:nvCxnSpPr>
          <p:cNvPr id="4" name="Straight Connector 3">
            <a:extLst>
              <a:ext uri="{FF2B5EF4-FFF2-40B4-BE49-F238E27FC236}">
                <a16:creationId xmlns:a16="http://schemas.microsoft.com/office/drawing/2014/main" id="{8BDE7ED4-25DC-E663-40D1-F83E845041A5}"/>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2E1AE38-F700-CF46-8BB3-3ADEDAA2D75C}"/>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8" name="Rectangle 7">
            <a:extLst>
              <a:ext uri="{FF2B5EF4-FFF2-40B4-BE49-F238E27FC236}">
                <a16:creationId xmlns:a16="http://schemas.microsoft.com/office/drawing/2014/main" id="{236AE352-30B9-B6EE-4697-010CAFD795E8}"/>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10242" name="Picture 2">
            <a:extLst>
              <a:ext uri="{FF2B5EF4-FFF2-40B4-BE49-F238E27FC236}">
                <a16:creationId xmlns:a16="http://schemas.microsoft.com/office/drawing/2014/main" id="{78DB3F9F-E2EE-8595-BD73-A48E149FF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21" y="3429000"/>
            <a:ext cx="7117079" cy="316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02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5E8E1-45B1-CECE-552B-5A6434DE6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51EF9-3EF9-9CA8-8C8D-DBE289B9E6A4}"/>
              </a:ext>
            </a:extLst>
          </p:cNvPr>
          <p:cNvSpPr>
            <a:spLocks noGrp="1"/>
          </p:cNvSpPr>
          <p:nvPr>
            <p:ph type="title"/>
          </p:nvPr>
        </p:nvSpPr>
        <p:spPr/>
        <p:txBody>
          <a:bodyPr/>
          <a:lstStyle/>
          <a:p>
            <a:r>
              <a:rPr lang="en-US" b="1" i="0" dirty="0">
                <a:solidFill>
                  <a:srgbClr val="0160BE"/>
                </a:solidFill>
                <a:effectLst/>
                <a:latin typeface="Brandon"/>
              </a:rPr>
              <a:t>About the newsletter</a:t>
            </a:r>
            <a:endParaRPr lang="en-US" dirty="0">
              <a:solidFill>
                <a:srgbClr val="0160BE"/>
              </a:solidFill>
            </a:endParaRPr>
          </a:p>
        </p:txBody>
      </p:sp>
      <p:sp>
        <p:nvSpPr>
          <p:cNvPr id="3" name="Content Placeholder 2">
            <a:extLst>
              <a:ext uri="{FF2B5EF4-FFF2-40B4-BE49-F238E27FC236}">
                <a16:creationId xmlns:a16="http://schemas.microsoft.com/office/drawing/2014/main" id="{A007F47E-6500-C72D-95AB-8004D824AAA6}"/>
              </a:ext>
            </a:extLst>
          </p:cNvPr>
          <p:cNvSpPr>
            <a:spLocks noGrp="1"/>
          </p:cNvSpPr>
          <p:nvPr>
            <p:ph idx="1"/>
          </p:nvPr>
        </p:nvSpPr>
        <p:spPr>
          <a:xfrm>
            <a:off x="838200" y="1517515"/>
            <a:ext cx="9609306" cy="719847"/>
          </a:xfrm>
        </p:spPr>
        <p:txBody>
          <a:bodyPr>
            <a:noAutofit/>
          </a:bodyPr>
          <a:lstStyle/>
          <a:p>
            <a:pPr marL="0" indent="0">
              <a:spcBef>
                <a:spcPts val="0"/>
              </a:spcBef>
              <a:buNone/>
            </a:pPr>
            <a:r>
              <a:rPr lang="en-US" sz="1800" b="0" i="0" dirty="0">
                <a:solidFill>
                  <a:srgbClr val="333333"/>
                </a:solidFill>
                <a:effectLst/>
                <a:latin typeface="Brandon"/>
              </a:rPr>
              <a:t>The updates are labelled within </a:t>
            </a:r>
            <a:r>
              <a:rPr lang="en-US" sz="1800" dirty="0">
                <a:solidFill>
                  <a:srgbClr val="333333"/>
                </a:solidFill>
                <a:latin typeface="Brandon"/>
              </a:rPr>
              <a:t>six</a:t>
            </a:r>
            <a:r>
              <a:rPr lang="en-US" sz="1800" b="0" i="0" dirty="0">
                <a:solidFill>
                  <a:srgbClr val="333333"/>
                </a:solidFill>
                <a:effectLst/>
                <a:latin typeface="Brandon"/>
              </a:rPr>
              <a:t> product neighborhoods that covers different products in each one of them. Below is the list of them with the products covered:</a:t>
            </a:r>
            <a:br>
              <a:rPr lang="en-US" sz="1800" dirty="0">
                <a:solidFill>
                  <a:srgbClr val="333333"/>
                </a:solidFill>
                <a:latin typeface="Brandon"/>
              </a:rPr>
            </a:br>
            <a:endParaRPr lang="en-US" sz="1800" b="1" i="0" dirty="0">
              <a:solidFill>
                <a:srgbClr val="333333"/>
              </a:solidFill>
              <a:effectLst/>
              <a:latin typeface="Brandon"/>
            </a:endParaRPr>
          </a:p>
        </p:txBody>
      </p:sp>
      <p:grpSp>
        <p:nvGrpSpPr>
          <p:cNvPr id="10" name="Group 9">
            <a:extLst>
              <a:ext uri="{FF2B5EF4-FFF2-40B4-BE49-F238E27FC236}">
                <a16:creationId xmlns:a16="http://schemas.microsoft.com/office/drawing/2014/main" id="{EEC5F272-50ED-6138-17FC-7C81C79BE9EF}"/>
              </a:ext>
            </a:extLst>
          </p:cNvPr>
          <p:cNvGrpSpPr/>
          <p:nvPr/>
        </p:nvGrpSpPr>
        <p:grpSpPr>
          <a:xfrm>
            <a:off x="838200" y="2313260"/>
            <a:ext cx="10515600" cy="3366563"/>
            <a:chOff x="838200" y="2274348"/>
            <a:chExt cx="10515600" cy="2940715"/>
          </a:xfrm>
        </p:grpSpPr>
        <p:sp>
          <p:nvSpPr>
            <p:cNvPr id="6" name="TextBox 5">
              <a:extLst>
                <a:ext uri="{FF2B5EF4-FFF2-40B4-BE49-F238E27FC236}">
                  <a16:creationId xmlns:a16="http://schemas.microsoft.com/office/drawing/2014/main" id="{ED4A0060-1996-CB41-9922-EB31933FB910}"/>
                </a:ext>
              </a:extLst>
            </p:cNvPr>
            <p:cNvSpPr txBox="1"/>
            <p:nvPr/>
          </p:nvSpPr>
          <p:spPr>
            <a:xfrm>
              <a:off x="838200" y="2274348"/>
              <a:ext cx="4949757" cy="294071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Plan &amp; Promote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Registration, Abstract Management, Speaker Resource Centers, Exhibitor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Attendee Engagement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Attendee Hub, Event App, Events+, Appointments, OnArrival, LeadCapture, Webinar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Spend &amp; Workflow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Budget Management, Meeting Request Form, Access Portal</a:t>
              </a:r>
            </a:p>
          </p:txBody>
        </p:sp>
        <p:sp>
          <p:nvSpPr>
            <p:cNvPr id="9" name="TextBox 8">
              <a:extLst>
                <a:ext uri="{FF2B5EF4-FFF2-40B4-BE49-F238E27FC236}">
                  <a16:creationId xmlns:a16="http://schemas.microsoft.com/office/drawing/2014/main" id="{BB248D1D-8BEE-9116-89C9-0BD08766EFE9}"/>
                </a:ext>
              </a:extLst>
            </p:cNvPr>
            <p:cNvSpPr txBox="1"/>
            <p:nvPr/>
          </p:nvSpPr>
          <p:spPr>
            <a:xfrm>
              <a:off x="6096000" y="2274348"/>
              <a:ext cx="5257800" cy="272295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Actionable Insights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Surveys, Reporting, Integrations, Engagement Scoring, App Marketplace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Exchange Solutions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Cvent Supplier Network, Cvent Event Diagramming, Passkey, Travel, Instant Book, Vendor Marketplace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Trade Show Solutions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Jifflenow, iCapture </a:t>
              </a:r>
            </a:p>
          </p:txBody>
        </p:sp>
      </p:grpSp>
    </p:spTree>
    <p:extLst>
      <p:ext uri="{BB962C8B-B14F-4D97-AF65-F5344CB8AC3E}">
        <p14:creationId xmlns:p14="http://schemas.microsoft.com/office/powerpoint/2010/main" val="367175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3C450-6B22-107F-2405-32B3CF439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77B86-D682-D4D7-A413-CC9E9BDDEDA7}"/>
              </a:ext>
            </a:extLst>
          </p:cNvPr>
          <p:cNvSpPr>
            <a:spLocks noGrp="1"/>
          </p:cNvSpPr>
          <p:nvPr>
            <p:ph type="title"/>
          </p:nvPr>
        </p:nvSpPr>
        <p:spPr>
          <a:xfrm>
            <a:off x="980440" y="2766216"/>
            <a:ext cx="4119880" cy="1325563"/>
          </a:xfrm>
        </p:spPr>
        <p:txBody>
          <a:bodyPr>
            <a:normAutofit/>
          </a:bodyPr>
          <a:lstStyle/>
          <a:p>
            <a:pPr algn="l"/>
            <a:r>
              <a:rPr lang="en-US" b="1" i="0" dirty="0">
                <a:solidFill>
                  <a:srgbClr val="0160BE"/>
                </a:solidFill>
                <a:effectLst/>
                <a:latin typeface="Brandon"/>
              </a:rPr>
              <a:t>Attendee Engagement</a:t>
            </a:r>
            <a:endParaRPr lang="en-US" dirty="0">
              <a:solidFill>
                <a:srgbClr val="0160BE"/>
              </a:solidFill>
            </a:endParaRPr>
          </a:p>
        </p:txBody>
      </p:sp>
      <p:sp>
        <p:nvSpPr>
          <p:cNvPr id="3" name="Content Placeholder 2">
            <a:extLst>
              <a:ext uri="{FF2B5EF4-FFF2-40B4-BE49-F238E27FC236}">
                <a16:creationId xmlns:a16="http://schemas.microsoft.com/office/drawing/2014/main" id="{6B2F7970-67A9-A7D5-DDC3-E28681E2DB8B}"/>
              </a:ext>
            </a:extLst>
          </p:cNvPr>
          <p:cNvSpPr>
            <a:spLocks noGrp="1"/>
          </p:cNvSpPr>
          <p:nvPr>
            <p:ph idx="1"/>
          </p:nvPr>
        </p:nvSpPr>
        <p:spPr>
          <a:xfrm>
            <a:off x="6614160" y="1241733"/>
            <a:ext cx="4597400" cy="4374528"/>
          </a:xfrm>
        </p:spPr>
        <p:txBody>
          <a:bodyPr>
            <a:normAutofit/>
          </a:bodyPr>
          <a:lstStyle/>
          <a:p>
            <a:pPr marL="0" indent="0" algn="l">
              <a:buNone/>
            </a:pPr>
            <a:r>
              <a:rPr lang="en-US" sz="3200" b="1" dirty="0">
                <a:solidFill>
                  <a:srgbClr val="0160BE"/>
                </a:solidFill>
                <a:effectLst/>
                <a:latin typeface="Brandon"/>
              </a:rPr>
              <a:t>Products covered: </a:t>
            </a:r>
          </a:p>
          <a:p>
            <a:pPr marL="0" indent="0" algn="l">
              <a:buNone/>
            </a:pPr>
            <a:r>
              <a:rPr lang="en-US" dirty="0">
                <a:solidFill>
                  <a:srgbClr val="0160BE"/>
                </a:solidFill>
                <a:effectLst/>
                <a:latin typeface="Brandon"/>
              </a:rPr>
              <a:t>Attendee Hub</a:t>
            </a:r>
          </a:p>
          <a:p>
            <a:pPr marL="0" indent="0" algn="l">
              <a:buNone/>
            </a:pPr>
            <a:r>
              <a:rPr lang="en-US" dirty="0">
                <a:solidFill>
                  <a:srgbClr val="0160BE"/>
                </a:solidFill>
                <a:effectLst/>
                <a:latin typeface="Brandon"/>
              </a:rPr>
              <a:t>Event App</a:t>
            </a:r>
          </a:p>
          <a:p>
            <a:pPr marL="0" indent="0" algn="l">
              <a:buNone/>
            </a:pPr>
            <a:r>
              <a:rPr lang="en-US" dirty="0">
                <a:solidFill>
                  <a:srgbClr val="0160BE"/>
                </a:solidFill>
                <a:effectLst/>
                <a:latin typeface="Brandon"/>
              </a:rPr>
              <a:t>Events+</a:t>
            </a:r>
          </a:p>
          <a:p>
            <a:pPr marL="0" indent="0" algn="l">
              <a:buNone/>
            </a:pPr>
            <a:r>
              <a:rPr lang="en-US" dirty="0">
                <a:solidFill>
                  <a:srgbClr val="0160BE"/>
                </a:solidFill>
                <a:effectLst/>
                <a:latin typeface="Brandon"/>
              </a:rPr>
              <a:t>Appointments </a:t>
            </a:r>
          </a:p>
          <a:p>
            <a:pPr marL="0" indent="0" algn="l">
              <a:buNone/>
            </a:pPr>
            <a:r>
              <a:rPr lang="en-US" dirty="0">
                <a:solidFill>
                  <a:srgbClr val="0160BE"/>
                </a:solidFill>
                <a:effectLst/>
                <a:latin typeface="Brandon"/>
              </a:rPr>
              <a:t>OnArrival</a:t>
            </a:r>
          </a:p>
          <a:p>
            <a:pPr marL="0" indent="0" algn="l">
              <a:buNone/>
            </a:pPr>
            <a:r>
              <a:rPr lang="en-US" dirty="0">
                <a:solidFill>
                  <a:srgbClr val="0160BE"/>
                </a:solidFill>
                <a:effectLst/>
                <a:latin typeface="Brandon"/>
              </a:rPr>
              <a:t>LeadCapture</a:t>
            </a:r>
          </a:p>
          <a:p>
            <a:pPr marL="0" indent="0" algn="l">
              <a:buNone/>
            </a:pPr>
            <a:r>
              <a:rPr lang="en-US" dirty="0">
                <a:solidFill>
                  <a:srgbClr val="0160BE"/>
                </a:solidFill>
                <a:effectLst/>
                <a:latin typeface="Brandon"/>
              </a:rPr>
              <a:t>Webinar</a:t>
            </a:r>
          </a:p>
        </p:txBody>
      </p:sp>
      <p:cxnSp>
        <p:nvCxnSpPr>
          <p:cNvPr id="5" name="Straight Connector 4">
            <a:extLst>
              <a:ext uri="{FF2B5EF4-FFF2-40B4-BE49-F238E27FC236}">
                <a16:creationId xmlns:a16="http://schemas.microsoft.com/office/drawing/2014/main" id="{9396E199-2A07-A3C3-B8AE-35D4E8FCFD95}"/>
              </a:ext>
            </a:extLst>
          </p:cNvPr>
          <p:cNvCxnSpPr/>
          <p:nvPr/>
        </p:nvCxnSpPr>
        <p:spPr>
          <a:xfrm>
            <a:off x="5811520" y="868679"/>
            <a:ext cx="0" cy="512064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000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92D63-2A7B-15E9-3291-153ECEB25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0DE21-E38A-82ED-11D8-5C772DD12174}"/>
              </a:ext>
            </a:extLst>
          </p:cNvPr>
          <p:cNvSpPr>
            <a:spLocks noGrp="1"/>
          </p:cNvSpPr>
          <p:nvPr>
            <p:ph type="title"/>
          </p:nvPr>
        </p:nvSpPr>
        <p:spPr>
          <a:xfrm>
            <a:off x="838200" y="365125"/>
            <a:ext cx="8315954" cy="1325563"/>
          </a:xfrm>
        </p:spPr>
        <p:txBody>
          <a:bodyPr>
            <a:normAutofit/>
          </a:bodyPr>
          <a:lstStyle/>
          <a:p>
            <a:r>
              <a:rPr lang="en-US" b="1" i="0" dirty="0">
                <a:solidFill>
                  <a:srgbClr val="0160BE"/>
                </a:solidFill>
                <a:effectLst/>
                <a:latin typeface="Brandon"/>
              </a:rPr>
              <a:t>Agenda Builder (AI-Powered Session Recommendations)</a:t>
            </a:r>
          </a:p>
        </p:txBody>
      </p:sp>
      <p:sp>
        <p:nvSpPr>
          <p:cNvPr id="3" name="Content Placeholder 2">
            <a:extLst>
              <a:ext uri="{FF2B5EF4-FFF2-40B4-BE49-F238E27FC236}">
                <a16:creationId xmlns:a16="http://schemas.microsoft.com/office/drawing/2014/main" id="{5DAC11FF-E409-D450-D112-A3849B08E1C2}"/>
              </a:ext>
            </a:extLst>
          </p:cNvPr>
          <p:cNvSpPr>
            <a:spLocks noGrp="1"/>
          </p:cNvSpPr>
          <p:nvPr>
            <p:ph idx="1"/>
          </p:nvPr>
        </p:nvSpPr>
        <p:spPr>
          <a:xfrm>
            <a:off x="838199" y="1696088"/>
            <a:ext cx="8427712" cy="4554855"/>
          </a:xfrm>
        </p:spPr>
        <p:txBody>
          <a:bodyPr>
            <a:noAutofit/>
          </a:bodyPr>
          <a:lstStyle/>
          <a:p>
            <a:pPr marL="0" indent="0">
              <a:buNone/>
            </a:pPr>
            <a:r>
              <a:rPr lang="en-US" sz="1800" b="1" dirty="0">
                <a:solidFill>
                  <a:srgbClr val="0160BE"/>
                </a:solidFill>
                <a:latin typeface="+mn-lt"/>
              </a:rPr>
              <a:t>What's Changed: </a:t>
            </a:r>
            <a:r>
              <a:rPr lang="en-US" sz="1800" dirty="0">
                <a:solidFill>
                  <a:srgbClr val="333333"/>
                </a:solidFill>
                <a:latin typeface="+mn-lt"/>
              </a:rPr>
              <a:t>Agenda Builder will start offering AI-powered, personalized session recommendations that help each attendee quickly build and refine a high‑value agenda, based on what they say they’re interested in and what they actually engage with during your event.</a:t>
            </a:r>
          </a:p>
        </p:txBody>
      </p:sp>
      <p:cxnSp>
        <p:nvCxnSpPr>
          <p:cNvPr id="4" name="Straight Connector 3">
            <a:extLst>
              <a:ext uri="{FF2B5EF4-FFF2-40B4-BE49-F238E27FC236}">
                <a16:creationId xmlns:a16="http://schemas.microsoft.com/office/drawing/2014/main" id="{DA91A16C-9DD7-F180-A0C4-409BA410DC6D}"/>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36E5C22-6911-0CD9-9EEF-1BB9291BA576}"/>
              </a:ext>
            </a:extLst>
          </p:cNvPr>
          <p:cNvSpPr txBox="1"/>
          <p:nvPr/>
        </p:nvSpPr>
        <p:spPr>
          <a:xfrm>
            <a:off x="9580880" y="2458720"/>
            <a:ext cx="2285998" cy="313932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a:p>
            <a:endParaRPr lang="en-US" dirty="0">
              <a:latin typeface="Brandon"/>
            </a:endParaRPr>
          </a:p>
          <a:p>
            <a:r>
              <a:rPr lang="en-US" dirty="0">
                <a:latin typeface="Brandon"/>
              </a:rPr>
              <a:t>The Attendee Hub Event App is updated twice a month to include our newest features! Click to check the </a:t>
            </a:r>
            <a:r>
              <a:rPr lang="en-US" dirty="0">
                <a:solidFill>
                  <a:srgbClr val="0160BE"/>
                </a:solidFill>
                <a:latin typeface="Brandon"/>
                <a:hlinkClick r:id="rId3">
                  <a:extLst>
                    <a:ext uri="{A12FA001-AC4F-418D-AE19-62706E023703}">
                      <ahyp:hlinkClr xmlns:ahyp="http://schemas.microsoft.com/office/drawing/2018/hyperlinkcolor" val="tx"/>
                    </a:ext>
                  </a:extLst>
                </a:hlinkClick>
              </a:rPr>
              <a:t>Event App Version History</a:t>
            </a:r>
            <a:endParaRPr lang="en-US" dirty="0">
              <a:solidFill>
                <a:srgbClr val="0160BE"/>
              </a:solidFill>
              <a:latin typeface="Brandon"/>
            </a:endParaRPr>
          </a:p>
          <a:p>
            <a:endParaRPr lang="en-US" dirty="0">
              <a:latin typeface="Brandon"/>
            </a:endParaRPr>
          </a:p>
        </p:txBody>
      </p:sp>
      <p:sp>
        <p:nvSpPr>
          <p:cNvPr id="5" name="Rectangle 4">
            <a:extLst>
              <a:ext uri="{FF2B5EF4-FFF2-40B4-BE49-F238E27FC236}">
                <a16:creationId xmlns:a16="http://schemas.microsoft.com/office/drawing/2014/main" id="{FCE5BA38-8FF5-363A-39F8-FB355EC8ED36}"/>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Attendee hub</a:t>
            </a:r>
            <a:endParaRPr lang="en-US" sz="1600" dirty="0">
              <a:solidFill>
                <a:schemeClr val="bg1"/>
              </a:solidFill>
              <a:latin typeface="Brandon"/>
            </a:endParaRPr>
          </a:p>
        </p:txBody>
      </p:sp>
      <p:pic>
        <p:nvPicPr>
          <p:cNvPr id="11268" name="Picture 4">
            <a:extLst>
              <a:ext uri="{FF2B5EF4-FFF2-40B4-BE49-F238E27FC236}">
                <a16:creationId xmlns:a16="http://schemas.microsoft.com/office/drawing/2014/main" id="{F7724967-EE3E-485A-0894-3CD00FF9C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185" y="2861488"/>
            <a:ext cx="7491983" cy="387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913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900B8-E612-264A-3562-D1103699E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FC7181-8A1C-F18C-5961-DDFC1EC828FA}"/>
              </a:ext>
            </a:extLst>
          </p:cNvPr>
          <p:cNvSpPr>
            <a:spLocks noGrp="1"/>
          </p:cNvSpPr>
          <p:nvPr>
            <p:ph type="title"/>
          </p:nvPr>
        </p:nvSpPr>
        <p:spPr>
          <a:xfrm>
            <a:off x="838200" y="365125"/>
            <a:ext cx="8315954" cy="1325563"/>
          </a:xfrm>
        </p:spPr>
        <p:txBody>
          <a:bodyPr>
            <a:normAutofit/>
          </a:bodyPr>
          <a:lstStyle/>
          <a:p>
            <a:r>
              <a:rPr lang="en-US" b="1" i="0" dirty="0">
                <a:solidFill>
                  <a:srgbClr val="0160BE"/>
                </a:solidFill>
                <a:effectLst/>
                <a:latin typeface="Brandon"/>
              </a:rPr>
              <a:t>Network Builder (AI-Powered Attendee Recommendations)</a:t>
            </a:r>
          </a:p>
        </p:txBody>
      </p:sp>
      <p:sp>
        <p:nvSpPr>
          <p:cNvPr id="3" name="Content Placeholder 2">
            <a:extLst>
              <a:ext uri="{FF2B5EF4-FFF2-40B4-BE49-F238E27FC236}">
                <a16:creationId xmlns:a16="http://schemas.microsoft.com/office/drawing/2014/main" id="{41F6F7C1-D34A-7BEE-B6BC-4EDEE92D55F2}"/>
              </a:ext>
            </a:extLst>
          </p:cNvPr>
          <p:cNvSpPr>
            <a:spLocks noGrp="1"/>
          </p:cNvSpPr>
          <p:nvPr>
            <p:ph idx="1"/>
          </p:nvPr>
        </p:nvSpPr>
        <p:spPr>
          <a:xfrm>
            <a:off x="838199" y="1696088"/>
            <a:ext cx="8427712" cy="4554855"/>
          </a:xfrm>
        </p:spPr>
        <p:txBody>
          <a:bodyPr>
            <a:noAutofit/>
          </a:bodyPr>
          <a:lstStyle/>
          <a:p>
            <a:pPr marL="0" indent="0">
              <a:buNone/>
            </a:pPr>
            <a:r>
              <a:rPr lang="en-US" sz="1800" b="1" dirty="0">
                <a:solidFill>
                  <a:srgbClr val="0160BE"/>
                </a:solidFill>
                <a:latin typeface="+mn-lt"/>
              </a:rPr>
              <a:t>What's Changed: </a:t>
            </a:r>
            <a:r>
              <a:rPr lang="en-US" sz="1800" dirty="0">
                <a:solidFill>
                  <a:srgbClr val="333333"/>
                </a:solidFill>
                <a:latin typeface="+mn-lt"/>
              </a:rPr>
              <a:t>Network Builder introduces a new Recommended tab on the Attendees page that surfaces up to 20 suggested people each attendee may want to meet, based on their interests, profile, and real in‑event activity.</a:t>
            </a:r>
          </a:p>
        </p:txBody>
      </p:sp>
      <p:cxnSp>
        <p:nvCxnSpPr>
          <p:cNvPr id="4" name="Straight Connector 3">
            <a:extLst>
              <a:ext uri="{FF2B5EF4-FFF2-40B4-BE49-F238E27FC236}">
                <a16:creationId xmlns:a16="http://schemas.microsoft.com/office/drawing/2014/main" id="{03F01B22-883B-8B29-8E4E-6C29ECB57374}"/>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54F1FE1-F4FA-9B83-5F67-F956E0294545}"/>
              </a:ext>
            </a:extLst>
          </p:cNvPr>
          <p:cNvSpPr txBox="1"/>
          <p:nvPr/>
        </p:nvSpPr>
        <p:spPr>
          <a:xfrm>
            <a:off x="9580880" y="2458720"/>
            <a:ext cx="2285998" cy="313932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a:p>
            <a:endParaRPr lang="en-US" dirty="0">
              <a:latin typeface="Brandon"/>
            </a:endParaRPr>
          </a:p>
          <a:p>
            <a:r>
              <a:rPr lang="en-US" dirty="0">
                <a:latin typeface="Brandon"/>
              </a:rPr>
              <a:t>The Attendee Hub Event App is updated twice a month to include our newest features! Click to check the </a:t>
            </a:r>
            <a:r>
              <a:rPr lang="en-US" dirty="0">
                <a:solidFill>
                  <a:srgbClr val="0160BE"/>
                </a:solidFill>
                <a:latin typeface="Brandon"/>
                <a:hlinkClick r:id="rId3">
                  <a:extLst>
                    <a:ext uri="{A12FA001-AC4F-418D-AE19-62706E023703}">
                      <ahyp:hlinkClr xmlns:ahyp="http://schemas.microsoft.com/office/drawing/2018/hyperlinkcolor" val="tx"/>
                    </a:ext>
                  </a:extLst>
                </a:hlinkClick>
              </a:rPr>
              <a:t>Event App Version History</a:t>
            </a:r>
            <a:endParaRPr lang="en-US" dirty="0">
              <a:solidFill>
                <a:srgbClr val="0160BE"/>
              </a:solidFill>
              <a:latin typeface="Brandon"/>
            </a:endParaRPr>
          </a:p>
          <a:p>
            <a:endParaRPr lang="en-US" dirty="0">
              <a:latin typeface="Brandon"/>
            </a:endParaRPr>
          </a:p>
        </p:txBody>
      </p:sp>
      <p:sp>
        <p:nvSpPr>
          <p:cNvPr id="5" name="Rectangle 4">
            <a:extLst>
              <a:ext uri="{FF2B5EF4-FFF2-40B4-BE49-F238E27FC236}">
                <a16:creationId xmlns:a16="http://schemas.microsoft.com/office/drawing/2014/main" id="{C71D40CD-7702-9D94-915A-E2CA3BC6EC3E}"/>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Attendee hub</a:t>
            </a:r>
            <a:endParaRPr lang="en-US" sz="1600" dirty="0">
              <a:solidFill>
                <a:schemeClr val="bg1"/>
              </a:solidFill>
              <a:latin typeface="Brandon"/>
            </a:endParaRPr>
          </a:p>
        </p:txBody>
      </p:sp>
      <p:pic>
        <p:nvPicPr>
          <p:cNvPr id="12290" name="Picture 2">
            <a:extLst>
              <a:ext uri="{FF2B5EF4-FFF2-40B4-BE49-F238E27FC236}">
                <a16:creationId xmlns:a16="http://schemas.microsoft.com/office/drawing/2014/main" id="{07A6EF0B-FAD0-054D-4EF6-3A34CFD1D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169" y="2656253"/>
            <a:ext cx="7748015" cy="409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1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0FB8B-0E54-E1A4-B485-56AB1C98D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62FB8-F063-4958-AB4B-95D2431D07FC}"/>
              </a:ext>
            </a:extLst>
          </p:cNvPr>
          <p:cNvSpPr>
            <a:spLocks noGrp="1"/>
          </p:cNvSpPr>
          <p:nvPr>
            <p:ph type="title"/>
          </p:nvPr>
        </p:nvSpPr>
        <p:spPr>
          <a:xfrm>
            <a:off x="838200" y="365125"/>
            <a:ext cx="8315954" cy="1325563"/>
          </a:xfrm>
        </p:spPr>
        <p:txBody>
          <a:bodyPr>
            <a:normAutofit/>
          </a:bodyPr>
          <a:lstStyle/>
          <a:p>
            <a:r>
              <a:rPr lang="en-US" b="1" i="0" dirty="0">
                <a:solidFill>
                  <a:srgbClr val="0160BE"/>
                </a:solidFill>
                <a:effectLst/>
                <a:latin typeface="Brandon"/>
              </a:rPr>
              <a:t>Attendee Hub Builder: Personalization Features</a:t>
            </a:r>
          </a:p>
        </p:txBody>
      </p:sp>
      <p:sp>
        <p:nvSpPr>
          <p:cNvPr id="3" name="Content Placeholder 2">
            <a:extLst>
              <a:ext uri="{FF2B5EF4-FFF2-40B4-BE49-F238E27FC236}">
                <a16:creationId xmlns:a16="http://schemas.microsoft.com/office/drawing/2014/main" id="{CD71ACF9-9F3E-F00A-CF02-06E3FF2819AE}"/>
              </a:ext>
            </a:extLst>
          </p:cNvPr>
          <p:cNvSpPr>
            <a:spLocks noGrp="1"/>
          </p:cNvSpPr>
          <p:nvPr>
            <p:ph idx="1"/>
          </p:nvPr>
        </p:nvSpPr>
        <p:spPr>
          <a:xfrm>
            <a:off x="838199" y="1696088"/>
            <a:ext cx="8427712" cy="4554855"/>
          </a:xfrm>
        </p:spPr>
        <p:txBody>
          <a:bodyPr>
            <a:noAutofit/>
          </a:bodyPr>
          <a:lstStyle/>
          <a:p>
            <a:pPr marL="0" indent="0">
              <a:buNone/>
            </a:pPr>
            <a:r>
              <a:rPr lang="en-US" sz="1800" b="1" dirty="0">
                <a:solidFill>
                  <a:srgbClr val="0160BE"/>
                </a:solidFill>
                <a:latin typeface="+mn-lt"/>
              </a:rPr>
              <a:t>What's Changed: </a:t>
            </a:r>
            <a:r>
              <a:rPr lang="en-US" sz="1800" dirty="0">
                <a:solidFill>
                  <a:srgbClr val="333333"/>
                </a:solidFill>
                <a:latin typeface="+mn-lt"/>
              </a:rPr>
              <a:t>Within Attendee Hub Builder, there will be a new Personalization section that brings together key tools like Attendee Profile, My Event, Professional Interests, Profile Setup, Agenda Builder, Network Builder, and Session Snapshots &amp; Takeaways in one place.</a:t>
            </a:r>
          </a:p>
        </p:txBody>
      </p:sp>
      <p:cxnSp>
        <p:nvCxnSpPr>
          <p:cNvPr id="4" name="Straight Connector 3">
            <a:extLst>
              <a:ext uri="{FF2B5EF4-FFF2-40B4-BE49-F238E27FC236}">
                <a16:creationId xmlns:a16="http://schemas.microsoft.com/office/drawing/2014/main" id="{02FD0EB2-40FB-6619-484F-251107B521A0}"/>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915CF23-A0A3-BA03-82B0-F80A3362F18D}"/>
              </a:ext>
            </a:extLst>
          </p:cNvPr>
          <p:cNvSpPr txBox="1"/>
          <p:nvPr/>
        </p:nvSpPr>
        <p:spPr>
          <a:xfrm>
            <a:off x="9580880" y="2458720"/>
            <a:ext cx="2285998" cy="313932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a:p>
            <a:endParaRPr lang="en-US" dirty="0">
              <a:latin typeface="Brandon"/>
            </a:endParaRPr>
          </a:p>
          <a:p>
            <a:r>
              <a:rPr lang="en-US" dirty="0">
                <a:latin typeface="Brandon"/>
              </a:rPr>
              <a:t>The Attendee Hub Event App is updated twice a month to include our newest features! Click to check the </a:t>
            </a:r>
            <a:r>
              <a:rPr lang="en-US" dirty="0">
                <a:solidFill>
                  <a:srgbClr val="0160BE"/>
                </a:solidFill>
                <a:latin typeface="Brandon"/>
                <a:hlinkClick r:id="rId3">
                  <a:extLst>
                    <a:ext uri="{A12FA001-AC4F-418D-AE19-62706E023703}">
                      <ahyp:hlinkClr xmlns:ahyp="http://schemas.microsoft.com/office/drawing/2018/hyperlinkcolor" val="tx"/>
                    </a:ext>
                  </a:extLst>
                </a:hlinkClick>
              </a:rPr>
              <a:t>Event App Version History</a:t>
            </a:r>
            <a:endParaRPr lang="en-US" dirty="0">
              <a:solidFill>
                <a:srgbClr val="0160BE"/>
              </a:solidFill>
              <a:latin typeface="Brandon"/>
            </a:endParaRPr>
          </a:p>
          <a:p>
            <a:endParaRPr lang="en-US" dirty="0">
              <a:latin typeface="Brandon"/>
            </a:endParaRPr>
          </a:p>
        </p:txBody>
      </p:sp>
      <p:sp>
        <p:nvSpPr>
          <p:cNvPr id="5" name="Rectangle 4">
            <a:extLst>
              <a:ext uri="{FF2B5EF4-FFF2-40B4-BE49-F238E27FC236}">
                <a16:creationId xmlns:a16="http://schemas.microsoft.com/office/drawing/2014/main" id="{03E1A4AE-7370-73E2-29E9-92846251563E}"/>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Attendee hub</a:t>
            </a:r>
            <a:endParaRPr lang="en-US" sz="1600" dirty="0">
              <a:solidFill>
                <a:schemeClr val="bg1"/>
              </a:solidFill>
              <a:latin typeface="Brandon"/>
            </a:endParaRPr>
          </a:p>
        </p:txBody>
      </p:sp>
      <p:pic>
        <p:nvPicPr>
          <p:cNvPr id="13314" name="Picture 2">
            <a:extLst>
              <a:ext uri="{FF2B5EF4-FFF2-40B4-BE49-F238E27FC236}">
                <a16:creationId xmlns:a16="http://schemas.microsoft.com/office/drawing/2014/main" id="{7BC5C51C-2A0B-3336-E0CE-8E18D77FD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065" y="2977304"/>
            <a:ext cx="7126223" cy="375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98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2C74B-6852-F25E-A5C9-94F4CA7FA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1E7EA-27B6-E4D7-E70B-F42E56A9395A}"/>
              </a:ext>
            </a:extLst>
          </p:cNvPr>
          <p:cNvSpPr>
            <a:spLocks noGrp="1"/>
          </p:cNvSpPr>
          <p:nvPr>
            <p:ph type="title"/>
          </p:nvPr>
        </p:nvSpPr>
        <p:spPr>
          <a:xfrm>
            <a:off x="838200" y="365125"/>
            <a:ext cx="8315954" cy="1325563"/>
          </a:xfrm>
        </p:spPr>
        <p:txBody>
          <a:bodyPr>
            <a:normAutofit/>
          </a:bodyPr>
          <a:lstStyle/>
          <a:p>
            <a:r>
              <a:rPr lang="en-US" b="1" i="0" dirty="0">
                <a:solidFill>
                  <a:srgbClr val="0160BE"/>
                </a:solidFill>
                <a:effectLst/>
                <a:latin typeface="Brandon"/>
              </a:rPr>
              <a:t>Discovered Interests &amp; Tracking Consent in Event App</a:t>
            </a:r>
          </a:p>
        </p:txBody>
      </p:sp>
      <p:sp>
        <p:nvSpPr>
          <p:cNvPr id="3" name="Content Placeholder 2">
            <a:extLst>
              <a:ext uri="{FF2B5EF4-FFF2-40B4-BE49-F238E27FC236}">
                <a16:creationId xmlns:a16="http://schemas.microsoft.com/office/drawing/2014/main" id="{862E5467-FF3D-66F0-C2A6-601D75070BEC}"/>
              </a:ext>
            </a:extLst>
          </p:cNvPr>
          <p:cNvSpPr>
            <a:spLocks noGrp="1"/>
          </p:cNvSpPr>
          <p:nvPr>
            <p:ph idx="1"/>
          </p:nvPr>
        </p:nvSpPr>
        <p:spPr>
          <a:xfrm>
            <a:off x="838199" y="1696088"/>
            <a:ext cx="8427712" cy="4554855"/>
          </a:xfrm>
        </p:spPr>
        <p:txBody>
          <a:bodyPr>
            <a:noAutofit/>
          </a:bodyPr>
          <a:lstStyle/>
          <a:p>
            <a:pPr marL="0" indent="0">
              <a:buNone/>
            </a:pPr>
            <a:r>
              <a:rPr lang="en-US" sz="1800" b="1" dirty="0">
                <a:solidFill>
                  <a:srgbClr val="0160BE"/>
                </a:solidFill>
                <a:latin typeface="+mn-lt"/>
              </a:rPr>
              <a:t>What's Changed: </a:t>
            </a:r>
            <a:r>
              <a:rPr lang="en-US" sz="1800" dirty="0">
                <a:solidFill>
                  <a:srgbClr val="333333"/>
                </a:solidFill>
                <a:latin typeface="+mn-lt"/>
              </a:rPr>
              <a:t>The Event App will begin using Discovered Interests—AI‑inferred topics based on what attendees actually browse, watch, and interact with—to power richer recommendations alongside the interests they explicitly select.</a:t>
            </a:r>
          </a:p>
        </p:txBody>
      </p:sp>
      <p:cxnSp>
        <p:nvCxnSpPr>
          <p:cNvPr id="4" name="Straight Connector 3">
            <a:extLst>
              <a:ext uri="{FF2B5EF4-FFF2-40B4-BE49-F238E27FC236}">
                <a16:creationId xmlns:a16="http://schemas.microsoft.com/office/drawing/2014/main" id="{30C3F100-E9EE-35BC-9732-FA171190DA00}"/>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B454F7D-7AA7-0FA4-F861-2BB7A2CA234D}"/>
              </a:ext>
            </a:extLst>
          </p:cNvPr>
          <p:cNvSpPr txBox="1"/>
          <p:nvPr/>
        </p:nvSpPr>
        <p:spPr>
          <a:xfrm>
            <a:off x="9580880" y="2458720"/>
            <a:ext cx="2285998" cy="313932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a:p>
            <a:endParaRPr lang="en-US" dirty="0">
              <a:latin typeface="Brandon"/>
            </a:endParaRPr>
          </a:p>
          <a:p>
            <a:r>
              <a:rPr lang="en-US" dirty="0">
                <a:latin typeface="Brandon"/>
              </a:rPr>
              <a:t>The Attendee Hub Event App is updated twice a month to include our newest features! Click to check the </a:t>
            </a:r>
            <a:r>
              <a:rPr lang="en-US" dirty="0">
                <a:solidFill>
                  <a:srgbClr val="0160BE"/>
                </a:solidFill>
                <a:latin typeface="Brandon"/>
                <a:hlinkClick r:id="rId3">
                  <a:extLst>
                    <a:ext uri="{A12FA001-AC4F-418D-AE19-62706E023703}">
                      <ahyp:hlinkClr xmlns:ahyp="http://schemas.microsoft.com/office/drawing/2018/hyperlinkcolor" val="tx"/>
                    </a:ext>
                  </a:extLst>
                </a:hlinkClick>
              </a:rPr>
              <a:t>Event App Version History</a:t>
            </a:r>
            <a:endParaRPr lang="en-US" dirty="0">
              <a:solidFill>
                <a:srgbClr val="0160BE"/>
              </a:solidFill>
              <a:latin typeface="Brandon"/>
            </a:endParaRPr>
          </a:p>
          <a:p>
            <a:endParaRPr lang="en-US" dirty="0">
              <a:latin typeface="Brandon"/>
            </a:endParaRPr>
          </a:p>
        </p:txBody>
      </p:sp>
      <p:sp>
        <p:nvSpPr>
          <p:cNvPr id="5" name="Rectangle 4">
            <a:extLst>
              <a:ext uri="{FF2B5EF4-FFF2-40B4-BE49-F238E27FC236}">
                <a16:creationId xmlns:a16="http://schemas.microsoft.com/office/drawing/2014/main" id="{4B40C5B0-AE2C-F352-0828-7B6178560425}"/>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Attendee hub</a:t>
            </a:r>
            <a:endParaRPr lang="en-US" sz="1600" dirty="0">
              <a:solidFill>
                <a:schemeClr val="bg1"/>
              </a:solidFill>
              <a:latin typeface="Brandon"/>
            </a:endParaRPr>
          </a:p>
        </p:txBody>
      </p:sp>
      <p:pic>
        <p:nvPicPr>
          <p:cNvPr id="14338" name="Picture 2">
            <a:extLst>
              <a:ext uri="{FF2B5EF4-FFF2-40B4-BE49-F238E27FC236}">
                <a16:creationId xmlns:a16="http://schemas.microsoft.com/office/drawing/2014/main" id="{7462E81D-3110-5EEF-D98A-5727FADDA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543" y="2559190"/>
            <a:ext cx="7363268" cy="417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883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549A7-64DF-50AE-567D-046C5D296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911BB-4405-A67B-0A87-61BFFE42C941}"/>
              </a:ext>
            </a:extLst>
          </p:cNvPr>
          <p:cNvSpPr>
            <a:spLocks noGrp="1"/>
          </p:cNvSpPr>
          <p:nvPr>
            <p:ph type="title"/>
          </p:nvPr>
        </p:nvSpPr>
        <p:spPr>
          <a:xfrm>
            <a:off x="980440" y="2766216"/>
            <a:ext cx="4119880" cy="1325563"/>
          </a:xfrm>
        </p:spPr>
        <p:txBody>
          <a:bodyPr>
            <a:normAutofit/>
          </a:bodyPr>
          <a:lstStyle/>
          <a:p>
            <a:pPr algn="l"/>
            <a:r>
              <a:rPr lang="en-US" b="1" i="0" dirty="0">
                <a:solidFill>
                  <a:srgbClr val="0160BE"/>
                </a:solidFill>
                <a:effectLst/>
                <a:latin typeface="Brandon"/>
              </a:rPr>
              <a:t>Exchange Solutions</a:t>
            </a:r>
            <a:endParaRPr lang="en-US" b="0" i="0" dirty="0">
              <a:solidFill>
                <a:srgbClr val="0160BE"/>
              </a:solidFill>
              <a:effectLst/>
              <a:latin typeface="Brandon"/>
            </a:endParaRPr>
          </a:p>
        </p:txBody>
      </p:sp>
      <p:sp>
        <p:nvSpPr>
          <p:cNvPr id="3" name="Content Placeholder 2">
            <a:extLst>
              <a:ext uri="{FF2B5EF4-FFF2-40B4-BE49-F238E27FC236}">
                <a16:creationId xmlns:a16="http://schemas.microsoft.com/office/drawing/2014/main" id="{FE11C8E3-456C-C56C-82CA-9780B8F605B8}"/>
              </a:ext>
            </a:extLst>
          </p:cNvPr>
          <p:cNvSpPr>
            <a:spLocks noGrp="1"/>
          </p:cNvSpPr>
          <p:nvPr>
            <p:ph idx="1"/>
          </p:nvPr>
        </p:nvSpPr>
        <p:spPr>
          <a:xfrm>
            <a:off x="6614160" y="1956604"/>
            <a:ext cx="4597400" cy="3502364"/>
          </a:xfrm>
        </p:spPr>
        <p:txBody>
          <a:bodyPr>
            <a:normAutofit lnSpcReduction="10000"/>
          </a:bodyPr>
          <a:lstStyle/>
          <a:p>
            <a:pPr marL="0" indent="0" algn="l">
              <a:buNone/>
            </a:pPr>
            <a:r>
              <a:rPr lang="en-US" sz="3200" b="1" dirty="0">
                <a:solidFill>
                  <a:srgbClr val="0160BE"/>
                </a:solidFill>
                <a:effectLst/>
                <a:latin typeface="Brandon"/>
              </a:rPr>
              <a:t>Products covered: </a:t>
            </a:r>
          </a:p>
          <a:p>
            <a:pPr marL="0" indent="0" algn="l">
              <a:buNone/>
            </a:pPr>
            <a:r>
              <a:rPr lang="en-US" dirty="0">
                <a:solidFill>
                  <a:srgbClr val="0160BE"/>
                </a:solidFill>
                <a:effectLst/>
                <a:latin typeface="Brandon"/>
              </a:rPr>
              <a:t>Cvent Supplier Network</a:t>
            </a:r>
          </a:p>
          <a:p>
            <a:pPr marL="0" indent="0" algn="l">
              <a:buNone/>
            </a:pPr>
            <a:r>
              <a:rPr lang="en-US" dirty="0">
                <a:solidFill>
                  <a:srgbClr val="0160BE"/>
                </a:solidFill>
                <a:effectLst/>
                <a:latin typeface="Brandon"/>
              </a:rPr>
              <a:t>Event Diagramming</a:t>
            </a:r>
          </a:p>
          <a:p>
            <a:pPr marL="0" indent="0" algn="l">
              <a:buNone/>
            </a:pPr>
            <a:r>
              <a:rPr lang="en-US" dirty="0">
                <a:solidFill>
                  <a:srgbClr val="0160BE"/>
                </a:solidFill>
                <a:effectLst/>
                <a:latin typeface="Brandon"/>
              </a:rPr>
              <a:t>Passkey</a:t>
            </a:r>
          </a:p>
          <a:p>
            <a:pPr marL="0" indent="0" algn="l">
              <a:buNone/>
            </a:pPr>
            <a:r>
              <a:rPr lang="en-US" dirty="0">
                <a:solidFill>
                  <a:srgbClr val="0160BE"/>
                </a:solidFill>
              </a:rPr>
              <a:t>Cvent Travel</a:t>
            </a:r>
          </a:p>
          <a:p>
            <a:pPr marL="0" indent="0" algn="l">
              <a:buNone/>
            </a:pPr>
            <a:r>
              <a:rPr lang="en-US" dirty="0">
                <a:solidFill>
                  <a:srgbClr val="0160BE"/>
                </a:solidFill>
                <a:effectLst/>
                <a:latin typeface="Brandon"/>
              </a:rPr>
              <a:t>Instant Book</a:t>
            </a:r>
          </a:p>
          <a:p>
            <a:pPr marL="0" indent="0" algn="l">
              <a:buNone/>
            </a:pPr>
            <a:r>
              <a:rPr lang="en-US" dirty="0">
                <a:solidFill>
                  <a:srgbClr val="0160BE"/>
                </a:solidFill>
                <a:effectLst/>
                <a:latin typeface="Brandon"/>
              </a:rPr>
              <a:t>Vendor Marketplace</a:t>
            </a:r>
          </a:p>
        </p:txBody>
      </p:sp>
      <p:cxnSp>
        <p:nvCxnSpPr>
          <p:cNvPr id="5" name="Straight Connector 4">
            <a:extLst>
              <a:ext uri="{FF2B5EF4-FFF2-40B4-BE49-F238E27FC236}">
                <a16:creationId xmlns:a16="http://schemas.microsoft.com/office/drawing/2014/main" id="{CE099C71-2B21-381D-8E2C-7A09CAF77262}"/>
              </a:ext>
            </a:extLst>
          </p:cNvPr>
          <p:cNvCxnSpPr/>
          <p:nvPr/>
        </p:nvCxnSpPr>
        <p:spPr>
          <a:xfrm>
            <a:off x="5811520" y="868679"/>
            <a:ext cx="0" cy="512064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56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040D6-519E-70CC-6B26-7525C86E7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CC2E1-06B5-8814-DCC0-B1632A636BB9}"/>
              </a:ext>
            </a:extLst>
          </p:cNvPr>
          <p:cNvSpPr>
            <a:spLocks noGrp="1"/>
          </p:cNvSpPr>
          <p:nvPr>
            <p:ph type="title"/>
          </p:nvPr>
        </p:nvSpPr>
        <p:spPr>
          <a:xfrm>
            <a:off x="838200" y="365125"/>
            <a:ext cx="8315954" cy="1325563"/>
          </a:xfrm>
        </p:spPr>
        <p:txBody>
          <a:bodyPr>
            <a:normAutofit/>
          </a:bodyPr>
          <a:lstStyle/>
          <a:p>
            <a:r>
              <a:rPr lang="en-US" sz="4000" b="1" i="0" dirty="0">
                <a:solidFill>
                  <a:srgbClr val="0160BE"/>
                </a:solidFill>
                <a:effectLst/>
                <a:latin typeface="Brandon"/>
              </a:rPr>
              <a:t>Total Guest Room Pricing Updates</a:t>
            </a:r>
          </a:p>
        </p:txBody>
      </p:sp>
      <p:sp>
        <p:nvSpPr>
          <p:cNvPr id="3" name="Content Placeholder 2">
            <a:extLst>
              <a:ext uri="{FF2B5EF4-FFF2-40B4-BE49-F238E27FC236}">
                <a16:creationId xmlns:a16="http://schemas.microsoft.com/office/drawing/2014/main" id="{94B27592-15D8-D326-3A2A-53FA9BD3618E}"/>
              </a:ext>
            </a:extLst>
          </p:cNvPr>
          <p:cNvSpPr>
            <a:spLocks noGrp="1"/>
          </p:cNvSpPr>
          <p:nvPr>
            <p:ph idx="1"/>
          </p:nvPr>
        </p:nvSpPr>
        <p:spPr>
          <a:xfrm>
            <a:off x="838200" y="1529674"/>
            <a:ext cx="8315947" cy="4554855"/>
          </a:xfrm>
        </p:spPr>
        <p:txBody>
          <a:bodyPr>
            <a:noAutofit/>
          </a:bodyPr>
          <a:lstStyle/>
          <a:p>
            <a:pPr marL="0" indent="0">
              <a:buNone/>
            </a:pPr>
            <a:r>
              <a:rPr lang="en-US" sz="1800" b="1" dirty="0">
                <a:solidFill>
                  <a:srgbClr val="0160BE"/>
                </a:solidFill>
                <a:latin typeface="+mn-lt"/>
              </a:rPr>
              <a:t>What's Changed: </a:t>
            </a:r>
            <a:br>
              <a:rPr lang="en-US" sz="1800" b="1" dirty="0">
                <a:solidFill>
                  <a:srgbClr val="0160BE"/>
                </a:solidFill>
                <a:latin typeface="+mn-lt"/>
              </a:rPr>
            </a:br>
            <a:r>
              <a:rPr lang="en-US" sz="1800" dirty="0">
                <a:solidFill>
                  <a:srgbClr val="333333"/>
                </a:solidFill>
                <a:latin typeface="Brandon"/>
              </a:rPr>
              <a:t>We’ve updated total guest room pricing in CSN, so required resort and housekeeping fees are captured and rolled into the totals you see when evaluating proposals. This helps remove hidden costs and makes it easier to understand the true price of each option before you award.</a:t>
            </a:r>
          </a:p>
          <a:p>
            <a:pPr marL="0" indent="0">
              <a:buNone/>
            </a:pPr>
            <a:r>
              <a:rPr lang="en-US" sz="1800" dirty="0">
                <a:solidFill>
                  <a:srgbClr val="333333"/>
                </a:solidFill>
                <a:latin typeface="Brandon"/>
              </a:rPr>
              <a:t>For new guest room RFPs created after May 6, 2026, CSN will now:</a:t>
            </a:r>
          </a:p>
          <a:p>
            <a:r>
              <a:rPr lang="en-US" sz="1800" dirty="0">
                <a:solidFill>
                  <a:srgbClr val="333333"/>
                </a:solidFill>
                <a:latin typeface="Brandon"/>
              </a:rPr>
              <a:t>Require resort and housekeeping fees on supplier proposals whenever guest rooms are requested.</a:t>
            </a:r>
          </a:p>
          <a:p>
            <a:r>
              <a:rPr lang="en-US" sz="1800" dirty="0">
                <a:solidFill>
                  <a:srgbClr val="333333"/>
                </a:solidFill>
                <a:latin typeface="Brandon"/>
              </a:rPr>
              <a:t>Automatically include room rate, resort fees, housekeeping fees, and applicable service charges in the total guest room cost.</a:t>
            </a:r>
          </a:p>
          <a:p>
            <a:r>
              <a:rPr lang="en-US" sz="1800" dirty="0">
                <a:solidFill>
                  <a:srgbClr val="333333"/>
                </a:solidFill>
                <a:latin typeface="Brandon"/>
              </a:rPr>
              <a:t>Calculate fees based on total room nights to reflect the full stay, </a:t>
            </a:r>
            <a:r>
              <a:rPr lang="en-US" sz="1800" dirty="0" err="1">
                <a:solidFill>
                  <a:srgbClr val="333333"/>
                </a:solidFill>
                <a:latin typeface="Brandon"/>
              </a:rPr>
              <a:t>ot</a:t>
            </a:r>
            <a:r>
              <a:rPr lang="en-US" sz="1800" dirty="0">
                <a:solidFill>
                  <a:srgbClr val="333333"/>
                </a:solidFill>
                <a:latin typeface="Brandon"/>
              </a:rPr>
              <a:t> just a single night.</a:t>
            </a:r>
          </a:p>
          <a:p>
            <a:r>
              <a:rPr lang="en-US" sz="1800" dirty="0">
                <a:solidFill>
                  <a:srgbClr val="333333"/>
                </a:solidFill>
                <a:latin typeface="Brandon"/>
              </a:rPr>
              <a:t>Show clear minimum and maximum total guest room costs when multiple date options are included, in both proposal views and bid comparison reports.</a:t>
            </a:r>
          </a:p>
          <a:p>
            <a:pPr marL="0" indent="0">
              <a:buNone/>
            </a:pPr>
            <a:r>
              <a:rPr lang="en-US" sz="1800" b="1" dirty="0">
                <a:solidFill>
                  <a:srgbClr val="0160BE"/>
                </a:solidFill>
                <a:latin typeface="+mn-lt"/>
              </a:rPr>
              <a:t>Benefit: </a:t>
            </a:r>
            <a:r>
              <a:rPr lang="en-US" sz="1800" dirty="0">
                <a:solidFill>
                  <a:srgbClr val="333333"/>
                </a:solidFill>
                <a:latin typeface="Brandon"/>
              </a:rPr>
              <a:t>This update gives you clearer, all‑in guest room pricing with fewer surprises, so it’s easier to compare options across hotels and dates and stay aligned with evolving fee transparency rules. With totals calculated for you, you can quickly see the real cost of each option and make faster, more confident sourcing decisions.</a:t>
            </a:r>
          </a:p>
        </p:txBody>
      </p:sp>
      <p:cxnSp>
        <p:nvCxnSpPr>
          <p:cNvPr id="4" name="Straight Connector 3">
            <a:extLst>
              <a:ext uri="{FF2B5EF4-FFF2-40B4-BE49-F238E27FC236}">
                <a16:creationId xmlns:a16="http://schemas.microsoft.com/office/drawing/2014/main" id="{610E4BE3-63A6-B3FF-7069-9478B2F92CCE}"/>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EA64E1F-6EB4-43BD-DA70-9E5F4DAF4DE6}"/>
              </a:ext>
            </a:extLst>
          </p:cNvPr>
          <p:cNvSpPr txBox="1"/>
          <p:nvPr/>
        </p:nvSpPr>
        <p:spPr>
          <a:xfrm>
            <a:off x="9580880" y="2458720"/>
            <a:ext cx="2285998" cy="646331"/>
          </a:xfrm>
          <a:prstGeom prst="rect">
            <a:avLst/>
          </a:prstGeom>
          <a:noFill/>
        </p:spPr>
        <p:txBody>
          <a:bodyPr wrap="square" rtlCol="0">
            <a:spAutoFit/>
          </a:bodyPr>
          <a:lstStyle/>
          <a:p>
            <a:r>
              <a:rPr lang="en-US" dirty="0"/>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Rectangle 5">
            <a:extLst>
              <a:ext uri="{FF2B5EF4-FFF2-40B4-BE49-F238E27FC236}">
                <a16:creationId xmlns:a16="http://schemas.microsoft.com/office/drawing/2014/main" id="{3443E9E2-0F89-1071-A11E-88F59BAED76B}"/>
              </a:ext>
            </a:extLst>
          </p:cNvPr>
          <p:cNvSpPr/>
          <p:nvPr/>
        </p:nvSpPr>
        <p:spPr>
          <a:xfrm>
            <a:off x="9580880" y="466928"/>
            <a:ext cx="2374414" cy="557200"/>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Cvent supplier network</a:t>
            </a:r>
          </a:p>
        </p:txBody>
      </p:sp>
    </p:spTree>
    <p:extLst>
      <p:ext uri="{BB962C8B-B14F-4D97-AF65-F5344CB8AC3E}">
        <p14:creationId xmlns:p14="http://schemas.microsoft.com/office/powerpoint/2010/main" val="84579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3182-0566-7ED8-FE6D-915C4DA06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05D20-B220-A8B6-5994-4C548191C636}"/>
              </a:ext>
            </a:extLst>
          </p:cNvPr>
          <p:cNvSpPr>
            <a:spLocks noGrp="1"/>
          </p:cNvSpPr>
          <p:nvPr>
            <p:ph type="title"/>
          </p:nvPr>
        </p:nvSpPr>
        <p:spPr>
          <a:xfrm>
            <a:off x="838200" y="365125"/>
            <a:ext cx="8315954" cy="1325563"/>
          </a:xfrm>
        </p:spPr>
        <p:txBody>
          <a:bodyPr>
            <a:normAutofit/>
          </a:bodyPr>
          <a:lstStyle/>
          <a:p>
            <a:r>
              <a:rPr lang="en-US" sz="4000" b="1" i="0" dirty="0">
                <a:solidFill>
                  <a:srgbClr val="0160BE"/>
                </a:solidFill>
                <a:effectLst/>
                <a:latin typeface="Brandon"/>
              </a:rPr>
              <a:t>Fine-Tune RFP Showcase Preferences</a:t>
            </a:r>
          </a:p>
        </p:txBody>
      </p:sp>
      <p:sp>
        <p:nvSpPr>
          <p:cNvPr id="3" name="Content Placeholder 2">
            <a:extLst>
              <a:ext uri="{FF2B5EF4-FFF2-40B4-BE49-F238E27FC236}">
                <a16:creationId xmlns:a16="http://schemas.microsoft.com/office/drawing/2014/main" id="{D95DA1C3-FAA7-FACF-FC83-59B576C4D7C4}"/>
              </a:ext>
            </a:extLst>
          </p:cNvPr>
          <p:cNvSpPr>
            <a:spLocks noGrp="1"/>
          </p:cNvSpPr>
          <p:nvPr>
            <p:ph idx="1"/>
          </p:nvPr>
        </p:nvSpPr>
        <p:spPr>
          <a:xfrm>
            <a:off x="838200" y="1529674"/>
            <a:ext cx="8315947" cy="4554855"/>
          </a:xfrm>
        </p:spPr>
        <p:txBody>
          <a:bodyPr>
            <a:noAutofit/>
          </a:bodyPr>
          <a:lstStyle/>
          <a:p>
            <a:pPr marL="0" indent="0">
              <a:buNone/>
            </a:pPr>
            <a:r>
              <a:rPr lang="en-US" sz="1800" b="1" dirty="0">
                <a:solidFill>
                  <a:srgbClr val="0160BE"/>
                </a:solidFill>
                <a:latin typeface="+mn-lt"/>
              </a:rPr>
              <a:t>What's Changed: </a:t>
            </a:r>
            <a:br>
              <a:rPr lang="en-US" sz="1800" b="1" dirty="0">
                <a:solidFill>
                  <a:srgbClr val="0160BE"/>
                </a:solidFill>
                <a:latin typeface="+mn-lt"/>
              </a:rPr>
            </a:br>
            <a:r>
              <a:rPr lang="en-US" sz="1800" dirty="0">
                <a:solidFill>
                  <a:srgbClr val="333333"/>
                </a:solidFill>
                <a:latin typeface="Brandon"/>
              </a:rPr>
              <a:t>We’ve added new Additional Preferences in RFP Showcase so you can fine-tune your venue requirements before you post an RFP. This gives you more control over which venues see your request and helps reduce declines caused by location or property mismatches.</a:t>
            </a:r>
          </a:p>
          <a:p>
            <a:pPr marL="0" indent="0">
              <a:buNone/>
            </a:pPr>
            <a:r>
              <a:rPr lang="en-US" sz="1800" dirty="0">
                <a:solidFill>
                  <a:srgbClr val="333333"/>
                </a:solidFill>
                <a:latin typeface="Brandon"/>
              </a:rPr>
              <a:t>When you add an RFP to Showcase, you’ll still see the Edit Preferences option. From there, you can now:</a:t>
            </a:r>
          </a:p>
          <a:p>
            <a:r>
              <a:rPr lang="en-US" sz="1800" dirty="0">
                <a:solidFill>
                  <a:srgbClr val="333333"/>
                </a:solidFill>
                <a:latin typeface="Brandon"/>
              </a:rPr>
              <a:t>Set the distance from the city center for each preferred city so properties align with your attendees’ accessibility needs.</a:t>
            </a:r>
          </a:p>
          <a:p>
            <a:r>
              <a:rPr lang="en-US" sz="1800" dirty="0">
                <a:solidFill>
                  <a:srgbClr val="333333"/>
                </a:solidFill>
                <a:latin typeface="Brandon"/>
              </a:rPr>
              <a:t>Set a distance from the airport to keep options convenient for groups arriving by air.</a:t>
            </a:r>
          </a:p>
          <a:p>
            <a:r>
              <a:rPr lang="en-US" sz="1800" dirty="0">
                <a:solidFill>
                  <a:srgbClr val="333333"/>
                </a:solidFill>
                <a:latin typeface="Brandon"/>
              </a:rPr>
              <a:t>Use miles or kilometers for both distance filters, giving you precise control across all preferred cities.</a:t>
            </a:r>
          </a:p>
          <a:p>
            <a:r>
              <a:rPr lang="en-US" sz="1800" dirty="0">
                <a:solidFill>
                  <a:srgbClr val="333333"/>
                </a:solidFill>
                <a:latin typeface="Brandon"/>
              </a:rPr>
              <a:t>Automatically include preferred venues and brands you’ve already identified for your account, so those partners are prioritized in matching.</a:t>
            </a:r>
          </a:p>
          <a:p>
            <a:pPr marL="0" indent="0">
              <a:buNone/>
            </a:pPr>
            <a:r>
              <a:rPr lang="en-US" sz="1800" dirty="0">
                <a:solidFill>
                  <a:srgbClr val="333333"/>
                </a:solidFill>
                <a:latin typeface="Brandon"/>
              </a:rPr>
              <a:t>These preference controls work alongside your existing RFP details to ensure only the most relevant venues see your request.</a:t>
            </a:r>
          </a:p>
        </p:txBody>
      </p:sp>
      <p:cxnSp>
        <p:nvCxnSpPr>
          <p:cNvPr id="4" name="Straight Connector 3">
            <a:extLst>
              <a:ext uri="{FF2B5EF4-FFF2-40B4-BE49-F238E27FC236}">
                <a16:creationId xmlns:a16="http://schemas.microsoft.com/office/drawing/2014/main" id="{D73BA8C4-5237-60F5-7B58-850C72E277DE}"/>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576F413-3642-417F-E208-F582D1559195}"/>
              </a:ext>
            </a:extLst>
          </p:cNvPr>
          <p:cNvSpPr txBox="1"/>
          <p:nvPr/>
        </p:nvSpPr>
        <p:spPr>
          <a:xfrm>
            <a:off x="9580880" y="2458720"/>
            <a:ext cx="2285998" cy="646331"/>
          </a:xfrm>
          <a:prstGeom prst="rect">
            <a:avLst/>
          </a:prstGeom>
          <a:noFill/>
        </p:spPr>
        <p:txBody>
          <a:bodyPr wrap="square" rtlCol="0">
            <a:spAutoFit/>
          </a:bodyPr>
          <a:lstStyle/>
          <a:p>
            <a:r>
              <a:rPr lang="en-US" dirty="0"/>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Rectangle 5">
            <a:extLst>
              <a:ext uri="{FF2B5EF4-FFF2-40B4-BE49-F238E27FC236}">
                <a16:creationId xmlns:a16="http://schemas.microsoft.com/office/drawing/2014/main" id="{6CD46057-3BA2-3F1C-D7C3-CDC416A07F26}"/>
              </a:ext>
            </a:extLst>
          </p:cNvPr>
          <p:cNvSpPr/>
          <p:nvPr/>
        </p:nvSpPr>
        <p:spPr>
          <a:xfrm>
            <a:off x="9580880" y="466928"/>
            <a:ext cx="2374414" cy="557200"/>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Cvent supplier network</a:t>
            </a:r>
          </a:p>
        </p:txBody>
      </p:sp>
    </p:spTree>
    <p:extLst>
      <p:ext uri="{BB962C8B-B14F-4D97-AF65-F5344CB8AC3E}">
        <p14:creationId xmlns:p14="http://schemas.microsoft.com/office/powerpoint/2010/main" val="84404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4937E-5048-40E1-4CFE-69F8E902F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154A7-9663-C766-A7DA-AB1A4FF61303}"/>
              </a:ext>
            </a:extLst>
          </p:cNvPr>
          <p:cNvSpPr>
            <a:spLocks noGrp="1"/>
          </p:cNvSpPr>
          <p:nvPr>
            <p:ph type="title"/>
          </p:nvPr>
        </p:nvSpPr>
        <p:spPr>
          <a:xfrm>
            <a:off x="838200" y="365125"/>
            <a:ext cx="8315954" cy="1325563"/>
          </a:xfrm>
        </p:spPr>
        <p:txBody>
          <a:bodyPr>
            <a:normAutofit/>
          </a:bodyPr>
          <a:lstStyle/>
          <a:p>
            <a:r>
              <a:rPr lang="en-US" sz="4000" b="1" i="0" dirty="0">
                <a:solidFill>
                  <a:srgbClr val="0160BE"/>
                </a:solidFill>
                <a:effectLst/>
                <a:latin typeface="Brandon"/>
              </a:rPr>
              <a:t>Save and Revisit </a:t>
            </a:r>
            <a:r>
              <a:rPr lang="en-US" sz="4000" b="1" i="0" dirty="0" err="1">
                <a:solidFill>
                  <a:srgbClr val="0160BE"/>
                </a:solidFill>
                <a:effectLst/>
                <a:latin typeface="Brandon"/>
              </a:rPr>
              <a:t>Favourite</a:t>
            </a:r>
            <a:r>
              <a:rPr lang="en-US" sz="4000" b="1" i="0" dirty="0">
                <a:solidFill>
                  <a:srgbClr val="0160BE"/>
                </a:solidFill>
                <a:effectLst/>
                <a:latin typeface="Brandon"/>
              </a:rPr>
              <a:t> Venues in Cvent Supplier Network Search</a:t>
            </a:r>
          </a:p>
        </p:txBody>
      </p:sp>
      <p:sp>
        <p:nvSpPr>
          <p:cNvPr id="3" name="Content Placeholder 2">
            <a:extLst>
              <a:ext uri="{FF2B5EF4-FFF2-40B4-BE49-F238E27FC236}">
                <a16:creationId xmlns:a16="http://schemas.microsoft.com/office/drawing/2014/main" id="{EBB11BA8-5D74-AC2A-5BB6-D745EAC93B0B}"/>
              </a:ext>
            </a:extLst>
          </p:cNvPr>
          <p:cNvSpPr>
            <a:spLocks noGrp="1"/>
          </p:cNvSpPr>
          <p:nvPr>
            <p:ph idx="1"/>
          </p:nvPr>
        </p:nvSpPr>
        <p:spPr>
          <a:xfrm>
            <a:off x="838200" y="1690688"/>
            <a:ext cx="8315947" cy="4554855"/>
          </a:xfrm>
        </p:spPr>
        <p:txBody>
          <a:bodyPr>
            <a:noAutofit/>
          </a:bodyPr>
          <a:lstStyle/>
          <a:p>
            <a:pPr marL="0" indent="0">
              <a:buNone/>
            </a:pPr>
            <a:r>
              <a:rPr lang="en-US" sz="1800" b="1" dirty="0">
                <a:solidFill>
                  <a:srgbClr val="0160BE"/>
                </a:solidFill>
                <a:latin typeface="+mn-lt"/>
              </a:rPr>
              <a:t>What's Changed: </a:t>
            </a:r>
          </a:p>
          <a:p>
            <a:pPr marL="0" indent="0">
              <a:buNone/>
            </a:pPr>
            <a:r>
              <a:rPr lang="en-US" sz="1800" dirty="0">
                <a:solidFill>
                  <a:srgbClr val="333333"/>
                </a:solidFill>
                <a:latin typeface="Brandon"/>
              </a:rPr>
              <a:t>Finding the right venue often means comparing multiple options. Until now, when you used Cvent Supplier Network search, you had to rely on browser bookmarks, spreadsheets, or memory to keep track of preferred venues during your search. While supplier tags were available, they were visible to other planners within the same account and were not designed for personal use.</a:t>
            </a:r>
          </a:p>
          <a:p>
            <a:pPr marL="0" indent="0">
              <a:buNone/>
            </a:pPr>
            <a:r>
              <a:rPr lang="en-US" sz="1800" b="1" dirty="0">
                <a:solidFill>
                  <a:srgbClr val="0160BE"/>
                </a:solidFill>
                <a:latin typeface="+mn-lt"/>
              </a:rPr>
              <a:t>Benefits:</a:t>
            </a:r>
          </a:p>
          <a:p>
            <a:pPr marL="0" indent="0">
              <a:buNone/>
            </a:pPr>
            <a:r>
              <a:rPr lang="en-US" sz="1800" dirty="0">
                <a:solidFill>
                  <a:srgbClr val="333333"/>
                </a:solidFill>
                <a:latin typeface="Brandon"/>
              </a:rPr>
              <a:t>Save top venue choices for easy access later without relying on browser bookmarks, spreadsheets, or memory.</a:t>
            </a:r>
          </a:p>
          <a:p>
            <a:pPr marL="0" indent="0">
              <a:buNone/>
            </a:pPr>
            <a:r>
              <a:rPr lang="en-US" sz="1800" dirty="0">
                <a:solidFill>
                  <a:srgbClr val="333333"/>
                </a:solidFill>
                <a:latin typeface="Brandon"/>
              </a:rPr>
              <a:t>Quickly narrow results to preferred options by filtering to only your </a:t>
            </a:r>
            <a:r>
              <a:rPr lang="en-US" sz="1800" dirty="0" err="1">
                <a:solidFill>
                  <a:srgbClr val="333333"/>
                </a:solidFill>
                <a:latin typeface="Brandon"/>
              </a:rPr>
              <a:t>favourited</a:t>
            </a:r>
            <a:r>
              <a:rPr lang="en-US" sz="1800" dirty="0">
                <a:solidFill>
                  <a:srgbClr val="333333"/>
                </a:solidFill>
                <a:latin typeface="Brandon"/>
              </a:rPr>
              <a:t> venues in a selected location.</a:t>
            </a:r>
          </a:p>
          <a:p>
            <a:pPr marL="0" indent="0">
              <a:buNone/>
            </a:pPr>
            <a:r>
              <a:rPr lang="en-US" sz="1800" dirty="0">
                <a:solidFill>
                  <a:srgbClr val="333333"/>
                </a:solidFill>
                <a:latin typeface="Brandon"/>
              </a:rPr>
              <a:t>Refine searches more efficiently by combining </a:t>
            </a:r>
            <a:r>
              <a:rPr lang="en-US" sz="1800" dirty="0" err="1">
                <a:solidFill>
                  <a:srgbClr val="333333"/>
                </a:solidFill>
                <a:latin typeface="Brandon"/>
              </a:rPr>
              <a:t>favourite</a:t>
            </a:r>
            <a:r>
              <a:rPr lang="en-US" sz="1800" dirty="0">
                <a:solidFill>
                  <a:srgbClr val="333333"/>
                </a:solidFill>
                <a:latin typeface="Brandon"/>
              </a:rPr>
              <a:t> venues with other available filters, such as 3D or Instant Book.</a:t>
            </a:r>
          </a:p>
        </p:txBody>
      </p:sp>
      <p:cxnSp>
        <p:nvCxnSpPr>
          <p:cNvPr id="4" name="Straight Connector 3">
            <a:extLst>
              <a:ext uri="{FF2B5EF4-FFF2-40B4-BE49-F238E27FC236}">
                <a16:creationId xmlns:a16="http://schemas.microsoft.com/office/drawing/2014/main" id="{F2A436F9-70BF-05FD-1D81-F347E3B6E8E7}"/>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3A0F688-D505-5D95-778F-A9FBCBF18BEA}"/>
              </a:ext>
            </a:extLst>
          </p:cNvPr>
          <p:cNvSpPr txBox="1"/>
          <p:nvPr/>
        </p:nvSpPr>
        <p:spPr>
          <a:xfrm>
            <a:off x="9580880" y="2458720"/>
            <a:ext cx="2285998" cy="646331"/>
          </a:xfrm>
          <a:prstGeom prst="rect">
            <a:avLst/>
          </a:prstGeom>
          <a:noFill/>
        </p:spPr>
        <p:txBody>
          <a:bodyPr wrap="square" rtlCol="0">
            <a:spAutoFit/>
          </a:bodyPr>
          <a:lstStyle/>
          <a:p>
            <a:r>
              <a:rPr lang="en-US" dirty="0"/>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Rectangle 5">
            <a:extLst>
              <a:ext uri="{FF2B5EF4-FFF2-40B4-BE49-F238E27FC236}">
                <a16:creationId xmlns:a16="http://schemas.microsoft.com/office/drawing/2014/main" id="{A9E78F76-9E83-B2EF-5AF2-4738B69439DC}"/>
              </a:ext>
            </a:extLst>
          </p:cNvPr>
          <p:cNvSpPr/>
          <p:nvPr/>
        </p:nvSpPr>
        <p:spPr>
          <a:xfrm>
            <a:off x="9580880" y="466928"/>
            <a:ext cx="2374414" cy="557200"/>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Cvent supplier network</a:t>
            </a:r>
          </a:p>
        </p:txBody>
      </p:sp>
    </p:spTree>
    <p:extLst>
      <p:ext uri="{BB962C8B-B14F-4D97-AF65-F5344CB8AC3E}">
        <p14:creationId xmlns:p14="http://schemas.microsoft.com/office/powerpoint/2010/main" val="1599725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BBEE7-DE8E-D555-5587-4774198E44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37DDF-465F-F306-B4C3-01191F2093ED}"/>
              </a:ext>
            </a:extLst>
          </p:cNvPr>
          <p:cNvSpPr>
            <a:spLocks noGrp="1"/>
          </p:cNvSpPr>
          <p:nvPr>
            <p:ph idx="1"/>
          </p:nvPr>
        </p:nvSpPr>
        <p:spPr>
          <a:xfrm>
            <a:off x="2452991" y="1947078"/>
            <a:ext cx="7286017" cy="2963843"/>
          </a:xfrm>
        </p:spPr>
        <p:txBody>
          <a:bodyPr>
            <a:normAutofit fontScale="85000" lnSpcReduction="10000"/>
          </a:bodyPr>
          <a:lstStyle/>
          <a:p>
            <a:pPr marL="0" indent="0" algn="just">
              <a:buNone/>
            </a:pPr>
            <a:r>
              <a:rPr lang="en-US" dirty="0">
                <a:solidFill>
                  <a:srgbClr val="0160BE"/>
                </a:solidFill>
                <a:effectLst/>
                <a:latin typeface="Brandon"/>
              </a:rPr>
              <a:t>No new releases in this window under following product bundles:</a:t>
            </a:r>
          </a:p>
          <a:p>
            <a:pPr marL="0" indent="0" algn="just">
              <a:buNone/>
            </a:pPr>
            <a:endParaRPr lang="en-US" dirty="0">
              <a:solidFill>
                <a:srgbClr val="0160BE"/>
              </a:solidFill>
              <a:effectLst/>
              <a:latin typeface="Brandon"/>
            </a:endParaRPr>
          </a:p>
          <a:p>
            <a:r>
              <a:rPr lang="en-US" b="1" dirty="0">
                <a:solidFill>
                  <a:srgbClr val="0160BE"/>
                </a:solidFill>
                <a:effectLst/>
                <a:latin typeface="Brandon"/>
              </a:rPr>
              <a:t>Trade Show Solutions (</a:t>
            </a:r>
            <a:r>
              <a:rPr lang="en-US" i="1" dirty="0">
                <a:solidFill>
                  <a:srgbClr val="0160BE"/>
                </a:solidFill>
                <a:latin typeface="Brandon"/>
              </a:rPr>
              <a:t>Jifflenow and </a:t>
            </a:r>
            <a:r>
              <a:rPr lang="en-US" i="1" dirty="0" err="1">
                <a:solidFill>
                  <a:srgbClr val="0160BE"/>
                </a:solidFill>
                <a:latin typeface="Brandon"/>
              </a:rPr>
              <a:t>iCapture</a:t>
            </a:r>
            <a:r>
              <a:rPr lang="en-US" b="1" dirty="0">
                <a:solidFill>
                  <a:srgbClr val="0160BE"/>
                </a:solidFill>
                <a:effectLst/>
                <a:latin typeface="Brandon"/>
              </a:rPr>
              <a:t>)</a:t>
            </a:r>
          </a:p>
          <a:p>
            <a:r>
              <a:rPr lang="en-US" b="1" dirty="0">
                <a:solidFill>
                  <a:srgbClr val="0160BE"/>
                </a:solidFill>
                <a:effectLst/>
                <a:latin typeface="Brandon"/>
              </a:rPr>
              <a:t>Spend and Workflow (</a:t>
            </a:r>
            <a:r>
              <a:rPr lang="en-US" i="1" dirty="0">
                <a:solidFill>
                  <a:srgbClr val="0160BE"/>
                </a:solidFill>
              </a:rPr>
              <a:t>Budget Management, Meeting Request Form, and Access Portal</a:t>
            </a:r>
            <a:r>
              <a:rPr lang="en-US" b="1" dirty="0">
                <a:solidFill>
                  <a:srgbClr val="0160BE"/>
                </a:solidFill>
                <a:effectLst/>
                <a:latin typeface="Brandon"/>
              </a:rPr>
              <a:t>)</a:t>
            </a:r>
          </a:p>
          <a:p>
            <a:r>
              <a:rPr lang="en-US" b="1" dirty="0">
                <a:solidFill>
                  <a:srgbClr val="0160BE"/>
                </a:solidFill>
                <a:effectLst/>
                <a:latin typeface="Brandon"/>
              </a:rPr>
              <a:t>Actionable Insights (</a:t>
            </a:r>
            <a:r>
              <a:rPr lang="en-US" i="1" dirty="0">
                <a:solidFill>
                  <a:srgbClr val="0160BE"/>
                </a:solidFill>
              </a:rPr>
              <a:t>Surveys, Reporting, Integrations, Engagement Scoring, and App Marketplace</a:t>
            </a:r>
            <a:r>
              <a:rPr lang="en-US" b="1" dirty="0">
                <a:solidFill>
                  <a:srgbClr val="0160BE"/>
                </a:solidFill>
                <a:effectLst/>
                <a:latin typeface="Brandon"/>
              </a:rPr>
              <a:t>)</a:t>
            </a:r>
          </a:p>
          <a:p>
            <a:pPr marL="0" indent="0" algn="just">
              <a:buNone/>
            </a:pPr>
            <a:endParaRPr lang="en-US" b="1" dirty="0">
              <a:solidFill>
                <a:srgbClr val="0160BE"/>
              </a:solidFill>
              <a:effectLst/>
              <a:latin typeface="Brandon"/>
            </a:endParaRPr>
          </a:p>
        </p:txBody>
      </p:sp>
      <p:cxnSp>
        <p:nvCxnSpPr>
          <p:cNvPr id="5" name="Straight Connector 4">
            <a:extLst>
              <a:ext uri="{FF2B5EF4-FFF2-40B4-BE49-F238E27FC236}">
                <a16:creationId xmlns:a16="http://schemas.microsoft.com/office/drawing/2014/main" id="{D94D3968-A23D-7F4E-B717-9011EAC07C51}"/>
              </a:ext>
            </a:extLst>
          </p:cNvPr>
          <p:cNvCxnSpPr>
            <a:cxnSpLocks/>
          </p:cNvCxnSpPr>
          <p:nvPr/>
        </p:nvCxnSpPr>
        <p:spPr>
          <a:xfrm flipH="1">
            <a:off x="1984446" y="5627933"/>
            <a:ext cx="8229600" cy="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5736F5D-640F-E569-7428-FB1EC7B4BF02}"/>
              </a:ext>
            </a:extLst>
          </p:cNvPr>
          <p:cNvSpPr txBox="1"/>
          <p:nvPr/>
        </p:nvSpPr>
        <p:spPr>
          <a:xfrm>
            <a:off x="4453467" y="5731933"/>
            <a:ext cx="5063067" cy="707886"/>
          </a:xfrm>
          <a:prstGeom prst="rect">
            <a:avLst/>
          </a:prstGeom>
          <a:noFill/>
        </p:spPr>
        <p:txBody>
          <a:bodyPr wrap="square" rtlCol="0">
            <a:spAutoFit/>
          </a:bodyPr>
          <a:lstStyle/>
          <a:p>
            <a:r>
              <a:rPr lang="en-US" sz="4000" b="1" dirty="0">
                <a:solidFill>
                  <a:srgbClr val="0160BE"/>
                </a:solidFill>
              </a:rPr>
              <a:t>Thank You!</a:t>
            </a:r>
          </a:p>
        </p:txBody>
      </p:sp>
    </p:spTree>
    <p:extLst>
      <p:ext uri="{BB962C8B-B14F-4D97-AF65-F5344CB8AC3E}">
        <p14:creationId xmlns:p14="http://schemas.microsoft.com/office/powerpoint/2010/main" val="174084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2C42-275D-27C8-45DA-5C1F71EBC023}"/>
              </a:ext>
            </a:extLst>
          </p:cNvPr>
          <p:cNvSpPr>
            <a:spLocks noGrp="1"/>
          </p:cNvSpPr>
          <p:nvPr>
            <p:ph type="title"/>
          </p:nvPr>
        </p:nvSpPr>
        <p:spPr/>
        <p:txBody>
          <a:bodyPr/>
          <a:lstStyle/>
          <a:p>
            <a:r>
              <a:rPr lang="en-US" b="1" i="0" dirty="0">
                <a:solidFill>
                  <a:srgbClr val="0160BE"/>
                </a:solidFill>
                <a:effectLst/>
                <a:latin typeface="Brandon"/>
              </a:rPr>
              <a:t>Additional resources</a:t>
            </a:r>
            <a:endParaRPr lang="en-US" dirty="0">
              <a:solidFill>
                <a:srgbClr val="0160BE"/>
              </a:solidFill>
            </a:endParaRPr>
          </a:p>
        </p:txBody>
      </p:sp>
      <p:sp>
        <p:nvSpPr>
          <p:cNvPr id="3" name="Content Placeholder 2">
            <a:extLst>
              <a:ext uri="{FF2B5EF4-FFF2-40B4-BE49-F238E27FC236}">
                <a16:creationId xmlns:a16="http://schemas.microsoft.com/office/drawing/2014/main" id="{89A2B3EB-530A-5BD7-56E7-C8152437B0CA}"/>
              </a:ext>
            </a:extLst>
          </p:cNvPr>
          <p:cNvSpPr>
            <a:spLocks noGrp="1"/>
          </p:cNvSpPr>
          <p:nvPr>
            <p:ph idx="1"/>
          </p:nvPr>
        </p:nvSpPr>
        <p:spPr>
          <a:xfrm>
            <a:off x="838200" y="1575879"/>
            <a:ext cx="9638489" cy="4795726"/>
          </a:xfrm>
        </p:spPr>
        <p:txBody>
          <a:bodyPr>
            <a:noAutofit/>
          </a:bodyPr>
          <a:lstStyle/>
          <a:p>
            <a:pPr>
              <a:spcBef>
                <a:spcPts val="0"/>
              </a:spcBef>
            </a:pPr>
            <a:r>
              <a:rPr lang="en-US" sz="1800" b="0" i="0" dirty="0">
                <a:solidFill>
                  <a:srgbClr val="333333"/>
                </a:solidFill>
                <a:effectLst/>
                <a:latin typeface="Brandon"/>
              </a:rPr>
              <a:t>You can go to the following link for all the Event Marketing &amp; Management Product News: </a:t>
            </a:r>
            <a:r>
              <a:rPr lang="en-US" sz="1800" b="1" i="0" dirty="0">
                <a:solidFill>
                  <a:srgbClr val="0160BE"/>
                </a:solidFill>
                <a:effectLst/>
                <a:latin typeface="Brandon"/>
                <a:hlinkClick r:id="rId2">
                  <a:extLst>
                    <a:ext uri="{A12FA001-AC4F-418D-AE19-62706E023703}">
                      <ahyp:hlinkClr xmlns:ahyp="http://schemas.microsoft.com/office/drawing/2018/hyperlinkcolor" val="tx"/>
                    </a:ext>
                  </a:extLst>
                </a:hlinkClick>
              </a:rPr>
              <a:t>Announcements</a:t>
            </a:r>
            <a:endParaRPr lang="en-US" sz="1800" b="1" i="0" dirty="0">
              <a:solidFill>
                <a:srgbClr val="0160BE"/>
              </a:solidFill>
              <a:effectLst/>
              <a:latin typeface="Brandon"/>
            </a:endParaRPr>
          </a:p>
          <a:p>
            <a:pPr>
              <a:spcBef>
                <a:spcPts val="0"/>
              </a:spcBef>
            </a:pPr>
            <a:endParaRPr lang="en-US" sz="1800" dirty="0">
              <a:solidFill>
                <a:srgbClr val="333333"/>
              </a:solidFill>
              <a:latin typeface="Brandon"/>
            </a:endParaRPr>
          </a:p>
          <a:p>
            <a:pPr>
              <a:spcBef>
                <a:spcPts val="0"/>
              </a:spcBef>
            </a:pPr>
            <a:r>
              <a:rPr lang="en-US" sz="1800" i="0" dirty="0">
                <a:solidFill>
                  <a:srgbClr val="333333"/>
                </a:solidFill>
                <a:effectLst/>
                <a:latin typeface="Brandon"/>
              </a:rPr>
              <a:t>To check what’s on the roadmap, click the following link: </a:t>
            </a:r>
            <a:r>
              <a:rPr lang="en-US" sz="1800" b="1" i="0" dirty="0">
                <a:solidFill>
                  <a:srgbClr val="0160BE"/>
                </a:solidFill>
                <a:effectLst/>
                <a:latin typeface="Brandon"/>
                <a:hlinkClick r:id="rId3">
                  <a:extLst>
                    <a:ext uri="{A12FA001-AC4F-418D-AE19-62706E023703}">
                      <ahyp:hlinkClr xmlns:ahyp="http://schemas.microsoft.com/office/drawing/2018/hyperlinkcolor" val="tx"/>
                    </a:ext>
                  </a:extLst>
                </a:hlinkClick>
              </a:rPr>
              <a:t>Roadmap</a:t>
            </a:r>
            <a:endParaRPr lang="en-US" sz="1800" b="1" i="0" dirty="0">
              <a:solidFill>
                <a:srgbClr val="0160BE"/>
              </a:solidFill>
              <a:effectLst/>
              <a:latin typeface="Brandon"/>
            </a:endParaRPr>
          </a:p>
          <a:p>
            <a:pPr>
              <a:spcBef>
                <a:spcPts val="0"/>
              </a:spcBef>
            </a:pPr>
            <a:endParaRPr lang="en-US" sz="1800" b="1" dirty="0">
              <a:solidFill>
                <a:srgbClr val="333333"/>
              </a:solidFill>
              <a:latin typeface="Brandon"/>
            </a:endParaRPr>
          </a:p>
          <a:p>
            <a:pPr>
              <a:spcBef>
                <a:spcPts val="0"/>
              </a:spcBef>
            </a:pPr>
            <a:r>
              <a:rPr lang="en-US" sz="1800" dirty="0">
                <a:solidFill>
                  <a:srgbClr val="333333"/>
                </a:solidFill>
                <a:latin typeface="Brandon"/>
              </a:rPr>
              <a:t>If you have questions about anything we’ve rolled out, get questions answered in the Community via the </a:t>
            </a:r>
            <a:r>
              <a:rPr lang="en-US" sz="1800" b="1" dirty="0">
                <a:solidFill>
                  <a:srgbClr val="0160BE"/>
                </a:solidFill>
                <a:latin typeface="Brandon"/>
                <a:hlinkClick r:id="rId4">
                  <a:extLst>
                    <a:ext uri="{A12FA001-AC4F-418D-AE19-62706E023703}">
                      <ahyp:hlinkClr xmlns:ahyp="http://schemas.microsoft.com/office/drawing/2018/hyperlinkcolor" val="tx"/>
                    </a:ext>
                  </a:extLst>
                </a:hlinkClick>
              </a:rPr>
              <a:t>Open Forum</a:t>
            </a:r>
            <a:endParaRPr lang="en-US" sz="1800" b="1" dirty="0">
              <a:solidFill>
                <a:srgbClr val="0160BE"/>
              </a:solidFill>
              <a:latin typeface="Brandon"/>
            </a:endParaRPr>
          </a:p>
          <a:p>
            <a:pPr>
              <a:spcBef>
                <a:spcPts val="0"/>
              </a:spcBef>
            </a:pPr>
            <a:endParaRPr lang="en-US" sz="1800" i="0" dirty="0">
              <a:solidFill>
                <a:srgbClr val="333333"/>
              </a:solidFill>
              <a:effectLst/>
              <a:latin typeface="Brandon"/>
            </a:endParaRPr>
          </a:p>
          <a:p>
            <a:pPr>
              <a:spcBef>
                <a:spcPts val="0"/>
              </a:spcBef>
            </a:pPr>
            <a:r>
              <a:rPr lang="en-US" sz="1800" dirty="0">
                <a:solidFill>
                  <a:srgbClr val="333333"/>
                </a:solidFill>
                <a:latin typeface="Brandon"/>
              </a:rPr>
              <a:t>You can also subscribe to Product News and get emails every time there is a new update. To know how to subscribe, click on the following link: </a:t>
            </a:r>
            <a:r>
              <a:rPr lang="en-US" sz="1800" b="1" dirty="0">
                <a:solidFill>
                  <a:srgbClr val="0160BE"/>
                </a:solidFill>
                <a:latin typeface="Brandon"/>
                <a:hlinkClick r:id="rId5">
                  <a:extLst>
                    <a:ext uri="{A12FA001-AC4F-418D-AE19-62706E023703}">
                      <ahyp:hlinkClr xmlns:ahyp="http://schemas.microsoft.com/office/drawing/2018/hyperlinkcolor" val="tx"/>
                    </a:ext>
                  </a:extLst>
                </a:hlinkClick>
              </a:rPr>
              <a:t>Subscribe to Product News</a:t>
            </a:r>
            <a:endParaRPr lang="en-US" sz="1800" b="1" dirty="0">
              <a:solidFill>
                <a:srgbClr val="0160BE"/>
              </a:solidFill>
              <a:latin typeface="Brandon"/>
            </a:endParaRPr>
          </a:p>
          <a:p>
            <a:pPr marL="0" indent="0">
              <a:spcBef>
                <a:spcPts val="0"/>
              </a:spcBef>
              <a:buNone/>
            </a:pPr>
            <a:endParaRPr lang="en-US" sz="1800" dirty="0">
              <a:solidFill>
                <a:srgbClr val="333333"/>
              </a:solidFill>
              <a:latin typeface="Brandon"/>
            </a:endParaRPr>
          </a:p>
          <a:p>
            <a:pPr>
              <a:spcBef>
                <a:spcPts val="0"/>
              </a:spcBef>
            </a:pPr>
            <a:r>
              <a:rPr lang="en-US" sz="1800" dirty="0">
                <a:solidFill>
                  <a:srgbClr val="333333"/>
                </a:solidFill>
                <a:latin typeface="Brandon"/>
              </a:rPr>
              <a:t>If you’re already subscribed to Product News and don’t need news on ALL Cvent products, you can customize your subscription. From the </a:t>
            </a:r>
            <a:r>
              <a:rPr lang="en-US" sz="1800" b="1" dirty="0">
                <a:solidFill>
                  <a:srgbClr val="0160BE"/>
                </a:solidFill>
                <a:latin typeface="Brandon"/>
              </a:rPr>
              <a:t>Product News </a:t>
            </a:r>
            <a:r>
              <a:rPr lang="en-US" sz="1800" dirty="0">
                <a:solidFill>
                  <a:srgbClr val="333333"/>
                </a:solidFill>
                <a:latin typeface="Brandon"/>
              </a:rPr>
              <a:t>home page, select “</a:t>
            </a:r>
            <a:r>
              <a:rPr lang="en-US" sz="1800" b="1" dirty="0">
                <a:solidFill>
                  <a:srgbClr val="0160BE"/>
                </a:solidFill>
                <a:latin typeface="Brandon"/>
              </a:rPr>
              <a:t>Manage Subscription</a:t>
            </a:r>
            <a:r>
              <a:rPr lang="en-US" sz="1800" dirty="0">
                <a:solidFill>
                  <a:srgbClr val="333333"/>
                </a:solidFill>
                <a:latin typeface="Brandon"/>
              </a:rPr>
              <a:t>” and select your product interest areas-- which could reduce the number of email news bundles you receive. </a:t>
            </a:r>
          </a:p>
          <a:p>
            <a:pPr marL="0" indent="0">
              <a:spcBef>
                <a:spcPts val="0"/>
              </a:spcBef>
              <a:buNone/>
            </a:pPr>
            <a:endParaRPr lang="en-US" sz="1800" i="0" dirty="0">
              <a:solidFill>
                <a:srgbClr val="333333"/>
              </a:solidFill>
              <a:effectLst/>
              <a:latin typeface="Brandon"/>
            </a:endParaRPr>
          </a:p>
        </p:txBody>
      </p:sp>
    </p:spTree>
    <p:extLst>
      <p:ext uri="{BB962C8B-B14F-4D97-AF65-F5344CB8AC3E}">
        <p14:creationId xmlns:p14="http://schemas.microsoft.com/office/powerpoint/2010/main" val="2930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A335B-1D1D-18B9-C902-840A2A69C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11420-081D-AE54-D90D-89D2B9CD6808}"/>
              </a:ext>
            </a:extLst>
          </p:cNvPr>
          <p:cNvSpPr>
            <a:spLocks noGrp="1"/>
          </p:cNvSpPr>
          <p:nvPr>
            <p:ph type="title"/>
          </p:nvPr>
        </p:nvSpPr>
        <p:spPr>
          <a:xfrm>
            <a:off x="838200" y="365125"/>
            <a:ext cx="10591800" cy="1325563"/>
          </a:xfrm>
        </p:spPr>
        <p:txBody>
          <a:bodyPr/>
          <a:lstStyle/>
          <a:p>
            <a:r>
              <a:rPr lang="en-US" b="1" i="0" dirty="0">
                <a:solidFill>
                  <a:srgbClr val="0160BE"/>
                </a:solidFill>
                <a:effectLst/>
                <a:latin typeface="Brandon"/>
              </a:rPr>
              <a:t>Join Upcoming Beta Programs</a:t>
            </a:r>
          </a:p>
        </p:txBody>
      </p:sp>
      <p:sp>
        <p:nvSpPr>
          <p:cNvPr id="3" name="Content Placeholder 2">
            <a:extLst>
              <a:ext uri="{FF2B5EF4-FFF2-40B4-BE49-F238E27FC236}">
                <a16:creationId xmlns:a16="http://schemas.microsoft.com/office/drawing/2014/main" id="{74F3E635-8048-4F6E-7BE9-4BA3B39F111D}"/>
              </a:ext>
            </a:extLst>
          </p:cNvPr>
          <p:cNvSpPr>
            <a:spLocks noGrp="1"/>
          </p:cNvSpPr>
          <p:nvPr>
            <p:ph idx="1"/>
          </p:nvPr>
        </p:nvSpPr>
        <p:spPr>
          <a:xfrm>
            <a:off x="838200" y="1575879"/>
            <a:ext cx="9405026" cy="4795726"/>
          </a:xfrm>
        </p:spPr>
        <p:txBody>
          <a:bodyPr>
            <a:noAutofit/>
          </a:bodyPr>
          <a:lstStyle/>
          <a:p>
            <a:pPr marL="0" indent="0">
              <a:spcBef>
                <a:spcPts val="0"/>
              </a:spcBef>
              <a:buNone/>
            </a:pPr>
            <a:r>
              <a:rPr lang="en-US" sz="1800" dirty="0">
                <a:solidFill>
                  <a:srgbClr val="333333"/>
                </a:solidFill>
                <a:latin typeface="Brandon"/>
              </a:rPr>
              <a:t>Be among the first to try our new features and products! Sign up for our beta program and get early access and share feedback on upcoming features before they launch. </a:t>
            </a:r>
          </a:p>
          <a:p>
            <a:pPr marL="0" indent="0">
              <a:spcBef>
                <a:spcPts val="0"/>
              </a:spcBef>
              <a:buNone/>
            </a:pPr>
            <a:endParaRPr lang="en-US" sz="1800" dirty="0">
              <a:solidFill>
                <a:srgbClr val="333333"/>
              </a:solidFill>
              <a:latin typeface="Brandon"/>
            </a:endParaRPr>
          </a:p>
          <a:p>
            <a:pPr marL="0" indent="0">
              <a:spcBef>
                <a:spcPts val="0"/>
              </a:spcBef>
              <a:buNone/>
            </a:pPr>
            <a:r>
              <a:rPr lang="en-US" sz="1800" dirty="0">
                <a:solidFill>
                  <a:srgbClr val="333333"/>
                </a:solidFill>
                <a:latin typeface="Brandon"/>
              </a:rPr>
              <a:t>Your feedback is invaluable, and you can help us shape the tools that drive your success. Sign up today and help build a better future together! </a:t>
            </a:r>
            <a:endParaRPr lang="en-US" sz="1800" b="1" dirty="0">
              <a:solidFill>
                <a:srgbClr val="333333"/>
              </a:solidFill>
            </a:endParaRPr>
          </a:p>
          <a:p>
            <a:pPr marL="0" indent="0">
              <a:spcBef>
                <a:spcPts val="0"/>
              </a:spcBef>
              <a:buNone/>
            </a:pPr>
            <a:endParaRPr lang="en-US" sz="1800" b="1" dirty="0">
              <a:solidFill>
                <a:srgbClr val="333333"/>
              </a:solidFill>
            </a:endParaRPr>
          </a:p>
          <a:p>
            <a:pPr marL="0" indent="0">
              <a:spcBef>
                <a:spcPts val="0"/>
              </a:spcBef>
              <a:buNone/>
            </a:pPr>
            <a:endParaRPr lang="en-US" sz="1800" b="1" dirty="0">
              <a:solidFill>
                <a:srgbClr val="333333"/>
              </a:solidFill>
            </a:endParaRPr>
          </a:p>
          <a:p>
            <a:pPr>
              <a:spcBef>
                <a:spcPts val="0"/>
              </a:spcBef>
            </a:pPr>
            <a:r>
              <a:rPr lang="en-US" sz="1800" b="1" dirty="0">
                <a:solidFill>
                  <a:srgbClr val="333333"/>
                </a:solidFill>
              </a:rPr>
              <a:t>New Beta Programs</a:t>
            </a:r>
            <a:endParaRPr lang="en-US" sz="1800" b="1" dirty="0">
              <a:solidFill>
                <a:srgbClr val="333333"/>
              </a:solidFill>
              <a:latin typeface="Brandon"/>
            </a:endParaRPr>
          </a:p>
          <a:p>
            <a:pPr marL="457200" lvl="2">
              <a:lnSpc>
                <a:spcPct val="100000"/>
              </a:lnSpc>
              <a:spcBef>
                <a:spcPts val="0"/>
              </a:spcBef>
            </a:pPr>
            <a:r>
              <a:rPr lang="en-US" sz="1800" b="1" dirty="0">
                <a:solidFill>
                  <a:srgbClr val="0160BE"/>
                </a:solidFill>
                <a:hlinkClick r:id="rId2">
                  <a:extLst>
                    <a:ext uri="{A12FA001-AC4F-418D-AE19-62706E023703}">
                      <ahyp:hlinkClr xmlns:ahyp="http://schemas.microsoft.com/office/drawing/2018/hyperlinkcolor" val="tx"/>
                    </a:ext>
                  </a:extLst>
                </a:hlinkClick>
              </a:rPr>
              <a:t>Cvent Assistant</a:t>
            </a:r>
            <a:endParaRPr lang="en-US" sz="1800" b="1" dirty="0">
              <a:solidFill>
                <a:srgbClr val="0160BE"/>
              </a:solidFill>
              <a:hlinkClick r:id="rId3">
                <a:extLst>
                  <a:ext uri="{A12FA001-AC4F-418D-AE19-62706E023703}">
                    <ahyp:hlinkClr xmlns:ahyp="http://schemas.microsoft.com/office/drawing/2018/hyperlinkcolor" val="tx"/>
                  </a:ext>
                </a:extLst>
              </a:hlinkClick>
            </a:endParaRPr>
          </a:p>
          <a:p>
            <a:pPr marL="457200" lvl="2">
              <a:lnSpc>
                <a:spcPct val="100000"/>
              </a:lnSpc>
              <a:spcBef>
                <a:spcPts val="0"/>
              </a:spcBef>
            </a:pPr>
            <a:r>
              <a:rPr lang="en-US" sz="1800" b="1" dirty="0">
                <a:solidFill>
                  <a:srgbClr val="0160BE"/>
                </a:solidFill>
                <a:hlinkClick r:id="rId4">
                  <a:extLst>
                    <a:ext uri="{A12FA001-AC4F-418D-AE19-62706E023703}">
                      <ahyp:hlinkClr xmlns:ahyp="http://schemas.microsoft.com/office/drawing/2018/hyperlinkcolor" val="tx"/>
                    </a:ext>
                  </a:extLst>
                </a:hlinkClick>
              </a:rPr>
              <a:t>Attendee Assistant</a:t>
            </a:r>
            <a:endParaRPr lang="en-US" sz="1800" b="1" dirty="0">
              <a:solidFill>
                <a:srgbClr val="0160BE"/>
              </a:solidFill>
              <a:hlinkClick r:id="rId5">
                <a:extLst>
                  <a:ext uri="{A12FA001-AC4F-418D-AE19-62706E023703}">
                    <ahyp:hlinkClr xmlns:ahyp="http://schemas.microsoft.com/office/drawing/2018/hyperlinkcolor" val="tx"/>
                  </a:ext>
                </a:extLst>
              </a:hlinkClick>
            </a:endParaRPr>
          </a:p>
          <a:p>
            <a:pPr marL="457200" lvl="2">
              <a:lnSpc>
                <a:spcPct val="100000"/>
              </a:lnSpc>
              <a:spcBef>
                <a:spcPts val="0"/>
              </a:spcBef>
            </a:pPr>
            <a:r>
              <a:rPr lang="en-US" sz="1800" b="1" dirty="0">
                <a:solidFill>
                  <a:srgbClr val="0160BE"/>
                </a:solidFill>
                <a:hlinkClick r:id="rId6">
                  <a:extLst>
                    <a:ext uri="{A12FA001-AC4F-418D-AE19-62706E023703}">
                      <ahyp:hlinkClr xmlns:ahyp="http://schemas.microsoft.com/office/drawing/2018/hyperlinkcolor" val="tx"/>
                    </a:ext>
                  </a:extLst>
                </a:hlinkClick>
              </a:rPr>
              <a:t>Email Templates</a:t>
            </a:r>
            <a:endParaRPr lang="en-US" sz="1800" b="1" dirty="0">
              <a:solidFill>
                <a:srgbClr val="0160BE"/>
              </a:solidFill>
              <a:hlinkClick r:id="rId7">
                <a:extLst>
                  <a:ext uri="{A12FA001-AC4F-418D-AE19-62706E023703}">
                    <ahyp:hlinkClr xmlns:ahyp="http://schemas.microsoft.com/office/drawing/2018/hyperlinkcolor" val="tx"/>
                  </a:ext>
                </a:extLst>
              </a:hlinkClick>
            </a:endParaRPr>
          </a:p>
          <a:p>
            <a:pPr marL="457200" lvl="2">
              <a:lnSpc>
                <a:spcPct val="100000"/>
              </a:lnSpc>
              <a:spcBef>
                <a:spcPts val="0"/>
              </a:spcBef>
            </a:pPr>
            <a:r>
              <a:rPr lang="en-US" sz="1800" b="1" dirty="0">
                <a:solidFill>
                  <a:srgbClr val="0160BE"/>
                </a:solidFill>
                <a:hlinkClick r:id="rId7">
                  <a:extLst>
                    <a:ext uri="{A12FA001-AC4F-418D-AE19-62706E023703}">
                      <ahyp:hlinkClr xmlns:ahyp="http://schemas.microsoft.com/office/drawing/2018/hyperlinkcolor" val="tx"/>
                    </a:ext>
                  </a:extLst>
                </a:hlinkClick>
              </a:rPr>
              <a:t>New Cvent Platform Navigation</a:t>
            </a:r>
            <a:endParaRPr lang="en-US" sz="1800" b="1" dirty="0">
              <a:solidFill>
                <a:srgbClr val="0160BE"/>
              </a:solidFill>
            </a:endParaRPr>
          </a:p>
          <a:p>
            <a:pPr marL="457200" lvl="2">
              <a:lnSpc>
                <a:spcPct val="100000"/>
              </a:lnSpc>
              <a:spcBef>
                <a:spcPts val="0"/>
              </a:spcBef>
            </a:pPr>
            <a:r>
              <a:rPr lang="en-US" sz="1800" b="1" dirty="0">
                <a:solidFill>
                  <a:srgbClr val="0160BE"/>
                </a:solidFill>
                <a:hlinkClick r:id="rId8">
                  <a:extLst>
                    <a:ext uri="{A12FA001-AC4F-418D-AE19-62706E023703}">
                      <ahyp:hlinkClr xmlns:ahyp="http://schemas.microsoft.com/office/drawing/2018/hyperlinkcolor" val="tx"/>
                    </a:ext>
                  </a:extLst>
                </a:hlinkClick>
              </a:rPr>
              <a:t>Out-of-the-box Website Templates</a:t>
            </a:r>
            <a:endParaRPr lang="en-US" sz="1800" b="1" dirty="0">
              <a:solidFill>
                <a:srgbClr val="0160BE"/>
              </a:solidFill>
              <a:hlinkClick r:id="rId9">
                <a:extLst>
                  <a:ext uri="{A12FA001-AC4F-418D-AE19-62706E023703}">
                    <ahyp:hlinkClr xmlns:ahyp="http://schemas.microsoft.com/office/drawing/2018/hyperlinkcolor" val="tx"/>
                  </a:ext>
                </a:extLst>
              </a:hlinkClick>
            </a:endParaRPr>
          </a:p>
          <a:p>
            <a:pPr marL="457200" lvl="2">
              <a:lnSpc>
                <a:spcPct val="100000"/>
              </a:lnSpc>
              <a:spcBef>
                <a:spcPts val="0"/>
              </a:spcBef>
            </a:pPr>
            <a:r>
              <a:rPr lang="en-US" sz="1800" b="1" dirty="0">
                <a:solidFill>
                  <a:srgbClr val="0160BE"/>
                </a:solidFill>
                <a:hlinkClick r:id="rId10">
                  <a:extLst>
                    <a:ext uri="{A12FA001-AC4F-418D-AE19-62706E023703}">
                      <ahyp:hlinkClr xmlns:ahyp="http://schemas.microsoft.com/office/drawing/2018/hyperlinkcolor" val="tx"/>
                    </a:ext>
                  </a:extLst>
                </a:hlinkClick>
              </a:rPr>
              <a:t>Event Approvals</a:t>
            </a:r>
            <a:endParaRPr lang="en-US" sz="1800" b="1" dirty="0">
              <a:solidFill>
                <a:srgbClr val="0160BE"/>
              </a:solidFill>
            </a:endParaRPr>
          </a:p>
          <a:p>
            <a:pPr marL="457200" lvl="1" indent="0">
              <a:spcBef>
                <a:spcPts val="0"/>
              </a:spcBef>
              <a:buNone/>
            </a:pPr>
            <a:endParaRPr lang="en-US" sz="1800" b="1" dirty="0">
              <a:solidFill>
                <a:srgbClr val="333333"/>
              </a:solidFill>
              <a:latin typeface="Brandon"/>
            </a:endParaRPr>
          </a:p>
          <a:p>
            <a:pPr marL="457200" lvl="1" indent="0">
              <a:spcBef>
                <a:spcPts val="0"/>
              </a:spcBef>
              <a:buNone/>
            </a:pPr>
            <a:endParaRPr lang="en-US" sz="1800" b="1" dirty="0">
              <a:solidFill>
                <a:srgbClr val="333333"/>
              </a:solidFill>
              <a:latin typeface="Brandon"/>
            </a:endParaRPr>
          </a:p>
        </p:txBody>
      </p:sp>
      <p:sp>
        <p:nvSpPr>
          <p:cNvPr id="4" name="TextBox 3">
            <a:extLst>
              <a:ext uri="{FF2B5EF4-FFF2-40B4-BE49-F238E27FC236}">
                <a16:creationId xmlns:a16="http://schemas.microsoft.com/office/drawing/2014/main" id="{45162062-2C86-140E-F397-62FAFC3CF475}"/>
              </a:ext>
            </a:extLst>
          </p:cNvPr>
          <p:cNvSpPr txBox="1"/>
          <p:nvPr/>
        </p:nvSpPr>
        <p:spPr>
          <a:xfrm>
            <a:off x="5965744" y="3224979"/>
            <a:ext cx="3247246" cy="2585323"/>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b="1" dirty="0">
                <a:solidFill>
                  <a:srgbClr val="333333"/>
                </a:solidFill>
                <a:latin typeface="Brandon"/>
              </a:rPr>
              <a:t>Ongoing </a:t>
            </a:r>
          </a:p>
          <a:p>
            <a:pPr marL="457200" lvl="2" indent="-228600">
              <a:buFont typeface="Arial" panose="020B0604020202020204" pitchFamily="34" charset="0"/>
              <a:buChar char="•"/>
            </a:pPr>
            <a:r>
              <a:rPr lang="en-US" b="1" dirty="0">
                <a:solidFill>
                  <a:srgbClr val="0160BE"/>
                </a:solidFill>
                <a:latin typeface="Brandon"/>
                <a:hlinkClick r:id="rId11">
                  <a:extLst>
                    <a:ext uri="{A12FA001-AC4F-418D-AE19-62706E023703}">
                      <ahyp:hlinkClr xmlns:ahyp="http://schemas.microsoft.com/office/drawing/2018/hyperlinkcolor" val="tx"/>
                    </a:ext>
                  </a:extLst>
                </a:hlinkClick>
              </a:rPr>
              <a:t>Cross-Platform</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2">
                  <a:extLst>
                    <a:ext uri="{A12FA001-AC4F-418D-AE19-62706E023703}">
                      <ahyp:hlinkClr xmlns:ahyp="http://schemas.microsoft.com/office/drawing/2018/hyperlinkcolor" val="tx"/>
                    </a:ext>
                  </a:extLst>
                </a:hlinkClick>
              </a:rPr>
              <a:t>Attendee Hub</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3">
                  <a:extLst>
                    <a:ext uri="{A12FA001-AC4F-418D-AE19-62706E023703}">
                      <ahyp:hlinkClr xmlns:ahyp="http://schemas.microsoft.com/office/drawing/2018/hyperlinkcolor" val="tx"/>
                    </a:ext>
                  </a:extLst>
                </a:hlinkClick>
              </a:rPr>
              <a:t>Registration</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4">
                  <a:extLst>
                    <a:ext uri="{A12FA001-AC4F-418D-AE19-62706E023703}">
                      <ahyp:hlinkClr xmlns:ahyp="http://schemas.microsoft.com/office/drawing/2018/hyperlinkcolor" val="tx"/>
                    </a:ext>
                  </a:extLst>
                </a:hlinkClick>
              </a:rPr>
              <a:t>Cvent Supplier Network</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5">
                  <a:extLst>
                    <a:ext uri="{A12FA001-AC4F-418D-AE19-62706E023703}">
                      <ahyp:hlinkClr xmlns:ahyp="http://schemas.microsoft.com/office/drawing/2018/hyperlinkcolor" val="tx"/>
                    </a:ext>
                  </a:extLst>
                </a:hlinkClick>
              </a:rPr>
              <a:t>Reporting &amp; Insights</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6">
                  <a:extLst>
                    <a:ext uri="{A12FA001-AC4F-418D-AE19-62706E023703}">
                      <ahyp:hlinkClr xmlns:ahyp="http://schemas.microsoft.com/office/drawing/2018/hyperlinkcolor" val="tx"/>
                    </a:ext>
                  </a:extLst>
                </a:hlinkClick>
              </a:rPr>
              <a:t>Workflow Management</a:t>
            </a:r>
            <a:endParaRPr lang="en-US" b="1" dirty="0">
              <a:solidFill>
                <a:srgbClr val="0160BE"/>
              </a:solidFill>
              <a:latin typeface="Brandon"/>
            </a:endParaRPr>
          </a:p>
          <a:p>
            <a:pPr marL="285750" indent="-285750">
              <a:spcBef>
                <a:spcPts val="0"/>
              </a:spcBef>
              <a:buFont typeface="Arial" panose="020B0604020202020204" pitchFamily="34" charset="0"/>
              <a:buChar char="•"/>
            </a:pPr>
            <a:endParaRPr lang="en-US" b="1" dirty="0">
              <a:solidFill>
                <a:srgbClr val="333333"/>
              </a:solidFill>
              <a:latin typeface="Brandon"/>
            </a:endParaRPr>
          </a:p>
          <a:p>
            <a:endParaRPr lang="en-US" dirty="0"/>
          </a:p>
        </p:txBody>
      </p:sp>
      <p:sp>
        <p:nvSpPr>
          <p:cNvPr id="5" name="TextBox 4">
            <a:extLst>
              <a:ext uri="{FF2B5EF4-FFF2-40B4-BE49-F238E27FC236}">
                <a16:creationId xmlns:a16="http://schemas.microsoft.com/office/drawing/2014/main" id="{8DDA24FA-538B-A559-8856-060F40F0F6B5}"/>
              </a:ext>
            </a:extLst>
          </p:cNvPr>
          <p:cNvSpPr txBox="1"/>
          <p:nvPr/>
        </p:nvSpPr>
        <p:spPr>
          <a:xfrm>
            <a:off x="838200" y="5566620"/>
            <a:ext cx="8022645" cy="369332"/>
          </a:xfrm>
          <a:prstGeom prst="rect">
            <a:avLst/>
          </a:prstGeom>
          <a:noFill/>
        </p:spPr>
        <p:txBody>
          <a:bodyPr wrap="none" rtlCol="0">
            <a:spAutoFit/>
          </a:bodyPr>
          <a:lstStyle/>
          <a:p>
            <a:r>
              <a:rPr lang="en-US" dirty="0">
                <a:latin typeface="Brandon"/>
              </a:rPr>
              <a:t>Bookmark </a:t>
            </a:r>
            <a:r>
              <a:rPr lang="en-US" b="1" dirty="0">
                <a:solidFill>
                  <a:srgbClr val="0160BE"/>
                </a:solidFill>
                <a:latin typeface="Brandon"/>
                <a:hlinkClick r:id="rId17">
                  <a:extLst>
                    <a:ext uri="{A12FA001-AC4F-418D-AE19-62706E023703}">
                      <ahyp:hlinkClr xmlns:ahyp="http://schemas.microsoft.com/office/drawing/2018/hyperlinkcolor" val="tx"/>
                    </a:ext>
                  </a:extLst>
                </a:hlinkClick>
              </a:rPr>
              <a:t>this page</a:t>
            </a:r>
            <a:r>
              <a:rPr lang="en-US" b="1" dirty="0">
                <a:solidFill>
                  <a:srgbClr val="0160BE"/>
                </a:solidFill>
                <a:latin typeface="Brandon"/>
              </a:rPr>
              <a:t> </a:t>
            </a:r>
            <a:r>
              <a:rPr lang="en-US" dirty="0">
                <a:latin typeface="Brandon"/>
              </a:rPr>
              <a:t>and check back monthly for new Beta Program Opportunities!</a:t>
            </a:r>
          </a:p>
        </p:txBody>
      </p:sp>
      <p:sp>
        <p:nvSpPr>
          <p:cNvPr id="6" name="TextBox 5">
            <a:extLst>
              <a:ext uri="{FF2B5EF4-FFF2-40B4-BE49-F238E27FC236}">
                <a16:creationId xmlns:a16="http://schemas.microsoft.com/office/drawing/2014/main" id="{34697F58-F95A-ED7F-4D85-0343B5BC2B52}"/>
              </a:ext>
            </a:extLst>
          </p:cNvPr>
          <p:cNvSpPr txBox="1"/>
          <p:nvPr/>
        </p:nvSpPr>
        <p:spPr>
          <a:xfrm>
            <a:off x="838201" y="5930772"/>
            <a:ext cx="9405025" cy="646331"/>
          </a:xfrm>
          <a:prstGeom prst="rect">
            <a:avLst/>
          </a:prstGeom>
          <a:noFill/>
        </p:spPr>
        <p:txBody>
          <a:bodyPr wrap="square" rtlCol="0">
            <a:spAutoFit/>
          </a:bodyPr>
          <a:lstStyle/>
          <a:p>
            <a:r>
              <a:rPr lang="en-US" dirty="0">
                <a:latin typeface="Brandon"/>
              </a:rPr>
              <a:t>We're always looking for customers to join our </a:t>
            </a:r>
            <a:r>
              <a:rPr lang="en-US" b="1" dirty="0">
                <a:solidFill>
                  <a:srgbClr val="0160BE"/>
                </a:solidFill>
                <a:latin typeface="Brandon"/>
              </a:rPr>
              <a:t>UX research panel</a:t>
            </a:r>
            <a:r>
              <a:rPr lang="en-US" dirty="0">
                <a:latin typeface="Brandon"/>
              </a:rPr>
              <a:t>, which helps shape the vision for future products and feature development. </a:t>
            </a:r>
            <a:r>
              <a:rPr lang="en-US" b="1" dirty="0">
                <a:solidFill>
                  <a:srgbClr val="0160BE"/>
                </a:solidFill>
                <a:latin typeface="Brandon"/>
                <a:hlinkClick r:id="rId18">
                  <a:extLst>
                    <a:ext uri="{A12FA001-AC4F-418D-AE19-62706E023703}">
                      <ahyp:hlinkClr xmlns:ahyp="http://schemas.microsoft.com/office/drawing/2018/hyperlinkcolor" val="tx"/>
                    </a:ext>
                  </a:extLst>
                </a:hlinkClick>
              </a:rPr>
              <a:t>Sign up for our user research panel today</a:t>
            </a:r>
            <a:r>
              <a:rPr lang="en-US" dirty="0">
                <a:latin typeface="Brandon"/>
              </a:rPr>
              <a:t>.</a:t>
            </a:r>
          </a:p>
        </p:txBody>
      </p:sp>
      <p:pic>
        <p:nvPicPr>
          <p:cNvPr id="1026" name="Picture 2">
            <a:extLst>
              <a:ext uri="{FF2B5EF4-FFF2-40B4-BE49-F238E27FC236}">
                <a16:creationId xmlns:a16="http://schemas.microsoft.com/office/drawing/2014/main" id="{6131DD73-8BB5-6C2D-8B05-DDCE876DDAF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0316" y="3881877"/>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84E41B6-25BC-A7BE-326D-D7441836931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81892" y="4421770"/>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AA75BE9-8552-8DE9-A8DA-4573DEF95C4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3466" y="5006840"/>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9FC12C7-CC89-3447-98FC-D40CB472A0D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23308" y="3627000"/>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83458D74-1A3F-CAD3-3AEA-28C5725518F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33405" y="4704694"/>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2B68FEE-FE9F-22EC-DA48-BE3AA758B2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23308" y="4174882"/>
            <a:ext cx="404206" cy="18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7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278B6-715D-0802-B38E-7654EC2A4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71E0D-F2CA-CCB3-1A8A-CD30D1401F79}"/>
              </a:ext>
            </a:extLst>
          </p:cNvPr>
          <p:cNvSpPr>
            <a:spLocks noGrp="1"/>
          </p:cNvSpPr>
          <p:nvPr>
            <p:ph type="title"/>
          </p:nvPr>
        </p:nvSpPr>
        <p:spPr>
          <a:xfrm>
            <a:off x="838200" y="365125"/>
            <a:ext cx="10591800" cy="1325563"/>
          </a:xfrm>
        </p:spPr>
        <p:txBody>
          <a:bodyPr/>
          <a:lstStyle/>
          <a:p>
            <a:r>
              <a:rPr lang="en-US" b="1" i="0" dirty="0">
                <a:solidFill>
                  <a:srgbClr val="0160BE"/>
                </a:solidFill>
                <a:effectLst/>
                <a:latin typeface="Brandon"/>
              </a:rPr>
              <a:t> Helpful Product Learning Opportunities</a:t>
            </a:r>
          </a:p>
        </p:txBody>
      </p:sp>
      <p:sp>
        <p:nvSpPr>
          <p:cNvPr id="5" name="TextBox 4">
            <a:extLst>
              <a:ext uri="{FF2B5EF4-FFF2-40B4-BE49-F238E27FC236}">
                <a16:creationId xmlns:a16="http://schemas.microsoft.com/office/drawing/2014/main" id="{BE5959F3-F64B-8AAF-6F7B-833D9394E54D}"/>
              </a:ext>
            </a:extLst>
          </p:cNvPr>
          <p:cNvSpPr txBox="1"/>
          <p:nvPr/>
        </p:nvSpPr>
        <p:spPr>
          <a:xfrm>
            <a:off x="838200" y="1560021"/>
            <a:ext cx="10098024" cy="4708981"/>
          </a:xfrm>
          <a:prstGeom prst="rect">
            <a:avLst/>
          </a:prstGeom>
          <a:noFill/>
        </p:spPr>
        <p:txBody>
          <a:bodyPr wrap="square">
            <a:spAutoFit/>
          </a:bodyPr>
          <a:lstStyle/>
          <a:p>
            <a:pPr marL="285750" indent="-285750" algn="l">
              <a:spcBef>
                <a:spcPts val="600"/>
              </a:spcBef>
              <a:buFont typeface="Arial" panose="020B0604020202020204" pitchFamily="34" charset="0"/>
              <a:buChar char="•"/>
            </a:pPr>
            <a:r>
              <a:rPr lang="en-US" b="1" i="0" dirty="0">
                <a:solidFill>
                  <a:srgbClr val="333333"/>
                </a:solidFill>
                <a:effectLst/>
                <a:latin typeface="Brandon"/>
              </a:rPr>
              <a:t>Community Conversations: Cvent Beginners Office Hours. </a:t>
            </a:r>
            <a:br>
              <a:rPr lang="en-US" b="1" i="0" dirty="0">
                <a:solidFill>
                  <a:srgbClr val="333333"/>
                </a:solidFill>
                <a:effectLst/>
                <a:latin typeface="Brandon"/>
              </a:rPr>
            </a:br>
            <a:r>
              <a:rPr lang="en-US" i="1" dirty="0">
                <a:solidFill>
                  <a:srgbClr val="333333"/>
                </a:solidFill>
                <a:effectLst/>
                <a:latin typeface="Brandon"/>
              </a:rPr>
              <a:t>Cvent Beginners Office Hours.</a:t>
            </a:r>
            <a:r>
              <a:rPr lang="en-US" i="0" dirty="0">
                <a:solidFill>
                  <a:srgbClr val="333333"/>
                </a:solidFill>
                <a:effectLst/>
                <a:latin typeface="Brandon"/>
              </a:rPr>
              <a:t> New to Cvent? Learn more about resources and best practices from a dedicated Onboarding Specialist. </a:t>
            </a:r>
            <a:r>
              <a:rPr lang="en-US" b="1" dirty="0">
                <a:solidFill>
                  <a:srgbClr val="0160BE"/>
                </a:solidFill>
                <a:latin typeface="Brandon"/>
                <a:hlinkClick r:id="rId2">
                  <a:extLst>
                    <a:ext uri="{A12FA001-AC4F-418D-AE19-62706E023703}">
                      <ahyp:hlinkClr xmlns:ahyp="http://schemas.microsoft.com/office/drawing/2018/hyperlinkcolor" val="tx"/>
                    </a:ext>
                  </a:extLst>
                </a:hlinkClick>
              </a:rPr>
              <a:t>Resources for Cvent Beginners here</a:t>
            </a:r>
            <a:r>
              <a:rPr lang="en-US" i="0" dirty="0">
                <a:solidFill>
                  <a:srgbClr val="333333"/>
                </a:solidFill>
                <a:effectLst/>
                <a:latin typeface="Brandon"/>
              </a:rPr>
              <a:t>.</a:t>
            </a:r>
            <a:endParaRPr lang="en-US" b="1" i="0" dirty="0">
              <a:solidFill>
                <a:srgbClr val="333333"/>
              </a:solidFill>
              <a:effectLst/>
              <a:latin typeface="Brandon"/>
            </a:endParaRPr>
          </a:p>
          <a:p>
            <a:pPr marL="742950" lvl="1" indent="-285750">
              <a:spcBef>
                <a:spcPts val="600"/>
              </a:spcBef>
              <a:buFont typeface="Arial" panose="020B0604020202020204" pitchFamily="34" charset="0"/>
              <a:buChar char="•"/>
            </a:pPr>
            <a:r>
              <a:rPr lang="en-US" b="1" i="0" dirty="0">
                <a:solidFill>
                  <a:srgbClr val="333333"/>
                </a:solidFill>
                <a:effectLst/>
                <a:latin typeface="Brandon"/>
              </a:rPr>
              <a:t>Next up: Cross Event Reporting and Access Portal, </a:t>
            </a:r>
            <a:r>
              <a:rPr lang="en-US" i="0" dirty="0">
                <a:solidFill>
                  <a:srgbClr val="333333"/>
                </a:solidFill>
                <a:effectLst/>
                <a:latin typeface="Brandon"/>
              </a:rPr>
              <a:t>June 23, 12 to 1 ET</a:t>
            </a:r>
            <a:r>
              <a:rPr lang="en-US" b="1" i="0" dirty="0">
                <a:solidFill>
                  <a:srgbClr val="333333"/>
                </a:solidFill>
                <a:effectLst/>
                <a:latin typeface="Brandon"/>
              </a:rPr>
              <a:t>; </a:t>
            </a:r>
            <a:r>
              <a:rPr lang="en-US" b="1" dirty="0">
                <a:solidFill>
                  <a:srgbClr val="0160BE"/>
                </a:solidFill>
                <a:latin typeface="Brandon"/>
                <a:hlinkClick r:id="rId3">
                  <a:extLst>
                    <a:ext uri="{A12FA001-AC4F-418D-AE19-62706E023703}">
                      <ahyp:hlinkClr xmlns:ahyp="http://schemas.microsoft.com/office/drawing/2018/hyperlinkcolor" val="tx"/>
                    </a:ext>
                  </a:extLst>
                </a:hlinkClick>
              </a:rPr>
              <a:t>register here</a:t>
            </a:r>
            <a:r>
              <a:rPr lang="en-US" b="1" i="0" dirty="0">
                <a:solidFill>
                  <a:srgbClr val="333333"/>
                </a:solidFill>
                <a:effectLst/>
                <a:latin typeface="Brandon"/>
              </a:rPr>
              <a:t>, </a:t>
            </a:r>
            <a:r>
              <a:rPr lang="en-US" i="0" dirty="0">
                <a:solidFill>
                  <a:srgbClr val="333333"/>
                </a:solidFill>
                <a:effectLst/>
                <a:latin typeface="Brandon"/>
              </a:rPr>
              <a:t>or on June 25, 12 to 1 CET for EMEA</a:t>
            </a:r>
            <a:r>
              <a:rPr lang="en-US" b="1" i="0" dirty="0">
                <a:solidFill>
                  <a:srgbClr val="333333"/>
                </a:solidFill>
                <a:effectLst/>
                <a:latin typeface="Brandon"/>
              </a:rPr>
              <a:t>, </a:t>
            </a:r>
            <a:r>
              <a:rPr lang="en-US" b="1" dirty="0">
                <a:solidFill>
                  <a:srgbClr val="0160BE"/>
                </a:solidFill>
                <a:latin typeface="Brandon"/>
                <a:hlinkClick r:id="rId4">
                  <a:extLst>
                    <a:ext uri="{A12FA001-AC4F-418D-AE19-62706E023703}">
                      <ahyp:hlinkClr xmlns:ahyp="http://schemas.microsoft.com/office/drawing/2018/hyperlinkcolor" val="tx"/>
                    </a:ext>
                  </a:extLst>
                </a:hlinkClick>
              </a:rPr>
              <a:t>register here</a:t>
            </a:r>
            <a:r>
              <a:rPr lang="en-US" b="1" i="0" dirty="0">
                <a:solidFill>
                  <a:srgbClr val="333333"/>
                </a:solidFill>
                <a:effectLst/>
                <a:latin typeface="Brandon"/>
              </a:rPr>
              <a:t>.</a:t>
            </a:r>
            <a:br>
              <a:rPr lang="en-US" b="1" i="0" dirty="0">
                <a:solidFill>
                  <a:srgbClr val="333333"/>
                </a:solidFill>
                <a:effectLst/>
                <a:latin typeface="Brandon"/>
              </a:rPr>
            </a:br>
            <a:endParaRPr lang="en-US" b="1" dirty="0">
              <a:solidFill>
                <a:srgbClr val="0160BE"/>
              </a:solidFill>
              <a:latin typeface="Brandon"/>
            </a:endParaRPr>
          </a:p>
          <a:p>
            <a:pPr marL="285750" indent="-285750">
              <a:spcBef>
                <a:spcPts val="600"/>
              </a:spcBef>
              <a:buFont typeface="Arial" panose="020B0604020202020204" pitchFamily="34" charset="0"/>
              <a:buChar char="•"/>
            </a:pPr>
            <a:r>
              <a:rPr lang="en-US" b="1" i="0" dirty="0">
                <a:solidFill>
                  <a:srgbClr val="333333"/>
                </a:solidFill>
                <a:effectLst/>
                <a:latin typeface="Brandon"/>
              </a:rPr>
              <a:t>Customer Success Groups. </a:t>
            </a:r>
            <a:r>
              <a:rPr lang="en-US" i="0" dirty="0">
                <a:solidFill>
                  <a:srgbClr val="333333"/>
                </a:solidFill>
                <a:effectLst/>
                <a:latin typeface="Brandon"/>
              </a:rPr>
              <a:t>Hear tips and tricks from Cvent experts, see our technology in action, network with like-minded Cvent customers, and exchange your unique customer stories. </a:t>
            </a:r>
          </a:p>
          <a:p>
            <a:pPr marL="742950" lvl="1" indent="-285750">
              <a:spcBef>
                <a:spcPts val="600"/>
              </a:spcBef>
              <a:buFont typeface="Arial" panose="020B0604020202020204" pitchFamily="34" charset="0"/>
              <a:buChar char="•"/>
            </a:pPr>
            <a:r>
              <a:rPr lang="en-US" b="1" i="0" dirty="0">
                <a:solidFill>
                  <a:srgbClr val="333333"/>
                </a:solidFill>
                <a:effectLst/>
                <a:latin typeface="Brandon"/>
              </a:rPr>
              <a:t>June sessions:</a:t>
            </a:r>
            <a:r>
              <a:rPr lang="en-US" i="0" dirty="0">
                <a:solidFill>
                  <a:srgbClr val="333333"/>
                </a:solidFill>
                <a:effectLst/>
                <a:latin typeface="Brandon"/>
              </a:rPr>
              <a:t> Denver, CO, June 17. </a:t>
            </a:r>
            <a:r>
              <a:rPr lang="en-US" b="1" dirty="0">
                <a:solidFill>
                  <a:srgbClr val="0160BE"/>
                </a:solidFill>
                <a:latin typeface="Brandon"/>
                <a:hlinkClick r:id="rId5">
                  <a:extLst>
                    <a:ext uri="{A12FA001-AC4F-418D-AE19-62706E023703}">
                      <ahyp:hlinkClr xmlns:ahyp="http://schemas.microsoft.com/office/drawing/2018/hyperlinkcolor" val="tx"/>
                    </a:ext>
                  </a:extLst>
                </a:hlinkClick>
              </a:rPr>
              <a:t>Secure your spot</a:t>
            </a:r>
            <a:r>
              <a:rPr lang="en-US" b="1" dirty="0">
                <a:solidFill>
                  <a:srgbClr val="0160BE"/>
                </a:solidFill>
                <a:latin typeface="Brandon"/>
                <a:hlinkClick r:id="rId6">
                  <a:extLst>
                    <a:ext uri="{A12FA001-AC4F-418D-AE19-62706E023703}">
                      <ahyp:hlinkClr xmlns:ahyp="http://schemas.microsoft.com/office/drawing/2018/hyperlinkcolor" val="tx"/>
                    </a:ext>
                  </a:extLst>
                </a:hlinkClick>
              </a:rPr>
              <a:t>.</a:t>
            </a:r>
            <a:br>
              <a:rPr lang="en-US" b="1" dirty="0">
                <a:solidFill>
                  <a:srgbClr val="0160BE"/>
                </a:solidFill>
                <a:latin typeface="Brandon"/>
              </a:rPr>
            </a:br>
            <a:endParaRPr lang="en-US" b="1" dirty="0">
              <a:solidFill>
                <a:srgbClr val="0160BE"/>
              </a:solidFill>
              <a:latin typeface="Brandon"/>
            </a:endParaRPr>
          </a:p>
          <a:p>
            <a:pPr marL="285750" indent="-285750">
              <a:spcBef>
                <a:spcPts val="600"/>
              </a:spcBef>
              <a:buFont typeface="Arial" panose="020B0604020202020204" pitchFamily="34" charset="0"/>
              <a:buChar char="•"/>
            </a:pPr>
            <a:r>
              <a:rPr lang="en-US" b="1" dirty="0">
                <a:solidFill>
                  <a:srgbClr val="333333"/>
                </a:solidFill>
                <a:latin typeface="Brandon"/>
              </a:rPr>
              <a:t>Regional Training Workshops. </a:t>
            </a:r>
            <a:r>
              <a:rPr lang="en-US" dirty="0">
                <a:solidFill>
                  <a:srgbClr val="333333"/>
                </a:solidFill>
                <a:latin typeface="Brandon"/>
              </a:rPr>
              <a:t>Our in-person, hands-on product training sessions continue to spread across the country. Use UPSKILL50 for 50% the cost. </a:t>
            </a:r>
          </a:p>
          <a:p>
            <a:pPr marL="742950" lvl="1" indent="-285750">
              <a:spcBef>
                <a:spcPts val="600"/>
              </a:spcBef>
              <a:buFont typeface="Arial" panose="020B0604020202020204" pitchFamily="34" charset="0"/>
              <a:buChar char="•"/>
            </a:pPr>
            <a:r>
              <a:rPr lang="en-US" b="1" dirty="0">
                <a:solidFill>
                  <a:srgbClr val="333333"/>
                </a:solidFill>
                <a:latin typeface="Brandon"/>
              </a:rPr>
              <a:t>June topics: </a:t>
            </a:r>
            <a:r>
              <a:rPr lang="en-US" dirty="0">
                <a:solidFill>
                  <a:srgbClr val="333333"/>
                </a:solidFill>
                <a:latin typeface="Brandon"/>
              </a:rPr>
              <a:t>Arrivals and Check-In, Cvent Registration for New Users, Reimagining Event Check-In with </a:t>
            </a:r>
            <a:r>
              <a:rPr lang="en-US" dirty="0" err="1">
                <a:solidFill>
                  <a:srgbClr val="333333"/>
                </a:solidFill>
                <a:latin typeface="Brandon"/>
              </a:rPr>
              <a:t>OnArrival</a:t>
            </a:r>
            <a:r>
              <a:rPr lang="en-US" dirty="0">
                <a:solidFill>
                  <a:srgbClr val="333333"/>
                </a:solidFill>
                <a:latin typeface="Brandon"/>
              </a:rPr>
              <a:t> Premium, and Reporting Valuable Event Insights.</a:t>
            </a:r>
          </a:p>
          <a:p>
            <a:pPr marL="742950" lvl="1" indent="-285750">
              <a:spcBef>
                <a:spcPts val="600"/>
              </a:spcBef>
              <a:buFont typeface="Arial" panose="020B0604020202020204" pitchFamily="34" charset="0"/>
              <a:buChar char="•"/>
            </a:pPr>
            <a:r>
              <a:rPr lang="en-US" b="1" dirty="0">
                <a:solidFill>
                  <a:srgbClr val="333333"/>
                </a:solidFill>
                <a:latin typeface="Brandon"/>
              </a:rPr>
              <a:t>June workshops: </a:t>
            </a:r>
            <a:r>
              <a:rPr lang="en-US" dirty="0">
                <a:solidFill>
                  <a:srgbClr val="333333"/>
                </a:solidFill>
                <a:latin typeface="Brandon"/>
              </a:rPr>
              <a:t>The Adolphus, Autograph Collection, Dallas.</a:t>
            </a:r>
            <a:r>
              <a:rPr lang="en-US" b="1" dirty="0">
                <a:solidFill>
                  <a:srgbClr val="333333"/>
                </a:solidFill>
                <a:latin typeface="Brandon"/>
              </a:rPr>
              <a:t> </a:t>
            </a:r>
            <a:r>
              <a:rPr lang="en-US" b="1" dirty="0">
                <a:solidFill>
                  <a:srgbClr val="0160BE"/>
                </a:solidFill>
                <a:latin typeface="Brandon"/>
                <a:hlinkClick r:id="rId7">
                  <a:extLst>
                    <a:ext uri="{A12FA001-AC4F-418D-AE19-62706E023703}">
                      <ahyp:hlinkClr xmlns:ahyp="http://schemas.microsoft.com/office/drawing/2018/hyperlinkcolor" val="tx"/>
                    </a:ext>
                  </a:extLst>
                </a:hlinkClick>
              </a:rPr>
              <a:t>Register now</a:t>
            </a:r>
            <a:r>
              <a:rPr lang="en-US" b="1" dirty="0">
                <a:solidFill>
                  <a:srgbClr val="333333"/>
                </a:solidFill>
                <a:latin typeface="Brandon"/>
              </a:rPr>
              <a:t>.</a:t>
            </a:r>
            <a:endParaRPr lang="en-US" b="1" dirty="0">
              <a:solidFill>
                <a:srgbClr val="0160BE"/>
              </a:solidFill>
              <a:latin typeface="Brandon"/>
            </a:endParaRPr>
          </a:p>
        </p:txBody>
      </p:sp>
    </p:spTree>
    <p:extLst>
      <p:ext uri="{BB962C8B-B14F-4D97-AF65-F5344CB8AC3E}">
        <p14:creationId xmlns:p14="http://schemas.microsoft.com/office/powerpoint/2010/main" val="406510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D164D-F093-4D1C-CBCF-C456649A7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9FC71-B82F-5F88-0EB0-434ACE688B27}"/>
              </a:ext>
            </a:extLst>
          </p:cNvPr>
          <p:cNvSpPr>
            <a:spLocks noGrp="1"/>
          </p:cNvSpPr>
          <p:nvPr>
            <p:ph type="title"/>
          </p:nvPr>
        </p:nvSpPr>
        <p:spPr>
          <a:xfrm>
            <a:off x="838200" y="365125"/>
            <a:ext cx="10591800" cy="1325563"/>
          </a:xfrm>
        </p:spPr>
        <p:txBody>
          <a:bodyPr>
            <a:normAutofit/>
          </a:bodyPr>
          <a:lstStyle/>
          <a:p>
            <a:r>
              <a:rPr lang="en-US" b="1" i="0" dirty="0">
                <a:solidFill>
                  <a:srgbClr val="0160BE"/>
                </a:solidFill>
                <a:effectLst/>
                <a:latin typeface="Brandon"/>
              </a:rPr>
              <a:t>SPOTLIGHT: Top 5 Product-Focused Sessions at Cvent CONNECT 2026</a:t>
            </a:r>
          </a:p>
        </p:txBody>
      </p:sp>
      <p:sp>
        <p:nvSpPr>
          <p:cNvPr id="3" name="Content Placeholder 2">
            <a:extLst>
              <a:ext uri="{FF2B5EF4-FFF2-40B4-BE49-F238E27FC236}">
                <a16:creationId xmlns:a16="http://schemas.microsoft.com/office/drawing/2014/main" id="{ECF98836-4632-5C51-6147-CB9E6E89F679}"/>
              </a:ext>
            </a:extLst>
          </p:cNvPr>
          <p:cNvSpPr>
            <a:spLocks noGrp="1"/>
          </p:cNvSpPr>
          <p:nvPr>
            <p:ph idx="1"/>
          </p:nvPr>
        </p:nvSpPr>
        <p:spPr>
          <a:xfrm>
            <a:off x="838198" y="1697149"/>
            <a:ext cx="10193594" cy="4795726"/>
          </a:xfrm>
        </p:spPr>
        <p:txBody>
          <a:bodyPr>
            <a:noAutofit/>
          </a:bodyPr>
          <a:lstStyle/>
          <a:p>
            <a:pPr marL="0" indent="0">
              <a:spcBef>
                <a:spcPts val="0"/>
              </a:spcBef>
              <a:buNone/>
            </a:pPr>
            <a:r>
              <a:rPr lang="en-US" sz="1800" dirty="0"/>
              <a:t>In addition to watching the Cvent CONNECT welcome keynote on Tuesday, July 14, from 9 – 10 AM CT, where you’ll hear Cvent Founder &amp; CEO Reggie Aggarwal share his take on the future of meetings and events, and how technology and AI are reshaping our industry, we’ve got another top 5 product-focused sessions you don’t want to miss. Check out the full </a:t>
            </a:r>
            <a:r>
              <a:rPr lang="en-US" sz="1800" b="1" dirty="0">
                <a:solidFill>
                  <a:srgbClr val="0160BE"/>
                </a:solidFill>
                <a:hlinkClick r:id="rId2">
                  <a:extLst>
                    <a:ext uri="{A12FA001-AC4F-418D-AE19-62706E023703}">
                      <ahyp:hlinkClr xmlns:ahyp="http://schemas.microsoft.com/office/drawing/2018/hyperlinkcolor" val="tx"/>
                    </a:ext>
                  </a:extLst>
                </a:hlinkClick>
              </a:rPr>
              <a:t>Agenda HERE</a:t>
            </a:r>
            <a:r>
              <a:rPr lang="en-US" sz="1800" b="1" dirty="0"/>
              <a:t>.</a:t>
            </a:r>
          </a:p>
          <a:p>
            <a:pPr marL="0" indent="0">
              <a:spcBef>
                <a:spcPts val="0"/>
              </a:spcBef>
              <a:buNone/>
            </a:pPr>
            <a:endParaRPr lang="en-US" sz="1800" b="1" dirty="0"/>
          </a:p>
          <a:p>
            <a:pPr>
              <a:spcBef>
                <a:spcPts val="0"/>
              </a:spcBef>
            </a:pPr>
            <a:r>
              <a:rPr lang="en-US" sz="1800" b="1" dirty="0">
                <a:solidFill>
                  <a:srgbClr val="0160BE"/>
                </a:solidFill>
              </a:rPr>
              <a:t>General Session: Event Marketing &amp; Management Product Roadmap</a:t>
            </a:r>
          </a:p>
          <a:p>
            <a:pPr lvl="1">
              <a:spcBef>
                <a:spcPts val="0"/>
              </a:spcBef>
            </a:pPr>
            <a:r>
              <a:rPr lang="en-US" sz="1800" dirty="0"/>
              <a:t>Tuesday, July 14 | 10:15–11:15 AM CT In-Person &amp;  Streamed Virtually</a:t>
            </a:r>
          </a:p>
          <a:p>
            <a:pPr>
              <a:spcBef>
                <a:spcPts val="0"/>
              </a:spcBef>
            </a:pPr>
            <a:r>
              <a:rPr lang="en-US" sz="1800" b="1" dirty="0">
                <a:solidFill>
                  <a:srgbClr val="0160BE"/>
                </a:solidFill>
              </a:rPr>
              <a:t>The Power of the Cvent Platform — AI-Powered Event Success, Start to Finish</a:t>
            </a:r>
          </a:p>
          <a:p>
            <a:pPr lvl="1">
              <a:spcBef>
                <a:spcPts val="0"/>
              </a:spcBef>
            </a:pPr>
            <a:r>
              <a:rPr lang="en-US" sz="1800" dirty="0"/>
              <a:t>Tuesday, July 14 | 2–2:45 PM CT In-Person &amp;  Streamed Virtually</a:t>
            </a:r>
          </a:p>
          <a:p>
            <a:pPr>
              <a:spcBef>
                <a:spcPts val="0"/>
              </a:spcBef>
            </a:pPr>
            <a:r>
              <a:rPr lang="en-US" sz="1800" b="1" dirty="0">
                <a:solidFill>
                  <a:srgbClr val="0160BE"/>
                </a:solidFill>
              </a:rPr>
              <a:t>The Future of Event Tech: The Next Act</a:t>
            </a:r>
          </a:p>
          <a:p>
            <a:pPr lvl="1">
              <a:spcBef>
                <a:spcPts val="0"/>
              </a:spcBef>
            </a:pPr>
            <a:r>
              <a:rPr lang="en-US" sz="1800" dirty="0"/>
              <a:t>Wednesday, July 15 | 1:00 – 1:45 PM CT In-Person &amp;  Streamed Virtually</a:t>
            </a:r>
          </a:p>
          <a:p>
            <a:pPr>
              <a:spcBef>
                <a:spcPts val="0"/>
              </a:spcBef>
            </a:pPr>
            <a:r>
              <a:rPr lang="en-US" sz="1800" b="1" dirty="0">
                <a:solidFill>
                  <a:srgbClr val="0160BE"/>
                </a:solidFill>
              </a:rPr>
              <a:t>How We Market Cvent CONNECT</a:t>
            </a:r>
          </a:p>
          <a:p>
            <a:pPr lvl="1">
              <a:spcBef>
                <a:spcPts val="0"/>
              </a:spcBef>
            </a:pPr>
            <a:r>
              <a:rPr lang="en-US" sz="1800" dirty="0"/>
              <a:t>Tuesday, July 14 | 2–2:45 PM CT In-Person &amp;  Streamed Virtually</a:t>
            </a:r>
          </a:p>
          <a:p>
            <a:pPr>
              <a:spcBef>
                <a:spcPts val="0"/>
              </a:spcBef>
            </a:pPr>
            <a:r>
              <a:rPr lang="en-US" sz="1800" b="1" dirty="0">
                <a:solidFill>
                  <a:srgbClr val="0160BE"/>
                </a:solidFill>
              </a:rPr>
              <a:t>Cvent on Cvent:  How our events team uses AI to rethink their entire event program</a:t>
            </a:r>
          </a:p>
          <a:p>
            <a:pPr lvl="1">
              <a:spcBef>
                <a:spcPts val="0"/>
              </a:spcBef>
            </a:pPr>
            <a:r>
              <a:rPr lang="en-US" sz="1800" dirty="0"/>
              <a:t>Tuesday, July 14 | 3:15 – 4 PM CT In-Person &amp;  Streamed Virtually</a:t>
            </a:r>
          </a:p>
          <a:p>
            <a:pPr marL="0" indent="0">
              <a:spcBef>
                <a:spcPts val="0"/>
              </a:spcBef>
              <a:buNone/>
            </a:pPr>
            <a:endParaRPr lang="en-US" sz="1800" dirty="0"/>
          </a:p>
        </p:txBody>
      </p:sp>
      <p:sp>
        <p:nvSpPr>
          <p:cNvPr id="5" name="TextBox 4">
            <a:extLst>
              <a:ext uri="{FF2B5EF4-FFF2-40B4-BE49-F238E27FC236}">
                <a16:creationId xmlns:a16="http://schemas.microsoft.com/office/drawing/2014/main" id="{7479DF4D-F9FE-EFE4-A0F4-CDE6C05B12E5}"/>
              </a:ext>
            </a:extLst>
          </p:cNvPr>
          <p:cNvSpPr txBox="1"/>
          <p:nvPr/>
        </p:nvSpPr>
        <p:spPr>
          <a:xfrm>
            <a:off x="838198" y="6083832"/>
            <a:ext cx="10193594" cy="341632"/>
          </a:xfrm>
          <a:prstGeom prst="rect">
            <a:avLst/>
          </a:prstGeom>
          <a:noFill/>
        </p:spPr>
        <p:txBody>
          <a:bodyPr wrap="square" rtlCol="0">
            <a:spAutoFit/>
          </a:bodyPr>
          <a:lstStyle/>
          <a:p>
            <a:pPr>
              <a:lnSpc>
                <a:spcPct val="90000"/>
              </a:lnSpc>
            </a:pPr>
            <a:r>
              <a:rPr lang="en-US" b="1" dirty="0">
                <a:solidFill>
                  <a:srgbClr val="0160BE"/>
                </a:solidFill>
                <a:latin typeface="Brandon"/>
                <a:hlinkClick r:id="rId3">
                  <a:extLst>
                    <a:ext uri="{A12FA001-AC4F-418D-AE19-62706E023703}">
                      <ahyp:hlinkClr xmlns:ahyp="http://schemas.microsoft.com/office/drawing/2018/hyperlinkcolor" val="tx"/>
                    </a:ext>
                  </a:extLst>
                </a:hlinkClick>
              </a:rPr>
              <a:t>Register here </a:t>
            </a:r>
            <a:r>
              <a:rPr lang="en-US" dirty="0">
                <a:latin typeface="Brandon"/>
              </a:rPr>
              <a:t>to attend Cvent CONNECT virtually if you can't join us in person in Nashville, July 13 - 16.</a:t>
            </a:r>
          </a:p>
        </p:txBody>
      </p:sp>
    </p:spTree>
    <p:extLst>
      <p:ext uri="{BB962C8B-B14F-4D97-AF65-F5344CB8AC3E}">
        <p14:creationId xmlns:p14="http://schemas.microsoft.com/office/powerpoint/2010/main" val="394527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888D4-7336-74FE-7D24-CE87006D7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1FBF3-D662-84F7-44C0-9FD2A32FAD3F}"/>
              </a:ext>
            </a:extLst>
          </p:cNvPr>
          <p:cNvSpPr>
            <a:spLocks noGrp="1"/>
          </p:cNvSpPr>
          <p:nvPr>
            <p:ph type="title"/>
          </p:nvPr>
        </p:nvSpPr>
        <p:spPr>
          <a:xfrm>
            <a:off x="838200" y="365125"/>
            <a:ext cx="10591800" cy="1325563"/>
          </a:xfrm>
        </p:spPr>
        <p:txBody>
          <a:bodyPr>
            <a:noAutofit/>
          </a:bodyPr>
          <a:lstStyle/>
          <a:p>
            <a:r>
              <a:rPr lang="en-US" sz="3600" b="1" i="0" dirty="0">
                <a:solidFill>
                  <a:srgbClr val="0160BE"/>
                </a:solidFill>
                <a:effectLst/>
                <a:latin typeface="Brandon"/>
              </a:rPr>
              <a:t>SPOTLIGHT: Experience Cvent Assistant's Support Capability</a:t>
            </a:r>
          </a:p>
        </p:txBody>
      </p:sp>
      <p:sp>
        <p:nvSpPr>
          <p:cNvPr id="3" name="Content Placeholder 2">
            <a:extLst>
              <a:ext uri="{FF2B5EF4-FFF2-40B4-BE49-F238E27FC236}">
                <a16:creationId xmlns:a16="http://schemas.microsoft.com/office/drawing/2014/main" id="{4698AB68-7624-D164-74D7-3351F5E7E2E6}"/>
              </a:ext>
            </a:extLst>
          </p:cNvPr>
          <p:cNvSpPr>
            <a:spLocks noGrp="1"/>
          </p:cNvSpPr>
          <p:nvPr>
            <p:ph idx="1"/>
          </p:nvPr>
        </p:nvSpPr>
        <p:spPr>
          <a:xfrm>
            <a:off x="838198" y="1690688"/>
            <a:ext cx="10193594" cy="4795726"/>
          </a:xfrm>
        </p:spPr>
        <p:txBody>
          <a:bodyPr>
            <a:noAutofit/>
          </a:bodyPr>
          <a:lstStyle/>
          <a:p>
            <a:pPr marL="0" indent="0">
              <a:spcBef>
                <a:spcPts val="0"/>
              </a:spcBef>
              <a:buNone/>
            </a:pPr>
            <a:r>
              <a:rPr lang="en-US" sz="1800" dirty="0"/>
              <a:t>Cvent Assistant is not just a support tool, it is the beginning of something much bigger. The vision is a single AI Assistant that helps customers with everything across their events: getting answers, pulling insights from their data, managing attendees, building events, and more — all without leaving Cvent. This is just the fist piece, more is coming quickly.</a:t>
            </a:r>
            <a:endParaRPr lang="en-US" sz="1800" b="1" dirty="0">
              <a:solidFill>
                <a:srgbClr val="0160BE"/>
              </a:solidFill>
            </a:endParaRPr>
          </a:p>
          <a:p>
            <a:pPr marL="0" indent="0">
              <a:spcBef>
                <a:spcPts val="0"/>
              </a:spcBef>
              <a:buNone/>
            </a:pPr>
            <a:endParaRPr lang="en-US" sz="1800" b="1" dirty="0">
              <a:solidFill>
                <a:srgbClr val="0160BE"/>
              </a:solidFill>
            </a:endParaRPr>
          </a:p>
          <a:p>
            <a:pPr marL="0" indent="0">
              <a:spcBef>
                <a:spcPts val="0"/>
              </a:spcBef>
              <a:buNone/>
            </a:pPr>
            <a:r>
              <a:rPr lang="en-US" sz="1800" b="1" dirty="0">
                <a:solidFill>
                  <a:srgbClr val="0160BE"/>
                </a:solidFill>
              </a:rPr>
              <a:t>A better way to explore, learn, and keep moving</a:t>
            </a:r>
          </a:p>
          <a:p>
            <a:pPr>
              <a:spcBef>
                <a:spcPts val="0"/>
              </a:spcBef>
            </a:pPr>
            <a:r>
              <a:rPr lang="en-US" sz="1800" dirty="0"/>
              <a:t>The best event professionals are often the ones willing to explore. They try new approaches. They test new workflows. They stay open to better ways of getting things done.</a:t>
            </a:r>
          </a:p>
          <a:p>
            <a:pPr>
              <a:spcBef>
                <a:spcPts val="0"/>
              </a:spcBef>
            </a:pPr>
            <a:r>
              <a:rPr lang="en-US" sz="1800" dirty="0"/>
              <a:t>Cvent Assistant support capability is built for that mindset.</a:t>
            </a:r>
          </a:p>
          <a:p>
            <a:pPr>
              <a:spcBef>
                <a:spcPts val="0"/>
              </a:spcBef>
            </a:pPr>
            <a:r>
              <a:rPr lang="en-US" sz="1800" dirty="0"/>
              <a:t>It gives you a faster, more intuitive way to find answers in the moment. So whether you are trying something new, validating a process, or working through an unexpected question, help feels closer, simpler, and easier to trust.</a:t>
            </a:r>
          </a:p>
          <a:p>
            <a:pPr>
              <a:spcBef>
                <a:spcPts val="0"/>
              </a:spcBef>
            </a:pPr>
            <a:endParaRPr lang="en-US" sz="1800" dirty="0"/>
          </a:p>
          <a:p>
            <a:pPr marL="0" indent="0">
              <a:spcBef>
                <a:spcPts val="0"/>
              </a:spcBef>
              <a:buNone/>
            </a:pPr>
            <a:r>
              <a:rPr lang="en-US" sz="1800" dirty="0"/>
              <a:t>For event professionals who are curious, proactive, and always looking for better ways to work, Cvent Assistant support capability offers something powerful: help that meets you where you are.</a:t>
            </a:r>
          </a:p>
          <a:p>
            <a:pPr marL="0" indent="0">
              <a:spcBef>
                <a:spcPts val="0"/>
              </a:spcBef>
              <a:buNone/>
            </a:pPr>
            <a:endParaRPr lang="en-US" sz="1800" dirty="0"/>
          </a:p>
          <a:p>
            <a:pPr marL="0" indent="0">
              <a:spcBef>
                <a:spcPts val="0"/>
              </a:spcBef>
              <a:buNone/>
            </a:pPr>
            <a:r>
              <a:rPr lang="en-US" sz="1800" dirty="0"/>
              <a:t>Not later. Not somewhere else. Right when you need it.</a:t>
            </a:r>
          </a:p>
        </p:txBody>
      </p:sp>
      <p:sp>
        <p:nvSpPr>
          <p:cNvPr id="5" name="TextBox 4">
            <a:extLst>
              <a:ext uri="{FF2B5EF4-FFF2-40B4-BE49-F238E27FC236}">
                <a16:creationId xmlns:a16="http://schemas.microsoft.com/office/drawing/2014/main" id="{471B9507-8651-CC2F-08F2-03C65C0154DF}"/>
              </a:ext>
            </a:extLst>
          </p:cNvPr>
          <p:cNvSpPr txBox="1"/>
          <p:nvPr/>
        </p:nvSpPr>
        <p:spPr>
          <a:xfrm>
            <a:off x="838198" y="6151243"/>
            <a:ext cx="10193594" cy="341632"/>
          </a:xfrm>
          <a:prstGeom prst="rect">
            <a:avLst/>
          </a:prstGeom>
          <a:noFill/>
        </p:spPr>
        <p:txBody>
          <a:bodyPr wrap="square" rtlCol="0">
            <a:spAutoFit/>
          </a:bodyPr>
          <a:lstStyle/>
          <a:p>
            <a:pPr>
              <a:lnSpc>
                <a:spcPct val="90000"/>
              </a:lnSpc>
            </a:pPr>
            <a:r>
              <a:rPr lang="en-US" b="1" dirty="0">
                <a:solidFill>
                  <a:srgbClr val="0160BE"/>
                </a:solidFill>
                <a:latin typeface="Brandon"/>
                <a:hlinkClick r:id="rId2">
                  <a:extLst>
                    <a:ext uri="{A12FA001-AC4F-418D-AE19-62706E023703}">
                      <ahyp:hlinkClr xmlns:ahyp="http://schemas.microsoft.com/office/drawing/2018/hyperlinkcolor" val="tx"/>
                    </a:ext>
                  </a:extLst>
                </a:hlinkClick>
              </a:rPr>
              <a:t>Read More</a:t>
            </a:r>
            <a:r>
              <a:rPr lang="en-US" b="1" dirty="0">
                <a:solidFill>
                  <a:srgbClr val="0160BE"/>
                </a:solidFill>
                <a:latin typeface="Brandon"/>
              </a:rPr>
              <a:t> </a:t>
            </a:r>
            <a:r>
              <a:rPr lang="en-US" dirty="0">
                <a:latin typeface="Brandon"/>
              </a:rPr>
              <a:t>about it</a:t>
            </a:r>
          </a:p>
        </p:txBody>
      </p:sp>
    </p:spTree>
    <p:extLst>
      <p:ext uri="{BB962C8B-B14F-4D97-AF65-F5344CB8AC3E}">
        <p14:creationId xmlns:p14="http://schemas.microsoft.com/office/powerpoint/2010/main" val="53544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6C044-E4CA-154D-4B72-C959BADA1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89420-1F90-36E5-12DC-ADBDB4FD1F9E}"/>
              </a:ext>
            </a:extLst>
          </p:cNvPr>
          <p:cNvSpPr>
            <a:spLocks noGrp="1"/>
          </p:cNvSpPr>
          <p:nvPr>
            <p:ph type="title"/>
          </p:nvPr>
        </p:nvSpPr>
        <p:spPr>
          <a:xfrm>
            <a:off x="980440" y="2766216"/>
            <a:ext cx="4119880" cy="1325563"/>
          </a:xfrm>
        </p:spPr>
        <p:txBody>
          <a:bodyPr/>
          <a:lstStyle/>
          <a:p>
            <a:r>
              <a:rPr lang="en-US" b="1" i="0" dirty="0">
                <a:solidFill>
                  <a:srgbClr val="0160BE"/>
                </a:solidFill>
                <a:effectLst/>
                <a:latin typeface="Brandon"/>
              </a:rPr>
              <a:t>Plan &amp; Promote</a:t>
            </a:r>
            <a:endParaRPr lang="en-US" dirty="0">
              <a:solidFill>
                <a:srgbClr val="0160BE"/>
              </a:solidFill>
            </a:endParaRPr>
          </a:p>
        </p:txBody>
      </p:sp>
      <p:sp>
        <p:nvSpPr>
          <p:cNvPr id="3" name="Content Placeholder 2">
            <a:extLst>
              <a:ext uri="{FF2B5EF4-FFF2-40B4-BE49-F238E27FC236}">
                <a16:creationId xmlns:a16="http://schemas.microsoft.com/office/drawing/2014/main" id="{D8FCD802-9C9C-7362-6878-AE3CD83AAAFE}"/>
              </a:ext>
            </a:extLst>
          </p:cNvPr>
          <p:cNvSpPr>
            <a:spLocks noGrp="1"/>
          </p:cNvSpPr>
          <p:nvPr>
            <p:ph idx="1"/>
          </p:nvPr>
        </p:nvSpPr>
        <p:spPr>
          <a:xfrm>
            <a:off x="6736080" y="2111689"/>
            <a:ext cx="4597400" cy="2634615"/>
          </a:xfrm>
        </p:spPr>
        <p:txBody>
          <a:bodyPr/>
          <a:lstStyle/>
          <a:p>
            <a:pPr marL="0" indent="0" algn="l">
              <a:buNone/>
            </a:pPr>
            <a:r>
              <a:rPr lang="en-US" sz="3200" b="1" dirty="0">
                <a:solidFill>
                  <a:srgbClr val="0160BE"/>
                </a:solidFill>
                <a:effectLst/>
                <a:latin typeface="Brandon"/>
              </a:rPr>
              <a:t>Products covered: </a:t>
            </a:r>
          </a:p>
          <a:p>
            <a:pPr marL="0" indent="0" algn="l">
              <a:buNone/>
            </a:pPr>
            <a:r>
              <a:rPr lang="en-US" dirty="0">
                <a:solidFill>
                  <a:srgbClr val="0160BE"/>
                </a:solidFill>
                <a:effectLst/>
                <a:latin typeface="Brandon"/>
              </a:rPr>
              <a:t>Registration</a:t>
            </a:r>
          </a:p>
          <a:p>
            <a:pPr marL="0" indent="0" algn="l">
              <a:buNone/>
            </a:pPr>
            <a:r>
              <a:rPr lang="en-US" dirty="0">
                <a:solidFill>
                  <a:srgbClr val="0160BE"/>
                </a:solidFill>
                <a:effectLst/>
                <a:latin typeface="Brandon"/>
              </a:rPr>
              <a:t>Abstract Management</a:t>
            </a:r>
          </a:p>
          <a:p>
            <a:pPr marL="0" indent="0" algn="l">
              <a:buNone/>
            </a:pPr>
            <a:r>
              <a:rPr lang="en-US" dirty="0">
                <a:solidFill>
                  <a:srgbClr val="0160BE"/>
                </a:solidFill>
                <a:effectLst/>
                <a:latin typeface="Brandon"/>
              </a:rPr>
              <a:t>Speaker Resource Centers</a:t>
            </a:r>
          </a:p>
          <a:p>
            <a:pPr marL="0" indent="0" algn="l">
              <a:buNone/>
            </a:pPr>
            <a:r>
              <a:rPr lang="en-US" dirty="0">
                <a:solidFill>
                  <a:srgbClr val="0160BE"/>
                </a:solidFill>
                <a:effectLst/>
                <a:latin typeface="Brandon"/>
              </a:rPr>
              <a:t>Exhibitor Management</a:t>
            </a:r>
          </a:p>
          <a:p>
            <a:pPr marL="0" indent="0">
              <a:buNone/>
            </a:pPr>
            <a:endParaRPr lang="en-US" dirty="0">
              <a:solidFill>
                <a:srgbClr val="0160BE"/>
              </a:solidFill>
            </a:endParaRPr>
          </a:p>
        </p:txBody>
      </p:sp>
      <p:cxnSp>
        <p:nvCxnSpPr>
          <p:cNvPr id="5" name="Straight Connector 4">
            <a:extLst>
              <a:ext uri="{FF2B5EF4-FFF2-40B4-BE49-F238E27FC236}">
                <a16:creationId xmlns:a16="http://schemas.microsoft.com/office/drawing/2014/main" id="{ABEB5620-0861-F80B-7EE8-6435A7AA397E}"/>
              </a:ext>
            </a:extLst>
          </p:cNvPr>
          <p:cNvCxnSpPr/>
          <p:nvPr/>
        </p:nvCxnSpPr>
        <p:spPr>
          <a:xfrm>
            <a:off x="5811520" y="868679"/>
            <a:ext cx="0" cy="512064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89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50E99-2822-87E0-E880-CA8B57726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85230-6EBC-E93C-8337-8031726E9C43}"/>
              </a:ext>
            </a:extLst>
          </p:cNvPr>
          <p:cNvSpPr>
            <a:spLocks noGrp="1"/>
          </p:cNvSpPr>
          <p:nvPr>
            <p:ph type="title"/>
          </p:nvPr>
        </p:nvSpPr>
        <p:spPr>
          <a:xfrm>
            <a:off x="838200" y="365125"/>
            <a:ext cx="8630920" cy="1325563"/>
          </a:xfrm>
        </p:spPr>
        <p:txBody>
          <a:bodyPr>
            <a:normAutofit/>
          </a:bodyPr>
          <a:lstStyle/>
          <a:p>
            <a:r>
              <a:rPr lang="en-US" b="1" i="0" dirty="0">
                <a:solidFill>
                  <a:srgbClr val="0160BE"/>
                </a:solidFill>
                <a:effectLst/>
                <a:latin typeface="Brandon"/>
              </a:rPr>
              <a:t>Introducing Build Your Own Reports in Email Reports</a:t>
            </a:r>
          </a:p>
        </p:txBody>
      </p:sp>
      <p:sp>
        <p:nvSpPr>
          <p:cNvPr id="3" name="Content Placeholder 2">
            <a:extLst>
              <a:ext uri="{FF2B5EF4-FFF2-40B4-BE49-F238E27FC236}">
                <a16:creationId xmlns:a16="http://schemas.microsoft.com/office/drawing/2014/main" id="{2254FED0-8D56-949E-418D-FA2EB8940753}"/>
              </a:ext>
            </a:extLst>
          </p:cNvPr>
          <p:cNvSpPr>
            <a:spLocks noGrp="1"/>
          </p:cNvSpPr>
          <p:nvPr>
            <p:ph idx="1"/>
          </p:nvPr>
        </p:nvSpPr>
        <p:spPr>
          <a:xfrm>
            <a:off x="838199" y="1690688"/>
            <a:ext cx="8189064" cy="4466272"/>
          </a:xfrm>
        </p:spPr>
        <p:txBody>
          <a:bodyPr>
            <a:noAutofit/>
          </a:bodyPr>
          <a:lstStyle/>
          <a:p>
            <a:pPr marL="0" indent="0">
              <a:buNone/>
            </a:pPr>
            <a:r>
              <a:rPr lang="en-US" sz="1800" b="1" dirty="0">
                <a:solidFill>
                  <a:srgbClr val="0160BE"/>
                </a:solidFill>
                <a:latin typeface="+mn-lt"/>
              </a:rPr>
              <a:t>What’s new:</a:t>
            </a:r>
          </a:p>
          <a:p>
            <a:pPr marL="0" indent="0">
              <a:buNone/>
            </a:pPr>
            <a:r>
              <a:rPr lang="en-US" sz="1800" dirty="0">
                <a:solidFill>
                  <a:srgbClr val="333333"/>
                </a:solidFill>
                <a:latin typeface="Brandon"/>
              </a:rPr>
              <a:t>The new BYOR – Email category introduces a set of sub-reports designed to answer common questions about email effectiveness across your events. You can mix and match fields, apply filters, and save tailored views to track performance over time, just like other BYOR report types.</a:t>
            </a:r>
          </a:p>
          <a:p>
            <a:pPr marL="0" indent="0">
              <a:buNone/>
            </a:pPr>
            <a:r>
              <a:rPr lang="en-US" sz="1800" dirty="0">
                <a:solidFill>
                  <a:srgbClr val="333333"/>
                </a:solidFill>
                <a:latin typeface="Brandon"/>
              </a:rPr>
              <a:t>Access to the Email category follows your existing event reporting and email permissions, ensuring only authorized users can view and build these reports.</a:t>
            </a:r>
          </a:p>
        </p:txBody>
      </p:sp>
      <p:cxnSp>
        <p:nvCxnSpPr>
          <p:cNvPr id="4" name="Straight Connector 3">
            <a:extLst>
              <a:ext uri="{FF2B5EF4-FFF2-40B4-BE49-F238E27FC236}">
                <a16:creationId xmlns:a16="http://schemas.microsoft.com/office/drawing/2014/main" id="{1717F719-729E-359E-2C54-6D930F0236E9}"/>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33B9D93-3BE2-2E38-0DFD-29830D829FC6}"/>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5" name="Rectangle 4">
            <a:extLst>
              <a:ext uri="{FF2B5EF4-FFF2-40B4-BE49-F238E27FC236}">
                <a16:creationId xmlns:a16="http://schemas.microsoft.com/office/drawing/2014/main" id="{A0429A92-2123-8816-17A7-9AC0E7E26A7F}"/>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pic>
        <p:nvPicPr>
          <p:cNvPr id="2050" name="Picture 2">
            <a:extLst>
              <a:ext uri="{FF2B5EF4-FFF2-40B4-BE49-F238E27FC236}">
                <a16:creationId xmlns:a16="http://schemas.microsoft.com/office/drawing/2014/main" id="{1368F0E3-E5FA-8555-66B0-8A4CD4367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26" y="3923824"/>
            <a:ext cx="3025203" cy="2834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7C9E525-9497-0331-F9ED-018AB70AF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904" y="4039230"/>
            <a:ext cx="5846064" cy="260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71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18793</TotalTime>
  <Words>3016</Words>
  <Application>Microsoft Office PowerPoint</Application>
  <PresentationFormat>Widescreen</PresentationFormat>
  <Paragraphs>247</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Aptos Display</vt:lpstr>
      <vt:lpstr>Arial</vt:lpstr>
      <vt:lpstr>Brandon</vt:lpstr>
      <vt:lpstr>Office Theme</vt:lpstr>
      <vt:lpstr>PowerPoint Presentation</vt:lpstr>
      <vt:lpstr>About the newsletter</vt:lpstr>
      <vt:lpstr>Additional resources</vt:lpstr>
      <vt:lpstr>Join Upcoming Beta Programs</vt:lpstr>
      <vt:lpstr> Helpful Product Learning Opportunities</vt:lpstr>
      <vt:lpstr>SPOTLIGHT: Top 5 Product-Focused Sessions at Cvent CONNECT 2026</vt:lpstr>
      <vt:lpstr>SPOTLIGHT: Experience Cvent Assistant's Support Capability</vt:lpstr>
      <vt:lpstr>Plan &amp; Promote</vt:lpstr>
      <vt:lpstr>Introducing Build Your Own Reports in Email Reports</vt:lpstr>
      <vt:lpstr>Download Report Charts as Images</vt:lpstr>
      <vt:lpstr>Enhanced Table Widgets in Reports</vt:lpstr>
      <vt:lpstr>Expanded Chart Options in Reports</vt:lpstr>
      <vt:lpstr>Introducing Cvent Assistant Knowledge &amp; Support Capability</vt:lpstr>
      <vt:lpstr>Enhanced Stock Image Library</vt:lpstr>
      <vt:lpstr>Registration Settings on Registration Overview Page</vt:lpstr>
      <vt:lpstr>Audience Segments - Segment by Attendee Pricing Fields</vt:lpstr>
      <vt:lpstr>Modify Registration Shortcuts in Emails</vt:lpstr>
      <vt:lpstr>Reusable Email Asset Library</vt:lpstr>
      <vt:lpstr>Registration Insights: Compare Registration Over Time</vt:lpstr>
      <vt:lpstr>Attendee Engagement</vt:lpstr>
      <vt:lpstr>Agenda Builder (AI-Powered Session Recommendations)</vt:lpstr>
      <vt:lpstr>Network Builder (AI-Powered Attendee Recommendations)</vt:lpstr>
      <vt:lpstr>Attendee Hub Builder: Personalization Features</vt:lpstr>
      <vt:lpstr>Discovered Interests &amp; Tracking Consent in Event App</vt:lpstr>
      <vt:lpstr>Exchange Solutions</vt:lpstr>
      <vt:lpstr>Total Guest Room Pricing Updates</vt:lpstr>
      <vt:lpstr>Fine-Tune RFP Showcase Preferences</vt:lpstr>
      <vt:lpstr>Save and Revisit Favourite Venues in Cvent Supplier Network 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Rathi, Vivek</dc:creator>
  <cp:lastModifiedBy>Shoaib Mauloodi, Mir Mohamad</cp:lastModifiedBy>
  <cp:revision>782</cp:revision>
  <dcterms:created xsi:type="dcterms:W3CDTF">2025-01-08T01:39:02Z</dcterms:created>
  <dcterms:modified xsi:type="dcterms:W3CDTF">2026-06-16T15:06:00Z</dcterms:modified>
</cp:coreProperties>
</file>