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6858000" cx="12192000"/>
  <p:notesSz cx="12192000" cy="6858000"/>
  <p:embeddedFontLst>
    <p:embeddedFont>
      <p:font typeface="Montserrat"/>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24" roundtripDataSignature="AMtx7mggmXcNbZnheA4wa7nJu7ldJjHz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B0A04B3-9D11-441B-8720-C5251E13BF2F}">
  <a:tblStyle styleId="{4B0A04B3-9D11-441B-8720-C5251E13BF2F}"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11" Type="http://schemas.openxmlformats.org/officeDocument/2006/relationships/slide" Target="slides/slide5.xml"/><Relationship Id="rId22" Type="http://schemas.openxmlformats.org/officeDocument/2006/relationships/font" Target="fonts/Montserrat-italic.fntdata"/><Relationship Id="rId10" Type="http://schemas.openxmlformats.org/officeDocument/2006/relationships/slide" Target="slides/slide4.xml"/><Relationship Id="rId21" Type="http://schemas.openxmlformats.org/officeDocument/2006/relationships/font" Target="fonts/Montserrat-bold.fntdata"/><Relationship Id="rId13" Type="http://schemas.openxmlformats.org/officeDocument/2006/relationships/slide" Target="slides/slide7.xml"/><Relationship Id="rId24" Type="http://customschemas.google.com/relationships/presentationmetadata" Target="metadata"/><Relationship Id="rId12" Type="http://schemas.openxmlformats.org/officeDocument/2006/relationships/slide" Target="slides/slide6.xml"/><Relationship Id="rId23" Type="http://schemas.openxmlformats.org/officeDocument/2006/relationships/font" Target="fonts/Montserrat-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1: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 name="Google Shape;43;p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1: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7" name="Google Shape;167;p11: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2: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6" name="Google Shape;226;p1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3: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3" name="Google Shape;233;p1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4: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9" name="Google Shape;239;p14: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2: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4" name="Google Shape;54;p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3: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 name="Google Shape;63;p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4: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 name="Google Shape;70;p4: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7" name="Google Shape;117;p5: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6: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6" name="Google Shape;126;p6:notes"/>
          <p:cNvSpPr/>
          <p:nvPr>
            <p:ph idx="2" type="sldImg"/>
          </p:nvPr>
        </p:nvSpPr>
        <p:spPr>
          <a:xfrm>
            <a:off x="3810000" y="514350"/>
            <a:ext cx="4573588"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21: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3" name="Google Shape;133;p2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8: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9" name="Google Shape;139;p8: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0: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5" name="Google Shape;145;p10: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obj">
  <p:cSld name="OBJECT">
    <p:bg>
      <p:bgPr>
        <a:solidFill>
          <a:schemeClr val="lt1"/>
        </a:solidFill>
      </p:bgPr>
    </p:bg>
    <p:spTree>
      <p:nvGrpSpPr>
        <p:cNvPr id="12" name="Shape 12"/>
        <p:cNvGrpSpPr/>
        <p:nvPr/>
      </p:nvGrpSpPr>
      <p:grpSpPr>
        <a:xfrm>
          <a:off x="0" y="0"/>
          <a:ext cx="0" cy="0"/>
          <a:chOff x="0" y="0"/>
          <a:chExt cx="0" cy="0"/>
        </a:xfrm>
      </p:grpSpPr>
      <p:sp>
        <p:nvSpPr>
          <p:cNvPr id="13" name="Google Shape;13;p16"/>
          <p:cNvSpPr txBox="1"/>
          <p:nvPr>
            <p:ph type="ctrTitle"/>
          </p:nvPr>
        </p:nvSpPr>
        <p:spPr>
          <a:xfrm>
            <a:off x="6514086" y="3030867"/>
            <a:ext cx="4770755" cy="4521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16"/>
          <p:cNvSpPr txBox="1"/>
          <p:nvPr>
            <p:ph idx="1" type="subTitle"/>
          </p:nvPr>
        </p:nvSpPr>
        <p:spPr>
          <a:xfrm>
            <a:off x="2980562" y="4706928"/>
            <a:ext cx="6230874" cy="8636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6"/>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6"/>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6"/>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8" name="Shape 18"/>
        <p:cNvGrpSpPr/>
        <p:nvPr/>
      </p:nvGrpSpPr>
      <p:grpSpPr>
        <a:xfrm>
          <a:off x="0" y="0"/>
          <a:ext cx="0" cy="0"/>
          <a:chOff x="0" y="0"/>
          <a:chExt cx="0" cy="0"/>
        </a:xfrm>
      </p:grpSpPr>
      <p:sp>
        <p:nvSpPr>
          <p:cNvPr id="19" name="Google Shape;19;p17"/>
          <p:cNvSpPr txBox="1"/>
          <p:nvPr>
            <p:ph type="title"/>
          </p:nvPr>
        </p:nvSpPr>
        <p:spPr>
          <a:xfrm>
            <a:off x="921387" y="1456000"/>
            <a:ext cx="3021329" cy="192912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3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7"/>
          <p:cNvSpPr txBox="1"/>
          <p:nvPr>
            <p:ph idx="1" type="body"/>
          </p:nvPr>
        </p:nvSpPr>
        <p:spPr>
          <a:xfrm>
            <a:off x="228600" y="2805683"/>
            <a:ext cx="11497310" cy="398145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0" i="0">
                <a:solidFill>
                  <a:schemeClr val="dk1"/>
                </a:solidFil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1" name="Google Shape;21;p17"/>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7"/>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7"/>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4" name="Shape 24"/>
        <p:cNvGrpSpPr/>
        <p:nvPr/>
      </p:nvGrpSpPr>
      <p:grpSpPr>
        <a:xfrm>
          <a:off x="0" y="0"/>
          <a:ext cx="0" cy="0"/>
          <a:chOff x="0" y="0"/>
          <a:chExt cx="0" cy="0"/>
        </a:xfrm>
      </p:grpSpPr>
      <p:sp>
        <p:nvSpPr>
          <p:cNvPr id="25" name="Google Shape;25;p18"/>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8"/>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8"/>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p:cSld name="Two Content">
    <p:bg>
      <p:bgPr>
        <a:solidFill>
          <a:schemeClr val="lt1"/>
        </a:solidFill>
      </p:bgPr>
    </p:bg>
    <p:spTree>
      <p:nvGrpSpPr>
        <p:cNvPr id="28" name="Shape 28"/>
        <p:cNvGrpSpPr/>
        <p:nvPr/>
      </p:nvGrpSpPr>
      <p:grpSpPr>
        <a:xfrm>
          <a:off x="0" y="0"/>
          <a:ext cx="0" cy="0"/>
          <a:chOff x="0" y="0"/>
          <a:chExt cx="0" cy="0"/>
        </a:xfrm>
      </p:grpSpPr>
      <p:pic>
        <p:nvPicPr>
          <p:cNvPr id="29" name="Google Shape;29;p19"/>
          <p:cNvPicPr preferRelativeResize="0"/>
          <p:nvPr/>
        </p:nvPicPr>
        <p:blipFill rotWithShape="1">
          <a:blip r:embed="rId2">
            <a:alphaModFix/>
          </a:blip>
          <a:srcRect b="0" l="0" r="0" t="0"/>
          <a:stretch/>
        </p:blipFill>
        <p:spPr>
          <a:xfrm>
            <a:off x="0" y="0"/>
            <a:ext cx="12191999" cy="6857999"/>
          </a:xfrm>
          <a:prstGeom prst="rect">
            <a:avLst/>
          </a:prstGeom>
          <a:noFill/>
          <a:ln>
            <a:noFill/>
          </a:ln>
        </p:spPr>
      </p:pic>
      <p:sp>
        <p:nvSpPr>
          <p:cNvPr id="30" name="Google Shape;30;p19"/>
          <p:cNvSpPr txBox="1"/>
          <p:nvPr>
            <p:ph type="title"/>
          </p:nvPr>
        </p:nvSpPr>
        <p:spPr>
          <a:xfrm>
            <a:off x="921387" y="1456000"/>
            <a:ext cx="3021329" cy="192912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3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9"/>
          <p:cNvSpPr txBox="1"/>
          <p:nvPr>
            <p:ph idx="1" type="body"/>
          </p:nvPr>
        </p:nvSpPr>
        <p:spPr>
          <a:xfrm>
            <a:off x="609600" y="1577340"/>
            <a:ext cx="5303520" cy="452628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2" name="Google Shape;32;p19"/>
          <p:cNvSpPr txBox="1"/>
          <p:nvPr>
            <p:ph idx="2" type="body"/>
          </p:nvPr>
        </p:nvSpPr>
        <p:spPr>
          <a:xfrm>
            <a:off x="6278880" y="1577340"/>
            <a:ext cx="5303520" cy="452628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3" name="Google Shape;33;p19"/>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9"/>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9"/>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6" name="Shape 36"/>
        <p:cNvGrpSpPr/>
        <p:nvPr/>
      </p:nvGrpSpPr>
      <p:grpSpPr>
        <a:xfrm>
          <a:off x="0" y="0"/>
          <a:ext cx="0" cy="0"/>
          <a:chOff x="0" y="0"/>
          <a:chExt cx="0" cy="0"/>
        </a:xfrm>
      </p:grpSpPr>
      <p:sp>
        <p:nvSpPr>
          <p:cNvPr id="37" name="Google Shape;37;p20"/>
          <p:cNvSpPr txBox="1"/>
          <p:nvPr>
            <p:ph type="title"/>
          </p:nvPr>
        </p:nvSpPr>
        <p:spPr>
          <a:xfrm>
            <a:off x="921387" y="1456000"/>
            <a:ext cx="3021329" cy="192912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3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0"/>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0"/>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0"/>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15"/>
          <p:cNvPicPr preferRelativeResize="0"/>
          <p:nvPr/>
        </p:nvPicPr>
        <p:blipFill rotWithShape="1">
          <a:blip r:embed="rId1">
            <a:alphaModFix/>
          </a:blip>
          <a:srcRect b="0" l="0" r="0" t="0"/>
          <a:stretch/>
        </p:blipFill>
        <p:spPr>
          <a:xfrm>
            <a:off x="6832599" y="0"/>
            <a:ext cx="5359399" cy="6857999"/>
          </a:xfrm>
          <a:prstGeom prst="rect">
            <a:avLst/>
          </a:prstGeom>
          <a:noFill/>
          <a:ln>
            <a:noFill/>
          </a:ln>
        </p:spPr>
      </p:pic>
      <p:sp>
        <p:nvSpPr>
          <p:cNvPr id="7" name="Google Shape;7;p15"/>
          <p:cNvSpPr txBox="1"/>
          <p:nvPr>
            <p:ph type="title"/>
          </p:nvPr>
        </p:nvSpPr>
        <p:spPr>
          <a:xfrm>
            <a:off x="921387" y="1456000"/>
            <a:ext cx="3021329" cy="1929129"/>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3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p15"/>
          <p:cNvSpPr txBox="1"/>
          <p:nvPr>
            <p:ph idx="1" type="body"/>
          </p:nvPr>
        </p:nvSpPr>
        <p:spPr>
          <a:xfrm>
            <a:off x="228600" y="2805683"/>
            <a:ext cx="11497310" cy="398145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9" name="Google Shape;9;p15"/>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 name="Google Shape;10;p15"/>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5"/>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jpg"/><Relationship Id="rId4" Type="http://schemas.openxmlformats.org/officeDocument/2006/relationships/hyperlink" Target="mailto:vpfinance@mpidfw.org" TargetMode="External"/><Relationship Id="rId5" Type="http://schemas.openxmlformats.org/officeDocument/2006/relationships/hyperlink" Target="mailto:vpfinance@mpidfw.org" TargetMode="External"/><Relationship Id="rId6" Type="http://schemas.openxmlformats.org/officeDocument/2006/relationships/hyperlink" Target="mailto:dirsponsorship@mpidfw.org" TargetMode="External"/><Relationship Id="rId7" Type="http://schemas.openxmlformats.org/officeDocument/2006/relationships/hyperlink" Target="https://docs.google.com/forms/d/e/1FAIpQLSe9YLCQCL--SQmzxF69UH_D3hiQFAIALZuCBc3kyshwtweiXg/viewform?usp=sharing" TargetMode="External"/><Relationship Id="rId8"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17.png"/><Relationship Id="rId6"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4" name="Shape 44"/>
        <p:cNvGrpSpPr/>
        <p:nvPr/>
      </p:nvGrpSpPr>
      <p:grpSpPr>
        <a:xfrm>
          <a:off x="0" y="0"/>
          <a:ext cx="0" cy="0"/>
          <a:chOff x="0" y="0"/>
          <a:chExt cx="0" cy="0"/>
        </a:xfrm>
      </p:grpSpPr>
      <p:grpSp>
        <p:nvGrpSpPr>
          <p:cNvPr id="45" name="Google Shape;45;p1"/>
          <p:cNvGrpSpPr/>
          <p:nvPr/>
        </p:nvGrpSpPr>
        <p:grpSpPr>
          <a:xfrm>
            <a:off x="0" y="0"/>
            <a:ext cx="12192508" cy="6857999"/>
            <a:chOff x="0" y="0"/>
            <a:chExt cx="12192508" cy="6857999"/>
          </a:xfrm>
        </p:grpSpPr>
        <p:pic>
          <p:nvPicPr>
            <p:cNvPr id="46" name="Google Shape;46;p1"/>
            <p:cNvPicPr preferRelativeResize="0"/>
            <p:nvPr/>
          </p:nvPicPr>
          <p:blipFill rotWithShape="1">
            <a:blip r:embed="rId3">
              <a:alphaModFix/>
            </a:blip>
            <a:srcRect b="0" l="0" r="0" t="0"/>
            <a:stretch/>
          </p:blipFill>
          <p:spPr>
            <a:xfrm>
              <a:off x="0" y="0"/>
              <a:ext cx="12191999" cy="6857999"/>
            </a:xfrm>
            <a:prstGeom prst="rect">
              <a:avLst/>
            </a:prstGeom>
            <a:noFill/>
            <a:ln>
              <a:noFill/>
            </a:ln>
          </p:spPr>
        </p:pic>
        <p:sp>
          <p:nvSpPr>
            <p:cNvPr id="47" name="Google Shape;47;p1"/>
            <p:cNvSpPr/>
            <p:nvPr/>
          </p:nvSpPr>
          <p:spPr>
            <a:xfrm>
              <a:off x="0" y="2670048"/>
              <a:ext cx="5969635" cy="1518285"/>
            </a:xfrm>
            <a:custGeom>
              <a:rect b="b" l="l" r="r" t="t"/>
              <a:pathLst>
                <a:path extrusionOk="0" h="1518285" w="5969635">
                  <a:moveTo>
                    <a:pt x="5969508" y="0"/>
                  </a:moveTo>
                  <a:lnTo>
                    <a:pt x="0" y="0"/>
                  </a:lnTo>
                  <a:lnTo>
                    <a:pt x="0" y="1517903"/>
                  </a:lnTo>
                  <a:lnTo>
                    <a:pt x="5969508" y="1517903"/>
                  </a:lnTo>
                  <a:lnTo>
                    <a:pt x="5969508"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48" name="Google Shape;48;p1"/>
            <p:cNvPicPr preferRelativeResize="0"/>
            <p:nvPr/>
          </p:nvPicPr>
          <p:blipFill rotWithShape="1">
            <a:blip r:embed="rId4">
              <a:alphaModFix/>
            </a:blip>
            <a:srcRect b="0" l="0" r="0" t="0"/>
            <a:stretch/>
          </p:blipFill>
          <p:spPr>
            <a:xfrm>
              <a:off x="470916" y="3034284"/>
              <a:ext cx="4814315" cy="879335"/>
            </a:xfrm>
            <a:prstGeom prst="rect">
              <a:avLst/>
            </a:prstGeom>
            <a:noFill/>
            <a:ln>
              <a:noFill/>
            </a:ln>
          </p:spPr>
        </p:pic>
        <p:sp>
          <p:nvSpPr>
            <p:cNvPr id="49" name="Google Shape;49;p1"/>
            <p:cNvSpPr/>
            <p:nvPr/>
          </p:nvSpPr>
          <p:spPr>
            <a:xfrm>
              <a:off x="5969508" y="2670048"/>
              <a:ext cx="6223000" cy="1518285"/>
            </a:xfrm>
            <a:custGeom>
              <a:rect b="b" l="l" r="r" t="t"/>
              <a:pathLst>
                <a:path extrusionOk="0" h="1518285" w="6223000">
                  <a:moveTo>
                    <a:pt x="6222492" y="0"/>
                  </a:moveTo>
                  <a:lnTo>
                    <a:pt x="0" y="0"/>
                  </a:lnTo>
                  <a:lnTo>
                    <a:pt x="0" y="1517903"/>
                  </a:lnTo>
                  <a:lnTo>
                    <a:pt x="6222492" y="1517903"/>
                  </a:lnTo>
                  <a:lnTo>
                    <a:pt x="6222492" y="0"/>
                  </a:lnTo>
                  <a:close/>
                </a:path>
              </a:pathLst>
            </a:custGeom>
            <a:solidFill>
              <a:srgbClr val="00ACE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50" name="Google Shape;50;p1"/>
          <p:cNvSpPr txBox="1"/>
          <p:nvPr>
            <p:ph type="ctrTitle"/>
          </p:nvPr>
        </p:nvSpPr>
        <p:spPr>
          <a:xfrm>
            <a:off x="6514086" y="3030867"/>
            <a:ext cx="4770755" cy="45212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SzPts val="1400"/>
              <a:buNone/>
            </a:pPr>
            <a:r>
              <a:rPr lang="en-US"/>
              <a:t>Sponsorship Opportunities</a:t>
            </a:r>
            <a:endParaRPr/>
          </a:p>
        </p:txBody>
      </p:sp>
      <p:sp>
        <p:nvSpPr>
          <p:cNvPr id="51" name="Google Shape;51;p1"/>
          <p:cNvSpPr txBox="1"/>
          <p:nvPr/>
        </p:nvSpPr>
        <p:spPr>
          <a:xfrm>
            <a:off x="6531022" y="3556777"/>
            <a:ext cx="1908300" cy="2898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1" i="0" lang="en-US" sz="1800" u="none" cap="none" strike="noStrike">
                <a:solidFill>
                  <a:srgbClr val="FFFFFF"/>
                </a:solidFill>
                <a:latin typeface="Arial"/>
                <a:ea typeface="Arial"/>
                <a:cs typeface="Arial"/>
                <a:sym typeface="Arial"/>
              </a:rPr>
              <a:t>2 0 2 5</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1"/>
          <p:cNvSpPr/>
          <p:nvPr/>
        </p:nvSpPr>
        <p:spPr>
          <a:xfrm>
            <a:off x="352043" y="1382267"/>
            <a:ext cx="10759440" cy="509270"/>
          </a:xfrm>
          <a:custGeom>
            <a:rect b="b" l="l" r="r" t="t"/>
            <a:pathLst>
              <a:path extrusionOk="0" h="509269" w="10759440">
                <a:moveTo>
                  <a:pt x="10759440" y="0"/>
                </a:moveTo>
                <a:lnTo>
                  <a:pt x="0" y="0"/>
                </a:lnTo>
                <a:lnTo>
                  <a:pt x="0" y="509015"/>
                </a:lnTo>
                <a:lnTo>
                  <a:pt x="10759440" y="509015"/>
                </a:lnTo>
                <a:lnTo>
                  <a:pt x="10759440" y="0"/>
                </a:lnTo>
                <a:close/>
              </a:path>
            </a:pathLst>
          </a:custGeom>
          <a:solidFill>
            <a:srgbClr val="D9D9D9">
              <a:alpha val="48235"/>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0" name="Google Shape;170;p11"/>
          <p:cNvSpPr/>
          <p:nvPr/>
        </p:nvSpPr>
        <p:spPr>
          <a:xfrm>
            <a:off x="352043" y="2188464"/>
            <a:ext cx="10759440" cy="311150"/>
          </a:xfrm>
          <a:custGeom>
            <a:rect b="b" l="l" r="r" t="t"/>
            <a:pathLst>
              <a:path extrusionOk="0" h="311150" w="10759440">
                <a:moveTo>
                  <a:pt x="10759440" y="0"/>
                </a:moveTo>
                <a:lnTo>
                  <a:pt x="0" y="0"/>
                </a:lnTo>
                <a:lnTo>
                  <a:pt x="0" y="310896"/>
                </a:lnTo>
                <a:lnTo>
                  <a:pt x="10759440" y="310896"/>
                </a:lnTo>
                <a:lnTo>
                  <a:pt x="10759440" y="0"/>
                </a:lnTo>
                <a:close/>
              </a:path>
            </a:pathLst>
          </a:custGeom>
          <a:solidFill>
            <a:srgbClr val="D9D9D9">
              <a:alpha val="48235"/>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1" name="Google Shape;171;p11"/>
          <p:cNvSpPr/>
          <p:nvPr/>
        </p:nvSpPr>
        <p:spPr>
          <a:xfrm>
            <a:off x="352043" y="2744723"/>
            <a:ext cx="10759440" cy="311150"/>
          </a:xfrm>
          <a:custGeom>
            <a:rect b="b" l="l" r="r" t="t"/>
            <a:pathLst>
              <a:path extrusionOk="0" h="311150" w="10759440">
                <a:moveTo>
                  <a:pt x="10759440" y="0"/>
                </a:moveTo>
                <a:lnTo>
                  <a:pt x="0" y="0"/>
                </a:lnTo>
                <a:lnTo>
                  <a:pt x="0" y="310896"/>
                </a:lnTo>
                <a:lnTo>
                  <a:pt x="10759440" y="310896"/>
                </a:lnTo>
                <a:lnTo>
                  <a:pt x="10759440" y="0"/>
                </a:lnTo>
                <a:close/>
              </a:path>
            </a:pathLst>
          </a:custGeom>
          <a:solidFill>
            <a:srgbClr val="D9D9D9">
              <a:alpha val="48235"/>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2" name="Google Shape;172;p11"/>
          <p:cNvSpPr/>
          <p:nvPr/>
        </p:nvSpPr>
        <p:spPr>
          <a:xfrm>
            <a:off x="352043" y="3305555"/>
            <a:ext cx="10759440" cy="311150"/>
          </a:xfrm>
          <a:custGeom>
            <a:rect b="b" l="l" r="r" t="t"/>
            <a:pathLst>
              <a:path extrusionOk="0" h="311150" w="10759440">
                <a:moveTo>
                  <a:pt x="10759440" y="0"/>
                </a:moveTo>
                <a:lnTo>
                  <a:pt x="0" y="0"/>
                </a:lnTo>
                <a:lnTo>
                  <a:pt x="0" y="310895"/>
                </a:lnTo>
                <a:lnTo>
                  <a:pt x="10759440" y="310895"/>
                </a:lnTo>
                <a:lnTo>
                  <a:pt x="10759440" y="0"/>
                </a:lnTo>
                <a:close/>
              </a:path>
            </a:pathLst>
          </a:custGeom>
          <a:solidFill>
            <a:srgbClr val="D9D9D9">
              <a:alpha val="48235"/>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3" name="Google Shape;173;p11"/>
          <p:cNvSpPr/>
          <p:nvPr/>
        </p:nvSpPr>
        <p:spPr>
          <a:xfrm>
            <a:off x="352043" y="3829872"/>
            <a:ext cx="10759440" cy="311150"/>
          </a:xfrm>
          <a:custGeom>
            <a:rect b="b" l="l" r="r" t="t"/>
            <a:pathLst>
              <a:path extrusionOk="0" h="311150" w="10759440">
                <a:moveTo>
                  <a:pt x="10759440" y="0"/>
                </a:moveTo>
                <a:lnTo>
                  <a:pt x="0" y="0"/>
                </a:lnTo>
                <a:lnTo>
                  <a:pt x="0" y="310895"/>
                </a:lnTo>
                <a:lnTo>
                  <a:pt x="10759440" y="310895"/>
                </a:lnTo>
                <a:lnTo>
                  <a:pt x="10759440" y="0"/>
                </a:lnTo>
                <a:close/>
              </a:path>
            </a:pathLst>
          </a:custGeom>
          <a:solidFill>
            <a:srgbClr val="D9D9D9">
              <a:alpha val="48235"/>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4" name="Google Shape;174;p11"/>
          <p:cNvSpPr/>
          <p:nvPr/>
        </p:nvSpPr>
        <p:spPr>
          <a:xfrm>
            <a:off x="352043" y="4354190"/>
            <a:ext cx="10759440" cy="311150"/>
          </a:xfrm>
          <a:custGeom>
            <a:rect b="b" l="l" r="r" t="t"/>
            <a:pathLst>
              <a:path extrusionOk="0" h="311150" w="10759440">
                <a:moveTo>
                  <a:pt x="10759440" y="0"/>
                </a:moveTo>
                <a:lnTo>
                  <a:pt x="0" y="0"/>
                </a:lnTo>
                <a:lnTo>
                  <a:pt x="0" y="310895"/>
                </a:lnTo>
                <a:lnTo>
                  <a:pt x="10759440" y="310895"/>
                </a:lnTo>
                <a:lnTo>
                  <a:pt x="10759440" y="0"/>
                </a:lnTo>
                <a:close/>
              </a:path>
            </a:pathLst>
          </a:custGeom>
          <a:solidFill>
            <a:srgbClr val="D9D9D9">
              <a:alpha val="48235"/>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5" name="Google Shape;175;p11"/>
          <p:cNvSpPr/>
          <p:nvPr/>
        </p:nvSpPr>
        <p:spPr>
          <a:xfrm>
            <a:off x="352043" y="4921164"/>
            <a:ext cx="10759440" cy="311150"/>
          </a:xfrm>
          <a:custGeom>
            <a:rect b="b" l="l" r="r" t="t"/>
            <a:pathLst>
              <a:path extrusionOk="0" h="311150" w="10759440">
                <a:moveTo>
                  <a:pt x="10759440" y="0"/>
                </a:moveTo>
                <a:lnTo>
                  <a:pt x="0" y="0"/>
                </a:lnTo>
                <a:lnTo>
                  <a:pt x="0" y="310896"/>
                </a:lnTo>
                <a:lnTo>
                  <a:pt x="10759440" y="310896"/>
                </a:lnTo>
                <a:lnTo>
                  <a:pt x="10759440" y="0"/>
                </a:lnTo>
                <a:close/>
              </a:path>
            </a:pathLst>
          </a:custGeom>
          <a:solidFill>
            <a:srgbClr val="D9D9D9">
              <a:alpha val="48235"/>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6" name="Google Shape;176;p11"/>
          <p:cNvSpPr/>
          <p:nvPr/>
        </p:nvSpPr>
        <p:spPr>
          <a:xfrm>
            <a:off x="352043" y="5486400"/>
            <a:ext cx="10759440" cy="311150"/>
          </a:xfrm>
          <a:custGeom>
            <a:rect b="b" l="l" r="r" t="t"/>
            <a:pathLst>
              <a:path extrusionOk="0" h="311150" w="10759440">
                <a:moveTo>
                  <a:pt x="10759440" y="0"/>
                </a:moveTo>
                <a:lnTo>
                  <a:pt x="0" y="0"/>
                </a:lnTo>
                <a:lnTo>
                  <a:pt x="0" y="310896"/>
                </a:lnTo>
                <a:lnTo>
                  <a:pt x="10759440" y="310896"/>
                </a:lnTo>
                <a:lnTo>
                  <a:pt x="10759440" y="0"/>
                </a:lnTo>
                <a:close/>
              </a:path>
            </a:pathLst>
          </a:custGeom>
          <a:solidFill>
            <a:srgbClr val="D9D9D9">
              <a:alpha val="48235"/>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7" name="Google Shape;177;p11"/>
          <p:cNvSpPr/>
          <p:nvPr/>
        </p:nvSpPr>
        <p:spPr>
          <a:xfrm>
            <a:off x="0" y="214884"/>
            <a:ext cx="5963920" cy="681355"/>
          </a:xfrm>
          <a:custGeom>
            <a:rect b="b" l="l" r="r" t="t"/>
            <a:pathLst>
              <a:path extrusionOk="0" h="681355" w="5963920">
                <a:moveTo>
                  <a:pt x="5963412" y="0"/>
                </a:moveTo>
                <a:lnTo>
                  <a:pt x="0" y="0"/>
                </a:lnTo>
                <a:lnTo>
                  <a:pt x="0" y="681228"/>
                </a:lnTo>
                <a:lnTo>
                  <a:pt x="5963412" y="681228"/>
                </a:lnTo>
                <a:lnTo>
                  <a:pt x="5963412" y="0"/>
                </a:lnTo>
                <a:close/>
              </a:path>
            </a:pathLst>
          </a:custGeom>
          <a:solidFill>
            <a:srgbClr val="00ACE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8" name="Google Shape;178;p11"/>
          <p:cNvSpPr txBox="1"/>
          <p:nvPr>
            <p:ph type="title"/>
          </p:nvPr>
        </p:nvSpPr>
        <p:spPr>
          <a:xfrm>
            <a:off x="545089" y="354696"/>
            <a:ext cx="4901565" cy="3911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sz="2400"/>
              <a:t>MPI D/FW Sponsorship Benefits</a:t>
            </a:r>
            <a:endParaRPr sz="2400"/>
          </a:p>
        </p:txBody>
      </p:sp>
      <p:sp>
        <p:nvSpPr>
          <p:cNvPr id="179" name="Google Shape;179;p11"/>
          <p:cNvSpPr txBox="1"/>
          <p:nvPr/>
        </p:nvSpPr>
        <p:spPr>
          <a:xfrm>
            <a:off x="545089" y="1139235"/>
            <a:ext cx="2137410" cy="1625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900"/>
              <a:buFont typeface="Arial"/>
              <a:buNone/>
            </a:pPr>
            <a:r>
              <a:rPr b="0" i="0" lang="en-US" sz="900" u="none" cap="none" strike="noStrike">
                <a:solidFill>
                  <a:srgbClr val="00ACEE"/>
                </a:solidFill>
                <a:latin typeface="Arial"/>
                <a:ea typeface="Arial"/>
                <a:cs typeface="Arial"/>
                <a:sym typeface="Arial"/>
              </a:rPr>
              <a:t>Sponsor Level of Overall Donations</a:t>
            </a:r>
            <a:endParaRPr b="0" i="0" sz="900" u="none" cap="none" strike="noStrike">
              <a:solidFill>
                <a:srgbClr val="000000"/>
              </a:solidFill>
              <a:latin typeface="Arial"/>
              <a:ea typeface="Arial"/>
              <a:cs typeface="Arial"/>
              <a:sym typeface="Arial"/>
            </a:endParaRPr>
          </a:p>
        </p:txBody>
      </p:sp>
      <p:sp>
        <p:nvSpPr>
          <p:cNvPr id="180" name="Google Shape;180;p11"/>
          <p:cNvSpPr txBox="1"/>
          <p:nvPr/>
        </p:nvSpPr>
        <p:spPr>
          <a:xfrm>
            <a:off x="7225261" y="1139237"/>
            <a:ext cx="547370" cy="1625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900"/>
              <a:buFont typeface="Arial"/>
              <a:buNone/>
            </a:pPr>
            <a:r>
              <a:rPr b="0" i="0" lang="en-US" sz="900" u="none" cap="none" strike="noStrike">
                <a:solidFill>
                  <a:srgbClr val="00ACEE"/>
                </a:solidFill>
                <a:latin typeface="Arial"/>
                <a:ea typeface="Arial"/>
                <a:cs typeface="Arial"/>
                <a:sym typeface="Arial"/>
              </a:rPr>
              <a:t>Platinum</a:t>
            </a:r>
            <a:endParaRPr b="0" i="0" sz="900" u="none" cap="none" strike="noStrike">
              <a:solidFill>
                <a:srgbClr val="000000"/>
              </a:solidFill>
              <a:latin typeface="Arial"/>
              <a:ea typeface="Arial"/>
              <a:cs typeface="Arial"/>
              <a:sym typeface="Arial"/>
            </a:endParaRPr>
          </a:p>
        </p:txBody>
      </p:sp>
      <p:sp>
        <p:nvSpPr>
          <p:cNvPr id="181" name="Google Shape;181;p11"/>
          <p:cNvSpPr txBox="1"/>
          <p:nvPr/>
        </p:nvSpPr>
        <p:spPr>
          <a:xfrm>
            <a:off x="8321040" y="1139237"/>
            <a:ext cx="304165" cy="1625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900"/>
              <a:buFont typeface="Arial"/>
              <a:buNone/>
            </a:pPr>
            <a:r>
              <a:rPr b="0" i="0" lang="en-US" sz="900" u="none" cap="none" strike="noStrike">
                <a:solidFill>
                  <a:srgbClr val="00ACEE"/>
                </a:solidFill>
                <a:latin typeface="Arial"/>
                <a:ea typeface="Arial"/>
                <a:cs typeface="Arial"/>
                <a:sym typeface="Arial"/>
              </a:rPr>
              <a:t>Gold</a:t>
            </a:r>
            <a:endParaRPr b="0" i="0" sz="900" u="none" cap="none" strike="noStrike">
              <a:solidFill>
                <a:srgbClr val="000000"/>
              </a:solidFill>
              <a:latin typeface="Arial"/>
              <a:ea typeface="Arial"/>
              <a:cs typeface="Arial"/>
              <a:sym typeface="Arial"/>
            </a:endParaRPr>
          </a:p>
        </p:txBody>
      </p:sp>
      <p:sp>
        <p:nvSpPr>
          <p:cNvPr id="182" name="Google Shape;182;p11"/>
          <p:cNvSpPr txBox="1"/>
          <p:nvPr/>
        </p:nvSpPr>
        <p:spPr>
          <a:xfrm>
            <a:off x="9344803" y="1139237"/>
            <a:ext cx="355600" cy="1625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900"/>
              <a:buFont typeface="Arial"/>
              <a:buNone/>
            </a:pPr>
            <a:r>
              <a:rPr b="0" i="0" lang="en-US" sz="900" u="none" cap="none" strike="noStrike">
                <a:solidFill>
                  <a:srgbClr val="00ACEE"/>
                </a:solidFill>
                <a:latin typeface="Arial"/>
                <a:ea typeface="Arial"/>
                <a:cs typeface="Arial"/>
                <a:sym typeface="Arial"/>
              </a:rPr>
              <a:t>Silver</a:t>
            </a:r>
            <a:endParaRPr b="0" i="0" sz="900" u="none" cap="none" strike="noStrike">
              <a:solidFill>
                <a:srgbClr val="000000"/>
              </a:solidFill>
              <a:latin typeface="Arial"/>
              <a:ea typeface="Arial"/>
              <a:cs typeface="Arial"/>
              <a:sym typeface="Arial"/>
            </a:endParaRPr>
          </a:p>
        </p:txBody>
      </p:sp>
      <p:sp>
        <p:nvSpPr>
          <p:cNvPr id="183" name="Google Shape;183;p11"/>
          <p:cNvSpPr txBox="1"/>
          <p:nvPr/>
        </p:nvSpPr>
        <p:spPr>
          <a:xfrm>
            <a:off x="10368567" y="1139237"/>
            <a:ext cx="443865" cy="1625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900"/>
              <a:buFont typeface="Arial"/>
              <a:buNone/>
            </a:pPr>
            <a:r>
              <a:rPr b="0" i="0" lang="en-US" sz="900" u="none" cap="none" strike="noStrike">
                <a:solidFill>
                  <a:srgbClr val="00ACEE"/>
                </a:solidFill>
                <a:latin typeface="Arial"/>
                <a:ea typeface="Arial"/>
                <a:cs typeface="Arial"/>
                <a:sym typeface="Arial"/>
              </a:rPr>
              <a:t>Bronze</a:t>
            </a:r>
            <a:endParaRPr b="0" i="0" sz="900" u="none" cap="none" strike="noStrike">
              <a:solidFill>
                <a:srgbClr val="000000"/>
              </a:solidFill>
              <a:latin typeface="Arial"/>
              <a:ea typeface="Arial"/>
              <a:cs typeface="Arial"/>
              <a:sym typeface="Arial"/>
            </a:endParaRPr>
          </a:p>
        </p:txBody>
      </p:sp>
      <p:graphicFrame>
        <p:nvGraphicFramePr>
          <p:cNvPr id="184" name="Google Shape;184;p11"/>
          <p:cNvGraphicFramePr/>
          <p:nvPr/>
        </p:nvGraphicFramePr>
        <p:xfrm>
          <a:off x="304800" y="1382267"/>
          <a:ext cx="3000000" cy="3000000"/>
        </p:xfrm>
        <a:graphic>
          <a:graphicData uri="http://schemas.openxmlformats.org/drawingml/2006/table">
            <a:tbl>
              <a:tblPr bandRow="1" firstRow="1">
                <a:noFill/>
                <a:tableStyleId>{4B0A04B3-9D11-441B-8720-C5251E13BF2F}</a:tableStyleId>
              </a:tblPr>
              <a:tblGrid>
                <a:gridCol w="6616700"/>
                <a:gridCol w="1042675"/>
                <a:gridCol w="993775"/>
                <a:gridCol w="1061075"/>
                <a:gridCol w="1046475"/>
              </a:tblGrid>
              <a:tr h="508625">
                <a:tc>
                  <a:txBody>
                    <a:bodyPr/>
                    <a:lstStyle/>
                    <a:p>
                      <a:pPr indent="0" lvl="0" marL="205740" marR="0" rtl="0" algn="l">
                        <a:lnSpc>
                          <a:spcPct val="100000"/>
                        </a:lnSpc>
                        <a:spcBef>
                          <a:spcPts val="0"/>
                        </a:spcBef>
                        <a:spcAft>
                          <a:spcPts val="0"/>
                        </a:spcAft>
                        <a:buClr>
                          <a:srgbClr val="000000"/>
                        </a:buClr>
                        <a:buSzPts val="900"/>
                        <a:buFont typeface="Arial"/>
                        <a:buNone/>
                      </a:pPr>
                      <a:r>
                        <a:rPr b="0" lang="en-US" sz="900" u="none" cap="none" strike="noStrike">
                          <a:latin typeface="Arial"/>
                          <a:ea typeface="Arial"/>
                          <a:cs typeface="Arial"/>
                          <a:sym typeface="Arial"/>
                        </a:rPr>
                        <a:t>Investment Amount*</a:t>
                      </a:r>
                      <a:endParaRPr sz="900" u="none" cap="none" strike="noStrike">
                        <a:latin typeface="Arial"/>
                        <a:ea typeface="Arial"/>
                        <a:cs typeface="Arial"/>
                        <a:sym typeface="Arial"/>
                      </a:endParaRPr>
                    </a:p>
                    <a:p>
                      <a:pPr indent="0" lvl="0" marL="205740" marR="0" rtl="0" algn="l">
                        <a:lnSpc>
                          <a:spcPct val="100000"/>
                        </a:lnSpc>
                        <a:spcBef>
                          <a:spcPts val="25"/>
                        </a:spcBef>
                        <a:spcAft>
                          <a:spcPts val="0"/>
                        </a:spcAft>
                        <a:buClr>
                          <a:srgbClr val="000000"/>
                        </a:buClr>
                        <a:buSzPts val="900"/>
                        <a:buFont typeface="Arial"/>
                        <a:buNone/>
                      </a:pPr>
                      <a:r>
                        <a:rPr b="1" lang="en-US" sz="900" u="none" cap="none" strike="noStrike">
                          <a:solidFill>
                            <a:srgbClr val="00AF50"/>
                          </a:solidFill>
                          <a:latin typeface="Arial"/>
                          <a:ea typeface="Arial"/>
                          <a:cs typeface="Arial"/>
                          <a:sym typeface="Arial"/>
                        </a:rPr>
                        <a:t>Cash</a:t>
                      </a:r>
                      <a:endParaRPr sz="900" u="none" cap="none" strike="noStrike">
                        <a:latin typeface="Arial"/>
                        <a:ea typeface="Arial"/>
                        <a:cs typeface="Arial"/>
                        <a:sym typeface="Arial"/>
                      </a:endParaRPr>
                    </a:p>
                    <a:p>
                      <a:pPr indent="0" lvl="0" marL="205740" marR="0" rtl="0" algn="l">
                        <a:lnSpc>
                          <a:spcPct val="100000"/>
                        </a:lnSpc>
                        <a:spcBef>
                          <a:spcPts val="10"/>
                        </a:spcBef>
                        <a:spcAft>
                          <a:spcPts val="0"/>
                        </a:spcAft>
                        <a:buClr>
                          <a:srgbClr val="000000"/>
                        </a:buClr>
                        <a:buSzPts val="900"/>
                        <a:buFont typeface="Arial"/>
                        <a:buNone/>
                      </a:pPr>
                      <a:r>
                        <a:rPr b="1" lang="en-US" sz="900" u="none" cap="none" strike="noStrike">
                          <a:solidFill>
                            <a:srgbClr val="00ACEE"/>
                          </a:solidFill>
                          <a:latin typeface="Arial"/>
                          <a:ea typeface="Arial"/>
                          <a:cs typeface="Arial"/>
                          <a:sym typeface="Arial"/>
                        </a:rPr>
                        <a:t>In-Kind</a:t>
                      </a:r>
                      <a:endParaRPr sz="900" u="none" cap="none" strike="noStrike">
                        <a:latin typeface="Arial"/>
                        <a:ea typeface="Arial"/>
                        <a:cs typeface="Arial"/>
                        <a:sym typeface="Arial"/>
                      </a:endParaRPr>
                    </a:p>
                  </a:txBody>
                  <a:tcPr marT="48250" marB="0" marR="0" marL="0">
                    <a:lnR cap="flat" cmpd="sng" w="19050">
                      <a:solidFill>
                        <a:srgbClr val="7E7E7E"/>
                      </a:solidFill>
                      <a:prstDash val="solid"/>
                      <a:round/>
                      <a:headEnd len="sm" w="sm" type="none"/>
                      <a:tailEnd len="sm" w="sm" type="none"/>
                    </a:lnR>
                  </a:tcPr>
                </a:tc>
                <a:tc>
                  <a:txBody>
                    <a:bodyPr/>
                    <a:lstStyle/>
                    <a:p>
                      <a:pPr indent="0" lvl="0" marL="269240" marR="0" rtl="0" algn="l">
                        <a:lnSpc>
                          <a:spcPct val="100000"/>
                        </a:lnSpc>
                        <a:spcBef>
                          <a:spcPts val="0"/>
                        </a:spcBef>
                        <a:spcAft>
                          <a:spcPts val="0"/>
                        </a:spcAft>
                        <a:buClr>
                          <a:srgbClr val="000000"/>
                        </a:buClr>
                        <a:buSzPts val="900"/>
                        <a:buFont typeface="Arial"/>
                        <a:buNone/>
                      </a:pPr>
                      <a:r>
                        <a:rPr b="1" lang="en-US" sz="900" u="none" cap="none" strike="noStrike">
                          <a:solidFill>
                            <a:srgbClr val="00AF50"/>
                          </a:solidFill>
                          <a:latin typeface="Arial"/>
                          <a:ea typeface="Arial"/>
                          <a:cs typeface="Arial"/>
                          <a:sym typeface="Arial"/>
                        </a:rPr>
                        <a:t>$10,000+</a:t>
                      </a:r>
                      <a:endParaRPr sz="900" u="none" cap="none" strike="noStrike">
                        <a:latin typeface="Arial"/>
                        <a:ea typeface="Arial"/>
                        <a:cs typeface="Arial"/>
                        <a:sym typeface="Arial"/>
                      </a:endParaRPr>
                    </a:p>
                    <a:p>
                      <a:pPr indent="0" lvl="0" marL="269240" marR="0" rtl="0" algn="l">
                        <a:lnSpc>
                          <a:spcPct val="100000"/>
                        </a:lnSpc>
                        <a:spcBef>
                          <a:spcPts val="10"/>
                        </a:spcBef>
                        <a:spcAft>
                          <a:spcPts val="0"/>
                        </a:spcAft>
                        <a:buClr>
                          <a:srgbClr val="000000"/>
                        </a:buClr>
                        <a:buSzPts val="900"/>
                        <a:buFont typeface="Arial"/>
                        <a:buNone/>
                      </a:pPr>
                      <a:r>
                        <a:rPr b="1" lang="en-US" sz="900" u="none" cap="none" strike="noStrike">
                          <a:solidFill>
                            <a:srgbClr val="00ACEE"/>
                          </a:solidFill>
                          <a:latin typeface="Arial"/>
                          <a:ea typeface="Arial"/>
                          <a:cs typeface="Arial"/>
                          <a:sym typeface="Arial"/>
                        </a:rPr>
                        <a:t>$20,000+</a:t>
                      </a:r>
                      <a:endParaRPr sz="900" u="none" cap="none" strike="noStrike">
                        <a:latin typeface="Arial"/>
                        <a:ea typeface="Arial"/>
                        <a:cs typeface="Arial"/>
                        <a:sym typeface="Arial"/>
                      </a:endParaRPr>
                    </a:p>
                  </a:txBody>
                  <a:tcPr marT="122550" marB="0" marR="0" marL="0">
                    <a:lnL cap="flat" cmpd="sng" w="19050">
                      <a:solidFill>
                        <a:srgbClr val="7E7E7E"/>
                      </a:solidFill>
                      <a:prstDash val="solid"/>
                      <a:round/>
                      <a:headEnd len="sm" w="sm" type="none"/>
                      <a:tailEnd len="sm" w="sm" type="none"/>
                    </a:lnL>
                    <a:lnR cap="flat" cmpd="sng" w="19050">
                      <a:solidFill>
                        <a:srgbClr val="7E7E7E"/>
                      </a:solidFill>
                      <a:prstDash val="solid"/>
                      <a:round/>
                      <a:headEnd len="sm" w="sm" type="none"/>
                      <a:tailEnd len="sm" w="sm" type="none"/>
                    </a:lnR>
                  </a:tcPr>
                </a:tc>
                <a:tc>
                  <a:txBody>
                    <a:bodyPr/>
                    <a:lstStyle/>
                    <a:p>
                      <a:pPr indent="0" lvl="0" marL="179705" marR="0" rtl="0" algn="l">
                        <a:lnSpc>
                          <a:spcPct val="100000"/>
                        </a:lnSpc>
                        <a:spcBef>
                          <a:spcPts val="0"/>
                        </a:spcBef>
                        <a:spcAft>
                          <a:spcPts val="0"/>
                        </a:spcAft>
                        <a:buClr>
                          <a:srgbClr val="000000"/>
                        </a:buClr>
                        <a:buSzPts val="900"/>
                        <a:buFont typeface="Arial"/>
                        <a:buNone/>
                      </a:pPr>
                      <a:r>
                        <a:rPr b="1" lang="en-US" sz="900" u="none" cap="none" strike="noStrike">
                          <a:solidFill>
                            <a:srgbClr val="00AF50"/>
                          </a:solidFill>
                          <a:latin typeface="Arial"/>
                          <a:ea typeface="Arial"/>
                          <a:cs typeface="Arial"/>
                          <a:sym typeface="Arial"/>
                        </a:rPr>
                        <a:t>$5,000+</a:t>
                      </a:r>
                      <a:endParaRPr sz="900" u="none" cap="none" strike="noStrike">
                        <a:latin typeface="Arial"/>
                        <a:ea typeface="Arial"/>
                        <a:cs typeface="Arial"/>
                        <a:sym typeface="Arial"/>
                      </a:endParaRPr>
                    </a:p>
                    <a:p>
                      <a:pPr indent="0" lvl="0" marL="179705" marR="0" rtl="0" algn="l">
                        <a:lnSpc>
                          <a:spcPct val="100000"/>
                        </a:lnSpc>
                        <a:spcBef>
                          <a:spcPts val="10"/>
                        </a:spcBef>
                        <a:spcAft>
                          <a:spcPts val="0"/>
                        </a:spcAft>
                        <a:buClr>
                          <a:srgbClr val="000000"/>
                        </a:buClr>
                        <a:buSzPts val="900"/>
                        <a:buFont typeface="Arial"/>
                        <a:buNone/>
                      </a:pPr>
                      <a:r>
                        <a:rPr b="1" lang="en-US" sz="900" u="none" cap="none" strike="noStrike">
                          <a:solidFill>
                            <a:srgbClr val="00ACEE"/>
                          </a:solidFill>
                          <a:latin typeface="Arial"/>
                          <a:ea typeface="Arial"/>
                          <a:cs typeface="Arial"/>
                          <a:sym typeface="Arial"/>
                        </a:rPr>
                        <a:t>$10,000+</a:t>
                      </a:r>
                      <a:endParaRPr sz="900" u="none" cap="none" strike="noStrike">
                        <a:latin typeface="Arial"/>
                        <a:ea typeface="Arial"/>
                        <a:cs typeface="Arial"/>
                        <a:sym typeface="Arial"/>
                      </a:endParaRPr>
                    </a:p>
                  </a:txBody>
                  <a:tcPr marT="128275" marB="0" marR="0" marL="0">
                    <a:lnL cap="flat" cmpd="sng" w="19050">
                      <a:solidFill>
                        <a:srgbClr val="7E7E7E"/>
                      </a:solidFill>
                      <a:prstDash val="solid"/>
                      <a:round/>
                      <a:headEnd len="sm" w="sm" type="none"/>
                      <a:tailEnd len="sm" w="sm" type="none"/>
                    </a:lnL>
                    <a:lnR cap="flat" cmpd="sng" w="19050">
                      <a:solidFill>
                        <a:srgbClr val="7E7E7E"/>
                      </a:solidFill>
                      <a:prstDash val="solid"/>
                      <a:round/>
                      <a:headEnd len="sm" w="sm" type="none"/>
                      <a:tailEnd len="sm" w="sm" type="none"/>
                    </a:lnR>
                  </a:tcPr>
                </a:tc>
                <a:tc>
                  <a:txBody>
                    <a:bodyPr/>
                    <a:lstStyle/>
                    <a:p>
                      <a:pPr indent="0" lvl="0" marL="247015" marR="0" rtl="0" algn="l">
                        <a:lnSpc>
                          <a:spcPct val="100000"/>
                        </a:lnSpc>
                        <a:spcBef>
                          <a:spcPts val="0"/>
                        </a:spcBef>
                        <a:spcAft>
                          <a:spcPts val="0"/>
                        </a:spcAft>
                        <a:buClr>
                          <a:srgbClr val="000000"/>
                        </a:buClr>
                        <a:buSzPts val="900"/>
                        <a:buFont typeface="Arial"/>
                        <a:buNone/>
                      </a:pPr>
                      <a:r>
                        <a:rPr b="1" lang="en-US" sz="900" u="none" cap="none" strike="noStrike">
                          <a:solidFill>
                            <a:srgbClr val="00AF50"/>
                          </a:solidFill>
                          <a:latin typeface="Arial"/>
                          <a:ea typeface="Arial"/>
                          <a:cs typeface="Arial"/>
                          <a:sym typeface="Arial"/>
                        </a:rPr>
                        <a:t>$2,500+</a:t>
                      </a:r>
                      <a:endParaRPr sz="900" u="none" cap="none" strike="noStrike">
                        <a:latin typeface="Arial"/>
                        <a:ea typeface="Arial"/>
                        <a:cs typeface="Arial"/>
                        <a:sym typeface="Arial"/>
                      </a:endParaRPr>
                    </a:p>
                    <a:p>
                      <a:pPr indent="0" lvl="0" marL="247015" marR="0" rtl="0" algn="l">
                        <a:lnSpc>
                          <a:spcPct val="100000"/>
                        </a:lnSpc>
                        <a:spcBef>
                          <a:spcPts val="10"/>
                        </a:spcBef>
                        <a:spcAft>
                          <a:spcPts val="0"/>
                        </a:spcAft>
                        <a:buClr>
                          <a:srgbClr val="000000"/>
                        </a:buClr>
                        <a:buSzPts val="900"/>
                        <a:buFont typeface="Arial"/>
                        <a:buNone/>
                      </a:pPr>
                      <a:r>
                        <a:rPr b="1" lang="en-US" sz="900" u="none" cap="none" strike="noStrike">
                          <a:solidFill>
                            <a:srgbClr val="00ACEE"/>
                          </a:solidFill>
                          <a:latin typeface="Arial"/>
                          <a:ea typeface="Arial"/>
                          <a:cs typeface="Arial"/>
                          <a:sym typeface="Arial"/>
                        </a:rPr>
                        <a:t>$5,000+</a:t>
                      </a:r>
                      <a:endParaRPr sz="900" u="none" cap="none" strike="noStrike">
                        <a:latin typeface="Arial"/>
                        <a:ea typeface="Arial"/>
                        <a:cs typeface="Arial"/>
                        <a:sym typeface="Arial"/>
                      </a:endParaRPr>
                    </a:p>
                  </a:txBody>
                  <a:tcPr marT="122550" marB="0" marR="0" marL="0">
                    <a:lnL cap="flat" cmpd="sng" w="19050">
                      <a:solidFill>
                        <a:srgbClr val="7E7E7E"/>
                      </a:solidFill>
                      <a:prstDash val="solid"/>
                      <a:round/>
                      <a:headEnd len="sm" w="sm" type="none"/>
                      <a:tailEnd len="sm" w="sm" type="none"/>
                    </a:lnL>
                    <a:lnR cap="flat" cmpd="sng" w="19050">
                      <a:solidFill>
                        <a:srgbClr val="7E7E7E"/>
                      </a:solidFill>
                      <a:prstDash val="solid"/>
                      <a:round/>
                      <a:headEnd len="sm" w="sm" type="none"/>
                      <a:tailEnd len="sm" w="sm" type="none"/>
                    </a:lnR>
                  </a:tcPr>
                </a:tc>
                <a:tc>
                  <a:txBody>
                    <a:bodyPr/>
                    <a:lstStyle/>
                    <a:p>
                      <a:pPr indent="0" lvl="0" marL="294005" marR="0" rtl="0" algn="l">
                        <a:lnSpc>
                          <a:spcPct val="100000"/>
                        </a:lnSpc>
                        <a:spcBef>
                          <a:spcPts val="0"/>
                        </a:spcBef>
                        <a:spcAft>
                          <a:spcPts val="0"/>
                        </a:spcAft>
                        <a:buClr>
                          <a:srgbClr val="000000"/>
                        </a:buClr>
                        <a:buSzPts val="900"/>
                        <a:buFont typeface="Arial"/>
                        <a:buNone/>
                      </a:pPr>
                      <a:r>
                        <a:rPr b="1" lang="en-US" sz="900" u="none" cap="none" strike="noStrike">
                          <a:solidFill>
                            <a:srgbClr val="00AF50"/>
                          </a:solidFill>
                          <a:latin typeface="Arial"/>
                          <a:ea typeface="Arial"/>
                          <a:cs typeface="Arial"/>
                          <a:sym typeface="Arial"/>
                        </a:rPr>
                        <a:t>$1,000+</a:t>
                      </a:r>
                      <a:endParaRPr sz="900" u="none" cap="none" strike="noStrike">
                        <a:latin typeface="Arial"/>
                        <a:ea typeface="Arial"/>
                        <a:cs typeface="Arial"/>
                        <a:sym typeface="Arial"/>
                      </a:endParaRPr>
                    </a:p>
                    <a:p>
                      <a:pPr indent="0" lvl="0" marL="294005" marR="0" rtl="0" algn="l">
                        <a:lnSpc>
                          <a:spcPct val="100000"/>
                        </a:lnSpc>
                        <a:spcBef>
                          <a:spcPts val="10"/>
                        </a:spcBef>
                        <a:spcAft>
                          <a:spcPts val="0"/>
                        </a:spcAft>
                        <a:buClr>
                          <a:srgbClr val="000000"/>
                        </a:buClr>
                        <a:buSzPts val="900"/>
                        <a:buFont typeface="Arial"/>
                        <a:buNone/>
                      </a:pPr>
                      <a:r>
                        <a:rPr b="1" lang="en-US" sz="900" u="none" cap="none" strike="noStrike">
                          <a:solidFill>
                            <a:srgbClr val="00ACEE"/>
                          </a:solidFill>
                          <a:latin typeface="Arial"/>
                          <a:ea typeface="Arial"/>
                          <a:cs typeface="Arial"/>
                          <a:sym typeface="Arial"/>
                        </a:rPr>
                        <a:t>$2,000+</a:t>
                      </a:r>
                      <a:endParaRPr sz="900" u="none" cap="none" strike="noStrike">
                        <a:latin typeface="Arial"/>
                        <a:ea typeface="Arial"/>
                        <a:cs typeface="Arial"/>
                        <a:sym typeface="Arial"/>
                      </a:endParaRPr>
                    </a:p>
                  </a:txBody>
                  <a:tcPr marT="107325" marB="0" marR="0" marL="0">
                    <a:lnL cap="flat" cmpd="sng" w="19050">
                      <a:solidFill>
                        <a:srgbClr val="7E7E7E"/>
                      </a:solidFill>
                      <a:prstDash val="solid"/>
                      <a:round/>
                      <a:headEnd len="sm" w="sm" type="none"/>
                      <a:tailEnd len="sm" w="sm" type="none"/>
                    </a:lnL>
                  </a:tcPr>
                </a:tc>
              </a:tr>
              <a:tr h="297175">
                <a:tc>
                  <a:txBody>
                    <a:bodyPr/>
                    <a:lstStyle/>
                    <a:p>
                      <a:pPr indent="0" lvl="0" marL="205740" marR="0" rtl="0" algn="l">
                        <a:lnSpc>
                          <a:spcPct val="100000"/>
                        </a:lnSpc>
                        <a:spcBef>
                          <a:spcPts val="0"/>
                        </a:spcBef>
                        <a:spcAft>
                          <a:spcPts val="0"/>
                        </a:spcAft>
                        <a:buClr>
                          <a:srgbClr val="000000"/>
                        </a:buClr>
                        <a:buSzPts val="900"/>
                        <a:buFont typeface="Arial"/>
                        <a:buNone/>
                      </a:pPr>
                      <a:r>
                        <a:rPr b="0" lang="en-US" sz="900" u="none" cap="none" strike="noStrike">
                          <a:latin typeface="Arial"/>
                          <a:ea typeface="Arial"/>
                          <a:cs typeface="Arial"/>
                          <a:sym typeface="Arial"/>
                        </a:rPr>
                        <a:t>Company logo projected on screen at sponsored event (if applicable)</a:t>
                      </a:r>
                      <a:endParaRPr sz="900" u="none" cap="none" strike="noStrike">
                        <a:latin typeface="Arial"/>
                        <a:ea typeface="Arial"/>
                        <a:cs typeface="Arial"/>
                        <a:sym typeface="Arial"/>
                      </a:endParaRPr>
                    </a:p>
                  </a:txBody>
                  <a:tcPr marT="98425" marB="0" marR="0" marL="0">
                    <a:lnR cap="flat" cmpd="sng" w="19050">
                      <a:solidFill>
                        <a:srgbClr val="7E7E7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Times New Roman"/>
                        <a:ea typeface="Times New Roman"/>
                        <a:cs typeface="Times New Roman"/>
                        <a:sym typeface="Times New Roman"/>
                      </a:endParaRPr>
                    </a:p>
                  </a:txBody>
                  <a:tcPr marT="0" marB="0" marR="0" marL="0">
                    <a:lnL cap="flat" cmpd="sng" w="19050">
                      <a:solidFill>
                        <a:srgbClr val="7E7E7E"/>
                      </a:solidFill>
                      <a:prstDash val="solid"/>
                      <a:round/>
                      <a:headEnd len="sm" w="sm" type="none"/>
                      <a:tailEnd len="sm" w="sm" type="none"/>
                    </a:lnL>
                    <a:lnR cap="flat" cmpd="sng" w="19050">
                      <a:solidFill>
                        <a:srgbClr val="7E7E7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Times New Roman"/>
                        <a:ea typeface="Times New Roman"/>
                        <a:cs typeface="Times New Roman"/>
                        <a:sym typeface="Times New Roman"/>
                      </a:endParaRPr>
                    </a:p>
                  </a:txBody>
                  <a:tcPr marT="0" marB="0" marR="0" marL="0">
                    <a:lnL cap="flat" cmpd="sng" w="19050">
                      <a:solidFill>
                        <a:srgbClr val="7E7E7E"/>
                      </a:solidFill>
                      <a:prstDash val="solid"/>
                      <a:round/>
                      <a:headEnd len="sm" w="sm" type="none"/>
                      <a:tailEnd len="sm" w="sm" type="none"/>
                    </a:lnL>
                    <a:lnR cap="flat" cmpd="sng" w="19050">
                      <a:solidFill>
                        <a:srgbClr val="7E7E7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Times New Roman"/>
                        <a:ea typeface="Times New Roman"/>
                        <a:cs typeface="Times New Roman"/>
                        <a:sym typeface="Times New Roman"/>
                      </a:endParaRPr>
                    </a:p>
                  </a:txBody>
                  <a:tcPr marT="0" marB="0" marR="0" marL="0">
                    <a:lnL cap="flat" cmpd="sng" w="19050">
                      <a:solidFill>
                        <a:srgbClr val="7E7E7E"/>
                      </a:solidFill>
                      <a:prstDash val="solid"/>
                      <a:round/>
                      <a:headEnd len="sm" w="sm" type="none"/>
                      <a:tailEnd len="sm" w="sm" type="none"/>
                    </a:lnL>
                    <a:lnR cap="flat" cmpd="sng" w="19050">
                      <a:solidFill>
                        <a:srgbClr val="7E7E7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Times New Roman"/>
                        <a:ea typeface="Times New Roman"/>
                        <a:cs typeface="Times New Roman"/>
                        <a:sym typeface="Times New Roman"/>
                      </a:endParaRPr>
                    </a:p>
                  </a:txBody>
                  <a:tcPr marT="0" marB="0" marR="0" marL="0">
                    <a:lnL cap="flat" cmpd="sng" w="19050">
                      <a:solidFill>
                        <a:srgbClr val="7E7E7E"/>
                      </a:solidFill>
                      <a:prstDash val="solid"/>
                      <a:round/>
                      <a:headEnd len="sm" w="sm" type="none"/>
                      <a:tailEnd len="sm" w="sm" type="none"/>
                    </a:lnL>
                  </a:tcPr>
                </a:tc>
              </a:tr>
              <a:tr h="310525">
                <a:tc>
                  <a:txBody>
                    <a:bodyPr/>
                    <a:lstStyle/>
                    <a:p>
                      <a:pPr indent="0" lvl="0" marL="205740" marR="0" rtl="0" algn="l">
                        <a:lnSpc>
                          <a:spcPct val="100000"/>
                        </a:lnSpc>
                        <a:spcBef>
                          <a:spcPts val="0"/>
                        </a:spcBef>
                        <a:spcAft>
                          <a:spcPts val="0"/>
                        </a:spcAft>
                        <a:buClr>
                          <a:srgbClr val="000000"/>
                        </a:buClr>
                        <a:buSzPts val="900"/>
                        <a:buFont typeface="Arial"/>
                        <a:buNone/>
                      </a:pPr>
                      <a:r>
                        <a:rPr b="0" lang="en-US" sz="900" u="none" cap="none" strike="noStrike">
                          <a:latin typeface="Arial"/>
                          <a:ea typeface="Arial"/>
                          <a:cs typeface="Arial"/>
                          <a:sym typeface="Arial"/>
                        </a:rPr>
                        <a:t>One complimentary registration to sponsored event</a:t>
                      </a:r>
                      <a:endParaRPr sz="900" u="none" cap="none" strike="noStrike">
                        <a:latin typeface="Arial"/>
                        <a:ea typeface="Arial"/>
                        <a:cs typeface="Arial"/>
                        <a:sym typeface="Arial"/>
                      </a:endParaRPr>
                    </a:p>
                  </a:txBody>
                  <a:tcPr marT="80650" marB="0" marR="0" marL="0">
                    <a:lnR cap="flat" cmpd="sng" w="19050">
                      <a:solidFill>
                        <a:srgbClr val="7E7E7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Times New Roman"/>
                        <a:ea typeface="Times New Roman"/>
                        <a:cs typeface="Times New Roman"/>
                        <a:sym typeface="Times New Roman"/>
                      </a:endParaRPr>
                    </a:p>
                  </a:txBody>
                  <a:tcPr marT="0" marB="0" marR="0" marL="0">
                    <a:lnL cap="flat" cmpd="sng" w="19050">
                      <a:solidFill>
                        <a:srgbClr val="7E7E7E"/>
                      </a:solidFill>
                      <a:prstDash val="solid"/>
                      <a:round/>
                      <a:headEnd len="sm" w="sm" type="none"/>
                      <a:tailEnd len="sm" w="sm" type="none"/>
                    </a:lnL>
                    <a:lnR cap="flat" cmpd="sng" w="19050">
                      <a:solidFill>
                        <a:srgbClr val="7E7E7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Times New Roman"/>
                        <a:ea typeface="Times New Roman"/>
                        <a:cs typeface="Times New Roman"/>
                        <a:sym typeface="Times New Roman"/>
                      </a:endParaRPr>
                    </a:p>
                  </a:txBody>
                  <a:tcPr marT="0" marB="0" marR="0" marL="0">
                    <a:lnL cap="flat" cmpd="sng" w="19050">
                      <a:solidFill>
                        <a:srgbClr val="7E7E7E"/>
                      </a:solidFill>
                      <a:prstDash val="solid"/>
                      <a:round/>
                      <a:headEnd len="sm" w="sm" type="none"/>
                      <a:tailEnd len="sm" w="sm" type="none"/>
                    </a:lnL>
                    <a:lnR cap="flat" cmpd="sng" w="19050">
                      <a:solidFill>
                        <a:srgbClr val="7E7E7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Times New Roman"/>
                        <a:ea typeface="Times New Roman"/>
                        <a:cs typeface="Times New Roman"/>
                        <a:sym typeface="Times New Roman"/>
                      </a:endParaRPr>
                    </a:p>
                  </a:txBody>
                  <a:tcPr marT="0" marB="0" marR="0" marL="0">
                    <a:lnL cap="flat" cmpd="sng" w="19050">
                      <a:solidFill>
                        <a:srgbClr val="7E7E7E"/>
                      </a:solidFill>
                      <a:prstDash val="solid"/>
                      <a:round/>
                      <a:headEnd len="sm" w="sm" type="none"/>
                      <a:tailEnd len="sm" w="sm" type="none"/>
                    </a:lnL>
                    <a:lnR cap="flat" cmpd="sng" w="19050">
                      <a:solidFill>
                        <a:srgbClr val="7E7E7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Times New Roman"/>
                        <a:ea typeface="Times New Roman"/>
                        <a:cs typeface="Times New Roman"/>
                        <a:sym typeface="Times New Roman"/>
                      </a:endParaRPr>
                    </a:p>
                  </a:txBody>
                  <a:tcPr marT="0" marB="0" marR="0" marL="0">
                    <a:lnL cap="flat" cmpd="sng" w="19050">
                      <a:solidFill>
                        <a:srgbClr val="7E7E7E"/>
                      </a:solidFill>
                      <a:prstDash val="solid"/>
                      <a:round/>
                      <a:headEnd len="sm" w="sm" type="none"/>
                      <a:tailEnd len="sm" w="sm" type="none"/>
                    </a:lnL>
                  </a:tcPr>
                </a:tc>
              </a:tr>
              <a:tr h="245100">
                <a:tc>
                  <a:txBody>
                    <a:bodyPr/>
                    <a:lstStyle/>
                    <a:p>
                      <a:pPr indent="0" lvl="0" marL="205740" marR="0" rtl="0" algn="l">
                        <a:lnSpc>
                          <a:spcPct val="100000"/>
                        </a:lnSpc>
                        <a:spcBef>
                          <a:spcPts val="0"/>
                        </a:spcBef>
                        <a:spcAft>
                          <a:spcPts val="0"/>
                        </a:spcAft>
                        <a:buClr>
                          <a:srgbClr val="000000"/>
                        </a:buClr>
                        <a:buSzPts val="900"/>
                        <a:buFont typeface="Arial"/>
                        <a:buNone/>
                      </a:pPr>
                      <a:r>
                        <a:rPr b="0" lang="en-US" sz="900" u="none" cap="none" strike="noStrike">
                          <a:latin typeface="Arial"/>
                          <a:ea typeface="Arial"/>
                          <a:cs typeface="Arial"/>
                          <a:sym typeface="Arial"/>
                        </a:rPr>
                        <a:t>Recognition in event promotions</a:t>
                      </a:r>
                      <a:endParaRPr sz="900" u="none" cap="none" strike="noStrike">
                        <a:latin typeface="Arial"/>
                        <a:ea typeface="Arial"/>
                        <a:cs typeface="Arial"/>
                        <a:sym typeface="Arial"/>
                      </a:endParaRPr>
                    </a:p>
                  </a:txBody>
                  <a:tcPr marT="48250" marB="0" marR="0" marL="0">
                    <a:lnR cap="flat" cmpd="sng" w="19050">
                      <a:solidFill>
                        <a:srgbClr val="7E7E7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Times New Roman"/>
                        <a:ea typeface="Times New Roman"/>
                        <a:cs typeface="Times New Roman"/>
                        <a:sym typeface="Times New Roman"/>
                      </a:endParaRPr>
                    </a:p>
                  </a:txBody>
                  <a:tcPr marT="0" marB="0" marR="0" marL="0">
                    <a:lnL cap="flat" cmpd="sng" w="19050">
                      <a:solidFill>
                        <a:srgbClr val="7E7E7E"/>
                      </a:solidFill>
                      <a:prstDash val="solid"/>
                      <a:round/>
                      <a:headEnd len="sm" w="sm" type="none"/>
                      <a:tailEnd len="sm" w="sm" type="none"/>
                    </a:lnL>
                    <a:lnR cap="flat" cmpd="sng" w="19050">
                      <a:solidFill>
                        <a:srgbClr val="7E7E7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Times New Roman"/>
                        <a:ea typeface="Times New Roman"/>
                        <a:cs typeface="Times New Roman"/>
                        <a:sym typeface="Times New Roman"/>
                      </a:endParaRPr>
                    </a:p>
                  </a:txBody>
                  <a:tcPr marT="0" marB="0" marR="0" marL="0">
                    <a:lnL cap="flat" cmpd="sng" w="19050">
                      <a:solidFill>
                        <a:srgbClr val="7E7E7E"/>
                      </a:solidFill>
                      <a:prstDash val="solid"/>
                      <a:round/>
                      <a:headEnd len="sm" w="sm" type="none"/>
                      <a:tailEnd len="sm" w="sm" type="none"/>
                    </a:lnL>
                    <a:lnR cap="flat" cmpd="sng" w="19050">
                      <a:solidFill>
                        <a:srgbClr val="7E7E7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Times New Roman"/>
                        <a:ea typeface="Times New Roman"/>
                        <a:cs typeface="Times New Roman"/>
                        <a:sym typeface="Times New Roman"/>
                      </a:endParaRPr>
                    </a:p>
                  </a:txBody>
                  <a:tcPr marT="0" marB="0" marR="0" marL="0">
                    <a:lnL cap="flat" cmpd="sng" w="19050">
                      <a:solidFill>
                        <a:srgbClr val="7E7E7E"/>
                      </a:solidFill>
                      <a:prstDash val="solid"/>
                      <a:round/>
                      <a:headEnd len="sm" w="sm" type="none"/>
                      <a:tailEnd len="sm" w="sm" type="none"/>
                    </a:lnL>
                    <a:lnR cap="flat" cmpd="sng" w="19050">
                      <a:solidFill>
                        <a:srgbClr val="7E7E7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Times New Roman"/>
                        <a:ea typeface="Times New Roman"/>
                        <a:cs typeface="Times New Roman"/>
                        <a:sym typeface="Times New Roman"/>
                      </a:endParaRPr>
                    </a:p>
                  </a:txBody>
                  <a:tcPr marT="0" marB="0" marR="0" marL="0">
                    <a:lnL cap="flat" cmpd="sng" w="19050">
                      <a:solidFill>
                        <a:srgbClr val="7E7E7E"/>
                      </a:solidFill>
                      <a:prstDash val="solid"/>
                      <a:round/>
                      <a:headEnd len="sm" w="sm" type="none"/>
                      <a:tailEnd len="sm" w="sm" type="none"/>
                    </a:lnL>
                  </a:tcPr>
                </a:tc>
              </a:tr>
              <a:tr h="310525">
                <a:tc>
                  <a:txBody>
                    <a:bodyPr/>
                    <a:lstStyle/>
                    <a:p>
                      <a:pPr indent="0" lvl="0" marL="205740" marR="0" rtl="0" algn="l">
                        <a:lnSpc>
                          <a:spcPct val="100000"/>
                        </a:lnSpc>
                        <a:spcBef>
                          <a:spcPts val="0"/>
                        </a:spcBef>
                        <a:spcAft>
                          <a:spcPts val="0"/>
                        </a:spcAft>
                        <a:buClr>
                          <a:srgbClr val="000000"/>
                        </a:buClr>
                        <a:buSzPts val="900"/>
                        <a:buFont typeface="Arial"/>
                        <a:buNone/>
                      </a:pPr>
                      <a:r>
                        <a:rPr b="0" lang="en-US" sz="900" u="none" cap="none" strike="noStrike">
                          <a:latin typeface="Arial"/>
                          <a:ea typeface="Arial"/>
                          <a:cs typeface="Arial"/>
                          <a:sym typeface="Arial"/>
                        </a:rPr>
                        <a:t>Stage Recognition at sponsored event</a:t>
                      </a:r>
                      <a:endParaRPr sz="900" u="none" cap="none" strike="noStrike">
                        <a:latin typeface="Arial"/>
                        <a:ea typeface="Arial"/>
                        <a:cs typeface="Arial"/>
                        <a:sym typeface="Arial"/>
                      </a:endParaRPr>
                    </a:p>
                  </a:txBody>
                  <a:tcPr marT="83175" marB="0" marR="0" marL="0">
                    <a:lnR cap="flat" cmpd="sng" w="19050">
                      <a:solidFill>
                        <a:srgbClr val="7E7E7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Times New Roman"/>
                        <a:ea typeface="Times New Roman"/>
                        <a:cs typeface="Times New Roman"/>
                        <a:sym typeface="Times New Roman"/>
                      </a:endParaRPr>
                    </a:p>
                  </a:txBody>
                  <a:tcPr marT="0" marB="0" marR="0" marL="0">
                    <a:lnL cap="flat" cmpd="sng" w="19050">
                      <a:solidFill>
                        <a:srgbClr val="7E7E7E"/>
                      </a:solidFill>
                      <a:prstDash val="solid"/>
                      <a:round/>
                      <a:headEnd len="sm" w="sm" type="none"/>
                      <a:tailEnd len="sm" w="sm" type="none"/>
                    </a:lnL>
                    <a:lnR cap="flat" cmpd="sng" w="19050">
                      <a:solidFill>
                        <a:srgbClr val="7E7E7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Times New Roman"/>
                        <a:ea typeface="Times New Roman"/>
                        <a:cs typeface="Times New Roman"/>
                        <a:sym typeface="Times New Roman"/>
                      </a:endParaRPr>
                    </a:p>
                  </a:txBody>
                  <a:tcPr marT="0" marB="0" marR="0" marL="0">
                    <a:lnL cap="flat" cmpd="sng" w="19050">
                      <a:solidFill>
                        <a:srgbClr val="7E7E7E"/>
                      </a:solidFill>
                      <a:prstDash val="solid"/>
                      <a:round/>
                      <a:headEnd len="sm" w="sm" type="none"/>
                      <a:tailEnd len="sm" w="sm" type="none"/>
                    </a:lnL>
                    <a:lnR cap="flat" cmpd="sng" w="19050">
                      <a:solidFill>
                        <a:srgbClr val="7E7E7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Times New Roman"/>
                        <a:ea typeface="Times New Roman"/>
                        <a:cs typeface="Times New Roman"/>
                        <a:sym typeface="Times New Roman"/>
                      </a:endParaRPr>
                    </a:p>
                  </a:txBody>
                  <a:tcPr marT="0" marB="0" marR="0" marL="0">
                    <a:lnL cap="flat" cmpd="sng" w="19050">
                      <a:solidFill>
                        <a:srgbClr val="7E7E7E"/>
                      </a:solidFill>
                      <a:prstDash val="solid"/>
                      <a:round/>
                      <a:headEnd len="sm" w="sm" type="none"/>
                      <a:tailEnd len="sm" w="sm" type="none"/>
                    </a:lnL>
                    <a:lnR cap="flat" cmpd="sng" w="19050">
                      <a:solidFill>
                        <a:srgbClr val="7E7E7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Times New Roman"/>
                        <a:ea typeface="Times New Roman"/>
                        <a:cs typeface="Times New Roman"/>
                        <a:sym typeface="Times New Roman"/>
                      </a:endParaRPr>
                    </a:p>
                  </a:txBody>
                  <a:tcPr marT="0" marB="0" marR="0" marL="0">
                    <a:lnL cap="flat" cmpd="sng" w="19050">
                      <a:solidFill>
                        <a:srgbClr val="7E7E7E"/>
                      </a:solidFill>
                      <a:prstDash val="solid"/>
                      <a:round/>
                      <a:headEnd len="sm" w="sm" type="none"/>
                      <a:tailEnd len="sm" w="sm" type="none"/>
                    </a:lnL>
                  </a:tcPr>
                </a:tc>
              </a:tr>
              <a:tr h="249550">
                <a:tc>
                  <a:txBody>
                    <a:bodyPr/>
                    <a:lstStyle/>
                    <a:p>
                      <a:pPr indent="0" lvl="0" marL="205740" marR="0" rtl="0" algn="l">
                        <a:lnSpc>
                          <a:spcPct val="100000"/>
                        </a:lnSpc>
                        <a:spcBef>
                          <a:spcPts val="0"/>
                        </a:spcBef>
                        <a:spcAft>
                          <a:spcPts val="0"/>
                        </a:spcAft>
                        <a:buClr>
                          <a:srgbClr val="000000"/>
                        </a:buClr>
                        <a:buSzPts val="900"/>
                        <a:buFont typeface="Arial"/>
                        <a:buNone/>
                      </a:pPr>
                      <a:r>
                        <a:rPr b="0" lang="en-US" sz="900" u="none" cap="none" strike="noStrike">
                          <a:latin typeface="Arial"/>
                          <a:ea typeface="Arial"/>
                          <a:cs typeface="Arial"/>
                          <a:sym typeface="Arial"/>
                        </a:rPr>
                        <a:t>Spotlight in our digital promotions leading up to the meeting w/ logo link ($900 Value)</a:t>
                      </a:r>
                      <a:endParaRPr sz="900" u="none" cap="none" strike="noStrike">
                        <a:latin typeface="Arial"/>
                        <a:ea typeface="Arial"/>
                        <a:cs typeface="Arial"/>
                        <a:sym typeface="Arial"/>
                      </a:endParaRPr>
                    </a:p>
                  </a:txBody>
                  <a:tcPr marT="51425" marB="0" marR="0" marL="0">
                    <a:lnR cap="flat" cmpd="sng" w="19050">
                      <a:solidFill>
                        <a:srgbClr val="7E7E7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Times New Roman"/>
                        <a:ea typeface="Times New Roman"/>
                        <a:cs typeface="Times New Roman"/>
                        <a:sym typeface="Times New Roman"/>
                      </a:endParaRPr>
                    </a:p>
                  </a:txBody>
                  <a:tcPr marT="0" marB="0" marR="0" marL="0">
                    <a:lnL cap="flat" cmpd="sng" w="19050">
                      <a:solidFill>
                        <a:srgbClr val="7E7E7E"/>
                      </a:solidFill>
                      <a:prstDash val="solid"/>
                      <a:round/>
                      <a:headEnd len="sm" w="sm" type="none"/>
                      <a:tailEnd len="sm" w="sm" type="none"/>
                    </a:lnL>
                    <a:lnR cap="flat" cmpd="sng" w="19050">
                      <a:solidFill>
                        <a:srgbClr val="7E7E7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Times New Roman"/>
                        <a:ea typeface="Times New Roman"/>
                        <a:cs typeface="Times New Roman"/>
                        <a:sym typeface="Times New Roman"/>
                      </a:endParaRPr>
                    </a:p>
                  </a:txBody>
                  <a:tcPr marT="0" marB="0" marR="0" marL="0">
                    <a:lnL cap="flat" cmpd="sng" w="19050">
                      <a:solidFill>
                        <a:srgbClr val="7E7E7E"/>
                      </a:solidFill>
                      <a:prstDash val="solid"/>
                      <a:round/>
                      <a:headEnd len="sm" w="sm" type="none"/>
                      <a:tailEnd len="sm" w="sm" type="none"/>
                    </a:lnL>
                    <a:lnR cap="flat" cmpd="sng" w="19050">
                      <a:solidFill>
                        <a:srgbClr val="7E7E7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Times New Roman"/>
                        <a:ea typeface="Times New Roman"/>
                        <a:cs typeface="Times New Roman"/>
                        <a:sym typeface="Times New Roman"/>
                      </a:endParaRPr>
                    </a:p>
                  </a:txBody>
                  <a:tcPr marT="0" marB="0" marR="0" marL="0">
                    <a:lnL cap="flat" cmpd="sng" w="19050">
                      <a:solidFill>
                        <a:srgbClr val="7E7E7E"/>
                      </a:solidFill>
                      <a:prstDash val="solid"/>
                      <a:round/>
                      <a:headEnd len="sm" w="sm" type="none"/>
                      <a:tailEnd len="sm" w="sm" type="none"/>
                    </a:lnL>
                    <a:lnR cap="flat" cmpd="sng" w="19050">
                      <a:solidFill>
                        <a:srgbClr val="7E7E7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Times New Roman"/>
                        <a:ea typeface="Times New Roman"/>
                        <a:cs typeface="Times New Roman"/>
                        <a:sym typeface="Times New Roman"/>
                      </a:endParaRPr>
                    </a:p>
                  </a:txBody>
                  <a:tcPr marT="0" marB="0" marR="0" marL="0">
                    <a:lnL cap="flat" cmpd="sng" w="19050">
                      <a:solidFill>
                        <a:srgbClr val="7E7E7E"/>
                      </a:solidFill>
                      <a:prstDash val="solid"/>
                      <a:round/>
                      <a:headEnd len="sm" w="sm" type="none"/>
                      <a:tailEnd len="sm" w="sm" type="none"/>
                    </a:lnL>
                  </a:tcPr>
                </a:tc>
              </a:tr>
              <a:tr h="251450">
                <a:tc>
                  <a:txBody>
                    <a:bodyPr/>
                    <a:lstStyle/>
                    <a:p>
                      <a:pPr indent="0" lvl="0" marL="205740" marR="0" rtl="0" algn="l">
                        <a:lnSpc>
                          <a:spcPct val="100000"/>
                        </a:lnSpc>
                        <a:spcBef>
                          <a:spcPts val="0"/>
                        </a:spcBef>
                        <a:spcAft>
                          <a:spcPts val="0"/>
                        </a:spcAft>
                        <a:buClr>
                          <a:srgbClr val="000000"/>
                        </a:buClr>
                        <a:buSzPts val="900"/>
                        <a:buFont typeface="Arial"/>
                        <a:buNone/>
                      </a:pPr>
                      <a:r>
                        <a:rPr b="0" lang="en-US" sz="900" u="none" cap="none" strike="noStrike">
                          <a:latin typeface="Arial"/>
                          <a:ea typeface="Arial"/>
                          <a:cs typeface="Arial"/>
                          <a:sym typeface="Arial"/>
                        </a:rPr>
                        <a:t>Featured on Sponsor List on MPI D/FW Chapter website w/link at appropriate level</a:t>
                      </a:r>
                      <a:endParaRPr sz="900" u="none" cap="none" strike="noStrike">
                        <a:latin typeface="Arial"/>
                        <a:ea typeface="Arial"/>
                        <a:cs typeface="Arial"/>
                        <a:sym typeface="Arial"/>
                      </a:endParaRPr>
                    </a:p>
                  </a:txBody>
                  <a:tcPr marT="49525" marB="0" marR="0" marL="0">
                    <a:lnR cap="flat" cmpd="sng" w="19050">
                      <a:solidFill>
                        <a:srgbClr val="7E7E7E"/>
                      </a:solidFill>
                      <a:prstDash val="solid"/>
                      <a:round/>
                      <a:headEnd len="sm" w="sm" type="none"/>
                      <a:tailEnd len="sm" w="sm" type="none"/>
                    </a:lnR>
                  </a:tcPr>
                </a:tc>
                <a:tc>
                  <a:txBody>
                    <a:bodyPr/>
                    <a:lstStyle/>
                    <a:p>
                      <a:pPr indent="0" lvl="0" marL="111125" marR="0" rtl="0" algn="l">
                        <a:lnSpc>
                          <a:spcPct val="100000"/>
                        </a:lnSpc>
                        <a:spcBef>
                          <a:spcPts val="0"/>
                        </a:spcBef>
                        <a:spcAft>
                          <a:spcPts val="0"/>
                        </a:spcAft>
                        <a:buClr>
                          <a:srgbClr val="000000"/>
                        </a:buClr>
                        <a:buSzPts val="800"/>
                        <a:buFont typeface="Arial"/>
                        <a:buNone/>
                      </a:pPr>
                      <a:r>
                        <a:rPr b="0" lang="en-US" sz="800" u="none" cap="none" strike="noStrike">
                          <a:latin typeface="Arial"/>
                          <a:ea typeface="Arial"/>
                          <a:cs typeface="Arial"/>
                          <a:sym typeface="Arial"/>
                        </a:rPr>
                        <a:t>Logo w/ existing</a:t>
                      </a:r>
                      <a:endParaRPr sz="800" u="none" cap="none" strike="noStrike">
                        <a:latin typeface="Arial"/>
                        <a:ea typeface="Arial"/>
                        <a:cs typeface="Arial"/>
                        <a:sym typeface="Arial"/>
                      </a:endParaRPr>
                    </a:p>
                  </a:txBody>
                  <a:tcPr marT="65400" marB="0" marR="0" marL="0">
                    <a:lnL cap="flat" cmpd="sng" w="19050">
                      <a:solidFill>
                        <a:srgbClr val="7E7E7E"/>
                      </a:solidFill>
                      <a:prstDash val="solid"/>
                      <a:round/>
                      <a:headEnd len="sm" w="sm" type="none"/>
                      <a:tailEnd len="sm" w="sm" type="none"/>
                    </a:lnL>
                    <a:lnR cap="flat" cmpd="sng" w="19050">
                      <a:solidFill>
                        <a:srgbClr val="7E7E7E"/>
                      </a:solidFill>
                      <a:prstDash val="solid"/>
                      <a:round/>
                      <a:headEnd len="sm" w="sm" type="none"/>
                      <a:tailEnd len="sm" w="sm" type="none"/>
                    </a:lnR>
                  </a:tcPr>
                </a:tc>
                <a:tc>
                  <a:txBody>
                    <a:bodyPr/>
                    <a:lstStyle/>
                    <a:p>
                      <a:pPr indent="0" lvl="0" marL="92710" marR="0" rtl="0" algn="l">
                        <a:lnSpc>
                          <a:spcPct val="100000"/>
                        </a:lnSpc>
                        <a:spcBef>
                          <a:spcPts val="0"/>
                        </a:spcBef>
                        <a:spcAft>
                          <a:spcPts val="0"/>
                        </a:spcAft>
                        <a:buClr>
                          <a:srgbClr val="000000"/>
                        </a:buClr>
                        <a:buSzPts val="800"/>
                        <a:buFont typeface="Arial"/>
                        <a:buNone/>
                      </a:pPr>
                      <a:r>
                        <a:rPr b="0" lang="en-US" sz="800" u="none" cap="none" strike="noStrike">
                          <a:latin typeface="Arial"/>
                          <a:ea typeface="Arial"/>
                          <a:cs typeface="Arial"/>
                          <a:sym typeface="Arial"/>
                        </a:rPr>
                        <a:t>Logo w/ existing</a:t>
                      </a:r>
                      <a:endParaRPr sz="800" u="none" cap="none" strike="noStrike">
                        <a:latin typeface="Arial"/>
                        <a:ea typeface="Arial"/>
                        <a:cs typeface="Arial"/>
                        <a:sym typeface="Arial"/>
                      </a:endParaRPr>
                    </a:p>
                  </a:txBody>
                  <a:tcPr marT="56525" marB="0" marR="0" marL="0">
                    <a:lnL cap="flat" cmpd="sng" w="19050">
                      <a:solidFill>
                        <a:srgbClr val="7E7E7E"/>
                      </a:solidFill>
                      <a:prstDash val="solid"/>
                      <a:round/>
                      <a:headEnd len="sm" w="sm" type="none"/>
                      <a:tailEnd len="sm" w="sm" type="none"/>
                    </a:lnL>
                    <a:lnR cap="flat" cmpd="sng" w="19050">
                      <a:solidFill>
                        <a:srgbClr val="7E7E7E"/>
                      </a:solidFill>
                      <a:prstDash val="solid"/>
                      <a:round/>
                      <a:headEnd len="sm" w="sm" type="none"/>
                      <a:tailEnd len="sm" w="sm" type="none"/>
                    </a:lnR>
                  </a:tcPr>
                </a:tc>
                <a:tc>
                  <a:txBody>
                    <a:bodyPr/>
                    <a:lstStyle/>
                    <a:p>
                      <a:pPr indent="0" lvl="0" marL="10795" marR="0" rtl="0" algn="ctr">
                        <a:lnSpc>
                          <a:spcPct val="100000"/>
                        </a:lnSpc>
                        <a:spcBef>
                          <a:spcPts val="0"/>
                        </a:spcBef>
                        <a:spcAft>
                          <a:spcPts val="0"/>
                        </a:spcAft>
                        <a:buClr>
                          <a:srgbClr val="000000"/>
                        </a:buClr>
                        <a:buSzPts val="800"/>
                        <a:buFont typeface="Arial"/>
                        <a:buNone/>
                      </a:pPr>
                      <a:r>
                        <a:rPr b="0" lang="en-US" sz="800" u="none" cap="none" strike="noStrike">
                          <a:latin typeface="Arial"/>
                          <a:ea typeface="Arial"/>
                          <a:cs typeface="Arial"/>
                          <a:sym typeface="Arial"/>
                        </a:rPr>
                        <a:t>Logo</a:t>
                      </a:r>
                      <a:endParaRPr sz="800" u="none" cap="none" strike="noStrike">
                        <a:latin typeface="Arial"/>
                        <a:ea typeface="Arial"/>
                        <a:cs typeface="Arial"/>
                        <a:sym typeface="Arial"/>
                      </a:endParaRPr>
                    </a:p>
                  </a:txBody>
                  <a:tcPr marT="62225" marB="0" marR="0" marL="0">
                    <a:lnL cap="flat" cmpd="sng" w="19050">
                      <a:solidFill>
                        <a:srgbClr val="7E7E7E"/>
                      </a:solidFill>
                      <a:prstDash val="solid"/>
                      <a:round/>
                      <a:headEnd len="sm" w="sm" type="none"/>
                      <a:tailEnd len="sm" w="sm" type="none"/>
                    </a:lnL>
                    <a:lnR cap="flat" cmpd="sng" w="19050">
                      <a:solidFill>
                        <a:srgbClr val="7E7E7E"/>
                      </a:solidFill>
                      <a:prstDash val="solid"/>
                      <a:round/>
                      <a:headEnd len="sm" w="sm" type="none"/>
                      <a:tailEnd len="sm" w="sm" type="none"/>
                    </a:lnR>
                  </a:tcPr>
                </a:tc>
                <a:tc>
                  <a:txBody>
                    <a:bodyPr/>
                    <a:lstStyle/>
                    <a:p>
                      <a:pPr indent="0" lvl="0" marL="4445" marR="0" rtl="0" algn="ctr">
                        <a:lnSpc>
                          <a:spcPct val="100000"/>
                        </a:lnSpc>
                        <a:spcBef>
                          <a:spcPts val="0"/>
                        </a:spcBef>
                        <a:spcAft>
                          <a:spcPts val="0"/>
                        </a:spcAft>
                        <a:buClr>
                          <a:srgbClr val="000000"/>
                        </a:buClr>
                        <a:buSzPts val="800"/>
                        <a:buFont typeface="Arial"/>
                        <a:buNone/>
                      </a:pPr>
                      <a:r>
                        <a:rPr b="0" lang="en-US" sz="800" u="none" cap="none" strike="noStrike">
                          <a:latin typeface="Arial"/>
                          <a:ea typeface="Arial"/>
                          <a:cs typeface="Arial"/>
                          <a:sym typeface="Arial"/>
                        </a:rPr>
                        <a:t>Logo</a:t>
                      </a:r>
                      <a:endParaRPr sz="800" u="none" cap="none" strike="noStrike">
                        <a:latin typeface="Arial"/>
                        <a:ea typeface="Arial"/>
                        <a:cs typeface="Arial"/>
                        <a:sym typeface="Arial"/>
                      </a:endParaRPr>
                    </a:p>
                  </a:txBody>
                  <a:tcPr marT="36825" marB="0" marR="0" marL="0">
                    <a:lnL cap="flat" cmpd="sng" w="19050">
                      <a:solidFill>
                        <a:srgbClr val="7E7E7E"/>
                      </a:solidFill>
                      <a:prstDash val="solid"/>
                      <a:round/>
                      <a:headEnd len="sm" w="sm" type="none"/>
                      <a:tailEnd len="sm" w="sm" type="none"/>
                    </a:lnL>
                  </a:tcPr>
                </a:tc>
              </a:tr>
              <a:tr h="310525">
                <a:tc>
                  <a:txBody>
                    <a:bodyPr/>
                    <a:lstStyle/>
                    <a:p>
                      <a:pPr indent="0" lvl="0" marL="205740" marR="0" rtl="0" algn="l">
                        <a:lnSpc>
                          <a:spcPct val="100000"/>
                        </a:lnSpc>
                        <a:spcBef>
                          <a:spcPts val="0"/>
                        </a:spcBef>
                        <a:spcAft>
                          <a:spcPts val="0"/>
                        </a:spcAft>
                        <a:buClr>
                          <a:srgbClr val="000000"/>
                        </a:buClr>
                        <a:buSzPts val="900"/>
                        <a:buFont typeface="Arial"/>
                        <a:buNone/>
                      </a:pPr>
                      <a:r>
                        <a:rPr b="0" lang="en-US" sz="900" u="none" cap="none" strike="noStrike">
                          <a:latin typeface="Arial"/>
                          <a:ea typeface="Arial"/>
                          <a:cs typeface="Arial"/>
                          <a:sym typeface="Arial"/>
                        </a:rPr>
                        <a:t>Tabletop exhibit during reception / registration at event to display materials</a:t>
                      </a:r>
                      <a:endParaRPr sz="900" u="none" cap="none" strike="noStrike">
                        <a:latin typeface="Arial"/>
                        <a:ea typeface="Arial"/>
                        <a:cs typeface="Arial"/>
                        <a:sym typeface="Arial"/>
                      </a:endParaRPr>
                    </a:p>
                  </a:txBody>
                  <a:tcPr marT="77475" marB="0" marR="0" marL="0">
                    <a:lnR cap="flat" cmpd="sng" w="19050">
                      <a:solidFill>
                        <a:srgbClr val="7E7E7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Times New Roman"/>
                        <a:ea typeface="Times New Roman"/>
                        <a:cs typeface="Times New Roman"/>
                        <a:sym typeface="Times New Roman"/>
                      </a:endParaRPr>
                    </a:p>
                  </a:txBody>
                  <a:tcPr marT="0" marB="0" marR="0" marL="0">
                    <a:lnL cap="flat" cmpd="sng" w="19050">
                      <a:solidFill>
                        <a:srgbClr val="7E7E7E"/>
                      </a:solidFill>
                      <a:prstDash val="solid"/>
                      <a:round/>
                      <a:headEnd len="sm" w="sm" type="none"/>
                      <a:tailEnd len="sm" w="sm" type="none"/>
                    </a:lnL>
                    <a:lnR cap="flat" cmpd="sng" w="19050">
                      <a:solidFill>
                        <a:srgbClr val="7E7E7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Times New Roman"/>
                        <a:ea typeface="Times New Roman"/>
                        <a:cs typeface="Times New Roman"/>
                        <a:sym typeface="Times New Roman"/>
                      </a:endParaRPr>
                    </a:p>
                  </a:txBody>
                  <a:tcPr marT="0" marB="0" marR="0" marL="0">
                    <a:lnL cap="flat" cmpd="sng" w="19050">
                      <a:solidFill>
                        <a:srgbClr val="7E7E7E"/>
                      </a:solidFill>
                      <a:prstDash val="solid"/>
                      <a:round/>
                      <a:headEnd len="sm" w="sm" type="none"/>
                      <a:tailEnd len="sm" w="sm" type="none"/>
                    </a:lnL>
                    <a:lnR cap="flat" cmpd="sng" w="19050">
                      <a:solidFill>
                        <a:srgbClr val="7E7E7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Times New Roman"/>
                        <a:ea typeface="Times New Roman"/>
                        <a:cs typeface="Times New Roman"/>
                        <a:sym typeface="Times New Roman"/>
                      </a:endParaRPr>
                    </a:p>
                  </a:txBody>
                  <a:tcPr marT="0" marB="0" marR="0" marL="0">
                    <a:lnL cap="flat" cmpd="sng" w="19050">
                      <a:solidFill>
                        <a:srgbClr val="7E7E7E"/>
                      </a:solidFill>
                      <a:prstDash val="solid"/>
                      <a:round/>
                      <a:headEnd len="sm" w="sm" type="none"/>
                      <a:tailEnd len="sm" w="sm" type="none"/>
                    </a:lnL>
                    <a:lnR cap="flat" cmpd="sng" w="19050">
                      <a:solidFill>
                        <a:srgbClr val="7E7E7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Times New Roman"/>
                        <a:ea typeface="Times New Roman"/>
                        <a:cs typeface="Times New Roman"/>
                        <a:sym typeface="Times New Roman"/>
                      </a:endParaRPr>
                    </a:p>
                  </a:txBody>
                  <a:tcPr marT="0" marB="0" marR="0" marL="0">
                    <a:lnL cap="flat" cmpd="sng" w="19050">
                      <a:solidFill>
                        <a:srgbClr val="7E7E7E"/>
                      </a:solidFill>
                      <a:prstDash val="solid"/>
                      <a:round/>
                      <a:headEnd len="sm" w="sm" type="none"/>
                      <a:tailEnd len="sm" w="sm" type="none"/>
                    </a:lnL>
                  </a:tcPr>
                </a:tc>
              </a:tr>
              <a:tr h="243200">
                <a:tc>
                  <a:txBody>
                    <a:bodyPr/>
                    <a:lstStyle/>
                    <a:p>
                      <a:pPr indent="0" lvl="0" marL="205740" marR="0" rtl="0" algn="l">
                        <a:lnSpc>
                          <a:spcPct val="100000"/>
                        </a:lnSpc>
                        <a:spcBef>
                          <a:spcPts val="0"/>
                        </a:spcBef>
                        <a:spcAft>
                          <a:spcPts val="0"/>
                        </a:spcAft>
                        <a:buClr>
                          <a:srgbClr val="000000"/>
                        </a:buClr>
                        <a:buSzPts val="900"/>
                        <a:buFont typeface="Arial"/>
                        <a:buNone/>
                      </a:pPr>
                      <a:r>
                        <a:rPr b="0" lang="en-US" sz="900" u="none" cap="none" strike="noStrike">
                          <a:latin typeface="Arial"/>
                          <a:ea typeface="Arial"/>
                          <a:cs typeface="Arial"/>
                          <a:sym typeface="Arial"/>
                        </a:rPr>
                        <a:t>Company materials or gifts available to attendees at the sponsored event</a:t>
                      </a:r>
                      <a:endParaRPr sz="900" u="none" cap="none" strike="noStrike">
                        <a:latin typeface="Arial"/>
                        <a:ea typeface="Arial"/>
                        <a:cs typeface="Arial"/>
                        <a:sym typeface="Arial"/>
                      </a:endParaRPr>
                    </a:p>
                  </a:txBody>
                  <a:tcPr marT="45075" marB="0" marR="0" marL="0">
                    <a:lnR cap="flat" cmpd="sng" w="19050">
                      <a:solidFill>
                        <a:srgbClr val="7E7E7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Times New Roman"/>
                        <a:ea typeface="Times New Roman"/>
                        <a:cs typeface="Times New Roman"/>
                        <a:sym typeface="Times New Roman"/>
                      </a:endParaRPr>
                    </a:p>
                  </a:txBody>
                  <a:tcPr marT="0" marB="0" marR="0" marL="0">
                    <a:lnL cap="flat" cmpd="sng" w="19050">
                      <a:solidFill>
                        <a:srgbClr val="7E7E7E"/>
                      </a:solidFill>
                      <a:prstDash val="solid"/>
                      <a:round/>
                      <a:headEnd len="sm" w="sm" type="none"/>
                      <a:tailEnd len="sm" w="sm" type="none"/>
                    </a:lnL>
                    <a:lnR cap="flat" cmpd="sng" w="19050">
                      <a:solidFill>
                        <a:srgbClr val="7E7E7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Times New Roman"/>
                        <a:ea typeface="Times New Roman"/>
                        <a:cs typeface="Times New Roman"/>
                        <a:sym typeface="Times New Roman"/>
                      </a:endParaRPr>
                    </a:p>
                  </a:txBody>
                  <a:tcPr marT="0" marB="0" marR="0" marL="0">
                    <a:lnL cap="flat" cmpd="sng" w="19050">
                      <a:solidFill>
                        <a:srgbClr val="7E7E7E"/>
                      </a:solidFill>
                      <a:prstDash val="solid"/>
                      <a:round/>
                      <a:headEnd len="sm" w="sm" type="none"/>
                      <a:tailEnd len="sm" w="sm" type="none"/>
                    </a:lnL>
                    <a:lnR cap="flat" cmpd="sng" w="19050">
                      <a:solidFill>
                        <a:srgbClr val="7E7E7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Times New Roman"/>
                        <a:ea typeface="Times New Roman"/>
                        <a:cs typeface="Times New Roman"/>
                        <a:sym typeface="Times New Roman"/>
                      </a:endParaRPr>
                    </a:p>
                  </a:txBody>
                  <a:tcPr marT="0" marB="0" marR="0" marL="0">
                    <a:lnL cap="flat" cmpd="sng" w="19050">
                      <a:solidFill>
                        <a:srgbClr val="7E7E7E"/>
                      </a:solidFill>
                      <a:prstDash val="solid"/>
                      <a:round/>
                      <a:headEnd len="sm" w="sm" type="none"/>
                      <a:tailEnd len="sm" w="sm" type="none"/>
                    </a:lnL>
                    <a:lnR cap="flat" cmpd="sng" w="19050">
                      <a:solidFill>
                        <a:srgbClr val="7E7E7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Times New Roman"/>
                        <a:ea typeface="Times New Roman"/>
                        <a:cs typeface="Times New Roman"/>
                        <a:sym typeface="Times New Roman"/>
                      </a:endParaRPr>
                    </a:p>
                  </a:txBody>
                  <a:tcPr marT="0" marB="0" marR="0" marL="0">
                    <a:lnL cap="flat" cmpd="sng" w="19050">
                      <a:solidFill>
                        <a:srgbClr val="7E7E7E"/>
                      </a:solidFill>
                      <a:prstDash val="solid"/>
                      <a:round/>
                      <a:headEnd len="sm" w="sm" type="none"/>
                      <a:tailEnd len="sm" w="sm" type="none"/>
                    </a:lnL>
                  </a:tcPr>
                </a:tc>
              </a:tr>
              <a:tr h="243200">
                <a:tc>
                  <a:txBody>
                    <a:bodyPr/>
                    <a:lstStyle/>
                    <a:p>
                      <a:pPr indent="0" lvl="0" marL="205740" marR="0" rtl="0" algn="l">
                        <a:lnSpc>
                          <a:spcPct val="100000"/>
                        </a:lnSpc>
                        <a:spcBef>
                          <a:spcPts val="0"/>
                        </a:spcBef>
                        <a:spcAft>
                          <a:spcPts val="0"/>
                        </a:spcAft>
                        <a:buClr>
                          <a:srgbClr val="000000"/>
                        </a:buClr>
                        <a:buSzPts val="900"/>
                        <a:buFont typeface="Arial"/>
                        <a:buNone/>
                      </a:pPr>
                      <a:r>
                        <a:rPr b="0" lang="en-US" sz="900" u="none" cap="none" strike="noStrike">
                          <a:latin typeface="Arial"/>
                          <a:ea typeface="Arial"/>
                          <a:cs typeface="Arial"/>
                          <a:sym typeface="Arial"/>
                        </a:rPr>
                        <a:t>Banner ad in one issue of newsletter (within 60-90 days of sponsored event, 800 x 250)</a:t>
                      </a:r>
                      <a:endParaRPr sz="900" u="none" cap="none" strike="noStrike">
                        <a:latin typeface="Arial"/>
                        <a:ea typeface="Arial"/>
                        <a:cs typeface="Arial"/>
                        <a:sym typeface="Arial"/>
                      </a:endParaRPr>
                    </a:p>
                  </a:txBody>
                  <a:tcPr marT="49525" marB="0" marR="0" marL="0">
                    <a:lnR cap="flat" cmpd="sng" w="19050">
                      <a:solidFill>
                        <a:srgbClr val="7E7E7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Times New Roman"/>
                        <a:ea typeface="Times New Roman"/>
                        <a:cs typeface="Times New Roman"/>
                        <a:sym typeface="Times New Roman"/>
                      </a:endParaRPr>
                    </a:p>
                  </a:txBody>
                  <a:tcPr marT="0" marB="0" marR="0" marL="0">
                    <a:lnL cap="flat" cmpd="sng" w="19050">
                      <a:solidFill>
                        <a:srgbClr val="7E7E7E"/>
                      </a:solidFill>
                      <a:prstDash val="solid"/>
                      <a:round/>
                      <a:headEnd len="sm" w="sm" type="none"/>
                      <a:tailEnd len="sm" w="sm" type="none"/>
                    </a:lnL>
                    <a:lnR cap="flat" cmpd="sng" w="19050">
                      <a:solidFill>
                        <a:srgbClr val="7E7E7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Times New Roman"/>
                        <a:ea typeface="Times New Roman"/>
                        <a:cs typeface="Times New Roman"/>
                        <a:sym typeface="Times New Roman"/>
                      </a:endParaRPr>
                    </a:p>
                  </a:txBody>
                  <a:tcPr marT="0" marB="0" marR="0" marL="0">
                    <a:lnL cap="flat" cmpd="sng" w="19050">
                      <a:solidFill>
                        <a:srgbClr val="7E7E7E"/>
                      </a:solidFill>
                      <a:prstDash val="solid"/>
                      <a:round/>
                      <a:headEnd len="sm" w="sm" type="none"/>
                      <a:tailEnd len="sm" w="sm" type="none"/>
                    </a:lnL>
                    <a:lnR cap="flat" cmpd="sng" w="19050">
                      <a:solidFill>
                        <a:srgbClr val="7E7E7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Times New Roman"/>
                        <a:ea typeface="Times New Roman"/>
                        <a:cs typeface="Times New Roman"/>
                        <a:sym typeface="Times New Roman"/>
                      </a:endParaRPr>
                    </a:p>
                  </a:txBody>
                  <a:tcPr marT="0" marB="0" marR="0" marL="0">
                    <a:lnL cap="flat" cmpd="sng" w="19050">
                      <a:solidFill>
                        <a:srgbClr val="7E7E7E"/>
                      </a:solidFill>
                      <a:prstDash val="solid"/>
                      <a:round/>
                      <a:headEnd len="sm" w="sm" type="none"/>
                      <a:tailEnd len="sm" w="sm" type="none"/>
                    </a:lnL>
                    <a:lnR cap="flat" cmpd="sng" w="19050">
                      <a:solidFill>
                        <a:srgbClr val="7E7E7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Times New Roman"/>
                        <a:ea typeface="Times New Roman"/>
                        <a:cs typeface="Times New Roman"/>
                        <a:sym typeface="Times New Roman"/>
                      </a:endParaRPr>
                    </a:p>
                  </a:txBody>
                  <a:tcPr marT="0" marB="0" marR="0" marL="0">
                    <a:lnL cap="flat" cmpd="sng" w="19050">
                      <a:solidFill>
                        <a:srgbClr val="7E7E7E"/>
                      </a:solidFill>
                      <a:prstDash val="solid"/>
                      <a:round/>
                      <a:headEnd len="sm" w="sm" type="none"/>
                      <a:tailEnd len="sm" w="sm" type="none"/>
                    </a:lnL>
                  </a:tcPr>
                </a:tc>
              </a:tr>
              <a:tr h="310525">
                <a:tc>
                  <a:txBody>
                    <a:bodyPr/>
                    <a:lstStyle/>
                    <a:p>
                      <a:pPr indent="0" lvl="0" marL="205104" marR="0" rtl="0" algn="l">
                        <a:lnSpc>
                          <a:spcPct val="100000"/>
                        </a:lnSpc>
                        <a:spcBef>
                          <a:spcPts val="0"/>
                        </a:spcBef>
                        <a:spcAft>
                          <a:spcPts val="0"/>
                        </a:spcAft>
                        <a:buClr>
                          <a:srgbClr val="000000"/>
                        </a:buClr>
                        <a:buSzPts val="900"/>
                        <a:buFont typeface="Arial"/>
                        <a:buNone/>
                      </a:pPr>
                      <a:r>
                        <a:rPr b="0" lang="en-US" sz="900" u="none" cap="none" strike="noStrike">
                          <a:latin typeface="Arial"/>
                          <a:ea typeface="Arial"/>
                          <a:cs typeface="Arial"/>
                          <a:sym typeface="Arial"/>
                        </a:rPr>
                        <a:t>Social Media spotlight post on Facebook or Instagram or Twitter (Square Image)</a:t>
                      </a:r>
                      <a:endParaRPr sz="900" u="none" cap="none" strike="noStrike">
                        <a:latin typeface="Arial"/>
                        <a:ea typeface="Arial"/>
                        <a:cs typeface="Arial"/>
                        <a:sym typeface="Arial"/>
                      </a:endParaRPr>
                    </a:p>
                  </a:txBody>
                  <a:tcPr marT="85100" marB="0" marR="0" marL="0">
                    <a:lnR cap="flat" cmpd="sng" w="19050">
                      <a:solidFill>
                        <a:srgbClr val="7E7E7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Times New Roman"/>
                        <a:ea typeface="Times New Roman"/>
                        <a:cs typeface="Times New Roman"/>
                        <a:sym typeface="Times New Roman"/>
                      </a:endParaRPr>
                    </a:p>
                  </a:txBody>
                  <a:tcPr marT="0" marB="0" marR="0" marL="0">
                    <a:lnL cap="flat" cmpd="sng" w="19050">
                      <a:solidFill>
                        <a:srgbClr val="7E7E7E"/>
                      </a:solidFill>
                      <a:prstDash val="solid"/>
                      <a:round/>
                      <a:headEnd len="sm" w="sm" type="none"/>
                      <a:tailEnd len="sm" w="sm" type="none"/>
                    </a:lnL>
                    <a:lnR cap="flat" cmpd="sng" w="19050">
                      <a:solidFill>
                        <a:srgbClr val="7E7E7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Times New Roman"/>
                        <a:ea typeface="Times New Roman"/>
                        <a:cs typeface="Times New Roman"/>
                        <a:sym typeface="Times New Roman"/>
                      </a:endParaRPr>
                    </a:p>
                  </a:txBody>
                  <a:tcPr marT="0" marB="0" marR="0" marL="0">
                    <a:lnL cap="flat" cmpd="sng" w="19050">
                      <a:solidFill>
                        <a:srgbClr val="7E7E7E"/>
                      </a:solidFill>
                      <a:prstDash val="solid"/>
                      <a:round/>
                      <a:headEnd len="sm" w="sm" type="none"/>
                      <a:tailEnd len="sm" w="sm" type="none"/>
                    </a:lnL>
                    <a:lnR cap="flat" cmpd="sng" w="19050">
                      <a:solidFill>
                        <a:srgbClr val="7E7E7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Times New Roman"/>
                        <a:ea typeface="Times New Roman"/>
                        <a:cs typeface="Times New Roman"/>
                        <a:sym typeface="Times New Roman"/>
                      </a:endParaRPr>
                    </a:p>
                  </a:txBody>
                  <a:tcPr marT="0" marB="0" marR="0" marL="0">
                    <a:lnL cap="flat" cmpd="sng" w="19050">
                      <a:solidFill>
                        <a:srgbClr val="7E7E7E"/>
                      </a:solidFill>
                      <a:prstDash val="solid"/>
                      <a:round/>
                      <a:headEnd len="sm" w="sm" type="none"/>
                      <a:tailEnd len="sm" w="sm" type="none"/>
                    </a:lnL>
                    <a:lnR cap="flat" cmpd="sng" w="19050">
                      <a:solidFill>
                        <a:srgbClr val="7E7E7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Times New Roman"/>
                        <a:ea typeface="Times New Roman"/>
                        <a:cs typeface="Times New Roman"/>
                        <a:sym typeface="Times New Roman"/>
                      </a:endParaRPr>
                    </a:p>
                  </a:txBody>
                  <a:tcPr marT="0" marB="0" marR="0" marL="0">
                    <a:lnL cap="flat" cmpd="sng" w="19050">
                      <a:solidFill>
                        <a:srgbClr val="7E7E7E"/>
                      </a:solidFill>
                      <a:prstDash val="solid"/>
                      <a:round/>
                      <a:headEnd len="sm" w="sm" type="none"/>
                      <a:tailEnd len="sm" w="sm" type="none"/>
                    </a:lnL>
                  </a:tcPr>
                </a:tc>
              </a:tr>
              <a:tr h="252725">
                <a:tc>
                  <a:txBody>
                    <a:bodyPr/>
                    <a:lstStyle/>
                    <a:p>
                      <a:pPr indent="0" lvl="0" marL="205104" marR="0" rtl="0" algn="l">
                        <a:lnSpc>
                          <a:spcPct val="100000"/>
                        </a:lnSpc>
                        <a:spcBef>
                          <a:spcPts val="0"/>
                        </a:spcBef>
                        <a:spcAft>
                          <a:spcPts val="0"/>
                        </a:spcAft>
                        <a:buClr>
                          <a:srgbClr val="000000"/>
                        </a:buClr>
                        <a:buSzPts val="900"/>
                        <a:buFont typeface="Arial"/>
                        <a:buNone/>
                      </a:pPr>
                      <a:r>
                        <a:rPr b="0" lang="en-US" sz="900" u="none" cap="none" strike="noStrike">
                          <a:latin typeface="Arial"/>
                          <a:ea typeface="Arial"/>
                          <a:cs typeface="Arial"/>
                          <a:sym typeface="Arial"/>
                        </a:rPr>
                        <a:t>Podium Time at Sponsored Event (up to 3 min)</a:t>
                      </a:r>
                      <a:endParaRPr sz="900" u="none" cap="none" strike="noStrike">
                        <a:latin typeface="Arial"/>
                        <a:ea typeface="Arial"/>
                        <a:cs typeface="Arial"/>
                        <a:sym typeface="Arial"/>
                      </a:endParaRPr>
                    </a:p>
                  </a:txBody>
                  <a:tcPr marT="53975" marB="0" marR="0" marL="0">
                    <a:lnR cap="flat" cmpd="sng" w="19050">
                      <a:solidFill>
                        <a:srgbClr val="7E7E7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Times New Roman"/>
                        <a:ea typeface="Times New Roman"/>
                        <a:cs typeface="Times New Roman"/>
                        <a:sym typeface="Times New Roman"/>
                      </a:endParaRPr>
                    </a:p>
                  </a:txBody>
                  <a:tcPr marT="0" marB="0" marR="0" marL="0">
                    <a:lnL cap="flat" cmpd="sng" w="19050">
                      <a:solidFill>
                        <a:srgbClr val="7E7E7E"/>
                      </a:solidFill>
                      <a:prstDash val="solid"/>
                      <a:round/>
                      <a:headEnd len="sm" w="sm" type="none"/>
                      <a:tailEnd len="sm" w="sm" type="none"/>
                    </a:lnL>
                    <a:lnR cap="flat" cmpd="sng" w="19050">
                      <a:solidFill>
                        <a:srgbClr val="7E7E7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Times New Roman"/>
                        <a:ea typeface="Times New Roman"/>
                        <a:cs typeface="Times New Roman"/>
                        <a:sym typeface="Times New Roman"/>
                      </a:endParaRPr>
                    </a:p>
                  </a:txBody>
                  <a:tcPr marT="0" marB="0" marR="0" marL="0">
                    <a:lnL cap="flat" cmpd="sng" w="19050">
                      <a:solidFill>
                        <a:srgbClr val="7E7E7E"/>
                      </a:solidFill>
                      <a:prstDash val="solid"/>
                      <a:round/>
                      <a:headEnd len="sm" w="sm" type="none"/>
                      <a:tailEnd len="sm" w="sm" type="none"/>
                    </a:lnL>
                    <a:lnR cap="flat" cmpd="sng" w="19050">
                      <a:solidFill>
                        <a:srgbClr val="7E7E7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Times New Roman"/>
                        <a:ea typeface="Times New Roman"/>
                        <a:cs typeface="Times New Roman"/>
                        <a:sym typeface="Times New Roman"/>
                      </a:endParaRPr>
                    </a:p>
                  </a:txBody>
                  <a:tcPr marT="0" marB="0" marR="0" marL="0">
                    <a:lnL cap="flat" cmpd="sng" w="19050">
                      <a:solidFill>
                        <a:srgbClr val="7E7E7E"/>
                      </a:solidFill>
                      <a:prstDash val="solid"/>
                      <a:round/>
                      <a:headEnd len="sm" w="sm" type="none"/>
                      <a:tailEnd len="sm" w="sm" type="none"/>
                    </a:lnL>
                    <a:lnR cap="flat" cmpd="sng" w="19050">
                      <a:solidFill>
                        <a:srgbClr val="7E7E7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Times New Roman"/>
                        <a:ea typeface="Times New Roman"/>
                        <a:cs typeface="Times New Roman"/>
                        <a:sym typeface="Times New Roman"/>
                      </a:endParaRPr>
                    </a:p>
                  </a:txBody>
                  <a:tcPr marT="0" marB="0" marR="0" marL="0">
                    <a:lnL cap="flat" cmpd="sng" w="19050">
                      <a:solidFill>
                        <a:srgbClr val="7E7E7E"/>
                      </a:solidFill>
                      <a:prstDash val="solid"/>
                      <a:round/>
                      <a:headEnd len="sm" w="sm" type="none"/>
                      <a:tailEnd len="sm" w="sm" type="none"/>
                    </a:lnL>
                  </a:tcPr>
                </a:tc>
              </a:tr>
              <a:tr h="310525">
                <a:tc>
                  <a:txBody>
                    <a:bodyPr/>
                    <a:lstStyle/>
                    <a:p>
                      <a:pPr indent="0" lvl="0" marL="205104" marR="0" rtl="0" algn="l">
                        <a:lnSpc>
                          <a:spcPct val="100000"/>
                        </a:lnSpc>
                        <a:spcBef>
                          <a:spcPts val="0"/>
                        </a:spcBef>
                        <a:spcAft>
                          <a:spcPts val="0"/>
                        </a:spcAft>
                        <a:buClr>
                          <a:srgbClr val="000000"/>
                        </a:buClr>
                        <a:buSzPts val="900"/>
                        <a:buFont typeface="Arial"/>
                        <a:buNone/>
                      </a:pPr>
                      <a:r>
                        <a:rPr b="0" lang="en-US" sz="900" u="none" cap="none" strike="noStrike">
                          <a:solidFill>
                            <a:schemeClr val="dk1"/>
                          </a:solidFill>
                          <a:latin typeface="Arial"/>
                          <a:ea typeface="Arial"/>
                          <a:cs typeface="Arial"/>
                          <a:sym typeface="Arial"/>
                        </a:rPr>
                        <a:t>(1) Registration to our Annual No Booth Tradeshow (bag only/based on availability)</a:t>
                      </a:r>
                      <a:endParaRPr sz="1400" u="none" cap="none" strike="noStrike"/>
                    </a:p>
                  </a:txBody>
                  <a:tcPr marT="80650" marB="0" marR="0" marL="0">
                    <a:lnR cap="flat" cmpd="sng" w="19050">
                      <a:solidFill>
                        <a:srgbClr val="7E7E7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Times New Roman"/>
                        <a:ea typeface="Times New Roman"/>
                        <a:cs typeface="Times New Roman"/>
                        <a:sym typeface="Times New Roman"/>
                      </a:endParaRPr>
                    </a:p>
                  </a:txBody>
                  <a:tcPr marT="0" marB="0" marR="0" marL="0">
                    <a:lnL cap="flat" cmpd="sng" w="19050">
                      <a:solidFill>
                        <a:srgbClr val="7E7E7E"/>
                      </a:solidFill>
                      <a:prstDash val="solid"/>
                      <a:round/>
                      <a:headEnd len="sm" w="sm" type="none"/>
                      <a:tailEnd len="sm" w="sm" type="none"/>
                    </a:lnL>
                    <a:lnR cap="flat" cmpd="sng" w="19050">
                      <a:solidFill>
                        <a:srgbClr val="7E7E7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Times New Roman"/>
                        <a:ea typeface="Times New Roman"/>
                        <a:cs typeface="Times New Roman"/>
                        <a:sym typeface="Times New Roman"/>
                      </a:endParaRPr>
                    </a:p>
                  </a:txBody>
                  <a:tcPr marT="0" marB="0" marR="0" marL="0">
                    <a:lnL cap="flat" cmpd="sng" w="19050">
                      <a:solidFill>
                        <a:srgbClr val="7E7E7E"/>
                      </a:solidFill>
                      <a:prstDash val="solid"/>
                      <a:round/>
                      <a:headEnd len="sm" w="sm" type="none"/>
                      <a:tailEnd len="sm" w="sm" type="none"/>
                    </a:lnL>
                    <a:lnR cap="flat" cmpd="sng" w="19050">
                      <a:solidFill>
                        <a:srgbClr val="7E7E7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Times New Roman"/>
                        <a:ea typeface="Times New Roman"/>
                        <a:cs typeface="Times New Roman"/>
                        <a:sym typeface="Times New Roman"/>
                      </a:endParaRPr>
                    </a:p>
                  </a:txBody>
                  <a:tcPr marT="0" marB="0" marR="0" marL="0">
                    <a:lnL cap="flat" cmpd="sng" w="19050">
                      <a:solidFill>
                        <a:srgbClr val="7E7E7E"/>
                      </a:solidFill>
                      <a:prstDash val="solid"/>
                      <a:round/>
                      <a:headEnd len="sm" w="sm" type="none"/>
                      <a:tailEnd len="sm" w="sm" type="none"/>
                    </a:lnL>
                    <a:lnR cap="flat" cmpd="sng" w="19050">
                      <a:solidFill>
                        <a:srgbClr val="7E7E7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Times New Roman"/>
                        <a:ea typeface="Times New Roman"/>
                        <a:cs typeface="Times New Roman"/>
                        <a:sym typeface="Times New Roman"/>
                      </a:endParaRPr>
                    </a:p>
                  </a:txBody>
                  <a:tcPr marT="0" marB="0" marR="0" marL="0">
                    <a:lnL cap="flat" cmpd="sng" w="19050">
                      <a:solidFill>
                        <a:srgbClr val="7E7E7E"/>
                      </a:solidFill>
                      <a:prstDash val="solid"/>
                      <a:round/>
                      <a:headEnd len="sm" w="sm" type="none"/>
                      <a:tailEnd len="sm" w="sm" type="none"/>
                    </a:lnL>
                  </a:tcPr>
                </a:tc>
              </a:tr>
              <a:tr h="243200">
                <a:tc>
                  <a:txBody>
                    <a:bodyPr/>
                    <a:lstStyle/>
                    <a:p>
                      <a:pPr indent="0" lvl="0" marL="205740" marR="0" rtl="0" algn="l">
                        <a:lnSpc>
                          <a:spcPct val="100000"/>
                        </a:lnSpc>
                        <a:spcBef>
                          <a:spcPts val="0"/>
                        </a:spcBef>
                        <a:spcAft>
                          <a:spcPts val="0"/>
                        </a:spcAft>
                        <a:buClr>
                          <a:srgbClr val="000000"/>
                        </a:buClr>
                        <a:buSzPts val="900"/>
                        <a:buFont typeface="Arial"/>
                        <a:buNone/>
                      </a:pPr>
                      <a:r>
                        <a:rPr b="0" lang="en-US" sz="900" u="none" cap="none" strike="noStrike">
                          <a:latin typeface="Arial"/>
                          <a:ea typeface="Arial"/>
                          <a:cs typeface="Arial"/>
                          <a:sym typeface="Arial"/>
                        </a:rPr>
                        <a:t>Banner Ad on the MPI D/FW Chapter Website (1 month static and 6 months rotating $2,300 Value)</a:t>
                      </a:r>
                      <a:endParaRPr sz="900" u="none" cap="none" strike="noStrike">
                        <a:latin typeface="Arial"/>
                        <a:ea typeface="Arial"/>
                        <a:cs typeface="Arial"/>
                        <a:sym typeface="Arial"/>
                      </a:endParaRPr>
                    </a:p>
                  </a:txBody>
                  <a:tcPr marT="48250" marB="0" marR="0" marL="0">
                    <a:lnR cap="flat" cmpd="sng" w="19050">
                      <a:solidFill>
                        <a:srgbClr val="7E7E7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Times New Roman"/>
                        <a:ea typeface="Times New Roman"/>
                        <a:cs typeface="Times New Roman"/>
                        <a:sym typeface="Times New Roman"/>
                      </a:endParaRPr>
                    </a:p>
                  </a:txBody>
                  <a:tcPr marT="0" marB="0" marR="0" marL="0">
                    <a:lnL cap="flat" cmpd="sng" w="19050">
                      <a:solidFill>
                        <a:srgbClr val="7E7E7E"/>
                      </a:solidFill>
                      <a:prstDash val="solid"/>
                      <a:round/>
                      <a:headEnd len="sm" w="sm" type="none"/>
                      <a:tailEnd len="sm" w="sm" type="none"/>
                    </a:lnL>
                    <a:lnR cap="flat" cmpd="sng" w="19050">
                      <a:solidFill>
                        <a:srgbClr val="7E7E7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Times New Roman"/>
                        <a:ea typeface="Times New Roman"/>
                        <a:cs typeface="Times New Roman"/>
                        <a:sym typeface="Times New Roman"/>
                      </a:endParaRPr>
                    </a:p>
                  </a:txBody>
                  <a:tcPr marT="0" marB="0" marR="0" marL="0">
                    <a:lnL cap="flat" cmpd="sng" w="19050">
                      <a:solidFill>
                        <a:srgbClr val="7E7E7E"/>
                      </a:solidFill>
                      <a:prstDash val="solid"/>
                      <a:round/>
                      <a:headEnd len="sm" w="sm" type="none"/>
                      <a:tailEnd len="sm" w="sm" type="none"/>
                    </a:lnL>
                    <a:lnR cap="flat" cmpd="sng" w="19050">
                      <a:solidFill>
                        <a:srgbClr val="7E7E7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Times New Roman"/>
                        <a:ea typeface="Times New Roman"/>
                        <a:cs typeface="Times New Roman"/>
                        <a:sym typeface="Times New Roman"/>
                      </a:endParaRPr>
                    </a:p>
                  </a:txBody>
                  <a:tcPr marT="0" marB="0" marR="0" marL="0">
                    <a:lnL cap="flat" cmpd="sng" w="19050">
                      <a:solidFill>
                        <a:srgbClr val="7E7E7E"/>
                      </a:solidFill>
                      <a:prstDash val="solid"/>
                      <a:round/>
                      <a:headEnd len="sm" w="sm" type="none"/>
                      <a:tailEnd len="sm" w="sm" type="none"/>
                    </a:lnL>
                    <a:lnR cap="flat" cmpd="sng" w="19050">
                      <a:solidFill>
                        <a:srgbClr val="7E7E7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Times New Roman"/>
                        <a:ea typeface="Times New Roman"/>
                        <a:cs typeface="Times New Roman"/>
                        <a:sym typeface="Times New Roman"/>
                      </a:endParaRPr>
                    </a:p>
                  </a:txBody>
                  <a:tcPr marT="0" marB="0" marR="0" marL="0">
                    <a:lnL cap="flat" cmpd="sng" w="19050">
                      <a:solidFill>
                        <a:srgbClr val="7E7E7E"/>
                      </a:solidFill>
                      <a:prstDash val="solid"/>
                      <a:round/>
                      <a:headEnd len="sm" w="sm" type="none"/>
                      <a:tailEnd len="sm" w="sm" type="none"/>
                    </a:lnL>
                  </a:tcPr>
                </a:tc>
              </a:tr>
              <a:tr h="310525">
                <a:tc>
                  <a:txBody>
                    <a:bodyPr/>
                    <a:lstStyle/>
                    <a:p>
                      <a:pPr indent="0" lvl="0" marL="205740" marR="0" rtl="0" algn="l">
                        <a:lnSpc>
                          <a:spcPct val="100000"/>
                        </a:lnSpc>
                        <a:spcBef>
                          <a:spcPts val="0"/>
                        </a:spcBef>
                        <a:spcAft>
                          <a:spcPts val="0"/>
                        </a:spcAft>
                        <a:buClr>
                          <a:srgbClr val="000000"/>
                        </a:buClr>
                        <a:buSzPts val="900"/>
                        <a:buFont typeface="Arial"/>
                        <a:buNone/>
                      </a:pPr>
                      <a:r>
                        <a:rPr b="0" lang="en-US" sz="900" u="none" cap="none" strike="noStrike">
                          <a:latin typeface="Arial"/>
                          <a:ea typeface="Arial"/>
                          <a:cs typeface="Arial"/>
                          <a:sym typeface="Arial"/>
                        </a:rPr>
                        <a:t>Recognition of Sponsorship Level in Annual Directory</a:t>
                      </a:r>
                      <a:endParaRPr sz="900" u="none" cap="none" strike="noStrike">
                        <a:latin typeface="Arial"/>
                        <a:ea typeface="Arial"/>
                        <a:cs typeface="Arial"/>
                        <a:sym typeface="Arial"/>
                      </a:endParaRPr>
                    </a:p>
                  </a:txBody>
                  <a:tcPr marT="85100" marB="0" marR="0" marL="0">
                    <a:lnR cap="flat" cmpd="sng" w="19050">
                      <a:solidFill>
                        <a:srgbClr val="7E7E7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Times New Roman"/>
                        <a:ea typeface="Times New Roman"/>
                        <a:cs typeface="Times New Roman"/>
                        <a:sym typeface="Times New Roman"/>
                      </a:endParaRPr>
                    </a:p>
                  </a:txBody>
                  <a:tcPr marT="0" marB="0" marR="0" marL="0">
                    <a:lnL cap="flat" cmpd="sng" w="19050">
                      <a:solidFill>
                        <a:srgbClr val="7E7E7E"/>
                      </a:solidFill>
                      <a:prstDash val="solid"/>
                      <a:round/>
                      <a:headEnd len="sm" w="sm" type="none"/>
                      <a:tailEnd len="sm" w="sm" type="none"/>
                    </a:lnL>
                    <a:lnR cap="flat" cmpd="sng" w="19050">
                      <a:solidFill>
                        <a:srgbClr val="7E7E7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Times New Roman"/>
                        <a:ea typeface="Times New Roman"/>
                        <a:cs typeface="Times New Roman"/>
                        <a:sym typeface="Times New Roman"/>
                      </a:endParaRPr>
                    </a:p>
                  </a:txBody>
                  <a:tcPr marT="0" marB="0" marR="0" marL="0">
                    <a:lnL cap="flat" cmpd="sng" w="19050">
                      <a:solidFill>
                        <a:srgbClr val="7E7E7E"/>
                      </a:solidFill>
                      <a:prstDash val="solid"/>
                      <a:round/>
                      <a:headEnd len="sm" w="sm" type="none"/>
                      <a:tailEnd len="sm" w="sm" type="none"/>
                    </a:lnL>
                    <a:lnR cap="flat" cmpd="sng" w="19050">
                      <a:solidFill>
                        <a:srgbClr val="7E7E7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Times New Roman"/>
                        <a:ea typeface="Times New Roman"/>
                        <a:cs typeface="Times New Roman"/>
                        <a:sym typeface="Times New Roman"/>
                      </a:endParaRPr>
                    </a:p>
                  </a:txBody>
                  <a:tcPr marT="0" marB="0" marR="0" marL="0">
                    <a:lnL cap="flat" cmpd="sng" w="19050">
                      <a:solidFill>
                        <a:srgbClr val="7E7E7E"/>
                      </a:solidFill>
                      <a:prstDash val="solid"/>
                      <a:round/>
                      <a:headEnd len="sm" w="sm" type="none"/>
                      <a:tailEnd len="sm" w="sm" type="none"/>
                    </a:lnL>
                    <a:lnR cap="flat" cmpd="sng" w="19050">
                      <a:solidFill>
                        <a:srgbClr val="7E7E7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Times New Roman"/>
                        <a:ea typeface="Times New Roman"/>
                        <a:cs typeface="Times New Roman"/>
                        <a:sym typeface="Times New Roman"/>
                      </a:endParaRPr>
                    </a:p>
                  </a:txBody>
                  <a:tcPr marT="0" marB="0" marR="0" marL="0">
                    <a:lnL cap="flat" cmpd="sng" w="19050">
                      <a:solidFill>
                        <a:srgbClr val="7E7E7E"/>
                      </a:solidFill>
                      <a:prstDash val="solid"/>
                      <a:round/>
                      <a:headEnd len="sm" w="sm" type="none"/>
                      <a:tailEnd len="sm" w="sm" type="none"/>
                    </a:lnL>
                  </a:tcPr>
                </a:tc>
              </a:tr>
              <a:tr h="295275">
                <a:tc>
                  <a:txBody>
                    <a:bodyPr/>
                    <a:lstStyle/>
                    <a:p>
                      <a:pPr indent="0" lvl="0" marL="205740" marR="0" rtl="0" algn="l">
                        <a:lnSpc>
                          <a:spcPct val="100000"/>
                        </a:lnSpc>
                        <a:spcBef>
                          <a:spcPts val="0"/>
                        </a:spcBef>
                        <a:spcAft>
                          <a:spcPts val="0"/>
                        </a:spcAft>
                        <a:buClr>
                          <a:srgbClr val="000000"/>
                        </a:buClr>
                        <a:buSzPts val="900"/>
                        <a:buFont typeface="Arial"/>
                        <a:buNone/>
                      </a:pPr>
                      <a:r>
                        <a:rPr b="0" lang="en-US" sz="900" u="none" cap="none" strike="noStrike">
                          <a:latin typeface="Arial"/>
                          <a:ea typeface="Arial"/>
                          <a:cs typeface="Arial"/>
                          <a:sym typeface="Arial"/>
                        </a:rPr>
                        <a:t>Opportunity to show promotional video (3-4 min)</a:t>
                      </a:r>
                      <a:endParaRPr sz="900" u="none" cap="none" strike="noStrike">
                        <a:latin typeface="Arial"/>
                        <a:ea typeface="Arial"/>
                        <a:cs typeface="Arial"/>
                        <a:sym typeface="Arial"/>
                      </a:endParaRPr>
                    </a:p>
                  </a:txBody>
                  <a:tcPr marT="52700" marB="0" marR="0" marL="0">
                    <a:lnR cap="flat" cmpd="sng" w="19050">
                      <a:solidFill>
                        <a:srgbClr val="7E7E7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Times New Roman"/>
                        <a:ea typeface="Times New Roman"/>
                        <a:cs typeface="Times New Roman"/>
                        <a:sym typeface="Times New Roman"/>
                      </a:endParaRPr>
                    </a:p>
                  </a:txBody>
                  <a:tcPr marT="0" marB="0" marR="0" marL="0">
                    <a:lnL cap="flat" cmpd="sng" w="19050">
                      <a:solidFill>
                        <a:srgbClr val="7E7E7E"/>
                      </a:solidFill>
                      <a:prstDash val="solid"/>
                      <a:round/>
                      <a:headEnd len="sm" w="sm" type="none"/>
                      <a:tailEnd len="sm" w="sm" type="none"/>
                    </a:lnL>
                    <a:lnR cap="flat" cmpd="sng" w="19050">
                      <a:solidFill>
                        <a:srgbClr val="7E7E7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Times New Roman"/>
                        <a:ea typeface="Times New Roman"/>
                        <a:cs typeface="Times New Roman"/>
                        <a:sym typeface="Times New Roman"/>
                      </a:endParaRPr>
                    </a:p>
                  </a:txBody>
                  <a:tcPr marT="0" marB="0" marR="0" marL="0">
                    <a:lnL cap="flat" cmpd="sng" w="19050">
                      <a:solidFill>
                        <a:srgbClr val="7E7E7E"/>
                      </a:solidFill>
                      <a:prstDash val="solid"/>
                      <a:round/>
                      <a:headEnd len="sm" w="sm" type="none"/>
                      <a:tailEnd len="sm" w="sm" type="none"/>
                    </a:lnL>
                    <a:lnR cap="flat" cmpd="sng" w="19050">
                      <a:solidFill>
                        <a:srgbClr val="7E7E7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Times New Roman"/>
                        <a:ea typeface="Times New Roman"/>
                        <a:cs typeface="Times New Roman"/>
                        <a:sym typeface="Times New Roman"/>
                      </a:endParaRPr>
                    </a:p>
                  </a:txBody>
                  <a:tcPr marT="0" marB="0" marR="0" marL="0">
                    <a:lnL cap="flat" cmpd="sng" w="19050">
                      <a:solidFill>
                        <a:srgbClr val="7E7E7E"/>
                      </a:solidFill>
                      <a:prstDash val="solid"/>
                      <a:round/>
                      <a:headEnd len="sm" w="sm" type="none"/>
                      <a:tailEnd len="sm" w="sm" type="none"/>
                    </a:lnL>
                    <a:lnR cap="flat" cmpd="sng" w="19050">
                      <a:solidFill>
                        <a:srgbClr val="7E7E7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latin typeface="Times New Roman"/>
                        <a:ea typeface="Times New Roman"/>
                        <a:cs typeface="Times New Roman"/>
                        <a:sym typeface="Times New Roman"/>
                      </a:endParaRPr>
                    </a:p>
                  </a:txBody>
                  <a:tcPr marT="0" marB="0" marR="0" marL="0">
                    <a:lnL cap="flat" cmpd="sng" w="19050">
                      <a:solidFill>
                        <a:srgbClr val="7E7E7E"/>
                      </a:solidFill>
                      <a:prstDash val="solid"/>
                      <a:round/>
                      <a:headEnd len="sm" w="sm" type="none"/>
                      <a:tailEnd len="sm" w="sm" type="none"/>
                    </a:lnL>
                  </a:tcPr>
                </a:tc>
              </a:tr>
            </a:tbl>
          </a:graphicData>
        </a:graphic>
      </p:graphicFrame>
      <p:pic>
        <p:nvPicPr>
          <p:cNvPr id="185" name="Google Shape;185;p11"/>
          <p:cNvPicPr preferRelativeResize="0"/>
          <p:nvPr/>
        </p:nvPicPr>
        <p:blipFill rotWithShape="1">
          <a:blip r:embed="rId3">
            <a:alphaModFix/>
          </a:blip>
          <a:srcRect b="0" l="0" r="0" t="0"/>
          <a:stretch/>
        </p:blipFill>
        <p:spPr>
          <a:xfrm>
            <a:off x="7455407" y="1979676"/>
            <a:ext cx="132588" cy="132588"/>
          </a:xfrm>
          <a:prstGeom prst="rect">
            <a:avLst/>
          </a:prstGeom>
          <a:noFill/>
          <a:ln>
            <a:noFill/>
          </a:ln>
        </p:spPr>
      </p:pic>
      <p:pic>
        <p:nvPicPr>
          <p:cNvPr id="186" name="Google Shape;186;p11"/>
          <p:cNvPicPr preferRelativeResize="0"/>
          <p:nvPr/>
        </p:nvPicPr>
        <p:blipFill rotWithShape="1">
          <a:blip r:embed="rId3">
            <a:alphaModFix/>
          </a:blip>
          <a:srcRect b="0" l="0" r="0" t="0"/>
          <a:stretch/>
        </p:blipFill>
        <p:spPr>
          <a:xfrm>
            <a:off x="7455407" y="2286000"/>
            <a:ext cx="132588" cy="132588"/>
          </a:xfrm>
          <a:prstGeom prst="rect">
            <a:avLst/>
          </a:prstGeom>
          <a:noFill/>
          <a:ln>
            <a:noFill/>
          </a:ln>
        </p:spPr>
      </p:pic>
      <p:pic>
        <p:nvPicPr>
          <p:cNvPr id="187" name="Google Shape;187;p11"/>
          <p:cNvPicPr preferRelativeResize="0"/>
          <p:nvPr/>
        </p:nvPicPr>
        <p:blipFill rotWithShape="1">
          <a:blip r:embed="rId4">
            <a:alphaModFix/>
          </a:blip>
          <a:srcRect b="0" l="0" r="0" t="0"/>
          <a:stretch/>
        </p:blipFill>
        <p:spPr>
          <a:xfrm>
            <a:off x="7455407" y="2555748"/>
            <a:ext cx="132588" cy="132588"/>
          </a:xfrm>
          <a:prstGeom prst="rect">
            <a:avLst/>
          </a:prstGeom>
          <a:noFill/>
          <a:ln>
            <a:noFill/>
          </a:ln>
        </p:spPr>
      </p:pic>
      <p:pic>
        <p:nvPicPr>
          <p:cNvPr id="188" name="Google Shape;188;p11"/>
          <p:cNvPicPr preferRelativeResize="0"/>
          <p:nvPr/>
        </p:nvPicPr>
        <p:blipFill rotWithShape="1">
          <a:blip r:embed="rId3">
            <a:alphaModFix/>
          </a:blip>
          <a:srcRect b="0" l="0" r="0" t="0"/>
          <a:stretch/>
        </p:blipFill>
        <p:spPr>
          <a:xfrm>
            <a:off x="7455407" y="2831592"/>
            <a:ext cx="132588" cy="134111"/>
          </a:xfrm>
          <a:prstGeom prst="rect">
            <a:avLst/>
          </a:prstGeom>
          <a:noFill/>
          <a:ln>
            <a:noFill/>
          </a:ln>
        </p:spPr>
      </p:pic>
      <p:pic>
        <p:nvPicPr>
          <p:cNvPr id="189" name="Google Shape;189;p11"/>
          <p:cNvPicPr preferRelativeResize="0"/>
          <p:nvPr/>
        </p:nvPicPr>
        <p:blipFill rotWithShape="1">
          <a:blip r:embed="rId3">
            <a:alphaModFix/>
          </a:blip>
          <a:srcRect b="0" l="0" r="0" t="0"/>
          <a:stretch/>
        </p:blipFill>
        <p:spPr>
          <a:xfrm>
            <a:off x="7455407" y="3118104"/>
            <a:ext cx="132588" cy="132588"/>
          </a:xfrm>
          <a:prstGeom prst="rect">
            <a:avLst/>
          </a:prstGeom>
          <a:noFill/>
          <a:ln>
            <a:noFill/>
          </a:ln>
        </p:spPr>
      </p:pic>
      <p:pic>
        <p:nvPicPr>
          <p:cNvPr id="190" name="Google Shape;190;p11"/>
          <p:cNvPicPr preferRelativeResize="0"/>
          <p:nvPr/>
        </p:nvPicPr>
        <p:blipFill rotWithShape="1">
          <a:blip r:embed="rId3">
            <a:alphaModFix/>
          </a:blip>
          <a:srcRect b="0" l="0" r="0" t="0"/>
          <a:stretch/>
        </p:blipFill>
        <p:spPr>
          <a:xfrm>
            <a:off x="7455407" y="3673091"/>
            <a:ext cx="132588" cy="132587"/>
          </a:xfrm>
          <a:prstGeom prst="rect">
            <a:avLst/>
          </a:prstGeom>
          <a:noFill/>
          <a:ln>
            <a:noFill/>
          </a:ln>
        </p:spPr>
      </p:pic>
      <p:pic>
        <p:nvPicPr>
          <p:cNvPr id="191" name="Google Shape;191;p11"/>
          <p:cNvPicPr preferRelativeResize="0"/>
          <p:nvPr/>
        </p:nvPicPr>
        <p:blipFill rotWithShape="1">
          <a:blip r:embed="rId3">
            <a:alphaModFix/>
          </a:blip>
          <a:srcRect b="0" l="0" r="0" t="0"/>
          <a:stretch/>
        </p:blipFill>
        <p:spPr>
          <a:xfrm>
            <a:off x="7455407" y="3958079"/>
            <a:ext cx="132588" cy="132587"/>
          </a:xfrm>
          <a:prstGeom prst="rect">
            <a:avLst/>
          </a:prstGeom>
          <a:noFill/>
          <a:ln>
            <a:noFill/>
          </a:ln>
        </p:spPr>
      </p:pic>
      <p:pic>
        <p:nvPicPr>
          <p:cNvPr id="192" name="Google Shape;192;p11"/>
          <p:cNvPicPr preferRelativeResize="0"/>
          <p:nvPr/>
        </p:nvPicPr>
        <p:blipFill rotWithShape="1">
          <a:blip r:embed="rId3">
            <a:alphaModFix/>
          </a:blip>
          <a:srcRect b="0" l="0" r="0" t="0"/>
          <a:stretch/>
        </p:blipFill>
        <p:spPr>
          <a:xfrm>
            <a:off x="7455407" y="4238497"/>
            <a:ext cx="132588" cy="132587"/>
          </a:xfrm>
          <a:prstGeom prst="rect">
            <a:avLst/>
          </a:prstGeom>
          <a:noFill/>
          <a:ln>
            <a:noFill/>
          </a:ln>
        </p:spPr>
      </p:pic>
      <p:pic>
        <p:nvPicPr>
          <p:cNvPr id="193" name="Google Shape;193;p11"/>
          <p:cNvPicPr preferRelativeResize="0"/>
          <p:nvPr/>
        </p:nvPicPr>
        <p:blipFill rotWithShape="1">
          <a:blip r:embed="rId3">
            <a:alphaModFix/>
          </a:blip>
          <a:srcRect b="0" l="0" r="0" t="0"/>
          <a:stretch/>
        </p:blipFill>
        <p:spPr>
          <a:xfrm>
            <a:off x="7455407" y="4508244"/>
            <a:ext cx="132588" cy="134112"/>
          </a:xfrm>
          <a:prstGeom prst="rect">
            <a:avLst/>
          </a:prstGeom>
          <a:noFill/>
          <a:ln>
            <a:noFill/>
          </a:ln>
        </p:spPr>
      </p:pic>
      <p:pic>
        <p:nvPicPr>
          <p:cNvPr id="194" name="Google Shape;194;p11"/>
          <p:cNvPicPr preferRelativeResize="0"/>
          <p:nvPr/>
        </p:nvPicPr>
        <p:blipFill rotWithShape="1">
          <a:blip r:embed="rId3">
            <a:alphaModFix/>
          </a:blip>
          <a:srcRect b="0" l="0" r="0" t="0"/>
          <a:stretch/>
        </p:blipFill>
        <p:spPr>
          <a:xfrm>
            <a:off x="7455407" y="4777993"/>
            <a:ext cx="132588" cy="132587"/>
          </a:xfrm>
          <a:prstGeom prst="rect">
            <a:avLst/>
          </a:prstGeom>
          <a:noFill/>
          <a:ln>
            <a:noFill/>
          </a:ln>
        </p:spPr>
      </p:pic>
      <p:pic>
        <p:nvPicPr>
          <p:cNvPr id="195" name="Google Shape;195;p11"/>
          <p:cNvPicPr preferRelativeResize="0"/>
          <p:nvPr/>
        </p:nvPicPr>
        <p:blipFill rotWithShape="1">
          <a:blip r:embed="rId3">
            <a:alphaModFix/>
          </a:blip>
          <a:srcRect b="0" l="0" r="0" t="0"/>
          <a:stretch/>
        </p:blipFill>
        <p:spPr>
          <a:xfrm>
            <a:off x="7455407" y="5069076"/>
            <a:ext cx="132588" cy="132587"/>
          </a:xfrm>
          <a:prstGeom prst="rect">
            <a:avLst/>
          </a:prstGeom>
          <a:noFill/>
          <a:ln>
            <a:noFill/>
          </a:ln>
        </p:spPr>
      </p:pic>
      <p:pic>
        <p:nvPicPr>
          <p:cNvPr id="196" name="Google Shape;196;p11"/>
          <p:cNvPicPr preferRelativeResize="0"/>
          <p:nvPr/>
        </p:nvPicPr>
        <p:blipFill rotWithShape="1">
          <a:blip r:embed="rId3">
            <a:alphaModFix/>
          </a:blip>
          <a:srcRect b="0" l="0" r="0" t="0"/>
          <a:stretch/>
        </p:blipFill>
        <p:spPr>
          <a:xfrm>
            <a:off x="7455407" y="5616193"/>
            <a:ext cx="132588" cy="132587"/>
          </a:xfrm>
          <a:prstGeom prst="rect">
            <a:avLst/>
          </a:prstGeom>
          <a:noFill/>
          <a:ln>
            <a:noFill/>
          </a:ln>
        </p:spPr>
      </p:pic>
      <p:pic>
        <p:nvPicPr>
          <p:cNvPr id="197" name="Google Shape;197;p11"/>
          <p:cNvPicPr preferRelativeResize="0"/>
          <p:nvPr/>
        </p:nvPicPr>
        <p:blipFill rotWithShape="1">
          <a:blip r:embed="rId3">
            <a:alphaModFix/>
          </a:blip>
          <a:srcRect b="0" l="0" r="0" t="0"/>
          <a:stretch/>
        </p:blipFill>
        <p:spPr>
          <a:xfrm>
            <a:off x="7455407" y="5343397"/>
            <a:ext cx="132588" cy="132587"/>
          </a:xfrm>
          <a:prstGeom prst="rect">
            <a:avLst/>
          </a:prstGeom>
          <a:noFill/>
          <a:ln>
            <a:noFill/>
          </a:ln>
        </p:spPr>
      </p:pic>
      <p:pic>
        <p:nvPicPr>
          <p:cNvPr id="198" name="Google Shape;198;p11"/>
          <p:cNvPicPr preferRelativeResize="0"/>
          <p:nvPr/>
        </p:nvPicPr>
        <p:blipFill rotWithShape="1">
          <a:blip r:embed="rId3">
            <a:alphaModFix/>
          </a:blip>
          <a:srcRect b="0" l="0" r="0" t="0"/>
          <a:stretch/>
        </p:blipFill>
        <p:spPr>
          <a:xfrm>
            <a:off x="7455407" y="5901181"/>
            <a:ext cx="132588" cy="132587"/>
          </a:xfrm>
          <a:prstGeom prst="rect">
            <a:avLst/>
          </a:prstGeom>
          <a:noFill/>
          <a:ln>
            <a:noFill/>
          </a:ln>
        </p:spPr>
      </p:pic>
      <p:pic>
        <p:nvPicPr>
          <p:cNvPr id="199" name="Google Shape;199;p11"/>
          <p:cNvPicPr preferRelativeResize="0"/>
          <p:nvPr/>
        </p:nvPicPr>
        <p:blipFill rotWithShape="1">
          <a:blip r:embed="rId3">
            <a:alphaModFix/>
          </a:blip>
          <a:srcRect b="0" l="0" r="0" t="0"/>
          <a:stretch/>
        </p:blipFill>
        <p:spPr>
          <a:xfrm>
            <a:off x="8433816" y="1978151"/>
            <a:ext cx="132588" cy="132588"/>
          </a:xfrm>
          <a:prstGeom prst="rect">
            <a:avLst/>
          </a:prstGeom>
          <a:noFill/>
          <a:ln>
            <a:noFill/>
          </a:ln>
        </p:spPr>
      </p:pic>
      <p:pic>
        <p:nvPicPr>
          <p:cNvPr id="200" name="Google Shape;200;p11"/>
          <p:cNvPicPr preferRelativeResize="0"/>
          <p:nvPr/>
        </p:nvPicPr>
        <p:blipFill rotWithShape="1">
          <a:blip r:embed="rId3">
            <a:alphaModFix/>
          </a:blip>
          <a:srcRect b="0" l="0" r="0" t="0"/>
          <a:stretch/>
        </p:blipFill>
        <p:spPr>
          <a:xfrm>
            <a:off x="8433816" y="2284476"/>
            <a:ext cx="132588" cy="132588"/>
          </a:xfrm>
          <a:prstGeom prst="rect">
            <a:avLst/>
          </a:prstGeom>
          <a:noFill/>
          <a:ln>
            <a:noFill/>
          </a:ln>
        </p:spPr>
      </p:pic>
      <p:pic>
        <p:nvPicPr>
          <p:cNvPr id="201" name="Google Shape;201;p11"/>
          <p:cNvPicPr preferRelativeResize="0"/>
          <p:nvPr/>
        </p:nvPicPr>
        <p:blipFill rotWithShape="1">
          <a:blip r:embed="rId3">
            <a:alphaModFix/>
          </a:blip>
          <a:srcRect b="0" l="0" r="0" t="0"/>
          <a:stretch/>
        </p:blipFill>
        <p:spPr>
          <a:xfrm>
            <a:off x="8433816" y="2552700"/>
            <a:ext cx="132588" cy="132588"/>
          </a:xfrm>
          <a:prstGeom prst="rect">
            <a:avLst/>
          </a:prstGeom>
          <a:noFill/>
          <a:ln>
            <a:noFill/>
          </a:ln>
        </p:spPr>
      </p:pic>
      <p:pic>
        <p:nvPicPr>
          <p:cNvPr id="202" name="Google Shape;202;p11"/>
          <p:cNvPicPr preferRelativeResize="0"/>
          <p:nvPr/>
        </p:nvPicPr>
        <p:blipFill rotWithShape="1">
          <a:blip r:embed="rId3">
            <a:alphaModFix/>
          </a:blip>
          <a:srcRect b="0" l="0" r="0" t="0"/>
          <a:stretch/>
        </p:blipFill>
        <p:spPr>
          <a:xfrm>
            <a:off x="8433816" y="2830067"/>
            <a:ext cx="132588" cy="132588"/>
          </a:xfrm>
          <a:prstGeom prst="rect">
            <a:avLst/>
          </a:prstGeom>
          <a:noFill/>
          <a:ln>
            <a:noFill/>
          </a:ln>
        </p:spPr>
      </p:pic>
      <p:pic>
        <p:nvPicPr>
          <p:cNvPr id="203" name="Google Shape;203;p11"/>
          <p:cNvPicPr preferRelativeResize="0"/>
          <p:nvPr/>
        </p:nvPicPr>
        <p:blipFill rotWithShape="1">
          <a:blip r:embed="rId3">
            <a:alphaModFix/>
          </a:blip>
          <a:srcRect b="0" l="0" r="0" t="0"/>
          <a:stretch/>
        </p:blipFill>
        <p:spPr>
          <a:xfrm>
            <a:off x="8433816" y="3116579"/>
            <a:ext cx="132588" cy="132588"/>
          </a:xfrm>
          <a:prstGeom prst="rect">
            <a:avLst/>
          </a:prstGeom>
          <a:noFill/>
          <a:ln>
            <a:noFill/>
          </a:ln>
        </p:spPr>
      </p:pic>
      <p:pic>
        <p:nvPicPr>
          <p:cNvPr id="204" name="Google Shape;204;p11"/>
          <p:cNvPicPr preferRelativeResize="0"/>
          <p:nvPr/>
        </p:nvPicPr>
        <p:blipFill rotWithShape="1">
          <a:blip r:embed="rId3">
            <a:alphaModFix/>
          </a:blip>
          <a:srcRect b="0" l="0" r="0" t="0"/>
          <a:stretch/>
        </p:blipFill>
        <p:spPr>
          <a:xfrm>
            <a:off x="8433816" y="3671568"/>
            <a:ext cx="132588" cy="132587"/>
          </a:xfrm>
          <a:prstGeom prst="rect">
            <a:avLst/>
          </a:prstGeom>
          <a:noFill/>
          <a:ln>
            <a:noFill/>
          </a:ln>
        </p:spPr>
      </p:pic>
      <p:pic>
        <p:nvPicPr>
          <p:cNvPr id="205" name="Google Shape;205;p11"/>
          <p:cNvPicPr preferRelativeResize="0"/>
          <p:nvPr/>
        </p:nvPicPr>
        <p:blipFill rotWithShape="1">
          <a:blip r:embed="rId3">
            <a:alphaModFix/>
          </a:blip>
          <a:srcRect b="0" l="0" r="0" t="0"/>
          <a:stretch/>
        </p:blipFill>
        <p:spPr>
          <a:xfrm>
            <a:off x="8433816" y="3956556"/>
            <a:ext cx="132588" cy="132587"/>
          </a:xfrm>
          <a:prstGeom prst="rect">
            <a:avLst/>
          </a:prstGeom>
          <a:noFill/>
          <a:ln>
            <a:noFill/>
          </a:ln>
        </p:spPr>
      </p:pic>
      <p:pic>
        <p:nvPicPr>
          <p:cNvPr id="206" name="Google Shape;206;p11"/>
          <p:cNvPicPr preferRelativeResize="0"/>
          <p:nvPr/>
        </p:nvPicPr>
        <p:blipFill rotWithShape="1">
          <a:blip r:embed="rId3">
            <a:alphaModFix/>
          </a:blip>
          <a:srcRect b="0" l="0" r="0" t="0"/>
          <a:stretch/>
        </p:blipFill>
        <p:spPr>
          <a:xfrm>
            <a:off x="8433816" y="4236973"/>
            <a:ext cx="132588" cy="132587"/>
          </a:xfrm>
          <a:prstGeom prst="rect">
            <a:avLst/>
          </a:prstGeom>
          <a:noFill/>
          <a:ln>
            <a:noFill/>
          </a:ln>
        </p:spPr>
      </p:pic>
      <p:pic>
        <p:nvPicPr>
          <p:cNvPr id="207" name="Google Shape;207;p11"/>
          <p:cNvPicPr preferRelativeResize="0"/>
          <p:nvPr/>
        </p:nvPicPr>
        <p:blipFill rotWithShape="1">
          <a:blip r:embed="rId4">
            <a:alphaModFix/>
          </a:blip>
          <a:srcRect b="0" l="0" r="0" t="0"/>
          <a:stretch/>
        </p:blipFill>
        <p:spPr>
          <a:xfrm>
            <a:off x="8433816" y="4774944"/>
            <a:ext cx="132588" cy="132587"/>
          </a:xfrm>
          <a:prstGeom prst="rect">
            <a:avLst/>
          </a:prstGeom>
          <a:noFill/>
          <a:ln>
            <a:noFill/>
          </a:ln>
        </p:spPr>
      </p:pic>
      <p:pic>
        <p:nvPicPr>
          <p:cNvPr id="208" name="Google Shape;208;p11"/>
          <p:cNvPicPr preferRelativeResize="0"/>
          <p:nvPr/>
        </p:nvPicPr>
        <p:blipFill rotWithShape="1">
          <a:blip r:embed="rId3">
            <a:alphaModFix/>
          </a:blip>
          <a:srcRect b="0" l="0" r="0" t="0"/>
          <a:stretch/>
        </p:blipFill>
        <p:spPr>
          <a:xfrm>
            <a:off x="8433816" y="4506720"/>
            <a:ext cx="132588" cy="132587"/>
          </a:xfrm>
          <a:prstGeom prst="rect">
            <a:avLst/>
          </a:prstGeom>
          <a:noFill/>
          <a:ln>
            <a:noFill/>
          </a:ln>
        </p:spPr>
      </p:pic>
      <p:pic>
        <p:nvPicPr>
          <p:cNvPr id="209" name="Google Shape;209;p11"/>
          <p:cNvPicPr preferRelativeResize="0"/>
          <p:nvPr/>
        </p:nvPicPr>
        <p:blipFill rotWithShape="1">
          <a:blip r:embed="rId3">
            <a:alphaModFix/>
          </a:blip>
          <a:srcRect b="0" l="0" r="0" t="0"/>
          <a:stretch/>
        </p:blipFill>
        <p:spPr>
          <a:xfrm>
            <a:off x="8433816" y="5067552"/>
            <a:ext cx="132588" cy="132587"/>
          </a:xfrm>
          <a:prstGeom prst="rect">
            <a:avLst/>
          </a:prstGeom>
          <a:noFill/>
          <a:ln>
            <a:noFill/>
          </a:ln>
        </p:spPr>
      </p:pic>
      <p:pic>
        <p:nvPicPr>
          <p:cNvPr id="210" name="Google Shape;210;p11"/>
          <p:cNvPicPr preferRelativeResize="0"/>
          <p:nvPr/>
        </p:nvPicPr>
        <p:blipFill rotWithShape="1">
          <a:blip r:embed="rId3">
            <a:alphaModFix/>
          </a:blip>
          <a:srcRect b="0" l="0" r="0" t="0"/>
          <a:stretch/>
        </p:blipFill>
        <p:spPr>
          <a:xfrm>
            <a:off x="8433816" y="5341873"/>
            <a:ext cx="132588" cy="132587"/>
          </a:xfrm>
          <a:prstGeom prst="rect">
            <a:avLst/>
          </a:prstGeom>
          <a:noFill/>
          <a:ln>
            <a:noFill/>
          </a:ln>
        </p:spPr>
      </p:pic>
      <p:pic>
        <p:nvPicPr>
          <p:cNvPr id="211" name="Google Shape;211;p11"/>
          <p:cNvPicPr preferRelativeResize="0"/>
          <p:nvPr/>
        </p:nvPicPr>
        <p:blipFill rotWithShape="1">
          <a:blip r:embed="rId3">
            <a:alphaModFix/>
          </a:blip>
          <a:srcRect b="0" l="0" r="0" t="0"/>
          <a:stretch/>
        </p:blipFill>
        <p:spPr>
          <a:xfrm>
            <a:off x="8433816" y="5614668"/>
            <a:ext cx="132588" cy="132587"/>
          </a:xfrm>
          <a:prstGeom prst="rect">
            <a:avLst/>
          </a:prstGeom>
          <a:noFill/>
          <a:ln>
            <a:noFill/>
          </a:ln>
        </p:spPr>
      </p:pic>
      <p:pic>
        <p:nvPicPr>
          <p:cNvPr id="212" name="Google Shape;212;p11"/>
          <p:cNvPicPr preferRelativeResize="0"/>
          <p:nvPr/>
        </p:nvPicPr>
        <p:blipFill rotWithShape="1">
          <a:blip r:embed="rId3">
            <a:alphaModFix/>
          </a:blip>
          <a:srcRect b="0" l="0" r="0" t="0"/>
          <a:stretch/>
        </p:blipFill>
        <p:spPr>
          <a:xfrm>
            <a:off x="9467088" y="1978151"/>
            <a:ext cx="132588" cy="132588"/>
          </a:xfrm>
          <a:prstGeom prst="rect">
            <a:avLst/>
          </a:prstGeom>
          <a:noFill/>
          <a:ln>
            <a:noFill/>
          </a:ln>
        </p:spPr>
      </p:pic>
      <p:pic>
        <p:nvPicPr>
          <p:cNvPr id="213" name="Google Shape;213;p11"/>
          <p:cNvPicPr preferRelativeResize="0"/>
          <p:nvPr/>
        </p:nvPicPr>
        <p:blipFill rotWithShape="1">
          <a:blip r:embed="rId3">
            <a:alphaModFix/>
          </a:blip>
          <a:srcRect b="0" l="0" r="0" t="0"/>
          <a:stretch/>
        </p:blipFill>
        <p:spPr>
          <a:xfrm>
            <a:off x="9467088" y="2284476"/>
            <a:ext cx="132588" cy="132588"/>
          </a:xfrm>
          <a:prstGeom prst="rect">
            <a:avLst/>
          </a:prstGeom>
          <a:noFill/>
          <a:ln>
            <a:noFill/>
          </a:ln>
        </p:spPr>
      </p:pic>
      <p:pic>
        <p:nvPicPr>
          <p:cNvPr id="214" name="Google Shape;214;p11"/>
          <p:cNvPicPr preferRelativeResize="0"/>
          <p:nvPr/>
        </p:nvPicPr>
        <p:blipFill rotWithShape="1">
          <a:blip r:embed="rId3">
            <a:alphaModFix/>
          </a:blip>
          <a:srcRect b="0" l="0" r="0" t="0"/>
          <a:stretch/>
        </p:blipFill>
        <p:spPr>
          <a:xfrm>
            <a:off x="9467088" y="2552700"/>
            <a:ext cx="132588" cy="132588"/>
          </a:xfrm>
          <a:prstGeom prst="rect">
            <a:avLst/>
          </a:prstGeom>
          <a:noFill/>
          <a:ln>
            <a:noFill/>
          </a:ln>
        </p:spPr>
      </p:pic>
      <p:pic>
        <p:nvPicPr>
          <p:cNvPr id="215" name="Google Shape;215;p11"/>
          <p:cNvPicPr preferRelativeResize="0"/>
          <p:nvPr/>
        </p:nvPicPr>
        <p:blipFill rotWithShape="1">
          <a:blip r:embed="rId3">
            <a:alphaModFix/>
          </a:blip>
          <a:srcRect b="0" l="0" r="0" t="0"/>
          <a:stretch/>
        </p:blipFill>
        <p:spPr>
          <a:xfrm>
            <a:off x="9467088" y="2830067"/>
            <a:ext cx="132588" cy="132588"/>
          </a:xfrm>
          <a:prstGeom prst="rect">
            <a:avLst/>
          </a:prstGeom>
          <a:noFill/>
          <a:ln>
            <a:noFill/>
          </a:ln>
        </p:spPr>
      </p:pic>
      <p:pic>
        <p:nvPicPr>
          <p:cNvPr id="216" name="Google Shape;216;p11"/>
          <p:cNvPicPr preferRelativeResize="0"/>
          <p:nvPr/>
        </p:nvPicPr>
        <p:blipFill rotWithShape="1">
          <a:blip r:embed="rId3">
            <a:alphaModFix/>
          </a:blip>
          <a:srcRect b="0" l="0" r="0" t="0"/>
          <a:stretch/>
        </p:blipFill>
        <p:spPr>
          <a:xfrm>
            <a:off x="9467088" y="3116579"/>
            <a:ext cx="132588" cy="132588"/>
          </a:xfrm>
          <a:prstGeom prst="rect">
            <a:avLst/>
          </a:prstGeom>
          <a:noFill/>
          <a:ln>
            <a:noFill/>
          </a:ln>
        </p:spPr>
      </p:pic>
      <p:pic>
        <p:nvPicPr>
          <p:cNvPr id="217" name="Google Shape;217;p11"/>
          <p:cNvPicPr preferRelativeResize="0"/>
          <p:nvPr/>
        </p:nvPicPr>
        <p:blipFill rotWithShape="1">
          <a:blip r:embed="rId3">
            <a:alphaModFix/>
          </a:blip>
          <a:srcRect b="0" l="0" r="0" t="0"/>
          <a:stretch/>
        </p:blipFill>
        <p:spPr>
          <a:xfrm>
            <a:off x="9467088" y="3671568"/>
            <a:ext cx="132588" cy="132587"/>
          </a:xfrm>
          <a:prstGeom prst="rect">
            <a:avLst/>
          </a:prstGeom>
          <a:noFill/>
          <a:ln>
            <a:noFill/>
          </a:ln>
        </p:spPr>
      </p:pic>
      <p:pic>
        <p:nvPicPr>
          <p:cNvPr id="218" name="Google Shape;218;p11"/>
          <p:cNvPicPr preferRelativeResize="0"/>
          <p:nvPr/>
        </p:nvPicPr>
        <p:blipFill rotWithShape="1">
          <a:blip r:embed="rId3">
            <a:alphaModFix/>
          </a:blip>
          <a:srcRect b="0" l="0" r="0" t="0"/>
          <a:stretch/>
        </p:blipFill>
        <p:spPr>
          <a:xfrm>
            <a:off x="9467088" y="3956556"/>
            <a:ext cx="132588" cy="132587"/>
          </a:xfrm>
          <a:prstGeom prst="rect">
            <a:avLst/>
          </a:prstGeom>
          <a:noFill/>
          <a:ln>
            <a:noFill/>
          </a:ln>
        </p:spPr>
      </p:pic>
      <p:pic>
        <p:nvPicPr>
          <p:cNvPr id="219" name="Google Shape;219;p11"/>
          <p:cNvPicPr preferRelativeResize="0"/>
          <p:nvPr/>
        </p:nvPicPr>
        <p:blipFill rotWithShape="1">
          <a:blip r:embed="rId3">
            <a:alphaModFix/>
          </a:blip>
          <a:srcRect b="0" l="0" r="0" t="0"/>
          <a:stretch/>
        </p:blipFill>
        <p:spPr>
          <a:xfrm>
            <a:off x="10524743" y="1973579"/>
            <a:ext cx="132588" cy="132588"/>
          </a:xfrm>
          <a:prstGeom prst="rect">
            <a:avLst/>
          </a:prstGeom>
          <a:noFill/>
          <a:ln>
            <a:noFill/>
          </a:ln>
        </p:spPr>
      </p:pic>
      <p:pic>
        <p:nvPicPr>
          <p:cNvPr id="220" name="Google Shape;220;p11"/>
          <p:cNvPicPr preferRelativeResize="0"/>
          <p:nvPr/>
        </p:nvPicPr>
        <p:blipFill rotWithShape="1">
          <a:blip r:embed="rId3">
            <a:alphaModFix/>
          </a:blip>
          <a:srcRect b="0" l="0" r="0" t="0"/>
          <a:stretch/>
        </p:blipFill>
        <p:spPr>
          <a:xfrm>
            <a:off x="10524743" y="2279904"/>
            <a:ext cx="132588" cy="132588"/>
          </a:xfrm>
          <a:prstGeom prst="rect">
            <a:avLst/>
          </a:prstGeom>
          <a:noFill/>
          <a:ln>
            <a:noFill/>
          </a:ln>
        </p:spPr>
      </p:pic>
      <p:pic>
        <p:nvPicPr>
          <p:cNvPr id="221" name="Google Shape;221;p11"/>
          <p:cNvPicPr preferRelativeResize="0"/>
          <p:nvPr/>
        </p:nvPicPr>
        <p:blipFill rotWithShape="1">
          <a:blip r:embed="rId3">
            <a:alphaModFix/>
          </a:blip>
          <a:srcRect b="0" l="0" r="0" t="0"/>
          <a:stretch/>
        </p:blipFill>
        <p:spPr>
          <a:xfrm>
            <a:off x="10524743" y="2548127"/>
            <a:ext cx="132588" cy="132588"/>
          </a:xfrm>
          <a:prstGeom prst="rect">
            <a:avLst/>
          </a:prstGeom>
          <a:noFill/>
          <a:ln>
            <a:noFill/>
          </a:ln>
        </p:spPr>
      </p:pic>
      <p:pic>
        <p:nvPicPr>
          <p:cNvPr id="222" name="Google Shape;222;p11"/>
          <p:cNvPicPr preferRelativeResize="0"/>
          <p:nvPr/>
        </p:nvPicPr>
        <p:blipFill rotWithShape="1">
          <a:blip r:embed="rId3">
            <a:alphaModFix/>
          </a:blip>
          <a:srcRect b="0" l="0" r="0" t="0"/>
          <a:stretch/>
        </p:blipFill>
        <p:spPr>
          <a:xfrm>
            <a:off x="10524743" y="2825495"/>
            <a:ext cx="132588" cy="132588"/>
          </a:xfrm>
          <a:prstGeom prst="rect">
            <a:avLst/>
          </a:prstGeom>
          <a:noFill/>
          <a:ln>
            <a:noFill/>
          </a:ln>
        </p:spPr>
      </p:pic>
      <p:pic>
        <p:nvPicPr>
          <p:cNvPr id="223" name="Google Shape;223;p11"/>
          <p:cNvPicPr preferRelativeResize="0"/>
          <p:nvPr/>
        </p:nvPicPr>
        <p:blipFill rotWithShape="1">
          <a:blip r:embed="rId3">
            <a:alphaModFix/>
          </a:blip>
          <a:srcRect b="0" l="0" r="0" t="0"/>
          <a:stretch/>
        </p:blipFill>
        <p:spPr>
          <a:xfrm>
            <a:off x="10524743" y="3112007"/>
            <a:ext cx="132588" cy="13258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id="228" name="Google Shape;228;p12"/>
          <p:cNvPicPr preferRelativeResize="0"/>
          <p:nvPr/>
        </p:nvPicPr>
        <p:blipFill rotWithShape="1">
          <a:blip r:embed="rId3">
            <a:alphaModFix/>
          </a:blip>
          <a:srcRect b="0" l="0" r="0" t="0"/>
          <a:stretch/>
        </p:blipFill>
        <p:spPr>
          <a:xfrm>
            <a:off x="0" y="0"/>
            <a:ext cx="5155691" cy="6858000"/>
          </a:xfrm>
          <a:prstGeom prst="rect">
            <a:avLst/>
          </a:prstGeom>
          <a:noFill/>
          <a:ln>
            <a:noFill/>
          </a:ln>
        </p:spPr>
      </p:pic>
      <p:sp>
        <p:nvSpPr>
          <p:cNvPr id="229" name="Google Shape;229;p12"/>
          <p:cNvSpPr txBox="1"/>
          <p:nvPr/>
        </p:nvSpPr>
        <p:spPr>
          <a:xfrm>
            <a:off x="5550689" y="1463642"/>
            <a:ext cx="6131700" cy="4458600"/>
          </a:xfrm>
          <a:prstGeom prst="rect">
            <a:avLst/>
          </a:prstGeom>
          <a:noFill/>
          <a:ln>
            <a:noFill/>
          </a:ln>
        </p:spPr>
        <p:txBody>
          <a:bodyPr anchorCtr="0" anchor="t" bIns="0" lIns="0" spcFirstLastPara="1" rIns="0" wrap="square" tIns="126350">
            <a:spAutoFit/>
          </a:bodyPr>
          <a:lstStyle/>
          <a:p>
            <a:pPr indent="0" lvl="0" marL="12700" marR="0" rtl="0" algn="l">
              <a:lnSpc>
                <a:spcPct val="100000"/>
              </a:lnSpc>
              <a:spcBef>
                <a:spcPts val="0"/>
              </a:spcBef>
              <a:spcAft>
                <a:spcPts val="0"/>
              </a:spcAft>
              <a:buClr>
                <a:srgbClr val="000000"/>
              </a:buClr>
              <a:buSzPts val="1400"/>
              <a:buFont typeface="Arial"/>
              <a:buNone/>
            </a:pPr>
            <a:r>
              <a:rPr b="1" i="0" lang="en-US" sz="1400" u="none" cap="none" strike="noStrike">
                <a:solidFill>
                  <a:srgbClr val="00ACEE"/>
                </a:solidFill>
                <a:latin typeface="Arial"/>
                <a:ea typeface="Arial"/>
                <a:cs typeface="Arial"/>
                <a:sym typeface="Arial"/>
              </a:rPr>
              <a:t>SUPPLIER SHOWCASE</a:t>
            </a:r>
            <a:endParaRPr b="0" i="0" sz="1400" u="none" cap="none" strike="noStrike">
              <a:solidFill>
                <a:srgbClr val="000000"/>
              </a:solidFill>
              <a:latin typeface="Arial"/>
              <a:ea typeface="Arial"/>
              <a:cs typeface="Arial"/>
              <a:sym typeface="Arial"/>
            </a:endParaRPr>
          </a:p>
          <a:p>
            <a:pPr indent="0" lvl="0" marL="12700" marR="45085" rtl="0" algn="l">
              <a:lnSpc>
                <a:spcPct val="150000"/>
              </a:lnSpc>
              <a:spcBef>
                <a:spcPts val="45"/>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We are hosting a supplier showcase as part of our Education Day with MPI D/FW on March 21, 2024. Details for supplier showcase and exhibit opportunities coming soon.</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12700" marR="0" rtl="0" algn="l">
              <a:lnSpc>
                <a:spcPct val="100000"/>
              </a:lnSpc>
              <a:spcBef>
                <a:spcPts val="1155"/>
              </a:spcBef>
              <a:spcAft>
                <a:spcPts val="0"/>
              </a:spcAft>
              <a:buClr>
                <a:srgbClr val="000000"/>
              </a:buClr>
              <a:buSzPts val="1400"/>
              <a:buFont typeface="Arial"/>
              <a:buNone/>
            </a:pPr>
            <a:r>
              <a:rPr b="1" i="0" lang="en-US" sz="1400" u="none" cap="none" strike="noStrike">
                <a:solidFill>
                  <a:srgbClr val="00ACEE"/>
                </a:solidFill>
                <a:latin typeface="Arial"/>
                <a:ea typeface="Arial"/>
                <a:cs typeface="Arial"/>
                <a:sym typeface="Arial"/>
              </a:rPr>
              <a:t>SILENT AUCTIONS &amp; RAFFLES</a:t>
            </a:r>
            <a:endParaRPr b="0" i="0" sz="1400" u="none" cap="none" strike="noStrike">
              <a:solidFill>
                <a:srgbClr val="000000"/>
              </a:solidFill>
              <a:latin typeface="Arial"/>
              <a:ea typeface="Arial"/>
              <a:cs typeface="Arial"/>
              <a:sym typeface="Arial"/>
            </a:endParaRPr>
          </a:p>
          <a:p>
            <a:pPr indent="0" lvl="0" marL="12700" marR="5080" rtl="0" algn="l">
              <a:lnSpc>
                <a:spcPct val="150000"/>
              </a:lnSpc>
              <a:spcBef>
                <a:spcPts val="45"/>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Each year MPI D/FW hosts two silent auctions (December Holiday Event and the June Gala) that raise scholarship funds for members to use towards personal education opportunities, CMP studies, or attendance to the Annual MPI WEC convention. The chapter generally raises approximately $5,000 in donations at each silent auction.</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12700" marR="623570" rtl="0" algn="l">
              <a:lnSpc>
                <a:spcPct val="15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MPI D/FW also offers a substantial number of raffle prizes to award their members throughout the year at a variety of activities.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12700" marR="292735" rtl="0" algn="l">
              <a:lnSpc>
                <a:spcPct val="15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Donating silent auction items and raffle prizes can be a simple, inexpensive and effective way to market your business to our membership. We are collecting donations all year long.</a:t>
            </a:r>
            <a:endParaRPr b="0" i="0" sz="1200" u="none" cap="none" strike="noStrike">
              <a:solidFill>
                <a:srgbClr val="000000"/>
              </a:solidFill>
              <a:latin typeface="Arial"/>
              <a:ea typeface="Arial"/>
              <a:cs typeface="Arial"/>
              <a:sym typeface="Arial"/>
            </a:endParaRPr>
          </a:p>
        </p:txBody>
      </p:sp>
      <p:sp>
        <p:nvSpPr>
          <p:cNvPr id="230" name="Google Shape;230;p12"/>
          <p:cNvSpPr txBox="1"/>
          <p:nvPr>
            <p:ph type="title"/>
          </p:nvPr>
        </p:nvSpPr>
        <p:spPr>
          <a:xfrm>
            <a:off x="2845307" y="352043"/>
            <a:ext cx="8084820" cy="940435"/>
          </a:xfrm>
          <a:prstGeom prst="rect">
            <a:avLst/>
          </a:prstGeom>
          <a:solidFill>
            <a:srgbClr val="00ACEE"/>
          </a:solidFill>
          <a:ln>
            <a:noFill/>
          </a:ln>
        </p:spPr>
        <p:txBody>
          <a:bodyPr anchorCtr="0" anchor="t" bIns="0" lIns="0" spcFirstLastPara="1" rIns="0" wrap="square" tIns="205725">
            <a:spAutoFit/>
          </a:bodyPr>
          <a:lstStyle/>
          <a:p>
            <a:pPr indent="0" lvl="0" marL="556895" rtl="0" algn="l">
              <a:lnSpc>
                <a:spcPct val="100000"/>
              </a:lnSpc>
              <a:spcBef>
                <a:spcPts val="0"/>
              </a:spcBef>
              <a:spcAft>
                <a:spcPts val="0"/>
              </a:spcAft>
              <a:buSzPts val="1400"/>
              <a:buNone/>
            </a:pPr>
            <a:r>
              <a:rPr lang="en-US" sz="3600"/>
              <a:t>ADDITIONAL OPPORTUNITIES</a:t>
            </a:r>
            <a:endParaRPr sz="3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id="235" name="Google Shape;235;p13"/>
          <p:cNvPicPr preferRelativeResize="0"/>
          <p:nvPr/>
        </p:nvPicPr>
        <p:blipFill rotWithShape="1">
          <a:blip r:embed="rId3">
            <a:alphaModFix/>
          </a:blip>
          <a:srcRect b="0" l="0" r="0" t="0"/>
          <a:stretch/>
        </p:blipFill>
        <p:spPr>
          <a:xfrm>
            <a:off x="0" y="0"/>
            <a:ext cx="5155692" cy="6857999"/>
          </a:xfrm>
          <a:prstGeom prst="rect">
            <a:avLst/>
          </a:prstGeom>
          <a:noFill/>
          <a:ln>
            <a:noFill/>
          </a:ln>
        </p:spPr>
      </p:pic>
      <p:sp>
        <p:nvSpPr>
          <p:cNvPr id="236" name="Google Shape;236;p13"/>
          <p:cNvSpPr txBox="1"/>
          <p:nvPr/>
        </p:nvSpPr>
        <p:spPr>
          <a:xfrm>
            <a:off x="5550689" y="1295400"/>
            <a:ext cx="6226175" cy="4218462"/>
          </a:xfrm>
          <a:prstGeom prst="rect">
            <a:avLst/>
          </a:prstGeom>
          <a:noFill/>
          <a:ln>
            <a:noFill/>
          </a:ln>
        </p:spPr>
        <p:txBody>
          <a:bodyPr anchorCtr="0" anchor="t" bIns="0" lIns="0" spcFirstLastPara="1" rIns="0" wrap="square" tIns="126350">
            <a:spAutoFit/>
          </a:bodyPr>
          <a:lstStyle/>
          <a:p>
            <a:pPr indent="0" lvl="0" marL="12700" marR="0" rtl="0" algn="l">
              <a:lnSpc>
                <a:spcPct val="100000"/>
              </a:lnSpc>
              <a:spcBef>
                <a:spcPts val="0"/>
              </a:spcBef>
              <a:spcAft>
                <a:spcPts val="0"/>
              </a:spcAft>
              <a:buClr>
                <a:srgbClr val="000000"/>
              </a:buClr>
              <a:buSzPts val="1400"/>
              <a:buFont typeface="Arial"/>
              <a:buNone/>
            </a:pPr>
            <a:r>
              <a:rPr b="1" i="0" lang="en-US" sz="1400" u="none" cap="none" strike="noStrike">
                <a:solidFill>
                  <a:srgbClr val="00ACEE"/>
                </a:solidFill>
                <a:latin typeface="Arial"/>
                <a:ea typeface="Arial"/>
                <a:cs typeface="Arial"/>
                <a:sym typeface="Arial"/>
              </a:rPr>
              <a:t>DIGITAL ADVERTISING</a:t>
            </a:r>
            <a:endParaRPr b="0" i="0" sz="1400" u="none" cap="none" strike="noStrike">
              <a:solidFill>
                <a:srgbClr val="000000"/>
              </a:solidFill>
              <a:latin typeface="Arial"/>
              <a:ea typeface="Arial"/>
              <a:cs typeface="Arial"/>
              <a:sym typeface="Arial"/>
            </a:endParaRPr>
          </a:p>
          <a:p>
            <a:pPr indent="0" lvl="0" marL="12700" marR="5080" rtl="0" algn="l">
              <a:lnSpc>
                <a:spcPct val="150000"/>
              </a:lnSpc>
              <a:spcBef>
                <a:spcPts val="45"/>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Take advantage of our digital advertising opportunities to reach out to our members. Our website was recently revamped with a contemporary impression of our chapter. We have garnered more interest and grown impressions. Our members regularly use our site for current calendar events,</a:t>
            </a:r>
            <a:endParaRPr b="0" i="0" sz="1200" u="none" cap="none" strike="noStrike">
              <a:solidFill>
                <a:srgbClr val="000000"/>
              </a:solidFill>
              <a:latin typeface="Arial"/>
              <a:ea typeface="Arial"/>
              <a:cs typeface="Arial"/>
              <a:sym typeface="Arial"/>
            </a:endParaRPr>
          </a:p>
          <a:p>
            <a:pPr indent="0" lvl="0" marL="12700" marR="141605" rtl="0" algn="l">
              <a:lnSpc>
                <a:spcPct val="15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member directory access and current industry news every month. The Chapter’s key communication tool, quarterly e-Blast, is sent to over 1,000 industry professionals. In addition, we have communications surrounding our events.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12700" marR="236220" rtl="0" algn="l">
              <a:lnSpc>
                <a:spcPct val="15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Online exposure ensures your brand will reach your target audience of Meeting Professionals and build brand awareness for your company.</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172720" lvl="0" marL="184785" marR="683895" rtl="0" algn="l">
              <a:lnSpc>
                <a:spcPct val="15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Website Banner Advertising: a variety of different options are available including a premier annual website sponsorship</a:t>
            </a:r>
            <a:endParaRPr b="0" i="0" sz="1200" u="none" cap="none" strike="noStrike">
              <a:solidFill>
                <a:srgbClr val="000000"/>
              </a:solidFill>
              <a:latin typeface="Arial"/>
              <a:ea typeface="Arial"/>
              <a:cs typeface="Arial"/>
              <a:sym typeface="Arial"/>
            </a:endParaRPr>
          </a:p>
          <a:p>
            <a:pPr indent="-172720" lvl="0" marL="184785" marR="0" rtl="0" algn="l">
              <a:lnSpc>
                <a:spcPct val="100000"/>
              </a:lnSpc>
              <a:spcBef>
                <a:spcPts val="72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e-News Advertising: Become a sponsor of MPI D/FW’s quarterly newsletter.</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40" name="Shape 240"/>
        <p:cNvGrpSpPr/>
        <p:nvPr/>
      </p:nvGrpSpPr>
      <p:grpSpPr>
        <a:xfrm>
          <a:off x="0" y="0"/>
          <a:ext cx="0" cy="0"/>
          <a:chOff x="0" y="0"/>
          <a:chExt cx="0" cy="0"/>
        </a:xfrm>
      </p:grpSpPr>
      <p:pic>
        <p:nvPicPr>
          <p:cNvPr id="241" name="Google Shape;241;p14"/>
          <p:cNvPicPr preferRelativeResize="0"/>
          <p:nvPr/>
        </p:nvPicPr>
        <p:blipFill rotWithShape="1">
          <a:blip r:embed="rId3">
            <a:alphaModFix/>
          </a:blip>
          <a:srcRect b="0" l="0" r="0" t="0"/>
          <a:stretch/>
        </p:blipFill>
        <p:spPr>
          <a:xfrm>
            <a:off x="0" y="0"/>
            <a:ext cx="12191999" cy="6857999"/>
          </a:xfrm>
          <a:prstGeom prst="rect">
            <a:avLst/>
          </a:prstGeom>
          <a:noFill/>
          <a:ln>
            <a:noFill/>
          </a:ln>
        </p:spPr>
      </p:pic>
      <p:sp>
        <p:nvSpPr>
          <p:cNvPr id="242" name="Google Shape;242;p14"/>
          <p:cNvSpPr/>
          <p:nvPr/>
        </p:nvSpPr>
        <p:spPr>
          <a:xfrm>
            <a:off x="0" y="0"/>
            <a:ext cx="12192000" cy="6858000"/>
          </a:xfrm>
          <a:prstGeom prst="rect">
            <a:avLst/>
          </a:prstGeom>
          <a:solidFill>
            <a:srgbClr val="00ACEE">
              <a:alpha val="5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43" name="Google Shape;243;p14"/>
          <p:cNvSpPr txBox="1"/>
          <p:nvPr/>
        </p:nvSpPr>
        <p:spPr>
          <a:xfrm>
            <a:off x="4065272" y="1328900"/>
            <a:ext cx="7181400" cy="997800"/>
          </a:xfrm>
          <a:prstGeom prst="rect">
            <a:avLst/>
          </a:prstGeom>
          <a:noFill/>
          <a:ln>
            <a:noFill/>
          </a:ln>
        </p:spPr>
        <p:txBody>
          <a:bodyPr anchorCtr="0" anchor="t" bIns="0" lIns="0" spcFirstLastPara="1" rIns="0" wrap="square" tIns="12700">
            <a:spAutoFit/>
          </a:bodyPr>
          <a:lstStyle/>
          <a:p>
            <a:pPr indent="0" lvl="0" marL="12700" marR="5080" rtl="0" algn="l">
              <a:lnSpc>
                <a:spcPct val="150000"/>
              </a:lnSpc>
              <a:spcBef>
                <a:spcPts val="0"/>
              </a:spcBef>
              <a:spcAft>
                <a:spcPts val="0"/>
              </a:spcAft>
              <a:buClr>
                <a:srgbClr val="000000"/>
              </a:buClr>
              <a:buSzPts val="1600"/>
              <a:buFont typeface="Arial"/>
              <a:buNone/>
            </a:pPr>
            <a:r>
              <a:rPr b="1" i="0" lang="en-US" sz="1600" u="none" cap="none" strike="noStrike">
                <a:solidFill>
                  <a:srgbClr val="FFFFFF"/>
                </a:solidFill>
                <a:latin typeface="Arial"/>
                <a:ea typeface="Arial"/>
                <a:cs typeface="Arial"/>
                <a:sym typeface="Arial"/>
              </a:rPr>
              <a:t>Have questions? </a:t>
            </a:r>
            <a:r>
              <a:rPr b="0" i="0" lang="en-US" sz="1600" u="none" cap="none" strike="noStrike">
                <a:solidFill>
                  <a:srgbClr val="FFFFFF"/>
                </a:solidFill>
                <a:latin typeface="Arial"/>
                <a:ea typeface="Arial"/>
                <a:cs typeface="Arial"/>
                <a:sym typeface="Arial"/>
              </a:rPr>
              <a:t>Reach out to </a:t>
            </a:r>
            <a:r>
              <a:rPr b="1" i="0" lang="en-US" sz="1600" u="none" cap="none" strike="noStrike">
                <a:solidFill>
                  <a:srgbClr val="FFFFFF"/>
                </a:solidFill>
                <a:latin typeface="Arial"/>
                <a:ea typeface="Arial"/>
                <a:cs typeface="Arial"/>
                <a:sym typeface="Arial"/>
              </a:rPr>
              <a:t>Emily Wales</a:t>
            </a:r>
            <a:r>
              <a:rPr b="0" i="0" lang="en-US" sz="1600" u="none" cap="none" strike="noStrike">
                <a:solidFill>
                  <a:srgbClr val="FFFFFF"/>
                </a:solidFill>
                <a:latin typeface="Arial"/>
                <a:ea typeface="Arial"/>
                <a:cs typeface="Arial"/>
                <a:sym typeface="Arial"/>
              </a:rPr>
              <a:t>,  Vice President of Strategic Partnerships at </a:t>
            </a:r>
            <a:r>
              <a:rPr b="0" i="0" lang="en-US" sz="1600" u="sng" cap="none" strike="noStrike">
                <a:solidFill>
                  <a:srgbClr val="FFFFFF"/>
                </a:solidFill>
                <a:latin typeface="Arial"/>
                <a:ea typeface="Arial"/>
                <a:cs typeface="Arial"/>
                <a:sym typeface="Arial"/>
                <a:hlinkClick r:id="rId4">
                  <a:extLst>
                    <a:ext uri="{A12FA001-AC4F-418D-AE19-62706E023703}">
                      <ahyp:hlinkClr val="tx"/>
                    </a:ext>
                  </a:extLst>
                </a:hlinkClick>
              </a:rPr>
              <a:t>vpstrategicpartners@mpidfw.or</a:t>
            </a:r>
            <a:r>
              <a:rPr b="0" i="0" lang="en-US" sz="1600" u="none" cap="none" strike="noStrike">
                <a:solidFill>
                  <a:srgbClr val="FFFFFF"/>
                </a:solidFill>
                <a:uFill>
                  <a:noFill/>
                </a:uFill>
                <a:latin typeface="Arial"/>
                <a:ea typeface="Arial"/>
                <a:cs typeface="Arial"/>
                <a:sym typeface="Arial"/>
                <a:hlinkClick r:id="rId5">
                  <a:extLst>
                    <a:ext uri="{A12FA001-AC4F-418D-AE19-62706E023703}">
                      <ahyp:hlinkClr val="tx"/>
                    </a:ext>
                  </a:extLst>
                </a:hlinkClick>
              </a:rPr>
              <a:t>g</a:t>
            </a:r>
            <a:r>
              <a:rPr b="0" i="0" lang="en-US" sz="1600" u="none" cap="none" strike="noStrike">
                <a:solidFill>
                  <a:srgbClr val="FFFFFF"/>
                </a:solidFill>
                <a:latin typeface="Arial"/>
                <a:ea typeface="Arial"/>
                <a:cs typeface="Arial"/>
                <a:sym typeface="Arial"/>
              </a:rPr>
              <a:t> OR </a:t>
            </a:r>
            <a:r>
              <a:rPr b="1" i="0" lang="en-US" sz="1600" u="none" cap="none" strike="noStrike">
                <a:solidFill>
                  <a:srgbClr val="FFFFFF"/>
                </a:solidFill>
                <a:latin typeface="Arial"/>
                <a:ea typeface="Arial"/>
                <a:cs typeface="Arial"/>
                <a:sym typeface="Arial"/>
              </a:rPr>
              <a:t>Eric Hutchins</a:t>
            </a:r>
            <a:r>
              <a:rPr b="0" i="0" lang="en-US" sz="1600" u="none" cap="none" strike="noStrike">
                <a:solidFill>
                  <a:srgbClr val="FFFFFF"/>
                </a:solidFill>
                <a:latin typeface="Arial"/>
                <a:ea typeface="Arial"/>
                <a:cs typeface="Arial"/>
                <a:sym typeface="Arial"/>
              </a:rPr>
              <a:t>, Director of Sponsorships  at </a:t>
            </a:r>
            <a:r>
              <a:rPr b="0" i="0" lang="en-US" sz="1600" u="sng" cap="none" strike="noStrike">
                <a:solidFill>
                  <a:schemeClr val="hlink"/>
                </a:solidFill>
                <a:latin typeface="Arial"/>
                <a:ea typeface="Arial"/>
                <a:cs typeface="Arial"/>
                <a:sym typeface="Arial"/>
                <a:hlinkClick r:id="rId6"/>
              </a:rPr>
              <a:t>dirsponsorship@mpidfw.org</a:t>
            </a:r>
            <a:r>
              <a:rPr b="0" i="0" lang="en-US" sz="1600" u="none" cap="none" strike="noStrike">
                <a:solidFill>
                  <a:srgbClr val="000000"/>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p:txBody>
      </p:sp>
      <p:sp>
        <p:nvSpPr>
          <p:cNvPr id="244" name="Google Shape;244;p14"/>
          <p:cNvSpPr txBox="1"/>
          <p:nvPr/>
        </p:nvSpPr>
        <p:spPr>
          <a:xfrm>
            <a:off x="4065275" y="298900"/>
            <a:ext cx="6952500" cy="1413600"/>
          </a:xfrm>
          <a:prstGeom prst="rect">
            <a:avLst/>
          </a:prstGeom>
          <a:noFill/>
          <a:ln>
            <a:noFill/>
          </a:ln>
        </p:spPr>
        <p:txBody>
          <a:bodyPr anchorCtr="0" anchor="t" bIns="0" lIns="0" spcFirstLastPara="1" rIns="0" wrap="square" tIns="12700">
            <a:spAutoFit/>
          </a:bodyPr>
          <a:lstStyle/>
          <a:p>
            <a:pPr indent="0" lvl="0" marL="12700" marR="5080" rtl="0" algn="l">
              <a:lnSpc>
                <a:spcPct val="150000"/>
              </a:lnSpc>
              <a:spcBef>
                <a:spcPts val="0"/>
              </a:spcBef>
              <a:spcAft>
                <a:spcPts val="0"/>
              </a:spcAft>
              <a:buClr>
                <a:srgbClr val="000000"/>
              </a:buClr>
              <a:buSzPts val="1600"/>
              <a:buFont typeface="Arial"/>
              <a:buNone/>
            </a:pPr>
            <a:r>
              <a:rPr b="1" i="0" lang="en-US" sz="1600" u="none" cap="none" strike="noStrike">
                <a:solidFill>
                  <a:srgbClr val="FFFFFF"/>
                </a:solidFill>
                <a:latin typeface="Arial"/>
                <a:ea typeface="Arial"/>
                <a:cs typeface="Arial"/>
                <a:sym typeface="Arial"/>
              </a:rPr>
              <a:t>Ready to commit? </a:t>
            </a:r>
            <a:r>
              <a:rPr b="1" i="0" lang="en-US" sz="1700" u="sng" cap="none" strike="noStrike">
                <a:solidFill>
                  <a:schemeClr val="hlink"/>
                </a:solidFill>
                <a:latin typeface="Arial"/>
                <a:ea typeface="Arial"/>
                <a:cs typeface="Arial"/>
                <a:sym typeface="Arial"/>
                <a:hlinkClick r:id="rId7"/>
              </a:rPr>
              <a:t>Click here to fill out our sponsorship form for tracking and fulfillment purposes.</a:t>
            </a:r>
            <a:endParaRPr b="1" i="0" sz="1700" u="sng" cap="none" strike="noStrike">
              <a:solidFill>
                <a:schemeClr val="lt1"/>
              </a:solidFill>
              <a:latin typeface="Arial"/>
              <a:ea typeface="Arial"/>
              <a:cs typeface="Arial"/>
              <a:sym typeface="Arial"/>
            </a:endParaRPr>
          </a:p>
          <a:p>
            <a:pPr indent="0" lvl="0" marL="12700" marR="5080" rtl="0" algn="l">
              <a:lnSpc>
                <a:spcPct val="150000"/>
              </a:lnSpc>
              <a:spcBef>
                <a:spcPts val="0"/>
              </a:spcBef>
              <a:spcAft>
                <a:spcPts val="0"/>
              </a:spcAft>
              <a:buClr>
                <a:srgbClr val="000000"/>
              </a:buClr>
              <a:buSzPts val="1600"/>
              <a:buFont typeface="Arial"/>
              <a:buNone/>
            </a:pPr>
            <a:r>
              <a:t/>
            </a:r>
            <a:endParaRPr b="0" i="0" sz="1600" u="none" cap="none" strike="noStrike">
              <a:solidFill>
                <a:srgbClr val="FFFFFF"/>
              </a:solidFill>
              <a:latin typeface="Arial"/>
              <a:ea typeface="Arial"/>
              <a:cs typeface="Arial"/>
              <a:sym typeface="Arial"/>
            </a:endParaRPr>
          </a:p>
          <a:p>
            <a:pPr indent="0" lvl="0" marL="0" marR="5080" rtl="0" algn="l">
              <a:lnSpc>
                <a:spcPct val="150000"/>
              </a:lnSpc>
              <a:spcBef>
                <a:spcPts val="0"/>
              </a:spcBef>
              <a:spcAft>
                <a:spcPts val="0"/>
              </a:spcAft>
              <a:buClr>
                <a:srgbClr val="000000"/>
              </a:buClr>
              <a:buSzPts val="1600"/>
              <a:buFont typeface="Arial"/>
              <a:buNone/>
            </a:pPr>
            <a:r>
              <a:t/>
            </a:r>
            <a:endParaRPr b="0" i="0" sz="1600" u="none" cap="none" strike="noStrike">
              <a:solidFill>
                <a:srgbClr val="FFFFFF"/>
              </a:solidFill>
              <a:latin typeface="Arial"/>
              <a:ea typeface="Arial"/>
              <a:cs typeface="Arial"/>
              <a:sym typeface="Arial"/>
            </a:endParaRPr>
          </a:p>
        </p:txBody>
      </p:sp>
      <p:sp>
        <p:nvSpPr>
          <p:cNvPr id="245" name="Google Shape;245;p14"/>
          <p:cNvSpPr txBox="1"/>
          <p:nvPr>
            <p:ph type="title"/>
          </p:nvPr>
        </p:nvSpPr>
        <p:spPr>
          <a:xfrm>
            <a:off x="228600" y="1456000"/>
            <a:ext cx="3021329" cy="1849096"/>
          </a:xfrm>
          <a:prstGeom prst="rect">
            <a:avLst/>
          </a:prstGeom>
          <a:noFill/>
          <a:ln>
            <a:noFill/>
          </a:ln>
        </p:spPr>
        <p:txBody>
          <a:bodyPr anchorCtr="0" anchor="t" bIns="0" lIns="0" spcFirstLastPara="1" rIns="0" wrap="square" tIns="11425">
            <a:spAutoFit/>
          </a:bodyPr>
          <a:lstStyle/>
          <a:p>
            <a:pPr indent="180975" lvl="0" marL="12700" marR="5080" rtl="0" algn="r">
              <a:lnSpc>
                <a:spcPct val="130200"/>
              </a:lnSpc>
              <a:spcBef>
                <a:spcPts val="0"/>
              </a:spcBef>
              <a:spcAft>
                <a:spcPts val="0"/>
              </a:spcAft>
              <a:buSzPts val="1400"/>
              <a:buNone/>
            </a:pPr>
            <a:r>
              <a:rPr lang="en-US"/>
              <a:t>Thank you for supporting the MPI D/FW</a:t>
            </a:r>
            <a:endParaRPr/>
          </a:p>
        </p:txBody>
      </p:sp>
      <p:sp>
        <p:nvSpPr>
          <p:cNvPr id="246" name="Google Shape;246;p14"/>
          <p:cNvSpPr txBox="1"/>
          <p:nvPr/>
        </p:nvSpPr>
        <p:spPr>
          <a:xfrm>
            <a:off x="1563665" y="3385129"/>
            <a:ext cx="1677035" cy="513715"/>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rgbClr val="000000"/>
              </a:buClr>
              <a:buSzPts val="3200"/>
              <a:buFont typeface="Arial"/>
              <a:buNone/>
            </a:pPr>
            <a:r>
              <a:rPr b="1" i="0" lang="en-US" sz="3200" u="none" cap="none" strike="noStrike">
                <a:solidFill>
                  <a:srgbClr val="FFFFFF"/>
                </a:solidFill>
                <a:latin typeface="Arial"/>
                <a:ea typeface="Arial"/>
                <a:cs typeface="Arial"/>
                <a:sym typeface="Arial"/>
              </a:rPr>
              <a:t>Chapter</a:t>
            </a:r>
            <a:endParaRPr b="0" i="0" sz="3200" u="none" cap="none" strike="noStrike">
              <a:solidFill>
                <a:srgbClr val="000000"/>
              </a:solidFill>
              <a:latin typeface="Arial"/>
              <a:ea typeface="Arial"/>
              <a:cs typeface="Arial"/>
              <a:sym typeface="Arial"/>
            </a:endParaRPr>
          </a:p>
        </p:txBody>
      </p:sp>
      <p:sp>
        <p:nvSpPr>
          <p:cNvPr id="247" name="Google Shape;247;p14"/>
          <p:cNvSpPr/>
          <p:nvPr/>
        </p:nvSpPr>
        <p:spPr>
          <a:xfrm>
            <a:off x="3657600" y="654558"/>
            <a:ext cx="0" cy="5706110"/>
          </a:xfrm>
          <a:custGeom>
            <a:rect b="b" l="l" r="r" t="t"/>
            <a:pathLst>
              <a:path extrusionOk="0" h="5706110" w="120000">
                <a:moveTo>
                  <a:pt x="0" y="0"/>
                </a:moveTo>
                <a:lnTo>
                  <a:pt x="0" y="5705690"/>
                </a:lnTo>
              </a:path>
            </a:pathLst>
          </a:custGeom>
          <a:noFill/>
          <a:ln cap="flat" cmpd="sng" w="285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8" name="Google Shape;248;p14"/>
          <p:cNvSpPr/>
          <p:nvPr/>
        </p:nvSpPr>
        <p:spPr>
          <a:xfrm>
            <a:off x="0" y="4363199"/>
            <a:ext cx="3249929" cy="1012190"/>
          </a:xfrm>
          <a:custGeom>
            <a:rect b="b" l="l" r="r" t="t"/>
            <a:pathLst>
              <a:path extrusionOk="0" h="1012189" w="3983990">
                <a:moveTo>
                  <a:pt x="3983736" y="0"/>
                </a:moveTo>
                <a:lnTo>
                  <a:pt x="0" y="0"/>
                </a:lnTo>
                <a:lnTo>
                  <a:pt x="0" y="1011948"/>
                </a:lnTo>
                <a:lnTo>
                  <a:pt x="3983736" y="1011948"/>
                </a:lnTo>
                <a:lnTo>
                  <a:pt x="3983736"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249" name="Google Shape;249;p14"/>
          <p:cNvPicPr preferRelativeResize="0"/>
          <p:nvPr/>
        </p:nvPicPr>
        <p:blipFill rotWithShape="1">
          <a:blip r:embed="rId8">
            <a:alphaModFix/>
          </a:blip>
          <a:srcRect b="0" l="0" r="0" t="0"/>
          <a:stretch/>
        </p:blipFill>
        <p:spPr>
          <a:xfrm>
            <a:off x="363279" y="4656696"/>
            <a:ext cx="2412672" cy="440435"/>
          </a:xfrm>
          <a:prstGeom prst="rect">
            <a:avLst/>
          </a:prstGeom>
          <a:noFill/>
          <a:ln>
            <a:noFill/>
          </a:ln>
        </p:spPr>
      </p:pic>
      <p:sp>
        <p:nvSpPr>
          <p:cNvPr id="250" name="Google Shape;250;p14"/>
          <p:cNvSpPr txBox="1"/>
          <p:nvPr/>
        </p:nvSpPr>
        <p:spPr>
          <a:xfrm>
            <a:off x="4079817" y="3265639"/>
            <a:ext cx="6939405" cy="1306255"/>
          </a:xfrm>
          <a:prstGeom prst="rect">
            <a:avLst/>
          </a:prstGeom>
          <a:noFill/>
          <a:ln>
            <a:noFill/>
          </a:ln>
        </p:spPr>
        <p:txBody>
          <a:bodyPr anchorCtr="0" anchor="t" bIns="0" lIns="0" spcFirstLastPara="1" rIns="0" wrap="square" tIns="12700">
            <a:spAutoFit/>
          </a:bodyPr>
          <a:lstStyle/>
          <a:p>
            <a:pPr indent="0" lvl="0" marL="12700" marR="5080" rtl="0" algn="l">
              <a:lnSpc>
                <a:spcPct val="150000"/>
              </a:lnSpc>
              <a:spcBef>
                <a:spcPts val="0"/>
              </a:spcBef>
              <a:spcAft>
                <a:spcPts val="0"/>
              </a:spcAft>
              <a:buClr>
                <a:srgbClr val="000000"/>
              </a:buClr>
              <a:buSzPts val="1400"/>
              <a:buFont typeface="Arial"/>
              <a:buNone/>
            </a:pPr>
            <a:r>
              <a:rPr b="1" i="0" lang="en-US" sz="1400" u="none" cap="none" strike="noStrike">
                <a:solidFill>
                  <a:srgbClr val="FFFFFF"/>
                </a:solidFill>
                <a:latin typeface="Montserrat"/>
                <a:ea typeface="Montserrat"/>
                <a:cs typeface="Montserrat"/>
                <a:sym typeface="Montserrat"/>
              </a:rPr>
              <a:t>Office of the President - </a:t>
            </a:r>
            <a:endParaRPr b="0" i="0" sz="1400" u="none" cap="none" strike="noStrike">
              <a:solidFill>
                <a:srgbClr val="000000"/>
              </a:solidFill>
              <a:latin typeface="Arial"/>
              <a:ea typeface="Arial"/>
              <a:cs typeface="Arial"/>
              <a:sym typeface="Arial"/>
            </a:endParaRPr>
          </a:p>
          <a:p>
            <a:pPr indent="0" lvl="0" marL="12700" marR="5080" rtl="0" algn="l">
              <a:lnSpc>
                <a:spcPct val="150000"/>
              </a:lnSpc>
              <a:spcBef>
                <a:spcPts val="10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president@mpidfw.org</a:t>
            </a:r>
            <a:endParaRPr b="0" i="0" sz="1400" u="none" cap="none" strike="noStrike">
              <a:solidFill>
                <a:srgbClr val="000000"/>
              </a:solidFill>
              <a:latin typeface="Arial"/>
              <a:ea typeface="Arial"/>
              <a:cs typeface="Arial"/>
              <a:sym typeface="Arial"/>
            </a:endParaRPr>
          </a:p>
          <a:p>
            <a:pPr indent="0" lvl="0" marL="12700" marR="5080" rtl="0" algn="l">
              <a:lnSpc>
                <a:spcPct val="150000"/>
              </a:lnSpc>
              <a:spcBef>
                <a:spcPts val="10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president-elect@mpidfw.org</a:t>
            </a:r>
            <a:endParaRPr b="0" i="0" sz="1400" u="none" cap="none" strike="noStrike">
              <a:solidFill>
                <a:srgbClr val="000000"/>
              </a:solidFill>
              <a:latin typeface="Arial"/>
              <a:ea typeface="Arial"/>
              <a:cs typeface="Arial"/>
              <a:sym typeface="Arial"/>
            </a:endParaRPr>
          </a:p>
          <a:p>
            <a:pPr indent="0" lvl="0" marL="12700" marR="5080" rtl="0" algn="l">
              <a:lnSpc>
                <a:spcPct val="150000"/>
              </a:lnSpc>
              <a:spcBef>
                <a:spcPts val="10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ImmedPastPresident@mpidfw.org</a:t>
            </a:r>
            <a:endParaRPr b="0" i="0" sz="1400" u="none" cap="none" strike="noStrike">
              <a:solidFill>
                <a:srgbClr val="000000"/>
              </a:solidFill>
              <a:latin typeface="Arial"/>
              <a:ea typeface="Arial"/>
              <a:cs typeface="Arial"/>
              <a:sym typeface="Arial"/>
            </a:endParaRPr>
          </a:p>
        </p:txBody>
      </p:sp>
      <p:sp>
        <p:nvSpPr>
          <p:cNvPr id="251" name="Google Shape;251;p14"/>
          <p:cNvSpPr txBox="1"/>
          <p:nvPr/>
        </p:nvSpPr>
        <p:spPr>
          <a:xfrm>
            <a:off x="4089046" y="4753240"/>
            <a:ext cx="6939405" cy="1642244"/>
          </a:xfrm>
          <a:prstGeom prst="rect">
            <a:avLst/>
          </a:prstGeom>
          <a:noFill/>
          <a:ln>
            <a:noFill/>
          </a:ln>
        </p:spPr>
        <p:txBody>
          <a:bodyPr anchorCtr="0" anchor="t" bIns="0" lIns="0" spcFirstLastPara="1" rIns="0" wrap="square" tIns="12700">
            <a:spAutoFit/>
          </a:bodyPr>
          <a:lstStyle/>
          <a:p>
            <a:pPr indent="0" lvl="0" marL="12700" marR="5080" rtl="0" algn="l">
              <a:lnSpc>
                <a:spcPct val="150000"/>
              </a:lnSpc>
              <a:spcBef>
                <a:spcPts val="0"/>
              </a:spcBef>
              <a:spcAft>
                <a:spcPts val="0"/>
              </a:spcAft>
              <a:buClr>
                <a:srgbClr val="000000"/>
              </a:buClr>
              <a:buSzPts val="1400"/>
              <a:buFont typeface="Arial"/>
              <a:buNone/>
            </a:pPr>
            <a:r>
              <a:rPr b="1" i="0" lang="en-US" sz="1400" u="none" cap="none" strike="noStrike">
                <a:solidFill>
                  <a:srgbClr val="FFFFFF"/>
                </a:solidFill>
                <a:latin typeface="Montserrat"/>
                <a:ea typeface="Montserrat"/>
                <a:cs typeface="Montserrat"/>
                <a:sym typeface="Montserrat"/>
              </a:rPr>
              <a:t>Education and Events - </a:t>
            </a:r>
            <a:r>
              <a:rPr b="0" i="0" lang="en-US" sz="1400" u="none" cap="none" strike="noStrike">
                <a:solidFill>
                  <a:srgbClr val="FFFFFF"/>
                </a:solidFill>
                <a:latin typeface="Arial"/>
                <a:ea typeface="Arial"/>
                <a:cs typeface="Arial"/>
                <a:sym typeface="Arial"/>
              </a:rPr>
              <a:t>vpedevents@mpidfw.org</a:t>
            </a:r>
            <a:endParaRPr b="0" i="0" sz="1400" u="none" cap="none" strike="noStrike">
              <a:solidFill>
                <a:srgbClr val="000000"/>
              </a:solidFill>
              <a:latin typeface="Arial"/>
              <a:ea typeface="Arial"/>
              <a:cs typeface="Arial"/>
              <a:sym typeface="Arial"/>
            </a:endParaRPr>
          </a:p>
          <a:p>
            <a:pPr indent="0" lvl="0" marL="12700" marR="5080" rtl="0" algn="l">
              <a:lnSpc>
                <a:spcPct val="150000"/>
              </a:lnSpc>
              <a:spcBef>
                <a:spcPts val="100"/>
              </a:spcBef>
              <a:spcAft>
                <a:spcPts val="0"/>
              </a:spcAft>
              <a:buClr>
                <a:srgbClr val="000000"/>
              </a:buClr>
              <a:buSzPts val="1400"/>
              <a:buFont typeface="Arial"/>
              <a:buNone/>
            </a:pPr>
            <a:r>
              <a:rPr b="1" i="0" lang="en-US" sz="1400" u="none" cap="none" strike="noStrike">
                <a:solidFill>
                  <a:srgbClr val="FFFFFF"/>
                </a:solidFill>
                <a:latin typeface="Montserrat"/>
                <a:ea typeface="Montserrat"/>
                <a:cs typeface="Montserrat"/>
                <a:sym typeface="Montserrat"/>
              </a:rPr>
              <a:t>Membership - </a:t>
            </a:r>
            <a:r>
              <a:rPr b="0" i="0" lang="en-US" sz="1400" u="none" cap="none" strike="noStrike">
                <a:solidFill>
                  <a:srgbClr val="FFFFFF"/>
                </a:solidFill>
                <a:latin typeface="Arial"/>
                <a:ea typeface="Arial"/>
                <a:cs typeface="Arial"/>
                <a:sym typeface="Arial"/>
              </a:rPr>
              <a:t>vpmembership@mpidfw.org </a:t>
            </a:r>
            <a:endParaRPr b="0" i="0" sz="1400" u="none" cap="none" strike="noStrike">
              <a:solidFill>
                <a:srgbClr val="000000"/>
              </a:solidFill>
              <a:latin typeface="Arial"/>
              <a:ea typeface="Arial"/>
              <a:cs typeface="Arial"/>
              <a:sym typeface="Arial"/>
            </a:endParaRPr>
          </a:p>
          <a:p>
            <a:pPr indent="0" lvl="0" marL="12700" marR="5080" rtl="0" algn="l">
              <a:lnSpc>
                <a:spcPct val="150000"/>
              </a:lnSpc>
              <a:spcBef>
                <a:spcPts val="100"/>
              </a:spcBef>
              <a:spcAft>
                <a:spcPts val="0"/>
              </a:spcAft>
              <a:buClr>
                <a:srgbClr val="000000"/>
              </a:buClr>
              <a:buSzPts val="1400"/>
              <a:buFont typeface="Arial"/>
              <a:buNone/>
            </a:pPr>
            <a:r>
              <a:rPr b="1" i="0" lang="en-US" sz="1400" u="none" cap="none" strike="noStrike">
                <a:solidFill>
                  <a:srgbClr val="FFFFFF"/>
                </a:solidFill>
                <a:latin typeface="Montserrat"/>
                <a:ea typeface="Montserrat"/>
                <a:cs typeface="Montserrat"/>
                <a:sym typeface="Montserrat"/>
              </a:rPr>
              <a:t>Special Events - </a:t>
            </a:r>
            <a:r>
              <a:rPr b="0" i="0" lang="en-US" sz="1400" u="none" cap="none" strike="noStrike">
                <a:solidFill>
                  <a:srgbClr val="FFFFFF"/>
                </a:solidFill>
                <a:latin typeface="Arial"/>
                <a:ea typeface="Arial"/>
                <a:cs typeface="Arial"/>
                <a:sym typeface="Arial"/>
              </a:rPr>
              <a:t>vpspecialevents@mpidfw.org</a:t>
            </a:r>
            <a:endParaRPr b="0" i="0" sz="1400" u="none" cap="none" strike="noStrike">
              <a:solidFill>
                <a:srgbClr val="000000"/>
              </a:solidFill>
              <a:latin typeface="Arial"/>
              <a:ea typeface="Arial"/>
              <a:cs typeface="Arial"/>
              <a:sym typeface="Arial"/>
            </a:endParaRPr>
          </a:p>
          <a:p>
            <a:pPr indent="0" lvl="0" marL="12700" marR="5080" rtl="0" algn="l">
              <a:lnSpc>
                <a:spcPct val="150000"/>
              </a:lnSpc>
              <a:spcBef>
                <a:spcPts val="100"/>
              </a:spcBef>
              <a:spcAft>
                <a:spcPts val="0"/>
              </a:spcAft>
              <a:buClr>
                <a:srgbClr val="000000"/>
              </a:buClr>
              <a:buSzPts val="1400"/>
              <a:buFont typeface="Arial"/>
              <a:buNone/>
            </a:pPr>
            <a:r>
              <a:rPr b="1" i="0" lang="en-US" sz="1400" u="none" cap="none" strike="noStrike">
                <a:solidFill>
                  <a:srgbClr val="FFFFFF"/>
                </a:solidFill>
                <a:latin typeface="Montserrat"/>
                <a:ea typeface="Montserrat"/>
                <a:cs typeface="Montserrat"/>
                <a:sym typeface="Montserrat"/>
              </a:rPr>
              <a:t>Communications/Marketing - </a:t>
            </a:r>
            <a:r>
              <a:rPr b="0" i="0" lang="en-US" sz="1400" u="none" cap="none" strike="noStrike">
                <a:solidFill>
                  <a:srgbClr val="FFFFFF"/>
                </a:solidFill>
                <a:latin typeface="Arial"/>
                <a:ea typeface="Arial"/>
                <a:cs typeface="Arial"/>
                <a:sym typeface="Arial"/>
              </a:rPr>
              <a:t>vpcommunications@mpidfw.org</a:t>
            </a:r>
            <a:endParaRPr b="0" i="0" sz="1400" u="none" cap="none" strike="noStrike">
              <a:solidFill>
                <a:srgbClr val="000000"/>
              </a:solidFill>
              <a:latin typeface="Arial"/>
              <a:ea typeface="Arial"/>
              <a:cs typeface="Arial"/>
              <a:sym typeface="Arial"/>
            </a:endParaRPr>
          </a:p>
          <a:p>
            <a:pPr indent="0" lvl="0" marL="12700" marR="5080" rtl="0" algn="l">
              <a:lnSpc>
                <a:spcPct val="150000"/>
              </a:lnSpc>
              <a:spcBef>
                <a:spcPts val="100"/>
              </a:spcBef>
              <a:spcAft>
                <a:spcPts val="0"/>
              </a:spcAft>
              <a:buClr>
                <a:srgbClr val="000000"/>
              </a:buClr>
              <a:buSzPts val="1400"/>
              <a:buFont typeface="Arial"/>
              <a:buNone/>
            </a:pPr>
            <a:r>
              <a:rPr b="1" i="0" lang="en-US" sz="1400" u="none" cap="none" strike="noStrike">
                <a:solidFill>
                  <a:srgbClr val="FFFFFF"/>
                </a:solidFill>
                <a:latin typeface="Montserrat"/>
                <a:ea typeface="Montserrat"/>
                <a:cs typeface="Montserrat"/>
                <a:sym typeface="Montserrat"/>
              </a:rPr>
              <a:t>Leadership - </a:t>
            </a:r>
            <a:r>
              <a:rPr b="0" i="0" lang="en-US" sz="1400" u="none" cap="none" strike="noStrike">
                <a:solidFill>
                  <a:srgbClr val="FFFFFF"/>
                </a:solidFill>
                <a:latin typeface="Arial"/>
                <a:ea typeface="Arial"/>
                <a:cs typeface="Arial"/>
                <a:sym typeface="Arial"/>
              </a:rPr>
              <a:t>vpleadership@mpidfw.org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5" name="Shape 55"/>
        <p:cNvGrpSpPr/>
        <p:nvPr/>
      </p:nvGrpSpPr>
      <p:grpSpPr>
        <a:xfrm>
          <a:off x="0" y="0"/>
          <a:ext cx="0" cy="0"/>
          <a:chOff x="0" y="0"/>
          <a:chExt cx="0" cy="0"/>
        </a:xfrm>
      </p:grpSpPr>
      <p:pic>
        <p:nvPicPr>
          <p:cNvPr id="56" name="Google Shape;56;p2"/>
          <p:cNvPicPr preferRelativeResize="0"/>
          <p:nvPr/>
        </p:nvPicPr>
        <p:blipFill rotWithShape="1">
          <a:blip r:embed="rId3">
            <a:alphaModFix/>
          </a:blip>
          <a:srcRect b="0" l="0" r="0" t="0"/>
          <a:stretch/>
        </p:blipFill>
        <p:spPr>
          <a:xfrm>
            <a:off x="0" y="0"/>
            <a:ext cx="12191999" cy="6857999"/>
          </a:xfrm>
          <a:prstGeom prst="rect">
            <a:avLst/>
          </a:prstGeom>
          <a:noFill/>
          <a:ln>
            <a:noFill/>
          </a:ln>
        </p:spPr>
      </p:pic>
      <p:sp>
        <p:nvSpPr>
          <p:cNvPr id="57" name="Google Shape;57;p2"/>
          <p:cNvSpPr/>
          <p:nvPr/>
        </p:nvSpPr>
        <p:spPr>
          <a:xfrm>
            <a:off x="0" y="0"/>
            <a:ext cx="12192000" cy="6858000"/>
          </a:xfrm>
          <a:prstGeom prst="rect">
            <a:avLst/>
          </a:prstGeom>
          <a:solidFill>
            <a:srgbClr val="00ACEE">
              <a:alpha val="5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58" name="Google Shape;58;p2"/>
          <p:cNvSpPr txBox="1"/>
          <p:nvPr/>
        </p:nvSpPr>
        <p:spPr>
          <a:xfrm>
            <a:off x="1926316" y="1894337"/>
            <a:ext cx="8340725" cy="2311400"/>
          </a:xfrm>
          <a:prstGeom prst="rect">
            <a:avLst/>
          </a:prstGeom>
          <a:noFill/>
          <a:ln>
            <a:noFill/>
          </a:ln>
        </p:spPr>
        <p:txBody>
          <a:bodyPr anchorCtr="0" anchor="t" bIns="0" lIns="0" spcFirstLastPara="1" rIns="0" wrap="square" tIns="12050">
            <a:spAutoFit/>
          </a:bodyPr>
          <a:lstStyle/>
          <a:p>
            <a:pPr indent="-1270" lvl="0" marL="12700" marR="5080" rtl="0" algn="ctr">
              <a:lnSpc>
                <a:spcPct val="150000"/>
              </a:lnSpc>
              <a:spcBef>
                <a:spcPts val="0"/>
              </a:spcBef>
              <a:spcAft>
                <a:spcPts val="0"/>
              </a:spcAft>
              <a:buClr>
                <a:srgbClr val="000000"/>
              </a:buClr>
              <a:buSzPts val="2000"/>
              <a:buFont typeface="Arial"/>
              <a:buNone/>
            </a:pPr>
            <a:r>
              <a:rPr b="1" i="0" lang="en-US" sz="2000" u="none" cap="none" strike="noStrike">
                <a:solidFill>
                  <a:srgbClr val="FFFFFF"/>
                </a:solidFill>
                <a:latin typeface="Arial"/>
                <a:ea typeface="Arial"/>
                <a:cs typeface="Arial"/>
                <a:sym typeface="Arial"/>
              </a:rPr>
              <a:t>MPI D/FW drives member engagement by hosting dynamic monthly education and networking events. These events give you the opportunity to gain an audience with our membership, to showcase your venue, talk about your city, or simply tell us why it is great to do business with you!</a:t>
            </a:r>
            <a:endParaRPr b="0" i="0" sz="2000" u="none" cap="none" strike="noStrike">
              <a:solidFill>
                <a:srgbClr val="000000"/>
              </a:solidFill>
              <a:latin typeface="Arial"/>
              <a:ea typeface="Arial"/>
              <a:cs typeface="Arial"/>
              <a:sym typeface="Arial"/>
            </a:endParaRPr>
          </a:p>
        </p:txBody>
      </p:sp>
      <p:sp>
        <p:nvSpPr>
          <p:cNvPr id="59" name="Google Shape;59;p2"/>
          <p:cNvSpPr txBox="1"/>
          <p:nvPr>
            <p:ph idx="1" type="subTitle"/>
          </p:nvPr>
        </p:nvSpPr>
        <p:spPr>
          <a:xfrm>
            <a:off x="2980562" y="4706928"/>
            <a:ext cx="6230874" cy="863600"/>
          </a:xfrm>
          <a:prstGeom prst="rect">
            <a:avLst/>
          </a:prstGeom>
          <a:noFill/>
          <a:ln>
            <a:noFill/>
          </a:ln>
        </p:spPr>
        <p:txBody>
          <a:bodyPr anchorCtr="0" anchor="t" bIns="0" lIns="0" spcFirstLastPara="1" rIns="0" wrap="square" tIns="38725">
            <a:spAutoFit/>
          </a:bodyPr>
          <a:lstStyle/>
          <a:p>
            <a:pPr indent="-1066800" lvl="0" marL="1082040" marR="5080" rtl="0" algn="l">
              <a:lnSpc>
                <a:spcPct val="115714"/>
              </a:lnSpc>
              <a:spcBef>
                <a:spcPts val="0"/>
              </a:spcBef>
              <a:spcAft>
                <a:spcPts val="0"/>
              </a:spcAft>
              <a:buSzPts val="1400"/>
              <a:buNone/>
            </a:pPr>
            <a:r>
              <a:rPr lang="en-US"/>
              <a:t>Engage our members and see your Return On Investment!</a:t>
            </a:r>
            <a:endParaRPr/>
          </a:p>
        </p:txBody>
      </p:sp>
      <p:sp>
        <p:nvSpPr>
          <p:cNvPr id="60" name="Google Shape;60;p2"/>
          <p:cNvSpPr/>
          <p:nvPr/>
        </p:nvSpPr>
        <p:spPr>
          <a:xfrm>
            <a:off x="5622035" y="4509515"/>
            <a:ext cx="948055" cy="45720"/>
          </a:xfrm>
          <a:custGeom>
            <a:rect b="b" l="l" r="r" t="t"/>
            <a:pathLst>
              <a:path extrusionOk="0" h="45720" w="948054">
                <a:moveTo>
                  <a:pt x="947928" y="0"/>
                </a:moveTo>
                <a:lnTo>
                  <a:pt x="0" y="0"/>
                </a:lnTo>
                <a:lnTo>
                  <a:pt x="0" y="45719"/>
                </a:lnTo>
                <a:lnTo>
                  <a:pt x="947928" y="45719"/>
                </a:lnTo>
                <a:lnTo>
                  <a:pt x="947928"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id="65" name="Google Shape;65;p3"/>
          <p:cNvPicPr preferRelativeResize="0"/>
          <p:nvPr/>
        </p:nvPicPr>
        <p:blipFill rotWithShape="1">
          <a:blip r:embed="rId3">
            <a:alphaModFix/>
          </a:blip>
          <a:srcRect b="0" l="0" r="0" t="0"/>
          <a:stretch/>
        </p:blipFill>
        <p:spPr>
          <a:xfrm>
            <a:off x="0" y="0"/>
            <a:ext cx="5155692" cy="6857999"/>
          </a:xfrm>
          <a:prstGeom prst="rect">
            <a:avLst/>
          </a:prstGeom>
          <a:noFill/>
          <a:ln>
            <a:noFill/>
          </a:ln>
        </p:spPr>
      </p:pic>
      <p:sp>
        <p:nvSpPr>
          <p:cNvPr id="66" name="Google Shape;66;p3"/>
          <p:cNvSpPr txBox="1"/>
          <p:nvPr/>
        </p:nvSpPr>
        <p:spPr>
          <a:xfrm>
            <a:off x="5550689" y="1901183"/>
            <a:ext cx="6203315" cy="4140200"/>
          </a:xfrm>
          <a:prstGeom prst="rect">
            <a:avLst/>
          </a:prstGeom>
          <a:noFill/>
          <a:ln>
            <a:noFill/>
          </a:ln>
        </p:spPr>
        <p:txBody>
          <a:bodyPr anchorCtr="0" anchor="t" bIns="0" lIns="0" spcFirstLastPara="1" rIns="0" wrap="square" tIns="12700">
            <a:spAutoFit/>
          </a:bodyPr>
          <a:lstStyle/>
          <a:p>
            <a:pPr indent="0" lvl="0" marL="12700" marR="204470" rtl="0" algn="l">
              <a:lnSpc>
                <a:spcPct val="15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The meeting and events industry is a $263 billion business with over 1.8 million meetings held annually. One of the five largest MPI chapters in the world, MPI Dallas/Fort Worth is consistently recognized for its best practices, member engagement and experiences. The MPI D/FW Chapter is the only chapter to be named MPI’s “Chapter of the Year” a record breaking five times.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12700" marR="5080" rtl="0" algn="l">
              <a:lnSpc>
                <a:spcPct val="15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Founded in 1977, the chapter now boasts more than 400 members and hosts a robust schedule of networking and educational events throughout the year. Our chapter’s demographic includes 47% planners, 46% suppliers, and 2% faculty and students. MPI D/FW Chapter supports an I BUY MPI Philosophy, meaning that we support our members buying from one another. The MPI D/FW Chapter represents $405,375,000 in buying power for our industry that’s from our planners and suppliers combined. Imagine meeting decision-makers face-to-face and making a lasting impression for weeks to follow with use of exciting marketing opportunities showcasing your products in front of this audience!</a:t>
            </a:r>
            <a:endParaRPr b="0" i="0" sz="1200" u="none" cap="none" strike="noStrike">
              <a:solidFill>
                <a:srgbClr val="000000"/>
              </a:solidFill>
              <a:latin typeface="Arial"/>
              <a:ea typeface="Arial"/>
              <a:cs typeface="Arial"/>
              <a:sym typeface="Arial"/>
            </a:endParaRPr>
          </a:p>
        </p:txBody>
      </p:sp>
      <p:sp>
        <p:nvSpPr>
          <p:cNvPr id="67" name="Google Shape;67;p3"/>
          <p:cNvSpPr txBox="1"/>
          <p:nvPr>
            <p:ph type="title"/>
          </p:nvPr>
        </p:nvSpPr>
        <p:spPr>
          <a:xfrm>
            <a:off x="4555235" y="455676"/>
            <a:ext cx="3853179" cy="1170940"/>
          </a:xfrm>
          <a:prstGeom prst="rect">
            <a:avLst/>
          </a:prstGeom>
          <a:solidFill>
            <a:srgbClr val="00ACEE"/>
          </a:solidFill>
          <a:ln>
            <a:noFill/>
          </a:ln>
        </p:spPr>
        <p:txBody>
          <a:bodyPr anchorCtr="0" anchor="t" bIns="0" lIns="0" spcFirstLastPara="1" rIns="0" wrap="square" tIns="241925">
            <a:spAutoFit/>
          </a:bodyPr>
          <a:lstStyle/>
          <a:p>
            <a:pPr indent="0" lvl="0" marL="0" marR="112395" rtl="0" algn="ctr">
              <a:lnSpc>
                <a:spcPct val="100000"/>
              </a:lnSpc>
              <a:spcBef>
                <a:spcPts val="0"/>
              </a:spcBef>
              <a:spcAft>
                <a:spcPts val="0"/>
              </a:spcAft>
              <a:buSzPts val="1400"/>
              <a:buNone/>
            </a:pPr>
            <a:r>
              <a:rPr lang="en-US" sz="4400"/>
              <a:t>About Us</a:t>
            </a:r>
            <a:endParaRPr sz="4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4"/>
          <p:cNvSpPr/>
          <p:nvPr/>
        </p:nvSpPr>
        <p:spPr>
          <a:xfrm>
            <a:off x="0" y="455676"/>
            <a:ext cx="7554703" cy="1170940"/>
          </a:xfrm>
          <a:custGeom>
            <a:rect b="b" l="l" r="r" t="t"/>
            <a:pathLst>
              <a:path extrusionOk="0" h="1170939" w="9753600">
                <a:moveTo>
                  <a:pt x="9753600" y="0"/>
                </a:moveTo>
                <a:lnTo>
                  <a:pt x="0" y="0"/>
                </a:lnTo>
                <a:lnTo>
                  <a:pt x="0" y="1170432"/>
                </a:lnTo>
                <a:lnTo>
                  <a:pt x="9753600" y="1170432"/>
                </a:lnTo>
                <a:lnTo>
                  <a:pt x="9753600" y="0"/>
                </a:lnTo>
                <a:close/>
              </a:path>
            </a:pathLst>
          </a:custGeom>
          <a:solidFill>
            <a:srgbClr val="00ACE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 name="Google Shape;73;p4"/>
          <p:cNvSpPr txBox="1"/>
          <p:nvPr>
            <p:ph type="title"/>
          </p:nvPr>
        </p:nvSpPr>
        <p:spPr>
          <a:xfrm>
            <a:off x="400474" y="792535"/>
            <a:ext cx="8789670" cy="51371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SzPts val="1400"/>
              <a:buNone/>
            </a:pPr>
            <a:r>
              <a:rPr lang="en-US"/>
              <a:t>MPI D/FW Chapter Membership</a:t>
            </a:r>
            <a:endParaRPr/>
          </a:p>
        </p:txBody>
      </p:sp>
      <p:grpSp>
        <p:nvGrpSpPr>
          <p:cNvPr id="74" name="Google Shape;74;p4"/>
          <p:cNvGrpSpPr/>
          <p:nvPr/>
        </p:nvGrpSpPr>
        <p:grpSpPr>
          <a:xfrm>
            <a:off x="516636" y="2265649"/>
            <a:ext cx="8563132" cy="3953795"/>
            <a:chOff x="516636" y="2265649"/>
            <a:chExt cx="8563132" cy="3953795"/>
          </a:xfrm>
        </p:grpSpPr>
        <p:sp>
          <p:nvSpPr>
            <p:cNvPr id="75" name="Google Shape;75;p4"/>
            <p:cNvSpPr/>
            <p:nvPr/>
          </p:nvSpPr>
          <p:spPr>
            <a:xfrm>
              <a:off x="3890180" y="2609575"/>
              <a:ext cx="1266825" cy="1632585"/>
            </a:xfrm>
            <a:custGeom>
              <a:rect b="b" l="l" r="r" t="t"/>
              <a:pathLst>
                <a:path extrusionOk="0" h="1632585" w="1266825">
                  <a:moveTo>
                    <a:pt x="1266527" y="1632470"/>
                  </a:moveTo>
                  <a:lnTo>
                    <a:pt x="0" y="115815"/>
                  </a:lnTo>
                  <a:lnTo>
                    <a:pt x="36990" y="85721"/>
                  </a:lnTo>
                  <a:lnTo>
                    <a:pt x="74853" y="56379"/>
                  </a:lnTo>
                  <a:lnTo>
                    <a:pt x="113589" y="27802"/>
                  </a:lnTo>
                  <a:lnTo>
                    <a:pt x="153197" y="0"/>
                  </a:lnTo>
                  <a:lnTo>
                    <a:pt x="1266527" y="1632470"/>
                  </a:lnTo>
                  <a:close/>
                </a:path>
              </a:pathLst>
            </a:custGeom>
            <a:solidFill>
              <a:srgbClr val="006E9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 name="Google Shape;76;p4"/>
            <p:cNvSpPr/>
            <p:nvPr/>
          </p:nvSpPr>
          <p:spPr>
            <a:xfrm>
              <a:off x="3668816" y="2725508"/>
              <a:ext cx="1488440" cy="1517015"/>
            </a:xfrm>
            <a:custGeom>
              <a:rect b="b" l="l" r="r" t="t"/>
              <a:pathLst>
                <a:path extrusionOk="0" h="1517014" w="1488439">
                  <a:moveTo>
                    <a:pt x="1487890" y="1516538"/>
                  </a:moveTo>
                  <a:lnTo>
                    <a:pt x="0" y="216382"/>
                  </a:lnTo>
                  <a:lnTo>
                    <a:pt x="34160" y="178335"/>
                  </a:lnTo>
                  <a:lnTo>
                    <a:pt x="69410" y="141038"/>
                  </a:lnTo>
                  <a:lnTo>
                    <a:pt x="105752" y="104524"/>
                  </a:lnTo>
                  <a:lnTo>
                    <a:pt x="143189" y="68825"/>
                  </a:lnTo>
                  <a:lnTo>
                    <a:pt x="181725" y="33972"/>
                  </a:lnTo>
                  <a:lnTo>
                    <a:pt x="221363" y="0"/>
                  </a:lnTo>
                  <a:lnTo>
                    <a:pt x="1487890" y="1516538"/>
                  </a:lnTo>
                  <a:close/>
                </a:path>
              </a:pathLst>
            </a:custGeom>
            <a:solidFill>
              <a:srgbClr val="00577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 name="Google Shape;77;p4"/>
            <p:cNvSpPr/>
            <p:nvPr/>
          </p:nvSpPr>
          <p:spPr>
            <a:xfrm>
              <a:off x="3181615" y="2941892"/>
              <a:ext cx="3088640" cy="3276600"/>
            </a:xfrm>
            <a:custGeom>
              <a:rect b="b" l="l" r="r" t="t"/>
              <a:pathLst>
                <a:path extrusionOk="0" h="3276600" w="3088640">
                  <a:moveTo>
                    <a:pt x="1963866" y="3276604"/>
                  </a:moveTo>
                  <a:lnTo>
                    <a:pt x="1919153" y="3275805"/>
                  </a:lnTo>
                  <a:lnTo>
                    <a:pt x="1874501" y="3273999"/>
                  </a:lnTo>
                  <a:lnTo>
                    <a:pt x="1829926" y="3271187"/>
                  </a:lnTo>
                  <a:lnTo>
                    <a:pt x="1785446" y="3267375"/>
                  </a:lnTo>
                  <a:lnTo>
                    <a:pt x="1741081" y="3262565"/>
                  </a:lnTo>
                  <a:lnTo>
                    <a:pt x="1696847" y="3256761"/>
                  </a:lnTo>
                  <a:lnTo>
                    <a:pt x="1652763" y="3249966"/>
                  </a:lnTo>
                  <a:lnTo>
                    <a:pt x="1608847" y="3242183"/>
                  </a:lnTo>
                  <a:lnTo>
                    <a:pt x="1565116" y="3233416"/>
                  </a:lnTo>
                  <a:lnTo>
                    <a:pt x="1521589" y="3223669"/>
                  </a:lnTo>
                  <a:lnTo>
                    <a:pt x="1478284" y="3212944"/>
                  </a:lnTo>
                  <a:lnTo>
                    <a:pt x="1435218" y="3201245"/>
                  </a:lnTo>
                  <a:lnTo>
                    <a:pt x="1392409" y="3188575"/>
                  </a:lnTo>
                  <a:lnTo>
                    <a:pt x="1349877" y="3174939"/>
                  </a:lnTo>
                  <a:lnTo>
                    <a:pt x="1307637" y="3160338"/>
                  </a:lnTo>
                  <a:lnTo>
                    <a:pt x="1265709" y="3144777"/>
                  </a:lnTo>
                  <a:lnTo>
                    <a:pt x="1224111" y="3128259"/>
                  </a:lnTo>
                  <a:lnTo>
                    <a:pt x="1182860" y="3110788"/>
                  </a:lnTo>
                  <a:lnTo>
                    <a:pt x="1141974" y="3092366"/>
                  </a:lnTo>
                  <a:lnTo>
                    <a:pt x="1101472" y="3072997"/>
                  </a:lnTo>
                  <a:lnTo>
                    <a:pt x="1061370" y="3052685"/>
                  </a:lnTo>
                  <a:lnTo>
                    <a:pt x="1021689" y="3031433"/>
                  </a:lnTo>
                  <a:lnTo>
                    <a:pt x="982444" y="3009244"/>
                  </a:lnTo>
                  <a:lnTo>
                    <a:pt x="943655" y="2986122"/>
                  </a:lnTo>
                  <a:lnTo>
                    <a:pt x="905338" y="2962070"/>
                  </a:lnTo>
                  <a:lnTo>
                    <a:pt x="867513" y="2937091"/>
                  </a:lnTo>
                  <a:lnTo>
                    <a:pt x="830197" y="2911189"/>
                  </a:lnTo>
                  <a:lnTo>
                    <a:pt x="793409" y="2884368"/>
                  </a:lnTo>
                  <a:lnTo>
                    <a:pt x="757165" y="2856630"/>
                  </a:lnTo>
                  <a:lnTo>
                    <a:pt x="721484" y="2827979"/>
                  </a:lnTo>
                  <a:lnTo>
                    <a:pt x="686384" y="2798419"/>
                  </a:lnTo>
                  <a:lnTo>
                    <a:pt x="651884" y="2767952"/>
                  </a:lnTo>
                  <a:lnTo>
                    <a:pt x="618000" y="2736583"/>
                  </a:lnTo>
                  <a:lnTo>
                    <a:pt x="584751" y="2704314"/>
                  </a:lnTo>
                  <a:lnTo>
                    <a:pt x="552155" y="2671149"/>
                  </a:lnTo>
                  <a:lnTo>
                    <a:pt x="520230" y="2637092"/>
                  </a:lnTo>
                  <a:lnTo>
                    <a:pt x="488994" y="2602145"/>
                  </a:lnTo>
                  <a:lnTo>
                    <a:pt x="458464" y="2566313"/>
                  </a:lnTo>
                  <a:lnTo>
                    <a:pt x="428659" y="2529598"/>
                  </a:lnTo>
                  <a:lnTo>
                    <a:pt x="399597" y="2492004"/>
                  </a:lnTo>
                  <a:lnTo>
                    <a:pt x="371296" y="2453534"/>
                  </a:lnTo>
                  <a:lnTo>
                    <a:pt x="343774" y="2414192"/>
                  </a:lnTo>
                  <a:lnTo>
                    <a:pt x="316103" y="2372519"/>
                  </a:lnTo>
                  <a:lnTo>
                    <a:pt x="289622" y="2330404"/>
                  </a:lnTo>
                  <a:lnTo>
                    <a:pt x="264326" y="2287868"/>
                  </a:lnTo>
                  <a:lnTo>
                    <a:pt x="240213" y="2244932"/>
                  </a:lnTo>
                  <a:lnTo>
                    <a:pt x="217277" y="2201615"/>
                  </a:lnTo>
                  <a:lnTo>
                    <a:pt x="195515" y="2157938"/>
                  </a:lnTo>
                  <a:lnTo>
                    <a:pt x="174924" y="2113921"/>
                  </a:lnTo>
                  <a:lnTo>
                    <a:pt x="155499" y="2069585"/>
                  </a:lnTo>
                  <a:lnTo>
                    <a:pt x="137236" y="2024949"/>
                  </a:lnTo>
                  <a:lnTo>
                    <a:pt x="120132" y="1980035"/>
                  </a:lnTo>
                  <a:lnTo>
                    <a:pt x="104183" y="1934862"/>
                  </a:lnTo>
                  <a:lnTo>
                    <a:pt x="89385" y="1889452"/>
                  </a:lnTo>
                  <a:lnTo>
                    <a:pt x="75734" y="1843823"/>
                  </a:lnTo>
                  <a:lnTo>
                    <a:pt x="63226" y="1797997"/>
                  </a:lnTo>
                  <a:lnTo>
                    <a:pt x="51858" y="1751994"/>
                  </a:lnTo>
                  <a:lnTo>
                    <a:pt x="41626" y="1705834"/>
                  </a:lnTo>
                  <a:lnTo>
                    <a:pt x="32525" y="1659538"/>
                  </a:lnTo>
                  <a:lnTo>
                    <a:pt x="24552" y="1613125"/>
                  </a:lnTo>
                  <a:lnTo>
                    <a:pt x="17703" y="1566617"/>
                  </a:lnTo>
                  <a:lnTo>
                    <a:pt x="11974" y="1520033"/>
                  </a:lnTo>
                  <a:lnTo>
                    <a:pt x="7362" y="1473394"/>
                  </a:lnTo>
                  <a:lnTo>
                    <a:pt x="3862" y="1426720"/>
                  </a:lnTo>
                  <a:lnTo>
                    <a:pt x="1471" y="1380032"/>
                  </a:lnTo>
                  <a:lnTo>
                    <a:pt x="185" y="1333349"/>
                  </a:lnTo>
                  <a:lnTo>
                    <a:pt x="0" y="1286693"/>
                  </a:lnTo>
                  <a:lnTo>
                    <a:pt x="911" y="1240083"/>
                  </a:lnTo>
                  <a:lnTo>
                    <a:pt x="2916" y="1193540"/>
                  </a:lnTo>
                  <a:lnTo>
                    <a:pt x="6011" y="1147084"/>
                  </a:lnTo>
                  <a:lnTo>
                    <a:pt x="10191" y="1100736"/>
                  </a:lnTo>
                  <a:lnTo>
                    <a:pt x="15453" y="1054515"/>
                  </a:lnTo>
                  <a:lnTo>
                    <a:pt x="21793" y="1008443"/>
                  </a:lnTo>
                  <a:lnTo>
                    <a:pt x="29207" y="962539"/>
                  </a:lnTo>
                  <a:lnTo>
                    <a:pt x="37691" y="916823"/>
                  </a:lnTo>
                  <a:lnTo>
                    <a:pt x="47241" y="871317"/>
                  </a:lnTo>
                  <a:lnTo>
                    <a:pt x="57854" y="826041"/>
                  </a:lnTo>
                  <a:lnTo>
                    <a:pt x="69526" y="781014"/>
                  </a:lnTo>
                  <a:lnTo>
                    <a:pt x="82252" y="736257"/>
                  </a:lnTo>
                  <a:lnTo>
                    <a:pt x="96030" y="691791"/>
                  </a:lnTo>
                  <a:lnTo>
                    <a:pt x="110854" y="647635"/>
                  </a:lnTo>
                  <a:lnTo>
                    <a:pt x="126722" y="603811"/>
                  </a:lnTo>
                  <a:lnTo>
                    <a:pt x="143629" y="560338"/>
                  </a:lnTo>
                  <a:lnTo>
                    <a:pt x="161572" y="517236"/>
                  </a:lnTo>
                  <a:lnTo>
                    <a:pt x="180546" y="474527"/>
                  </a:lnTo>
                  <a:lnTo>
                    <a:pt x="200549" y="432230"/>
                  </a:lnTo>
                  <a:lnTo>
                    <a:pt x="221575" y="390366"/>
                  </a:lnTo>
                  <a:lnTo>
                    <a:pt x="243622" y="348955"/>
                  </a:lnTo>
                  <a:lnTo>
                    <a:pt x="266685" y="308018"/>
                  </a:lnTo>
                  <a:lnTo>
                    <a:pt x="290761" y="267574"/>
                  </a:lnTo>
                  <a:lnTo>
                    <a:pt x="315845" y="227644"/>
                  </a:lnTo>
                  <a:lnTo>
                    <a:pt x="341934" y="188249"/>
                  </a:lnTo>
                  <a:lnTo>
                    <a:pt x="369024" y="149408"/>
                  </a:lnTo>
                  <a:lnTo>
                    <a:pt x="397111" y="111143"/>
                  </a:lnTo>
                  <a:lnTo>
                    <a:pt x="426191" y="73473"/>
                  </a:lnTo>
                  <a:lnTo>
                    <a:pt x="456261" y="36418"/>
                  </a:lnTo>
                  <a:lnTo>
                    <a:pt x="487316" y="0"/>
                  </a:lnTo>
                  <a:lnTo>
                    <a:pt x="1975207" y="1300155"/>
                  </a:lnTo>
                  <a:lnTo>
                    <a:pt x="3088536" y="2932509"/>
                  </a:lnTo>
                  <a:lnTo>
                    <a:pt x="3048575" y="2959104"/>
                  </a:lnTo>
                  <a:lnTo>
                    <a:pt x="3008206" y="2984603"/>
                  </a:lnTo>
                  <a:lnTo>
                    <a:pt x="2967448" y="3009010"/>
                  </a:lnTo>
                  <a:lnTo>
                    <a:pt x="2926318" y="3032328"/>
                  </a:lnTo>
                  <a:lnTo>
                    <a:pt x="2884835" y="3054559"/>
                  </a:lnTo>
                  <a:lnTo>
                    <a:pt x="2843017" y="3075709"/>
                  </a:lnTo>
                  <a:lnTo>
                    <a:pt x="2800881" y="3095779"/>
                  </a:lnTo>
                  <a:lnTo>
                    <a:pt x="2758445" y="3114774"/>
                  </a:lnTo>
                  <a:lnTo>
                    <a:pt x="2715728" y="3132696"/>
                  </a:lnTo>
                  <a:lnTo>
                    <a:pt x="2672747" y="3149550"/>
                  </a:lnTo>
                  <a:lnTo>
                    <a:pt x="2629520" y="3165338"/>
                  </a:lnTo>
                  <a:lnTo>
                    <a:pt x="2586066" y="3180063"/>
                  </a:lnTo>
                  <a:lnTo>
                    <a:pt x="2542402" y="3193731"/>
                  </a:lnTo>
                  <a:lnTo>
                    <a:pt x="2498547" y="3206343"/>
                  </a:lnTo>
                  <a:lnTo>
                    <a:pt x="2454517" y="3217902"/>
                  </a:lnTo>
                  <a:lnTo>
                    <a:pt x="2410332" y="3228414"/>
                  </a:lnTo>
                  <a:lnTo>
                    <a:pt x="2366009" y="3237880"/>
                  </a:lnTo>
                  <a:lnTo>
                    <a:pt x="2321566" y="3246305"/>
                  </a:lnTo>
                  <a:lnTo>
                    <a:pt x="2277022" y="3253691"/>
                  </a:lnTo>
                  <a:lnTo>
                    <a:pt x="2232393" y="3260042"/>
                  </a:lnTo>
                  <a:lnTo>
                    <a:pt x="2187699" y="3265361"/>
                  </a:lnTo>
                  <a:lnTo>
                    <a:pt x="2142956" y="3269653"/>
                  </a:lnTo>
                  <a:lnTo>
                    <a:pt x="2098184" y="3272919"/>
                  </a:lnTo>
                  <a:lnTo>
                    <a:pt x="2053399" y="3275165"/>
                  </a:lnTo>
                  <a:lnTo>
                    <a:pt x="2008621" y="3276392"/>
                  </a:lnTo>
                  <a:lnTo>
                    <a:pt x="1963866" y="3276604"/>
                  </a:lnTo>
                  <a:close/>
                </a:path>
              </a:pathLst>
            </a:custGeom>
            <a:solidFill>
              <a:srgbClr val="00ADE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 name="Google Shape;78;p4"/>
            <p:cNvSpPr/>
            <p:nvPr/>
          </p:nvSpPr>
          <p:spPr>
            <a:xfrm>
              <a:off x="4043492" y="2310438"/>
              <a:ext cx="1113790" cy="1931670"/>
            </a:xfrm>
            <a:custGeom>
              <a:rect b="b" l="l" r="r" t="t"/>
              <a:pathLst>
                <a:path extrusionOk="0" h="1931670" w="1113789">
                  <a:moveTo>
                    <a:pt x="1113213" y="1931493"/>
                  </a:moveTo>
                  <a:lnTo>
                    <a:pt x="0" y="299140"/>
                  </a:lnTo>
                  <a:lnTo>
                    <a:pt x="43567" y="270208"/>
                  </a:lnTo>
                  <a:lnTo>
                    <a:pt x="87617" y="242583"/>
                  </a:lnTo>
                  <a:lnTo>
                    <a:pt x="132126" y="216260"/>
                  </a:lnTo>
                  <a:lnTo>
                    <a:pt x="177070" y="191234"/>
                  </a:lnTo>
                  <a:lnTo>
                    <a:pt x="222427" y="167499"/>
                  </a:lnTo>
                  <a:lnTo>
                    <a:pt x="268172" y="145051"/>
                  </a:lnTo>
                  <a:lnTo>
                    <a:pt x="314283" y="123883"/>
                  </a:lnTo>
                  <a:lnTo>
                    <a:pt x="360735" y="103991"/>
                  </a:lnTo>
                  <a:lnTo>
                    <a:pt x="407507" y="85368"/>
                  </a:lnTo>
                  <a:lnTo>
                    <a:pt x="454573" y="68010"/>
                  </a:lnTo>
                  <a:lnTo>
                    <a:pt x="501912" y="51911"/>
                  </a:lnTo>
                  <a:lnTo>
                    <a:pt x="549499" y="37066"/>
                  </a:lnTo>
                  <a:lnTo>
                    <a:pt x="597312" y="23469"/>
                  </a:lnTo>
                  <a:lnTo>
                    <a:pt x="645326" y="11116"/>
                  </a:lnTo>
                  <a:lnTo>
                    <a:pt x="693519" y="0"/>
                  </a:lnTo>
                  <a:lnTo>
                    <a:pt x="1113213" y="1931493"/>
                  </a:lnTo>
                  <a:close/>
                </a:path>
              </a:pathLst>
            </a:custGeom>
            <a:solidFill>
              <a:srgbClr val="0083B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 name="Google Shape;79;p4"/>
            <p:cNvSpPr/>
            <p:nvPr/>
          </p:nvSpPr>
          <p:spPr>
            <a:xfrm>
              <a:off x="4737012" y="2265649"/>
              <a:ext cx="2395220" cy="3609340"/>
            </a:xfrm>
            <a:custGeom>
              <a:rect b="b" l="l" r="r" t="t"/>
              <a:pathLst>
                <a:path extrusionOk="0" h="3609340" w="2395220">
                  <a:moveTo>
                    <a:pt x="1533140" y="3608753"/>
                  </a:moveTo>
                  <a:lnTo>
                    <a:pt x="419810" y="1976400"/>
                  </a:lnTo>
                  <a:lnTo>
                    <a:pt x="0" y="44790"/>
                  </a:lnTo>
                  <a:lnTo>
                    <a:pt x="46767" y="35228"/>
                  </a:lnTo>
                  <a:lnTo>
                    <a:pt x="93660" y="26822"/>
                  </a:lnTo>
                  <a:lnTo>
                    <a:pt x="140656" y="19567"/>
                  </a:lnTo>
                  <a:lnTo>
                    <a:pt x="187736" y="13460"/>
                  </a:lnTo>
                  <a:lnTo>
                    <a:pt x="234878" y="8496"/>
                  </a:lnTo>
                  <a:lnTo>
                    <a:pt x="282061" y="4673"/>
                  </a:lnTo>
                  <a:lnTo>
                    <a:pt x="329264" y="1984"/>
                  </a:lnTo>
                  <a:lnTo>
                    <a:pt x="376466" y="428"/>
                  </a:lnTo>
                  <a:lnTo>
                    <a:pt x="423645" y="0"/>
                  </a:lnTo>
                  <a:lnTo>
                    <a:pt x="470782" y="695"/>
                  </a:lnTo>
                  <a:lnTo>
                    <a:pt x="517854" y="2510"/>
                  </a:lnTo>
                  <a:lnTo>
                    <a:pt x="564841" y="5441"/>
                  </a:lnTo>
                  <a:lnTo>
                    <a:pt x="611722" y="9485"/>
                  </a:lnTo>
                  <a:lnTo>
                    <a:pt x="658475" y="14636"/>
                  </a:lnTo>
                  <a:lnTo>
                    <a:pt x="705080" y="20892"/>
                  </a:lnTo>
                  <a:lnTo>
                    <a:pt x="751516" y="28247"/>
                  </a:lnTo>
                  <a:lnTo>
                    <a:pt x="797761" y="36699"/>
                  </a:lnTo>
                  <a:lnTo>
                    <a:pt x="843795" y="46244"/>
                  </a:lnTo>
                  <a:lnTo>
                    <a:pt x="889596" y="56876"/>
                  </a:lnTo>
                  <a:lnTo>
                    <a:pt x="935143" y="68593"/>
                  </a:lnTo>
                  <a:lnTo>
                    <a:pt x="980416" y="81391"/>
                  </a:lnTo>
                  <a:lnTo>
                    <a:pt x="1025393" y="95265"/>
                  </a:lnTo>
                  <a:lnTo>
                    <a:pt x="1070054" y="110212"/>
                  </a:lnTo>
                  <a:lnTo>
                    <a:pt x="1114377" y="126227"/>
                  </a:lnTo>
                  <a:lnTo>
                    <a:pt x="1158341" y="143307"/>
                  </a:lnTo>
                  <a:lnTo>
                    <a:pt x="1201925" y="161448"/>
                  </a:lnTo>
                  <a:lnTo>
                    <a:pt x="1245108" y="180645"/>
                  </a:lnTo>
                  <a:lnTo>
                    <a:pt x="1287869" y="200895"/>
                  </a:lnTo>
                  <a:lnTo>
                    <a:pt x="1330188" y="222194"/>
                  </a:lnTo>
                  <a:lnTo>
                    <a:pt x="1372042" y="244538"/>
                  </a:lnTo>
                  <a:lnTo>
                    <a:pt x="1413411" y="267924"/>
                  </a:lnTo>
                  <a:lnTo>
                    <a:pt x="1454274" y="292346"/>
                  </a:lnTo>
                  <a:lnTo>
                    <a:pt x="1494611" y="317801"/>
                  </a:lnTo>
                  <a:lnTo>
                    <a:pt x="1534398" y="344285"/>
                  </a:lnTo>
                  <a:lnTo>
                    <a:pt x="1573617" y="371795"/>
                  </a:lnTo>
                  <a:lnTo>
                    <a:pt x="1612245" y="400325"/>
                  </a:lnTo>
                  <a:lnTo>
                    <a:pt x="1650263" y="429874"/>
                  </a:lnTo>
                  <a:lnTo>
                    <a:pt x="1687647" y="460435"/>
                  </a:lnTo>
                  <a:lnTo>
                    <a:pt x="1724379" y="492006"/>
                  </a:lnTo>
                  <a:lnTo>
                    <a:pt x="1760436" y="524582"/>
                  </a:lnTo>
                  <a:lnTo>
                    <a:pt x="1795797" y="558160"/>
                  </a:lnTo>
                  <a:lnTo>
                    <a:pt x="1830442" y="592735"/>
                  </a:lnTo>
                  <a:lnTo>
                    <a:pt x="1864350" y="628304"/>
                  </a:lnTo>
                  <a:lnTo>
                    <a:pt x="1897498" y="664863"/>
                  </a:lnTo>
                  <a:lnTo>
                    <a:pt x="1929868" y="702408"/>
                  </a:lnTo>
                  <a:lnTo>
                    <a:pt x="1961436" y="740934"/>
                  </a:lnTo>
                  <a:lnTo>
                    <a:pt x="1992183" y="780438"/>
                  </a:lnTo>
                  <a:lnTo>
                    <a:pt x="2022087" y="820916"/>
                  </a:lnTo>
                  <a:lnTo>
                    <a:pt x="2051127" y="862247"/>
                  </a:lnTo>
                  <a:lnTo>
                    <a:pt x="2077705" y="902234"/>
                  </a:lnTo>
                  <a:lnTo>
                    <a:pt x="2103189" y="942628"/>
                  </a:lnTo>
                  <a:lnTo>
                    <a:pt x="2127580" y="983412"/>
                  </a:lnTo>
                  <a:lnTo>
                    <a:pt x="2150883" y="1024568"/>
                  </a:lnTo>
                  <a:lnTo>
                    <a:pt x="2173100" y="1066078"/>
                  </a:lnTo>
                  <a:lnTo>
                    <a:pt x="2194236" y="1107923"/>
                  </a:lnTo>
                  <a:lnTo>
                    <a:pt x="2214294" y="1150086"/>
                  </a:lnTo>
                  <a:lnTo>
                    <a:pt x="2233276" y="1192548"/>
                  </a:lnTo>
                  <a:lnTo>
                    <a:pt x="2251187" y="1235293"/>
                  </a:lnTo>
                  <a:lnTo>
                    <a:pt x="2268030" y="1278301"/>
                  </a:lnTo>
                  <a:lnTo>
                    <a:pt x="2283808" y="1321555"/>
                  </a:lnTo>
                  <a:lnTo>
                    <a:pt x="2298525" y="1365037"/>
                  </a:lnTo>
                  <a:lnTo>
                    <a:pt x="2312183" y="1408728"/>
                  </a:lnTo>
                  <a:lnTo>
                    <a:pt x="2324787" y="1452612"/>
                  </a:lnTo>
                  <a:lnTo>
                    <a:pt x="2336340" y="1496669"/>
                  </a:lnTo>
                  <a:lnTo>
                    <a:pt x="2346844" y="1540882"/>
                  </a:lnTo>
                  <a:lnTo>
                    <a:pt x="2356305" y="1585233"/>
                  </a:lnTo>
                  <a:lnTo>
                    <a:pt x="2364724" y="1629704"/>
                  </a:lnTo>
                  <a:lnTo>
                    <a:pt x="2372105" y="1674277"/>
                  </a:lnTo>
                  <a:lnTo>
                    <a:pt x="2378452" y="1718934"/>
                  </a:lnTo>
                  <a:lnTo>
                    <a:pt x="2383769" y="1763657"/>
                  </a:lnTo>
                  <a:lnTo>
                    <a:pt x="2388057" y="1808428"/>
                  </a:lnTo>
                  <a:lnTo>
                    <a:pt x="2391322" y="1853229"/>
                  </a:lnTo>
                  <a:lnTo>
                    <a:pt x="2393565" y="1898042"/>
                  </a:lnTo>
                  <a:lnTo>
                    <a:pt x="2394792" y="1942849"/>
                  </a:lnTo>
                  <a:lnTo>
                    <a:pt x="2395004" y="1987632"/>
                  </a:lnTo>
                  <a:lnTo>
                    <a:pt x="2394206" y="2032373"/>
                  </a:lnTo>
                  <a:lnTo>
                    <a:pt x="2392400" y="2077054"/>
                  </a:lnTo>
                  <a:lnTo>
                    <a:pt x="2389591" y="2121657"/>
                  </a:lnTo>
                  <a:lnTo>
                    <a:pt x="2385781" y="2166165"/>
                  </a:lnTo>
                  <a:lnTo>
                    <a:pt x="2380974" y="2210559"/>
                  </a:lnTo>
                  <a:lnTo>
                    <a:pt x="2375174" y="2254820"/>
                  </a:lnTo>
                  <a:lnTo>
                    <a:pt x="2368383" y="2298932"/>
                  </a:lnTo>
                  <a:lnTo>
                    <a:pt x="2360605" y="2342877"/>
                  </a:lnTo>
                  <a:lnTo>
                    <a:pt x="2351844" y="2386635"/>
                  </a:lnTo>
                  <a:lnTo>
                    <a:pt x="2342102" y="2430190"/>
                  </a:lnTo>
                  <a:lnTo>
                    <a:pt x="2331384" y="2473523"/>
                  </a:lnTo>
                  <a:lnTo>
                    <a:pt x="2319693" y="2516616"/>
                  </a:lnTo>
                  <a:lnTo>
                    <a:pt x="2307031" y="2559451"/>
                  </a:lnTo>
                  <a:lnTo>
                    <a:pt x="2293403" y="2602011"/>
                  </a:lnTo>
                  <a:lnTo>
                    <a:pt x="2278812" y="2644277"/>
                  </a:lnTo>
                  <a:lnTo>
                    <a:pt x="2263261" y="2686232"/>
                  </a:lnTo>
                  <a:lnTo>
                    <a:pt x="2246754" y="2727857"/>
                  </a:lnTo>
                  <a:lnTo>
                    <a:pt x="2229293" y="2769134"/>
                  </a:lnTo>
                  <a:lnTo>
                    <a:pt x="2210883" y="2810046"/>
                  </a:lnTo>
                  <a:lnTo>
                    <a:pt x="2191527" y="2850574"/>
                  </a:lnTo>
                  <a:lnTo>
                    <a:pt x="2171227" y="2890701"/>
                  </a:lnTo>
                  <a:lnTo>
                    <a:pt x="2149989" y="2930408"/>
                  </a:lnTo>
                  <a:lnTo>
                    <a:pt x="2127814" y="2969677"/>
                  </a:lnTo>
                  <a:lnTo>
                    <a:pt x="2104706" y="3008491"/>
                  </a:lnTo>
                  <a:lnTo>
                    <a:pt x="2080669" y="3046832"/>
                  </a:lnTo>
                  <a:lnTo>
                    <a:pt x="2055707" y="3084681"/>
                  </a:lnTo>
                  <a:lnTo>
                    <a:pt x="2029821" y="3122020"/>
                  </a:lnTo>
                  <a:lnTo>
                    <a:pt x="2003017" y="3158833"/>
                  </a:lnTo>
                  <a:lnTo>
                    <a:pt x="1975297" y="3195099"/>
                  </a:lnTo>
                  <a:lnTo>
                    <a:pt x="1946664" y="3230803"/>
                  </a:lnTo>
                  <a:lnTo>
                    <a:pt x="1917122" y="3265925"/>
                  </a:lnTo>
                  <a:lnTo>
                    <a:pt x="1886675" y="3300447"/>
                  </a:lnTo>
                  <a:lnTo>
                    <a:pt x="1855326" y="3334353"/>
                  </a:lnTo>
                  <a:lnTo>
                    <a:pt x="1823077" y="3367623"/>
                  </a:lnTo>
                  <a:lnTo>
                    <a:pt x="1789934" y="3400240"/>
                  </a:lnTo>
                  <a:lnTo>
                    <a:pt x="1755898" y="3432185"/>
                  </a:lnTo>
                  <a:lnTo>
                    <a:pt x="1720973" y="3463441"/>
                  </a:lnTo>
                  <a:lnTo>
                    <a:pt x="1685164" y="3493990"/>
                  </a:lnTo>
                  <a:lnTo>
                    <a:pt x="1648472" y="3523814"/>
                  </a:lnTo>
                  <a:lnTo>
                    <a:pt x="1610902" y="3552894"/>
                  </a:lnTo>
                  <a:lnTo>
                    <a:pt x="1572457" y="3581213"/>
                  </a:lnTo>
                  <a:lnTo>
                    <a:pt x="1533140" y="3608753"/>
                  </a:lnTo>
                  <a:close/>
                </a:path>
              </a:pathLst>
            </a:custGeom>
            <a:solidFill>
              <a:srgbClr val="0092C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 name="Google Shape;80;p4"/>
            <p:cNvSpPr/>
            <p:nvPr/>
          </p:nvSpPr>
          <p:spPr>
            <a:xfrm>
              <a:off x="516636" y="2296668"/>
              <a:ext cx="685800" cy="685800"/>
            </a:xfrm>
            <a:custGeom>
              <a:rect b="b" l="l" r="r" t="t"/>
              <a:pathLst>
                <a:path extrusionOk="0" h="685800" w="685800">
                  <a:moveTo>
                    <a:pt x="342900" y="0"/>
                  </a:move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3130" y="389430"/>
                  </a:lnTo>
                  <a:lnTo>
                    <a:pt x="12248" y="434057"/>
                  </a:lnTo>
                  <a:lnTo>
                    <a:pt x="26946" y="476373"/>
                  </a:lnTo>
                  <a:lnTo>
                    <a:pt x="46815" y="515969"/>
                  </a:lnTo>
                  <a:lnTo>
                    <a:pt x="71446" y="552437"/>
                  </a:lnTo>
                  <a:lnTo>
                    <a:pt x="100431" y="585368"/>
                  </a:lnTo>
                  <a:lnTo>
                    <a:pt x="133362" y="614353"/>
                  </a:lnTo>
                  <a:lnTo>
                    <a:pt x="169830" y="638984"/>
                  </a:lnTo>
                  <a:lnTo>
                    <a:pt x="209426" y="658853"/>
                  </a:lnTo>
                  <a:lnTo>
                    <a:pt x="251742" y="673551"/>
                  </a:lnTo>
                  <a:lnTo>
                    <a:pt x="296369" y="682669"/>
                  </a:lnTo>
                  <a:lnTo>
                    <a:pt x="342900" y="685800"/>
                  </a:lnTo>
                  <a:lnTo>
                    <a:pt x="389430" y="682669"/>
                  </a:lnTo>
                  <a:lnTo>
                    <a:pt x="434057" y="673551"/>
                  </a:lnTo>
                  <a:lnTo>
                    <a:pt x="476373" y="658853"/>
                  </a:lnTo>
                  <a:lnTo>
                    <a:pt x="515969" y="638984"/>
                  </a:lnTo>
                  <a:lnTo>
                    <a:pt x="552437" y="614353"/>
                  </a:lnTo>
                  <a:lnTo>
                    <a:pt x="585368" y="585368"/>
                  </a:lnTo>
                  <a:lnTo>
                    <a:pt x="614353" y="552437"/>
                  </a:lnTo>
                  <a:lnTo>
                    <a:pt x="638984" y="515969"/>
                  </a:lnTo>
                  <a:lnTo>
                    <a:pt x="658853" y="476373"/>
                  </a:lnTo>
                  <a:lnTo>
                    <a:pt x="673551" y="434057"/>
                  </a:lnTo>
                  <a:lnTo>
                    <a:pt x="682669" y="389430"/>
                  </a:lnTo>
                  <a:lnTo>
                    <a:pt x="685800" y="342900"/>
                  </a:lnTo>
                  <a:lnTo>
                    <a:pt x="682669" y="296369"/>
                  </a:lnTo>
                  <a:lnTo>
                    <a:pt x="673551" y="251742"/>
                  </a:lnTo>
                  <a:lnTo>
                    <a:pt x="658853" y="209426"/>
                  </a:lnTo>
                  <a:lnTo>
                    <a:pt x="638984" y="169830"/>
                  </a:lnTo>
                  <a:lnTo>
                    <a:pt x="614353" y="133362"/>
                  </a:lnTo>
                  <a:lnTo>
                    <a:pt x="585368" y="100431"/>
                  </a:lnTo>
                  <a:lnTo>
                    <a:pt x="552437" y="71446"/>
                  </a:lnTo>
                  <a:lnTo>
                    <a:pt x="515969" y="46815"/>
                  </a:lnTo>
                  <a:lnTo>
                    <a:pt x="476373" y="26946"/>
                  </a:lnTo>
                  <a:lnTo>
                    <a:pt x="434057" y="12248"/>
                  </a:lnTo>
                  <a:lnTo>
                    <a:pt x="389430" y="3130"/>
                  </a:lnTo>
                  <a:lnTo>
                    <a:pt x="342900" y="0"/>
                  </a:lnTo>
                  <a:close/>
                </a:path>
              </a:pathLst>
            </a:custGeom>
            <a:solidFill>
              <a:srgbClr val="00ADE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 name="Google Shape;81;p4"/>
            <p:cNvSpPr/>
            <p:nvPr/>
          </p:nvSpPr>
          <p:spPr>
            <a:xfrm>
              <a:off x="516636" y="3105912"/>
              <a:ext cx="685800" cy="685800"/>
            </a:xfrm>
            <a:custGeom>
              <a:rect b="b" l="l" r="r" t="t"/>
              <a:pathLst>
                <a:path extrusionOk="0" h="685800" w="685800">
                  <a:moveTo>
                    <a:pt x="342900" y="0"/>
                  </a:move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3130" y="389430"/>
                  </a:lnTo>
                  <a:lnTo>
                    <a:pt x="12248" y="434057"/>
                  </a:lnTo>
                  <a:lnTo>
                    <a:pt x="26946" y="476373"/>
                  </a:lnTo>
                  <a:lnTo>
                    <a:pt x="46815" y="515969"/>
                  </a:lnTo>
                  <a:lnTo>
                    <a:pt x="71446" y="552437"/>
                  </a:lnTo>
                  <a:lnTo>
                    <a:pt x="100431" y="585368"/>
                  </a:lnTo>
                  <a:lnTo>
                    <a:pt x="133362" y="614353"/>
                  </a:lnTo>
                  <a:lnTo>
                    <a:pt x="169830" y="638984"/>
                  </a:lnTo>
                  <a:lnTo>
                    <a:pt x="209426" y="658853"/>
                  </a:lnTo>
                  <a:lnTo>
                    <a:pt x="251742" y="673551"/>
                  </a:lnTo>
                  <a:lnTo>
                    <a:pt x="296369" y="682669"/>
                  </a:lnTo>
                  <a:lnTo>
                    <a:pt x="342900" y="685800"/>
                  </a:lnTo>
                  <a:lnTo>
                    <a:pt x="389430" y="682669"/>
                  </a:lnTo>
                  <a:lnTo>
                    <a:pt x="434057" y="673551"/>
                  </a:lnTo>
                  <a:lnTo>
                    <a:pt x="476373" y="658853"/>
                  </a:lnTo>
                  <a:lnTo>
                    <a:pt x="515969" y="638984"/>
                  </a:lnTo>
                  <a:lnTo>
                    <a:pt x="552437" y="614353"/>
                  </a:lnTo>
                  <a:lnTo>
                    <a:pt x="585368" y="585368"/>
                  </a:lnTo>
                  <a:lnTo>
                    <a:pt x="614353" y="552437"/>
                  </a:lnTo>
                  <a:lnTo>
                    <a:pt x="638984" y="515969"/>
                  </a:lnTo>
                  <a:lnTo>
                    <a:pt x="658853" y="476373"/>
                  </a:lnTo>
                  <a:lnTo>
                    <a:pt x="673551" y="434057"/>
                  </a:lnTo>
                  <a:lnTo>
                    <a:pt x="682669" y="389430"/>
                  </a:lnTo>
                  <a:lnTo>
                    <a:pt x="685800" y="342900"/>
                  </a:lnTo>
                  <a:lnTo>
                    <a:pt x="682669" y="296369"/>
                  </a:lnTo>
                  <a:lnTo>
                    <a:pt x="673551" y="251742"/>
                  </a:lnTo>
                  <a:lnTo>
                    <a:pt x="658853" y="209426"/>
                  </a:lnTo>
                  <a:lnTo>
                    <a:pt x="638984" y="169830"/>
                  </a:lnTo>
                  <a:lnTo>
                    <a:pt x="614353" y="133362"/>
                  </a:lnTo>
                  <a:lnTo>
                    <a:pt x="585368" y="100431"/>
                  </a:lnTo>
                  <a:lnTo>
                    <a:pt x="552437" y="71446"/>
                  </a:lnTo>
                  <a:lnTo>
                    <a:pt x="515969" y="46815"/>
                  </a:lnTo>
                  <a:lnTo>
                    <a:pt x="476373" y="26946"/>
                  </a:lnTo>
                  <a:lnTo>
                    <a:pt x="434057" y="12248"/>
                  </a:lnTo>
                  <a:lnTo>
                    <a:pt x="389430" y="3130"/>
                  </a:lnTo>
                  <a:lnTo>
                    <a:pt x="342900" y="0"/>
                  </a:lnTo>
                  <a:close/>
                </a:path>
              </a:pathLst>
            </a:custGeom>
            <a:solidFill>
              <a:srgbClr val="0092C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 name="Google Shape;82;p4"/>
            <p:cNvSpPr/>
            <p:nvPr/>
          </p:nvSpPr>
          <p:spPr>
            <a:xfrm>
              <a:off x="516636" y="3915155"/>
              <a:ext cx="685800" cy="685800"/>
            </a:xfrm>
            <a:custGeom>
              <a:rect b="b" l="l" r="r" t="t"/>
              <a:pathLst>
                <a:path extrusionOk="0" h="685800" w="685800">
                  <a:moveTo>
                    <a:pt x="342900" y="0"/>
                  </a:move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3130" y="389430"/>
                  </a:lnTo>
                  <a:lnTo>
                    <a:pt x="12248" y="434057"/>
                  </a:lnTo>
                  <a:lnTo>
                    <a:pt x="26946" y="476373"/>
                  </a:lnTo>
                  <a:lnTo>
                    <a:pt x="46815" y="515969"/>
                  </a:lnTo>
                  <a:lnTo>
                    <a:pt x="71446" y="552437"/>
                  </a:lnTo>
                  <a:lnTo>
                    <a:pt x="100431" y="585368"/>
                  </a:lnTo>
                  <a:lnTo>
                    <a:pt x="133362" y="614353"/>
                  </a:lnTo>
                  <a:lnTo>
                    <a:pt x="169830" y="638984"/>
                  </a:lnTo>
                  <a:lnTo>
                    <a:pt x="209426" y="658853"/>
                  </a:lnTo>
                  <a:lnTo>
                    <a:pt x="251742" y="673551"/>
                  </a:lnTo>
                  <a:lnTo>
                    <a:pt x="296369" y="682669"/>
                  </a:lnTo>
                  <a:lnTo>
                    <a:pt x="342900" y="685800"/>
                  </a:lnTo>
                  <a:lnTo>
                    <a:pt x="389430" y="682669"/>
                  </a:lnTo>
                  <a:lnTo>
                    <a:pt x="434057" y="673551"/>
                  </a:lnTo>
                  <a:lnTo>
                    <a:pt x="476373" y="658853"/>
                  </a:lnTo>
                  <a:lnTo>
                    <a:pt x="515969" y="638984"/>
                  </a:lnTo>
                  <a:lnTo>
                    <a:pt x="552437" y="614353"/>
                  </a:lnTo>
                  <a:lnTo>
                    <a:pt x="585368" y="585368"/>
                  </a:lnTo>
                  <a:lnTo>
                    <a:pt x="614353" y="552437"/>
                  </a:lnTo>
                  <a:lnTo>
                    <a:pt x="638984" y="515969"/>
                  </a:lnTo>
                  <a:lnTo>
                    <a:pt x="658853" y="476373"/>
                  </a:lnTo>
                  <a:lnTo>
                    <a:pt x="673551" y="434057"/>
                  </a:lnTo>
                  <a:lnTo>
                    <a:pt x="682669" y="389430"/>
                  </a:lnTo>
                  <a:lnTo>
                    <a:pt x="685800" y="342900"/>
                  </a:lnTo>
                  <a:lnTo>
                    <a:pt x="682669" y="296369"/>
                  </a:lnTo>
                  <a:lnTo>
                    <a:pt x="673551" y="251742"/>
                  </a:lnTo>
                  <a:lnTo>
                    <a:pt x="658853" y="209426"/>
                  </a:lnTo>
                  <a:lnTo>
                    <a:pt x="638984" y="169830"/>
                  </a:lnTo>
                  <a:lnTo>
                    <a:pt x="614353" y="133362"/>
                  </a:lnTo>
                  <a:lnTo>
                    <a:pt x="585368" y="100431"/>
                  </a:lnTo>
                  <a:lnTo>
                    <a:pt x="552437" y="71446"/>
                  </a:lnTo>
                  <a:lnTo>
                    <a:pt x="515969" y="46815"/>
                  </a:lnTo>
                  <a:lnTo>
                    <a:pt x="476373" y="26946"/>
                  </a:lnTo>
                  <a:lnTo>
                    <a:pt x="434057" y="12248"/>
                  </a:lnTo>
                  <a:lnTo>
                    <a:pt x="389430" y="3130"/>
                  </a:lnTo>
                  <a:lnTo>
                    <a:pt x="342900" y="0"/>
                  </a:lnTo>
                  <a:close/>
                </a:path>
              </a:pathLst>
            </a:custGeom>
            <a:solidFill>
              <a:srgbClr val="0083B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3" name="Google Shape;83;p4"/>
            <p:cNvSpPr/>
            <p:nvPr/>
          </p:nvSpPr>
          <p:spPr>
            <a:xfrm>
              <a:off x="516636" y="4724400"/>
              <a:ext cx="685800" cy="685800"/>
            </a:xfrm>
            <a:custGeom>
              <a:rect b="b" l="l" r="r" t="t"/>
              <a:pathLst>
                <a:path extrusionOk="0" h="685800" w="685800">
                  <a:moveTo>
                    <a:pt x="342900" y="0"/>
                  </a:move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3130" y="389430"/>
                  </a:lnTo>
                  <a:lnTo>
                    <a:pt x="12248" y="434057"/>
                  </a:lnTo>
                  <a:lnTo>
                    <a:pt x="26946" y="476373"/>
                  </a:lnTo>
                  <a:lnTo>
                    <a:pt x="46815" y="515969"/>
                  </a:lnTo>
                  <a:lnTo>
                    <a:pt x="71446" y="552437"/>
                  </a:lnTo>
                  <a:lnTo>
                    <a:pt x="100431" y="585368"/>
                  </a:lnTo>
                  <a:lnTo>
                    <a:pt x="133362" y="614353"/>
                  </a:lnTo>
                  <a:lnTo>
                    <a:pt x="169830" y="638984"/>
                  </a:lnTo>
                  <a:lnTo>
                    <a:pt x="209426" y="658853"/>
                  </a:lnTo>
                  <a:lnTo>
                    <a:pt x="251742" y="673551"/>
                  </a:lnTo>
                  <a:lnTo>
                    <a:pt x="296369" y="682669"/>
                  </a:lnTo>
                  <a:lnTo>
                    <a:pt x="342900" y="685800"/>
                  </a:lnTo>
                  <a:lnTo>
                    <a:pt x="389430" y="682669"/>
                  </a:lnTo>
                  <a:lnTo>
                    <a:pt x="434057" y="673551"/>
                  </a:lnTo>
                  <a:lnTo>
                    <a:pt x="476373" y="658853"/>
                  </a:lnTo>
                  <a:lnTo>
                    <a:pt x="515969" y="638984"/>
                  </a:lnTo>
                  <a:lnTo>
                    <a:pt x="552437" y="614353"/>
                  </a:lnTo>
                  <a:lnTo>
                    <a:pt x="585368" y="585368"/>
                  </a:lnTo>
                  <a:lnTo>
                    <a:pt x="614353" y="552437"/>
                  </a:lnTo>
                  <a:lnTo>
                    <a:pt x="638984" y="515969"/>
                  </a:lnTo>
                  <a:lnTo>
                    <a:pt x="658853" y="476373"/>
                  </a:lnTo>
                  <a:lnTo>
                    <a:pt x="673551" y="434057"/>
                  </a:lnTo>
                  <a:lnTo>
                    <a:pt x="682669" y="389430"/>
                  </a:lnTo>
                  <a:lnTo>
                    <a:pt x="685800" y="342900"/>
                  </a:lnTo>
                  <a:lnTo>
                    <a:pt x="682669" y="296369"/>
                  </a:lnTo>
                  <a:lnTo>
                    <a:pt x="673551" y="251742"/>
                  </a:lnTo>
                  <a:lnTo>
                    <a:pt x="658853" y="209426"/>
                  </a:lnTo>
                  <a:lnTo>
                    <a:pt x="638984" y="169830"/>
                  </a:lnTo>
                  <a:lnTo>
                    <a:pt x="614353" y="133362"/>
                  </a:lnTo>
                  <a:lnTo>
                    <a:pt x="585368" y="100431"/>
                  </a:lnTo>
                  <a:lnTo>
                    <a:pt x="552437" y="71446"/>
                  </a:lnTo>
                  <a:lnTo>
                    <a:pt x="515969" y="46815"/>
                  </a:lnTo>
                  <a:lnTo>
                    <a:pt x="476373" y="26946"/>
                  </a:lnTo>
                  <a:lnTo>
                    <a:pt x="434057" y="12248"/>
                  </a:lnTo>
                  <a:lnTo>
                    <a:pt x="389430" y="3130"/>
                  </a:lnTo>
                  <a:lnTo>
                    <a:pt x="342900" y="0"/>
                  </a:lnTo>
                  <a:close/>
                </a:path>
              </a:pathLst>
            </a:custGeom>
            <a:solidFill>
              <a:srgbClr val="006E9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4" name="Google Shape;84;p4"/>
            <p:cNvSpPr/>
            <p:nvPr/>
          </p:nvSpPr>
          <p:spPr>
            <a:xfrm>
              <a:off x="516636" y="5533644"/>
              <a:ext cx="685800" cy="685800"/>
            </a:xfrm>
            <a:custGeom>
              <a:rect b="b" l="l" r="r" t="t"/>
              <a:pathLst>
                <a:path extrusionOk="0" h="685800" w="685800">
                  <a:moveTo>
                    <a:pt x="342900" y="0"/>
                  </a:move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899"/>
                  </a:lnTo>
                  <a:lnTo>
                    <a:pt x="3130" y="389430"/>
                  </a:lnTo>
                  <a:lnTo>
                    <a:pt x="12248" y="434057"/>
                  </a:lnTo>
                  <a:lnTo>
                    <a:pt x="26946" y="476373"/>
                  </a:lnTo>
                  <a:lnTo>
                    <a:pt x="46815" y="515969"/>
                  </a:lnTo>
                  <a:lnTo>
                    <a:pt x="71446" y="552437"/>
                  </a:lnTo>
                  <a:lnTo>
                    <a:pt x="100431" y="585368"/>
                  </a:lnTo>
                  <a:lnTo>
                    <a:pt x="133362" y="614353"/>
                  </a:lnTo>
                  <a:lnTo>
                    <a:pt x="169830" y="638984"/>
                  </a:lnTo>
                  <a:lnTo>
                    <a:pt x="209426" y="658853"/>
                  </a:lnTo>
                  <a:lnTo>
                    <a:pt x="251742" y="673551"/>
                  </a:lnTo>
                  <a:lnTo>
                    <a:pt x="296369" y="682669"/>
                  </a:lnTo>
                  <a:lnTo>
                    <a:pt x="342900" y="685799"/>
                  </a:lnTo>
                  <a:lnTo>
                    <a:pt x="389430" y="682669"/>
                  </a:lnTo>
                  <a:lnTo>
                    <a:pt x="434057" y="673551"/>
                  </a:lnTo>
                  <a:lnTo>
                    <a:pt x="476373" y="658853"/>
                  </a:lnTo>
                  <a:lnTo>
                    <a:pt x="515969" y="638984"/>
                  </a:lnTo>
                  <a:lnTo>
                    <a:pt x="552437" y="614353"/>
                  </a:lnTo>
                  <a:lnTo>
                    <a:pt x="585368" y="585368"/>
                  </a:lnTo>
                  <a:lnTo>
                    <a:pt x="614353" y="552437"/>
                  </a:lnTo>
                  <a:lnTo>
                    <a:pt x="638984" y="515969"/>
                  </a:lnTo>
                  <a:lnTo>
                    <a:pt x="658853" y="476373"/>
                  </a:lnTo>
                  <a:lnTo>
                    <a:pt x="673551" y="434057"/>
                  </a:lnTo>
                  <a:lnTo>
                    <a:pt x="682669" y="389430"/>
                  </a:lnTo>
                  <a:lnTo>
                    <a:pt x="685800" y="342899"/>
                  </a:lnTo>
                  <a:lnTo>
                    <a:pt x="682669" y="296369"/>
                  </a:lnTo>
                  <a:lnTo>
                    <a:pt x="673551" y="251742"/>
                  </a:lnTo>
                  <a:lnTo>
                    <a:pt x="658853" y="209426"/>
                  </a:lnTo>
                  <a:lnTo>
                    <a:pt x="638984" y="169830"/>
                  </a:lnTo>
                  <a:lnTo>
                    <a:pt x="614353" y="133362"/>
                  </a:lnTo>
                  <a:lnTo>
                    <a:pt x="585368" y="100431"/>
                  </a:lnTo>
                  <a:lnTo>
                    <a:pt x="552437" y="71446"/>
                  </a:lnTo>
                  <a:lnTo>
                    <a:pt x="515969" y="46815"/>
                  </a:lnTo>
                  <a:lnTo>
                    <a:pt x="476373" y="26946"/>
                  </a:lnTo>
                  <a:lnTo>
                    <a:pt x="434057" y="12248"/>
                  </a:lnTo>
                  <a:lnTo>
                    <a:pt x="389430" y="3130"/>
                  </a:lnTo>
                  <a:lnTo>
                    <a:pt x="342900" y="0"/>
                  </a:lnTo>
                  <a:close/>
                </a:path>
              </a:pathLst>
            </a:custGeom>
            <a:solidFill>
              <a:srgbClr val="00577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 name="Google Shape;85;p4"/>
            <p:cNvSpPr/>
            <p:nvPr/>
          </p:nvSpPr>
          <p:spPr>
            <a:xfrm>
              <a:off x="8165220" y="3996556"/>
              <a:ext cx="231775" cy="440055"/>
            </a:xfrm>
            <a:custGeom>
              <a:rect b="b" l="l" r="r" t="t"/>
              <a:pathLst>
                <a:path extrusionOk="0" h="440054" w="231775">
                  <a:moveTo>
                    <a:pt x="611" y="332393"/>
                  </a:moveTo>
                  <a:lnTo>
                    <a:pt x="9700" y="374183"/>
                  </a:lnTo>
                  <a:lnTo>
                    <a:pt x="34477" y="408265"/>
                  </a:lnTo>
                  <a:lnTo>
                    <a:pt x="71201" y="431220"/>
                  </a:lnTo>
                  <a:lnTo>
                    <a:pt x="116134" y="439631"/>
                  </a:lnTo>
                  <a:lnTo>
                    <a:pt x="161067" y="431199"/>
                  </a:lnTo>
                  <a:lnTo>
                    <a:pt x="197791" y="408207"/>
                  </a:lnTo>
                  <a:lnTo>
                    <a:pt x="222568" y="374118"/>
                  </a:lnTo>
                  <a:lnTo>
                    <a:pt x="231658" y="332393"/>
                  </a:lnTo>
                  <a:lnTo>
                    <a:pt x="221166" y="293694"/>
                  </a:lnTo>
                  <a:lnTo>
                    <a:pt x="194029" y="264206"/>
                  </a:lnTo>
                  <a:lnTo>
                    <a:pt x="156748" y="240666"/>
                  </a:lnTo>
                  <a:lnTo>
                    <a:pt x="115829" y="219815"/>
                  </a:lnTo>
                  <a:lnTo>
                    <a:pt x="74909" y="198965"/>
                  </a:lnTo>
                  <a:lnTo>
                    <a:pt x="37629" y="175425"/>
                  </a:lnTo>
                  <a:lnTo>
                    <a:pt x="10491" y="145936"/>
                  </a:lnTo>
                  <a:lnTo>
                    <a:pt x="0" y="107238"/>
                  </a:lnTo>
                  <a:lnTo>
                    <a:pt x="9068" y="65512"/>
                  </a:lnTo>
                  <a:lnTo>
                    <a:pt x="33808" y="31424"/>
                  </a:lnTo>
                  <a:lnTo>
                    <a:pt x="70526" y="8432"/>
                  </a:lnTo>
                  <a:lnTo>
                    <a:pt x="115523" y="0"/>
                  </a:lnTo>
                  <a:lnTo>
                    <a:pt x="160520" y="8432"/>
                  </a:lnTo>
                  <a:lnTo>
                    <a:pt x="197238" y="31424"/>
                  </a:lnTo>
                  <a:lnTo>
                    <a:pt x="221978" y="65512"/>
                  </a:lnTo>
                  <a:lnTo>
                    <a:pt x="231047" y="107238"/>
                  </a:lnTo>
                </a:path>
              </a:pathLst>
            </a:custGeom>
            <a:noFill/>
            <a:ln cap="flat" cmpd="sng" w="45825">
              <a:solidFill>
                <a:srgbClr val="00ADE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 name="Google Shape;86;p4"/>
            <p:cNvSpPr/>
            <p:nvPr/>
          </p:nvSpPr>
          <p:spPr>
            <a:xfrm>
              <a:off x="8280744" y="3924098"/>
              <a:ext cx="0" cy="72390"/>
            </a:xfrm>
            <a:custGeom>
              <a:rect b="b" l="l" r="r" t="t"/>
              <a:pathLst>
                <a:path extrusionOk="0" h="72389" w="120000">
                  <a:moveTo>
                    <a:pt x="0" y="71848"/>
                  </a:moveTo>
                  <a:lnTo>
                    <a:pt x="0" y="0"/>
                  </a:lnTo>
                </a:path>
              </a:pathLst>
            </a:custGeom>
            <a:noFill/>
            <a:ln cap="flat" cmpd="sng" w="45825">
              <a:solidFill>
                <a:srgbClr val="00ADE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 name="Google Shape;87;p4"/>
            <p:cNvSpPr/>
            <p:nvPr/>
          </p:nvSpPr>
          <p:spPr>
            <a:xfrm>
              <a:off x="8280743" y="4436798"/>
              <a:ext cx="0" cy="72390"/>
            </a:xfrm>
            <a:custGeom>
              <a:rect b="b" l="l" r="r" t="t"/>
              <a:pathLst>
                <a:path extrusionOk="0" h="72389" w="120000">
                  <a:moveTo>
                    <a:pt x="0" y="71848"/>
                  </a:moveTo>
                  <a:lnTo>
                    <a:pt x="0" y="0"/>
                  </a:lnTo>
                </a:path>
              </a:pathLst>
            </a:custGeom>
            <a:noFill/>
            <a:ln cap="flat" cmpd="sng" w="45825">
              <a:solidFill>
                <a:srgbClr val="00ADE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 name="Google Shape;88;p4"/>
            <p:cNvSpPr/>
            <p:nvPr/>
          </p:nvSpPr>
          <p:spPr>
            <a:xfrm>
              <a:off x="7560706" y="3686434"/>
              <a:ext cx="1097915" cy="811530"/>
            </a:xfrm>
            <a:custGeom>
              <a:rect b="b" l="l" r="r" t="t"/>
              <a:pathLst>
                <a:path extrusionOk="0" h="811529" w="1097915">
                  <a:moveTo>
                    <a:pt x="399747" y="0"/>
                  </a:moveTo>
                  <a:lnTo>
                    <a:pt x="359431" y="26604"/>
                  </a:lnTo>
                  <a:lnTo>
                    <a:pt x="321390" y="56179"/>
                  </a:lnTo>
                  <a:lnTo>
                    <a:pt x="285790" y="88558"/>
                  </a:lnTo>
                  <a:lnTo>
                    <a:pt x="252796" y="123578"/>
                  </a:lnTo>
                  <a:lnTo>
                    <a:pt x="222573" y="161071"/>
                  </a:lnTo>
                  <a:lnTo>
                    <a:pt x="195287" y="200874"/>
                  </a:lnTo>
                  <a:lnTo>
                    <a:pt x="171103" y="242819"/>
                  </a:lnTo>
                  <a:lnTo>
                    <a:pt x="150186" y="286743"/>
                  </a:lnTo>
                  <a:lnTo>
                    <a:pt x="132702" y="332479"/>
                  </a:lnTo>
                  <a:lnTo>
                    <a:pt x="118816" y="379863"/>
                  </a:lnTo>
                  <a:lnTo>
                    <a:pt x="108692" y="428728"/>
                  </a:lnTo>
                  <a:lnTo>
                    <a:pt x="102497" y="478910"/>
                  </a:lnTo>
                  <a:lnTo>
                    <a:pt x="100395" y="530243"/>
                  </a:lnTo>
                  <a:lnTo>
                    <a:pt x="0" y="530243"/>
                  </a:lnTo>
                  <a:lnTo>
                    <a:pt x="182148" y="811229"/>
                  </a:lnTo>
                  <a:lnTo>
                    <a:pt x="364601" y="530243"/>
                  </a:lnTo>
                  <a:lnTo>
                    <a:pt x="260539" y="530243"/>
                  </a:lnTo>
                  <a:lnTo>
                    <a:pt x="262914" y="483301"/>
                  </a:lnTo>
                  <a:lnTo>
                    <a:pt x="269886" y="437703"/>
                  </a:lnTo>
                  <a:lnTo>
                    <a:pt x="281222" y="393682"/>
                  </a:lnTo>
                  <a:lnTo>
                    <a:pt x="296692" y="351470"/>
                  </a:lnTo>
                  <a:lnTo>
                    <a:pt x="316064" y="311300"/>
                  </a:lnTo>
                  <a:lnTo>
                    <a:pt x="339107" y="273404"/>
                  </a:lnTo>
                  <a:lnTo>
                    <a:pt x="365589" y="238013"/>
                  </a:lnTo>
                  <a:lnTo>
                    <a:pt x="395278" y="205362"/>
                  </a:lnTo>
                  <a:lnTo>
                    <a:pt x="427943" y="175681"/>
                  </a:lnTo>
                  <a:lnTo>
                    <a:pt x="463354" y="149204"/>
                  </a:lnTo>
                  <a:lnTo>
                    <a:pt x="501277" y="126163"/>
                  </a:lnTo>
                  <a:lnTo>
                    <a:pt x="541482" y="106790"/>
                  </a:lnTo>
                  <a:lnTo>
                    <a:pt x="583738" y="91317"/>
                  </a:lnTo>
                  <a:lnTo>
                    <a:pt x="627813" y="79978"/>
                  </a:lnTo>
                  <a:lnTo>
                    <a:pt x="673475" y="73004"/>
                  </a:lnTo>
                  <a:lnTo>
                    <a:pt x="720493" y="70627"/>
                  </a:lnTo>
                  <a:lnTo>
                    <a:pt x="771730" y="73447"/>
                  </a:lnTo>
                  <a:lnTo>
                    <a:pt x="821330" y="81708"/>
                  </a:lnTo>
                  <a:lnTo>
                    <a:pt x="868990" y="95108"/>
                  </a:lnTo>
                  <a:lnTo>
                    <a:pt x="914408" y="113348"/>
                  </a:lnTo>
                  <a:lnTo>
                    <a:pt x="957284" y="136128"/>
                  </a:lnTo>
                  <a:lnTo>
                    <a:pt x="997315" y="163148"/>
                  </a:lnTo>
                  <a:lnTo>
                    <a:pt x="1034199" y="194108"/>
                  </a:lnTo>
                  <a:lnTo>
                    <a:pt x="1067635" y="228707"/>
                  </a:lnTo>
                  <a:lnTo>
                    <a:pt x="1097320" y="266646"/>
                  </a:lnTo>
                </a:path>
              </a:pathLst>
            </a:custGeom>
            <a:noFill/>
            <a:ln cap="flat" cmpd="sng" w="45775">
              <a:solidFill>
                <a:srgbClr val="00ADE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 name="Google Shape;89;p4"/>
            <p:cNvSpPr/>
            <p:nvPr/>
          </p:nvSpPr>
          <p:spPr>
            <a:xfrm>
              <a:off x="8026772" y="3597196"/>
              <a:ext cx="294005" cy="54610"/>
            </a:xfrm>
            <a:custGeom>
              <a:rect b="b" l="l" r="r" t="t"/>
              <a:pathLst>
                <a:path extrusionOk="0" h="54610" w="294004">
                  <a:moveTo>
                    <a:pt x="293851" y="1220"/>
                  </a:moveTo>
                  <a:lnTo>
                    <a:pt x="283995" y="707"/>
                  </a:lnTo>
                  <a:lnTo>
                    <a:pt x="274139" y="324"/>
                  </a:lnTo>
                  <a:lnTo>
                    <a:pt x="264282" y="83"/>
                  </a:lnTo>
                  <a:lnTo>
                    <a:pt x="254426" y="0"/>
                  </a:lnTo>
                  <a:lnTo>
                    <a:pt x="200622" y="2310"/>
                  </a:lnTo>
                  <a:lnTo>
                    <a:pt x="148079" y="9108"/>
                  </a:lnTo>
                  <a:lnTo>
                    <a:pt x="96995" y="20198"/>
                  </a:lnTo>
                  <a:lnTo>
                    <a:pt x="47570" y="35380"/>
                  </a:lnTo>
                  <a:lnTo>
                    <a:pt x="0" y="54458"/>
                  </a:lnTo>
                </a:path>
              </a:pathLst>
            </a:custGeom>
            <a:noFill/>
            <a:ln cap="flat" cmpd="sng" w="45750">
              <a:solidFill>
                <a:srgbClr val="00ADE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90" name="Google Shape;90;p4"/>
            <p:cNvPicPr preferRelativeResize="0"/>
            <p:nvPr/>
          </p:nvPicPr>
          <p:blipFill rotWithShape="1">
            <a:blip r:embed="rId3">
              <a:alphaModFix/>
            </a:blip>
            <a:srcRect b="0" l="0" r="0" t="0"/>
            <a:stretch/>
          </p:blipFill>
          <p:spPr>
            <a:xfrm>
              <a:off x="8378266" y="3585903"/>
              <a:ext cx="385632" cy="238143"/>
            </a:xfrm>
            <a:prstGeom prst="rect">
              <a:avLst/>
            </a:prstGeom>
            <a:noFill/>
            <a:ln>
              <a:noFill/>
            </a:ln>
          </p:spPr>
        </p:pic>
        <p:sp>
          <p:nvSpPr>
            <p:cNvPr id="91" name="Google Shape;91;p4"/>
            <p:cNvSpPr/>
            <p:nvPr/>
          </p:nvSpPr>
          <p:spPr>
            <a:xfrm>
              <a:off x="7903912" y="3935233"/>
              <a:ext cx="1097915" cy="811530"/>
            </a:xfrm>
            <a:custGeom>
              <a:rect b="b" l="l" r="r" t="t"/>
              <a:pathLst>
                <a:path extrusionOk="0" h="811529" w="1097915">
                  <a:moveTo>
                    <a:pt x="697725" y="811229"/>
                  </a:moveTo>
                  <a:lnTo>
                    <a:pt x="738044" y="784624"/>
                  </a:lnTo>
                  <a:lnTo>
                    <a:pt x="776092" y="755049"/>
                  </a:lnTo>
                  <a:lnTo>
                    <a:pt x="811703" y="722670"/>
                  </a:lnTo>
                  <a:lnTo>
                    <a:pt x="844711" y="687650"/>
                  </a:lnTo>
                  <a:lnTo>
                    <a:pt x="874950" y="650157"/>
                  </a:lnTo>
                  <a:lnTo>
                    <a:pt x="902253" y="610355"/>
                  </a:lnTo>
                  <a:lnTo>
                    <a:pt x="926454" y="568409"/>
                  </a:lnTo>
                  <a:lnTo>
                    <a:pt x="947388" y="524485"/>
                  </a:lnTo>
                  <a:lnTo>
                    <a:pt x="964888" y="478749"/>
                  </a:lnTo>
                  <a:lnTo>
                    <a:pt x="978789" y="431366"/>
                  </a:lnTo>
                  <a:lnTo>
                    <a:pt x="988923" y="382500"/>
                  </a:lnTo>
                  <a:lnTo>
                    <a:pt x="995126" y="332318"/>
                  </a:lnTo>
                  <a:lnTo>
                    <a:pt x="997230" y="280986"/>
                  </a:lnTo>
                  <a:lnTo>
                    <a:pt x="1097473" y="280986"/>
                  </a:lnTo>
                  <a:lnTo>
                    <a:pt x="915325" y="0"/>
                  </a:lnTo>
                  <a:lnTo>
                    <a:pt x="732871" y="280986"/>
                  </a:lnTo>
                  <a:lnTo>
                    <a:pt x="836934" y="280986"/>
                  </a:lnTo>
                  <a:lnTo>
                    <a:pt x="834558" y="327927"/>
                  </a:lnTo>
                  <a:lnTo>
                    <a:pt x="827587" y="373525"/>
                  </a:lnTo>
                  <a:lnTo>
                    <a:pt x="816250" y="417546"/>
                  </a:lnTo>
                  <a:lnTo>
                    <a:pt x="800780" y="459758"/>
                  </a:lnTo>
                  <a:lnTo>
                    <a:pt x="781408" y="499928"/>
                  </a:lnTo>
                  <a:lnTo>
                    <a:pt x="758365" y="537824"/>
                  </a:lnTo>
                  <a:lnTo>
                    <a:pt x="731884" y="573215"/>
                  </a:lnTo>
                  <a:lnTo>
                    <a:pt x="702194" y="605866"/>
                  </a:lnTo>
                  <a:lnTo>
                    <a:pt x="669529" y="635547"/>
                  </a:lnTo>
                  <a:lnTo>
                    <a:pt x="634119" y="662024"/>
                  </a:lnTo>
                  <a:lnTo>
                    <a:pt x="596195" y="685065"/>
                  </a:lnTo>
                  <a:lnTo>
                    <a:pt x="555990" y="704438"/>
                  </a:lnTo>
                  <a:lnTo>
                    <a:pt x="513734" y="719911"/>
                  </a:lnTo>
                  <a:lnTo>
                    <a:pt x="469659" y="731250"/>
                  </a:lnTo>
                  <a:lnTo>
                    <a:pt x="423997" y="738224"/>
                  </a:lnTo>
                  <a:lnTo>
                    <a:pt x="376979" y="740601"/>
                  </a:lnTo>
                  <a:lnTo>
                    <a:pt x="325742" y="737781"/>
                  </a:lnTo>
                  <a:lnTo>
                    <a:pt x="276141" y="729520"/>
                  </a:lnTo>
                  <a:lnTo>
                    <a:pt x="228477" y="716120"/>
                  </a:lnTo>
                  <a:lnTo>
                    <a:pt x="183050" y="697880"/>
                  </a:lnTo>
                  <a:lnTo>
                    <a:pt x="140162" y="675100"/>
                  </a:lnTo>
                  <a:lnTo>
                    <a:pt x="100112" y="648080"/>
                  </a:lnTo>
                  <a:lnTo>
                    <a:pt x="63201" y="617120"/>
                  </a:lnTo>
                  <a:lnTo>
                    <a:pt x="29730" y="582521"/>
                  </a:lnTo>
                  <a:lnTo>
                    <a:pt x="0" y="544582"/>
                  </a:lnTo>
                </a:path>
              </a:pathLst>
            </a:custGeom>
            <a:noFill/>
            <a:ln cap="flat" cmpd="sng" w="45775">
              <a:solidFill>
                <a:srgbClr val="00ADE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 name="Google Shape;92;p4"/>
            <p:cNvSpPr/>
            <p:nvPr/>
          </p:nvSpPr>
          <p:spPr>
            <a:xfrm>
              <a:off x="8241620" y="4781090"/>
              <a:ext cx="294005" cy="54610"/>
            </a:xfrm>
            <a:custGeom>
              <a:rect b="b" l="l" r="r" t="t"/>
              <a:pathLst>
                <a:path extrusionOk="0" h="54610" w="294004">
                  <a:moveTo>
                    <a:pt x="0" y="53237"/>
                  </a:moveTo>
                  <a:lnTo>
                    <a:pt x="9770" y="53750"/>
                  </a:lnTo>
                  <a:lnTo>
                    <a:pt x="19597" y="54134"/>
                  </a:lnTo>
                  <a:lnTo>
                    <a:pt x="29482" y="54374"/>
                  </a:lnTo>
                  <a:lnTo>
                    <a:pt x="39424" y="54458"/>
                  </a:lnTo>
                  <a:lnTo>
                    <a:pt x="93229" y="52148"/>
                  </a:lnTo>
                  <a:lnTo>
                    <a:pt x="145772" y="45349"/>
                  </a:lnTo>
                  <a:lnTo>
                    <a:pt x="196855" y="34260"/>
                  </a:lnTo>
                  <a:lnTo>
                    <a:pt x="246281" y="19077"/>
                  </a:lnTo>
                  <a:lnTo>
                    <a:pt x="293851" y="0"/>
                  </a:lnTo>
                </a:path>
              </a:pathLst>
            </a:custGeom>
            <a:noFill/>
            <a:ln cap="flat" cmpd="sng" w="45750">
              <a:solidFill>
                <a:srgbClr val="00ADE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93" name="Google Shape;93;p4"/>
            <p:cNvPicPr preferRelativeResize="0"/>
            <p:nvPr/>
          </p:nvPicPr>
          <p:blipFill rotWithShape="1">
            <a:blip r:embed="rId4">
              <a:alphaModFix/>
            </a:blip>
            <a:srcRect b="0" l="0" r="0" t="0"/>
            <a:stretch/>
          </p:blipFill>
          <p:spPr>
            <a:xfrm>
              <a:off x="7798187" y="4608850"/>
              <a:ext cx="385787" cy="238143"/>
            </a:xfrm>
            <a:prstGeom prst="rect">
              <a:avLst/>
            </a:prstGeom>
            <a:noFill/>
            <a:ln>
              <a:noFill/>
            </a:ln>
          </p:spPr>
        </p:pic>
        <p:sp>
          <p:nvSpPr>
            <p:cNvPr id="94" name="Google Shape;94;p4"/>
            <p:cNvSpPr/>
            <p:nvPr/>
          </p:nvSpPr>
          <p:spPr>
            <a:xfrm>
              <a:off x="8046504" y="5561894"/>
              <a:ext cx="541020" cy="464820"/>
            </a:xfrm>
            <a:custGeom>
              <a:rect b="b" l="l" r="r" t="t"/>
              <a:pathLst>
                <a:path extrusionOk="0" h="464820" w="541020">
                  <a:moveTo>
                    <a:pt x="393487" y="0"/>
                  </a:moveTo>
                  <a:lnTo>
                    <a:pt x="440197" y="7459"/>
                  </a:lnTo>
                  <a:lnTo>
                    <a:pt x="480705" y="28248"/>
                  </a:lnTo>
                  <a:lnTo>
                    <a:pt x="512609" y="59980"/>
                  </a:lnTo>
                  <a:lnTo>
                    <a:pt x="533512" y="100267"/>
                  </a:lnTo>
                  <a:lnTo>
                    <a:pt x="541012" y="146723"/>
                  </a:lnTo>
                  <a:lnTo>
                    <a:pt x="541012" y="464647"/>
                  </a:lnTo>
                </a:path>
                <a:path extrusionOk="0" h="464820" w="541020">
                  <a:moveTo>
                    <a:pt x="0" y="464647"/>
                  </a:moveTo>
                  <a:lnTo>
                    <a:pt x="0" y="146723"/>
                  </a:lnTo>
                  <a:lnTo>
                    <a:pt x="7500" y="100267"/>
                  </a:lnTo>
                  <a:lnTo>
                    <a:pt x="28403" y="59980"/>
                  </a:lnTo>
                  <a:lnTo>
                    <a:pt x="60307" y="28248"/>
                  </a:lnTo>
                  <a:lnTo>
                    <a:pt x="100815" y="7459"/>
                  </a:lnTo>
                  <a:lnTo>
                    <a:pt x="147525" y="0"/>
                  </a:lnTo>
                </a:path>
              </a:pathLst>
            </a:custGeom>
            <a:noFill/>
            <a:ln cap="flat" cmpd="sng" w="38525">
              <a:solidFill>
                <a:srgbClr val="00ADE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5" name="Google Shape;95;p4"/>
            <p:cNvSpPr/>
            <p:nvPr/>
          </p:nvSpPr>
          <p:spPr>
            <a:xfrm>
              <a:off x="8169548" y="5219496"/>
              <a:ext cx="295275" cy="294005"/>
            </a:xfrm>
            <a:custGeom>
              <a:rect b="b" l="l" r="r" t="t"/>
              <a:pathLst>
                <a:path extrusionOk="0" h="294004" w="295275">
                  <a:moveTo>
                    <a:pt x="295051" y="146723"/>
                  </a:moveTo>
                  <a:lnTo>
                    <a:pt x="287525" y="193082"/>
                  </a:lnTo>
                  <a:lnTo>
                    <a:pt x="266573" y="233356"/>
                  </a:lnTo>
                  <a:lnTo>
                    <a:pt x="234631" y="265125"/>
                  </a:lnTo>
                  <a:lnTo>
                    <a:pt x="194136" y="285963"/>
                  </a:lnTo>
                  <a:lnTo>
                    <a:pt x="147525" y="293447"/>
                  </a:lnTo>
                  <a:lnTo>
                    <a:pt x="100914" y="285963"/>
                  </a:lnTo>
                  <a:lnTo>
                    <a:pt x="60419" y="265125"/>
                  </a:lnTo>
                  <a:lnTo>
                    <a:pt x="28477" y="233356"/>
                  </a:lnTo>
                  <a:lnTo>
                    <a:pt x="7525" y="193082"/>
                  </a:lnTo>
                  <a:lnTo>
                    <a:pt x="0" y="146723"/>
                  </a:lnTo>
                  <a:lnTo>
                    <a:pt x="7513" y="100365"/>
                  </a:lnTo>
                  <a:lnTo>
                    <a:pt x="28440" y="60090"/>
                  </a:lnTo>
                  <a:lnTo>
                    <a:pt x="60363" y="28322"/>
                  </a:lnTo>
                  <a:lnTo>
                    <a:pt x="100864" y="7484"/>
                  </a:lnTo>
                  <a:lnTo>
                    <a:pt x="147525" y="0"/>
                  </a:lnTo>
                  <a:lnTo>
                    <a:pt x="194186" y="7484"/>
                  </a:lnTo>
                  <a:lnTo>
                    <a:pt x="234687" y="28322"/>
                  </a:lnTo>
                  <a:lnTo>
                    <a:pt x="266610" y="60090"/>
                  </a:lnTo>
                  <a:lnTo>
                    <a:pt x="287538" y="100365"/>
                  </a:lnTo>
                  <a:lnTo>
                    <a:pt x="295051" y="146723"/>
                  </a:lnTo>
                  <a:close/>
                </a:path>
              </a:pathLst>
            </a:custGeom>
            <a:noFill/>
            <a:ln cap="flat" cmpd="sng" w="38525">
              <a:solidFill>
                <a:srgbClr val="00ADE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6" name="Google Shape;96;p4"/>
            <p:cNvSpPr/>
            <p:nvPr/>
          </p:nvSpPr>
          <p:spPr>
            <a:xfrm>
              <a:off x="8169547" y="5757569"/>
              <a:ext cx="0" cy="269240"/>
            </a:xfrm>
            <a:custGeom>
              <a:rect b="b" l="l" r="r" t="t"/>
              <a:pathLst>
                <a:path extrusionOk="0" h="269239" w="120000">
                  <a:moveTo>
                    <a:pt x="0" y="269100"/>
                  </a:moveTo>
                  <a:lnTo>
                    <a:pt x="0" y="0"/>
                  </a:lnTo>
                </a:path>
              </a:pathLst>
            </a:custGeom>
            <a:noFill/>
            <a:ln cap="flat" cmpd="sng" w="38650">
              <a:solidFill>
                <a:srgbClr val="00ADE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7" name="Google Shape;97;p4"/>
            <p:cNvSpPr/>
            <p:nvPr/>
          </p:nvSpPr>
          <p:spPr>
            <a:xfrm>
              <a:off x="8464598" y="5757569"/>
              <a:ext cx="0" cy="269240"/>
            </a:xfrm>
            <a:custGeom>
              <a:rect b="b" l="l" r="r" t="t"/>
              <a:pathLst>
                <a:path extrusionOk="0" h="269239" w="120000">
                  <a:moveTo>
                    <a:pt x="0" y="269100"/>
                  </a:moveTo>
                  <a:lnTo>
                    <a:pt x="0" y="0"/>
                  </a:lnTo>
                </a:path>
              </a:pathLst>
            </a:custGeom>
            <a:noFill/>
            <a:ln cap="flat" cmpd="sng" w="38650">
              <a:solidFill>
                <a:srgbClr val="00ADE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8" name="Google Shape;98;p4"/>
            <p:cNvSpPr/>
            <p:nvPr/>
          </p:nvSpPr>
          <p:spPr>
            <a:xfrm>
              <a:off x="8587643" y="5610845"/>
              <a:ext cx="492125" cy="415925"/>
            </a:xfrm>
            <a:custGeom>
              <a:rect b="b" l="l" r="r" t="t"/>
              <a:pathLst>
                <a:path extrusionOk="0" h="415925" w="492125">
                  <a:moveTo>
                    <a:pt x="368878" y="0"/>
                  </a:moveTo>
                  <a:lnTo>
                    <a:pt x="416838" y="9586"/>
                  </a:lnTo>
                  <a:lnTo>
                    <a:pt x="455895" y="35751"/>
                  </a:lnTo>
                  <a:lnTo>
                    <a:pt x="482173" y="74603"/>
                  </a:lnTo>
                  <a:lnTo>
                    <a:pt x="491794" y="122248"/>
                  </a:lnTo>
                  <a:lnTo>
                    <a:pt x="491794" y="415696"/>
                  </a:lnTo>
                </a:path>
                <a:path extrusionOk="0" h="415925" w="492125">
                  <a:moveTo>
                    <a:pt x="0" y="415696"/>
                  </a:moveTo>
                  <a:lnTo>
                    <a:pt x="0" y="122248"/>
                  </a:lnTo>
                  <a:lnTo>
                    <a:pt x="9639" y="74549"/>
                  </a:lnTo>
                  <a:lnTo>
                    <a:pt x="35947" y="35703"/>
                  </a:lnTo>
                  <a:lnTo>
                    <a:pt x="75010" y="9568"/>
                  </a:lnTo>
                  <a:lnTo>
                    <a:pt x="122916" y="0"/>
                  </a:lnTo>
                </a:path>
              </a:pathLst>
            </a:custGeom>
            <a:noFill/>
            <a:ln cap="flat" cmpd="sng" w="38525">
              <a:solidFill>
                <a:srgbClr val="00ADE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 name="Google Shape;99;p4"/>
            <p:cNvSpPr/>
            <p:nvPr/>
          </p:nvSpPr>
          <p:spPr>
            <a:xfrm>
              <a:off x="8710687" y="5317397"/>
              <a:ext cx="246379" cy="245110"/>
            </a:xfrm>
            <a:custGeom>
              <a:rect b="b" l="l" r="r" t="t"/>
              <a:pathLst>
                <a:path extrusionOk="0" h="245110" w="246379">
                  <a:moveTo>
                    <a:pt x="245832" y="122248"/>
                  </a:moveTo>
                  <a:lnTo>
                    <a:pt x="236175" y="169839"/>
                  </a:lnTo>
                  <a:lnTo>
                    <a:pt x="209837" y="208697"/>
                  </a:lnTo>
                  <a:lnTo>
                    <a:pt x="170767" y="234892"/>
                  </a:lnTo>
                  <a:lnTo>
                    <a:pt x="122916" y="244497"/>
                  </a:lnTo>
                  <a:lnTo>
                    <a:pt x="75065" y="234892"/>
                  </a:lnTo>
                  <a:lnTo>
                    <a:pt x="35995" y="208697"/>
                  </a:lnTo>
                  <a:lnTo>
                    <a:pt x="9657" y="169839"/>
                  </a:lnTo>
                  <a:lnTo>
                    <a:pt x="0" y="122248"/>
                  </a:lnTo>
                  <a:lnTo>
                    <a:pt x="9657" y="74657"/>
                  </a:lnTo>
                  <a:lnTo>
                    <a:pt x="35995" y="35799"/>
                  </a:lnTo>
                  <a:lnTo>
                    <a:pt x="75065" y="9604"/>
                  </a:lnTo>
                  <a:lnTo>
                    <a:pt x="122916" y="0"/>
                  </a:lnTo>
                  <a:lnTo>
                    <a:pt x="170767" y="9604"/>
                  </a:lnTo>
                  <a:lnTo>
                    <a:pt x="209837" y="35799"/>
                  </a:lnTo>
                  <a:lnTo>
                    <a:pt x="236175" y="74657"/>
                  </a:lnTo>
                  <a:lnTo>
                    <a:pt x="245832" y="122248"/>
                  </a:lnTo>
                  <a:close/>
                </a:path>
              </a:pathLst>
            </a:custGeom>
            <a:noFill/>
            <a:ln cap="flat" cmpd="sng" w="38525">
              <a:solidFill>
                <a:srgbClr val="00ADE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 name="Google Shape;100;p4"/>
            <p:cNvSpPr/>
            <p:nvPr/>
          </p:nvSpPr>
          <p:spPr>
            <a:xfrm>
              <a:off x="8710558" y="5806520"/>
              <a:ext cx="0" cy="220345"/>
            </a:xfrm>
            <a:custGeom>
              <a:rect b="b" l="l" r="r" t="t"/>
              <a:pathLst>
                <a:path extrusionOk="0" h="220345" w="120000">
                  <a:moveTo>
                    <a:pt x="0" y="220149"/>
                  </a:moveTo>
                  <a:lnTo>
                    <a:pt x="0" y="0"/>
                  </a:lnTo>
                </a:path>
              </a:pathLst>
            </a:custGeom>
            <a:noFill/>
            <a:ln cap="flat" cmpd="sng" w="38650">
              <a:solidFill>
                <a:srgbClr val="00ADE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 name="Google Shape;101;p4"/>
            <p:cNvSpPr/>
            <p:nvPr/>
          </p:nvSpPr>
          <p:spPr>
            <a:xfrm>
              <a:off x="8956519" y="5806520"/>
              <a:ext cx="0" cy="220345"/>
            </a:xfrm>
            <a:custGeom>
              <a:rect b="b" l="l" r="r" t="t"/>
              <a:pathLst>
                <a:path extrusionOk="0" h="220345" w="120000">
                  <a:moveTo>
                    <a:pt x="0" y="220149"/>
                  </a:moveTo>
                  <a:lnTo>
                    <a:pt x="0" y="0"/>
                  </a:lnTo>
                </a:path>
              </a:pathLst>
            </a:custGeom>
            <a:noFill/>
            <a:ln cap="flat" cmpd="sng" w="38650">
              <a:solidFill>
                <a:srgbClr val="00ADE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2" name="Google Shape;102;p4"/>
            <p:cNvSpPr/>
            <p:nvPr/>
          </p:nvSpPr>
          <p:spPr>
            <a:xfrm>
              <a:off x="7554703" y="5610845"/>
              <a:ext cx="492125" cy="415925"/>
            </a:xfrm>
            <a:custGeom>
              <a:rect b="b" l="l" r="r" t="t"/>
              <a:pathLst>
                <a:path extrusionOk="0" h="415925" w="492125">
                  <a:moveTo>
                    <a:pt x="368878" y="0"/>
                  </a:moveTo>
                  <a:lnTo>
                    <a:pt x="416838" y="9586"/>
                  </a:lnTo>
                  <a:lnTo>
                    <a:pt x="455895" y="35751"/>
                  </a:lnTo>
                  <a:lnTo>
                    <a:pt x="482173" y="74603"/>
                  </a:lnTo>
                  <a:lnTo>
                    <a:pt x="491794" y="122248"/>
                  </a:lnTo>
                  <a:lnTo>
                    <a:pt x="491794" y="415696"/>
                  </a:lnTo>
                </a:path>
                <a:path extrusionOk="0" h="415925" w="492125">
                  <a:moveTo>
                    <a:pt x="0" y="415696"/>
                  </a:moveTo>
                  <a:lnTo>
                    <a:pt x="0" y="122248"/>
                  </a:lnTo>
                  <a:lnTo>
                    <a:pt x="9639" y="74549"/>
                  </a:lnTo>
                  <a:lnTo>
                    <a:pt x="35947" y="35703"/>
                  </a:lnTo>
                  <a:lnTo>
                    <a:pt x="75010" y="9568"/>
                  </a:lnTo>
                  <a:lnTo>
                    <a:pt x="122916" y="0"/>
                  </a:lnTo>
                </a:path>
              </a:pathLst>
            </a:custGeom>
            <a:noFill/>
            <a:ln cap="flat" cmpd="sng" w="38525">
              <a:solidFill>
                <a:srgbClr val="00ADE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3" name="Google Shape;103;p4"/>
            <p:cNvSpPr/>
            <p:nvPr/>
          </p:nvSpPr>
          <p:spPr>
            <a:xfrm>
              <a:off x="7677747" y="5317397"/>
              <a:ext cx="246379" cy="245110"/>
            </a:xfrm>
            <a:custGeom>
              <a:rect b="b" l="l" r="r" t="t"/>
              <a:pathLst>
                <a:path extrusionOk="0" h="245110" w="246379">
                  <a:moveTo>
                    <a:pt x="245832" y="122248"/>
                  </a:moveTo>
                  <a:lnTo>
                    <a:pt x="236175" y="169839"/>
                  </a:lnTo>
                  <a:lnTo>
                    <a:pt x="209837" y="208697"/>
                  </a:lnTo>
                  <a:lnTo>
                    <a:pt x="170767" y="234892"/>
                  </a:lnTo>
                  <a:lnTo>
                    <a:pt x="122916" y="244497"/>
                  </a:lnTo>
                  <a:lnTo>
                    <a:pt x="75065" y="234892"/>
                  </a:lnTo>
                  <a:lnTo>
                    <a:pt x="35995" y="208697"/>
                  </a:lnTo>
                  <a:lnTo>
                    <a:pt x="9657" y="169839"/>
                  </a:lnTo>
                  <a:lnTo>
                    <a:pt x="0" y="122248"/>
                  </a:lnTo>
                  <a:lnTo>
                    <a:pt x="9657" y="74657"/>
                  </a:lnTo>
                  <a:lnTo>
                    <a:pt x="35995" y="35799"/>
                  </a:lnTo>
                  <a:lnTo>
                    <a:pt x="75065" y="9604"/>
                  </a:lnTo>
                  <a:lnTo>
                    <a:pt x="122916" y="0"/>
                  </a:lnTo>
                  <a:lnTo>
                    <a:pt x="170767" y="9604"/>
                  </a:lnTo>
                  <a:lnTo>
                    <a:pt x="209837" y="35799"/>
                  </a:lnTo>
                  <a:lnTo>
                    <a:pt x="236175" y="74657"/>
                  </a:lnTo>
                  <a:lnTo>
                    <a:pt x="245832" y="122248"/>
                  </a:lnTo>
                  <a:close/>
                </a:path>
              </a:pathLst>
            </a:custGeom>
            <a:noFill/>
            <a:ln cap="flat" cmpd="sng" w="38525">
              <a:solidFill>
                <a:srgbClr val="00ADE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4" name="Google Shape;104;p4"/>
            <p:cNvSpPr/>
            <p:nvPr/>
          </p:nvSpPr>
          <p:spPr>
            <a:xfrm>
              <a:off x="7677618" y="5806520"/>
              <a:ext cx="0" cy="220345"/>
            </a:xfrm>
            <a:custGeom>
              <a:rect b="b" l="l" r="r" t="t"/>
              <a:pathLst>
                <a:path extrusionOk="0" h="220345" w="120000">
                  <a:moveTo>
                    <a:pt x="0" y="220149"/>
                  </a:moveTo>
                  <a:lnTo>
                    <a:pt x="0" y="0"/>
                  </a:lnTo>
                </a:path>
              </a:pathLst>
            </a:custGeom>
            <a:noFill/>
            <a:ln cap="flat" cmpd="sng" w="38650">
              <a:solidFill>
                <a:srgbClr val="00ADE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5" name="Google Shape;105;p4"/>
            <p:cNvSpPr/>
            <p:nvPr/>
          </p:nvSpPr>
          <p:spPr>
            <a:xfrm>
              <a:off x="7923579" y="5806520"/>
              <a:ext cx="0" cy="220345"/>
            </a:xfrm>
            <a:custGeom>
              <a:rect b="b" l="l" r="r" t="t"/>
              <a:pathLst>
                <a:path extrusionOk="0" h="220345" w="120000">
                  <a:moveTo>
                    <a:pt x="0" y="220149"/>
                  </a:moveTo>
                  <a:lnTo>
                    <a:pt x="0" y="0"/>
                  </a:lnTo>
                </a:path>
              </a:pathLst>
            </a:custGeom>
            <a:noFill/>
            <a:ln cap="flat" cmpd="sng" w="38650">
              <a:solidFill>
                <a:srgbClr val="00ADE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06" name="Google Shape;106;p4"/>
          <p:cNvSpPr txBox="1"/>
          <p:nvPr/>
        </p:nvSpPr>
        <p:spPr>
          <a:xfrm>
            <a:off x="1393555" y="2478538"/>
            <a:ext cx="1561500" cy="2898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Planners</a:t>
            </a:r>
            <a:r>
              <a:rPr b="0" i="0" lang="en-US" sz="1800" u="none" cap="none" strike="noStrike">
                <a:solidFill>
                  <a:srgbClr val="000000"/>
                </a:solidFill>
                <a:latin typeface="Arial"/>
                <a:ea typeface="Arial"/>
                <a:cs typeface="Arial"/>
                <a:sym typeface="Arial"/>
              </a:rPr>
              <a:t>: 210</a:t>
            </a:r>
            <a:endParaRPr b="0" i="0" sz="1800" u="none" cap="none" strike="noStrike">
              <a:solidFill>
                <a:srgbClr val="000000"/>
              </a:solidFill>
              <a:latin typeface="Arial"/>
              <a:ea typeface="Arial"/>
              <a:cs typeface="Arial"/>
              <a:sym typeface="Arial"/>
            </a:endParaRPr>
          </a:p>
        </p:txBody>
      </p:sp>
      <p:sp>
        <p:nvSpPr>
          <p:cNvPr id="107" name="Google Shape;107;p4"/>
          <p:cNvSpPr txBox="1"/>
          <p:nvPr/>
        </p:nvSpPr>
        <p:spPr>
          <a:xfrm>
            <a:off x="1393555" y="3287581"/>
            <a:ext cx="1600800" cy="2898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Suppliers</a:t>
            </a:r>
            <a:r>
              <a:rPr b="0" i="0" lang="en-US" sz="1800" u="none" cap="none" strike="noStrike">
                <a:solidFill>
                  <a:srgbClr val="000000"/>
                </a:solidFill>
                <a:latin typeface="Arial"/>
                <a:ea typeface="Arial"/>
                <a:cs typeface="Arial"/>
                <a:sym typeface="Arial"/>
              </a:rPr>
              <a:t>: 199</a:t>
            </a:r>
            <a:endParaRPr b="0" i="0" sz="1800" u="none" cap="none" strike="noStrike">
              <a:solidFill>
                <a:srgbClr val="000000"/>
              </a:solidFill>
              <a:latin typeface="Arial"/>
              <a:ea typeface="Arial"/>
              <a:cs typeface="Arial"/>
              <a:sym typeface="Arial"/>
            </a:endParaRPr>
          </a:p>
        </p:txBody>
      </p:sp>
      <p:sp>
        <p:nvSpPr>
          <p:cNvPr id="108" name="Google Shape;108;p4"/>
          <p:cNvSpPr txBox="1"/>
          <p:nvPr/>
        </p:nvSpPr>
        <p:spPr>
          <a:xfrm>
            <a:off x="1393555" y="4096623"/>
            <a:ext cx="1098000" cy="2898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Other</a:t>
            </a:r>
            <a:r>
              <a:rPr b="0" i="0" lang="en-US" sz="1800" u="none" cap="none" strike="noStrike">
                <a:solidFill>
                  <a:srgbClr val="000000"/>
                </a:solidFill>
                <a:latin typeface="Arial"/>
                <a:ea typeface="Arial"/>
                <a:cs typeface="Arial"/>
                <a:sym typeface="Arial"/>
              </a:rPr>
              <a:t>: 23</a:t>
            </a:r>
            <a:endParaRPr b="0" i="0" sz="1800" u="none" cap="none" strike="noStrike">
              <a:solidFill>
                <a:srgbClr val="000000"/>
              </a:solidFill>
              <a:latin typeface="Arial"/>
              <a:ea typeface="Arial"/>
              <a:cs typeface="Arial"/>
              <a:sym typeface="Arial"/>
            </a:endParaRPr>
          </a:p>
        </p:txBody>
      </p:sp>
      <p:sp>
        <p:nvSpPr>
          <p:cNvPr id="109" name="Google Shape;109;p4"/>
          <p:cNvSpPr txBox="1"/>
          <p:nvPr/>
        </p:nvSpPr>
        <p:spPr>
          <a:xfrm>
            <a:off x="1393555" y="4905667"/>
            <a:ext cx="1318200" cy="2898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Students</a:t>
            </a:r>
            <a:r>
              <a:rPr b="0" i="0" lang="en-US" sz="1800" u="none" cap="none" strike="noStrike">
                <a:solidFill>
                  <a:srgbClr val="000000"/>
                </a:solidFill>
                <a:latin typeface="Arial"/>
                <a:ea typeface="Arial"/>
                <a:cs typeface="Arial"/>
                <a:sym typeface="Arial"/>
              </a:rPr>
              <a:t>: 9</a:t>
            </a:r>
            <a:endParaRPr b="0" i="0" sz="1800" u="none" cap="none" strike="noStrike">
              <a:solidFill>
                <a:srgbClr val="000000"/>
              </a:solidFill>
              <a:latin typeface="Arial"/>
              <a:ea typeface="Arial"/>
              <a:cs typeface="Arial"/>
              <a:sym typeface="Arial"/>
            </a:endParaRPr>
          </a:p>
        </p:txBody>
      </p:sp>
      <p:sp>
        <p:nvSpPr>
          <p:cNvPr id="110" name="Google Shape;110;p4"/>
          <p:cNvSpPr txBox="1"/>
          <p:nvPr/>
        </p:nvSpPr>
        <p:spPr>
          <a:xfrm>
            <a:off x="1393555" y="5714709"/>
            <a:ext cx="1144270" cy="2997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Faculty</a:t>
            </a:r>
            <a:r>
              <a:rPr b="0" i="0" lang="en-US" sz="1800" u="none" cap="none" strike="noStrike">
                <a:solidFill>
                  <a:srgbClr val="000000"/>
                </a:solidFill>
                <a:latin typeface="Arial"/>
                <a:ea typeface="Arial"/>
                <a:cs typeface="Arial"/>
                <a:sym typeface="Arial"/>
              </a:rPr>
              <a:t>: 3</a:t>
            </a:r>
            <a:endParaRPr b="0" i="0" sz="1800" u="none" cap="none" strike="noStrike">
              <a:solidFill>
                <a:srgbClr val="000000"/>
              </a:solidFill>
              <a:latin typeface="Arial"/>
              <a:ea typeface="Arial"/>
              <a:cs typeface="Arial"/>
              <a:sym typeface="Arial"/>
            </a:endParaRPr>
          </a:p>
        </p:txBody>
      </p:sp>
      <p:sp>
        <p:nvSpPr>
          <p:cNvPr id="111" name="Google Shape;111;p4"/>
          <p:cNvSpPr txBox="1"/>
          <p:nvPr/>
        </p:nvSpPr>
        <p:spPr>
          <a:xfrm>
            <a:off x="9428421" y="3612232"/>
            <a:ext cx="1763395" cy="1138555"/>
          </a:xfrm>
          <a:prstGeom prst="rect">
            <a:avLst/>
          </a:prstGeom>
          <a:noFill/>
          <a:ln>
            <a:noFill/>
          </a:ln>
        </p:spPr>
        <p:txBody>
          <a:bodyPr anchorCtr="0" anchor="t" bIns="0" lIns="0" spcFirstLastPara="1" rIns="0" wrap="square" tIns="61575">
            <a:spAutoFit/>
          </a:bodyPr>
          <a:lstStyle/>
          <a:p>
            <a:pPr indent="0" lvl="0" marL="1270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$405M+</a:t>
            </a:r>
            <a:endParaRPr b="0" i="0" sz="3200" u="none" cap="none" strike="noStrike">
              <a:solidFill>
                <a:srgbClr val="000000"/>
              </a:solidFill>
              <a:latin typeface="Arial"/>
              <a:ea typeface="Arial"/>
              <a:cs typeface="Arial"/>
              <a:sym typeface="Arial"/>
            </a:endParaRPr>
          </a:p>
          <a:p>
            <a:pPr indent="0" lvl="0" marL="12700" marR="5080" rtl="0" algn="l">
              <a:lnSpc>
                <a:spcPct val="100000"/>
              </a:lnSpc>
              <a:spcBef>
                <a:spcPts val="219"/>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Annual Buying Power</a:t>
            </a:r>
            <a:endParaRPr b="0" i="0" sz="1800" u="none" cap="none" strike="noStrike">
              <a:solidFill>
                <a:srgbClr val="000000"/>
              </a:solidFill>
              <a:latin typeface="Arial"/>
              <a:ea typeface="Arial"/>
              <a:cs typeface="Arial"/>
              <a:sym typeface="Arial"/>
            </a:endParaRPr>
          </a:p>
        </p:txBody>
      </p:sp>
      <p:sp>
        <p:nvSpPr>
          <p:cNvPr id="112" name="Google Shape;112;p4"/>
          <p:cNvSpPr txBox="1"/>
          <p:nvPr/>
        </p:nvSpPr>
        <p:spPr>
          <a:xfrm>
            <a:off x="9428421" y="4991555"/>
            <a:ext cx="2017395" cy="864235"/>
          </a:xfrm>
          <a:prstGeom prst="rect">
            <a:avLst/>
          </a:prstGeom>
          <a:noFill/>
          <a:ln>
            <a:noFill/>
          </a:ln>
        </p:spPr>
        <p:txBody>
          <a:bodyPr anchorCtr="0" anchor="t" bIns="0" lIns="0" spcFirstLastPara="1" rIns="0" wrap="square" tIns="61575">
            <a:spAutoFit/>
          </a:bodyPr>
          <a:lstStyle/>
          <a:p>
            <a:pPr indent="0" lvl="0" marL="1270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400+</a:t>
            </a:r>
            <a:endParaRPr b="0" i="0" sz="3200" u="none" cap="none" strike="noStrike">
              <a:solidFill>
                <a:srgbClr val="000000"/>
              </a:solidFill>
              <a:latin typeface="Arial"/>
              <a:ea typeface="Arial"/>
              <a:cs typeface="Arial"/>
              <a:sym typeface="Arial"/>
            </a:endParaRPr>
          </a:p>
          <a:p>
            <a:pPr indent="0" lvl="0" marL="12700" marR="0" rtl="0" algn="l">
              <a:lnSpc>
                <a:spcPct val="100000"/>
              </a:lnSpc>
              <a:spcBef>
                <a:spcPts val="219"/>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Members Served</a:t>
            </a:r>
            <a:endParaRPr b="0" i="0" sz="1800" u="none" cap="none" strike="noStrike">
              <a:solidFill>
                <a:srgbClr val="000000"/>
              </a:solidFill>
              <a:latin typeface="Arial"/>
              <a:ea typeface="Arial"/>
              <a:cs typeface="Arial"/>
              <a:sym typeface="Arial"/>
            </a:endParaRPr>
          </a:p>
        </p:txBody>
      </p:sp>
      <p:sp>
        <p:nvSpPr>
          <p:cNvPr id="113" name="Google Shape;113;p4"/>
          <p:cNvSpPr txBox="1"/>
          <p:nvPr/>
        </p:nvSpPr>
        <p:spPr>
          <a:xfrm>
            <a:off x="7468994" y="2296983"/>
            <a:ext cx="1600200" cy="9398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6000"/>
              <a:buFont typeface="Arial"/>
              <a:buNone/>
            </a:pPr>
            <a:r>
              <a:rPr b="0" i="0" lang="en-US" sz="6000" u="none" cap="none" strike="noStrike">
                <a:solidFill>
                  <a:srgbClr val="00ACEE"/>
                </a:solidFill>
                <a:latin typeface="Arial"/>
                <a:ea typeface="Arial"/>
                <a:cs typeface="Arial"/>
                <a:sym typeface="Arial"/>
              </a:rPr>
              <a:t>47%</a:t>
            </a:r>
            <a:endParaRPr b="0" i="0" sz="6000" u="none" cap="none" strike="noStrike">
              <a:solidFill>
                <a:srgbClr val="000000"/>
              </a:solidFill>
              <a:latin typeface="Arial"/>
              <a:ea typeface="Arial"/>
              <a:cs typeface="Arial"/>
              <a:sym typeface="Arial"/>
            </a:endParaRPr>
          </a:p>
        </p:txBody>
      </p:sp>
      <p:sp>
        <p:nvSpPr>
          <p:cNvPr id="114" name="Google Shape;114;p4"/>
          <p:cNvSpPr txBox="1"/>
          <p:nvPr/>
        </p:nvSpPr>
        <p:spPr>
          <a:xfrm>
            <a:off x="9428421" y="2583807"/>
            <a:ext cx="1792605" cy="513715"/>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Planners</a:t>
            </a:r>
            <a:endParaRPr b="0" i="0" sz="32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5"/>
          <p:cNvSpPr/>
          <p:nvPr/>
        </p:nvSpPr>
        <p:spPr>
          <a:xfrm>
            <a:off x="1" y="304800"/>
            <a:ext cx="6172200" cy="839724"/>
          </a:xfrm>
          <a:custGeom>
            <a:rect b="b" l="l" r="r" t="t"/>
            <a:pathLst>
              <a:path extrusionOk="0" h="1170939" w="7103745">
                <a:moveTo>
                  <a:pt x="7103364" y="0"/>
                </a:moveTo>
                <a:lnTo>
                  <a:pt x="0" y="0"/>
                </a:lnTo>
                <a:lnTo>
                  <a:pt x="0" y="1170432"/>
                </a:lnTo>
                <a:lnTo>
                  <a:pt x="7103364" y="1170432"/>
                </a:lnTo>
                <a:lnTo>
                  <a:pt x="7103364" y="0"/>
                </a:lnTo>
                <a:close/>
              </a:path>
            </a:pathLst>
          </a:custGeom>
          <a:solidFill>
            <a:srgbClr val="00ACE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0" name="Google Shape;120;p5"/>
          <p:cNvSpPr txBox="1"/>
          <p:nvPr>
            <p:ph type="title"/>
          </p:nvPr>
        </p:nvSpPr>
        <p:spPr>
          <a:xfrm>
            <a:off x="400474" y="457510"/>
            <a:ext cx="5036185" cy="500778"/>
          </a:xfrm>
          <a:prstGeom prst="rect">
            <a:avLst/>
          </a:prstGeom>
          <a:noFill/>
          <a:ln>
            <a:noFill/>
          </a:ln>
        </p:spPr>
        <p:txBody>
          <a:bodyPr anchorCtr="0" anchor="t" bIns="0" lIns="0" spcFirstLastPara="1" rIns="0" wrap="square" tIns="13325">
            <a:spAutoFit/>
          </a:bodyPr>
          <a:lstStyle/>
          <a:p>
            <a:pPr indent="0" lvl="0" marL="12700" rtl="0" algn="l">
              <a:lnSpc>
                <a:spcPct val="119656"/>
              </a:lnSpc>
              <a:spcBef>
                <a:spcPts val="0"/>
              </a:spcBef>
              <a:spcAft>
                <a:spcPts val="0"/>
              </a:spcAft>
              <a:buSzPts val="1400"/>
              <a:buNone/>
            </a:pPr>
            <a:r>
              <a:rPr lang="en-US"/>
              <a:t>Opportunities to Engage</a:t>
            </a:r>
            <a:endParaRPr/>
          </a:p>
        </p:txBody>
      </p:sp>
      <p:graphicFrame>
        <p:nvGraphicFramePr>
          <p:cNvPr id="121" name="Google Shape;121;p5"/>
          <p:cNvGraphicFramePr/>
          <p:nvPr/>
        </p:nvGraphicFramePr>
        <p:xfrm>
          <a:off x="228600" y="2116459"/>
          <a:ext cx="3000000" cy="3000000"/>
        </p:xfrm>
        <a:graphic>
          <a:graphicData uri="http://schemas.openxmlformats.org/drawingml/2006/table">
            <a:tbl>
              <a:tblPr bandRow="1" firstRow="1">
                <a:noFill/>
                <a:tableStyleId>{4B0A04B3-9D11-441B-8720-C5251E13BF2F}</a:tableStyleId>
              </a:tblPr>
              <a:tblGrid>
                <a:gridCol w="3838950"/>
                <a:gridCol w="1858200"/>
                <a:gridCol w="2380050"/>
                <a:gridCol w="3657600"/>
              </a:tblGrid>
              <a:tr h="266075">
                <a:tc>
                  <a:txBody>
                    <a:bodyPr/>
                    <a:lstStyle/>
                    <a:p>
                      <a:pPr indent="0" lvl="0" marL="184150" marR="0" rtl="0" algn="l">
                        <a:lnSpc>
                          <a:spcPct val="119583"/>
                        </a:lnSpc>
                        <a:spcBef>
                          <a:spcPts val="0"/>
                        </a:spcBef>
                        <a:spcAft>
                          <a:spcPts val="0"/>
                        </a:spcAft>
                        <a:buClr>
                          <a:srgbClr val="000000"/>
                        </a:buClr>
                        <a:buSzPts val="1200"/>
                        <a:buFont typeface="Arial"/>
                        <a:buNone/>
                      </a:pPr>
                      <a:r>
                        <a:rPr b="0" lang="en-US" sz="1200" u="none" cap="none" strike="noStrike">
                          <a:solidFill>
                            <a:schemeClr val="lt1"/>
                          </a:solidFill>
                          <a:latin typeface="Arial"/>
                          <a:ea typeface="Arial"/>
                          <a:cs typeface="Arial"/>
                          <a:sym typeface="Arial"/>
                        </a:rPr>
                        <a:t>Program</a:t>
                      </a:r>
                      <a:endParaRPr sz="1200" u="none" cap="none" strike="noStrike">
                        <a:solidFill>
                          <a:schemeClr val="lt1"/>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ACEE"/>
                    </a:solidFill>
                  </a:tcPr>
                </a:tc>
                <a:tc>
                  <a:txBody>
                    <a:bodyPr/>
                    <a:lstStyle/>
                    <a:p>
                      <a:pPr indent="0" lvl="0" marL="83185" marR="0" rtl="0" algn="l">
                        <a:lnSpc>
                          <a:spcPct val="119583"/>
                        </a:lnSpc>
                        <a:spcBef>
                          <a:spcPts val="0"/>
                        </a:spcBef>
                        <a:spcAft>
                          <a:spcPts val="0"/>
                        </a:spcAft>
                        <a:buClr>
                          <a:srgbClr val="000000"/>
                        </a:buClr>
                        <a:buSzPts val="1200"/>
                        <a:buFont typeface="Arial"/>
                        <a:buNone/>
                      </a:pPr>
                      <a:r>
                        <a:rPr b="0" lang="en-US" sz="1200" u="none" cap="none" strike="noStrike">
                          <a:solidFill>
                            <a:schemeClr val="lt1"/>
                          </a:solidFill>
                          <a:latin typeface="Arial"/>
                          <a:ea typeface="Arial"/>
                          <a:cs typeface="Arial"/>
                          <a:sym typeface="Arial"/>
                        </a:rPr>
                        <a:t>Date</a:t>
                      </a:r>
                      <a:endParaRPr sz="1200" u="none" cap="none" strike="noStrike">
                        <a:solidFill>
                          <a:schemeClr val="lt1"/>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ACEE"/>
                    </a:solidFill>
                  </a:tcPr>
                </a:tc>
                <a:tc>
                  <a:txBody>
                    <a:bodyPr/>
                    <a:lstStyle/>
                    <a:p>
                      <a:pPr indent="0" lvl="0" marL="92710" marR="0" rtl="0" algn="l">
                        <a:lnSpc>
                          <a:spcPct val="119583"/>
                        </a:lnSpc>
                        <a:spcBef>
                          <a:spcPts val="0"/>
                        </a:spcBef>
                        <a:spcAft>
                          <a:spcPts val="0"/>
                        </a:spcAft>
                        <a:buClr>
                          <a:srgbClr val="000000"/>
                        </a:buClr>
                        <a:buSzPts val="1200"/>
                        <a:buFont typeface="Arial"/>
                        <a:buNone/>
                      </a:pPr>
                      <a:r>
                        <a:rPr b="0" lang="en-US" sz="1200" u="none" cap="none" strike="noStrike">
                          <a:solidFill>
                            <a:schemeClr val="lt1"/>
                          </a:solidFill>
                          <a:latin typeface="Arial"/>
                          <a:ea typeface="Arial"/>
                          <a:cs typeface="Arial"/>
                          <a:sym typeface="Arial"/>
                        </a:rPr>
                        <a:t>Venue</a:t>
                      </a:r>
                      <a:endParaRPr sz="1200" u="none" cap="none" strike="noStrike">
                        <a:solidFill>
                          <a:schemeClr val="lt1"/>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ACEE"/>
                    </a:solidFill>
                  </a:tcPr>
                </a:tc>
                <a:tc>
                  <a:txBody>
                    <a:bodyPr/>
                    <a:lstStyle/>
                    <a:p>
                      <a:pPr indent="0" lvl="0" marL="283210" marR="0" rtl="0" algn="l">
                        <a:lnSpc>
                          <a:spcPct val="119583"/>
                        </a:lnSpc>
                        <a:spcBef>
                          <a:spcPts val="0"/>
                        </a:spcBef>
                        <a:spcAft>
                          <a:spcPts val="0"/>
                        </a:spcAft>
                        <a:buClr>
                          <a:srgbClr val="000000"/>
                        </a:buClr>
                        <a:buSzPts val="1200"/>
                        <a:buFont typeface="Arial"/>
                        <a:buNone/>
                      </a:pPr>
                      <a:r>
                        <a:rPr b="0" lang="en-US" sz="1200" u="none" cap="none" strike="noStrike">
                          <a:solidFill>
                            <a:schemeClr val="lt1"/>
                          </a:solidFill>
                          <a:latin typeface="Arial"/>
                          <a:ea typeface="Arial"/>
                          <a:cs typeface="Arial"/>
                          <a:sym typeface="Arial"/>
                        </a:rPr>
                        <a:t>Sponsor(s) Available </a:t>
                      </a:r>
                      <a:endParaRPr sz="1200" u="none" cap="none" strike="noStrike">
                        <a:solidFill>
                          <a:schemeClr val="lt1"/>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ACEE"/>
                    </a:solidFill>
                  </a:tcPr>
                </a:tc>
              </a:tr>
              <a:tr h="299500">
                <a:tc>
                  <a:txBody>
                    <a:bodyPr/>
                    <a:lstStyle/>
                    <a:p>
                      <a:pPr indent="0" lvl="0" marL="184150" marR="0" rtl="0" algn="l">
                        <a:lnSpc>
                          <a:spcPct val="100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Emerging Leaders</a:t>
                      </a:r>
                      <a:endParaRPr sz="1200" u="none" cap="none" strike="noStrike">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83185" marR="0" rtl="0" algn="l">
                        <a:lnSpc>
                          <a:spcPct val="100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Thursday 8/24/2023</a:t>
                      </a:r>
                      <a:endParaRPr b="0" sz="1200" u="none" cap="none" strike="noStrike">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92710" marR="0" rtl="0" algn="l">
                        <a:lnSpc>
                          <a:spcPct val="100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Embassy Suites Dallas Market Center</a:t>
                      </a:r>
                      <a:endParaRPr sz="1200" u="none" cap="none" strike="noStrike">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283210" marR="0" rtl="0" algn="l">
                        <a:lnSpc>
                          <a:spcPct val="100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Sponsorships Available </a:t>
                      </a:r>
                      <a:endParaRPr sz="1200" u="none" cap="none" strike="noStrike">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99500">
                <a:tc>
                  <a:txBody>
                    <a:bodyPr/>
                    <a:lstStyle/>
                    <a:p>
                      <a:pPr indent="0" lvl="0" marL="184150" marR="0" rtl="0" algn="l">
                        <a:lnSpc>
                          <a:spcPct val="100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Party Fest</a:t>
                      </a:r>
                      <a:endParaRPr sz="1200" u="none" cap="none" strike="noStrike">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alpha val="48240"/>
                      </a:srgbClr>
                    </a:solidFill>
                  </a:tcPr>
                </a:tc>
                <a:tc>
                  <a:txBody>
                    <a:bodyPr/>
                    <a:lstStyle/>
                    <a:p>
                      <a:pPr indent="0" lvl="0" marL="83185" marR="0" rtl="0" algn="l">
                        <a:lnSpc>
                          <a:spcPct val="100000"/>
                        </a:lnSpc>
                        <a:spcBef>
                          <a:spcPts val="0"/>
                        </a:spcBef>
                        <a:spcAft>
                          <a:spcPts val="0"/>
                        </a:spcAft>
                        <a:buClr>
                          <a:srgbClr val="000000"/>
                        </a:buClr>
                        <a:buSzPts val="1200"/>
                        <a:buFont typeface="Arial"/>
                        <a:buNone/>
                      </a:pPr>
                      <a:r>
                        <a:rPr b="0" lang="en-US" sz="1200" u="none" cap="none" strike="noStrike">
                          <a:latin typeface="Arial"/>
                          <a:ea typeface="Arial"/>
                          <a:cs typeface="Arial"/>
                          <a:sym typeface="Arial"/>
                        </a:rPr>
                        <a:t>Thursday 8/</a:t>
                      </a:r>
                      <a:r>
                        <a:rPr lang="en-US" sz="1200" u="none" cap="none" strike="noStrike">
                          <a:latin typeface="Arial"/>
                          <a:ea typeface="Arial"/>
                          <a:cs typeface="Arial"/>
                          <a:sym typeface="Arial"/>
                        </a:rPr>
                        <a:t>30</a:t>
                      </a:r>
                      <a:r>
                        <a:rPr b="0" lang="en-US" sz="1200" u="none" cap="none" strike="noStrike">
                          <a:latin typeface="Arial"/>
                          <a:ea typeface="Arial"/>
                          <a:cs typeface="Arial"/>
                          <a:sym typeface="Arial"/>
                        </a:rPr>
                        <a:t>/202</a:t>
                      </a:r>
                      <a:r>
                        <a:rPr lang="en-US" sz="1200" u="none" cap="none" strike="noStrike">
                          <a:latin typeface="Arial"/>
                          <a:ea typeface="Arial"/>
                          <a:cs typeface="Arial"/>
                          <a:sym typeface="Arial"/>
                        </a:rPr>
                        <a:t>3</a:t>
                      </a:r>
                      <a:endParaRPr sz="1200" u="none" cap="none" strike="noStrike">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alpha val="48240"/>
                      </a:srgbClr>
                    </a:solidFill>
                  </a:tcPr>
                </a:tc>
                <a:tc>
                  <a:txBody>
                    <a:bodyPr/>
                    <a:lstStyle/>
                    <a:p>
                      <a:pPr indent="0" lvl="0" marL="92710" marR="0" rtl="0" algn="l">
                        <a:lnSpc>
                          <a:spcPct val="100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Dallas Market Hall</a:t>
                      </a:r>
                      <a:endParaRPr sz="1200" u="none" cap="none" strike="noStrike">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alpha val="48240"/>
                      </a:srgbClr>
                    </a:solidFill>
                  </a:tcPr>
                </a:tc>
                <a:tc>
                  <a:txBody>
                    <a:bodyPr/>
                    <a:lstStyle/>
                    <a:p>
                      <a:pPr indent="0" lvl="0" marL="283210" marR="0" rtl="0" algn="l">
                        <a:lnSpc>
                          <a:spcPct val="100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Booth Sponsorships Available </a:t>
                      </a:r>
                      <a:endParaRPr sz="1200" u="none" cap="none" strike="noStrike">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alpha val="48240"/>
                      </a:srgbClr>
                    </a:solidFill>
                  </a:tcPr>
                </a:tc>
              </a:tr>
              <a:tr h="295275">
                <a:tc>
                  <a:txBody>
                    <a:bodyPr/>
                    <a:lstStyle/>
                    <a:p>
                      <a:pPr indent="0" lvl="0" marL="184150" marR="0" rtl="0" algn="l">
                        <a:lnSpc>
                          <a:spcPct val="100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Fall Chapter Experience/No Booth Tradeshow</a:t>
                      </a:r>
                      <a:endParaRPr sz="1200" u="none" cap="none" strike="noStrike">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83185" marR="0" rtl="0" algn="l">
                        <a:lnSpc>
                          <a:spcPct val="100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Thursday 10/5/2023</a:t>
                      </a:r>
                      <a:endParaRPr b="0" sz="1200" u="none" cap="none" strike="noStrike">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  Crescent FW Hotel</a:t>
                      </a:r>
                      <a:endParaRPr sz="1200" u="none" cap="none" strike="noStrike">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      Additional Sponsorships Available </a:t>
                      </a:r>
                      <a:endParaRPr sz="1200" u="none" cap="none" strike="noStrike">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87650">
                <a:tc>
                  <a:txBody>
                    <a:bodyPr/>
                    <a:lstStyle/>
                    <a:p>
                      <a:pPr indent="0" lvl="0" marL="184150" marR="0" rtl="0" algn="l">
                        <a:lnSpc>
                          <a:spcPct val="100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Fundraiser Event</a:t>
                      </a:r>
                      <a:endParaRPr sz="1200" u="none" cap="none" strike="noStrike">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alpha val="48240"/>
                      </a:srgbClr>
                    </a:solidFill>
                  </a:tcPr>
                </a:tc>
                <a:tc>
                  <a:txBody>
                    <a:bodyPr/>
                    <a:lstStyle/>
                    <a:p>
                      <a:pPr indent="0" lvl="0" marL="83185" marR="0" rtl="0" algn="l">
                        <a:lnSpc>
                          <a:spcPct val="100000"/>
                        </a:lnSpc>
                        <a:spcBef>
                          <a:spcPts val="0"/>
                        </a:spcBef>
                        <a:spcAft>
                          <a:spcPts val="0"/>
                        </a:spcAft>
                        <a:buClr>
                          <a:srgbClr val="000000"/>
                        </a:buClr>
                        <a:buSzPts val="1200"/>
                        <a:buFont typeface="Arial"/>
                        <a:buNone/>
                      </a:pPr>
                      <a:r>
                        <a:rPr b="0" lang="en-US" sz="1200" u="none" cap="none" strike="noStrike">
                          <a:latin typeface="Arial"/>
                          <a:ea typeface="Arial"/>
                          <a:cs typeface="Arial"/>
                          <a:sym typeface="Arial"/>
                        </a:rPr>
                        <a:t>Thursday </a:t>
                      </a:r>
                      <a:r>
                        <a:rPr lang="en-US" sz="1200" u="none" cap="none" strike="noStrike">
                          <a:latin typeface="Arial"/>
                          <a:ea typeface="Arial"/>
                          <a:cs typeface="Arial"/>
                          <a:sym typeface="Arial"/>
                        </a:rPr>
                        <a:t>10/26/2023</a:t>
                      </a:r>
                      <a:endParaRPr sz="1200" u="none" cap="none" strike="noStrike">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alpha val="48240"/>
                      </a:srgbClr>
                    </a:solidFill>
                  </a:tcPr>
                </a:tc>
                <a:tc>
                  <a:txBody>
                    <a:bodyPr/>
                    <a:lstStyle/>
                    <a:p>
                      <a:pPr indent="0" lvl="0" marL="92710" marR="0" rtl="0" algn="l">
                        <a:lnSpc>
                          <a:spcPct val="100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Sponsorship Available</a:t>
                      </a:r>
                      <a:endParaRPr sz="1200" u="none" cap="none" strike="noStrike">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alpha val="48240"/>
                      </a:srgbClr>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      </a:t>
                      </a:r>
                      <a:r>
                        <a:rPr lang="en-US" sz="1200" u="none" cap="none" strike="noStrike">
                          <a:latin typeface="Arial"/>
                          <a:ea typeface="Arial"/>
                          <a:cs typeface="Arial"/>
                          <a:sym typeface="Arial"/>
                        </a:rPr>
                        <a:t>Sponsorships Available </a:t>
                      </a:r>
                      <a:endParaRPr sz="14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alpha val="48240"/>
                      </a:srgbClr>
                    </a:solidFill>
                  </a:tcPr>
                </a:tc>
              </a:tr>
              <a:tr h="287650">
                <a:tc>
                  <a:txBody>
                    <a:bodyPr/>
                    <a:lstStyle/>
                    <a:p>
                      <a:pPr indent="0" lvl="0" marL="184150" marR="0" rtl="0" algn="l">
                        <a:lnSpc>
                          <a:spcPct val="100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Rock Your Brand </a:t>
                      </a:r>
                      <a:r>
                        <a:rPr b="0" lang="en-US" sz="1200" u="none" cap="none" strike="noStrike">
                          <a:latin typeface="Arial"/>
                          <a:ea typeface="Arial"/>
                          <a:cs typeface="Arial"/>
                          <a:sym typeface="Arial"/>
                        </a:rPr>
                        <a:t>Membership </a:t>
                      </a:r>
                      <a:r>
                        <a:rPr lang="en-US" sz="1200" u="none" cap="none" strike="noStrike">
                          <a:latin typeface="Arial"/>
                          <a:ea typeface="Arial"/>
                          <a:cs typeface="Arial"/>
                          <a:sym typeface="Arial"/>
                        </a:rPr>
                        <a:t>Event/Job Fair</a:t>
                      </a:r>
                      <a:endParaRPr sz="1200" u="none" cap="none" strike="noStrike">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48240"/>
                      </a:schemeClr>
                    </a:solidFill>
                  </a:tcPr>
                </a:tc>
                <a:tc>
                  <a:txBody>
                    <a:bodyPr/>
                    <a:lstStyle/>
                    <a:p>
                      <a:pPr indent="0" lvl="0" marL="83185" marR="0" rtl="0" algn="l">
                        <a:lnSpc>
                          <a:spcPct val="100000"/>
                        </a:lnSpc>
                        <a:spcBef>
                          <a:spcPts val="0"/>
                        </a:spcBef>
                        <a:spcAft>
                          <a:spcPts val="0"/>
                        </a:spcAft>
                        <a:buClr>
                          <a:srgbClr val="000000"/>
                        </a:buClr>
                        <a:buSzPts val="1200"/>
                        <a:buFont typeface="Arial"/>
                        <a:buNone/>
                      </a:pPr>
                      <a:r>
                        <a:rPr b="0" lang="en-US" sz="1200" u="none" cap="none" strike="noStrike">
                          <a:latin typeface="Arial"/>
                          <a:ea typeface="Arial"/>
                          <a:cs typeface="Arial"/>
                          <a:sym typeface="Arial"/>
                        </a:rPr>
                        <a:t>Thursday 11/</a:t>
                      </a:r>
                      <a:r>
                        <a:rPr lang="en-US" sz="1200" u="none" cap="none" strike="noStrike">
                          <a:latin typeface="Arial"/>
                          <a:ea typeface="Arial"/>
                          <a:cs typeface="Arial"/>
                          <a:sym typeface="Arial"/>
                        </a:rPr>
                        <a:t>2</a:t>
                      </a:r>
                      <a:r>
                        <a:rPr b="0" lang="en-US" sz="1200" u="none" cap="none" strike="noStrike">
                          <a:latin typeface="Arial"/>
                          <a:ea typeface="Arial"/>
                          <a:cs typeface="Arial"/>
                          <a:sym typeface="Arial"/>
                        </a:rPr>
                        <a:t>/202</a:t>
                      </a:r>
                      <a:r>
                        <a:rPr lang="en-US" sz="1200" u="none" cap="none" strike="noStrike">
                          <a:latin typeface="Arial"/>
                          <a:ea typeface="Arial"/>
                          <a:cs typeface="Arial"/>
                          <a:sym typeface="Arial"/>
                        </a:rPr>
                        <a:t>3</a:t>
                      </a:r>
                      <a:endParaRPr sz="1200" u="none" cap="none" strike="noStrike">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48240"/>
                      </a:schemeClr>
                    </a:solidFill>
                  </a:tcPr>
                </a:tc>
                <a:tc>
                  <a:txBody>
                    <a:bodyPr/>
                    <a:lstStyle/>
                    <a:p>
                      <a:pPr indent="0" lvl="0" marL="0" marR="0" rtl="0" algn="l">
                        <a:lnSpc>
                          <a:spcPct val="100000"/>
                        </a:lnSpc>
                        <a:spcBef>
                          <a:spcPts val="0"/>
                        </a:spcBef>
                        <a:spcAft>
                          <a:spcPts val="0"/>
                        </a:spcAft>
                        <a:buClr>
                          <a:schemeClr val="dk1"/>
                        </a:buClr>
                        <a:buSzPts val="1200"/>
                        <a:buFont typeface="Arial"/>
                        <a:buNone/>
                      </a:pPr>
                      <a:r>
                        <a:rPr lang="en-US" sz="1200" u="none" cap="none" strike="noStrike">
                          <a:latin typeface="Arial"/>
                          <a:ea typeface="Arial"/>
                          <a:cs typeface="Arial"/>
                          <a:sym typeface="Arial"/>
                        </a:rPr>
                        <a:t>  Sponsorship Available </a:t>
                      </a:r>
                      <a:endParaRPr sz="1200" u="none" cap="none" strike="noStrike">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48240"/>
                      </a:schemeClr>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      </a:t>
                      </a:r>
                      <a:r>
                        <a:rPr lang="en-US" sz="1200" u="none" cap="none" strike="noStrike">
                          <a:latin typeface="Arial"/>
                          <a:ea typeface="Arial"/>
                          <a:cs typeface="Arial"/>
                          <a:sym typeface="Arial"/>
                        </a:rPr>
                        <a:t>Sponsorships Available </a:t>
                      </a:r>
                      <a:endParaRPr sz="14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48240"/>
                      </a:schemeClr>
                    </a:solidFill>
                  </a:tcPr>
                </a:tc>
              </a:tr>
              <a:tr h="608975">
                <a:tc>
                  <a:txBody>
                    <a:bodyPr/>
                    <a:lstStyle/>
                    <a:p>
                      <a:pPr indent="0" lvl="0" marL="184150" marR="0" rtl="0" algn="l">
                        <a:lnSpc>
                          <a:spcPct val="100000"/>
                        </a:lnSpc>
                        <a:spcBef>
                          <a:spcPts val="0"/>
                        </a:spcBef>
                        <a:spcAft>
                          <a:spcPts val="0"/>
                        </a:spcAft>
                        <a:buClr>
                          <a:srgbClr val="000000"/>
                        </a:buClr>
                        <a:buSzPts val="1200"/>
                        <a:buFont typeface="Arial"/>
                        <a:buNone/>
                      </a:pPr>
                      <a:r>
                        <a:rPr b="0" lang="en-US" sz="1200" u="none" cap="none" strike="noStrike">
                          <a:latin typeface="Arial"/>
                          <a:ea typeface="Arial"/>
                          <a:cs typeface="Arial"/>
                          <a:sym typeface="Arial"/>
                        </a:rPr>
                        <a:t>December Holiday Experience</a:t>
                      </a:r>
                      <a:endParaRPr sz="1200" u="none" cap="none" strike="noStrike">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83185" marR="0" rtl="0" algn="l">
                        <a:lnSpc>
                          <a:spcPct val="100000"/>
                        </a:lnSpc>
                        <a:spcBef>
                          <a:spcPts val="0"/>
                        </a:spcBef>
                        <a:spcAft>
                          <a:spcPts val="0"/>
                        </a:spcAft>
                        <a:buClr>
                          <a:srgbClr val="000000"/>
                        </a:buClr>
                        <a:buSzPts val="1200"/>
                        <a:buFont typeface="Arial"/>
                        <a:buNone/>
                      </a:pPr>
                      <a:r>
                        <a:rPr b="0" lang="en-US" sz="1200" u="none" cap="none" strike="noStrike">
                          <a:latin typeface="Arial"/>
                          <a:ea typeface="Arial"/>
                          <a:cs typeface="Arial"/>
                          <a:sym typeface="Arial"/>
                        </a:rPr>
                        <a:t>Thursday 12/1</a:t>
                      </a:r>
                      <a:r>
                        <a:rPr lang="en-US" sz="1200" u="none" cap="none" strike="noStrike">
                          <a:latin typeface="Arial"/>
                          <a:ea typeface="Arial"/>
                          <a:cs typeface="Arial"/>
                          <a:sym typeface="Arial"/>
                        </a:rPr>
                        <a:t>4</a:t>
                      </a:r>
                      <a:r>
                        <a:rPr b="0" lang="en-US" sz="1200" u="none" cap="none" strike="noStrike">
                          <a:latin typeface="Arial"/>
                          <a:ea typeface="Arial"/>
                          <a:cs typeface="Arial"/>
                          <a:sym typeface="Arial"/>
                        </a:rPr>
                        <a:t>/202</a:t>
                      </a:r>
                      <a:r>
                        <a:rPr lang="en-US" sz="1200" u="none" cap="none" strike="noStrike">
                          <a:latin typeface="Arial"/>
                          <a:ea typeface="Arial"/>
                          <a:cs typeface="Arial"/>
                          <a:sym typeface="Arial"/>
                        </a:rPr>
                        <a:t>3</a:t>
                      </a:r>
                      <a:endParaRPr sz="1200" u="none" cap="none" strike="noStrike">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92710" marR="0" rtl="0" algn="l">
                        <a:lnSpc>
                          <a:spcPct val="100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Sponsorship Available</a:t>
                      </a:r>
                      <a:endParaRPr sz="1200" u="none" cap="none" strike="noStrike">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      Sponsorships Available </a:t>
                      </a:r>
                      <a:endParaRPr sz="1200" u="none" cap="none" strike="noStrike">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87650">
                <a:tc>
                  <a:txBody>
                    <a:bodyPr/>
                    <a:lstStyle/>
                    <a:p>
                      <a:pPr indent="0" lvl="0" marL="184150" marR="0" rtl="0" algn="l">
                        <a:lnSpc>
                          <a:spcPct val="100000"/>
                        </a:lnSpc>
                        <a:spcBef>
                          <a:spcPts val="0"/>
                        </a:spcBef>
                        <a:spcAft>
                          <a:spcPts val="0"/>
                        </a:spcAft>
                        <a:buClr>
                          <a:srgbClr val="000000"/>
                        </a:buClr>
                        <a:buSzPts val="1200"/>
                        <a:buFont typeface="Arial"/>
                        <a:buNone/>
                      </a:pPr>
                      <a:r>
                        <a:rPr b="0" lang="en-US" sz="1200" u="none" cap="none" strike="noStrike">
                          <a:latin typeface="Arial"/>
                          <a:ea typeface="Arial"/>
                          <a:cs typeface="Arial"/>
                          <a:sym typeface="Arial"/>
                        </a:rPr>
                        <a:t>January Chapter Experience</a:t>
                      </a:r>
                      <a:endParaRPr sz="1200" u="none" cap="none" strike="noStrike">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48235"/>
                      </a:schemeClr>
                    </a:solidFill>
                  </a:tcPr>
                </a:tc>
                <a:tc>
                  <a:txBody>
                    <a:bodyPr/>
                    <a:lstStyle/>
                    <a:p>
                      <a:pPr indent="0" lvl="0" marL="83185" marR="0" rtl="0" algn="l">
                        <a:lnSpc>
                          <a:spcPct val="100000"/>
                        </a:lnSpc>
                        <a:spcBef>
                          <a:spcPts val="0"/>
                        </a:spcBef>
                        <a:spcAft>
                          <a:spcPts val="0"/>
                        </a:spcAft>
                        <a:buClr>
                          <a:srgbClr val="000000"/>
                        </a:buClr>
                        <a:buSzPts val="1200"/>
                        <a:buFont typeface="Arial"/>
                        <a:buNone/>
                      </a:pPr>
                      <a:r>
                        <a:rPr b="0" lang="en-US" sz="1200" u="none" cap="none" strike="noStrike">
                          <a:latin typeface="Arial"/>
                          <a:ea typeface="Arial"/>
                          <a:cs typeface="Arial"/>
                          <a:sym typeface="Arial"/>
                        </a:rPr>
                        <a:t>Thursday 1/</a:t>
                      </a:r>
                      <a:r>
                        <a:rPr lang="en-US" sz="1200" u="none" cap="none" strike="noStrike">
                          <a:latin typeface="Arial"/>
                          <a:ea typeface="Arial"/>
                          <a:cs typeface="Arial"/>
                          <a:sym typeface="Arial"/>
                        </a:rPr>
                        <a:t>25</a:t>
                      </a:r>
                      <a:r>
                        <a:rPr b="0" lang="en-US" sz="1200" u="none" cap="none" strike="noStrike">
                          <a:latin typeface="Arial"/>
                          <a:ea typeface="Arial"/>
                          <a:cs typeface="Arial"/>
                          <a:sym typeface="Arial"/>
                        </a:rPr>
                        <a:t>/202</a:t>
                      </a:r>
                      <a:r>
                        <a:rPr lang="en-US" sz="1200" u="none" cap="none" strike="noStrike">
                          <a:latin typeface="Arial"/>
                          <a:ea typeface="Arial"/>
                          <a:cs typeface="Arial"/>
                          <a:sym typeface="Arial"/>
                        </a:rPr>
                        <a:t>4</a:t>
                      </a:r>
                      <a:endParaRPr sz="1200" u="none" cap="none" strike="noStrike">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48235"/>
                      </a:schemeClr>
                    </a:solidFill>
                  </a:tcPr>
                </a:tc>
                <a:tc>
                  <a:txBody>
                    <a:bodyPr/>
                    <a:lstStyle/>
                    <a:p>
                      <a:pPr indent="0" lvl="0" marL="92710" marR="0" rtl="0" algn="l">
                        <a:lnSpc>
                          <a:spcPct val="100000"/>
                        </a:lnSpc>
                        <a:spcBef>
                          <a:spcPts val="0"/>
                        </a:spcBef>
                        <a:spcAft>
                          <a:spcPts val="0"/>
                        </a:spcAft>
                        <a:buClr>
                          <a:srgbClr val="000000"/>
                        </a:buClr>
                        <a:buSzPts val="1200"/>
                        <a:buFont typeface="Arial"/>
                        <a:buNone/>
                      </a:pPr>
                      <a:r>
                        <a:rPr b="0" lang="en-US" sz="1200" u="none" cap="none" strike="noStrike">
                          <a:latin typeface="Arial"/>
                          <a:ea typeface="Arial"/>
                          <a:cs typeface="Arial"/>
                          <a:sym typeface="Arial"/>
                        </a:rPr>
                        <a:t>Sponsorship Available</a:t>
                      </a:r>
                      <a:endParaRPr sz="1200" u="none" cap="none" strike="noStrike">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48235"/>
                      </a:schemeClr>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0" lang="en-US" sz="1200" u="none" cap="none" strike="noStrike">
                          <a:latin typeface="Arial"/>
                          <a:ea typeface="Arial"/>
                          <a:cs typeface="Arial"/>
                          <a:sym typeface="Arial"/>
                        </a:rPr>
                        <a:t>      </a:t>
                      </a:r>
                      <a:r>
                        <a:rPr lang="en-US" sz="1200" u="none" cap="none" strike="noStrike">
                          <a:latin typeface="Arial"/>
                          <a:ea typeface="Arial"/>
                          <a:cs typeface="Arial"/>
                          <a:sym typeface="Arial"/>
                        </a:rPr>
                        <a:t>Sponsorships Available</a:t>
                      </a:r>
                      <a:endParaRPr sz="14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48235"/>
                      </a:schemeClr>
                    </a:solidFill>
                  </a:tcPr>
                </a:tc>
              </a:tr>
              <a:tr h="321300">
                <a:tc>
                  <a:txBody>
                    <a:bodyPr/>
                    <a:lstStyle/>
                    <a:p>
                      <a:pPr indent="0" lvl="0" marL="184150" marR="0" rtl="0" algn="l">
                        <a:lnSpc>
                          <a:spcPct val="100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MPI D/FW Board Meeting &amp; </a:t>
                      </a:r>
                      <a:br>
                        <a:rPr lang="en-US" sz="1200" u="none" cap="none" strike="noStrike">
                          <a:latin typeface="Arial"/>
                          <a:ea typeface="Arial"/>
                          <a:cs typeface="Arial"/>
                          <a:sym typeface="Arial"/>
                        </a:rPr>
                      </a:br>
                      <a:r>
                        <a:rPr lang="en-US" sz="1200" u="none" cap="none" strike="noStrike">
                          <a:latin typeface="Arial"/>
                          <a:ea typeface="Arial"/>
                          <a:cs typeface="Arial"/>
                          <a:sym typeface="Arial"/>
                        </a:rPr>
                        <a:t>Past President’s Reception </a:t>
                      </a:r>
                      <a:endParaRPr sz="1200" u="none" cap="none" strike="noStrike">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83185" marR="0" rtl="0" algn="l">
                        <a:lnSpc>
                          <a:spcPct val="100000"/>
                        </a:lnSpc>
                        <a:spcBef>
                          <a:spcPts val="0"/>
                        </a:spcBef>
                        <a:spcAft>
                          <a:spcPts val="0"/>
                        </a:spcAft>
                        <a:buClr>
                          <a:srgbClr val="000000"/>
                        </a:buClr>
                        <a:buSzPts val="1200"/>
                        <a:buFont typeface="Arial"/>
                        <a:buNone/>
                      </a:pPr>
                      <a:r>
                        <a:rPr b="0" lang="en-US" sz="1200" u="none" cap="none" strike="noStrike">
                          <a:latin typeface="Arial"/>
                          <a:ea typeface="Arial"/>
                          <a:cs typeface="Arial"/>
                          <a:sym typeface="Arial"/>
                        </a:rPr>
                        <a:t>T</a:t>
                      </a:r>
                      <a:r>
                        <a:rPr lang="en-US" sz="1200" u="none" cap="none" strike="noStrike">
                          <a:latin typeface="Arial"/>
                          <a:ea typeface="Arial"/>
                          <a:cs typeface="Arial"/>
                          <a:sym typeface="Arial"/>
                        </a:rPr>
                        <a:t>uesda</a:t>
                      </a:r>
                      <a:r>
                        <a:rPr b="0" lang="en-US" sz="1200" u="none" cap="none" strike="noStrike">
                          <a:latin typeface="Arial"/>
                          <a:ea typeface="Arial"/>
                          <a:cs typeface="Arial"/>
                          <a:sym typeface="Arial"/>
                        </a:rPr>
                        <a:t>y 2/</a:t>
                      </a:r>
                      <a:r>
                        <a:rPr lang="en-US" sz="1200" u="none" cap="none" strike="noStrike">
                          <a:latin typeface="Arial"/>
                          <a:ea typeface="Arial"/>
                          <a:cs typeface="Arial"/>
                          <a:sym typeface="Arial"/>
                        </a:rPr>
                        <a:t>13</a:t>
                      </a:r>
                      <a:r>
                        <a:rPr b="0" lang="en-US" sz="1200" u="none" cap="none" strike="noStrike">
                          <a:latin typeface="Arial"/>
                          <a:ea typeface="Arial"/>
                          <a:cs typeface="Arial"/>
                          <a:sym typeface="Arial"/>
                        </a:rPr>
                        <a:t>/202</a:t>
                      </a:r>
                      <a:r>
                        <a:rPr lang="en-US" sz="1200" u="none" cap="none" strike="noStrike">
                          <a:latin typeface="Arial"/>
                          <a:ea typeface="Arial"/>
                          <a:cs typeface="Arial"/>
                          <a:sym typeface="Arial"/>
                        </a:rPr>
                        <a:t>4</a:t>
                      </a:r>
                      <a:endParaRPr sz="1200" u="none" cap="none" strike="noStrike">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92710" marR="0" rtl="0" algn="l">
                        <a:lnSpc>
                          <a:spcPct val="100000"/>
                        </a:lnSpc>
                        <a:spcBef>
                          <a:spcPts val="0"/>
                        </a:spcBef>
                        <a:spcAft>
                          <a:spcPts val="0"/>
                        </a:spcAft>
                        <a:buClr>
                          <a:srgbClr val="000000"/>
                        </a:buClr>
                        <a:buSzPts val="1200"/>
                        <a:buFont typeface="Arial"/>
                        <a:buNone/>
                      </a:pPr>
                      <a:r>
                        <a:rPr lang="en-US" sz="1200">
                          <a:latin typeface="Arial"/>
                          <a:ea typeface="Arial"/>
                          <a:cs typeface="Arial"/>
                          <a:sym typeface="Arial"/>
                        </a:rPr>
                        <a:t>Venue XYZ</a:t>
                      </a:r>
                      <a:endParaRPr sz="1200" u="none" cap="none" strike="noStrike">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     </a:t>
                      </a:r>
                      <a:r>
                        <a:rPr lang="en-US" sz="1200">
                          <a:latin typeface="Arial"/>
                          <a:ea typeface="Arial"/>
                          <a:cs typeface="Arial"/>
                          <a:sym typeface="Arial"/>
                        </a:rPr>
                        <a:t>Decor, exhibitors. cash sponsorships</a:t>
                      </a:r>
                      <a:endParaRPr sz="1200">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87650">
                <a:tc>
                  <a:txBody>
                    <a:bodyPr/>
                    <a:lstStyle/>
                    <a:p>
                      <a:pPr indent="0" lvl="0" marL="184150" marR="0" rtl="0" algn="l">
                        <a:lnSpc>
                          <a:spcPct val="100000"/>
                        </a:lnSpc>
                        <a:spcBef>
                          <a:spcPts val="0"/>
                        </a:spcBef>
                        <a:spcAft>
                          <a:spcPts val="0"/>
                        </a:spcAft>
                        <a:buClr>
                          <a:srgbClr val="000000"/>
                        </a:buClr>
                        <a:buSzPts val="1200"/>
                        <a:buFont typeface="Arial"/>
                        <a:buNone/>
                      </a:pPr>
                      <a:r>
                        <a:rPr b="0" lang="en-US" sz="1200" u="none" cap="none" strike="noStrike">
                          <a:latin typeface="Arial"/>
                          <a:ea typeface="Arial"/>
                          <a:cs typeface="Arial"/>
                          <a:sym typeface="Arial"/>
                        </a:rPr>
                        <a:t>MPI D/FW Education Day &amp; Supplier Showcase</a:t>
                      </a:r>
                      <a:endParaRPr sz="1200" u="none" cap="none" strike="noStrike">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48235"/>
                      </a:schemeClr>
                    </a:solidFill>
                  </a:tcPr>
                </a:tc>
                <a:tc>
                  <a:txBody>
                    <a:bodyPr/>
                    <a:lstStyle/>
                    <a:p>
                      <a:pPr indent="0" lvl="0" marL="83185" marR="0" rtl="0" algn="l">
                        <a:lnSpc>
                          <a:spcPct val="100000"/>
                        </a:lnSpc>
                        <a:spcBef>
                          <a:spcPts val="0"/>
                        </a:spcBef>
                        <a:spcAft>
                          <a:spcPts val="0"/>
                        </a:spcAft>
                        <a:buClr>
                          <a:srgbClr val="000000"/>
                        </a:buClr>
                        <a:buSzPts val="1200"/>
                        <a:buFont typeface="Arial"/>
                        <a:buNone/>
                      </a:pPr>
                      <a:r>
                        <a:rPr b="0" lang="en-US" sz="1200" u="none" cap="none" strike="noStrike">
                          <a:latin typeface="Arial"/>
                          <a:ea typeface="Arial"/>
                          <a:cs typeface="Arial"/>
                          <a:sym typeface="Arial"/>
                        </a:rPr>
                        <a:t>Thursday 3/2</a:t>
                      </a:r>
                      <a:r>
                        <a:rPr lang="en-US" sz="1200" u="none" cap="none" strike="noStrike">
                          <a:latin typeface="Arial"/>
                          <a:ea typeface="Arial"/>
                          <a:cs typeface="Arial"/>
                          <a:sym typeface="Arial"/>
                        </a:rPr>
                        <a:t>1</a:t>
                      </a:r>
                      <a:r>
                        <a:rPr b="0" lang="en-US" sz="1200" u="none" cap="none" strike="noStrike">
                          <a:latin typeface="Arial"/>
                          <a:ea typeface="Arial"/>
                          <a:cs typeface="Arial"/>
                          <a:sym typeface="Arial"/>
                        </a:rPr>
                        <a:t>/202</a:t>
                      </a:r>
                      <a:r>
                        <a:rPr lang="en-US" sz="1200" u="none" cap="none" strike="noStrike">
                          <a:latin typeface="Arial"/>
                          <a:ea typeface="Arial"/>
                          <a:cs typeface="Arial"/>
                          <a:sym typeface="Arial"/>
                        </a:rPr>
                        <a:t>4</a:t>
                      </a:r>
                      <a:endParaRPr sz="1200" u="none" cap="none" strike="noStrike">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48235"/>
                      </a:schemeClr>
                    </a:solidFill>
                  </a:tcPr>
                </a:tc>
                <a:tc>
                  <a:txBody>
                    <a:bodyPr/>
                    <a:lstStyle/>
                    <a:p>
                      <a:pPr indent="0" lvl="0" marL="92710" marR="0" rtl="0" algn="l">
                        <a:lnSpc>
                          <a:spcPct val="100000"/>
                        </a:lnSpc>
                        <a:spcBef>
                          <a:spcPts val="0"/>
                        </a:spcBef>
                        <a:spcAft>
                          <a:spcPts val="0"/>
                        </a:spcAft>
                        <a:buClr>
                          <a:srgbClr val="000000"/>
                        </a:buClr>
                        <a:buSzPts val="1200"/>
                        <a:buFont typeface="Arial"/>
                        <a:buNone/>
                      </a:pPr>
                      <a:r>
                        <a:rPr b="0" lang="en-US" sz="1200" u="none" cap="none" strike="noStrike">
                          <a:latin typeface="Arial"/>
                          <a:ea typeface="Arial"/>
                          <a:cs typeface="Arial"/>
                          <a:sym typeface="Arial"/>
                        </a:rPr>
                        <a:t>Sponsorship Available</a:t>
                      </a:r>
                      <a:endParaRPr sz="1200" u="none" cap="none" strike="noStrike">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48235"/>
                      </a:schemeClr>
                    </a:solidFill>
                  </a:tcPr>
                </a:tc>
                <a:tc>
                  <a:txBody>
                    <a:bodyPr/>
                    <a:lstStyle/>
                    <a:p>
                      <a:pPr indent="0" lvl="0" marL="0" marR="0" rtl="0" algn="l">
                        <a:lnSpc>
                          <a:spcPct val="100000"/>
                        </a:lnSpc>
                        <a:spcBef>
                          <a:spcPts val="0"/>
                        </a:spcBef>
                        <a:spcAft>
                          <a:spcPts val="0"/>
                        </a:spcAft>
                        <a:buClr>
                          <a:schemeClr val="dk1"/>
                        </a:buClr>
                        <a:buSzPts val="1200"/>
                        <a:buFont typeface="Arial"/>
                        <a:buNone/>
                      </a:pPr>
                      <a:r>
                        <a:rPr lang="en-US" sz="1200" u="none" cap="none" strike="noStrike">
                          <a:latin typeface="Arial"/>
                          <a:ea typeface="Arial"/>
                          <a:cs typeface="Arial"/>
                          <a:sym typeface="Arial"/>
                        </a:rPr>
                        <a:t>      Sponsorships Available</a:t>
                      </a:r>
                      <a:endParaRPr sz="1200" u="none" cap="none" strike="noStrike">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48235"/>
                      </a:schemeClr>
                    </a:solidFill>
                  </a:tcPr>
                </a:tc>
              </a:tr>
              <a:tr h="330200">
                <a:tc>
                  <a:txBody>
                    <a:bodyPr/>
                    <a:lstStyle/>
                    <a:p>
                      <a:pPr indent="0" lvl="0" marL="184150" marR="0" rtl="0" algn="l">
                        <a:lnSpc>
                          <a:spcPct val="100000"/>
                        </a:lnSpc>
                        <a:spcBef>
                          <a:spcPts val="0"/>
                        </a:spcBef>
                        <a:spcAft>
                          <a:spcPts val="0"/>
                        </a:spcAft>
                        <a:buClr>
                          <a:srgbClr val="000000"/>
                        </a:buClr>
                        <a:buSzPts val="1200"/>
                        <a:buFont typeface="Arial"/>
                        <a:buNone/>
                      </a:pPr>
                      <a:r>
                        <a:rPr b="0" lang="en-US" sz="1200" u="none" cap="none" strike="noStrike">
                          <a:latin typeface="Arial"/>
                          <a:ea typeface="Arial"/>
                          <a:cs typeface="Arial"/>
                          <a:sym typeface="Arial"/>
                        </a:rPr>
                        <a:t>April CMM/CMP Breakfast</a:t>
                      </a:r>
                      <a:endParaRPr sz="1200" u="none" cap="none" strike="noStrike">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83185" marR="0" rtl="0" algn="l">
                        <a:lnSpc>
                          <a:spcPct val="100000"/>
                        </a:lnSpc>
                        <a:spcBef>
                          <a:spcPts val="0"/>
                        </a:spcBef>
                        <a:spcAft>
                          <a:spcPts val="0"/>
                        </a:spcAft>
                        <a:buClr>
                          <a:srgbClr val="000000"/>
                        </a:buClr>
                        <a:buSzPts val="1200"/>
                        <a:buFont typeface="Arial"/>
                        <a:buNone/>
                      </a:pPr>
                      <a:r>
                        <a:rPr b="0" lang="en-US" sz="1200" u="none" cap="none" strike="noStrike">
                          <a:latin typeface="Arial"/>
                          <a:ea typeface="Arial"/>
                          <a:cs typeface="Arial"/>
                          <a:sym typeface="Arial"/>
                        </a:rPr>
                        <a:t>Thursday 4/2</a:t>
                      </a:r>
                      <a:r>
                        <a:rPr lang="en-US" sz="1200" u="none" cap="none" strike="noStrike">
                          <a:latin typeface="Arial"/>
                          <a:ea typeface="Arial"/>
                          <a:cs typeface="Arial"/>
                          <a:sym typeface="Arial"/>
                        </a:rPr>
                        <a:t>5</a:t>
                      </a:r>
                      <a:r>
                        <a:rPr b="0" lang="en-US" sz="1200" u="none" cap="none" strike="noStrike">
                          <a:latin typeface="Arial"/>
                          <a:ea typeface="Arial"/>
                          <a:cs typeface="Arial"/>
                          <a:sym typeface="Arial"/>
                        </a:rPr>
                        <a:t>/202</a:t>
                      </a:r>
                      <a:r>
                        <a:rPr lang="en-US" sz="1200" u="none" cap="none" strike="noStrike">
                          <a:latin typeface="Arial"/>
                          <a:ea typeface="Arial"/>
                          <a:cs typeface="Arial"/>
                          <a:sym typeface="Arial"/>
                        </a:rPr>
                        <a:t>4</a:t>
                      </a:r>
                      <a:endParaRPr sz="1200" u="none" cap="none" strike="noStrike">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92710" marR="0" rtl="0" algn="l">
                        <a:lnSpc>
                          <a:spcPct val="100000"/>
                        </a:lnSpc>
                        <a:spcBef>
                          <a:spcPts val="0"/>
                        </a:spcBef>
                        <a:spcAft>
                          <a:spcPts val="0"/>
                        </a:spcAft>
                        <a:buClr>
                          <a:srgbClr val="000000"/>
                        </a:buClr>
                        <a:buSzPts val="1200"/>
                        <a:buFont typeface="Arial"/>
                        <a:buNone/>
                      </a:pPr>
                      <a:r>
                        <a:rPr b="0" lang="en-US" sz="1200" u="none" cap="none" strike="noStrike">
                          <a:latin typeface="Arial"/>
                          <a:ea typeface="Arial"/>
                          <a:cs typeface="Arial"/>
                          <a:sym typeface="Arial"/>
                        </a:rPr>
                        <a:t>Sponsorship Available</a:t>
                      </a:r>
                      <a:endParaRPr sz="1200" u="none" cap="none" strike="noStrike">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0" lang="en-US" sz="1200" u="none" cap="none" strike="noStrike">
                          <a:latin typeface="Arial"/>
                          <a:ea typeface="Arial"/>
                          <a:cs typeface="Arial"/>
                          <a:sym typeface="Arial"/>
                        </a:rPr>
                        <a:t>      </a:t>
                      </a:r>
                      <a:r>
                        <a:rPr lang="en-US" sz="1200" u="none" cap="none" strike="noStrike">
                          <a:latin typeface="Arial"/>
                          <a:ea typeface="Arial"/>
                          <a:cs typeface="Arial"/>
                          <a:sym typeface="Arial"/>
                        </a:rPr>
                        <a:t>Sponsorships Available</a:t>
                      </a:r>
                      <a:endParaRPr sz="1200" u="none" cap="none" strike="noStrike">
                        <a:latin typeface="Times New Roman"/>
                        <a:ea typeface="Times New Roman"/>
                        <a:cs typeface="Times New Roman"/>
                        <a:sym typeface="Times New Roman"/>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87650">
                <a:tc>
                  <a:txBody>
                    <a:bodyPr/>
                    <a:lstStyle/>
                    <a:p>
                      <a:pPr indent="0" lvl="0" marL="184150" marR="0" rtl="0" algn="l">
                        <a:lnSpc>
                          <a:spcPct val="100000"/>
                        </a:lnSpc>
                        <a:spcBef>
                          <a:spcPts val="0"/>
                        </a:spcBef>
                        <a:spcAft>
                          <a:spcPts val="0"/>
                        </a:spcAft>
                        <a:buClr>
                          <a:srgbClr val="000000"/>
                        </a:buClr>
                        <a:buSzPts val="1200"/>
                        <a:buFont typeface="Arial"/>
                        <a:buNone/>
                      </a:pPr>
                      <a:r>
                        <a:rPr b="0" lang="en-US" sz="1200" u="none" cap="none" strike="noStrike">
                          <a:latin typeface="Arial"/>
                          <a:ea typeface="Arial"/>
                          <a:cs typeface="Arial"/>
                          <a:sym typeface="Arial"/>
                        </a:rPr>
                        <a:t>Volunteer and Membership Appreciation &amp; Mixer</a:t>
                      </a:r>
                      <a:endParaRPr sz="1200" u="none" cap="none" strike="noStrike">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48235"/>
                      </a:schemeClr>
                    </a:solidFill>
                  </a:tcPr>
                </a:tc>
                <a:tc>
                  <a:txBody>
                    <a:bodyPr/>
                    <a:lstStyle/>
                    <a:p>
                      <a:pPr indent="0" lvl="0" marL="83185" marR="0" rtl="0" algn="l">
                        <a:lnSpc>
                          <a:spcPct val="100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Thursday, 5/2/2024</a:t>
                      </a:r>
                      <a:endParaRPr sz="1200" u="none" cap="none" strike="noStrike">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48235"/>
                      </a:schemeClr>
                    </a:solidFill>
                  </a:tcPr>
                </a:tc>
                <a:tc>
                  <a:txBody>
                    <a:bodyPr/>
                    <a:lstStyle/>
                    <a:p>
                      <a:pPr indent="0" lvl="0" marL="92710" marR="0" rtl="0" algn="l">
                        <a:lnSpc>
                          <a:spcPct val="100000"/>
                        </a:lnSpc>
                        <a:spcBef>
                          <a:spcPts val="0"/>
                        </a:spcBef>
                        <a:spcAft>
                          <a:spcPts val="0"/>
                        </a:spcAft>
                        <a:buClr>
                          <a:srgbClr val="000000"/>
                        </a:buClr>
                        <a:buSzPts val="1200"/>
                        <a:buFont typeface="Arial"/>
                        <a:buNone/>
                      </a:pPr>
                      <a:r>
                        <a:rPr b="0" lang="en-US" sz="1200" u="none" cap="none" strike="noStrike">
                          <a:latin typeface="Arial"/>
                          <a:ea typeface="Arial"/>
                          <a:cs typeface="Arial"/>
                          <a:sym typeface="Arial"/>
                        </a:rPr>
                        <a:t>Sponsorship Available</a:t>
                      </a:r>
                      <a:endParaRPr sz="1200" u="none" cap="none" strike="noStrike">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48235"/>
                      </a:schemeClr>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0" lang="en-US" sz="1200" u="none" cap="none" strike="noStrike">
                          <a:latin typeface="Arial"/>
                          <a:ea typeface="Arial"/>
                          <a:cs typeface="Arial"/>
                          <a:sym typeface="Arial"/>
                        </a:rPr>
                        <a:t>      </a:t>
                      </a:r>
                      <a:r>
                        <a:rPr lang="en-US" sz="1200" u="none" cap="none" strike="noStrike">
                          <a:latin typeface="Arial"/>
                          <a:ea typeface="Arial"/>
                          <a:cs typeface="Arial"/>
                          <a:sym typeface="Arial"/>
                        </a:rPr>
                        <a:t>Sponsorships Available</a:t>
                      </a:r>
                      <a:endParaRPr sz="1200" u="none" cap="none" strike="noStrike">
                        <a:latin typeface="Times New Roman"/>
                        <a:ea typeface="Times New Roman"/>
                        <a:cs typeface="Times New Roman"/>
                        <a:sym typeface="Times New Roman"/>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48235"/>
                      </a:schemeClr>
                    </a:solidFill>
                  </a:tcPr>
                </a:tc>
              </a:tr>
              <a:tr h="287650">
                <a:tc>
                  <a:txBody>
                    <a:bodyPr/>
                    <a:lstStyle/>
                    <a:p>
                      <a:pPr indent="0" lvl="0" marL="184150" marR="0" rtl="0" algn="l">
                        <a:lnSpc>
                          <a:spcPct val="100000"/>
                        </a:lnSpc>
                        <a:spcBef>
                          <a:spcPts val="0"/>
                        </a:spcBef>
                        <a:spcAft>
                          <a:spcPts val="0"/>
                        </a:spcAft>
                        <a:buClr>
                          <a:srgbClr val="000000"/>
                        </a:buClr>
                        <a:buSzPts val="1200"/>
                        <a:buFont typeface="Arial"/>
                        <a:buNone/>
                      </a:pPr>
                      <a:r>
                        <a:rPr b="0" lang="en-US" sz="1200" u="none" cap="none" strike="noStrike">
                          <a:latin typeface="Arial"/>
                          <a:ea typeface="Arial"/>
                          <a:cs typeface="Arial"/>
                          <a:sym typeface="Arial"/>
                        </a:rPr>
                        <a:t>MPI D/FW Annual Awards Gala Dinner</a:t>
                      </a:r>
                      <a:endParaRPr sz="14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alpha val="48235"/>
                      </a:srgbClr>
                    </a:solidFill>
                  </a:tcPr>
                </a:tc>
                <a:tc>
                  <a:txBody>
                    <a:bodyPr/>
                    <a:lstStyle/>
                    <a:p>
                      <a:pPr indent="0" lvl="0" marL="83185" marR="0" rtl="0" algn="l">
                        <a:lnSpc>
                          <a:spcPct val="100000"/>
                        </a:lnSpc>
                        <a:spcBef>
                          <a:spcPts val="0"/>
                        </a:spcBef>
                        <a:spcAft>
                          <a:spcPts val="0"/>
                        </a:spcAft>
                        <a:buClr>
                          <a:srgbClr val="000000"/>
                        </a:buClr>
                        <a:buSzPts val="1200"/>
                        <a:buFont typeface="Arial"/>
                        <a:buNone/>
                      </a:pPr>
                      <a:r>
                        <a:rPr b="0" lang="en-US" sz="1200" u="none" cap="none" strike="noStrike">
                          <a:latin typeface="Arial"/>
                          <a:ea typeface="Arial"/>
                          <a:cs typeface="Arial"/>
                          <a:sym typeface="Arial"/>
                        </a:rPr>
                        <a:t>Thursday 6/2</a:t>
                      </a:r>
                      <a:r>
                        <a:rPr lang="en-US" sz="1200" u="none" cap="none" strike="noStrike">
                          <a:latin typeface="Arial"/>
                          <a:ea typeface="Arial"/>
                          <a:cs typeface="Arial"/>
                          <a:sym typeface="Arial"/>
                        </a:rPr>
                        <a:t>0</a:t>
                      </a:r>
                      <a:r>
                        <a:rPr b="0" lang="en-US" sz="1200" u="none" cap="none" strike="noStrike">
                          <a:latin typeface="Arial"/>
                          <a:ea typeface="Arial"/>
                          <a:cs typeface="Arial"/>
                          <a:sym typeface="Arial"/>
                        </a:rPr>
                        <a:t>/202</a:t>
                      </a:r>
                      <a:r>
                        <a:rPr lang="en-US" sz="1200" u="none" cap="none" strike="noStrike">
                          <a:latin typeface="Arial"/>
                          <a:ea typeface="Arial"/>
                          <a:cs typeface="Arial"/>
                          <a:sym typeface="Arial"/>
                        </a:rPr>
                        <a:t>4</a:t>
                      </a:r>
                      <a:endParaRPr sz="1200" u="none" cap="none" strike="noStrike">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alpha val="48235"/>
                      </a:srgbClr>
                    </a:solidFill>
                  </a:tcPr>
                </a:tc>
                <a:tc>
                  <a:txBody>
                    <a:bodyPr/>
                    <a:lstStyle/>
                    <a:p>
                      <a:pPr indent="0" lvl="0" marL="92710" marR="0" rtl="0" algn="l">
                        <a:lnSpc>
                          <a:spcPct val="100000"/>
                        </a:lnSpc>
                        <a:spcBef>
                          <a:spcPts val="0"/>
                        </a:spcBef>
                        <a:spcAft>
                          <a:spcPts val="0"/>
                        </a:spcAft>
                        <a:buClr>
                          <a:srgbClr val="000000"/>
                        </a:buClr>
                        <a:buSzPts val="1200"/>
                        <a:buFont typeface="Arial"/>
                        <a:buNone/>
                      </a:pPr>
                      <a:r>
                        <a:rPr b="0" lang="en-US" sz="1200" u="none" cap="none" strike="noStrike">
                          <a:latin typeface="Arial"/>
                          <a:ea typeface="Arial"/>
                          <a:cs typeface="Arial"/>
                          <a:sym typeface="Arial"/>
                        </a:rPr>
                        <a:t>Sponsorship Available</a:t>
                      </a:r>
                      <a:endParaRPr sz="1200" u="none" cap="none" strike="noStrike">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alpha val="48235"/>
                      </a:srgbClr>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0" lang="en-US" sz="1200" u="none" cap="none" strike="noStrike">
                          <a:latin typeface="Arial"/>
                          <a:ea typeface="Arial"/>
                          <a:cs typeface="Arial"/>
                          <a:sym typeface="Arial"/>
                        </a:rPr>
                        <a:t>      </a:t>
                      </a:r>
                      <a:r>
                        <a:rPr lang="en-US" sz="1200" u="none" cap="none" strike="noStrike">
                          <a:latin typeface="Arial"/>
                          <a:ea typeface="Arial"/>
                          <a:cs typeface="Arial"/>
                          <a:sym typeface="Arial"/>
                        </a:rPr>
                        <a:t>Sponsorships Available</a:t>
                      </a:r>
                      <a:endParaRPr sz="1200" u="none" cap="none" strike="noStrike">
                        <a:latin typeface="Times New Roman"/>
                        <a:ea typeface="Times New Roman"/>
                        <a:cs typeface="Times New Roman"/>
                        <a:sym typeface="Times New Roman"/>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alpha val="48240"/>
                      </a:srgbClr>
                    </a:solidFill>
                  </a:tcPr>
                </a:tc>
              </a:tr>
            </a:tbl>
          </a:graphicData>
        </a:graphic>
      </p:graphicFrame>
      <p:sp>
        <p:nvSpPr>
          <p:cNvPr id="122" name="Google Shape;122;p5"/>
          <p:cNvSpPr txBox="1"/>
          <p:nvPr/>
        </p:nvSpPr>
        <p:spPr>
          <a:xfrm>
            <a:off x="6400800" y="457510"/>
            <a:ext cx="60969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ACEE"/>
                </a:solidFill>
                <a:latin typeface="Arial"/>
                <a:ea typeface="Arial"/>
                <a:cs typeface="Arial"/>
                <a:sym typeface="Arial"/>
              </a:rPr>
              <a:t>202</a:t>
            </a:r>
            <a:r>
              <a:rPr lang="en-US" sz="2400">
                <a:solidFill>
                  <a:srgbClr val="00ACEE"/>
                </a:solidFill>
              </a:rPr>
              <a:t>5</a:t>
            </a:r>
            <a:r>
              <a:rPr b="0" i="0" lang="en-US" sz="2400" u="none" cap="none" strike="noStrike">
                <a:solidFill>
                  <a:srgbClr val="00ACEE"/>
                </a:solidFill>
                <a:latin typeface="Arial"/>
                <a:ea typeface="Arial"/>
                <a:cs typeface="Arial"/>
                <a:sym typeface="Arial"/>
              </a:rPr>
              <a:t> Calendar of Events</a:t>
            </a:r>
            <a:endParaRPr b="0" i="0" sz="2400" u="none" cap="none" strike="noStrike">
              <a:solidFill>
                <a:srgbClr val="00ACEE"/>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sz="2400">
              <a:solidFill>
                <a:srgbClr val="00ACEE"/>
              </a:solidFill>
            </a:endParaRPr>
          </a:p>
          <a:p>
            <a:pPr indent="0" lvl="0" marL="0" marR="0" rtl="0" algn="l">
              <a:lnSpc>
                <a:spcPct val="100000"/>
              </a:lnSpc>
              <a:spcBef>
                <a:spcPts val="0"/>
              </a:spcBef>
              <a:spcAft>
                <a:spcPts val="0"/>
              </a:spcAft>
              <a:buClr>
                <a:srgbClr val="000000"/>
              </a:buClr>
              <a:buSzPts val="2400"/>
              <a:buFont typeface="Arial"/>
              <a:buNone/>
            </a:pPr>
            <a:r>
              <a:t/>
            </a:r>
            <a:endParaRPr sz="2400">
              <a:solidFill>
                <a:srgbClr val="00ACEE"/>
              </a:solidFill>
            </a:endParaRPr>
          </a:p>
        </p:txBody>
      </p:sp>
      <p:sp>
        <p:nvSpPr>
          <p:cNvPr id="123" name="Google Shape;123;p5"/>
          <p:cNvSpPr txBox="1"/>
          <p:nvPr/>
        </p:nvSpPr>
        <p:spPr>
          <a:xfrm>
            <a:off x="82625" y="1285138"/>
            <a:ext cx="11451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Relationships are the key to success, especially when you are selling you. MPI D/FW offers fantastic opportunities to introduce yourself and your services to a targeted audience of purchasers. Find your next client and begin lucrative relationships by partnering with us during these unique networking events where you can become the star of the show!</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6"/>
          <p:cNvPicPr preferRelativeResize="0"/>
          <p:nvPr/>
        </p:nvPicPr>
        <p:blipFill rotWithShape="1">
          <a:blip r:embed="rId3">
            <a:alphaModFix/>
          </a:blip>
          <a:srcRect b="0" l="0" r="0" t="0"/>
          <a:stretch/>
        </p:blipFill>
        <p:spPr>
          <a:xfrm>
            <a:off x="0" y="0"/>
            <a:ext cx="5155692" cy="6857999"/>
          </a:xfrm>
          <a:prstGeom prst="rect">
            <a:avLst/>
          </a:prstGeom>
          <a:noFill/>
          <a:ln>
            <a:noFill/>
          </a:ln>
        </p:spPr>
      </p:pic>
      <p:sp>
        <p:nvSpPr>
          <p:cNvPr id="129" name="Google Shape;129;p6"/>
          <p:cNvSpPr txBox="1"/>
          <p:nvPr/>
        </p:nvSpPr>
        <p:spPr>
          <a:xfrm>
            <a:off x="5155700" y="1567975"/>
            <a:ext cx="7036200" cy="4504800"/>
          </a:xfrm>
          <a:prstGeom prst="rect">
            <a:avLst/>
          </a:prstGeom>
          <a:noFill/>
          <a:ln cap="flat" cmpd="sng" w="9525">
            <a:solidFill>
              <a:srgbClr val="FF0000"/>
            </a:solidFill>
            <a:prstDash val="solid"/>
            <a:round/>
            <a:headEnd len="sm" w="sm" type="none"/>
            <a:tailEnd len="sm" w="sm" type="none"/>
          </a:ln>
        </p:spPr>
        <p:txBody>
          <a:bodyPr anchorCtr="0" anchor="t" bIns="0" lIns="0" spcFirstLastPara="1" rIns="0" wrap="square" tIns="126350">
            <a:spAutoFit/>
          </a:bodyPr>
          <a:lstStyle/>
          <a:p>
            <a:pPr indent="0" lvl="0" marL="12700" marR="0" rtl="0" algn="l">
              <a:lnSpc>
                <a:spcPct val="100000"/>
              </a:lnSpc>
              <a:spcBef>
                <a:spcPts val="0"/>
              </a:spcBef>
              <a:spcAft>
                <a:spcPts val="0"/>
              </a:spcAft>
              <a:buClr>
                <a:srgbClr val="000000"/>
              </a:buClr>
              <a:buSzPts val="1400"/>
              <a:buFont typeface="Arial"/>
              <a:buNone/>
            </a:pPr>
            <a:r>
              <a:rPr b="1" i="0" lang="en-US" sz="1400" u="none" cap="none" strike="noStrike">
                <a:solidFill>
                  <a:srgbClr val="00ACEE"/>
                </a:solidFill>
                <a:latin typeface="Arial"/>
                <a:ea typeface="Arial"/>
                <a:cs typeface="Arial"/>
                <a:sym typeface="Arial"/>
              </a:rPr>
              <a:t>EDUCATIONAL EVENTS</a:t>
            </a:r>
            <a:endParaRPr b="0" i="0" sz="1400" u="none" cap="none" strike="noStrike">
              <a:solidFill>
                <a:srgbClr val="000000"/>
              </a:solidFill>
              <a:latin typeface="Arial"/>
              <a:ea typeface="Arial"/>
              <a:cs typeface="Arial"/>
              <a:sym typeface="Arial"/>
            </a:endParaRPr>
          </a:p>
          <a:p>
            <a:pPr indent="0" lvl="0" marL="12700" marR="1562735" rtl="0" algn="l">
              <a:lnSpc>
                <a:spcPct val="150000"/>
              </a:lnSpc>
              <a:spcBef>
                <a:spcPts val="45"/>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 January Chapter Experience Luncheons. August Emerging</a:t>
            </a:r>
            <a:r>
              <a:rPr b="1" lang="en-US" sz="1200"/>
              <a:t> </a:t>
            </a:r>
            <a:r>
              <a:rPr b="1" lang="en-US" sz="1200"/>
              <a:t>L</a:t>
            </a:r>
            <a:r>
              <a:rPr b="1" i="0" lang="en-US" sz="1200" u="none" cap="none" strike="noStrike">
                <a:solidFill>
                  <a:srgbClr val="000000"/>
                </a:solidFill>
                <a:latin typeface="Arial"/>
                <a:ea typeface="Arial"/>
                <a:cs typeface="Arial"/>
                <a:sym typeface="Arial"/>
              </a:rPr>
              <a:t>eaders </a:t>
            </a:r>
            <a:endParaRPr b="0" i="0" sz="1200" u="none" cap="none" strike="noStrike">
              <a:solidFill>
                <a:srgbClr val="000000"/>
              </a:solidFill>
              <a:latin typeface="Arial"/>
              <a:ea typeface="Arial"/>
              <a:cs typeface="Arial"/>
              <a:sym typeface="Arial"/>
            </a:endParaRPr>
          </a:p>
          <a:p>
            <a:pPr indent="-172720" lvl="0" marL="184785" marR="21590" rtl="0" algn="l">
              <a:lnSpc>
                <a:spcPct val="15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MPI D/FW provides quality education programs including networking opportunities for meeting professionals and suppliers. Our events are typically scheduled for the fourth Thursday of the corresponding month. Thes events include networking, career cafes, new member orientations, CSR, MPI news announcements and an educational speaker.</a:t>
            </a:r>
            <a:endParaRPr b="0" i="0" sz="1200" u="none" cap="none" strike="noStrike">
              <a:solidFill>
                <a:srgbClr val="000000"/>
              </a:solidFill>
              <a:latin typeface="Arial"/>
              <a:ea typeface="Arial"/>
              <a:cs typeface="Arial"/>
              <a:sym typeface="Arial"/>
            </a:endParaRPr>
          </a:p>
          <a:p>
            <a:pPr indent="-172720" lvl="0" marL="184785" marR="0" rtl="0" algn="l">
              <a:lnSpc>
                <a:spcPct val="100000"/>
              </a:lnSpc>
              <a:spcBef>
                <a:spcPts val="72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Estimated # of Attendees: 150-175</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12700" marR="0" rtl="0" algn="l">
              <a:lnSpc>
                <a:spcPct val="100000"/>
              </a:lnSpc>
              <a:spcBef>
                <a:spcPts val="108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March Education Day</a:t>
            </a:r>
            <a:endParaRPr b="0" i="0" sz="1200" u="none" cap="none" strike="noStrike">
              <a:solidFill>
                <a:srgbClr val="000000"/>
              </a:solidFill>
              <a:latin typeface="Arial"/>
              <a:ea typeface="Arial"/>
              <a:cs typeface="Arial"/>
              <a:sym typeface="Arial"/>
            </a:endParaRPr>
          </a:p>
          <a:p>
            <a:pPr indent="-172720" lvl="0" marL="184785" marR="5080" rtl="0" algn="l">
              <a:lnSpc>
                <a:spcPct val="15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This is one of the best attended MPI D/FW events. The annual Educational Day w</a:t>
            </a:r>
            <a:r>
              <a:rPr lang="en-US" sz="1200"/>
              <a:t>ith</a:t>
            </a:r>
            <a:r>
              <a:rPr b="0" i="0" lang="en-US" sz="1200" u="none" cap="none" strike="noStrike">
                <a:solidFill>
                  <a:srgbClr val="000000"/>
                </a:solidFill>
                <a:latin typeface="Arial"/>
                <a:ea typeface="Arial"/>
                <a:cs typeface="Arial"/>
                <a:sym typeface="Arial"/>
              </a:rPr>
              <a:t> strong educational experiences along EIC certified CMP tracks. In addition to multiple keynotes and breakout sessions, the event features a luncheon, happy hour mixer, plenty of networking and a supplier showcase featuring all the best local and national suppliers the industry has to offer.</a:t>
            </a:r>
            <a:endParaRPr b="0" i="0" sz="1200" u="none" cap="none" strike="noStrike">
              <a:solidFill>
                <a:srgbClr val="000000"/>
              </a:solidFill>
              <a:latin typeface="Arial"/>
              <a:ea typeface="Arial"/>
              <a:cs typeface="Arial"/>
              <a:sym typeface="Arial"/>
            </a:endParaRPr>
          </a:p>
          <a:p>
            <a:pPr indent="-172720" lvl="0" marL="184785" marR="0" rtl="0" algn="l">
              <a:lnSpc>
                <a:spcPct val="100000"/>
              </a:lnSpc>
              <a:spcBef>
                <a:spcPts val="72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Estimated # of Attendees: up to 200-250</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720"/>
              </a:spcBef>
              <a:spcAft>
                <a:spcPts val="0"/>
              </a:spcAft>
              <a:buNone/>
            </a:pPr>
            <a:r>
              <a:t/>
            </a:r>
            <a:endParaRPr sz="1200"/>
          </a:p>
          <a:p>
            <a:pPr indent="0" lvl="0" marL="0" marR="0" rtl="0" algn="l">
              <a:lnSpc>
                <a:spcPct val="100000"/>
              </a:lnSpc>
              <a:spcBef>
                <a:spcPts val="720"/>
              </a:spcBef>
              <a:spcAft>
                <a:spcPts val="0"/>
              </a:spcAft>
              <a:buNone/>
            </a:pPr>
            <a:r>
              <a:t/>
            </a:r>
            <a:endParaRPr sz="1200"/>
          </a:p>
        </p:txBody>
      </p:sp>
      <p:sp>
        <p:nvSpPr>
          <p:cNvPr id="130" name="Google Shape;130;p6"/>
          <p:cNvSpPr txBox="1"/>
          <p:nvPr>
            <p:ph type="title"/>
          </p:nvPr>
        </p:nvSpPr>
        <p:spPr>
          <a:xfrm>
            <a:off x="2845307" y="455676"/>
            <a:ext cx="6646545" cy="942340"/>
          </a:xfrm>
          <a:prstGeom prst="rect">
            <a:avLst/>
          </a:prstGeom>
          <a:solidFill>
            <a:srgbClr val="00ACEE"/>
          </a:solidFill>
          <a:ln>
            <a:noFill/>
          </a:ln>
        </p:spPr>
        <p:txBody>
          <a:bodyPr anchorCtr="0" anchor="t" bIns="0" lIns="0" spcFirstLastPara="1" rIns="0" wrap="square" tIns="206375">
            <a:spAutoFit/>
          </a:bodyPr>
          <a:lstStyle/>
          <a:p>
            <a:pPr indent="0" lvl="0" marL="556895" rtl="0" algn="l">
              <a:lnSpc>
                <a:spcPct val="100000"/>
              </a:lnSpc>
              <a:spcBef>
                <a:spcPts val="0"/>
              </a:spcBef>
              <a:spcAft>
                <a:spcPts val="0"/>
              </a:spcAft>
              <a:buSzPts val="1400"/>
              <a:buNone/>
            </a:pPr>
            <a:r>
              <a:rPr lang="en-US" sz="3600"/>
              <a:t>MPI D/FW Event Types</a:t>
            </a:r>
            <a:endParaRPr sz="3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1"/>
          <p:cNvSpPr txBox="1"/>
          <p:nvPr/>
        </p:nvSpPr>
        <p:spPr>
          <a:xfrm>
            <a:off x="2593341" y="340304"/>
            <a:ext cx="9164400" cy="6167100"/>
          </a:xfrm>
          <a:prstGeom prst="rect">
            <a:avLst/>
          </a:prstGeom>
          <a:noFill/>
          <a:ln>
            <a:noFill/>
          </a:ln>
        </p:spPr>
        <p:txBody>
          <a:bodyPr anchorCtr="0" anchor="t" bIns="0" lIns="0" spcFirstLastPara="1" rIns="0" wrap="square" tIns="126350">
            <a:spAutoFit/>
          </a:bodyPr>
          <a:lstStyle/>
          <a:p>
            <a:pPr indent="0" lvl="0" marL="12700" marR="0" rtl="0" algn="l">
              <a:lnSpc>
                <a:spcPct val="100000"/>
              </a:lnSpc>
              <a:spcBef>
                <a:spcPts val="0"/>
              </a:spcBef>
              <a:spcAft>
                <a:spcPts val="0"/>
              </a:spcAft>
              <a:buClr>
                <a:srgbClr val="000000"/>
              </a:buClr>
              <a:buSzPts val="1400"/>
              <a:buFont typeface="Arial"/>
              <a:buNone/>
            </a:pPr>
            <a:r>
              <a:rPr b="1" i="0" lang="en-US" sz="1400" u="none" cap="none" strike="noStrike">
                <a:solidFill>
                  <a:srgbClr val="00ACEE"/>
                </a:solidFill>
                <a:latin typeface="Arial"/>
                <a:ea typeface="Arial"/>
                <a:cs typeface="Arial"/>
                <a:sym typeface="Arial"/>
              </a:rPr>
              <a:t>SPECIAL EVENTS</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765"/>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Fall Fundraising Event</a:t>
            </a:r>
            <a:endParaRPr b="0" i="0" sz="1200" u="none" cap="none" strike="noStrike">
              <a:solidFill>
                <a:srgbClr val="000000"/>
              </a:solidFill>
              <a:latin typeface="Arial"/>
              <a:ea typeface="Arial"/>
              <a:cs typeface="Arial"/>
              <a:sym typeface="Arial"/>
            </a:endParaRPr>
          </a:p>
          <a:p>
            <a:pPr indent="-172720" lvl="0" marL="184785" marR="161925" rtl="0" algn="just">
              <a:lnSpc>
                <a:spcPct val="15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This annual event will be an opportunity for planners and suppliers to network and engage while taking part in friendly competition. Guests will nosh, drink and build relationships over 3-hours and have plenty of opportunities to be exposed to new sponsorship information.</a:t>
            </a:r>
            <a:endParaRPr b="0" i="0" sz="1200" u="none" cap="none" strike="noStrike">
              <a:solidFill>
                <a:srgbClr val="000000"/>
              </a:solidFill>
              <a:latin typeface="Arial"/>
              <a:ea typeface="Arial"/>
              <a:cs typeface="Arial"/>
              <a:sym typeface="Arial"/>
            </a:endParaRPr>
          </a:p>
          <a:p>
            <a:pPr indent="-172720" lvl="0" marL="184785" marR="0" rtl="0" algn="just">
              <a:lnSpc>
                <a:spcPct val="100000"/>
              </a:lnSpc>
              <a:spcBef>
                <a:spcPts val="72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Estimated # of Attendees: 100</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12700" marR="0" rtl="0" algn="l">
              <a:lnSpc>
                <a:spcPct val="100000"/>
              </a:lnSpc>
              <a:spcBef>
                <a:spcPts val="108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December - Holiday Experience</a:t>
            </a:r>
            <a:endParaRPr b="0" i="0" sz="1200" u="none" cap="none" strike="noStrike">
              <a:solidFill>
                <a:srgbClr val="000000"/>
              </a:solidFill>
              <a:latin typeface="Arial"/>
              <a:ea typeface="Arial"/>
              <a:cs typeface="Arial"/>
              <a:sym typeface="Arial"/>
            </a:endParaRPr>
          </a:p>
          <a:p>
            <a:pPr indent="-172720" lvl="0" marL="184785" marR="152400" rtl="0" algn="just">
              <a:lnSpc>
                <a:spcPct val="15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The Annual Holiday Experience is a lighthearted event and a great time to reflect on the year’s accomplishments in a festive atmosphere with fantastic beverages, culinary delights, and energizing entertainment.</a:t>
            </a:r>
            <a:endParaRPr b="0" i="0" sz="1200" u="none" cap="none" strike="noStrike">
              <a:solidFill>
                <a:srgbClr val="000000"/>
              </a:solidFill>
              <a:latin typeface="Arial"/>
              <a:ea typeface="Arial"/>
              <a:cs typeface="Arial"/>
              <a:sym typeface="Arial"/>
            </a:endParaRPr>
          </a:p>
          <a:p>
            <a:pPr indent="-172720" lvl="0" marL="184785" marR="0" rtl="0" algn="just">
              <a:lnSpc>
                <a:spcPct val="100000"/>
              </a:lnSpc>
              <a:spcBef>
                <a:spcPts val="72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Estimated # of Attendees: 150-200</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12700" marR="0" rtl="0" algn="l">
              <a:lnSpc>
                <a:spcPct val="100000"/>
              </a:lnSpc>
              <a:spcBef>
                <a:spcPts val="108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April - CMP/CMM Breakfast</a:t>
            </a:r>
            <a:endParaRPr b="0" i="0" sz="1200" u="none" cap="none" strike="noStrike">
              <a:solidFill>
                <a:srgbClr val="000000"/>
              </a:solidFill>
              <a:latin typeface="Arial"/>
              <a:ea typeface="Arial"/>
              <a:cs typeface="Arial"/>
              <a:sym typeface="Arial"/>
            </a:endParaRPr>
          </a:p>
          <a:p>
            <a:pPr indent="-172720" lvl="0" marL="184785" marR="5080" rtl="0" algn="l">
              <a:lnSpc>
                <a:spcPct val="15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This event is an annual tribute to all CMP/CMM certified planners from the DFW area. Some are not necessarily members of MPI D/FW which increases the breadth of reach for sponsoring this event. This is the single event with the highest cross section of CMP/CMM’s in attendance as it is free for them to attend, and the speaker is higher profile.</a:t>
            </a:r>
            <a:endParaRPr b="0" i="0" sz="1200" u="none" cap="none" strike="noStrike">
              <a:solidFill>
                <a:srgbClr val="000000"/>
              </a:solidFill>
              <a:latin typeface="Arial"/>
              <a:ea typeface="Arial"/>
              <a:cs typeface="Arial"/>
              <a:sym typeface="Arial"/>
            </a:endParaRPr>
          </a:p>
          <a:p>
            <a:pPr indent="-172720" lvl="0" marL="184785" marR="0" rtl="0" algn="l">
              <a:lnSpc>
                <a:spcPct val="100000"/>
              </a:lnSpc>
              <a:spcBef>
                <a:spcPts val="72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Estimated # of Attendees: 150-200</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12700" marR="0" rtl="0" algn="l">
              <a:lnSpc>
                <a:spcPct val="100000"/>
              </a:lnSpc>
              <a:spcBef>
                <a:spcPts val="108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June - MPI D/FW Annual Awards Gala Dinner</a:t>
            </a:r>
            <a:endParaRPr b="0" i="0" sz="1200" u="none" cap="none" strike="noStrike">
              <a:solidFill>
                <a:srgbClr val="000000"/>
              </a:solidFill>
              <a:latin typeface="Arial"/>
              <a:ea typeface="Arial"/>
              <a:cs typeface="Arial"/>
              <a:sym typeface="Arial"/>
            </a:endParaRPr>
          </a:p>
          <a:p>
            <a:pPr indent="-172720" lvl="0" marL="184785" marR="143510" rtl="0" algn="l">
              <a:lnSpc>
                <a:spcPct val="15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The MPI D/FW Annual Awards Gala Dinner is the highlight of the year. Chapter achievement awards are presented to members who have made exceptional contributions to the MPI D/FW chapter over the previous 12 months.</a:t>
            </a:r>
            <a:endParaRPr b="0" i="0" sz="1200" u="none" cap="none" strike="noStrike">
              <a:solidFill>
                <a:srgbClr val="000000"/>
              </a:solidFill>
              <a:latin typeface="Arial"/>
              <a:ea typeface="Arial"/>
              <a:cs typeface="Arial"/>
              <a:sym typeface="Arial"/>
            </a:endParaRPr>
          </a:p>
          <a:p>
            <a:pPr indent="-172720" lvl="0" marL="184785" marR="0" rtl="0" algn="l">
              <a:lnSpc>
                <a:spcPct val="100000"/>
              </a:lnSpc>
              <a:spcBef>
                <a:spcPts val="72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Estimated # of Attendees: 150-200</a:t>
            </a:r>
            <a:endParaRPr b="0" i="0" sz="1200" u="none" cap="none" strike="noStrike">
              <a:solidFill>
                <a:srgbClr val="000000"/>
              </a:solidFill>
              <a:latin typeface="Arial"/>
              <a:ea typeface="Arial"/>
              <a:cs typeface="Arial"/>
              <a:sym typeface="Arial"/>
            </a:endParaRPr>
          </a:p>
        </p:txBody>
      </p:sp>
      <p:pic>
        <p:nvPicPr>
          <p:cNvPr id="136" name="Google Shape;136;p21"/>
          <p:cNvPicPr preferRelativeResize="0"/>
          <p:nvPr/>
        </p:nvPicPr>
        <p:blipFill rotWithShape="1">
          <a:blip r:embed="rId3">
            <a:alphaModFix/>
          </a:blip>
          <a:srcRect b="0" l="0" r="0" t="0"/>
          <a:stretch/>
        </p:blipFill>
        <p:spPr>
          <a:xfrm>
            <a:off x="0" y="0"/>
            <a:ext cx="2150364" cy="68579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8"/>
          <p:cNvPicPr preferRelativeResize="0"/>
          <p:nvPr/>
        </p:nvPicPr>
        <p:blipFill rotWithShape="1">
          <a:blip r:embed="rId3">
            <a:alphaModFix/>
          </a:blip>
          <a:srcRect b="0" l="0" r="0" t="0"/>
          <a:stretch/>
        </p:blipFill>
        <p:spPr>
          <a:xfrm>
            <a:off x="0" y="0"/>
            <a:ext cx="7298435" cy="6857999"/>
          </a:xfrm>
          <a:prstGeom prst="rect">
            <a:avLst/>
          </a:prstGeom>
          <a:noFill/>
          <a:ln>
            <a:noFill/>
          </a:ln>
        </p:spPr>
      </p:pic>
      <p:sp>
        <p:nvSpPr>
          <p:cNvPr id="142" name="Google Shape;142;p8"/>
          <p:cNvSpPr txBox="1"/>
          <p:nvPr/>
        </p:nvSpPr>
        <p:spPr>
          <a:xfrm>
            <a:off x="7375725" y="2094525"/>
            <a:ext cx="4897500" cy="2011200"/>
          </a:xfrm>
          <a:prstGeom prst="rect">
            <a:avLst/>
          </a:prstGeom>
          <a:noFill/>
          <a:ln>
            <a:noFill/>
          </a:ln>
        </p:spPr>
        <p:txBody>
          <a:bodyPr anchorCtr="0" anchor="t" bIns="0" lIns="0" spcFirstLastPara="1" rIns="0" wrap="square" tIns="126350">
            <a:spAutoFit/>
          </a:bodyPr>
          <a:lstStyle/>
          <a:p>
            <a:pPr indent="0" lvl="0" marL="12700" marR="0" rtl="0" algn="l">
              <a:lnSpc>
                <a:spcPct val="100000"/>
              </a:lnSpc>
              <a:spcBef>
                <a:spcPts val="0"/>
              </a:spcBef>
              <a:spcAft>
                <a:spcPts val="0"/>
              </a:spcAft>
              <a:buClr>
                <a:srgbClr val="000000"/>
              </a:buClr>
              <a:buSzPts val="1400"/>
              <a:buFont typeface="Arial"/>
              <a:buNone/>
            </a:pPr>
            <a:r>
              <a:rPr b="1" i="0" lang="en-US" sz="1400" u="none" cap="none" strike="noStrike">
                <a:solidFill>
                  <a:srgbClr val="00ACEE"/>
                </a:solidFill>
                <a:latin typeface="Arial"/>
                <a:ea typeface="Arial"/>
                <a:cs typeface="Arial"/>
                <a:sym typeface="Arial"/>
              </a:rPr>
              <a:t>NETWORKING EVENTS</a:t>
            </a:r>
            <a:endParaRPr b="0" i="0" sz="1400" u="none" cap="none" strike="noStrike">
              <a:solidFill>
                <a:srgbClr val="000000"/>
              </a:solidFill>
              <a:latin typeface="Arial"/>
              <a:ea typeface="Arial"/>
              <a:cs typeface="Arial"/>
              <a:sym typeface="Arial"/>
            </a:endParaRPr>
          </a:p>
          <a:p>
            <a:pPr indent="0" lvl="0" marL="12700" marR="1127125" rtl="0" algn="l">
              <a:lnSpc>
                <a:spcPct val="150000"/>
              </a:lnSpc>
              <a:spcBef>
                <a:spcPts val="45"/>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 May - Member Mixer - Volunteer Appreciation Event</a:t>
            </a:r>
            <a:endParaRPr b="0" i="0" sz="1200" u="none" cap="none" strike="noStrike">
              <a:solidFill>
                <a:srgbClr val="000000"/>
              </a:solidFill>
              <a:latin typeface="Arial"/>
              <a:ea typeface="Arial"/>
              <a:cs typeface="Arial"/>
              <a:sym typeface="Arial"/>
            </a:endParaRPr>
          </a:p>
          <a:p>
            <a:pPr indent="-172720" lvl="0" marL="184785" marR="5080" rtl="0" algn="l">
              <a:lnSpc>
                <a:spcPct val="15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MPI D/FW Networking Events provide excellent exposure to unique locations and offer members an opportunity to network in a fun and relaxed atmosphere to get to know their fellow members and strengthen connections.</a:t>
            </a:r>
            <a:endParaRPr b="0" i="0" sz="1200" u="none" cap="none" strike="noStrike">
              <a:solidFill>
                <a:srgbClr val="000000"/>
              </a:solidFill>
              <a:latin typeface="Arial"/>
              <a:ea typeface="Arial"/>
              <a:cs typeface="Arial"/>
              <a:sym typeface="Arial"/>
            </a:endParaRPr>
          </a:p>
          <a:p>
            <a:pPr indent="-172720" lvl="0" marL="184785" marR="0" rtl="0" algn="l">
              <a:lnSpc>
                <a:spcPct val="100000"/>
              </a:lnSpc>
              <a:spcBef>
                <a:spcPts val="72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Estimated # of Attendees: 50-75</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0"/>
          <p:cNvSpPr/>
          <p:nvPr/>
        </p:nvSpPr>
        <p:spPr>
          <a:xfrm>
            <a:off x="0" y="0"/>
            <a:ext cx="12192000" cy="6858000"/>
          </a:xfrm>
          <a:prstGeom prst="rect">
            <a:avLst/>
          </a:prstGeom>
          <a:solidFill>
            <a:srgbClr val="00ACEE">
              <a:alpha val="5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8" name="Google Shape;148;p10"/>
          <p:cNvSpPr/>
          <p:nvPr/>
        </p:nvSpPr>
        <p:spPr>
          <a:xfrm>
            <a:off x="9344075" y="2470525"/>
            <a:ext cx="1471800" cy="1438200"/>
          </a:xfrm>
          <a:prstGeom prst="ellipse">
            <a:avLst/>
          </a:prstGeom>
          <a:solidFill>
            <a:srgbClr val="009AD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9" name="Google Shape;149;p10"/>
          <p:cNvSpPr/>
          <p:nvPr/>
        </p:nvSpPr>
        <p:spPr>
          <a:xfrm>
            <a:off x="7737737" y="2470537"/>
            <a:ext cx="1471840" cy="1471840"/>
          </a:xfrm>
          <a:prstGeom prst="ellipse">
            <a:avLst/>
          </a:prstGeom>
          <a:solidFill>
            <a:srgbClr val="009AD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0" name="Google Shape;150;p10"/>
          <p:cNvSpPr/>
          <p:nvPr/>
        </p:nvSpPr>
        <p:spPr>
          <a:xfrm>
            <a:off x="6058386" y="2464720"/>
            <a:ext cx="1471840" cy="1471840"/>
          </a:xfrm>
          <a:prstGeom prst="ellipse">
            <a:avLst/>
          </a:prstGeom>
          <a:solidFill>
            <a:srgbClr val="009AD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1" name="Google Shape;151;p10"/>
          <p:cNvSpPr/>
          <p:nvPr/>
        </p:nvSpPr>
        <p:spPr>
          <a:xfrm>
            <a:off x="4421963" y="2486143"/>
            <a:ext cx="1471840" cy="1471840"/>
          </a:xfrm>
          <a:prstGeom prst="ellipse">
            <a:avLst/>
          </a:prstGeom>
          <a:solidFill>
            <a:srgbClr val="009AD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2" name="Google Shape;152;p10"/>
          <p:cNvSpPr txBox="1"/>
          <p:nvPr>
            <p:ph type="title"/>
          </p:nvPr>
        </p:nvSpPr>
        <p:spPr>
          <a:xfrm>
            <a:off x="4343400" y="766724"/>
            <a:ext cx="7160260" cy="1267783"/>
          </a:xfrm>
          <a:prstGeom prst="rect">
            <a:avLst/>
          </a:prstGeom>
          <a:noFill/>
          <a:ln>
            <a:noFill/>
          </a:ln>
        </p:spPr>
        <p:txBody>
          <a:bodyPr anchorCtr="0" anchor="t" bIns="0" lIns="0" spcFirstLastPara="1" rIns="0" wrap="square" tIns="12700">
            <a:spAutoFit/>
          </a:bodyPr>
          <a:lstStyle/>
          <a:p>
            <a:pPr indent="0" lvl="0" marL="12700" marR="5080" rtl="0" algn="l">
              <a:lnSpc>
                <a:spcPct val="150000"/>
              </a:lnSpc>
              <a:spcBef>
                <a:spcPts val="0"/>
              </a:spcBef>
              <a:spcAft>
                <a:spcPts val="0"/>
              </a:spcAft>
              <a:buSzPts val="1400"/>
              <a:buNone/>
            </a:pPr>
            <a:r>
              <a:rPr b="1" lang="en-US" sz="1400">
                <a:latin typeface="Montserrat"/>
                <a:ea typeface="Montserrat"/>
                <a:cs typeface="Montserrat"/>
                <a:sym typeface="Montserrat"/>
              </a:rPr>
              <a:t>MPI D/FW is offering the opportunity for suppliers to commit to a full year of in-kind sponsorship. This type of sponsorship offers consistent, repeated and unrivaled opportunities to market your brand to our membership.</a:t>
            </a:r>
            <a:br>
              <a:rPr b="1" lang="en-US" sz="1400">
                <a:latin typeface="Montserrat"/>
                <a:ea typeface="Montserrat"/>
                <a:cs typeface="Montserrat"/>
                <a:sym typeface="Montserrat"/>
              </a:rPr>
            </a:br>
            <a:r>
              <a:rPr b="1" lang="en-US" sz="1400">
                <a:latin typeface="Montserrat"/>
                <a:ea typeface="Montserrat"/>
                <a:cs typeface="Montserrat"/>
                <a:sym typeface="Montserrat"/>
              </a:rPr>
              <a:t>Annual Sponsorships are available in the following areas:</a:t>
            </a:r>
            <a:endParaRPr b="1" sz="1400">
              <a:latin typeface="Montserrat"/>
              <a:ea typeface="Montserrat"/>
              <a:cs typeface="Montserrat"/>
              <a:sym typeface="Montserrat"/>
            </a:endParaRPr>
          </a:p>
        </p:txBody>
      </p:sp>
      <p:sp>
        <p:nvSpPr>
          <p:cNvPr id="153" name="Google Shape;153;p10"/>
          <p:cNvSpPr txBox="1"/>
          <p:nvPr/>
        </p:nvSpPr>
        <p:spPr>
          <a:xfrm>
            <a:off x="4190727" y="4734850"/>
            <a:ext cx="3121800" cy="1520700"/>
          </a:xfrm>
          <a:prstGeom prst="rect">
            <a:avLst/>
          </a:prstGeom>
          <a:noFill/>
          <a:ln>
            <a:noFill/>
          </a:ln>
        </p:spPr>
        <p:txBody>
          <a:bodyPr anchorCtr="0" anchor="t" bIns="0" lIns="0" spcFirstLastPara="1" rIns="0" wrap="square" tIns="118725">
            <a:spAutoFit/>
          </a:bodyPr>
          <a:lstStyle/>
          <a:p>
            <a:pPr indent="0" lvl="0" marL="1270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Full Year of Sponsorship</a:t>
            </a:r>
            <a:endParaRPr b="0" i="0" sz="1400" u="none" cap="none" strike="noStrike">
              <a:solidFill>
                <a:srgbClr val="000000"/>
              </a:solidFill>
              <a:latin typeface="Arial"/>
              <a:ea typeface="Arial"/>
              <a:cs typeface="Arial"/>
              <a:sym typeface="Arial"/>
            </a:endParaRPr>
          </a:p>
          <a:p>
            <a:pPr indent="-287019" lvl="0" marL="299085" marR="0" rtl="0" algn="l">
              <a:lnSpc>
                <a:spcPct val="100000"/>
              </a:lnSpc>
              <a:spcBef>
                <a:spcPts val="840"/>
              </a:spcBef>
              <a:spcAft>
                <a:spcPts val="0"/>
              </a:spcAft>
              <a:buClr>
                <a:srgbClr val="FFFFFF"/>
              </a:buClr>
              <a:buSzPts val="1400"/>
              <a:buFont typeface="Arial"/>
              <a:buChar char="•"/>
            </a:pPr>
            <a:r>
              <a:rPr lang="en-US">
                <a:solidFill>
                  <a:srgbClr val="FFFFFF"/>
                </a:solidFill>
              </a:rPr>
              <a:t>10</a:t>
            </a:r>
            <a:r>
              <a:rPr b="0" i="0" lang="en-US" sz="1400" u="none" cap="none" strike="noStrike">
                <a:solidFill>
                  <a:srgbClr val="FFFFFF"/>
                </a:solidFill>
                <a:latin typeface="Arial"/>
                <a:ea typeface="Arial"/>
                <a:cs typeface="Arial"/>
                <a:sym typeface="Arial"/>
              </a:rPr>
              <a:t> events</a:t>
            </a:r>
            <a:endParaRPr b="0" i="0" sz="1400" u="none" cap="none" strike="noStrike">
              <a:solidFill>
                <a:srgbClr val="000000"/>
              </a:solidFill>
              <a:latin typeface="Arial"/>
              <a:ea typeface="Arial"/>
              <a:cs typeface="Arial"/>
              <a:sym typeface="Arial"/>
            </a:endParaRPr>
          </a:p>
          <a:p>
            <a:pPr indent="-287019" lvl="0" marL="299085" marR="0" rtl="0" algn="l">
              <a:lnSpc>
                <a:spcPct val="100000"/>
              </a:lnSpc>
              <a:spcBef>
                <a:spcPts val="840"/>
              </a:spcBef>
              <a:spcAft>
                <a:spcPts val="0"/>
              </a:spcAft>
              <a:buClr>
                <a:srgbClr val="FFFFFF"/>
              </a:buClr>
              <a:buSzPts val="1400"/>
              <a:buFont typeface="Arial"/>
              <a:buChar char="•"/>
            </a:pPr>
            <a:r>
              <a:rPr b="0" i="0" lang="en-US" sz="1400" u="none" cap="none" strike="noStrike">
                <a:solidFill>
                  <a:srgbClr val="FFFFFF"/>
                </a:solidFill>
                <a:latin typeface="Arial"/>
                <a:ea typeface="Arial"/>
                <a:cs typeface="Arial"/>
                <a:sym typeface="Arial"/>
              </a:rPr>
              <a:t>Platinum Sponsorship benefits*</a:t>
            </a:r>
            <a:endParaRPr b="0" i="0" sz="1400" u="none" cap="none" strike="noStrike">
              <a:solidFill>
                <a:srgbClr val="000000"/>
              </a:solidFill>
              <a:latin typeface="Arial"/>
              <a:ea typeface="Arial"/>
              <a:cs typeface="Arial"/>
              <a:sym typeface="Arial"/>
            </a:endParaRPr>
          </a:p>
          <a:p>
            <a:pPr indent="-287019" lvl="0" marL="299085" marR="0" rtl="0" algn="l">
              <a:lnSpc>
                <a:spcPct val="100000"/>
              </a:lnSpc>
              <a:spcBef>
                <a:spcPts val="840"/>
              </a:spcBef>
              <a:spcAft>
                <a:spcPts val="0"/>
              </a:spcAft>
              <a:buClr>
                <a:srgbClr val="FFFFFF"/>
              </a:buClr>
              <a:buSzPts val="1400"/>
              <a:buFont typeface="Arial"/>
              <a:buChar char="•"/>
            </a:pPr>
            <a:r>
              <a:rPr b="0" i="0" lang="en-US" sz="1400" u="none" cap="none" strike="noStrike">
                <a:solidFill>
                  <a:srgbClr val="FFFFFF"/>
                </a:solidFill>
                <a:latin typeface="Arial"/>
                <a:ea typeface="Arial"/>
                <a:cs typeface="Arial"/>
                <a:sym typeface="Arial"/>
              </a:rPr>
              <a:t>Includes </a:t>
            </a:r>
            <a:r>
              <a:rPr b="1" i="0" lang="en-US" sz="1400" u="none" cap="none" strike="noStrike">
                <a:solidFill>
                  <a:srgbClr val="FFFFFF"/>
                </a:solidFill>
                <a:latin typeface="Arial"/>
                <a:ea typeface="Arial"/>
                <a:cs typeface="Arial"/>
                <a:sym typeface="Arial"/>
              </a:rPr>
              <a:t>(1) MPI D/FW Chapter Membership</a:t>
            </a:r>
            <a:endParaRPr b="0" i="0" sz="1400" u="none" cap="none" strike="noStrike">
              <a:solidFill>
                <a:srgbClr val="000000"/>
              </a:solidFill>
              <a:latin typeface="Arial"/>
              <a:ea typeface="Arial"/>
              <a:cs typeface="Arial"/>
              <a:sym typeface="Arial"/>
            </a:endParaRPr>
          </a:p>
        </p:txBody>
      </p:sp>
      <p:sp>
        <p:nvSpPr>
          <p:cNvPr id="154" name="Google Shape;154;p10"/>
          <p:cNvSpPr txBox="1"/>
          <p:nvPr/>
        </p:nvSpPr>
        <p:spPr>
          <a:xfrm>
            <a:off x="7801337" y="4734850"/>
            <a:ext cx="2717700" cy="981900"/>
          </a:xfrm>
          <a:prstGeom prst="rect">
            <a:avLst/>
          </a:prstGeom>
          <a:noFill/>
          <a:ln>
            <a:noFill/>
          </a:ln>
        </p:spPr>
        <p:txBody>
          <a:bodyPr anchorCtr="0" anchor="t" bIns="0" lIns="0" spcFirstLastPara="1" rIns="0" wrap="square" tIns="118725">
            <a:spAutoFit/>
          </a:bodyPr>
          <a:lstStyle/>
          <a:p>
            <a:pPr indent="0" lvl="0" marL="1270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Partial Year of Sponsorship</a:t>
            </a:r>
            <a:endParaRPr b="0" i="0" sz="1400" u="none" cap="none" strike="noStrike">
              <a:solidFill>
                <a:srgbClr val="000000"/>
              </a:solidFill>
              <a:latin typeface="Arial"/>
              <a:ea typeface="Arial"/>
              <a:cs typeface="Arial"/>
              <a:sym typeface="Arial"/>
            </a:endParaRPr>
          </a:p>
          <a:p>
            <a:pPr indent="-287019" lvl="0" marL="299085" marR="0" rtl="0" algn="l">
              <a:lnSpc>
                <a:spcPct val="100000"/>
              </a:lnSpc>
              <a:spcBef>
                <a:spcPts val="840"/>
              </a:spcBef>
              <a:spcAft>
                <a:spcPts val="0"/>
              </a:spcAft>
              <a:buClr>
                <a:srgbClr val="FFFFFF"/>
              </a:buClr>
              <a:buSzPts val="1400"/>
              <a:buFont typeface="Arial"/>
              <a:buChar char="•"/>
            </a:pPr>
            <a:r>
              <a:rPr b="0" i="0" lang="en-US" sz="1400" u="none" cap="none" strike="noStrike">
                <a:solidFill>
                  <a:srgbClr val="FFFFFF"/>
                </a:solidFill>
                <a:latin typeface="Arial"/>
                <a:ea typeface="Arial"/>
                <a:cs typeface="Arial"/>
                <a:sym typeface="Arial"/>
              </a:rPr>
              <a:t>Minimum of </a:t>
            </a:r>
            <a:r>
              <a:rPr lang="en-US">
                <a:solidFill>
                  <a:srgbClr val="FFFFFF"/>
                </a:solidFill>
              </a:rPr>
              <a:t>5</a:t>
            </a:r>
            <a:r>
              <a:rPr b="0" i="0" lang="en-US" sz="1400" u="none" cap="none" strike="noStrike">
                <a:solidFill>
                  <a:srgbClr val="FFFFFF"/>
                </a:solidFill>
                <a:latin typeface="Arial"/>
                <a:ea typeface="Arial"/>
                <a:cs typeface="Arial"/>
                <a:sym typeface="Arial"/>
              </a:rPr>
              <a:t> events</a:t>
            </a:r>
            <a:endParaRPr b="0" i="0" sz="1400" u="none" cap="none" strike="noStrike">
              <a:solidFill>
                <a:srgbClr val="000000"/>
              </a:solidFill>
              <a:latin typeface="Arial"/>
              <a:ea typeface="Arial"/>
              <a:cs typeface="Arial"/>
              <a:sym typeface="Arial"/>
            </a:endParaRPr>
          </a:p>
          <a:p>
            <a:pPr indent="-287019" lvl="0" marL="299085" marR="0" rtl="0" algn="l">
              <a:lnSpc>
                <a:spcPct val="100000"/>
              </a:lnSpc>
              <a:spcBef>
                <a:spcPts val="840"/>
              </a:spcBef>
              <a:spcAft>
                <a:spcPts val="0"/>
              </a:spcAft>
              <a:buClr>
                <a:srgbClr val="FFFFFF"/>
              </a:buClr>
              <a:buSzPts val="1400"/>
              <a:buFont typeface="Arial"/>
              <a:buChar char="•"/>
            </a:pPr>
            <a:r>
              <a:rPr b="0" i="0" lang="en-US" sz="1400" u="none" cap="none" strike="noStrike">
                <a:solidFill>
                  <a:srgbClr val="FFFFFF"/>
                </a:solidFill>
                <a:latin typeface="Arial"/>
                <a:ea typeface="Arial"/>
                <a:cs typeface="Arial"/>
                <a:sym typeface="Arial"/>
              </a:rPr>
              <a:t>Gold Sponsorship benefits*</a:t>
            </a:r>
            <a:endParaRPr b="0" i="0" sz="1400" u="none" cap="none" strike="noStrike">
              <a:solidFill>
                <a:srgbClr val="000000"/>
              </a:solidFill>
              <a:latin typeface="Arial"/>
              <a:ea typeface="Arial"/>
              <a:cs typeface="Arial"/>
              <a:sym typeface="Arial"/>
            </a:endParaRPr>
          </a:p>
        </p:txBody>
      </p:sp>
      <p:sp>
        <p:nvSpPr>
          <p:cNvPr id="155" name="Google Shape;155;p10"/>
          <p:cNvSpPr txBox="1"/>
          <p:nvPr/>
        </p:nvSpPr>
        <p:spPr>
          <a:xfrm>
            <a:off x="798071" y="2351899"/>
            <a:ext cx="2602230" cy="1992630"/>
          </a:xfrm>
          <a:prstGeom prst="rect">
            <a:avLst/>
          </a:prstGeom>
          <a:noFill/>
          <a:ln>
            <a:noFill/>
          </a:ln>
        </p:spPr>
        <p:txBody>
          <a:bodyPr anchorCtr="0" anchor="t" bIns="0" lIns="0" spcFirstLastPara="1" rIns="0" wrap="square" tIns="125725">
            <a:spAutoFit/>
          </a:bodyPr>
          <a:lstStyle/>
          <a:p>
            <a:pPr indent="432434" lvl="0" marL="12700" marR="5080" rtl="0" algn="r">
              <a:lnSpc>
                <a:spcPct val="84500"/>
              </a:lnSpc>
              <a:spcBef>
                <a:spcPts val="0"/>
              </a:spcBef>
              <a:spcAft>
                <a:spcPts val="0"/>
              </a:spcAft>
              <a:buClr>
                <a:srgbClr val="000000"/>
              </a:buClr>
              <a:buSzPts val="4800"/>
              <a:buFont typeface="Arial"/>
              <a:buNone/>
            </a:pPr>
            <a:r>
              <a:rPr b="1" i="0" lang="en-US" sz="4800" u="none" cap="none" strike="noStrike">
                <a:solidFill>
                  <a:srgbClr val="FFFFFF"/>
                </a:solidFill>
                <a:latin typeface="Arial"/>
                <a:ea typeface="Arial"/>
                <a:cs typeface="Arial"/>
                <a:sym typeface="Arial"/>
              </a:rPr>
              <a:t>Annual In-Kind Sponsor</a:t>
            </a:r>
            <a:endParaRPr b="0" i="0" sz="4800" u="none" cap="none" strike="noStrike">
              <a:solidFill>
                <a:srgbClr val="000000"/>
              </a:solidFill>
              <a:latin typeface="Arial"/>
              <a:ea typeface="Arial"/>
              <a:cs typeface="Arial"/>
              <a:sym typeface="Arial"/>
            </a:endParaRPr>
          </a:p>
        </p:txBody>
      </p:sp>
      <p:sp>
        <p:nvSpPr>
          <p:cNvPr id="156" name="Google Shape;156;p10"/>
          <p:cNvSpPr/>
          <p:nvPr/>
        </p:nvSpPr>
        <p:spPr>
          <a:xfrm>
            <a:off x="3784853" y="654558"/>
            <a:ext cx="0" cy="5706110"/>
          </a:xfrm>
          <a:custGeom>
            <a:rect b="b" l="l" r="r" t="t"/>
            <a:pathLst>
              <a:path extrusionOk="0" h="5706110" w="120000">
                <a:moveTo>
                  <a:pt x="0" y="0"/>
                </a:moveTo>
                <a:lnTo>
                  <a:pt x="0" y="5705690"/>
                </a:lnTo>
              </a:path>
            </a:pathLst>
          </a:custGeom>
          <a:noFill/>
          <a:ln cap="flat" cmpd="sng" w="285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57" name="Google Shape;157;p10"/>
          <p:cNvPicPr preferRelativeResize="0"/>
          <p:nvPr/>
        </p:nvPicPr>
        <p:blipFill rotWithShape="1">
          <a:blip r:embed="rId3">
            <a:alphaModFix/>
          </a:blip>
          <a:srcRect b="0" l="0" r="0" t="0"/>
          <a:stretch/>
        </p:blipFill>
        <p:spPr>
          <a:xfrm>
            <a:off x="4802209" y="2926173"/>
            <a:ext cx="725814" cy="637835"/>
          </a:xfrm>
          <a:prstGeom prst="rect">
            <a:avLst/>
          </a:prstGeom>
          <a:noFill/>
          <a:ln>
            <a:noFill/>
          </a:ln>
        </p:spPr>
      </p:pic>
      <p:pic>
        <p:nvPicPr>
          <p:cNvPr id="158" name="Google Shape;158;p10"/>
          <p:cNvPicPr preferRelativeResize="0"/>
          <p:nvPr/>
        </p:nvPicPr>
        <p:blipFill rotWithShape="1">
          <a:blip r:embed="rId4">
            <a:alphaModFix/>
          </a:blip>
          <a:srcRect b="0" l="0" r="0" t="0"/>
          <a:stretch/>
        </p:blipFill>
        <p:spPr>
          <a:xfrm>
            <a:off x="6418000" y="2912010"/>
            <a:ext cx="749427" cy="666160"/>
          </a:xfrm>
          <a:prstGeom prst="rect">
            <a:avLst/>
          </a:prstGeom>
          <a:noFill/>
          <a:ln>
            <a:noFill/>
          </a:ln>
        </p:spPr>
      </p:pic>
      <p:pic>
        <p:nvPicPr>
          <p:cNvPr id="159" name="Google Shape;159;p10"/>
          <p:cNvPicPr preferRelativeResize="0"/>
          <p:nvPr/>
        </p:nvPicPr>
        <p:blipFill rotWithShape="1">
          <a:blip r:embed="rId5">
            <a:alphaModFix/>
          </a:blip>
          <a:srcRect b="0" l="0" r="0" t="0"/>
          <a:stretch/>
        </p:blipFill>
        <p:spPr>
          <a:xfrm>
            <a:off x="8111267" y="2849408"/>
            <a:ext cx="745311" cy="745311"/>
          </a:xfrm>
          <a:prstGeom prst="rect">
            <a:avLst/>
          </a:prstGeom>
          <a:noFill/>
          <a:ln>
            <a:noFill/>
          </a:ln>
        </p:spPr>
      </p:pic>
      <p:pic>
        <p:nvPicPr>
          <p:cNvPr id="160" name="Google Shape;160;p10"/>
          <p:cNvPicPr preferRelativeResize="0"/>
          <p:nvPr/>
        </p:nvPicPr>
        <p:blipFill rotWithShape="1">
          <a:blip r:embed="rId6">
            <a:alphaModFix/>
          </a:blip>
          <a:srcRect b="0" l="0" r="0" t="0"/>
          <a:stretch/>
        </p:blipFill>
        <p:spPr>
          <a:xfrm>
            <a:off x="9638770" y="2818247"/>
            <a:ext cx="882430" cy="764773"/>
          </a:xfrm>
          <a:prstGeom prst="rect">
            <a:avLst/>
          </a:prstGeom>
          <a:noFill/>
          <a:ln>
            <a:noFill/>
          </a:ln>
        </p:spPr>
      </p:pic>
      <p:sp>
        <p:nvSpPr>
          <p:cNvPr id="161" name="Google Shape;161;p10"/>
          <p:cNvSpPr txBox="1"/>
          <p:nvPr/>
        </p:nvSpPr>
        <p:spPr>
          <a:xfrm>
            <a:off x="4343400" y="3868167"/>
            <a:ext cx="1676400" cy="551433"/>
          </a:xfrm>
          <a:prstGeom prst="rect">
            <a:avLst/>
          </a:prstGeom>
          <a:noFill/>
          <a:ln>
            <a:noFill/>
          </a:ln>
        </p:spPr>
        <p:txBody>
          <a:bodyPr anchorCtr="0" anchor="t" bIns="0" lIns="0" spcFirstLastPara="1" rIns="0" wrap="square" tIns="119375">
            <a:spAutoFit/>
          </a:bodyPr>
          <a:lstStyle/>
          <a:p>
            <a:pPr indent="0" lvl="0" marL="12065"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Audio Visual &amp; Production</a:t>
            </a:r>
            <a:endParaRPr b="0" i="0" sz="1400" u="none" cap="none" strike="noStrike">
              <a:solidFill>
                <a:srgbClr val="000000"/>
              </a:solidFill>
              <a:latin typeface="Arial"/>
              <a:ea typeface="Arial"/>
              <a:cs typeface="Arial"/>
              <a:sym typeface="Arial"/>
            </a:endParaRPr>
          </a:p>
        </p:txBody>
      </p:sp>
      <p:sp>
        <p:nvSpPr>
          <p:cNvPr id="162" name="Google Shape;162;p10"/>
          <p:cNvSpPr txBox="1"/>
          <p:nvPr/>
        </p:nvSpPr>
        <p:spPr>
          <a:xfrm>
            <a:off x="5943600" y="3868167"/>
            <a:ext cx="1676400" cy="551433"/>
          </a:xfrm>
          <a:prstGeom prst="rect">
            <a:avLst/>
          </a:prstGeom>
          <a:noFill/>
          <a:ln>
            <a:noFill/>
          </a:ln>
        </p:spPr>
        <p:txBody>
          <a:bodyPr anchorCtr="0" anchor="t" bIns="0" lIns="0" spcFirstLastPara="1" rIns="0" wrap="square" tIns="119375">
            <a:spAutoFit/>
          </a:bodyPr>
          <a:lstStyle/>
          <a:p>
            <a:pPr indent="0" lvl="0" marL="12065"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Event Design, Décor, Florals</a:t>
            </a:r>
            <a:endParaRPr b="0" i="0" sz="1400" u="none" cap="none" strike="noStrike">
              <a:solidFill>
                <a:srgbClr val="000000"/>
              </a:solidFill>
              <a:latin typeface="Arial"/>
              <a:ea typeface="Arial"/>
              <a:cs typeface="Arial"/>
              <a:sym typeface="Arial"/>
            </a:endParaRPr>
          </a:p>
        </p:txBody>
      </p:sp>
      <p:sp>
        <p:nvSpPr>
          <p:cNvPr id="163" name="Google Shape;163;p10"/>
          <p:cNvSpPr txBox="1"/>
          <p:nvPr/>
        </p:nvSpPr>
        <p:spPr>
          <a:xfrm>
            <a:off x="7604684" y="3870114"/>
            <a:ext cx="1676400" cy="335990"/>
          </a:xfrm>
          <a:prstGeom prst="rect">
            <a:avLst/>
          </a:prstGeom>
          <a:noFill/>
          <a:ln>
            <a:noFill/>
          </a:ln>
        </p:spPr>
        <p:txBody>
          <a:bodyPr anchorCtr="0" anchor="t" bIns="0" lIns="0" spcFirstLastPara="1" rIns="0" wrap="square" tIns="119375">
            <a:spAutoFit/>
          </a:bodyPr>
          <a:lstStyle/>
          <a:p>
            <a:pPr indent="0" lvl="0" marL="12065"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Photography</a:t>
            </a:r>
            <a:endParaRPr b="0" i="0" sz="1400" u="none" cap="none" strike="noStrike">
              <a:solidFill>
                <a:srgbClr val="000000"/>
              </a:solidFill>
              <a:latin typeface="Arial"/>
              <a:ea typeface="Arial"/>
              <a:cs typeface="Arial"/>
              <a:sym typeface="Arial"/>
            </a:endParaRPr>
          </a:p>
        </p:txBody>
      </p:sp>
      <p:sp>
        <p:nvSpPr>
          <p:cNvPr id="164" name="Google Shape;164;p10"/>
          <p:cNvSpPr txBox="1"/>
          <p:nvPr/>
        </p:nvSpPr>
        <p:spPr>
          <a:xfrm>
            <a:off x="9281084" y="3841107"/>
            <a:ext cx="1524000" cy="551433"/>
          </a:xfrm>
          <a:prstGeom prst="rect">
            <a:avLst/>
          </a:prstGeom>
          <a:noFill/>
          <a:ln>
            <a:noFill/>
          </a:ln>
        </p:spPr>
        <p:txBody>
          <a:bodyPr anchorCtr="0" anchor="t" bIns="0" lIns="0" spcFirstLastPara="1" rIns="0" wrap="square" tIns="119375">
            <a:spAutoFit/>
          </a:bodyPr>
          <a:lstStyle/>
          <a:p>
            <a:pPr indent="0" lvl="0" marL="12065"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Printing &amp; Signage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2022-10-10T12:48:22Z</dcterms:created>
  <dc:creator>Nathan Murrell</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2022-09-09T00:00:00Z</vt:filetime>
  </property>
  <property fmtid="{D5CDD505-2E9C-101B-9397-08002B2CF9AE}" pid="3" name="Creator">
    <vt:lpwstr>Acrobat PDFMaker 22 for PowerPoint</vt:lpwstr>
  </property>
  <property fmtid="{D5CDD505-2E9C-101B-9397-08002B2CF9AE}" pid="4" name="LastSaved">
    <vt:filetime>2022-10-10T00:00:00Z</vt:filetime>
  </property>
  <property fmtid="{D5CDD505-2E9C-101B-9397-08002B2CF9AE}" pid="5" name="Producer">
    <vt:lpwstr>Adobe PDF Library 22.2.244</vt:lpwstr>
  </property>
</Properties>
</file>