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Libre Franklin"/>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5" roundtripDataSignature="AMtx7mjOSxstmoKAgqPco3KAlMNjcBBn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FB20C7-7DF1-4415-B20E-17C41C0EB54F}">
  <a:tblStyle styleId="{E5FB20C7-7DF1-4415-B20E-17C41C0EB54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LibreFranklin-bold.fntdata"/><Relationship Id="rId21" Type="http://schemas.openxmlformats.org/officeDocument/2006/relationships/font" Target="fonts/LibreFranklin-regular.fntdata"/><Relationship Id="rId24" Type="http://schemas.openxmlformats.org/officeDocument/2006/relationships/font" Target="fonts/LibreFranklin-boldItalic.fntdata"/><Relationship Id="rId23" Type="http://schemas.openxmlformats.org/officeDocument/2006/relationships/font" Target="fonts/LibreFranklin-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4644ea650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24644ea650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c748e7c22_1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5c748e7c22_1_0: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sz="1600"/>
          </a:p>
        </p:txBody>
      </p:sp>
      <p:sp>
        <p:nvSpPr>
          <p:cNvPr id="156" name="Google Shape;156;g25c748e7c22_1_0:notes"/>
          <p:cNvSpPr txBox="1"/>
          <p:nvPr>
            <p:ph idx="12" type="sldNum"/>
          </p:nvPr>
        </p:nvSpPr>
        <p:spPr>
          <a:xfrm>
            <a:off x="3884613" y="8685213"/>
            <a:ext cx="2971800" cy="4572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4965b58df9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4965b58df9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4965b58df9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24965b58df9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4965b58df9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24965b58df9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965b58df9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24965b58df9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 name="Shape 42"/>
        <p:cNvGrpSpPr/>
        <p:nvPr/>
      </p:nvGrpSpPr>
      <p:grpSpPr>
        <a:xfrm>
          <a:off x="0" y="0"/>
          <a:ext cx="0" cy="0"/>
          <a:chOff x="0" y="0"/>
          <a:chExt cx="0" cy="0"/>
        </a:xfrm>
      </p:grpSpPr>
      <p:sp>
        <p:nvSpPr>
          <p:cNvPr id="43" name="Google Shape;43;p2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4" name="Google Shape;44;p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5" name="Google Shape;4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 name="Google Shape;2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8" name="Google Shape;28;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 name="Shape 30"/>
        <p:cNvGrpSpPr/>
        <p:nvPr/>
      </p:nvGrpSpPr>
      <p:grpSpPr>
        <a:xfrm>
          <a:off x="0" y="0"/>
          <a:ext cx="0" cy="0"/>
          <a:chOff x="0" y="0"/>
          <a:chExt cx="0" cy="0"/>
        </a:xfrm>
      </p:grpSpPr>
      <p:sp>
        <p:nvSpPr>
          <p:cNvPr id="31" name="Google Shape;31;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2" name="Google Shape;3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 name="Shape 33"/>
        <p:cNvGrpSpPr/>
        <p:nvPr/>
      </p:nvGrpSpPr>
      <p:grpSpPr>
        <a:xfrm>
          <a:off x="0" y="0"/>
          <a:ext cx="0" cy="0"/>
          <a:chOff x="0" y="0"/>
          <a:chExt cx="0" cy="0"/>
        </a:xfrm>
      </p:grpSpPr>
      <p:sp>
        <p:nvSpPr>
          <p:cNvPr id="34" name="Google Shape;34;p2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6" name="Google Shape;36;p2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 name="Google Shape;37;p2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8" name="Google Shape;3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2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1" name="Google Shape;4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Libre Franklin"/>
              <a:buNone/>
              <a:defRPr b="0" i="0" sz="2800" u="none" cap="none" strike="noStrike">
                <a:solidFill>
                  <a:schemeClr val="dk1"/>
                </a:solidFill>
                <a:latin typeface="Libre Franklin"/>
                <a:ea typeface="Libre Franklin"/>
                <a:cs typeface="Libre Franklin"/>
                <a:sym typeface="Libre Franklin"/>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1pPr>
            <a:lvl2pPr indent="-317500" lvl="1" marL="914400" marR="0" rtl="0" algn="l">
              <a:lnSpc>
                <a:spcPct val="115000"/>
              </a:lnSpc>
              <a:spcBef>
                <a:spcPts val="16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2pPr>
            <a:lvl3pPr indent="-317500" lvl="2" marL="1371600" marR="0" rtl="0" algn="l">
              <a:lnSpc>
                <a:spcPct val="115000"/>
              </a:lnSpc>
              <a:spcBef>
                <a:spcPts val="16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3pPr>
            <a:lvl4pPr indent="-317500" lvl="3" marL="1828800" marR="0" rtl="0" algn="l">
              <a:lnSpc>
                <a:spcPct val="115000"/>
              </a:lnSpc>
              <a:spcBef>
                <a:spcPts val="16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4pPr>
            <a:lvl5pPr indent="-317500" lvl="4" marL="2286000" marR="0" rtl="0" algn="l">
              <a:lnSpc>
                <a:spcPct val="115000"/>
              </a:lnSpc>
              <a:spcBef>
                <a:spcPts val="16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lnSpc>
                <a:spcPct val="115000"/>
              </a:lnSpc>
              <a:spcBef>
                <a:spcPts val="16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6pPr>
            <a:lvl7pPr indent="-317500" lvl="6" marL="3200400" marR="0" rtl="0" algn="l">
              <a:lnSpc>
                <a:spcPct val="115000"/>
              </a:lnSpc>
              <a:spcBef>
                <a:spcPts val="16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115000"/>
              </a:lnSpc>
              <a:spcBef>
                <a:spcPts val="16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115000"/>
              </a:lnSpc>
              <a:spcBef>
                <a:spcPts val="1600"/>
              </a:spcBef>
              <a:spcAft>
                <a:spcPts val="16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3.png"/><Relationship Id="rId13" Type="http://schemas.openxmlformats.org/officeDocument/2006/relationships/image" Target="../media/image15.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9.png"/><Relationship Id="rId5" Type="http://schemas.openxmlformats.org/officeDocument/2006/relationships/image" Target="../media/image1.jpg"/><Relationship Id="rId6" Type="http://schemas.openxmlformats.org/officeDocument/2006/relationships/image" Target="../media/image14.jpg"/><Relationship Id="rId7" Type="http://schemas.openxmlformats.org/officeDocument/2006/relationships/image" Target="../media/image6.png"/><Relationship Id="rId8"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25.jpg"/><Relationship Id="rId5" Type="http://schemas.openxmlformats.org/officeDocument/2006/relationships/image" Target="../media/image19.png"/><Relationship Id="rId6"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23.png"/><Relationship Id="rId5" Type="http://schemas.openxmlformats.org/officeDocument/2006/relationships/hyperlink" Target="mailto:finance@mpine.org" TargetMode="External"/><Relationship Id="rId6" Type="http://schemas.openxmlformats.org/officeDocument/2006/relationships/image" Target="../media/image22.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6.jpg"/><Relationship Id="rId5" Type="http://schemas.openxmlformats.org/officeDocument/2006/relationships/image" Target="../media/image12.jp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sp>
        <p:nvSpPr>
          <p:cNvPr id="50" name="Google Shape;50;p1"/>
          <p:cNvSpPr/>
          <p:nvPr/>
        </p:nvSpPr>
        <p:spPr>
          <a:xfrm>
            <a:off x="0" y="-12675"/>
            <a:ext cx="9154200" cy="5156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51" name="Google Shape;51;p1"/>
          <p:cNvPicPr preferRelativeResize="0"/>
          <p:nvPr/>
        </p:nvPicPr>
        <p:blipFill rotWithShape="1">
          <a:blip r:embed="rId3">
            <a:alphaModFix/>
          </a:blip>
          <a:srcRect b="0" l="0" r="0" t="0"/>
          <a:stretch/>
        </p:blipFill>
        <p:spPr>
          <a:xfrm>
            <a:off x="323961" y="284156"/>
            <a:ext cx="3460013" cy="731522"/>
          </a:xfrm>
          <a:prstGeom prst="rect">
            <a:avLst/>
          </a:prstGeom>
          <a:noFill/>
          <a:ln>
            <a:noFill/>
          </a:ln>
        </p:spPr>
      </p:pic>
      <p:sp>
        <p:nvSpPr>
          <p:cNvPr id="52" name="Google Shape;52;p1"/>
          <p:cNvSpPr/>
          <p:nvPr/>
        </p:nvSpPr>
        <p:spPr>
          <a:xfrm>
            <a:off x="5190565" y="-12676"/>
            <a:ext cx="3963600" cy="5156100"/>
          </a:xfrm>
          <a:prstGeom prst="rect">
            <a:avLst/>
          </a:prstGeom>
          <a:solidFill>
            <a:srgbClr val="05A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p1"/>
          <p:cNvPicPr preferRelativeResize="0"/>
          <p:nvPr/>
        </p:nvPicPr>
        <p:blipFill rotWithShape="1">
          <a:blip r:embed="rId4">
            <a:alphaModFix/>
          </a:blip>
          <a:srcRect b="0" l="24439" r="24440" t="0"/>
          <a:stretch/>
        </p:blipFill>
        <p:spPr>
          <a:xfrm>
            <a:off x="5190565" y="442401"/>
            <a:ext cx="3604800" cy="4701000"/>
          </a:xfrm>
          <a:prstGeom prst="round1Rect">
            <a:avLst>
              <a:gd fmla="val 50000" name="adj"/>
            </a:avLst>
          </a:prstGeom>
          <a:noFill/>
          <a:ln>
            <a:noFill/>
          </a:ln>
        </p:spPr>
      </p:pic>
      <p:sp>
        <p:nvSpPr>
          <p:cNvPr id="54" name="Google Shape;54;p1"/>
          <p:cNvSpPr txBox="1"/>
          <p:nvPr/>
        </p:nvSpPr>
        <p:spPr>
          <a:xfrm>
            <a:off x="55736" y="3602262"/>
            <a:ext cx="4516200" cy="146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5AEEF"/>
                </a:solidFill>
                <a:latin typeface="Libre Franklin"/>
                <a:ea typeface="Libre Franklin"/>
                <a:cs typeface="Libre Franklin"/>
                <a:sym typeface="Libre Franklin"/>
              </a:rPr>
              <a:t>2023 - 2024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5AEEF"/>
                </a:solidFill>
                <a:latin typeface="Libre Franklin"/>
                <a:ea typeface="Libre Franklin"/>
                <a:cs typeface="Libre Franklin"/>
                <a:sym typeface="Libre Franklin"/>
              </a:rPr>
              <a:t>Sponsorship Prospectus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g24644ea6502_0_0"/>
          <p:cNvSpPr txBox="1"/>
          <p:nvPr/>
        </p:nvSpPr>
        <p:spPr>
          <a:xfrm>
            <a:off x="657025" y="227234"/>
            <a:ext cx="8414400" cy="77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ADDITIONAL OPPORTUNITIES:   </a:t>
            </a:r>
            <a:endParaRPr b="0" i="0" sz="1400" u="none" cap="none" strike="noStrike">
              <a:solidFill>
                <a:srgbClr val="000000"/>
              </a:solidFill>
              <a:latin typeface="Arial"/>
              <a:ea typeface="Arial"/>
              <a:cs typeface="Arial"/>
              <a:sym typeface="Arial"/>
            </a:endParaRPr>
          </a:p>
        </p:txBody>
      </p:sp>
      <p:sp>
        <p:nvSpPr>
          <p:cNvPr id="128" name="Google Shape;128;g24644ea6502_0_0"/>
          <p:cNvSpPr txBox="1"/>
          <p:nvPr/>
        </p:nvSpPr>
        <p:spPr>
          <a:xfrm>
            <a:off x="399495" y="843379"/>
            <a:ext cx="8350200" cy="4143900"/>
          </a:xfrm>
          <a:prstGeom prst="rect">
            <a:avLst/>
          </a:prstGeom>
          <a:noFill/>
          <a:ln>
            <a:noFill/>
          </a:ln>
        </p:spPr>
        <p:txBody>
          <a:bodyPr anchorCtr="0" anchor="t" bIns="91425" lIns="91425" spcFirstLastPara="1" rIns="91425" wrap="square" tIns="91425">
            <a:noAutofit/>
          </a:bodyPr>
          <a:lstStyle/>
          <a:p>
            <a:pPr indent="-342900" lvl="0" marL="635000" marR="0" rtl="0" algn="l">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Dedicated Email Blast - </a:t>
            </a:r>
            <a:r>
              <a:rPr b="1" i="1" lang="en-US" sz="1800" u="none" cap="none" strike="noStrike">
                <a:solidFill>
                  <a:srgbClr val="05AEEF"/>
                </a:solidFill>
                <a:latin typeface="Calibri"/>
                <a:ea typeface="Calibri"/>
                <a:cs typeface="Calibri"/>
                <a:sym typeface="Calibri"/>
              </a:rPr>
              <a:t>$1,000</a:t>
            </a:r>
            <a:endParaRPr b="0" i="0" sz="1400" u="none" cap="none" strike="noStrike">
              <a:solidFill>
                <a:srgbClr val="000000"/>
              </a:solidFill>
              <a:latin typeface="Arial"/>
              <a:ea typeface="Arial"/>
              <a:cs typeface="Arial"/>
              <a:sym typeface="Arial"/>
            </a:endParaRPr>
          </a:p>
          <a:p>
            <a:pPr indent="0" lvl="0" marL="2921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a:p>
            <a:pPr indent="-342900" lvl="0" marL="635000" marR="0" rtl="0" algn="l">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Full Social Media Take Over (3-5 Sponsored promotions over the course of 3-5 days) - </a:t>
            </a:r>
            <a:r>
              <a:rPr b="1" i="1" lang="en-US" sz="1800" u="none" cap="none" strike="noStrike">
                <a:solidFill>
                  <a:srgbClr val="05AEEF"/>
                </a:solidFill>
                <a:latin typeface="Calibri"/>
                <a:ea typeface="Calibri"/>
                <a:cs typeface="Calibri"/>
                <a:sym typeface="Calibri"/>
              </a:rPr>
              <a:t>$1,200</a:t>
            </a:r>
            <a:endParaRPr b="0" i="0" sz="1400" u="none" cap="none" strike="noStrike">
              <a:solidFill>
                <a:srgbClr val="000000"/>
              </a:solidFill>
              <a:latin typeface="Arial"/>
              <a:ea typeface="Arial"/>
              <a:cs typeface="Arial"/>
              <a:sym typeface="Arial"/>
            </a:endParaRPr>
          </a:p>
          <a:p>
            <a:pPr indent="0" lvl="0" marL="2921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a:p>
            <a:pPr indent="-342900" lvl="1" marL="635000" marR="0" rtl="0" algn="l">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Social Media Take Over (1 post, 3 platforms) - </a:t>
            </a:r>
            <a:r>
              <a:rPr b="1" i="1" lang="en-US" sz="1800" u="none" cap="none" strike="noStrike">
                <a:solidFill>
                  <a:srgbClr val="05AEEF"/>
                </a:solidFill>
                <a:latin typeface="Calibri"/>
                <a:ea typeface="Calibri"/>
                <a:cs typeface="Calibri"/>
                <a:sym typeface="Calibri"/>
              </a:rPr>
              <a:t>$600</a:t>
            </a:r>
            <a:endParaRPr b="0" i="0" sz="1400" u="none" cap="none" strike="noStrike">
              <a:solidFill>
                <a:srgbClr val="000000"/>
              </a:solidFill>
              <a:latin typeface="Arial"/>
              <a:ea typeface="Arial"/>
              <a:cs typeface="Arial"/>
              <a:sym typeface="Arial"/>
            </a:endParaRPr>
          </a:p>
          <a:p>
            <a:pPr indent="0" lvl="1" marL="2921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a:p>
            <a:pPr indent="-342900" lvl="1" marL="635000" marR="0" rtl="0" algn="l">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Social Media Take Over (1 post, 1 platform) - </a:t>
            </a:r>
            <a:r>
              <a:rPr b="1" i="1" lang="en-US" sz="1800" u="none" cap="none" strike="noStrike">
                <a:solidFill>
                  <a:srgbClr val="05AEEF"/>
                </a:solidFill>
                <a:latin typeface="Calibri"/>
                <a:ea typeface="Calibri"/>
                <a:cs typeface="Calibri"/>
                <a:sym typeface="Calibri"/>
              </a:rPr>
              <a:t>$250</a:t>
            </a:r>
            <a:endParaRPr b="0" i="0" sz="1400" u="none" cap="none" strike="noStrike">
              <a:solidFill>
                <a:srgbClr val="000000"/>
              </a:solidFill>
              <a:latin typeface="Arial"/>
              <a:ea typeface="Arial"/>
              <a:cs typeface="Arial"/>
              <a:sym typeface="Arial"/>
            </a:endParaRPr>
          </a:p>
          <a:p>
            <a:pPr indent="0" lvl="1" marL="2921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a:p>
            <a:pPr indent="-342900" lvl="1" marL="635000" marR="0" rtl="0" algn="l">
              <a:lnSpc>
                <a:spcPct val="115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Home page Advert Box - </a:t>
            </a:r>
            <a:r>
              <a:rPr b="1" i="1" lang="en-US" sz="1800" u="none" cap="none" strike="noStrike">
                <a:solidFill>
                  <a:srgbClr val="05AEEF"/>
                </a:solidFill>
                <a:latin typeface="Calibri"/>
                <a:ea typeface="Calibri"/>
                <a:cs typeface="Calibri"/>
                <a:sym typeface="Calibri"/>
              </a:rPr>
              <a:t>$650</a:t>
            </a:r>
            <a:endParaRPr b="0" i="0" sz="1400" u="none" cap="none" strike="noStrike">
              <a:solidFill>
                <a:srgbClr val="000000"/>
              </a:solidFill>
              <a:latin typeface="Arial"/>
              <a:ea typeface="Arial"/>
              <a:cs typeface="Arial"/>
              <a:sym typeface="Arial"/>
            </a:endParaRPr>
          </a:p>
          <a:p>
            <a:pPr indent="0" lvl="1" marL="29210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14"/>
          <p:cNvSpPr txBox="1"/>
          <p:nvPr/>
        </p:nvSpPr>
        <p:spPr>
          <a:xfrm>
            <a:off x="364763" y="178562"/>
            <a:ext cx="8414473" cy="77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rgbClr val="00B0F1"/>
                </a:solidFill>
                <a:latin typeface="Libre Franklin"/>
                <a:ea typeface="Libre Franklin"/>
                <a:cs typeface="Libre Franklin"/>
                <a:sym typeface="Libre Franklin"/>
              </a:rPr>
              <a:t>TESTIMONIALS </a:t>
            </a:r>
            <a:endParaRPr b="0" i="0" sz="1400" u="none" cap="none" strike="noStrike">
              <a:solidFill>
                <a:srgbClr val="000000"/>
              </a:solidFill>
              <a:latin typeface="Arial"/>
              <a:ea typeface="Arial"/>
              <a:cs typeface="Arial"/>
              <a:sym typeface="Arial"/>
            </a:endParaRPr>
          </a:p>
        </p:txBody>
      </p:sp>
      <p:sp>
        <p:nvSpPr>
          <p:cNvPr id="134" name="Google Shape;134;p14"/>
          <p:cNvSpPr txBox="1"/>
          <p:nvPr/>
        </p:nvSpPr>
        <p:spPr>
          <a:xfrm>
            <a:off x="4486132" y="-899593"/>
            <a:ext cx="41288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4"/>
          <p:cNvSpPr/>
          <p:nvPr/>
        </p:nvSpPr>
        <p:spPr>
          <a:xfrm>
            <a:off x="4653054" y="1898693"/>
            <a:ext cx="4490946" cy="2864887"/>
          </a:xfrm>
          <a:prstGeom prst="wedgeRoundRectCallout">
            <a:avLst>
              <a:gd fmla="val 42977" name="adj1"/>
              <a:gd fmla="val 62559" name="adj2"/>
              <a:gd fmla="val 16667" name="adj3"/>
            </a:avLst>
          </a:prstGeom>
          <a:solidFill>
            <a:srgbClr val="05AEEF"/>
          </a:solidFill>
          <a:ln cap="flat" cmpd="sng" w="25400">
            <a:solidFill>
              <a:srgbClr val="05AEE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t>
            </a:r>
            <a:r>
              <a:rPr b="0" i="0" lang="en-US" sz="1400" u="none" cap="none" strike="noStrike">
                <a:solidFill>
                  <a:schemeClr val="lt1"/>
                </a:solidFill>
                <a:latin typeface="Calibri"/>
                <a:ea typeface="Calibri"/>
                <a:cs typeface="Calibri"/>
                <a:sym typeface="Calibri"/>
              </a:rPr>
              <a:t>Even though I have been an MPINE-involved member for five years, being a sponsor increased my exposure to potential planners.  Moreover, supporting the education efforts aligned with our company’s goals. The Board made sure to customize the sponsorship package to my needs and was always flexible to changes. The best part was the touchpoints from the Board, making sure my goals were being met along the process. Thank you, MPI New England, for your partnership!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alibri"/>
                <a:ea typeface="Calibri"/>
                <a:cs typeface="Calibri"/>
                <a:sym typeface="Calibri"/>
              </a:rPr>
              <a:t> </a:t>
            </a:r>
            <a:r>
              <a:rPr b="1" i="1" lang="en-US" sz="1400" u="none" cap="none" strike="noStrike">
                <a:solidFill>
                  <a:schemeClr val="lt1"/>
                </a:solidFill>
                <a:latin typeface="Calibri"/>
                <a:ea typeface="Calibri"/>
                <a:cs typeface="Calibri"/>
                <a:sym typeface="Calibri"/>
              </a:rPr>
              <a:t>Yolanda Gonzalez, DMCP (Discover Puerto Rico)</a:t>
            </a:r>
            <a:endParaRPr b="1" i="1" sz="1400" u="none" cap="none" strike="noStrike">
              <a:solidFill>
                <a:schemeClr val="lt1"/>
              </a:solidFill>
              <a:latin typeface="Calibri"/>
              <a:ea typeface="Calibri"/>
              <a:cs typeface="Calibri"/>
              <a:sym typeface="Calibri"/>
            </a:endParaRPr>
          </a:p>
        </p:txBody>
      </p:sp>
      <p:sp>
        <p:nvSpPr>
          <p:cNvPr id="136" name="Google Shape;136;p14"/>
          <p:cNvSpPr/>
          <p:nvPr/>
        </p:nvSpPr>
        <p:spPr>
          <a:xfrm>
            <a:off x="205342" y="1066172"/>
            <a:ext cx="4189105" cy="3389522"/>
          </a:xfrm>
          <a:prstGeom prst="wedgeRectCallout">
            <a:avLst>
              <a:gd fmla="val -48840" name="adj1"/>
              <a:gd fmla="val 67279" name="adj2"/>
            </a:avLst>
          </a:prstGeom>
          <a:solidFill>
            <a:srgbClr val="172159"/>
          </a:solidFill>
          <a:ln cap="flat" cmpd="sng" w="25400">
            <a:solidFill>
              <a:srgbClr val="1018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a:t>
            </a:r>
            <a:r>
              <a:rPr b="0" i="0" lang="en-US" sz="1200" u="none" cap="none" strike="noStrike">
                <a:solidFill>
                  <a:schemeClr val="lt1"/>
                </a:solidFill>
                <a:latin typeface="Calibri"/>
                <a:ea typeface="Calibri"/>
                <a:cs typeface="Calibri"/>
                <a:sym typeface="Calibri"/>
              </a:rPr>
              <a:t>Thank you for the superb service you provided with my MPI New England Sponsorship. You were always there, even for the stupid questions, and you provided a level of comfort rarely demonstrated in sponsorship sales. Additionally, I secured several sponsorships in the northeast market as part of my duties for Visit Salt Lake, and you’ve provided a benchmark for others to reach. Thank you for your steadfast guidance and kindness. We were thrilled with the sponsorship and the way it was presented.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Additionally, I felt that you were always looking out to ensure MPI provided us the BEST value for our sponsorship. ROI is hard to measure in marketing efforts like these, but the value of a good impression is priceless! You are a true pro! Thanks also to the event partners Studio AVFX who were terrific to work with.”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200"/>
              <a:buFont typeface="Arial"/>
              <a:buChar char="-"/>
            </a:pPr>
            <a:r>
              <a:rPr b="1" i="1" lang="en-US" sz="1200" u="none" cap="none" strike="noStrike">
                <a:solidFill>
                  <a:schemeClr val="lt1"/>
                </a:solidFill>
                <a:latin typeface="Calibri"/>
                <a:ea typeface="Calibri"/>
                <a:cs typeface="Calibri"/>
                <a:sym typeface="Calibri"/>
              </a:rPr>
              <a:t>Karen Staples, CMP, CASE (Visit Salt Lake)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15"/>
          <p:cNvSpPr txBox="1"/>
          <p:nvPr/>
        </p:nvSpPr>
        <p:spPr>
          <a:xfrm>
            <a:off x="547560" y="99779"/>
            <a:ext cx="8414473" cy="77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rgbClr val="00B0F1"/>
                </a:solidFill>
                <a:latin typeface="Libre Franklin"/>
                <a:ea typeface="Libre Franklin"/>
                <a:cs typeface="Libre Franklin"/>
                <a:sym typeface="Libre Franklin"/>
              </a:rPr>
              <a:t>PREVIOUS PARTNERS </a:t>
            </a:r>
            <a:endParaRPr b="0" i="0" sz="1400" u="none" cap="none" strike="noStrike">
              <a:solidFill>
                <a:srgbClr val="000000"/>
              </a:solidFill>
              <a:latin typeface="Arial"/>
              <a:ea typeface="Arial"/>
              <a:cs typeface="Arial"/>
              <a:sym typeface="Arial"/>
            </a:endParaRPr>
          </a:p>
        </p:txBody>
      </p:sp>
      <p:pic>
        <p:nvPicPr>
          <p:cNvPr descr="Party Rental Ltd." id="142" name="Google Shape;142;p15"/>
          <p:cNvPicPr preferRelativeResize="0"/>
          <p:nvPr/>
        </p:nvPicPr>
        <p:blipFill rotWithShape="1">
          <a:blip r:embed="rId3">
            <a:alphaModFix/>
          </a:blip>
          <a:srcRect b="0" l="0" r="0" t="0"/>
          <a:stretch/>
        </p:blipFill>
        <p:spPr>
          <a:xfrm>
            <a:off x="274875" y="843978"/>
            <a:ext cx="3066584" cy="651649"/>
          </a:xfrm>
          <a:prstGeom prst="rect">
            <a:avLst/>
          </a:prstGeom>
          <a:noFill/>
          <a:ln>
            <a:noFill/>
          </a:ln>
        </p:spPr>
      </p:pic>
      <p:pic>
        <p:nvPicPr>
          <p:cNvPr descr="David Fox Logo_30mar22" id="143" name="Google Shape;143;p15"/>
          <p:cNvPicPr preferRelativeResize="0"/>
          <p:nvPr/>
        </p:nvPicPr>
        <p:blipFill rotWithShape="1">
          <a:blip r:embed="rId4">
            <a:alphaModFix/>
          </a:blip>
          <a:srcRect b="0" l="0" r="0" t="0"/>
          <a:stretch/>
        </p:blipFill>
        <p:spPr>
          <a:xfrm>
            <a:off x="221609" y="1673346"/>
            <a:ext cx="2945586" cy="898404"/>
          </a:xfrm>
          <a:prstGeom prst="rect">
            <a:avLst/>
          </a:prstGeom>
          <a:noFill/>
          <a:ln>
            <a:noFill/>
          </a:ln>
        </p:spPr>
      </p:pic>
      <p:pic>
        <p:nvPicPr>
          <p:cNvPr descr="Copy of cvent-logo-HI-Res-profile" id="144" name="Google Shape;144;p15"/>
          <p:cNvPicPr preferRelativeResize="0"/>
          <p:nvPr/>
        </p:nvPicPr>
        <p:blipFill rotWithShape="1">
          <a:blip r:embed="rId5">
            <a:alphaModFix/>
          </a:blip>
          <a:srcRect b="29656" l="0" r="0" t="30006"/>
          <a:stretch/>
        </p:blipFill>
        <p:spPr>
          <a:xfrm>
            <a:off x="3652996" y="1116116"/>
            <a:ext cx="2306099" cy="548814"/>
          </a:xfrm>
          <a:prstGeom prst="rect">
            <a:avLst/>
          </a:prstGeom>
          <a:noFill/>
          <a:ln>
            <a:noFill/>
          </a:ln>
        </p:spPr>
      </p:pic>
      <p:pic>
        <p:nvPicPr>
          <p:cNvPr descr="Marriott Provience RI" id="145" name="Google Shape;145;p15"/>
          <p:cNvPicPr preferRelativeResize="0"/>
          <p:nvPr/>
        </p:nvPicPr>
        <p:blipFill rotWithShape="1">
          <a:blip r:embed="rId6">
            <a:alphaModFix/>
          </a:blip>
          <a:srcRect b="0" l="0" r="0" t="0"/>
          <a:stretch/>
        </p:blipFill>
        <p:spPr>
          <a:xfrm>
            <a:off x="874528" y="2749469"/>
            <a:ext cx="1602699" cy="1602699"/>
          </a:xfrm>
          <a:prstGeom prst="rect">
            <a:avLst/>
          </a:prstGeom>
          <a:noFill/>
          <a:ln>
            <a:noFill/>
          </a:ln>
        </p:spPr>
      </p:pic>
      <p:pic>
        <p:nvPicPr>
          <p:cNvPr descr="Discover Puerto Rico" id="146" name="Google Shape;146;p15"/>
          <p:cNvPicPr preferRelativeResize="0"/>
          <p:nvPr/>
        </p:nvPicPr>
        <p:blipFill rotWithShape="1">
          <a:blip r:embed="rId7">
            <a:alphaModFix/>
          </a:blip>
          <a:srcRect b="0" l="0" r="0" t="0"/>
          <a:stretch/>
        </p:blipFill>
        <p:spPr>
          <a:xfrm>
            <a:off x="3313852" y="2667536"/>
            <a:ext cx="2745779" cy="847569"/>
          </a:xfrm>
          <a:prstGeom prst="rect">
            <a:avLst/>
          </a:prstGeom>
          <a:noFill/>
          <a:ln>
            <a:noFill/>
          </a:ln>
        </p:spPr>
      </p:pic>
      <p:pic>
        <p:nvPicPr>
          <p:cNvPr descr="Seacrest logo (1)" id="147" name="Google Shape;147;p15"/>
          <p:cNvPicPr preferRelativeResize="0"/>
          <p:nvPr/>
        </p:nvPicPr>
        <p:blipFill rotWithShape="1">
          <a:blip r:embed="rId8">
            <a:alphaModFix/>
          </a:blip>
          <a:srcRect b="0" l="0" r="0" t="0"/>
          <a:stretch/>
        </p:blipFill>
        <p:spPr>
          <a:xfrm>
            <a:off x="6400211" y="2791961"/>
            <a:ext cx="2561822" cy="876162"/>
          </a:xfrm>
          <a:prstGeom prst="rect">
            <a:avLst/>
          </a:prstGeom>
          <a:noFill/>
          <a:ln>
            <a:noFill/>
          </a:ln>
        </p:spPr>
      </p:pic>
      <p:pic>
        <p:nvPicPr>
          <p:cNvPr descr="VISIT SALT LAKE UNVEILS NEW BRAND FOR THE DESTINATION" id="148" name="Google Shape;148;p15"/>
          <p:cNvPicPr preferRelativeResize="0"/>
          <p:nvPr/>
        </p:nvPicPr>
        <p:blipFill rotWithShape="1">
          <a:blip r:embed="rId9">
            <a:alphaModFix/>
          </a:blip>
          <a:srcRect b="34441" l="14876" r="13222" t="32027"/>
          <a:stretch/>
        </p:blipFill>
        <p:spPr>
          <a:xfrm>
            <a:off x="5230214" y="1695482"/>
            <a:ext cx="2945586" cy="772200"/>
          </a:xfrm>
          <a:prstGeom prst="rect">
            <a:avLst/>
          </a:prstGeom>
          <a:noFill/>
          <a:ln>
            <a:noFill/>
          </a:ln>
        </p:spPr>
      </p:pic>
      <p:pic>
        <p:nvPicPr>
          <p:cNvPr descr="Greater Fort Lauderdale Hotels, Things to Do &amp; Vacation Planning" id="149" name="Google Shape;149;p15"/>
          <p:cNvPicPr preferRelativeResize="0"/>
          <p:nvPr/>
        </p:nvPicPr>
        <p:blipFill rotWithShape="1">
          <a:blip r:embed="rId10">
            <a:alphaModFix/>
          </a:blip>
          <a:srcRect b="0" l="0" r="0" t="0"/>
          <a:stretch/>
        </p:blipFill>
        <p:spPr>
          <a:xfrm>
            <a:off x="6285857" y="806950"/>
            <a:ext cx="2676176" cy="688677"/>
          </a:xfrm>
          <a:prstGeom prst="rect">
            <a:avLst/>
          </a:prstGeom>
          <a:noFill/>
          <a:ln>
            <a:noFill/>
          </a:ln>
        </p:spPr>
      </p:pic>
      <p:pic>
        <p:nvPicPr>
          <p:cNvPr descr="Philadelphia Convention &amp; Visitors Bureau « British American ..." id="150" name="Google Shape;150;p15"/>
          <p:cNvPicPr preferRelativeResize="0"/>
          <p:nvPr/>
        </p:nvPicPr>
        <p:blipFill rotWithShape="1">
          <a:blip r:embed="rId11">
            <a:alphaModFix/>
          </a:blip>
          <a:srcRect b="0" l="0" r="0" t="0"/>
          <a:stretch/>
        </p:blipFill>
        <p:spPr>
          <a:xfrm>
            <a:off x="6175041" y="3929325"/>
            <a:ext cx="2610872" cy="1214175"/>
          </a:xfrm>
          <a:prstGeom prst="rect">
            <a:avLst/>
          </a:prstGeom>
          <a:noFill/>
          <a:ln>
            <a:noFill/>
          </a:ln>
        </p:spPr>
      </p:pic>
      <p:pic>
        <p:nvPicPr>
          <p:cNvPr descr="Innovation Studio" id="151" name="Google Shape;151;p15"/>
          <p:cNvPicPr preferRelativeResize="0"/>
          <p:nvPr/>
        </p:nvPicPr>
        <p:blipFill rotWithShape="1">
          <a:blip r:embed="rId12">
            <a:alphaModFix/>
          </a:blip>
          <a:srcRect b="0" l="0" r="0" t="0"/>
          <a:stretch/>
        </p:blipFill>
        <p:spPr>
          <a:xfrm>
            <a:off x="443071" y="4371847"/>
            <a:ext cx="2465614" cy="558873"/>
          </a:xfrm>
          <a:prstGeom prst="rect">
            <a:avLst/>
          </a:prstGeom>
          <a:noFill/>
          <a:ln>
            <a:noFill/>
          </a:ln>
        </p:spPr>
      </p:pic>
      <p:pic>
        <p:nvPicPr>
          <p:cNvPr descr="Logo, calendar&#10;&#10;Description automatically generated" id="152" name="Google Shape;152;p15"/>
          <p:cNvPicPr preferRelativeResize="0"/>
          <p:nvPr/>
        </p:nvPicPr>
        <p:blipFill rotWithShape="1">
          <a:blip r:embed="rId13">
            <a:alphaModFix/>
          </a:blip>
          <a:srcRect b="0" l="0" r="0" t="0"/>
          <a:stretch/>
        </p:blipFill>
        <p:spPr>
          <a:xfrm>
            <a:off x="3947236" y="3821862"/>
            <a:ext cx="1380632" cy="12218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5c748e7c22_1_0"/>
          <p:cNvSpPr txBox="1"/>
          <p:nvPr/>
        </p:nvSpPr>
        <p:spPr>
          <a:xfrm>
            <a:off x="0" y="8500"/>
            <a:ext cx="9144000" cy="6003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lang="en-US" sz="3800">
                <a:solidFill>
                  <a:srgbClr val="2AADE8"/>
                </a:solidFill>
              </a:rPr>
              <a:t>Meet Our Partnership Team</a:t>
            </a:r>
            <a:endParaRPr b="1" sz="3800">
              <a:solidFill>
                <a:srgbClr val="2AADE8"/>
              </a:solidFill>
            </a:endParaRPr>
          </a:p>
        </p:txBody>
      </p:sp>
      <p:sp>
        <p:nvSpPr>
          <p:cNvPr id="159" name="Google Shape;159;g25c748e7c22_1_0"/>
          <p:cNvSpPr txBox="1"/>
          <p:nvPr/>
        </p:nvSpPr>
        <p:spPr>
          <a:xfrm>
            <a:off x="0" y="826750"/>
            <a:ext cx="9144000" cy="524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0"/>
              </a:spcAft>
              <a:buClr>
                <a:schemeClr val="dk1"/>
              </a:buClr>
              <a:buSzPts val="1100"/>
              <a:buFont typeface="Arial"/>
              <a:buNone/>
            </a:pPr>
            <a:r>
              <a:rPr b="1" i="1" lang="en-US" sz="2000">
                <a:solidFill>
                  <a:schemeClr val="dk1"/>
                </a:solidFill>
              </a:rPr>
              <a:t>Building and supporting meaningful partnerships!</a:t>
            </a:r>
            <a:endParaRPr b="1" i="1" sz="2000">
              <a:solidFill>
                <a:schemeClr val="dk1"/>
              </a:solidFill>
            </a:endParaRPr>
          </a:p>
          <a:p>
            <a:pPr indent="0" lvl="0" marL="0" marR="0" rtl="0" algn="ctr">
              <a:lnSpc>
                <a:spcPct val="115000"/>
              </a:lnSpc>
              <a:spcBef>
                <a:spcPts val="1200"/>
              </a:spcBef>
              <a:spcAft>
                <a:spcPts val="0"/>
              </a:spcAft>
              <a:buClr>
                <a:schemeClr val="dk1"/>
              </a:buClr>
              <a:buSzPts val="2800"/>
              <a:buFont typeface="Arial"/>
              <a:buNone/>
            </a:pPr>
            <a:r>
              <a:t/>
            </a:r>
            <a:endParaRPr b="1" sz="2200">
              <a:solidFill>
                <a:schemeClr val="dk1"/>
              </a:solidFill>
            </a:endParaRPr>
          </a:p>
          <a:p>
            <a:pPr indent="0" lvl="0" marL="0" marR="0" rtl="0" algn="ctr">
              <a:lnSpc>
                <a:spcPct val="115000"/>
              </a:lnSpc>
              <a:spcBef>
                <a:spcPts val="0"/>
              </a:spcBef>
              <a:spcAft>
                <a:spcPts val="0"/>
              </a:spcAft>
              <a:buClr>
                <a:schemeClr val="dk1"/>
              </a:buClr>
              <a:buSzPts val="2800"/>
              <a:buFont typeface="Arial"/>
              <a:buNone/>
            </a:pPr>
            <a:r>
              <a:t/>
            </a:r>
            <a:endParaRPr b="1" sz="2200">
              <a:solidFill>
                <a:schemeClr val="dk1"/>
              </a:solidFill>
            </a:endParaRPr>
          </a:p>
          <a:p>
            <a:pPr indent="0" lvl="0" marL="0" marR="0" rtl="0" algn="ctr">
              <a:lnSpc>
                <a:spcPct val="115000"/>
              </a:lnSpc>
              <a:spcBef>
                <a:spcPts val="0"/>
              </a:spcBef>
              <a:spcAft>
                <a:spcPts val="0"/>
              </a:spcAft>
              <a:buClr>
                <a:schemeClr val="dk1"/>
              </a:buClr>
              <a:buSzPts val="2800"/>
              <a:buFont typeface="Arial"/>
              <a:buNone/>
            </a:pPr>
            <a:r>
              <a:t/>
            </a:r>
            <a:endParaRPr b="1" sz="2200">
              <a:solidFill>
                <a:schemeClr val="dk1"/>
              </a:solidFill>
            </a:endParaRPr>
          </a:p>
          <a:p>
            <a:pPr indent="0" lvl="0" marL="0" marR="0" rtl="0" algn="ctr">
              <a:lnSpc>
                <a:spcPct val="115000"/>
              </a:lnSpc>
              <a:spcBef>
                <a:spcPts val="0"/>
              </a:spcBef>
              <a:spcAft>
                <a:spcPts val="0"/>
              </a:spcAft>
              <a:buClr>
                <a:schemeClr val="dk1"/>
              </a:buClr>
              <a:buSzPts val="2800"/>
              <a:buFont typeface="Arial"/>
              <a:buNone/>
            </a:pPr>
            <a:r>
              <a:t/>
            </a:r>
            <a:endParaRPr b="1" sz="2200">
              <a:solidFill>
                <a:schemeClr val="dk1"/>
              </a:solidFill>
            </a:endParaRPr>
          </a:p>
          <a:p>
            <a:pPr indent="0" lvl="0" marL="0" marR="0" rtl="0" algn="ctr">
              <a:lnSpc>
                <a:spcPct val="115000"/>
              </a:lnSpc>
              <a:spcBef>
                <a:spcPts val="0"/>
              </a:spcBef>
              <a:spcAft>
                <a:spcPts val="0"/>
              </a:spcAft>
              <a:buClr>
                <a:schemeClr val="dk1"/>
              </a:buClr>
              <a:buSzPts val="2800"/>
              <a:buFont typeface="Arial"/>
              <a:buNone/>
            </a:pPr>
            <a:r>
              <a:t/>
            </a:r>
            <a:endParaRPr b="1" sz="1300">
              <a:solidFill>
                <a:schemeClr val="dk1"/>
              </a:solidFill>
            </a:endParaRPr>
          </a:p>
          <a:p>
            <a:pPr indent="0" lvl="0" marL="0" marR="0" rtl="0" algn="ctr">
              <a:lnSpc>
                <a:spcPct val="115000"/>
              </a:lnSpc>
              <a:spcBef>
                <a:spcPts val="0"/>
              </a:spcBef>
              <a:spcAft>
                <a:spcPts val="0"/>
              </a:spcAft>
              <a:buClr>
                <a:schemeClr val="dk1"/>
              </a:buClr>
              <a:buSzPts val="2800"/>
              <a:buFont typeface="Arial"/>
              <a:buNone/>
            </a:pPr>
            <a:r>
              <a:t/>
            </a:r>
            <a:endParaRPr b="1" sz="1300">
              <a:solidFill>
                <a:schemeClr val="dk1"/>
              </a:solidFill>
            </a:endParaRPr>
          </a:p>
          <a:p>
            <a:pPr indent="0" lvl="0" marL="0" rtl="0" algn="l">
              <a:spcBef>
                <a:spcPts val="0"/>
              </a:spcBef>
              <a:spcAft>
                <a:spcPts val="0"/>
              </a:spcAft>
              <a:buNone/>
            </a:pPr>
            <a:r>
              <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t/>
            </a:r>
            <a:endParaRPr b="1" sz="1300">
              <a:solidFill>
                <a:schemeClr val="dk1"/>
              </a:solidFill>
            </a:endParaRPr>
          </a:p>
          <a:p>
            <a:pPr indent="0" lvl="0" marL="0" marR="0" rtl="0" algn="ctr">
              <a:lnSpc>
                <a:spcPct val="115000"/>
              </a:lnSpc>
              <a:spcBef>
                <a:spcPts val="0"/>
              </a:spcBef>
              <a:spcAft>
                <a:spcPts val="0"/>
              </a:spcAft>
              <a:buClr>
                <a:schemeClr val="dk1"/>
              </a:buClr>
              <a:buSzPts val="2800"/>
              <a:buFont typeface="Arial"/>
              <a:buNone/>
            </a:pPr>
            <a:r>
              <a:t/>
            </a:r>
            <a:endParaRPr b="1" sz="1300">
              <a:solidFill>
                <a:schemeClr val="dk1"/>
              </a:solidFill>
            </a:endParaRPr>
          </a:p>
          <a:p>
            <a:pPr indent="0" lvl="0" marL="0" marR="0" rtl="0" algn="ctr">
              <a:lnSpc>
                <a:spcPct val="115000"/>
              </a:lnSpc>
              <a:spcBef>
                <a:spcPts val="0"/>
              </a:spcBef>
              <a:spcAft>
                <a:spcPts val="0"/>
              </a:spcAft>
              <a:buClr>
                <a:schemeClr val="dk1"/>
              </a:buClr>
              <a:buSzPts val="2800"/>
              <a:buFont typeface="Arial"/>
              <a:buNone/>
            </a:pPr>
            <a:r>
              <a:t/>
            </a:r>
            <a:endParaRPr b="1" sz="1300">
              <a:solidFill>
                <a:schemeClr val="dk1"/>
              </a:solidFill>
            </a:endParaRPr>
          </a:p>
          <a:p>
            <a:pPr indent="0" lvl="0" marL="0" marR="0" rtl="0" algn="ctr">
              <a:lnSpc>
                <a:spcPct val="115000"/>
              </a:lnSpc>
              <a:spcBef>
                <a:spcPts val="0"/>
              </a:spcBef>
              <a:spcAft>
                <a:spcPts val="0"/>
              </a:spcAft>
              <a:buClr>
                <a:schemeClr val="dk1"/>
              </a:buClr>
              <a:buSzPts val="2800"/>
              <a:buFont typeface="Arial"/>
              <a:buNone/>
            </a:pPr>
            <a:r>
              <a:t/>
            </a:r>
            <a:endParaRPr b="1" i="0" sz="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2800"/>
              <a:buFont typeface="Arial"/>
              <a:buNone/>
            </a:pPr>
            <a:r>
              <a:rPr b="1" i="0" lang="en-US" sz="100" u="none" cap="none" strike="noStrike">
                <a:solidFill>
                  <a:schemeClr val="dk1"/>
                </a:solidFill>
                <a:latin typeface="Arial"/>
                <a:ea typeface="Arial"/>
                <a:cs typeface="Arial"/>
                <a:sym typeface="Arial"/>
              </a:rPr>
              <a:t>  </a:t>
            </a:r>
            <a:endParaRPr b="1" i="0" sz="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2800"/>
              <a:buFont typeface="Arial"/>
              <a:buNone/>
            </a:pPr>
            <a:r>
              <a:t/>
            </a:r>
            <a:endParaRPr b="1" i="0" sz="13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2800"/>
              <a:buFont typeface="Arial"/>
              <a:buNone/>
            </a:pPr>
            <a:r>
              <a:t/>
            </a:r>
            <a:endParaRPr b="1" i="0" sz="1500" u="none" cap="none" strike="noStrike">
              <a:solidFill>
                <a:schemeClr val="dk1"/>
              </a:solidFill>
              <a:latin typeface="Arial"/>
              <a:ea typeface="Arial"/>
              <a:cs typeface="Arial"/>
              <a:sym typeface="Arial"/>
            </a:endParaRPr>
          </a:p>
        </p:txBody>
      </p:sp>
      <p:pic>
        <p:nvPicPr>
          <p:cNvPr descr="M:\Desktop_stuff\MPINE\2018-2019 IPP\2018 New Chapter Logo\ChapterLogos_horizontal_NewEngland.jpg" id="160" name="Google Shape;160;g25c748e7c22_1_0"/>
          <p:cNvPicPr preferRelativeResize="0"/>
          <p:nvPr/>
        </p:nvPicPr>
        <p:blipFill rotWithShape="1">
          <a:blip r:embed="rId3">
            <a:alphaModFix/>
          </a:blip>
          <a:srcRect b="0" l="11846" r="12937" t="0"/>
          <a:stretch/>
        </p:blipFill>
        <p:spPr>
          <a:xfrm>
            <a:off x="0" y="4368900"/>
            <a:ext cx="1856126" cy="774600"/>
          </a:xfrm>
          <a:prstGeom prst="rect">
            <a:avLst/>
          </a:prstGeom>
          <a:noFill/>
          <a:ln>
            <a:noFill/>
          </a:ln>
        </p:spPr>
      </p:pic>
      <p:sp>
        <p:nvSpPr>
          <p:cNvPr id="161" name="Google Shape;161;g25c748e7c22_1_0"/>
          <p:cNvSpPr txBox="1"/>
          <p:nvPr/>
        </p:nvSpPr>
        <p:spPr>
          <a:xfrm>
            <a:off x="266825" y="1569100"/>
            <a:ext cx="23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62" name="Google Shape;162;g25c748e7c22_1_0"/>
          <p:cNvPicPr preferRelativeResize="0"/>
          <p:nvPr/>
        </p:nvPicPr>
        <p:blipFill rotWithShape="1">
          <a:blip r:embed="rId4">
            <a:alphaModFix/>
          </a:blip>
          <a:srcRect b="4589" l="0" r="0" t="-4589"/>
          <a:stretch/>
        </p:blipFill>
        <p:spPr>
          <a:xfrm>
            <a:off x="511825" y="1469999"/>
            <a:ext cx="2114473" cy="1410327"/>
          </a:xfrm>
          <a:prstGeom prst="rect">
            <a:avLst/>
          </a:prstGeom>
          <a:noFill/>
          <a:ln>
            <a:noFill/>
          </a:ln>
        </p:spPr>
      </p:pic>
      <p:pic>
        <p:nvPicPr>
          <p:cNvPr id="163" name="Google Shape;163;g25c748e7c22_1_0"/>
          <p:cNvPicPr preferRelativeResize="0"/>
          <p:nvPr/>
        </p:nvPicPr>
        <p:blipFill>
          <a:blip r:embed="rId5">
            <a:alphaModFix/>
          </a:blip>
          <a:stretch>
            <a:fillRect/>
          </a:stretch>
        </p:blipFill>
        <p:spPr>
          <a:xfrm>
            <a:off x="3827300" y="1398200"/>
            <a:ext cx="1518525" cy="1518525"/>
          </a:xfrm>
          <a:prstGeom prst="rect">
            <a:avLst/>
          </a:prstGeom>
          <a:noFill/>
          <a:ln>
            <a:noFill/>
          </a:ln>
        </p:spPr>
      </p:pic>
      <p:pic>
        <p:nvPicPr>
          <p:cNvPr id="164" name="Google Shape;164;g25c748e7c22_1_0"/>
          <p:cNvPicPr preferRelativeResize="0"/>
          <p:nvPr/>
        </p:nvPicPr>
        <p:blipFill>
          <a:blip r:embed="rId6">
            <a:alphaModFix/>
          </a:blip>
          <a:stretch>
            <a:fillRect/>
          </a:stretch>
        </p:blipFill>
        <p:spPr>
          <a:xfrm>
            <a:off x="6782800" y="1415900"/>
            <a:ext cx="1518524" cy="1518526"/>
          </a:xfrm>
          <a:prstGeom prst="rect">
            <a:avLst/>
          </a:prstGeom>
          <a:noFill/>
          <a:ln>
            <a:noFill/>
          </a:ln>
        </p:spPr>
      </p:pic>
      <p:sp>
        <p:nvSpPr>
          <p:cNvPr id="165" name="Google Shape;165;g25c748e7c22_1_0"/>
          <p:cNvSpPr txBox="1"/>
          <p:nvPr/>
        </p:nvSpPr>
        <p:spPr>
          <a:xfrm>
            <a:off x="224025" y="2868950"/>
            <a:ext cx="269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t>Johnice Veals</a:t>
            </a:r>
            <a:r>
              <a:rPr lang="en-US"/>
              <a:t> </a:t>
            </a:r>
            <a:endParaRPr/>
          </a:p>
          <a:p>
            <a:pPr indent="0" lvl="0" marL="0" rtl="0" algn="ctr">
              <a:spcBef>
                <a:spcPts val="0"/>
              </a:spcBef>
              <a:spcAft>
                <a:spcPts val="0"/>
              </a:spcAft>
              <a:buNone/>
            </a:pPr>
            <a:r>
              <a:rPr lang="en-US" sz="1300"/>
              <a:t>VP of Finance &amp; Administration</a:t>
            </a:r>
            <a:endParaRPr sz="1300"/>
          </a:p>
        </p:txBody>
      </p:sp>
      <p:sp>
        <p:nvSpPr>
          <p:cNvPr id="166" name="Google Shape;166;g25c748e7c22_1_0"/>
          <p:cNvSpPr txBox="1"/>
          <p:nvPr/>
        </p:nvSpPr>
        <p:spPr>
          <a:xfrm>
            <a:off x="3348700" y="2887375"/>
            <a:ext cx="25035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US">
                <a:solidFill>
                  <a:schemeClr val="dk1"/>
                </a:solidFill>
              </a:rPr>
              <a:t>Erin O’Brien</a:t>
            </a:r>
            <a:endParaRPr>
              <a:solidFill>
                <a:schemeClr val="dk1"/>
              </a:solidFill>
            </a:endParaRPr>
          </a:p>
          <a:p>
            <a:pPr indent="0" lvl="0" marL="0" rtl="0" algn="ctr">
              <a:spcBef>
                <a:spcPts val="0"/>
              </a:spcBef>
              <a:spcAft>
                <a:spcPts val="0"/>
              </a:spcAft>
              <a:buClr>
                <a:schemeClr val="dk1"/>
              </a:buClr>
              <a:buSzPts val="1100"/>
              <a:buFont typeface="Arial"/>
              <a:buNone/>
            </a:pPr>
            <a:r>
              <a:rPr lang="en-US" sz="1300">
                <a:solidFill>
                  <a:schemeClr val="dk1"/>
                </a:solidFill>
              </a:rPr>
              <a:t>Director of In-Kind Sponsorship</a:t>
            </a:r>
            <a:endParaRPr/>
          </a:p>
        </p:txBody>
      </p:sp>
      <p:sp>
        <p:nvSpPr>
          <p:cNvPr id="167" name="Google Shape;167;g25c748e7c22_1_0"/>
          <p:cNvSpPr txBox="1"/>
          <p:nvPr/>
        </p:nvSpPr>
        <p:spPr>
          <a:xfrm>
            <a:off x="6196863" y="2887375"/>
            <a:ext cx="269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US">
                <a:solidFill>
                  <a:schemeClr val="dk1"/>
                </a:solidFill>
              </a:rPr>
              <a:t>Jackie Tattersall</a:t>
            </a:r>
            <a:r>
              <a:rPr lang="en-US">
                <a:solidFill>
                  <a:schemeClr val="dk1"/>
                </a:solidFill>
              </a:rPr>
              <a:t> </a:t>
            </a:r>
            <a:endParaRPr>
              <a:solidFill>
                <a:schemeClr val="dk1"/>
              </a:solidFill>
            </a:endParaRPr>
          </a:p>
          <a:p>
            <a:pPr indent="0" lvl="0" marL="0" rtl="0" algn="ctr">
              <a:spcBef>
                <a:spcPts val="0"/>
              </a:spcBef>
              <a:spcAft>
                <a:spcPts val="0"/>
              </a:spcAft>
              <a:buClr>
                <a:schemeClr val="dk1"/>
              </a:buClr>
              <a:buSzPts val="1100"/>
              <a:buFont typeface="Arial"/>
              <a:buNone/>
            </a:pPr>
            <a:r>
              <a:rPr lang="en-US" sz="1300">
                <a:solidFill>
                  <a:schemeClr val="dk1"/>
                </a:solidFill>
              </a:rPr>
              <a:t>Director of Chapter Advancement </a:t>
            </a:r>
            <a:endParaRPr/>
          </a:p>
        </p:txBody>
      </p:sp>
      <p:sp>
        <p:nvSpPr>
          <p:cNvPr id="168" name="Google Shape;168;g25c748e7c22_1_0"/>
          <p:cNvSpPr txBox="1"/>
          <p:nvPr/>
        </p:nvSpPr>
        <p:spPr>
          <a:xfrm>
            <a:off x="511825" y="3588325"/>
            <a:ext cx="8180700" cy="1257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b="1" lang="en-US" sz="1900"/>
              <a:t>We recognize that budget and marketing objectives vary, and we are happy to work with you on customizing a sponsorship package.</a:t>
            </a:r>
            <a:endParaRPr sz="2000"/>
          </a:p>
          <a:p>
            <a:pPr indent="0" lvl="0" marL="0" rtl="0" algn="l">
              <a:spcBef>
                <a:spcPts val="1200"/>
              </a:spcBef>
              <a:spcAft>
                <a:spcPts val="0"/>
              </a:spcAft>
              <a:buNone/>
            </a:pPr>
            <a:r>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6"/>
          <p:cNvPicPr preferRelativeResize="0"/>
          <p:nvPr/>
        </p:nvPicPr>
        <p:blipFill rotWithShape="1">
          <a:blip r:embed="rId3">
            <a:alphaModFix/>
          </a:blip>
          <a:srcRect b="0" l="0" r="0" t="0"/>
          <a:stretch/>
        </p:blipFill>
        <p:spPr>
          <a:xfrm>
            <a:off x="1809825" y="188175"/>
            <a:ext cx="2696400" cy="1797600"/>
          </a:xfrm>
          <a:prstGeom prst="round1Rect">
            <a:avLst>
              <a:gd fmla="val 50000" name="adj"/>
            </a:avLst>
          </a:prstGeom>
          <a:noFill/>
          <a:ln>
            <a:noFill/>
          </a:ln>
        </p:spPr>
      </p:pic>
      <p:sp>
        <p:nvSpPr>
          <p:cNvPr id="174" name="Google Shape;174;p16"/>
          <p:cNvSpPr/>
          <p:nvPr/>
        </p:nvSpPr>
        <p:spPr>
          <a:xfrm>
            <a:off x="4572000" y="3191891"/>
            <a:ext cx="4251300" cy="1745400"/>
          </a:xfrm>
          <a:prstGeom prst="round1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1" sz="1500" u="none" cap="none" strike="noStrike">
              <a:solidFill>
                <a:schemeClr val="lt1"/>
              </a:solidFill>
              <a:latin typeface="Libre Franklin"/>
              <a:ea typeface="Libre Franklin"/>
              <a:cs typeface="Libre Franklin"/>
              <a:sym typeface="Libre Franklin"/>
            </a:endParaRPr>
          </a:p>
        </p:txBody>
      </p:sp>
      <p:sp>
        <p:nvSpPr>
          <p:cNvPr id="175" name="Google Shape;175;p16"/>
          <p:cNvSpPr/>
          <p:nvPr/>
        </p:nvSpPr>
        <p:spPr>
          <a:xfrm>
            <a:off x="254800" y="204825"/>
            <a:ext cx="1406700" cy="1797600"/>
          </a:xfrm>
          <a:prstGeom prst="round2DiagRect">
            <a:avLst>
              <a:gd fmla="val 16667" name="adj1"/>
              <a:gd fmla="val 0"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6" name="Google Shape;176;p16"/>
          <p:cNvPicPr preferRelativeResize="0"/>
          <p:nvPr/>
        </p:nvPicPr>
        <p:blipFill rotWithShape="1">
          <a:blip r:embed="rId4">
            <a:alphaModFix/>
          </a:blip>
          <a:srcRect b="0" l="55" r="54" t="0"/>
          <a:stretch/>
        </p:blipFill>
        <p:spPr>
          <a:xfrm>
            <a:off x="4654675" y="188175"/>
            <a:ext cx="4278900" cy="2853000"/>
          </a:xfrm>
          <a:prstGeom prst="round2DiagRect">
            <a:avLst>
              <a:gd fmla="val 31098" name="adj1"/>
              <a:gd fmla="val 0" name="adj2"/>
            </a:avLst>
          </a:prstGeom>
          <a:noFill/>
          <a:ln>
            <a:noFill/>
          </a:ln>
        </p:spPr>
      </p:pic>
      <p:sp>
        <p:nvSpPr>
          <p:cNvPr id="177" name="Google Shape;177;p16"/>
          <p:cNvSpPr txBox="1"/>
          <p:nvPr/>
        </p:nvSpPr>
        <p:spPr>
          <a:xfrm>
            <a:off x="4762654" y="3814621"/>
            <a:ext cx="4316833" cy="77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5AEEF"/>
                </a:solidFill>
                <a:latin typeface="Libre Franklin"/>
                <a:ea typeface="Libre Franklin"/>
                <a:cs typeface="Libre Franklin"/>
                <a:sym typeface="Libre Franklin"/>
              </a:rPr>
              <a:t>Director of Chapter Advancement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sng" cap="none" strike="noStrike">
                <a:solidFill>
                  <a:schemeClr val="accent6"/>
                </a:solidFill>
                <a:latin typeface="Libre Franklin"/>
                <a:ea typeface="Libre Franklin"/>
                <a:cs typeface="Libre Franklin"/>
                <a:sym typeface="Libre Franklin"/>
                <a:hlinkClick r:id="rId5">
                  <a:extLst>
                    <a:ext uri="{A12FA001-AC4F-418D-AE19-62706E023703}">
                      <ahyp:hlinkClr val="tx"/>
                    </a:ext>
                  </a:extLst>
                </a:hlinkClick>
              </a:rPr>
              <a:t>finance@mpine.org</a:t>
            </a:r>
            <a:r>
              <a:rPr b="1" i="0" lang="en-US" sz="2000" u="none" cap="none" strike="noStrike">
                <a:solidFill>
                  <a:schemeClr val="accent6"/>
                </a:solidFill>
                <a:latin typeface="Libre Franklin"/>
                <a:ea typeface="Libre Franklin"/>
                <a:cs typeface="Libre Franklin"/>
                <a:sym typeface="Libre Franklin"/>
              </a:rPr>
              <a:t>  </a:t>
            </a:r>
            <a:endParaRPr b="1" i="0" sz="2000" u="none" cap="none" strike="noStrike">
              <a:solidFill>
                <a:schemeClr val="accent6"/>
              </a:solidFill>
              <a:latin typeface="Libre Franklin"/>
              <a:ea typeface="Libre Franklin"/>
              <a:cs typeface="Libre Franklin"/>
              <a:sym typeface="Libre Franklin"/>
            </a:endParaRPr>
          </a:p>
        </p:txBody>
      </p:sp>
      <p:sp>
        <p:nvSpPr>
          <p:cNvPr id="178" name="Google Shape;178;p16"/>
          <p:cNvSpPr txBox="1"/>
          <p:nvPr/>
        </p:nvSpPr>
        <p:spPr>
          <a:xfrm>
            <a:off x="4762654" y="3355021"/>
            <a:ext cx="3869992" cy="4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Libre Franklin"/>
                <a:ea typeface="Libre Franklin"/>
                <a:cs typeface="Libre Franklin"/>
                <a:sym typeface="Libre Franklin"/>
              </a:rPr>
              <a:t>Have Questions? </a:t>
            </a:r>
            <a:endParaRPr b="1" i="0" sz="2400" u="none" cap="none" strike="noStrike">
              <a:solidFill>
                <a:schemeClr val="dk1"/>
              </a:solidFill>
              <a:latin typeface="Libre Franklin"/>
              <a:ea typeface="Libre Franklin"/>
              <a:cs typeface="Libre Franklin"/>
              <a:sym typeface="Libre Franklin"/>
            </a:endParaRPr>
          </a:p>
        </p:txBody>
      </p:sp>
      <p:pic>
        <p:nvPicPr>
          <p:cNvPr id="179" name="Google Shape;179;p16"/>
          <p:cNvPicPr preferRelativeResize="0"/>
          <p:nvPr/>
        </p:nvPicPr>
        <p:blipFill rotWithShape="1">
          <a:blip r:embed="rId6">
            <a:alphaModFix/>
          </a:blip>
          <a:srcRect b="0" l="0" r="0" t="0"/>
          <a:stretch/>
        </p:blipFill>
        <p:spPr>
          <a:xfrm>
            <a:off x="254800" y="2105859"/>
            <a:ext cx="4251300" cy="2831432"/>
          </a:xfrm>
          <a:prstGeom prst="rect">
            <a:avLst/>
          </a:prstGeom>
          <a:noFill/>
          <a:ln>
            <a:noFill/>
          </a:ln>
        </p:spPr>
      </p:pic>
      <p:pic>
        <p:nvPicPr>
          <p:cNvPr id="180" name="Google Shape;180;p16"/>
          <p:cNvPicPr preferRelativeResize="0"/>
          <p:nvPr/>
        </p:nvPicPr>
        <p:blipFill rotWithShape="1">
          <a:blip r:embed="rId7">
            <a:alphaModFix/>
          </a:blip>
          <a:srcRect b="0" l="0" r="0" t="0"/>
          <a:stretch/>
        </p:blipFill>
        <p:spPr>
          <a:xfrm>
            <a:off x="7167269" y="4571103"/>
            <a:ext cx="1914156" cy="4046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2"/>
          <p:cNvPicPr preferRelativeResize="0"/>
          <p:nvPr/>
        </p:nvPicPr>
        <p:blipFill rotWithShape="1">
          <a:blip r:embed="rId3">
            <a:alphaModFix/>
          </a:blip>
          <a:srcRect b="0" l="3" r="2" t="0"/>
          <a:stretch/>
        </p:blipFill>
        <p:spPr>
          <a:xfrm>
            <a:off x="254800" y="2145449"/>
            <a:ext cx="4251300" cy="2834400"/>
          </a:xfrm>
          <a:prstGeom prst="round2DiagRect">
            <a:avLst>
              <a:gd fmla="val 35975" name="adj1"/>
              <a:gd fmla="val 0" name="adj2"/>
            </a:avLst>
          </a:prstGeom>
          <a:noFill/>
          <a:ln>
            <a:noFill/>
          </a:ln>
        </p:spPr>
      </p:pic>
      <p:pic>
        <p:nvPicPr>
          <p:cNvPr id="60" name="Google Shape;60;p2"/>
          <p:cNvPicPr preferRelativeResize="0"/>
          <p:nvPr/>
        </p:nvPicPr>
        <p:blipFill rotWithShape="1">
          <a:blip r:embed="rId4">
            <a:alphaModFix/>
          </a:blip>
          <a:srcRect b="0" l="49" r="49" t="0"/>
          <a:stretch/>
        </p:blipFill>
        <p:spPr>
          <a:xfrm>
            <a:off x="1809825" y="188175"/>
            <a:ext cx="2696400" cy="1797600"/>
          </a:xfrm>
          <a:prstGeom prst="round1Rect">
            <a:avLst>
              <a:gd fmla="val 50000" name="adj"/>
            </a:avLst>
          </a:prstGeom>
          <a:noFill/>
          <a:ln>
            <a:noFill/>
          </a:ln>
        </p:spPr>
      </p:pic>
      <p:sp>
        <p:nvSpPr>
          <p:cNvPr id="61" name="Google Shape;61;p2"/>
          <p:cNvSpPr/>
          <p:nvPr/>
        </p:nvSpPr>
        <p:spPr>
          <a:xfrm>
            <a:off x="4682275" y="3223675"/>
            <a:ext cx="4251300" cy="1745400"/>
          </a:xfrm>
          <a:prstGeom prst="round1Rect">
            <a:avLst>
              <a:gd fmla="val 50000" name="adj"/>
            </a:avLst>
          </a:prstGeom>
          <a:solidFill>
            <a:srgbClr val="00B0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1" sz="1500" u="none" cap="none" strike="noStrike">
              <a:solidFill>
                <a:schemeClr val="lt1"/>
              </a:solidFill>
              <a:latin typeface="Libre Franklin"/>
              <a:ea typeface="Libre Franklin"/>
              <a:cs typeface="Libre Franklin"/>
              <a:sym typeface="Libre Franklin"/>
            </a:endParaRPr>
          </a:p>
        </p:txBody>
      </p:sp>
      <p:sp>
        <p:nvSpPr>
          <p:cNvPr id="62" name="Google Shape;62;p2"/>
          <p:cNvSpPr/>
          <p:nvPr/>
        </p:nvSpPr>
        <p:spPr>
          <a:xfrm>
            <a:off x="254800" y="204825"/>
            <a:ext cx="1406700" cy="1797600"/>
          </a:xfrm>
          <a:prstGeom prst="round2DiagRect">
            <a:avLst>
              <a:gd fmla="val 16667" name="adj1"/>
              <a:gd fmla="val 0" name="adj2"/>
            </a:avLst>
          </a:prstGeom>
          <a:solidFill>
            <a:srgbClr val="00B0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 name="Google Shape;63;p2"/>
          <p:cNvPicPr preferRelativeResize="0"/>
          <p:nvPr/>
        </p:nvPicPr>
        <p:blipFill rotWithShape="1">
          <a:blip r:embed="rId5">
            <a:alphaModFix/>
          </a:blip>
          <a:srcRect b="0" l="19" r="19" t="0"/>
          <a:stretch/>
        </p:blipFill>
        <p:spPr>
          <a:xfrm>
            <a:off x="4654550" y="188175"/>
            <a:ext cx="4278900" cy="2853000"/>
          </a:xfrm>
          <a:prstGeom prst="round2DiagRect">
            <a:avLst>
              <a:gd fmla="val 31098" name="adj1"/>
              <a:gd fmla="val 0" name="adj2"/>
            </a:avLst>
          </a:prstGeom>
          <a:noFill/>
          <a:ln>
            <a:noFill/>
          </a:ln>
        </p:spPr>
      </p:pic>
      <p:pic>
        <p:nvPicPr>
          <p:cNvPr id="64" name="Google Shape;64;p2"/>
          <p:cNvPicPr preferRelativeResize="0"/>
          <p:nvPr/>
        </p:nvPicPr>
        <p:blipFill rotWithShape="1">
          <a:blip r:embed="rId6">
            <a:alphaModFix/>
          </a:blip>
          <a:srcRect b="0" l="0" r="50755" t="0"/>
          <a:stretch/>
        </p:blipFill>
        <p:spPr>
          <a:xfrm>
            <a:off x="3937268" y="2309653"/>
            <a:ext cx="1703877" cy="7315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p:nvPr/>
        </p:nvSpPr>
        <p:spPr>
          <a:xfrm>
            <a:off x="1" y="0"/>
            <a:ext cx="4669654" cy="5143500"/>
          </a:xfrm>
          <a:prstGeom prst="rect">
            <a:avLst/>
          </a:prstGeom>
          <a:solidFill>
            <a:srgbClr val="05AEEF"/>
          </a:solidFill>
          <a:ln cap="flat" cmpd="sng" w="25400">
            <a:solidFill>
              <a:srgbClr val="05AEE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 name="Google Shape;70;p3"/>
          <p:cNvSpPr txBox="1"/>
          <p:nvPr/>
        </p:nvSpPr>
        <p:spPr>
          <a:xfrm>
            <a:off x="42123" y="304058"/>
            <a:ext cx="4669655" cy="772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chemeClr val="lt1"/>
                </a:solidFill>
                <a:latin typeface="Libre Franklin"/>
                <a:ea typeface="Libre Franklin"/>
                <a:cs typeface="Libre Franklin"/>
                <a:sym typeface="Libre Franklin"/>
              </a:rPr>
              <a:t>ABOUT MPI NEW ENGLAND</a:t>
            </a:r>
            <a:endParaRPr b="0" i="0" sz="1400" u="none" cap="none" strike="noStrike">
              <a:solidFill>
                <a:srgbClr val="000000"/>
              </a:solidFill>
              <a:latin typeface="Arial"/>
              <a:ea typeface="Arial"/>
              <a:cs typeface="Arial"/>
              <a:sym typeface="Arial"/>
            </a:endParaRPr>
          </a:p>
        </p:txBody>
      </p:sp>
      <p:sp>
        <p:nvSpPr>
          <p:cNvPr id="71" name="Google Shape;71;p3"/>
          <p:cNvSpPr txBox="1"/>
          <p:nvPr/>
        </p:nvSpPr>
        <p:spPr>
          <a:xfrm>
            <a:off x="42123" y="1287515"/>
            <a:ext cx="4585500" cy="3109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Established in 1979, MPI New England has been awarded a “Top Performing Chapter” designation by MPI Global since 2019. As one of the largest chapters internationally, MPI New England brings approximately </a:t>
            </a:r>
            <a:r>
              <a:rPr b="1" i="0" lang="en-US" sz="1400" u="none" cap="none" strike="noStrike">
                <a:solidFill>
                  <a:schemeClr val="dk1"/>
                </a:solidFill>
                <a:latin typeface="Arial"/>
                <a:ea typeface="Arial"/>
                <a:cs typeface="Arial"/>
                <a:sym typeface="Arial"/>
              </a:rPr>
              <a:t>290+ planner and supplier</a:t>
            </a:r>
            <a:r>
              <a:rPr b="0" i="0" lang="en-US" sz="1400" u="none" cap="none" strike="noStrike">
                <a:solidFill>
                  <a:schemeClr val="dk1"/>
                </a:solidFill>
                <a:latin typeface="Arial"/>
                <a:ea typeface="Arial"/>
                <a:cs typeface="Arial"/>
                <a:sym typeface="Arial"/>
              </a:rPr>
              <a:t> members to the MPI global community with a combined buying power of over </a:t>
            </a:r>
            <a:r>
              <a:rPr b="1" i="0" lang="en-US" sz="1400" u="none" cap="none" strike="noStrike">
                <a:solidFill>
                  <a:schemeClr val="dk1"/>
                </a:solidFill>
                <a:latin typeface="Arial"/>
                <a:ea typeface="Arial"/>
                <a:cs typeface="Arial"/>
                <a:sym typeface="Arial"/>
              </a:rPr>
              <a:t>$265M</a:t>
            </a:r>
            <a:r>
              <a:rPr b="0" i="0" lang="en-US"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Arial"/>
                <a:ea typeface="Arial"/>
                <a:cs typeface="Arial"/>
                <a:sym typeface="Arial"/>
              </a:rPr>
              <a:t>When you partner with MPI New England, you become part of an organization dedicated to the personal and career success of Meeting and Events Professional across New England. You and you brand will connect with passionate people with big ideas that will empower you to become an agent of change.</a:t>
            </a:r>
            <a:endParaRPr b="0" i="0" sz="1400" u="none" cap="none" strike="noStrike">
              <a:solidFill>
                <a:schemeClr val="dk1"/>
              </a:solidFill>
              <a:latin typeface="Arial"/>
              <a:ea typeface="Arial"/>
              <a:cs typeface="Arial"/>
              <a:sym typeface="Arial"/>
            </a:endParaRPr>
          </a:p>
        </p:txBody>
      </p:sp>
      <p:grpSp>
        <p:nvGrpSpPr>
          <p:cNvPr id="72" name="Google Shape;72;p3"/>
          <p:cNvGrpSpPr/>
          <p:nvPr/>
        </p:nvGrpSpPr>
        <p:grpSpPr>
          <a:xfrm>
            <a:off x="42115" y="4222716"/>
            <a:ext cx="923345" cy="845165"/>
            <a:chOff x="66144" y="3809411"/>
            <a:chExt cx="2064263" cy="1980700"/>
          </a:xfrm>
        </p:grpSpPr>
        <p:sp>
          <p:nvSpPr>
            <p:cNvPr id="73" name="Google Shape;73;p3"/>
            <p:cNvSpPr/>
            <p:nvPr/>
          </p:nvSpPr>
          <p:spPr>
            <a:xfrm>
              <a:off x="66144" y="3809411"/>
              <a:ext cx="2064263" cy="1980700"/>
            </a:xfrm>
            <a:prstGeom prst="ellipse">
              <a:avLst/>
            </a:prstGeom>
            <a:solidFill>
              <a:schemeClr val="lt1"/>
            </a:solidFill>
            <a:ln>
              <a:noFill/>
            </a:ln>
            <a:effectLst>
              <a:outerShdw blurRad="385763" rotWithShape="0" algn="bl" dir="3900000" dist="171450">
                <a:srgbClr val="172159">
                  <a:alpha val="25882"/>
                </a:srgbClr>
              </a:outerShdw>
            </a:effectLst>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pic>
          <p:nvPicPr>
            <p:cNvPr id="74" name="Google Shape;74;p3"/>
            <p:cNvPicPr preferRelativeResize="0"/>
            <p:nvPr/>
          </p:nvPicPr>
          <p:blipFill rotWithShape="1">
            <a:blip r:embed="rId3">
              <a:alphaModFix/>
            </a:blip>
            <a:srcRect b="0" l="0" r="0" t="0"/>
            <a:stretch/>
          </p:blipFill>
          <p:spPr>
            <a:xfrm>
              <a:off x="138314" y="4613354"/>
              <a:ext cx="1919922" cy="426929"/>
            </a:xfrm>
            <a:prstGeom prst="rect">
              <a:avLst/>
            </a:prstGeom>
            <a:noFill/>
            <a:ln>
              <a:noFill/>
            </a:ln>
          </p:spPr>
        </p:pic>
      </p:grpSp>
      <p:pic>
        <p:nvPicPr>
          <p:cNvPr id="75" name="Google Shape;75;p3"/>
          <p:cNvPicPr preferRelativeResize="0"/>
          <p:nvPr/>
        </p:nvPicPr>
        <p:blipFill rotWithShape="1">
          <a:blip r:embed="rId4">
            <a:alphaModFix/>
          </a:blip>
          <a:srcRect b="0" l="0" r="0" t="0"/>
          <a:stretch/>
        </p:blipFill>
        <p:spPr>
          <a:xfrm>
            <a:off x="4896124" y="1360848"/>
            <a:ext cx="4205753" cy="22940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8"/>
          <p:cNvSpPr txBox="1"/>
          <p:nvPr/>
        </p:nvSpPr>
        <p:spPr>
          <a:xfrm>
            <a:off x="476540" y="188024"/>
            <a:ext cx="8415217" cy="64647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 EVENTS CALENDAR</a:t>
            </a:r>
            <a:endParaRPr b="0" i="0" sz="1400" u="none" cap="none" strike="noStrike">
              <a:solidFill>
                <a:srgbClr val="000000"/>
              </a:solidFill>
              <a:latin typeface="Arial"/>
              <a:ea typeface="Arial"/>
              <a:cs typeface="Arial"/>
              <a:sym typeface="Arial"/>
            </a:endParaRPr>
          </a:p>
        </p:txBody>
      </p:sp>
      <p:graphicFrame>
        <p:nvGraphicFramePr>
          <p:cNvPr id="81" name="Google Shape;81;p8"/>
          <p:cNvGraphicFramePr/>
          <p:nvPr/>
        </p:nvGraphicFramePr>
        <p:xfrm>
          <a:off x="952500" y="970890"/>
          <a:ext cx="3000000" cy="3000000"/>
        </p:xfrm>
        <a:graphic>
          <a:graphicData uri="http://schemas.openxmlformats.org/drawingml/2006/table">
            <a:tbl>
              <a:tblPr>
                <a:noFill/>
                <a:tableStyleId>{E5FB20C7-7DF1-4415-B20E-17C41C0EB54F}</a:tableStyleId>
              </a:tblPr>
              <a:tblGrid>
                <a:gridCol w="3619500"/>
                <a:gridCol w="3619500"/>
              </a:tblGrid>
              <a:tr h="39812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MONTH</a:t>
                      </a:r>
                      <a:endParaRPr b="1"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B0F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EVENT TYPE </a:t>
                      </a:r>
                      <a:endParaRPr b="1"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B0F1"/>
                    </a:solidFill>
                  </a:tcPr>
                </a:tc>
              </a:tr>
              <a:tr h="398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February</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Educational Institute</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8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July </a:t>
                      </a:r>
                      <a:endParaRPr sz="14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Networking &amp; Education Event </a:t>
                      </a:r>
                      <a:endParaRPr sz="1400" u="none" cap="none" strike="noStrike">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8125">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September, November</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Education Events</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8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March, May, October</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Networking Events</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304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April</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Global Meeting Industry Day Event</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8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June</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Board Induction &amp; Awards</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81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December </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Holiday Party</a:t>
                      </a:r>
                      <a:endParaRPr sz="1400" u="none" cap="none" strike="noStrike"/>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82" name="Google Shape;82;p8"/>
          <p:cNvSpPr txBox="1"/>
          <p:nvPr/>
        </p:nvSpPr>
        <p:spPr>
          <a:xfrm>
            <a:off x="1516850" y="4506700"/>
            <a:ext cx="6220500" cy="743400"/>
          </a:xfrm>
          <a:prstGeom prst="rect">
            <a:avLst/>
          </a:prstGeom>
          <a:noFill/>
          <a:ln>
            <a:noFill/>
          </a:ln>
        </p:spPr>
        <p:txBody>
          <a:bodyPr anchorCtr="0" anchor="t" bIns="91425" lIns="91425" spcFirstLastPara="1" rIns="91425" wrap="square" tIns="91425">
            <a:spAutoFit/>
          </a:bodyPr>
          <a:lstStyle/>
          <a:p>
            <a:pPr indent="0" lvl="0" marL="29210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We recognize that budget and marketing objectives vary, and we are happy to work with you on customizing a sponsorship package.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p13"/>
          <p:cNvSpPr txBox="1"/>
          <p:nvPr/>
        </p:nvSpPr>
        <p:spPr>
          <a:xfrm>
            <a:off x="657025" y="227234"/>
            <a:ext cx="8414473" cy="77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Platinum Sponsorship</a:t>
            </a:r>
            <a:endParaRPr b="1" i="0" sz="2800" u="none" cap="none" strike="noStrike">
              <a:solidFill>
                <a:srgbClr val="05AEE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p:txBody>
      </p:sp>
      <p:sp>
        <p:nvSpPr>
          <p:cNvPr id="88" name="Google Shape;88;p13"/>
          <p:cNvSpPr txBox="1"/>
          <p:nvPr/>
        </p:nvSpPr>
        <p:spPr>
          <a:xfrm>
            <a:off x="399495" y="843379"/>
            <a:ext cx="8350222" cy="4143908"/>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Four (4) complimentary registrations at (4) MPINE events</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Logo recognition - chapter website, program announcements, e-newsletter, walk-in slides, signage</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table to display materials at each MPINE event (excluding Global Meetings Industry Day and Educational Institute)</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A five (5) minute video at two (2) MPINE events (excluding Global Meetings Industry Day and Educational Institute)</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Blog Post Feature in the quarterly newsletter (content generated through sponsor)</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social media “takeover”</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Two (2) dedicated emails to the chapter membership</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 name="Google Shape;89;p13"/>
          <p:cNvSpPr txBox="1"/>
          <p:nvPr/>
        </p:nvSpPr>
        <p:spPr>
          <a:xfrm>
            <a:off x="7350150" y="4275575"/>
            <a:ext cx="1633800" cy="77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$7,500</a:t>
            </a:r>
            <a:endParaRPr b="1" i="0" sz="2800" u="none" cap="none" strike="noStrike">
              <a:solidFill>
                <a:srgbClr val="05AEE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p:txBody>
      </p:sp>
      <p:sp>
        <p:nvSpPr>
          <p:cNvPr id="90" name="Google Shape;90;p13"/>
          <p:cNvSpPr txBox="1"/>
          <p:nvPr/>
        </p:nvSpPr>
        <p:spPr>
          <a:xfrm>
            <a:off x="4872797" y="4780515"/>
            <a:ext cx="4186500" cy="307800"/>
          </a:xfrm>
          <a:prstGeom prst="rect">
            <a:avLst/>
          </a:prstGeom>
          <a:noFill/>
          <a:ln>
            <a:noFill/>
          </a:ln>
        </p:spPr>
        <p:txBody>
          <a:bodyPr anchorCtr="0" anchor="t" bIns="45700" lIns="91425" spcFirstLastPara="1" rIns="91425" wrap="square" tIns="45700">
            <a:spAutoFit/>
          </a:bodyPr>
          <a:lstStyle/>
          <a:p>
            <a:pPr indent="0" lvl="0" marL="292100" marR="0" rtl="0" algn="l">
              <a:lnSpc>
                <a:spcPct val="115000"/>
              </a:lnSpc>
              <a:spcBef>
                <a:spcPts val="0"/>
              </a:spcBef>
              <a:spcAft>
                <a:spcPts val="0"/>
              </a:spcAft>
              <a:buClr>
                <a:srgbClr val="000000"/>
              </a:buClr>
              <a:buSzPts val="1400"/>
              <a:buFont typeface="Arial"/>
              <a:buNone/>
            </a:pPr>
            <a:r>
              <a:rPr b="1" i="1" lang="en-US" sz="1400" u="none" cap="none" strike="noStrike">
                <a:solidFill>
                  <a:srgbClr val="FE6847"/>
                </a:solidFill>
                <a:latin typeface="Calibri"/>
                <a:ea typeface="Calibri"/>
                <a:cs typeface="Calibri"/>
                <a:sym typeface="Calibri"/>
              </a:rPr>
              <a:t>*Offer is valid for 1 Year from contract sign date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g24965b58df9_0_4"/>
          <p:cNvSpPr txBox="1"/>
          <p:nvPr/>
        </p:nvSpPr>
        <p:spPr>
          <a:xfrm>
            <a:off x="657025" y="227234"/>
            <a:ext cx="8414400" cy="77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Gold Sponsorship </a:t>
            </a:r>
            <a:endParaRPr b="1" i="0" sz="2800" u="none" cap="none" strike="noStrike">
              <a:solidFill>
                <a:srgbClr val="05AEEF"/>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p:txBody>
      </p:sp>
      <p:sp>
        <p:nvSpPr>
          <p:cNvPr id="96" name="Google Shape;96;g24965b58df9_0_4"/>
          <p:cNvSpPr txBox="1"/>
          <p:nvPr/>
        </p:nvSpPr>
        <p:spPr>
          <a:xfrm>
            <a:off x="399495" y="843379"/>
            <a:ext cx="8350200" cy="4143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Three (3) complimentary registrations at (3) MPINE events</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Logo recognition - chapter website, program announcements, e-newsletter, walk-in slides, signage</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table to display materials at two (2) MPINE events (excluding Global Meetings Industry Day and Educational Institute)</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A three (3) minute video at one (1) MPINE event (excluding Global Meetings Industry Day and Educational Institute)</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featured article in the e-newsletter</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social media “takeover”</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dedicated email to the chapter membership</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g24965b58df9_0_4"/>
          <p:cNvSpPr txBox="1"/>
          <p:nvPr/>
        </p:nvSpPr>
        <p:spPr>
          <a:xfrm>
            <a:off x="7350150" y="4275575"/>
            <a:ext cx="1633800" cy="77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$5,000</a:t>
            </a:r>
            <a:endParaRPr b="1" i="0" sz="2800" u="none" cap="none" strike="noStrike">
              <a:solidFill>
                <a:srgbClr val="05AEE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p:txBody>
      </p:sp>
      <p:sp>
        <p:nvSpPr>
          <p:cNvPr id="98" name="Google Shape;98;g24965b58df9_0_4"/>
          <p:cNvSpPr txBox="1"/>
          <p:nvPr/>
        </p:nvSpPr>
        <p:spPr>
          <a:xfrm>
            <a:off x="4872797" y="4780515"/>
            <a:ext cx="4186500" cy="307800"/>
          </a:xfrm>
          <a:prstGeom prst="rect">
            <a:avLst/>
          </a:prstGeom>
          <a:noFill/>
          <a:ln>
            <a:noFill/>
          </a:ln>
        </p:spPr>
        <p:txBody>
          <a:bodyPr anchorCtr="0" anchor="t" bIns="45700" lIns="91425" spcFirstLastPara="1" rIns="91425" wrap="square" tIns="45700">
            <a:spAutoFit/>
          </a:bodyPr>
          <a:lstStyle/>
          <a:p>
            <a:pPr indent="0" lvl="0" marL="292100" marR="0" rtl="0" algn="l">
              <a:lnSpc>
                <a:spcPct val="115000"/>
              </a:lnSpc>
              <a:spcBef>
                <a:spcPts val="0"/>
              </a:spcBef>
              <a:spcAft>
                <a:spcPts val="0"/>
              </a:spcAft>
              <a:buClr>
                <a:srgbClr val="000000"/>
              </a:buClr>
              <a:buSzPts val="1400"/>
              <a:buFont typeface="Arial"/>
              <a:buNone/>
            </a:pPr>
            <a:r>
              <a:rPr b="1" i="1" lang="en-US" sz="1400" u="none" cap="none" strike="noStrike">
                <a:solidFill>
                  <a:srgbClr val="FE6847"/>
                </a:solidFill>
                <a:latin typeface="Calibri"/>
                <a:ea typeface="Calibri"/>
                <a:cs typeface="Calibri"/>
                <a:sym typeface="Calibri"/>
              </a:rPr>
              <a:t>*Offer is valid for 1 Year from contract sign date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g24965b58df9_0_12"/>
          <p:cNvSpPr txBox="1"/>
          <p:nvPr/>
        </p:nvSpPr>
        <p:spPr>
          <a:xfrm>
            <a:off x="657025" y="227234"/>
            <a:ext cx="8414400" cy="77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Silver Sponsorship </a:t>
            </a:r>
            <a:endParaRPr b="1" i="0" sz="2800" u="none" cap="none" strike="noStrike">
              <a:solidFill>
                <a:srgbClr val="05AEEF"/>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p:txBody>
      </p:sp>
      <p:sp>
        <p:nvSpPr>
          <p:cNvPr id="104" name="Google Shape;104;g24965b58df9_0_12"/>
          <p:cNvSpPr txBox="1"/>
          <p:nvPr/>
        </p:nvSpPr>
        <p:spPr>
          <a:xfrm>
            <a:off x="399495" y="843379"/>
            <a:ext cx="8350200" cy="4143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Two (2) complimentary registrations at two (2) MPINE events (excluding Global Meetings Industry Day)</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Logo recognition - chapter website, program announcements, e-newsletter, walk-in slides, signage</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table to display materials at one (1) MPINE event (excluding Global Meetings Industry Day)</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A three (3) minute video at one (1) MPINE event (excluding Global Meetings Industry Day and Educational Institute)</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 name="Google Shape;105;g24965b58df9_0_12"/>
          <p:cNvSpPr txBox="1"/>
          <p:nvPr/>
        </p:nvSpPr>
        <p:spPr>
          <a:xfrm>
            <a:off x="7350150" y="4275575"/>
            <a:ext cx="1633800" cy="77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$3,500</a:t>
            </a:r>
            <a:endParaRPr b="1" i="0" sz="2800" u="none" cap="none" strike="noStrike">
              <a:solidFill>
                <a:srgbClr val="05AEE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p:txBody>
      </p:sp>
      <p:sp>
        <p:nvSpPr>
          <p:cNvPr id="106" name="Google Shape;106;g24965b58df9_0_12"/>
          <p:cNvSpPr txBox="1"/>
          <p:nvPr/>
        </p:nvSpPr>
        <p:spPr>
          <a:xfrm>
            <a:off x="4872797" y="4780515"/>
            <a:ext cx="4186500" cy="307800"/>
          </a:xfrm>
          <a:prstGeom prst="rect">
            <a:avLst/>
          </a:prstGeom>
          <a:noFill/>
          <a:ln>
            <a:noFill/>
          </a:ln>
        </p:spPr>
        <p:txBody>
          <a:bodyPr anchorCtr="0" anchor="t" bIns="45700" lIns="91425" spcFirstLastPara="1" rIns="91425" wrap="square" tIns="45700">
            <a:spAutoFit/>
          </a:bodyPr>
          <a:lstStyle/>
          <a:p>
            <a:pPr indent="0" lvl="0" marL="292100" marR="0" rtl="0" algn="l">
              <a:lnSpc>
                <a:spcPct val="115000"/>
              </a:lnSpc>
              <a:spcBef>
                <a:spcPts val="0"/>
              </a:spcBef>
              <a:spcAft>
                <a:spcPts val="0"/>
              </a:spcAft>
              <a:buClr>
                <a:srgbClr val="000000"/>
              </a:buClr>
              <a:buSzPts val="1400"/>
              <a:buFont typeface="Arial"/>
              <a:buNone/>
            </a:pPr>
            <a:r>
              <a:rPr b="1" i="1" lang="en-US" sz="1400" u="none" cap="none" strike="noStrike">
                <a:solidFill>
                  <a:srgbClr val="FE6847"/>
                </a:solidFill>
                <a:latin typeface="Calibri"/>
                <a:ea typeface="Calibri"/>
                <a:cs typeface="Calibri"/>
                <a:sym typeface="Calibri"/>
              </a:rPr>
              <a:t>*Offer is valid for 1 Year from contract sign date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g24965b58df9_0_19"/>
          <p:cNvSpPr txBox="1"/>
          <p:nvPr/>
        </p:nvSpPr>
        <p:spPr>
          <a:xfrm>
            <a:off x="657025" y="227234"/>
            <a:ext cx="8414400" cy="77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Bronze Sponsorship </a:t>
            </a:r>
            <a:endParaRPr b="1" i="0" sz="2800" u="none" cap="none" strike="noStrike">
              <a:solidFill>
                <a:srgbClr val="05AEEF"/>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 </a:t>
            </a:r>
            <a:endParaRPr b="1" i="0" sz="2800" u="none" cap="none" strike="noStrike">
              <a:solidFill>
                <a:srgbClr val="05AEEF"/>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p:txBody>
      </p:sp>
      <p:sp>
        <p:nvSpPr>
          <p:cNvPr id="112" name="Google Shape;112;g24965b58df9_0_19"/>
          <p:cNvSpPr txBox="1"/>
          <p:nvPr/>
        </p:nvSpPr>
        <p:spPr>
          <a:xfrm>
            <a:off x="399495" y="843379"/>
            <a:ext cx="8350200" cy="4143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complimentary registrations at two (2) MPINE events (excluding Global Meetings Industry Day)</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Logo recognition - chapter website, program announcements, e-newsletter, walk-in slides, signage</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table to display materials at one (1) MPINE event (excluding Global Meetings Industry Day)</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g24965b58df9_0_19"/>
          <p:cNvSpPr txBox="1"/>
          <p:nvPr/>
        </p:nvSpPr>
        <p:spPr>
          <a:xfrm>
            <a:off x="7350150" y="4275575"/>
            <a:ext cx="1633800" cy="77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$2,</a:t>
            </a:r>
            <a:r>
              <a:rPr b="1" lang="en-US" sz="2800">
                <a:solidFill>
                  <a:srgbClr val="05AEEF"/>
                </a:solidFill>
                <a:latin typeface="Libre Franklin"/>
                <a:ea typeface="Libre Franklin"/>
                <a:cs typeface="Libre Franklin"/>
                <a:sym typeface="Libre Franklin"/>
              </a:rPr>
              <a:t>5</a:t>
            </a:r>
            <a:r>
              <a:rPr b="1" i="0" lang="en-US" sz="2800" u="none" cap="none" strike="noStrike">
                <a:solidFill>
                  <a:srgbClr val="05AEEF"/>
                </a:solidFill>
                <a:latin typeface="Libre Franklin"/>
                <a:ea typeface="Libre Franklin"/>
                <a:cs typeface="Libre Franklin"/>
                <a:sym typeface="Libre Franklin"/>
              </a:rPr>
              <a:t>00</a:t>
            </a:r>
            <a:endParaRPr b="1" i="0" sz="2800" u="none" cap="none" strike="noStrike">
              <a:solidFill>
                <a:srgbClr val="05AEE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p:txBody>
      </p:sp>
      <p:sp>
        <p:nvSpPr>
          <p:cNvPr id="114" name="Google Shape;114;g24965b58df9_0_19"/>
          <p:cNvSpPr txBox="1"/>
          <p:nvPr/>
        </p:nvSpPr>
        <p:spPr>
          <a:xfrm>
            <a:off x="4872797" y="4780515"/>
            <a:ext cx="4186500" cy="307800"/>
          </a:xfrm>
          <a:prstGeom prst="rect">
            <a:avLst/>
          </a:prstGeom>
          <a:noFill/>
          <a:ln>
            <a:noFill/>
          </a:ln>
        </p:spPr>
        <p:txBody>
          <a:bodyPr anchorCtr="0" anchor="t" bIns="45700" lIns="91425" spcFirstLastPara="1" rIns="91425" wrap="square" tIns="45700">
            <a:spAutoFit/>
          </a:bodyPr>
          <a:lstStyle/>
          <a:p>
            <a:pPr indent="0" lvl="0" marL="292100" marR="0" rtl="0" algn="l">
              <a:lnSpc>
                <a:spcPct val="115000"/>
              </a:lnSpc>
              <a:spcBef>
                <a:spcPts val="0"/>
              </a:spcBef>
              <a:spcAft>
                <a:spcPts val="0"/>
              </a:spcAft>
              <a:buClr>
                <a:srgbClr val="000000"/>
              </a:buClr>
              <a:buSzPts val="1400"/>
              <a:buFont typeface="Arial"/>
              <a:buNone/>
            </a:pPr>
            <a:r>
              <a:rPr b="1" i="1" lang="en-US" sz="1400" u="none" cap="none" strike="noStrike">
                <a:solidFill>
                  <a:srgbClr val="FE6847"/>
                </a:solidFill>
                <a:latin typeface="Calibri"/>
                <a:ea typeface="Calibri"/>
                <a:cs typeface="Calibri"/>
                <a:sym typeface="Calibri"/>
              </a:rPr>
              <a:t>*Offer is valid for 1 Year from contract sign date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g24965b58df9_0_26"/>
          <p:cNvSpPr txBox="1"/>
          <p:nvPr/>
        </p:nvSpPr>
        <p:spPr>
          <a:xfrm>
            <a:off x="657025" y="227234"/>
            <a:ext cx="8414400" cy="77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lang="en-US" sz="2800">
                <a:solidFill>
                  <a:srgbClr val="05AEEF"/>
                </a:solidFill>
                <a:latin typeface="Libre Franklin"/>
                <a:ea typeface="Libre Franklin"/>
                <a:cs typeface="Libre Franklin"/>
                <a:sym typeface="Libre Franklin"/>
              </a:rPr>
              <a:t>Monthly Speaker Partner</a:t>
            </a:r>
            <a:endParaRPr b="1" i="0" sz="2800" u="none" cap="none" strike="noStrike">
              <a:solidFill>
                <a:srgbClr val="05AEEF"/>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 </a:t>
            </a:r>
            <a:endParaRPr b="1" i="0" sz="2800" u="none" cap="none" strike="noStrike">
              <a:solidFill>
                <a:srgbClr val="05AEEF"/>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p:txBody>
      </p:sp>
      <p:sp>
        <p:nvSpPr>
          <p:cNvPr id="120" name="Google Shape;120;g24965b58df9_0_26"/>
          <p:cNvSpPr txBox="1"/>
          <p:nvPr/>
        </p:nvSpPr>
        <p:spPr>
          <a:xfrm>
            <a:off x="399495" y="843379"/>
            <a:ext cx="8350200" cy="4143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complimentary registrations at </a:t>
            </a:r>
            <a:r>
              <a:rPr lang="en-US" sz="1600">
                <a:solidFill>
                  <a:schemeClr val="dk1"/>
                </a:solidFill>
              </a:rPr>
              <a:t>associated </a:t>
            </a:r>
            <a:r>
              <a:rPr b="0" i="0" lang="en-US" sz="1600" u="none" cap="none" strike="noStrike">
                <a:solidFill>
                  <a:schemeClr val="dk1"/>
                </a:solidFill>
                <a:latin typeface="Arial"/>
                <a:ea typeface="Arial"/>
                <a:cs typeface="Arial"/>
                <a:sym typeface="Arial"/>
              </a:rPr>
              <a:t>MPINE event</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Logo recognition - </a:t>
            </a:r>
            <a:r>
              <a:rPr lang="en-US" sz="1600">
                <a:solidFill>
                  <a:schemeClr val="dk1"/>
                </a:solidFill>
              </a:rPr>
              <a:t>event reg </a:t>
            </a:r>
            <a:r>
              <a:rPr b="0" i="0" lang="en-US" sz="1600" u="none" cap="none" strike="noStrike">
                <a:solidFill>
                  <a:schemeClr val="dk1"/>
                </a:solidFill>
                <a:latin typeface="Arial"/>
                <a:ea typeface="Arial"/>
                <a:cs typeface="Arial"/>
                <a:sym typeface="Arial"/>
              </a:rPr>
              <a:t>website, program announcements</a:t>
            </a:r>
            <a:r>
              <a:rPr lang="en-US" sz="1600">
                <a:solidFill>
                  <a:schemeClr val="dk1"/>
                </a:solidFill>
              </a:rPr>
              <a:t>, </a:t>
            </a:r>
            <a:r>
              <a:rPr b="0" i="0" lang="en-US" sz="1600" u="none" cap="none" strike="noStrike">
                <a:solidFill>
                  <a:schemeClr val="dk1"/>
                </a:solidFill>
                <a:latin typeface="Arial"/>
                <a:ea typeface="Arial"/>
                <a:cs typeface="Arial"/>
                <a:sym typeface="Arial"/>
              </a:rPr>
              <a:t>walk-in slides</a:t>
            </a:r>
            <a:endParaRPr b="0" i="0" sz="16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Font typeface="Arial"/>
              <a:buChar char="•"/>
            </a:pPr>
            <a:r>
              <a:rPr b="0" i="0" lang="en-US" sz="1600" u="none" cap="none" strike="noStrike">
                <a:solidFill>
                  <a:schemeClr val="dk1"/>
                </a:solidFill>
                <a:latin typeface="Arial"/>
                <a:ea typeface="Arial"/>
                <a:cs typeface="Arial"/>
                <a:sym typeface="Arial"/>
              </a:rPr>
              <a:t>One (1) table to display materials at </a:t>
            </a:r>
            <a:r>
              <a:rPr lang="en-US" sz="1600">
                <a:solidFill>
                  <a:schemeClr val="dk1"/>
                </a:solidFill>
              </a:rPr>
              <a:t>associated</a:t>
            </a:r>
            <a:r>
              <a:rPr lang="en-US" sz="1600">
                <a:solidFill>
                  <a:schemeClr val="dk1"/>
                </a:solidFill>
              </a:rPr>
              <a:t> </a:t>
            </a:r>
            <a:r>
              <a:rPr b="0" i="0" lang="en-US" sz="1600" u="none" cap="none" strike="noStrike">
                <a:solidFill>
                  <a:schemeClr val="dk1"/>
                </a:solidFill>
                <a:latin typeface="Arial"/>
                <a:ea typeface="Arial"/>
                <a:cs typeface="Arial"/>
                <a:sym typeface="Arial"/>
              </a:rPr>
              <a:t>MPINE event</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g24965b58df9_0_26"/>
          <p:cNvSpPr txBox="1"/>
          <p:nvPr/>
        </p:nvSpPr>
        <p:spPr>
          <a:xfrm>
            <a:off x="7350150" y="4275575"/>
            <a:ext cx="1633800" cy="77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2800" u="none" cap="none" strike="noStrike">
                <a:solidFill>
                  <a:srgbClr val="05AEEF"/>
                </a:solidFill>
                <a:latin typeface="Libre Franklin"/>
                <a:ea typeface="Libre Franklin"/>
                <a:cs typeface="Libre Franklin"/>
                <a:sym typeface="Libre Franklin"/>
              </a:rPr>
              <a:t>$</a:t>
            </a:r>
            <a:r>
              <a:rPr b="1" lang="en-US" sz="2800">
                <a:solidFill>
                  <a:srgbClr val="05AEEF"/>
                </a:solidFill>
                <a:latin typeface="Libre Franklin"/>
                <a:ea typeface="Libre Franklin"/>
                <a:cs typeface="Libre Franklin"/>
                <a:sym typeface="Libre Franklin"/>
              </a:rPr>
              <a:t>1</a:t>
            </a:r>
            <a:r>
              <a:rPr b="1" i="0" lang="en-US" sz="2800" u="none" cap="none" strike="noStrike">
                <a:solidFill>
                  <a:srgbClr val="05AEEF"/>
                </a:solidFill>
                <a:latin typeface="Libre Franklin"/>
                <a:ea typeface="Libre Franklin"/>
                <a:cs typeface="Libre Franklin"/>
                <a:sym typeface="Libre Franklin"/>
              </a:rPr>
              <a:t>,</a:t>
            </a:r>
            <a:r>
              <a:rPr b="1" lang="en-US" sz="2800">
                <a:solidFill>
                  <a:srgbClr val="05AEEF"/>
                </a:solidFill>
                <a:latin typeface="Libre Franklin"/>
                <a:ea typeface="Libre Franklin"/>
                <a:cs typeface="Libre Franklin"/>
                <a:sym typeface="Libre Franklin"/>
              </a:rPr>
              <a:t>5</a:t>
            </a:r>
            <a:r>
              <a:rPr b="1" i="0" lang="en-US" sz="2800" u="none" cap="none" strike="noStrike">
                <a:solidFill>
                  <a:srgbClr val="05AEEF"/>
                </a:solidFill>
                <a:latin typeface="Libre Franklin"/>
                <a:ea typeface="Libre Franklin"/>
                <a:cs typeface="Libre Franklin"/>
                <a:sym typeface="Libre Franklin"/>
              </a:rPr>
              <a:t>00</a:t>
            </a:r>
            <a:endParaRPr b="1" i="0" sz="2800" u="none" cap="none" strike="noStrike">
              <a:solidFill>
                <a:srgbClr val="05AEE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100"/>
              <a:buFont typeface="Arial"/>
              <a:buNone/>
            </a:pPr>
            <a:r>
              <a:t/>
            </a:r>
            <a:endParaRPr b="1" i="0" sz="2800" u="none" cap="none" strike="noStrike">
              <a:solidFill>
                <a:srgbClr val="05AEEF"/>
              </a:solidFill>
              <a:latin typeface="Libre Franklin"/>
              <a:ea typeface="Libre Franklin"/>
              <a:cs typeface="Libre Franklin"/>
              <a:sym typeface="Libre Franklin"/>
            </a:endParaRPr>
          </a:p>
        </p:txBody>
      </p:sp>
      <p:sp>
        <p:nvSpPr>
          <p:cNvPr id="122" name="Google Shape;122;g24965b58df9_0_26"/>
          <p:cNvSpPr txBox="1"/>
          <p:nvPr/>
        </p:nvSpPr>
        <p:spPr>
          <a:xfrm>
            <a:off x="4872797" y="4780515"/>
            <a:ext cx="4186500" cy="307800"/>
          </a:xfrm>
          <a:prstGeom prst="rect">
            <a:avLst/>
          </a:prstGeom>
          <a:noFill/>
          <a:ln>
            <a:noFill/>
          </a:ln>
        </p:spPr>
        <p:txBody>
          <a:bodyPr anchorCtr="0" anchor="t" bIns="45700" lIns="91425" spcFirstLastPara="1" rIns="91425" wrap="square" tIns="45700">
            <a:spAutoFit/>
          </a:bodyPr>
          <a:lstStyle/>
          <a:p>
            <a:pPr indent="0" lvl="0" marL="292100" marR="0" rtl="0" algn="l">
              <a:lnSpc>
                <a:spcPct val="115000"/>
              </a:lnSpc>
              <a:spcBef>
                <a:spcPts val="0"/>
              </a:spcBef>
              <a:spcAft>
                <a:spcPts val="0"/>
              </a:spcAft>
              <a:buClr>
                <a:srgbClr val="000000"/>
              </a:buClr>
              <a:buSzPts val="1400"/>
              <a:buFont typeface="Arial"/>
              <a:buNone/>
            </a:pPr>
            <a:r>
              <a:rPr b="1" i="1" lang="en-US" sz="1400" u="none" cap="none" strike="noStrike">
                <a:solidFill>
                  <a:srgbClr val="FE6847"/>
                </a:solidFill>
                <a:latin typeface="Calibri"/>
                <a:ea typeface="Calibri"/>
                <a:cs typeface="Calibri"/>
                <a:sym typeface="Calibri"/>
              </a:rPr>
              <a:t>*Offer is valid for 1 Year from contract sign date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172159"/>
      </a:dk2>
      <a:lt2>
        <a:srgbClr val="E8E8E8"/>
      </a:lt2>
      <a:accent1>
        <a:srgbClr val="172159"/>
      </a:accent1>
      <a:accent2>
        <a:srgbClr val="406BDD"/>
      </a:accent2>
      <a:accent3>
        <a:srgbClr val="599DF9"/>
      </a:accent3>
      <a:accent4>
        <a:srgbClr val="C1DDF1"/>
      </a:accent4>
      <a:accent5>
        <a:srgbClr val="29D3B6"/>
      </a:accent5>
      <a:accent6>
        <a:srgbClr val="FE6847"/>
      </a:accent6>
      <a:hlink>
        <a:srgbClr val="FBB13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Jackie Tattersall</dc:creator>
</cp:coreProperties>
</file>